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19"/>
  </p:notesMasterIdLst>
  <p:handoutMasterIdLst>
    <p:handoutMasterId r:id="rId20"/>
  </p:handoutMasterIdLst>
  <p:sldIdLst>
    <p:sldId id="256" r:id="rId5"/>
    <p:sldId id="297" r:id="rId6"/>
    <p:sldId id="258" r:id="rId7"/>
    <p:sldId id="288" r:id="rId8"/>
    <p:sldId id="292" r:id="rId9"/>
    <p:sldId id="289" r:id="rId10"/>
    <p:sldId id="291" r:id="rId11"/>
    <p:sldId id="290" r:id="rId12"/>
    <p:sldId id="262" r:id="rId13"/>
    <p:sldId id="298" r:id="rId14"/>
    <p:sldId id="293" r:id="rId15"/>
    <p:sldId id="299" r:id="rId16"/>
    <p:sldId id="259" r:id="rId17"/>
    <p:sldId id="261" r:id="rId18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9B9D"/>
    <a:srgbClr val="AEB0AF"/>
    <a:srgbClr val="CEC7C1"/>
    <a:srgbClr val="8C8D90"/>
    <a:srgbClr val="D25350"/>
    <a:srgbClr val="808184"/>
    <a:srgbClr val="75767A"/>
    <a:srgbClr val="4E4F54"/>
    <a:srgbClr val="84888B"/>
    <a:srgbClr val="A04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79" autoAdjust="0"/>
    <p:restoredTop sz="95161" autoAdjust="0"/>
  </p:normalViewPr>
  <p:slideViewPr>
    <p:cSldViewPr snapToGrid="0" showGuides="1">
      <p:cViewPr varScale="1">
        <p:scale>
          <a:sx n="109" d="100"/>
          <a:sy n="109" d="100"/>
        </p:scale>
        <p:origin x="1120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>
        <p:scale>
          <a:sx n="50" d="100"/>
          <a:sy n="50" d="100"/>
        </p:scale>
        <p:origin x="5664" y="167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33024-10F1-4BC3-BAA5-CB28D8F9B6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8810624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4A39D-78C5-4FF5-94A2-BCBFAF602A34}" type="datetimeFigureOut">
              <a:rPr lang="en-US" smtClean="0">
                <a:latin typeface="+mn-lt"/>
              </a:rPr>
              <a:t>6/4/19</a:t>
            </a:fld>
            <a:endParaRPr lang="en-US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+mn-lt"/>
              </a:rPr>
              <a:pPr algn="l"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D7992059-949A-4D84-A84D-82EB5F97947B}" type="datetimeFigureOut">
              <a:rPr lang="en-US" smtClean="0"/>
              <a:pPr/>
              <a:t>6/4/19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1" y="1074420"/>
            <a:ext cx="11334582" cy="42332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67160" y="5343835"/>
            <a:ext cx="5384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28736" y="1388962"/>
            <a:ext cx="8678194" cy="978729"/>
          </a:xfrm>
        </p:spPr>
        <p:txBody>
          <a:bodyPr/>
          <a:lstStyle>
            <a:lvl1pPr algn="l">
              <a:defRPr sz="32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47481" y="3013455"/>
            <a:ext cx="5440514" cy="2028101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7030A5-C7D7-48D4-B261-45DC936EE5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6" y="5409488"/>
            <a:ext cx="1603756" cy="3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824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7" y="1083755"/>
            <a:ext cx="5486764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8079" y="2453317"/>
            <a:ext cx="5512904" cy="2690184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4149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6" y="1078992"/>
            <a:ext cx="5487073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453316"/>
            <a:ext cx="5512904" cy="4163291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302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20595" y="1078989"/>
            <a:ext cx="7464186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1" y="1078991"/>
            <a:ext cx="3846274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079" y="1275788"/>
            <a:ext cx="3576228" cy="97969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800350"/>
            <a:ext cx="3541945" cy="3816258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 userDrawn="1"/>
        </p:nvSpPr>
        <p:spPr bwMode="auto">
          <a:xfrm>
            <a:off x="4120595" y="1"/>
            <a:ext cx="8071405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22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4320" y="2381"/>
            <a:ext cx="11312843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9" y="274320"/>
            <a:ext cx="11000232" cy="53553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3" y="647700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 userDrawn="1"/>
        </p:nvSpPr>
        <p:spPr bwMode="auto">
          <a:xfrm>
            <a:off x="6026150" y="0"/>
            <a:ext cx="6165850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 userDrawn="1"/>
        </p:nvSpPr>
        <p:spPr>
          <a:xfrm>
            <a:off x="0" y="6344402"/>
            <a:ext cx="27432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4031D8B-25E9-D440-A0B7-53853A82E6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07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653735"/>
            <a:ext cx="11430000" cy="4047778"/>
          </a:xfrm>
        </p:spPr>
        <p:txBody>
          <a:bodyPr/>
          <a:lstStyle>
            <a:lvl1pPr marL="288925" indent="-288925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5298622-4D3C-4849-B0FA-4101271A78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45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6095998" y="1078992"/>
            <a:ext cx="5535025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274320" y="1078992"/>
            <a:ext cx="582168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1352479"/>
            <a:ext cx="5413469" cy="11007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217" y="2891883"/>
            <a:ext cx="5431021" cy="2252546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buClr>
                <a:schemeClr val="tx1"/>
              </a:buClr>
              <a:buFont typeface="Century Gothic" panose="020B0502020202020204" pitchFamily="34" charset="0"/>
              <a:buChar char="–"/>
              <a:defRPr sz="1800">
                <a:latin typeface="Century Gothic" panose="020B0502020202020204" pitchFamily="34" charset="0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7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535531"/>
          </a:xfrm>
        </p:spPr>
        <p:txBody>
          <a:bodyPr/>
          <a:lstStyle>
            <a:lvl1pPr>
              <a:lnSpc>
                <a:spcPct val="90000"/>
              </a:lnSpc>
              <a:defRPr sz="3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Rectangle 256">
            <a:extLst>
              <a:ext uri="{FF2B5EF4-FFF2-40B4-BE49-F238E27FC236}">
                <a16:creationId xmlns:a16="http://schemas.microsoft.com/office/drawing/2014/main" id="{BF6A1C92-1EE6-4390-85D8-ACD208CF9DB8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0DD0A2A-0355-AA49-9A3F-AB977E14FC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8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D6DB211-F94D-644A-8C58-020193A03AAA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010" y="1444752"/>
            <a:ext cx="5507832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010" y="2275467"/>
            <a:ext cx="5507832" cy="3373229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4752"/>
            <a:ext cx="5504688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75467"/>
            <a:ext cx="5504688" cy="3373229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0C0632-ACDA-4D24-A2CC-14539B91BC55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DF833AF-F2DD-B245-B5D3-AAD481D065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7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FC5867-1737-E84C-B42D-608A49EBBAA6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361047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2"/>
            <a:ext cx="361047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6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3659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3659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48562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248562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4B83B09-CF3A-4A36-84C0-D32086A13DE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0BAAAD4-FBA9-4334-AA6C-9B74AC2A83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05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5840756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6351585" y="1435551"/>
            <a:ext cx="5840415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583867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6351584" y="948037"/>
            <a:ext cx="584041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80804" y="966165"/>
            <a:ext cx="5815195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0804" y="1517523"/>
            <a:ext cx="5815195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6357344" y="966165"/>
            <a:ext cx="5811876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6357344" y="1517523"/>
            <a:ext cx="5811876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2737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171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4299090" y="1435551"/>
            <a:ext cx="3867912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832386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3866758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4299089" y="948037"/>
            <a:ext cx="386791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8323860" y="948037"/>
            <a:ext cx="388593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000" y="966165"/>
            <a:ext cx="3833880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3833880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4312016" y="966165"/>
            <a:ext cx="3831692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4319831" y="1517904"/>
            <a:ext cx="3831692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8337939" y="966165"/>
            <a:ext cx="3797323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8345754" y="1517904"/>
            <a:ext cx="3797323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936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521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816" y="966459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19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328861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3288610" y="948037"/>
            <a:ext cx="28748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630290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6302901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 userDrawn="1"/>
        </p:nvSpPr>
        <p:spPr>
          <a:xfrm>
            <a:off x="9317192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 userDrawn="1"/>
        </p:nvSpPr>
        <p:spPr>
          <a:xfrm>
            <a:off x="9317193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914400" indent="-227013">
              <a:lnSpc>
                <a:spcPct val="90000"/>
              </a:lnSpc>
              <a:buFont typeface="Century Gothic" panose="020B0502020202020204" pitchFamily="34" charset="0"/>
              <a:buChar char="•"/>
              <a:tabLst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83916" y="969264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30537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>
              <a:lnSpc>
                <a:spcPct val="90000"/>
              </a:lnSpc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304922" y="969264"/>
            <a:ext cx="2868091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312952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9312498" y="969264"/>
            <a:ext cx="2879502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933193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697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862842F-612F-3641-9908-4224FD3698B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0"/>
            <a:ext cx="114300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4" y="1650029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16607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57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32" r:id="rId2"/>
    <p:sldLayoutId id="2147483716" r:id="rId3"/>
    <p:sldLayoutId id="2147483736" r:id="rId4"/>
    <p:sldLayoutId id="2147483663" r:id="rId5"/>
    <p:sldLayoutId id="2147483685" r:id="rId6"/>
    <p:sldLayoutId id="2147483750" r:id="rId7"/>
    <p:sldLayoutId id="2147483755" r:id="rId8"/>
    <p:sldLayoutId id="2147483754" r:id="rId9"/>
    <p:sldLayoutId id="2147483667" r:id="rId10"/>
    <p:sldLayoutId id="2147483725" r:id="rId11"/>
    <p:sldLayoutId id="2147483756" r:id="rId12"/>
    <p:sldLayoutId id="2147483678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87338" indent="-28733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8975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030288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kasemir/dbwr" TargetMode="External"/><Relationship Id="rId2" Type="http://schemas.openxmlformats.org/officeDocument/2006/relationships/hyperlink" Target="https://github.com/kasemir/pvw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github.com/kasemir/pvw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hyperlink" Target="https://github.com/kasemir/dbw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800C1-4BD0-4441-9F02-CABA00D22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736" y="1388962"/>
            <a:ext cx="8678194" cy="535531"/>
          </a:xfrm>
        </p:spPr>
        <p:txBody>
          <a:bodyPr/>
          <a:lstStyle/>
          <a:p>
            <a:r>
              <a:rPr lang="en-US" dirty="0"/>
              <a:t>Display Builder Web Runtime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112E8D-8CA8-4596-914D-BD6FE69564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kasemir</a:t>
            </a:r>
            <a:r>
              <a:rPr lang="en-US" dirty="0"/>
              <a:t>/</a:t>
            </a:r>
            <a:r>
              <a:rPr lang="en-US" dirty="0" err="1"/>
              <a:t>pvws</a:t>
            </a:r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kasemir</a:t>
            </a:r>
            <a:r>
              <a:rPr lang="en-US" dirty="0"/>
              <a:t>/</a:t>
            </a:r>
            <a:r>
              <a:rPr lang="en-US" dirty="0" err="1"/>
              <a:t>dbwr</a:t>
            </a:r>
            <a:endParaRPr lang="en-US" dirty="0"/>
          </a:p>
          <a:p>
            <a:endParaRPr lang="en-US" dirty="0"/>
          </a:p>
          <a:p>
            <a:r>
              <a:rPr lang="en-US" dirty="0"/>
              <a:t>Kay Kasemir, June 2019</a:t>
            </a:r>
          </a:p>
        </p:txBody>
      </p:sp>
    </p:spTree>
    <p:extLst>
      <p:ext uri="{BB962C8B-B14F-4D97-AF65-F5344CB8AC3E}">
        <p14:creationId xmlns:p14="http://schemas.microsoft.com/office/powerpoint/2010/main" val="1713182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CAC45-9403-354E-9CD4-15A19F9C4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Status: New Project, but already very useful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41A128-5C88-7A4B-9643-042DC2B5D3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054443"/>
            <a:ext cx="5343145" cy="5099222"/>
          </a:xfrm>
        </p:spPr>
        <p:txBody>
          <a:bodyPr/>
          <a:lstStyle/>
          <a:p>
            <a:r>
              <a:rPr lang="en-US" sz="1600" dirty="0"/>
              <a:t> Label</a:t>
            </a:r>
          </a:p>
          <a:p>
            <a:r>
              <a:rPr lang="en-US" sz="1600" dirty="0"/>
              <a:t> Rectangle</a:t>
            </a:r>
          </a:p>
          <a:p>
            <a:r>
              <a:rPr lang="en-US" sz="1600" dirty="0"/>
              <a:t> Ellipse</a:t>
            </a:r>
          </a:p>
          <a:p>
            <a:r>
              <a:rPr lang="en-US" sz="1600" dirty="0"/>
              <a:t> Arc</a:t>
            </a:r>
          </a:p>
          <a:p>
            <a:r>
              <a:rPr lang="en-US" sz="1600" dirty="0"/>
              <a:t> Polyline</a:t>
            </a:r>
          </a:p>
          <a:p>
            <a:r>
              <a:rPr lang="en-US" sz="1600" dirty="0"/>
              <a:t> Polygon</a:t>
            </a:r>
          </a:p>
          <a:p>
            <a:r>
              <a:rPr lang="en-US" sz="1600" dirty="0"/>
              <a:t> Text Update</a:t>
            </a:r>
          </a:p>
          <a:p>
            <a:r>
              <a:rPr lang="en-US" sz="1600" dirty="0"/>
              <a:t> Text Input</a:t>
            </a:r>
          </a:p>
          <a:p>
            <a:r>
              <a:rPr lang="en-US" sz="1600" dirty="0"/>
              <a:t> Text formatting (precision, units, enum labels)</a:t>
            </a:r>
          </a:p>
          <a:p>
            <a:r>
              <a:rPr lang="en-US" sz="1600" dirty="0"/>
              <a:t> LED</a:t>
            </a:r>
          </a:p>
          <a:p>
            <a:r>
              <a:rPr lang="en-US" sz="1600" dirty="0"/>
              <a:t> Multi-State LED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9D6C59B-D7CF-E942-A538-AF6F7B58BD63}"/>
              </a:ext>
            </a:extLst>
          </p:cNvPr>
          <p:cNvSpPr txBox="1">
            <a:spLocks/>
          </p:cNvSpPr>
          <p:nvPr/>
        </p:nvSpPr>
        <p:spPr bwMode="auto">
          <a:xfrm>
            <a:off x="6144767" y="1025610"/>
            <a:ext cx="5343145" cy="509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 Action Button to open display or web link</a:t>
            </a:r>
          </a:p>
          <a:p>
            <a:r>
              <a:rPr lang="en-US" sz="1600" dirty="0"/>
              <a:t> Combo</a:t>
            </a:r>
          </a:p>
          <a:p>
            <a:r>
              <a:rPr lang="en-US" sz="1600" dirty="0"/>
              <a:t> Group with group border</a:t>
            </a:r>
          </a:p>
          <a:p>
            <a:r>
              <a:rPr lang="en-US" sz="1600" dirty="0"/>
              <a:t> Embedded Displays</a:t>
            </a:r>
          </a:p>
          <a:p>
            <a:r>
              <a:rPr lang="en-US" sz="1600" dirty="0"/>
              <a:t> Tabs</a:t>
            </a:r>
          </a:p>
          <a:p>
            <a:r>
              <a:rPr lang="en-US" sz="1600" dirty="0"/>
              <a:t> </a:t>
            </a:r>
            <a:r>
              <a:rPr lang="en-US" sz="1600" dirty="0" err="1"/>
              <a:t>XYPlot</a:t>
            </a:r>
            <a:endParaRPr lang="en-US" sz="1600" dirty="0"/>
          </a:p>
          <a:p>
            <a:r>
              <a:rPr lang="en-US" sz="1600" dirty="0"/>
              <a:t> Image</a:t>
            </a:r>
          </a:p>
          <a:p>
            <a:r>
              <a:rPr lang="en-US" sz="1600" dirty="0"/>
              <a:t> Macro support</a:t>
            </a:r>
          </a:p>
          <a:p>
            <a:r>
              <a:rPr lang="en-US" sz="1600" dirty="0"/>
              <a:t> Alarm-sensitive border based on PV</a:t>
            </a:r>
          </a:p>
          <a:p>
            <a:r>
              <a:rPr lang="en-US" sz="1600" dirty="0"/>
              <a:t> Limited Rule support: Color of </a:t>
            </a:r>
            <a:r>
              <a:rPr lang="en-US" sz="1600" dirty="0" err="1"/>
              <a:t>rect</a:t>
            </a:r>
            <a:r>
              <a:rPr lang="en-US" sz="1600" dirty="0"/>
              <a:t>/circle/label, visibility</a:t>
            </a:r>
          </a:p>
          <a:p>
            <a:r>
              <a:rPr lang="en-US" sz="1600" dirty="0"/>
              <a:t> Caching</a:t>
            </a:r>
            <a:br>
              <a:rPr lang="en-US" sz="1600" dirty="0"/>
            </a:b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2101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CD928-4F73-6548-95E9-2D57CF391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2AC25-912F-4140-9535-C357A44E3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991674"/>
            <a:ext cx="11644059" cy="559200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Display Builder </a:t>
            </a:r>
            <a:r>
              <a:rPr lang="en-US" i="1" dirty="0"/>
              <a:t>Web Runtime </a:t>
            </a:r>
            <a:r>
              <a:rPr lang="en-US" dirty="0"/>
              <a:t>offers web access to much of the</a:t>
            </a:r>
            <a:br>
              <a:rPr lang="en-US" dirty="0"/>
            </a:br>
            <a:r>
              <a:rPr lang="en-US" i="1" dirty="0"/>
              <a:t>Desktop</a:t>
            </a:r>
            <a:r>
              <a:rPr lang="en-US" dirty="0"/>
              <a:t> version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sz="2400" dirty="0">
                <a:hlinkClick r:id="rId2"/>
              </a:rPr>
              <a:t>https://github.com/kasemir/pvws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>
                <a:hlinkClick r:id="rId3"/>
              </a:rPr>
              <a:t>https://github.com/kasemir/dbwr</a:t>
            </a:r>
            <a:r>
              <a:rPr lang="en-US" sz="2400" dirty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git clone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ant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copy *.war to Tomcat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Set environment:</a:t>
            </a:r>
            <a:br>
              <a:rPr lang="en-US" sz="2400" dirty="0"/>
            </a:br>
            <a:r>
              <a:rPr lang="en-US" sz="2400" dirty="0"/>
              <a:t>EPICS_CA_ADDR_LIST, ..</a:t>
            </a:r>
          </a:p>
          <a:p>
            <a:pPr marL="0" indent="0">
              <a:buNone/>
            </a:pPr>
            <a:r>
              <a:rPr lang="en-US" sz="2400" dirty="0">
                <a:sym typeface="Wingdings" pitchFamily="2" charset="2"/>
              </a:rPr>
              <a:t>			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75A2C6-F39F-484F-9DC2-64C54C754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8704" y="3475493"/>
            <a:ext cx="6313410" cy="310818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EC845FA-EAC3-CA45-8A3D-DDAF272BECB2}"/>
              </a:ext>
            </a:extLst>
          </p:cNvPr>
          <p:cNvSpPr/>
          <p:nvPr/>
        </p:nvSpPr>
        <p:spPr>
          <a:xfrm>
            <a:off x="5778704" y="2863344"/>
            <a:ext cx="46360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ym typeface="Wingdings" pitchFamily="2" charset="2"/>
              </a:rPr>
              <a:t> http://</a:t>
            </a:r>
            <a:r>
              <a:rPr lang="en-US" sz="2800" dirty="0" err="1">
                <a:sym typeface="Wingdings" pitchFamily="2" charset="2"/>
              </a:rPr>
              <a:t>your_tomcat</a:t>
            </a:r>
            <a:r>
              <a:rPr lang="en-US" sz="2800" dirty="0">
                <a:sym typeface="Wingdings" pitchFamily="2" charset="2"/>
              </a:rPr>
              <a:t>/</a:t>
            </a:r>
            <a:r>
              <a:rPr lang="en-US" sz="2800" dirty="0" err="1">
                <a:sym typeface="Wingdings" pitchFamily="2" charset="2"/>
              </a:rPr>
              <a:t>dbwr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87949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07B91-4749-534D-8089-F3D8541A5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B267B-3053-9446-A809-C8FEC6FB7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5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5BE69-9DC3-C945-A278-D0D47B718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Limited Compatibility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88F661-A555-FB46-A078-C0159B372E09}"/>
              </a:ext>
            </a:extLst>
          </p:cNvPr>
          <p:cNvSpPr txBox="1"/>
          <p:nvPr/>
        </p:nvSpPr>
        <p:spPr>
          <a:xfrm>
            <a:off x="3237916" y="1346889"/>
            <a:ext cx="3317630" cy="350865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400" dirty="0">
                <a:latin typeface="+mn-lt"/>
              </a:rPr>
              <a:t>EDM</a:t>
            </a:r>
            <a:endParaRPr lang="en-US" dirty="0">
              <a:latin typeface="+mn-lt"/>
            </a:endParaRPr>
          </a:p>
          <a:p>
            <a:pPr algn="l">
              <a:lnSpc>
                <a:spcPct val="90000"/>
              </a:lnSpc>
            </a:pPr>
            <a:endParaRPr lang="en-US" dirty="0">
              <a:latin typeface="+mn-lt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object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activeXTextClass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beginObjectProperties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x 265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y 440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w 155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h 20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font "arial-bold-r-10.0"</a:t>
            </a:r>
          </a:p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fgColor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index 5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value {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”Hello"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endObjectProperties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lnSpc>
                <a:spcPct val="90000"/>
              </a:lnSpc>
            </a:pPr>
            <a:endParaRPr lang="en-US" dirty="0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08455-8242-4B4C-B0B4-3524B64E40AC}"/>
              </a:ext>
            </a:extLst>
          </p:cNvPr>
          <p:cNvSpPr txBox="1"/>
          <p:nvPr/>
        </p:nvSpPr>
        <p:spPr>
          <a:xfrm>
            <a:off x="668216" y="1346890"/>
            <a:ext cx="2485292" cy="415498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400" dirty="0">
                <a:latin typeface="+mn-lt"/>
              </a:rPr>
              <a:t>MEDM</a:t>
            </a:r>
            <a:endParaRPr lang="en-US" dirty="0">
              <a:latin typeface="+mn-lt"/>
            </a:endParaRPr>
          </a:p>
          <a:p>
            <a:pPr algn="l">
              <a:lnSpc>
                <a:spcPct val="90000"/>
              </a:lnSpc>
            </a:pPr>
            <a:endParaRPr lang="en-US" dirty="0">
              <a:latin typeface="+mn-lt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object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{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  x= 265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  y= 440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   width=155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   height=20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}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"basic attribute”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{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=54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}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textix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=”Hello"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algn="l">
              <a:lnSpc>
                <a:spcPct val="90000"/>
              </a:lnSpc>
            </a:pPr>
            <a:endParaRPr lang="en-US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B5FD20-9B89-004D-9CB8-61730C11BC77}"/>
              </a:ext>
            </a:extLst>
          </p:cNvPr>
          <p:cNvSpPr txBox="1"/>
          <p:nvPr/>
        </p:nvSpPr>
        <p:spPr>
          <a:xfrm>
            <a:off x="6658708" y="1346889"/>
            <a:ext cx="5310554" cy="523220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400" dirty="0">
                <a:latin typeface="+mn-lt"/>
              </a:rPr>
              <a:t>Qt Designer</a:t>
            </a:r>
          </a:p>
          <a:p>
            <a:pPr algn="l">
              <a:lnSpc>
                <a:spcPct val="90000"/>
              </a:lnSpc>
            </a:pPr>
            <a:endParaRPr lang="en-US" dirty="0">
              <a:latin typeface="+mn-lt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&lt;widget class="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caLabel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 name="caLabel_0"&gt;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&lt;property name="foreground"&gt;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  &lt;color alpha="255"&gt;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    &lt;red&gt;10&lt;/red&gt;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    &lt;green&gt;0&lt;/green&gt;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    &lt;blue&gt;184&lt;/blue&gt;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  &lt;/color&gt;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&lt;/property&gt;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&lt;property name="text"&gt;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  &lt;string&gt;Hello&lt;/string&gt;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&lt;/property&gt;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&lt;property name="geometry"&gt;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  &lt;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rect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    &lt;x&gt;265&lt;/x&gt;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    &lt;y&gt;440&lt;/y&gt;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    &lt;width&gt;155&lt;/width&gt;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    &lt;height&gt;20&lt;/height&gt;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  &lt;/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rect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&lt;/property&gt;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&lt;/widget&gt;</a:t>
            </a:r>
          </a:p>
          <a:p>
            <a:pPr algn="l">
              <a:lnSpc>
                <a:spcPct val="90000"/>
              </a:lnSpc>
            </a:pPr>
            <a:endParaRPr lang="en-US" dirty="0">
              <a:latin typeface="+mn-l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98509BE-0045-5442-BBAD-6B0C90910C59}"/>
              </a:ext>
            </a:extLst>
          </p:cNvPr>
          <p:cNvGrpSpPr/>
          <p:nvPr/>
        </p:nvGrpSpPr>
        <p:grpSpPr>
          <a:xfrm>
            <a:off x="1130267" y="3429000"/>
            <a:ext cx="10729500" cy="2674628"/>
            <a:chOff x="1130267" y="3429000"/>
            <a:chExt cx="10729500" cy="2674628"/>
          </a:xfrm>
        </p:grpSpPr>
        <p:sp>
          <p:nvSpPr>
            <p:cNvPr id="7" name="Rounded Rectangular Callout 6">
              <a:extLst>
                <a:ext uri="{FF2B5EF4-FFF2-40B4-BE49-F238E27FC236}">
                  <a16:creationId xmlns:a16="http://schemas.microsoft.com/office/drawing/2014/main" id="{301258C0-F1BA-A147-8EFC-438653414160}"/>
                </a:ext>
              </a:extLst>
            </p:cNvPr>
            <p:cNvSpPr/>
            <p:nvPr/>
          </p:nvSpPr>
          <p:spPr>
            <a:xfrm>
              <a:off x="1130267" y="5273954"/>
              <a:ext cx="4614042" cy="829674"/>
            </a:xfrm>
            <a:prstGeom prst="wedgeRoundRectCallout">
              <a:avLst>
                <a:gd name="adj1" fmla="val -33026"/>
                <a:gd name="adj2" fmla="val -37177"/>
                <a:gd name="adj3" fmla="val 16667"/>
              </a:avLst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Dump of tool’s in-memory “model”.</a:t>
              </a:r>
            </a:p>
          </p:txBody>
        </p:sp>
        <p:sp>
          <p:nvSpPr>
            <p:cNvPr id="8" name="Rounded Rectangular Callout 7">
              <a:extLst>
                <a:ext uri="{FF2B5EF4-FFF2-40B4-BE49-F238E27FC236}">
                  <a16:creationId xmlns:a16="http://schemas.microsoft.com/office/drawing/2014/main" id="{65EF3D00-76F1-EA4F-95D0-84BCCB3D673F}"/>
                </a:ext>
              </a:extLst>
            </p:cNvPr>
            <p:cNvSpPr/>
            <p:nvPr/>
          </p:nvSpPr>
          <p:spPr>
            <a:xfrm>
              <a:off x="9866843" y="3429000"/>
              <a:ext cx="1992924" cy="706902"/>
            </a:xfrm>
            <a:prstGeom prst="wedgeRoundRectCallout">
              <a:avLst>
                <a:gd name="adj1" fmla="val -33026"/>
                <a:gd name="adj2" fmla="val -37177"/>
                <a:gd name="adj3" fmla="val 16667"/>
              </a:avLst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Why not just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&lt;text&gt;Hello?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94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5BE69-9DC3-C945-A278-D0D47B718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Simple, General Format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08455-8242-4B4C-B0B4-3524B64E40AC}"/>
              </a:ext>
            </a:extLst>
          </p:cNvPr>
          <p:cNvSpPr txBox="1"/>
          <p:nvPr/>
        </p:nvSpPr>
        <p:spPr>
          <a:xfrm>
            <a:off x="710256" y="1918165"/>
            <a:ext cx="5122985" cy="296081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endParaRPr lang="en-US" dirty="0">
              <a:latin typeface="+mn-lt"/>
            </a:endParaRPr>
          </a:p>
          <a:p>
            <a:pPr algn="l">
              <a:lnSpc>
                <a:spcPct val="90000"/>
              </a:lnSpc>
            </a:pPr>
            <a:endParaRPr lang="en-US" dirty="0">
              <a:latin typeface="+mn-lt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&lt;widget type="label"&gt;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&lt;x&gt;268&lt;/x&gt;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&lt;y&gt;440&lt;/y&gt;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&lt;width&gt;155&lt;/width&gt;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&lt;height&gt;20&lt;/height&gt;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&lt;text&gt;Hello&lt;text&gt;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&lt;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foreground_color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  &lt;color red="0" green="0" blue="0”/&gt;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  &lt;/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foreground_color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&lt;/widget&gt;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0E9DA2-8D15-D345-A35D-20C95E1D88A6}"/>
              </a:ext>
            </a:extLst>
          </p:cNvPr>
          <p:cNvSpPr txBox="1"/>
          <p:nvPr/>
        </p:nvSpPr>
        <p:spPr>
          <a:xfrm>
            <a:off x="710256" y="1918165"/>
            <a:ext cx="3593730" cy="640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400" dirty="0">
                <a:latin typeface="+mn-lt"/>
              </a:rPr>
              <a:t>Display Builder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F26BEE9-1606-1645-B4C6-D7EE19510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918164"/>
            <a:ext cx="5959366" cy="4472125"/>
          </a:xfrm>
        </p:spPr>
        <p:txBody>
          <a:bodyPr/>
          <a:lstStyle/>
          <a:p>
            <a:r>
              <a:rPr lang="en-US" dirty="0"/>
              <a:t>XML</a:t>
            </a:r>
          </a:p>
          <a:p>
            <a:pPr lvl="1"/>
            <a:r>
              <a:rPr lang="en-US" dirty="0"/>
              <a:t>Somewhat human-readable</a:t>
            </a:r>
          </a:p>
          <a:p>
            <a:pPr lvl="1"/>
            <a:r>
              <a:rPr lang="en-US" dirty="0"/>
              <a:t>Parsers for every programming language</a:t>
            </a:r>
          </a:p>
          <a:p>
            <a:pPr lvl="1"/>
            <a:endParaRPr lang="en-US" dirty="0"/>
          </a:p>
          <a:p>
            <a:r>
              <a:rPr lang="en-US" dirty="0"/>
              <a:t>“label”, “</a:t>
            </a:r>
            <a:r>
              <a:rPr lang="en-US" dirty="0" err="1"/>
              <a:t>text_update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Not hinting at specific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407416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431E4DBE-7F21-3B45-9F31-06D7A6CB5D8A}"/>
              </a:ext>
            </a:extLst>
          </p:cNvPr>
          <p:cNvSpPr/>
          <p:nvPr/>
        </p:nvSpPr>
        <p:spPr>
          <a:xfrm>
            <a:off x="8830773" y="1714644"/>
            <a:ext cx="2595297" cy="2157791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7AB22CC-F050-6241-BA83-5BFD8002B4BB}"/>
              </a:ext>
            </a:extLst>
          </p:cNvPr>
          <p:cNvSpPr/>
          <p:nvPr/>
        </p:nvSpPr>
        <p:spPr>
          <a:xfrm>
            <a:off x="2429554" y="1817990"/>
            <a:ext cx="2595297" cy="2157791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52006B-467D-6048-8A6D-D5D12B090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Web Display Idea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E7EF385-6789-BE4E-A9FF-A9A0FC70305A}"/>
              </a:ext>
            </a:extLst>
          </p:cNvPr>
          <p:cNvSpPr/>
          <p:nvPr/>
        </p:nvSpPr>
        <p:spPr>
          <a:xfrm>
            <a:off x="718673" y="4746440"/>
            <a:ext cx="5970451" cy="1530783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Ctrl System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92F7EAC-6876-9E4A-9251-3E649257BA63}"/>
              </a:ext>
            </a:extLst>
          </p:cNvPr>
          <p:cNvCxnSpPr>
            <a:cxnSpLocks/>
            <a:stCxn id="7" idx="0"/>
            <a:endCxn id="10" idx="2"/>
          </p:cNvCxnSpPr>
          <p:nvPr/>
        </p:nvCxnSpPr>
        <p:spPr>
          <a:xfrm flipV="1">
            <a:off x="3703899" y="3727283"/>
            <a:ext cx="23304" cy="1019157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02DCB54-6E81-5246-9E0D-EA7BA8B75EC8}"/>
              </a:ext>
            </a:extLst>
          </p:cNvPr>
          <p:cNvSpPr/>
          <p:nvPr/>
        </p:nvSpPr>
        <p:spPr>
          <a:xfrm>
            <a:off x="2613511" y="3049525"/>
            <a:ext cx="2227384" cy="67775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PV Web Socket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5B3431-ED18-F84D-8996-E55C2958E9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5307" y="2056276"/>
            <a:ext cx="2234983" cy="1445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F52F757-58FD-4A48-802F-4BBEFE1BC0D7}"/>
              </a:ext>
            </a:extLst>
          </p:cNvPr>
          <p:cNvCxnSpPr>
            <a:cxnSpLocks/>
          </p:cNvCxnSpPr>
          <p:nvPr/>
        </p:nvCxnSpPr>
        <p:spPr>
          <a:xfrm>
            <a:off x="4852438" y="2288605"/>
            <a:ext cx="3874755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73C6F7C-8E79-6646-B74A-E986F51B78F8}"/>
              </a:ext>
            </a:extLst>
          </p:cNvPr>
          <p:cNvSpPr txBox="1"/>
          <p:nvPr/>
        </p:nvSpPr>
        <p:spPr>
          <a:xfrm>
            <a:off x="2613511" y="1373012"/>
            <a:ext cx="254428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Web Server (Tomcat)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3B07B-4CDF-6C4C-8D49-F4CFE2AD7E7C}"/>
              </a:ext>
            </a:extLst>
          </p:cNvPr>
          <p:cNvSpPr txBox="1"/>
          <p:nvPr/>
        </p:nvSpPr>
        <p:spPr>
          <a:xfrm>
            <a:off x="9233228" y="1373012"/>
            <a:ext cx="163217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Web Browser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A007A41-7885-EA40-A5F7-578BA5BA53DB}"/>
              </a:ext>
            </a:extLst>
          </p:cNvPr>
          <p:cNvCxnSpPr>
            <a:cxnSpLocks/>
          </p:cNvCxnSpPr>
          <p:nvPr/>
        </p:nvCxnSpPr>
        <p:spPr>
          <a:xfrm>
            <a:off x="4852438" y="3308513"/>
            <a:ext cx="3874755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4A91ADB-BD86-E249-A83E-8C31CA49733B}"/>
              </a:ext>
            </a:extLst>
          </p:cNvPr>
          <p:cNvSpPr txBox="1"/>
          <p:nvPr/>
        </p:nvSpPr>
        <p:spPr>
          <a:xfrm>
            <a:off x="5808148" y="1983371"/>
            <a:ext cx="243688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Html, </a:t>
            </a:r>
            <a:r>
              <a:rPr lang="en-US" dirty="0" err="1">
                <a:latin typeface="+mn-lt"/>
              </a:rPr>
              <a:t>css</a:t>
            </a:r>
            <a:r>
              <a:rPr lang="en-US" dirty="0">
                <a:latin typeface="+mn-lt"/>
              </a:rPr>
              <a:t>, JavaScript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074B0D-2699-A342-B5ED-EB158B4EFE48}"/>
              </a:ext>
            </a:extLst>
          </p:cNvPr>
          <p:cNvSpPr txBox="1"/>
          <p:nvPr/>
        </p:nvSpPr>
        <p:spPr>
          <a:xfrm>
            <a:off x="5808148" y="2735030"/>
            <a:ext cx="231773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Metadata, then value updates</a:t>
            </a:r>
          </a:p>
        </p:txBody>
      </p:sp>
      <p:sp>
        <p:nvSpPr>
          <p:cNvPr id="23" name="Snip Single Corner Rectangle 22">
            <a:extLst>
              <a:ext uri="{FF2B5EF4-FFF2-40B4-BE49-F238E27FC236}">
                <a16:creationId xmlns:a16="http://schemas.microsoft.com/office/drawing/2014/main" id="{8E9709E5-0F49-F744-8D84-24AD6E16BDF2}"/>
              </a:ext>
            </a:extLst>
          </p:cNvPr>
          <p:cNvSpPr/>
          <p:nvPr/>
        </p:nvSpPr>
        <p:spPr>
          <a:xfrm>
            <a:off x="718673" y="1499680"/>
            <a:ext cx="1255690" cy="1711135"/>
          </a:xfrm>
          <a:prstGeom prst="snip1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Some EPICS Display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B87E2B4-E5AA-7746-8C04-713BF759A2A0}"/>
              </a:ext>
            </a:extLst>
          </p:cNvPr>
          <p:cNvSpPr/>
          <p:nvPr/>
        </p:nvSpPr>
        <p:spPr>
          <a:xfrm>
            <a:off x="2625054" y="1993077"/>
            <a:ext cx="2227384" cy="67775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Magic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C199439-63DB-2347-93B5-CE3BB84E9A20}"/>
              </a:ext>
            </a:extLst>
          </p:cNvPr>
          <p:cNvCxnSpPr>
            <a:cxnSpLocks/>
          </p:cNvCxnSpPr>
          <p:nvPr/>
        </p:nvCxnSpPr>
        <p:spPr>
          <a:xfrm>
            <a:off x="1974363" y="2335498"/>
            <a:ext cx="639148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E8E173B-A9B9-FA4D-9D6E-1ECC7B4A1422}"/>
              </a:ext>
            </a:extLst>
          </p:cNvPr>
          <p:cNvSpPr txBox="1"/>
          <p:nvPr/>
        </p:nvSpPr>
        <p:spPr>
          <a:xfrm>
            <a:off x="8125086" y="4818750"/>
            <a:ext cx="3644880" cy="1595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At runtime,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network traffic </a:t>
            </a:r>
            <a:r>
              <a:rPr lang="en-US">
                <a:latin typeface="+mn-lt"/>
              </a:rPr>
              <a:t>similar to</a:t>
            </a:r>
            <a:br>
              <a:rPr lang="en-US" dirty="0">
                <a:latin typeface="+mn-lt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pv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 "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SomePV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value: 3.14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369858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4A8EF-E38B-9541-969A-69326478B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Operator Interfaces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FD79E-4D07-0843-B85F-4BD58578F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195754"/>
            <a:ext cx="11430000" cy="492369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dirty="0">
                <a:latin typeface="Arial" charset="0"/>
                <a:cs typeface="Arial" charset="0"/>
              </a:rPr>
              <a:t>198x		</a:t>
            </a:r>
            <a:r>
              <a:rPr lang="en-US" dirty="0" err="1">
                <a:latin typeface="Arial" charset="0"/>
                <a:cs typeface="Arial" charset="0"/>
              </a:rPr>
              <a:t>edd</a:t>
            </a:r>
            <a:r>
              <a:rPr lang="en-US" dirty="0">
                <a:latin typeface="Arial" charset="0"/>
                <a:cs typeface="Arial" charset="0"/>
              </a:rPr>
              <a:t>/</a:t>
            </a:r>
            <a:r>
              <a:rPr lang="en-US" dirty="0" err="1">
                <a:latin typeface="Arial" charset="0"/>
                <a:cs typeface="Arial" charset="0"/>
              </a:rPr>
              <a:t>dm</a:t>
            </a:r>
            <a:r>
              <a:rPr lang="en-US" dirty="0">
                <a:latin typeface="Arial" charset="0"/>
                <a:cs typeface="Arial" charset="0"/>
              </a:rPr>
              <a:t>					X11</a:t>
            </a:r>
            <a:r>
              <a:rPr lang="en-US" i="1" dirty="0">
                <a:latin typeface="Arial" charset="0"/>
                <a:cs typeface="Arial" charset="0"/>
              </a:rPr>
              <a:t>, </a:t>
            </a:r>
            <a:r>
              <a:rPr lang="en-US" i="1" dirty="0" err="1">
                <a:latin typeface="Arial" charset="0"/>
                <a:cs typeface="Arial" charset="0"/>
              </a:rPr>
              <a:t>Xt</a:t>
            </a:r>
            <a:endParaRPr lang="en-US" i="1" dirty="0">
              <a:latin typeface="Arial" charset="0"/>
              <a:cs typeface="Arial" charset="0"/>
            </a:endParaRPr>
          </a:p>
          <a:p>
            <a:pPr marL="0" indent="0">
              <a:buNone/>
              <a:defRPr/>
            </a:pPr>
            <a:r>
              <a:rPr lang="en-US" dirty="0">
                <a:latin typeface="Arial" charset="0"/>
                <a:cs typeface="Arial" charset="0"/>
              </a:rPr>
              <a:t>199x		</a:t>
            </a:r>
            <a:r>
              <a:rPr lang="en-US" dirty="0" err="1">
                <a:latin typeface="Arial" charset="0"/>
                <a:cs typeface="Arial" charset="0"/>
              </a:rPr>
              <a:t>medm</a:t>
            </a:r>
            <a:r>
              <a:rPr lang="en-US" dirty="0">
                <a:latin typeface="Arial" charset="0"/>
                <a:cs typeface="Arial" charset="0"/>
              </a:rPr>
              <a:t>, dm2k				</a:t>
            </a:r>
            <a:r>
              <a:rPr lang="en-US" i="1" dirty="0">
                <a:latin typeface="Arial" charset="0"/>
                <a:cs typeface="Arial" charset="0"/>
              </a:rPr>
              <a:t>Motif</a:t>
            </a:r>
          </a:p>
          <a:p>
            <a:pPr marL="0" indent="0">
              <a:buNone/>
              <a:defRPr/>
            </a:pPr>
            <a:r>
              <a:rPr lang="en-US" dirty="0">
                <a:latin typeface="Arial" charset="0"/>
                <a:cs typeface="Arial" charset="0"/>
              </a:rPr>
              <a:t>200x		</a:t>
            </a:r>
            <a:r>
              <a:rPr lang="en-US" dirty="0" err="1">
                <a:latin typeface="Arial" charset="0"/>
                <a:cs typeface="Arial" charset="0"/>
              </a:rPr>
              <a:t>edm</a:t>
            </a:r>
            <a:r>
              <a:rPr lang="en-US" dirty="0">
                <a:latin typeface="Arial" charset="0"/>
                <a:cs typeface="Arial" charset="0"/>
              </a:rPr>
              <a:t>						</a:t>
            </a:r>
            <a:r>
              <a:rPr lang="en-US" i="1" dirty="0">
                <a:latin typeface="Arial" charset="0"/>
                <a:cs typeface="Arial" charset="0"/>
              </a:rPr>
              <a:t>Motif</a:t>
            </a:r>
          </a:p>
          <a:p>
            <a:pPr marL="0" indent="0">
              <a:buNone/>
              <a:defRPr/>
            </a:pPr>
            <a:r>
              <a:rPr lang="en-US" dirty="0">
                <a:latin typeface="Arial" charset="0"/>
                <a:cs typeface="Arial" charset="0"/>
              </a:rPr>
              <a:t>2010		CS-Studio BOY				</a:t>
            </a:r>
            <a:r>
              <a:rPr lang="en-US" i="1" dirty="0">
                <a:latin typeface="Arial" charset="0"/>
                <a:cs typeface="Arial" charset="0"/>
              </a:rPr>
              <a:t>SWT</a:t>
            </a:r>
          </a:p>
          <a:p>
            <a:pPr marL="0" indent="0">
              <a:buNone/>
              <a:defRPr/>
            </a:pPr>
            <a:r>
              <a:rPr lang="en-US" dirty="0">
                <a:latin typeface="Arial" charset="0"/>
                <a:cs typeface="Arial" charset="0"/>
              </a:rPr>
              <a:t>2017		CS-Studio Display Builder		</a:t>
            </a:r>
            <a:r>
              <a:rPr lang="en-US" i="1" dirty="0">
                <a:latin typeface="Arial" charset="0"/>
                <a:cs typeface="Arial" charset="0"/>
              </a:rPr>
              <a:t>JavaFX</a:t>
            </a:r>
          </a:p>
          <a:p>
            <a:pPr marL="0" indent="0">
              <a:buNone/>
              <a:defRPr/>
            </a:pPr>
            <a:r>
              <a:rPr lang="en-US" dirty="0">
                <a:latin typeface="Arial" charset="0"/>
                <a:cs typeface="Arial" charset="0"/>
              </a:rPr>
              <a:t>Also:		</a:t>
            </a:r>
            <a:r>
              <a:rPr lang="en-US" dirty="0" err="1">
                <a:latin typeface="Arial" charset="0"/>
                <a:cs typeface="Arial" charset="0"/>
              </a:rPr>
              <a:t>tcl</a:t>
            </a:r>
            <a:r>
              <a:rPr lang="en-US" dirty="0">
                <a:latin typeface="Arial" charset="0"/>
                <a:cs typeface="Arial" charset="0"/>
              </a:rPr>
              <a:t>/</a:t>
            </a:r>
            <a:r>
              <a:rPr lang="en-US" dirty="0" err="1">
                <a:latin typeface="Arial" charset="0"/>
                <a:cs typeface="Arial" charset="0"/>
              </a:rPr>
              <a:t>tk</a:t>
            </a:r>
            <a:r>
              <a:rPr lang="en-US" dirty="0">
                <a:latin typeface="Arial" charset="0"/>
                <a:cs typeface="Arial" charset="0"/>
              </a:rPr>
              <a:t>/ca,					</a:t>
            </a:r>
            <a:r>
              <a:rPr lang="en-US" i="1" dirty="0">
                <a:latin typeface="Arial" charset="0"/>
                <a:cs typeface="Arial" charset="0"/>
              </a:rPr>
              <a:t>TK</a:t>
            </a:r>
            <a:br>
              <a:rPr lang="en-US" dirty="0">
                <a:latin typeface="Arial" charset="0"/>
                <a:cs typeface="Arial" charset="0"/>
              </a:rPr>
            </a:br>
            <a:r>
              <a:rPr lang="en-US" dirty="0">
                <a:latin typeface="Arial" charset="0"/>
                <a:cs typeface="Arial" charset="0"/>
              </a:rPr>
              <a:t>		python/qt/ca, ..				</a:t>
            </a:r>
            <a:r>
              <a:rPr lang="en-US" i="1" dirty="0">
                <a:latin typeface="Arial" charset="0"/>
                <a:cs typeface="Arial" charset="0"/>
              </a:rPr>
              <a:t>Qt</a:t>
            </a:r>
            <a:br>
              <a:rPr lang="en-US" dirty="0">
                <a:latin typeface="Arial" charset="0"/>
                <a:cs typeface="Arial" charset="0"/>
              </a:rPr>
            </a:b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4" name="Rounded Rectangular Callout 3">
            <a:extLst>
              <a:ext uri="{FF2B5EF4-FFF2-40B4-BE49-F238E27FC236}">
                <a16:creationId xmlns:a16="http://schemas.microsoft.com/office/drawing/2014/main" id="{4D00183C-A7CD-A144-A223-847D870F10D5}"/>
              </a:ext>
            </a:extLst>
          </p:cNvPr>
          <p:cNvSpPr/>
          <p:nvPr/>
        </p:nvSpPr>
        <p:spPr>
          <a:xfrm>
            <a:off x="8559519" y="5662246"/>
            <a:ext cx="3300248" cy="1035269"/>
          </a:xfrm>
          <a:prstGeom prst="wedgeRoundRectCallout">
            <a:avLst>
              <a:gd name="adj1" fmla="val -45714"/>
              <a:gd name="adj2" fmla="val -120479"/>
              <a:gd name="adj3" fmla="val 1666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UI libs change with technology and fashion</a:t>
            </a:r>
          </a:p>
        </p:txBody>
      </p:sp>
    </p:spTree>
    <p:extLst>
      <p:ext uri="{BB962C8B-B14F-4D97-AF65-F5344CB8AC3E}">
        <p14:creationId xmlns:p14="http://schemas.microsoft.com/office/powerpoint/2010/main" val="150041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1CA88-C128-5249-8B30-554929974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EDM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4499CD-E480-D648-8B6F-094C7340E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880" y="55534"/>
            <a:ext cx="9574432" cy="4140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C70BF4-8EEB-7544-B2E9-CBA94508F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1" y="3186948"/>
            <a:ext cx="5590093" cy="36155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7FF18C3-C2BF-D64E-9AC2-3D8AE2119D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2575" y="4414810"/>
            <a:ext cx="5233640" cy="2332421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Very useful and performant</a:t>
            </a:r>
            <a:br>
              <a:rPr lang="en-US" sz="2400" dirty="0"/>
            </a:br>
            <a:r>
              <a:rPr lang="en-US" sz="2400" dirty="0"/>
              <a:t>for EDM displays</a:t>
            </a:r>
            <a:br>
              <a:rPr lang="en-US" sz="2400" dirty="0"/>
            </a:br>
            <a:r>
              <a:rPr lang="en-US" sz="2400" dirty="0"/>
              <a:t>and Channel Access IOCs</a:t>
            </a:r>
            <a:br>
              <a:rPr lang="en-US" dirty="0"/>
            </a:br>
            <a:br>
              <a:rPr lang="en-US" sz="1400" dirty="0"/>
            </a:br>
            <a:r>
              <a:rPr lang="en-US" sz="1400" dirty="0"/>
              <a:t>Limitations: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No waveforms (plots, images)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No metadata from non-IOC servers (LabView, Python)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No PV Access support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4B3945-9C9A-C04A-A375-D7AE867E0DFA}"/>
              </a:ext>
            </a:extLst>
          </p:cNvPr>
          <p:cNvSpPr txBox="1"/>
          <p:nvPr/>
        </p:nvSpPr>
        <p:spPr>
          <a:xfrm>
            <a:off x="429767" y="914400"/>
            <a:ext cx="2440092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Ryan </a:t>
            </a:r>
            <a:r>
              <a:rPr lang="en-US" dirty="0" err="1">
                <a:latin typeface="+mn-lt"/>
              </a:rPr>
              <a:t>Slominski</a:t>
            </a:r>
            <a:r>
              <a:rPr lang="en-US" dirty="0">
                <a:latin typeface="+mn-lt"/>
              </a:rPr>
              <a:t>,</a:t>
            </a:r>
            <a:br>
              <a:rPr lang="en-US" dirty="0">
                <a:latin typeface="+mn-lt"/>
              </a:rPr>
            </a:br>
            <a:r>
              <a:rPr lang="en-US" dirty="0" err="1">
                <a:latin typeface="+mn-lt"/>
              </a:rPr>
              <a:t>JLab</a:t>
            </a:r>
            <a:r>
              <a:rPr lang="en-US" dirty="0">
                <a:latin typeface="+mn-lt"/>
              </a:rPr>
              <a:t>,</a:t>
            </a:r>
            <a:br>
              <a:rPr lang="en-US" dirty="0">
                <a:latin typeface="+mn-lt"/>
              </a:rPr>
            </a:b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2017 EPICS Meeting</a:t>
            </a:r>
          </a:p>
        </p:txBody>
      </p:sp>
    </p:spTree>
    <p:extLst>
      <p:ext uri="{BB962C8B-B14F-4D97-AF65-F5344CB8AC3E}">
        <p14:creationId xmlns:p14="http://schemas.microsoft.com/office/powerpoint/2010/main" val="212993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BC9F4-9ED3-CA40-ACEA-8D7131C79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dirty="0"/>
              <a:t>PV Web Socket   </a:t>
            </a:r>
            <a:r>
              <a:rPr lang="en-US" sz="2800" dirty="0"/>
              <a:t>-   </a:t>
            </a:r>
            <a:r>
              <a:rPr lang="en-US" sz="2800" dirty="0">
                <a:hlinkClick r:id="rId2"/>
              </a:rPr>
              <a:t>https://github.com/kasemir/pvws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EE7A9-9132-5941-921A-1E350BCB3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262270"/>
            <a:ext cx="8074622" cy="4840356"/>
          </a:xfrm>
        </p:spPr>
        <p:txBody>
          <a:bodyPr/>
          <a:lstStyle/>
          <a:p>
            <a:r>
              <a:rPr lang="en-US" dirty="0"/>
              <a:t>Based on Phoebus Stack</a:t>
            </a:r>
          </a:p>
          <a:p>
            <a:pPr lvl="1"/>
            <a:r>
              <a:rPr lang="en-US" dirty="0" err="1"/>
              <a:t>VType</a:t>
            </a:r>
            <a:r>
              <a:rPr lang="en-US" dirty="0"/>
              <a:t> PV for </a:t>
            </a:r>
            <a:r>
              <a:rPr lang="en-US" dirty="0" err="1"/>
              <a:t>loc</a:t>
            </a:r>
            <a:r>
              <a:rPr lang="en-US" dirty="0"/>
              <a:t>://, sim://, ca://, </a:t>
            </a:r>
            <a:r>
              <a:rPr lang="en-US" dirty="0" err="1"/>
              <a:t>pva</a:t>
            </a:r>
            <a:r>
              <a:rPr lang="en-US" dirty="0"/>
              <a:t>://, …</a:t>
            </a:r>
          </a:p>
          <a:p>
            <a:pPr lvl="1"/>
            <a:r>
              <a:rPr lang="en-US" dirty="0"/>
              <a:t>PV Pooling</a:t>
            </a:r>
          </a:p>
          <a:p>
            <a:pPr lvl="1"/>
            <a:r>
              <a:rPr lang="en-US" dirty="0" err="1"/>
              <a:t>RXJava</a:t>
            </a:r>
            <a:r>
              <a:rPr lang="en-US" dirty="0"/>
              <a:t> Throttling</a:t>
            </a:r>
            <a:br>
              <a:rPr lang="en-US" dirty="0"/>
            </a:br>
            <a:endParaRPr lang="en-US" dirty="0"/>
          </a:p>
          <a:p>
            <a:r>
              <a:rPr lang="en-US" dirty="0"/>
              <a:t>Data Packaged as JSON</a:t>
            </a:r>
          </a:p>
          <a:p>
            <a:pPr lvl="1"/>
            <a:r>
              <a:rPr lang="en-US" dirty="0"/>
              <a:t>Sends metadata once</a:t>
            </a:r>
          </a:p>
          <a:p>
            <a:pPr lvl="2"/>
            <a:r>
              <a:rPr lang="en-US" dirty="0"/>
              <a:t>No separate connections to *.EGU, *.PREC, …</a:t>
            </a:r>
          </a:p>
          <a:p>
            <a:pPr lvl="1"/>
            <a:r>
              <a:rPr lang="en-US" dirty="0"/>
              <a:t>Severity and value on change</a:t>
            </a:r>
          </a:p>
          <a:p>
            <a:pPr lvl="1"/>
            <a:r>
              <a:rPr lang="en-US" dirty="0"/>
              <a:t>Arrays packed as Base64-binary</a:t>
            </a:r>
          </a:p>
          <a:p>
            <a:pPr lvl="1"/>
            <a:r>
              <a:rPr lang="en-US" dirty="0"/>
              <a:t>JavaScript in client merges updates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946132-70EF-544E-AF08-0338B1B042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8364" y="2156354"/>
            <a:ext cx="4475402" cy="2002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CE1A14-8C78-A342-A210-BFBD8DF4C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9697" y="4524414"/>
            <a:ext cx="4879010" cy="2142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0935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B4FE7-1F54-4648-A3C7-0296E1CA4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23330"/>
          </a:xfrm>
        </p:spPr>
        <p:txBody>
          <a:bodyPr/>
          <a:lstStyle/>
          <a:p>
            <a:r>
              <a:rPr lang="en-US" dirty="0"/>
              <a:t>Display Builder Web Runtime  - </a:t>
            </a:r>
            <a:r>
              <a:rPr lang="en-US" sz="2400" dirty="0"/>
              <a:t> </a:t>
            </a:r>
            <a:r>
              <a:rPr lang="en-US" sz="2400" dirty="0">
                <a:hlinkClick r:id="rId2"/>
              </a:rPr>
              <a:t>https://github.com/kasemir/dbwr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8DF939-2729-CC47-89E3-E6831321A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98983"/>
            <a:ext cx="6723481" cy="50590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D43BDC-39F7-1A45-94ED-4E9CC6FEA0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5929" y="952952"/>
            <a:ext cx="6469937" cy="47320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6BDC1C-7922-EF4E-B455-E82F009374A2}"/>
              </a:ext>
            </a:extLst>
          </p:cNvPr>
          <p:cNvSpPr txBox="1"/>
          <p:nvPr/>
        </p:nvSpPr>
        <p:spPr>
          <a:xfrm>
            <a:off x="7315199" y="5992991"/>
            <a:ext cx="4285147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Labels, LEDs, Text Updates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Groups, Embedded displays, Macros</a:t>
            </a:r>
          </a:p>
        </p:txBody>
      </p:sp>
    </p:spTree>
    <p:extLst>
      <p:ext uri="{BB962C8B-B14F-4D97-AF65-F5344CB8AC3E}">
        <p14:creationId xmlns:p14="http://schemas.microsoft.com/office/powerpoint/2010/main" val="2224599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26D9B-4132-EE4F-A4A4-A20E63200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'Static’ Widgets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4DAB78-A297-B745-BC8C-862C589DE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7" y="853605"/>
            <a:ext cx="8843022" cy="59142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23CA8D-E8F0-014E-A1E7-C72DACA1416E}"/>
              </a:ext>
            </a:extLst>
          </p:cNvPr>
          <p:cNvSpPr txBox="1"/>
          <p:nvPr/>
        </p:nvSpPr>
        <p:spPr>
          <a:xfrm>
            <a:off x="9414456" y="1674255"/>
            <a:ext cx="2185890" cy="233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Lines,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Circles,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Rectangles, ..</a:t>
            </a:r>
          </a:p>
          <a:p>
            <a:pPr algn="l">
              <a:lnSpc>
                <a:spcPct val="90000"/>
              </a:lnSpc>
            </a:pPr>
            <a:endParaRPr lang="en-US" dirty="0">
              <a:latin typeface="+mn-lt"/>
            </a:endParaRPr>
          </a:p>
          <a:p>
            <a:pPr algn="l">
              <a:lnSpc>
                <a:spcPct val="90000"/>
              </a:lnSpc>
            </a:pPr>
            <a:endParaRPr lang="en-US" dirty="0">
              <a:latin typeface="+mn-lt"/>
            </a:endParaRP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Limited ‘Rule’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Support: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Some colors,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Hide/Show</a:t>
            </a:r>
          </a:p>
        </p:txBody>
      </p:sp>
    </p:spTree>
    <p:extLst>
      <p:ext uri="{BB962C8B-B14F-4D97-AF65-F5344CB8AC3E}">
        <p14:creationId xmlns:p14="http://schemas.microsoft.com/office/powerpoint/2010/main" val="3752873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90909-90B1-7F4B-9CA6-4E7B0FC72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and Detector plots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B50405-FA7D-8242-89AB-292EEB701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55" y="914400"/>
            <a:ext cx="10739367" cy="528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57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49389-C2E1-4740-A939-8B8055137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5531"/>
          </a:xfrm>
        </p:spPr>
        <p:txBody>
          <a:bodyPr/>
          <a:lstStyle/>
          <a:p>
            <a:r>
              <a:rPr lang="en-US" dirty="0"/>
              <a:t>CS-Studio on Desktop       vs.       Web Runtime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5A813-16D6-E247-B7D5-64BFA586D2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026942"/>
            <a:ext cx="5221225" cy="4674571"/>
          </a:xfrm>
        </p:spPr>
        <p:txBody>
          <a:bodyPr/>
          <a:lstStyle/>
          <a:p>
            <a:r>
              <a:rPr lang="en-US" dirty="0"/>
              <a:t>Integrated Product</a:t>
            </a:r>
          </a:p>
          <a:p>
            <a:r>
              <a:rPr lang="en-US" dirty="0"/>
              <a:t>Robust Development</a:t>
            </a:r>
          </a:p>
          <a:p>
            <a:pPr lvl="1"/>
            <a:r>
              <a:rPr lang="en-US" dirty="0"/>
              <a:t>Type checking</a:t>
            </a:r>
          </a:p>
          <a:p>
            <a:pPr lvl="1"/>
            <a:r>
              <a:rPr lang="en-US" dirty="0"/>
              <a:t>Single-Language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D5A8F4-F1CF-9446-9A6C-82A78A469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19" y="3329617"/>
            <a:ext cx="5937481" cy="3528383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D1A72C5-2D32-8B48-BA4B-53FF08E56645}"/>
              </a:ext>
            </a:extLst>
          </p:cNvPr>
          <p:cNvSpPr txBox="1">
            <a:spLocks/>
          </p:cNvSpPr>
          <p:nvPr/>
        </p:nvSpPr>
        <p:spPr bwMode="auto">
          <a:xfrm>
            <a:off x="6850966" y="1024598"/>
            <a:ext cx="5008801" cy="2785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Just Display Runtime</a:t>
            </a:r>
          </a:p>
          <a:p>
            <a:r>
              <a:rPr lang="en-US" dirty="0"/>
              <a:t>Fragile Development</a:t>
            </a:r>
          </a:p>
          <a:p>
            <a:pPr lvl="1"/>
            <a:r>
              <a:rPr lang="en-US" dirty="0"/>
              <a:t>No type checking</a:t>
            </a:r>
          </a:p>
          <a:p>
            <a:pPr lvl="1"/>
            <a:r>
              <a:rPr lang="en-US" dirty="0"/>
              <a:t>Client: HTML, CSS, JS</a:t>
            </a:r>
            <a:br>
              <a:rPr lang="en-US" dirty="0"/>
            </a:br>
            <a:r>
              <a:rPr lang="en-US" dirty="0"/>
              <a:t>Server: Java, Python, …</a:t>
            </a:r>
          </a:p>
          <a:p>
            <a:pPr lvl="1"/>
            <a:r>
              <a:rPr lang="en-US" dirty="0"/>
              <a:t>Different Web Browsers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F52E17C-EA37-AE43-B34C-80276E3D3112}"/>
              </a:ext>
            </a:extLst>
          </p:cNvPr>
          <p:cNvSpPr txBox="1">
            <a:spLocks/>
          </p:cNvSpPr>
          <p:nvPr/>
        </p:nvSpPr>
        <p:spPr bwMode="auto">
          <a:xfrm>
            <a:off x="6850966" y="4691707"/>
            <a:ext cx="5008801" cy="1891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i="1" dirty="0">
                <a:solidFill>
                  <a:srgbClr val="00B050"/>
                </a:solidFill>
              </a:rPr>
              <a:t>Still:</a:t>
            </a:r>
            <a:br>
              <a:rPr lang="en-US" i="1" dirty="0">
                <a:solidFill>
                  <a:srgbClr val="00B050"/>
                </a:solidFill>
              </a:rPr>
            </a:br>
            <a:r>
              <a:rPr lang="en-US" i="1" dirty="0">
                <a:solidFill>
                  <a:srgbClr val="00B050"/>
                </a:solidFill>
              </a:rPr>
              <a:t>Read-only web view of control system is extremely convenient and useful!</a:t>
            </a:r>
          </a:p>
        </p:txBody>
      </p:sp>
    </p:spTree>
    <p:extLst>
      <p:ext uri="{BB962C8B-B14F-4D97-AF65-F5344CB8AC3E}">
        <p14:creationId xmlns:p14="http://schemas.microsoft.com/office/powerpoint/2010/main" val="3285405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38100">
          <a:solidFill>
            <a:schemeClr val="bg2"/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 16x9 template 180719" id="{91F5A9DE-0FF5-42D2-8B71-414341298470}" vid="{19B61368-BE15-4FF9-B836-7A1A3976FBB8}"/>
    </a:ext>
  </a:extLst>
</a:theme>
</file>

<file path=ppt/theme/theme2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75B17BC858B94FAA5409F11FF9B884" ma:contentTypeVersion="0" ma:contentTypeDescription="Create a new document." ma:contentTypeScope="" ma:versionID="ba30602e445ba7bd833ef2f532e4a59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FF1CA81-B025-421E-9746-B1FF59551E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6F5DE5-FF42-42F2-9962-F83010572F4E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950AF3C-223B-4322-9D84-8F5422CEAF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320</Words>
  <Application>Microsoft Macintosh PowerPoint</Application>
  <PresentationFormat>Widescreen</PresentationFormat>
  <Paragraphs>172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Century Gothic</vt:lpstr>
      <vt:lpstr>Courier New</vt:lpstr>
      <vt:lpstr>ORNL</vt:lpstr>
      <vt:lpstr>Display Builder Web Runtime</vt:lpstr>
      <vt:lpstr>General Web Display Idea</vt:lpstr>
      <vt:lpstr>EPICS Operator Interfaces</vt:lpstr>
      <vt:lpstr>Web EDM</vt:lpstr>
      <vt:lpstr>PV Web Socket   -   https://github.com/kasemir/pvws </vt:lpstr>
      <vt:lpstr>Display Builder Web Runtime  -  https://github.com/kasemir/dbwr </vt:lpstr>
      <vt:lpstr>'Static’ Widgets</vt:lpstr>
      <vt:lpstr>Line and Detector plots</vt:lpstr>
      <vt:lpstr>CS-Studio on Desktop       vs.       Web Runtime</vt:lpstr>
      <vt:lpstr>Status: New Project, but already very useful</vt:lpstr>
      <vt:lpstr>Summary</vt:lpstr>
      <vt:lpstr>PowerPoint Presentation</vt:lpstr>
      <vt:lpstr>Limited Compatibility</vt:lpstr>
      <vt:lpstr>Simple, General Format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2018-07-12T19:30:01Z</dcterms:created>
  <dcterms:modified xsi:type="dcterms:W3CDTF">2019-06-04T05:57:44Z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0x0101003975B17BC858B94FAA5409F11FF9B884</vt:lpwstr>
  </property>
</Properties>
</file>