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286" r:id="rId2"/>
    <p:sldId id="289" r:id="rId3"/>
    <p:sldId id="296" r:id="rId4"/>
    <p:sldId id="297" r:id="rId5"/>
    <p:sldId id="298" r:id="rId6"/>
  </p:sldIdLst>
  <p:sldSz cx="12192000" cy="6858000"/>
  <p:notesSz cx="6858000" cy="9144000"/>
  <p:embeddedFontLst>
    <p:embeddedFont>
      <p:font typeface="Source Sans Pro" panose="020B0503030403020204" pitchFamily="34" charset="0"/>
      <p:regular r:id="rId9"/>
      <p:bold r:id="rId10"/>
      <p:italic r:id="rId11"/>
      <p:boldItalic r:id="rId12"/>
    </p:embeddedFont>
    <p:embeddedFont>
      <p:font typeface="Calibri Light" panose="020F0302020204030204" pitchFamily="34" charset="0"/>
      <p:regular r:id="rId13"/>
      <p:italic r:id="rId14"/>
    </p:embeddedFont>
    <p:embeddedFont>
      <p:font typeface="Calibri" panose="020F0502020204030204" pitchFamily="34" charset="0"/>
      <p:regular r:id="rId15"/>
      <p:bold r:id="rId16"/>
      <p:italic r:id="rId17"/>
      <p:boldItalic r:id="rId18"/>
    </p:embeddedFont>
    <p:embeddedFont>
      <p:font typeface="Oswald Regular" panose="020B0604020202020204" charset="0"/>
      <p:regular r:id="rId19"/>
    </p:embeddedFont>
  </p:embeddedFontLst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56BB8"/>
    <a:srgbClr val="C0D0CF"/>
    <a:srgbClr val="A91D37"/>
    <a:srgbClr val="000000"/>
    <a:srgbClr val="EFB531"/>
    <a:srgbClr val="0033C3"/>
    <a:srgbClr val="D3D3D3"/>
    <a:srgbClr val="B8B8B8"/>
    <a:srgbClr val="115593"/>
    <a:srgbClr val="02020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232" autoAdjust="0"/>
    <p:restoredTop sz="97467" autoAdjust="0"/>
  </p:normalViewPr>
  <p:slideViewPr>
    <p:cSldViewPr snapToGrid="0">
      <p:cViewPr varScale="1">
        <p:scale>
          <a:sx n="51" d="100"/>
          <a:sy n="51" d="100"/>
        </p:scale>
        <p:origin x="67" y="274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122" d="100"/>
          <a:sy n="122" d="100"/>
        </p:scale>
        <p:origin x="4914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13" Type="http://schemas.openxmlformats.org/officeDocument/2006/relationships/font" Target="fonts/font5.fntdata"/><Relationship Id="rId18" Type="http://schemas.openxmlformats.org/officeDocument/2006/relationships/font" Target="fonts/font10.fntdata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notesMaster" Target="notesMasters/notesMaster1.xml"/><Relationship Id="rId12" Type="http://schemas.openxmlformats.org/officeDocument/2006/relationships/font" Target="fonts/font4.fntdata"/><Relationship Id="rId17" Type="http://schemas.openxmlformats.org/officeDocument/2006/relationships/font" Target="fonts/font9.fntdata"/><Relationship Id="rId59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openxmlformats.org/officeDocument/2006/relationships/font" Target="fonts/font8.fntdata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3.fntdata"/><Relationship Id="rId5" Type="http://schemas.openxmlformats.org/officeDocument/2006/relationships/slide" Target="slides/slide4.xml"/><Relationship Id="rId15" Type="http://schemas.openxmlformats.org/officeDocument/2006/relationships/font" Target="fonts/font7.fntdata"/><Relationship Id="rId23" Type="http://schemas.openxmlformats.org/officeDocument/2006/relationships/tableStyles" Target="tableStyles.xml"/><Relationship Id="rId10" Type="http://schemas.openxmlformats.org/officeDocument/2006/relationships/font" Target="fonts/font2.fntdata"/><Relationship Id="rId19" Type="http://schemas.openxmlformats.org/officeDocument/2006/relationships/font" Target="fonts/font11.fntdata"/><Relationship Id="rId4" Type="http://schemas.openxmlformats.org/officeDocument/2006/relationships/slide" Target="slides/slide3.xml"/><Relationship Id="rId9" Type="http://schemas.openxmlformats.org/officeDocument/2006/relationships/font" Target="fonts/font1.fntdata"/><Relationship Id="rId14" Type="http://schemas.openxmlformats.org/officeDocument/2006/relationships/font" Target="fonts/font6.fntdata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>
            <a:extLst>
              <a:ext uri="{FF2B5EF4-FFF2-40B4-BE49-F238E27FC236}">
                <a16:creationId xmlns:a16="http://schemas.microsoft.com/office/drawing/2014/main" id="{65E76C91-9915-4458-B23D-3EA65401600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A6FB7AE3-DFD2-49AA-A887-7324B1F10AA8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00E58FE-3AE1-4995-80E6-8AF0F1DA0E4E}" type="datetimeFigureOut">
              <a:rPr lang="de-DE" smtClean="0"/>
              <a:t>02.06.2019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4FC00001-5093-43F7-BD9F-EF265DE52282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C453EC2C-99A1-4C15-A25C-1C6F2B3A8936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E747158-EF9E-49A5-B018-E307E4952F00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1532185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5091381-FB9B-4B1C-99E3-890DFD4525D3}" type="datetimeFigureOut">
              <a:rPr lang="de-DE" smtClean="0"/>
              <a:t>02.06.2019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4D9B650-A7F0-464D-8688-D88779A13E29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76502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C03146D-F9CD-4667-9733-9159758359B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9D83CE06-6889-4F07-9BDB-F60D87A011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CE369807-43E9-4E6F-A3E0-5D77B68F982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7B9AAF2-2243-4209-A85C-F7036AF186DC}" type="datetimeFigureOut">
              <a:rPr lang="de-DE" smtClean="0"/>
              <a:t>02.06.2019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9A6AF13-49B3-4FE9-B94D-0CD8BBAE9B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D4B81F20-5618-4C2C-B875-915115B7E5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F0AB555-1637-45AA-8BE3-A522B2EDF899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272345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95F8505-DC85-4124-B03D-74FED5553B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9DCD297E-272F-4873-A2EA-99254EB5A0B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29079D37-5C54-4648-BC05-D93512E0FE2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7B9AAF2-2243-4209-A85C-F7036AF186DC}" type="datetimeFigureOut">
              <a:rPr lang="de-DE" smtClean="0"/>
              <a:t>02.06.2019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B1FC2188-E367-4F3B-B212-CBD08385DF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AEB827D5-7942-4DB0-866C-DFD78B5C24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F0AB555-1637-45AA-8BE3-A522B2EDF899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599974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7E50A8C9-E3BB-4DA1-AF29-8CB58BAE5ED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75998828-6246-499E-8416-8FA63C50DCB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0CA716FF-32E2-417F-8FB2-3B742982101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7B9AAF2-2243-4209-A85C-F7036AF186DC}" type="datetimeFigureOut">
              <a:rPr lang="de-DE" smtClean="0"/>
              <a:t>02.06.2019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8B976C2B-432E-40FA-BD82-526215F83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668DD793-DB9D-48DE-BE05-FB76A11531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F0AB555-1637-45AA-8BE3-A522B2EDF899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311092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480AC99-2076-43D9-B787-7562050BC3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BC3EEA89-F850-4F9A-AF61-50796D81011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3059DD63-82FB-45C4-9C46-A46D9D89D79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7B9AAF2-2243-4209-A85C-F7036AF186DC}" type="datetimeFigureOut">
              <a:rPr lang="de-DE" smtClean="0"/>
              <a:t>02.06.2019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022F4776-D99C-4135-B29D-B7D988671A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63F7797C-8BB4-442E-8DDB-97B3C1E123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F0AB555-1637-45AA-8BE3-A522B2EDF899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701525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EF8B62F-7BA0-465D-BEBF-182FFE6CD8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42115AEB-4E22-4AC3-A18A-0162782995B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9FBD60CA-7E10-4594-A689-D06550C9030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7B9AAF2-2243-4209-A85C-F7036AF186DC}" type="datetimeFigureOut">
              <a:rPr lang="de-DE" smtClean="0"/>
              <a:t>02.06.2019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2C4FC93-C90F-4DC1-81C0-083990C3EA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8B77A670-2D23-47BD-B759-B5E5CF525A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F0AB555-1637-45AA-8BE3-A522B2EDF899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438137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2723B35-854E-4696-8A87-7E7B728A36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43645F74-BD8D-4E4E-BDB9-D02A44EEAA4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B361FF99-02E9-4119-919B-E4B5BEC23B5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09927D07-FAB5-4FEF-91B2-B2533B9FDAB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7B9AAF2-2243-4209-A85C-F7036AF186DC}" type="datetimeFigureOut">
              <a:rPr lang="de-DE" smtClean="0"/>
              <a:t>02.06.2019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95283F85-213C-4B7A-9B9D-F8AD8A9263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2123057A-E691-4F8C-9DE9-72DBAB7EEF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F0AB555-1637-45AA-8BE3-A522B2EDF899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566506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C3BEA62-38E6-4B5F-AD25-C142598740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FA12F239-6267-4445-88DA-C6FA8FDAF9C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A98EFE8D-222A-401D-9C0F-BC9592B993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052B5365-1527-4EE6-B7A0-96E7210401A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7DA62BEE-9E9A-4648-BE58-51CCA22500F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61F725D7-3A71-4698-AD5D-05CA4956041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7B9AAF2-2243-4209-A85C-F7036AF186DC}" type="datetimeFigureOut">
              <a:rPr lang="de-DE" smtClean="0"/>
              <a:t>02.06.2019</a:t>
            </a:fld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1F205A89-55DB-4AA1-9811-6CB6C2534E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688FAFAE-4685-4696-8BE6-A9FF1C1ECE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F0AB555-1637-45AA-8BE3-A522B2EDF899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921338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3BCFD02-FCDE-4CDE-BBD9-303E9235C9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ACE4FC69-EEA5-4B6F-9EDC-3FE3A444E66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7B9AAF2-2243-4209-A85C-F7036AF186DC}" type="datetimeFigureOut">
              <a:rPr lang="de-DE" smtClean="0"/>
              <a:t>02.06.2019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45CD84CD-7858-4431-B124-3BC3FE4B84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853F721B-6992-4CBE-92C7-8C16E47740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F0AB555-1637-45AA-8BE3-A522B2EDF899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587004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976389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647622E-6FA0-48E8-841D-5199DDA5BD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24C957F8-4344-4A7D-9FA7-6EBAC93AB65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81139DC7-5A2B-438D-B985-4A4B096EFBB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F6CE11AD-5C9B-4155-94F7-DAA73F198D2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7B9AAF2-2243-4209-A85C-F7036AF186DC}" type="datetimeFigureOut">
              <a:rPr lang="de-DE" smtClean="0"/>
              <a:t>02.06.2019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83BA642A-8B77-4D6B-92C3-91DD038050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8882536F-7F1A-47B5-96F6-7CCF0B54CE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F0AB555-1637-45AA-8BE3-A522B2EDF899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565252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F63AF85-EB0C-4B9D-A332-DFE9B7A537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BD11919E-478C-47FE-A050-93C6355CECA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1CC08F94-D57A-4C09-81F4-00E41C9F9B1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D00857B2-BC24-4673-8C75-6C4D5949A6D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7B9AAF2-2243-4209-A85C-F7036AF186DC}" type="datetimeFigureOut">
              <a:rPr lang="de-DE" smtClean="0"/>
              <a:t>02.06.2019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B7CFE2D3-1321-4B02-A5E1-2F6145178C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3E0553D3-324D-4DAF-814A-4A7C55D8C3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F0AB555-1637-45AA-8BE3-A522B2EDF899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468365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Grafik 10">
            <a:extLst>
              <a:ext uri="{FF2B5EF4-FFF2-40B4-BE49-F238E27FC236}">
                <a16:creationId xmlns:a16="http://schemas.microsoft.com/office/drawing/2014/main" id="{E3195E9B-F05D-4615-B542-936C87620061}"/>
              </a:ext>
            </a:extLst>
          </p:cNvPr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11004955" y="6123708"/>
            <a:ext cx="656278" cy="3470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51138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s://jenkins.aps.anl.gov/" TargetMode="Externa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ci.appveyor.com/project/epics-base/epics-base" TargetMode="External"/><Relationship Id="rId7" Type="http://schemas.openxmlformats.org/officeDocument/2006/relationships/image" Target="../media/image7.png"/><Relationship Id="rId2" Type="http://schemas.openxmlformats.org/officeDocument/2006/relationships/hyperlink" Target="https://travis-ci.org/epics-base/epics-base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hyperlink" Target="https://dev.azure.com/epics-base/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hyperlink" Target="https://app.codacy.com/" TargetMode="Externa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s://github.com/epics-base/ci-scripts" TargetMode="Externa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>
            <a:extLst>
              <a:ext uri="{FF2B5EF4-FFF2-40B4-BE49-F238E27FC236}">
                <a16:creationId xmlns:a16="http://schemas.microsoft.com/office/drawing/2014/main" id="{AB200AE4-4BB0-45E2-BF76-953BC07FEE1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extfeld 3">
            <a:extLst>
              <a:ext uri="{FF2B5EF4-FFF2-40B4-BE49-F238E27FC236}">
                <a16:creationId xmlns:a16="http://schemas.microsoft.com/office/drawing/2014/main" id="{D84EAC81-8748-45A9-9E48-D8B6C99A5DB4}"/>
              </a:ext>
            </a:extLst>
          </p:cNvPr>
          <p:cNvSpPr txBox="1"/>
          <p:nvPr/>
        </p:nvSpPr>
        <p:spPr>
          <a:xfrm>
            <a:off x="4961744" y="4597651"/>
            <a:ext cx="6453767" cy="145145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r" eaLnBrk="0" hangingPunct="0"/>
            <a:r>
              <a:rPr lang="de-DE" sz="4400" spc="30" dirty="0" smtClean="0">
                <a:solidFill>
                  <a:srgbClr val="C7DE37"/>
                </a:solidFill>
                <a:latin typeface="Oswald Regular"/>
                <a:cs typeface="Oswald Regular"/>
              </a:rPr>
              <a:t>EPICS Continuous Integration: Status and Support</a:t>
            </a:r>
            <a:endParaRPr lang="de-DE" sz="4400" spc="30" dirty="0">
              <a:solidFill>
                <a:srgbClr val="C7DE37"/>
              </a:solidFill>
              <a:latin typeface="Oswald Regular"/>
              <a:cs typeface="Oswald Regular"/>
            </a:endParaRP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A0B20AEB-16DA-447D-918E-30BDB777D51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03617" y="1513153"/>
            <a:ext cx="1865076" cy="9862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9828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3"/>
          <p:cNvSpPr txBox="1"/>
          <p:nvPr/>
        </p:nvSpPr>
        <p:spPr>
          <a:xfrm>
            <a:off x="1314628" y="456623"/>
            <a:ext cx="9283883" cy="508857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eaLnBrk="0" hangingPunct="0">
              <a:lnSpc>
                <a:spcPct val="120000"/>
              </a:lnSpc>
              <a:spcAft>
                <a:spcPts val="627"/>
              </a:spcAft>
              <a:buClr>
                <a:srgbClr val="9C072D"/>
              </a:buClr>
              <a:tabLst>
                <a:tab pos="392682" algn="l"/>
              </a:tabLst>
            </a:pPr>
            <a:r>
              <a:rPr lang="de-DE" sz="3200" b="1" dirty="0" smtClean="0">
                <a:solidFill>
                  <a:srgbClr val="60737F"/>
                </a:solidFill>
                <a:latin typeface="Oswald Regular" panose="02000503000000000000" pitchFamily="2" charset="0"/>
                <a:ea typeface="Milo-Medium"/>
                <a:cs typeface="Source Sans Pro"/>
              </a:rPr>
              <a:t>Build and test infrastructure:</a:t>
            </a:r>
          </a:p>
          <a:p>
            <a:pPr marL="342900" indent="-342900" eaLnBrk="0" hangingPunct="0">
              <a:lnSpc>
                <a:spcPct val="120000"/>
              </a:lnSpc>
              <a:spcAft>
                <a:spcPts val="627"/>
              </a:spcAft>
              <a:buClr>
                <a:srgbClr val="C7DE37"/>
              </a:buClr>
              <a:buFont typeface="Arial" panose="020B0604020202020204" pitchFamily="34" charset="0"/>
              <a:buChar char="•"/>
              <a:tabLst>
                <a:tab pos="392682" algn="l"/>
              </a:tabLst>
            </a:pPr>
            <a:r>
              <a:rPr lang="de-DE" sz="2400" dirty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Number of unit tests in EPICS Base is </a:t>
            </a:r>
            <a:r>
              <a:rPr lang="de-DE" sz="2400" dirty="0" smtClean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increasing:</a:t>
            </a:r>
            <a:br>
              <a:rPr lang="de-DE" sz="2400" dirty="0" smtClean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</a:br>
            <a:r>
              <a:rPr lang="de-DE" sz="2400" dirty="0" smtClean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3.14</a:t>
            </a:r>
            <a:r>
              <a:rPr lang="de-DE" sz="2400" dirty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: </a:t>
            </a:r>
            <a:r>
              <a:rPr lang="de-DE" sz="2400" b="1" dirty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2.6k</a:t>
            </a:r>
            <a:r>
              <a:rPr lang="de-DE" sz="2400" dirty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 → 3.15: </a:t>
            </a:r>
            <a:r>
              <a:rPr lang="de-DE" sz="2400" b="1" dirty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8.5k</a:t>
            </a:r>
            <a:r>
              <a:rPr lang="de-DE" sz="2400" dirty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 → 3.16: </a:t>
            </a:r>
            <a:r>
              <a:rPr lang="de-DE" sz="2400" b="1" dirty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9.2k</a:t>
            </a:r>
            <a:r>
              <a:rPr lang="de-DE" sz="2400" dirty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 → 7.0: </a:t>
            </a:r>
            <a:r>
              <a:rPr lang="de-DE" sz="2400" b="1" dirty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23k</a:t>
            </a:r>
          </a:p>
          <a:p>
            <a:pPr marL="342900" indent="-342900" eaLnBrk="0" hangingPunct="0">
              <a:spcBef>
                <a:spcPts val="1000"/>
              </a:spcBef>
              <a:buClr>
                <a:srgbClr val="C7DE37"/>
              </a:buClr>
              <a:buFont typeface="Arial" panose="020B0604020202020204" pitchFamily="34" charset="0"/>
              <a:buChar char="•"/>
              <a:tabLst>
                <a:tab pos="392682" algn="l"/>
              </a:tabLst>
            </a:pPr>
            <a:r>
              <a:rPr lang="de-DE" sz="2400" dirty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Jenkins instance at APS (</a:t>
            </a:r>
            <a:r>
              <a:rPr lang="de-DE" sz="2400" dirty="0">
                <a:solidFill>
                  <a:srgbClr val="60737F"/>
                </a:solidFill>
                <a:latin typeface="Source Sans Pro"/>
                <a:ea typeface="Milo-Medium"/>
                <a:cs typeface="Source Sans Pro"/>
                <a:hlinkClick r:id="rId2"/>
              </a:rPr>
              <a:t>https://jenkins.aps.anl.gov/</a:t>
            </a:r>
            <a:r>
              <a:rPr lang="de-DE" sz="2400" dirty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)</a:t>
            </a:r>
          </a:p>
          <a:p>
            <a:pPr marL="800100" lvl="1" indent="-342900" eaLnBrk="0" hangingPunct="0">
              <a:buClr>
                <a:srgbClr val="C7DE37"/>
              </a:buClr>
              <a:buFont typeface="Arial" panose="020B0604020202020204" pitchFamily="34" charset="0"/>
              <a:buChar char="•"/>
              <a:tabLst>
                <a:tab pos="392682" algn="l"/>
              </a:tabLst>
            </a:pPr>
            <a:r>
              <a:rPr lang="de-DE" sz="2000" dirty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C++ builds</a:t>
            </a:r>
          </a:p>
          <a:p>
            <a:pPr marL="800100" lvl="1" indent="-342900" eaLnBrk="0" hangingPunct="0">
              <a:buClr>
                <a:srgbClr val="C7DE37"/>
              </a:buClr>
              <a:buFont typeface="Arial" panose="020B0604020202020204" pitchFamily="34" charset="0"/>
              <a:buChar char="•"/>
              <a:tabLst>
                <a:tab pos="392682" algn="l"/>
              </a:tabLst>
            </a:pPr>
            <a:r>
              <a:rPr lang="de-DE" sz="2000" dirty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Only master branch</a:t>
            </a:r>
          </a:p>
          <a:p>
            <a:pPr marL="800100" lvl="1" indent="-342900" eaLnBrk="0" hangingPunct="0">
              <a:buClr>
                <a:srgbClr val="C7DE37"/>
              </a:buClr>
              <a:buFont typeface="Arial" panose="020B0604020202020204" pitchFamily="34" charset="0"/>
              <a:buChar char="•"/>
              <a:tabLst>
                <a:tab pos="392682" algn="l"/>
              </a:tabLst>
            </a:pPr>
            <a:r>
              <a:rPr lang="de-DE" sz="2000" dirty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Host builds: Linux, MacOS, Solaris, Windows</a:t>
            </a:r>
          </a:p>
          <a:p>
            <a:pPr marL="800100" lvl="1" indent="-342900" eaLnBrk="0" hangingPunct="0">
              <a:buClr>
                <a:srgbClr val="C7DE37"/>
              </a:buClr>
              <a:buFont typeface="Arial" panose="020B0604020202020204" pitchFamily="34" charset="0"/>
              <a:buChar char="•"/>
              <a:tabLst>
                <a:tab pos="392682" algn="l"/>
              </a:tabLst>
            </a:pPr>
            <a:r>
              <a:rPr lang="de-DE" sz="2000" dirty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Cross builds to many </a:t>
            </a:r>
            <a:r>
              <a:rPr lang="de-DE" sz="2000" dirty="0" smtClean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targets (VxWorks and RTEMS)</a:t>
            </a:r>
            <a:endParaRPr lang="de-DE" sz="2000" dirty="0">
              <a:solidFill>
                <a:srgbClr val="60737F"/>
              </a:solidFill>
              <a:latin typeface="Source Sans Pro"/>
              <a:ea typeface="Milo-Medium"/>
              <a:cs typeface="Source Sans Pro"/>
            </a:endParaRPr>
          </a:p>
          <a:p>
            <a:pPr marL="342900" indent="-342900" eaLnBrk="0" hangingPunct="0">
              <a:spcBef>
                <a:spcPts val="1000"/>
              </a:spcBef>
              <a:buClr>
                <a:srgbClr val="C7DE37"/>
              </a:buClr>
              <a:buFont typeface="Arial" panose="020B0604020202020204" pitchFamily="34" charset="0"/>
              <a:buChar char="•"/>
              <a:tabLst>
                <a:tab pos="392682" algn="l"/>
              </a:tabLst>
            </a:pPr>
            <a:r>
              <a:rPr lang="de-DE" sz="2400" dirty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Jenkins instance at PSI (</a:t>
            </a:r>
            <a:r>
              <a:rPr lang="de-DE" sz="2400" i="1" dirty="0">
                <a:solidFill>
                  <a:srgbClr val="156BB8"/>
                </a:solidFill>
                <a:latin typeface="Source Sans Pro"/>
                <a:ea typeface="Milo-Medium"/>
                <a:cs typeface="Source Sans Pro"/>
              </a:rPr>
              <a:t>behind institute firewall</a:t>
            </a:r>
            <a:r>
              <a:rPr lang="de-DE" sz="2400" dirty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)</a:t>
            </a:r>
          </a:p>
          <a:p>
            <a:pPr marL="800100" lvl="1" indent="-342900" eaLnBrk="0" hangingPunct="0">
              <a:buClr>
                <a:srgbClr val="C7DE37"/>
              </a:buClr>
              <a:buFont typeface="Arial" panose="020B0604020202020204" pitchFamily="34" charset="0"/>
              <a:buChar char="•"/>
              <a:tabLst>
                <a:tab pos="392682" algn="l"/>
              </a:tabLst>
            </a:pPr>
            <a:r>
              <a:rPr lang="de-DE" sz="2000" dirty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C</a:t>
            </a:r>
            <a:r>
              <a:rPr lang="de-DE" sz="2000" dirty="0" smtClean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++ builds</a:t>
            </a:r>
            <a:endParaRPr lang="de-DE" sz="2000" dirty="0">
              <a:solidFill>
                <a:srgbClr val="60737F"/>
              </a:solidFill>
              <a:latin typeface="Source Sans Pro"/>
              <a:ea typeface="Milo-Medium"/>
              <a:cs typeface="Source Sans Pro"/>
            </a:endParaRPr>
          </a:p>
          <a:p>
            <a:pPr marL="800100" lvl="1" indent="-342900" eaLnBrk="0" hangingPunct="0">
              <a:buClr>
                <a:srgbClr val="C7DE37"/>
              </a:buClr>
              <a:buFont typeface="Arial" panose="020B0604020202020204" pitchFamily="34" charset="0"/>
              <a:buChar char="•"/>
              <a:tabLst>
                <a:tab pos="392682" algn="l"/>
              </a:tabLst>
            </a:pPr>
            <a:r>
              <a:rPr lang="de-DE" sz="2000" dirty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Linux </a:t>
            </a:r>
            <a:r>
              <a:rPr lang="de-DE" sz="2000" dirty="0" smtClean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host build</a:t>
            </a:r>
          </a:p>
          <a:p>
            <a:pPr marL="800100" lvl="1" indent="-342900" eaLnBrk="0" hangingPunct="0">
              <a:buClr>
                <a:srgbClr val="C7DE37"/>
              </a:buClr>
              <a:buFont typeface="Arial" panose="020B0604020202020204" pitchFamily="34" charset="0"/>
              <a:buChar char="•"/>
              <a:tabLst>
                <a:tab pos="392682" algn="l"/>
              </a:tabLst>
            </a:pPr>
            <a:r>
              <a:rPr lang="de-DE" sz="2000" dirty="0" smtClean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Cross builds to many VxWorks targets</a:t>
            </a:r>
            <a:endParaRPr lang="de-DE" sz="2000" dirty="0">
              <a:solidFill>
                <a:srgbClr val="60737F"/>
              </a:solidFill>
              <a:latin typeface="Source Sans Pro"/>
              <a:ea typeface="Milo-Medium"/>
              <a:cs typeface="Source Sans Pro"/>
            </a:endParaRPr>
          </a:p>
          <a:p>
            <a:pPr marL="800100" lvl="1" indent="-342900" eaLnBrk="0" hangingPunct="0">
              <a:buClr>
                <a:srgbClr val="C7DE37"/>
              </a:buClr>
              <a:buFont typeface="Arial" panose="020B0604020202020204" pitchFamily="34" charset="0"/>
              <a:buChar char="•"/>
              <a:tabLst>
                <a:tab pos="392682" algn="l"/>
              </a:tabLst>
            </a:pPr>
            <a:r>
              <a:rPr lang="de-DE" sz="2000" dirty="0" smtClean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Pull </a:t>
            </a:r>
            <a:r>
              <a:rPr lang="de-DE" sz="2000" dirty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request </a:t>
            </a:r>
            <a:r>
              <a:rPr lang="de-DE" sz="2000" dirty="0" smtClean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builds</a:t>
            </a:r>
            <a:endParaRPr lang="de-DE" sz="2000" dirty="0">
              <a:solidFill>
                <a:srgbClr val="60737F"/>
              </a:solidFill>
              <a:latin typeface="Source Sans Pro"/>
              <a:ea typeface="Milo-Medium"/>
              <a:cs typeface="Source Sans Pro"/>
            </a:endParaRPr>
          </a:p>
        </p:txBody>
      </p:sp>
      <p:pic>
        <p:nvPicPr>
          <p:cNvPr id="1028" name="Picture 4" descr="https://lh4.googleusercontent.com/nXs0XSCTNJoZLX8Tgm_vHmxPpeOmzi6o655FbV76AfYkvQptihAsOWeNg_bF0FF2IWQ8IJBeXPpqEayz2gCU9r6Y2bdLfTG-U5hYZABhAruik4zg2gKLGAeXF-zSbQwKf0oLcGTXPw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12736" y="2338923"/>
            <a:ext cx="971550" cy="1323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s://lh4.googleusercontent.com/nXs0XSCTNJoZLX8Tgm_vHmxPpeOmzi6o655FbV76AfYkvQptihAsOWeNg_bF0FF2IWQ8IJBeXPpqEayz2gCU9r6Y2bdLfTG-U5hYZABhAruik4zg2gKLGAeXF-zSbQwKf0oLcGTXPw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12736" y="4221221"/>
            <a:ext cx="971550" cy="1323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57485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3"/>
          <p:cNvSpPr txBox="1"/>
          <p:nvPr/>
        </p:nvSpPr>
        <p:spPr>
          <a:xfrm>
            <a:off x="1314628" y="456623"/>
            <a:ext cx="9283883" cy="574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eaLnBrk="0" hangingPunct="0">
              <a:lnSpc>
                <a:spcPct val="120000"/>
              </a:lnSpc>
              <a:spcAft>
                <a:spcPts val="627"/>
              </a:spcAft>
              <a:buClr>
                <a:srgbClr val="9C072D"/>
              </a:buClr>
              <a:tabLst>
                <a:tab pos="392682" algn="l"/>
              </a:tabLst>
            </a:pPr>
            <a:r>
              <a:rPr lang="de-DE" sz="3200" b="1" dirty="0" smtClean="0">
                <a:solidFill>
                  <a:srgbClr val="60737F"/>
                </a:solidFill>
                <a:latin typeface="Oswald Regular" panose="02000503000000000000" pitchFamily="2" charset="0"/>
                <a:ea typeface="Milo-Medium"/>
                <a:cs typeface="Source Sans Pro"/>
              </a:rPr>
              <a:t>Build and test infrastructure:</a:t>
            </a:r>
          </a:p>
          <a:p>
            <a:pPr marL="342900" indent="-342900" eaLnBrk="0" hangingPunct="0">
              <a:buClr>
                <a:srgbClr val="C7DE37"/>
              </a:buClr>
              <a:buFont typeface="Arial" panose="020B0604020202020204" pitchFamily="34" charset="0"/>
              <a:buChar char="•"/>
              <a:tabLst>
                <a:tab pos="392682" algn="l"/>
              </a:tabLst>
            </a:pPr>
            <a:r>
              <a:rPr lang="en-GB" sz="2400" dirty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Travis-CI (</a:t>
            </a:r>
            <a:r>
              <a:rPr lang="en-GB" sz="2400" dirty="0">
                <a:solidFill>
                  <a:srgbClr val="60737F"/>
                </a:solidFill>
                <a:latin typeface="Source Sans Pro"/>
                <a:ea typeface="Milo-Medium"/>
                <a:cs typeface="Source Sans Pro"/>
                <a:hlinkClick r:id="rId2"/>
              </a:rPr>
              <a:t>https://travis-ci.org/epics-base/epics-base</a:t>
            </a:r>
            <a:r>
              <a:rPr lang="en-GB" sz="2400" dirty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)</a:t>
            </a:r>
          </a:p>
          <a:p>
            <a:pPr marL="800100" lvl="1" indent="-342900" eaLnBrk="0" hangingPunct="0">
              <a:buClr>
                <a:srgbClr val="C7DE37"/>
              </a:buClr>
              <a:buFont typeface="Arial" panose="020B0604020202020204" pitchFamily="34" charset="0"/>
              <a:buChar char="•"/>
              <a:tabLst>
                <a:tab pos="392682" algn="l"/>
              </a:tabLst>
            </a:pPr>
            <a:r>
              <a:rPr lang="en-GB" sz="2000" dirty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Host builds on Linux (</a:t>
            </a:r>
            <a:r>
              <a:rPr lang="en-GB" sz="2000" dirty="0" err="1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gcc</a:t>
            </a:r>
            <a:r>
              <a:rPr lang="en-GB" sz="2000" dirty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, clang) and </a:t>
            </a:r>
            <a:r>
              <a:rPr lang="en-GB" sz="2000" dirty="0" err="1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MacOS</a:t>
            </a:r>
            <a:endParaRPr lang="en-GB" sz="2000" dirty="0">
              <a:solidFill>
                <a:srgbClr val="60737F"/>
              </a:solidFill>
              <a:latin typeface="Source Sans Pro"/>
              <a:ea typeface="Milo-Medium"/>
              <a:cs typeface="Source Sans Pro"/>
            </a:endParaRPr>
          </a:p>
          <a:p>
            <a:pPr marL="800100" lvl="1" indent="-342900" eaLnBrk="0" hangingPunct="0">
              <a:buClr>
                <a:srgbClr val="C7DE37"/>
              </a:buClr>
              <a:buFont typeface="Arial" panose="020B0604020202020204" pitchFamily="34" charset="0"/>
              <a:buChar char="•"/>
              <a:tabLst>
                <a:tab pos="392682" algn="l"/>
              </a:tabLst>
            </a:pPr>
            <a:r>
              <a:rPr lang="en-GB" sz="2000" dirty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Cross builds for RTEMS, Windows (WINE)</a:t>
            </a:r>
          </a:p>
          <a:p>
            <a:pPr marL="800100" lvl="1" indent="-342900" eaLnBrk="0" hangingPunct="0">
              <a:buClr>
                <a:srgbClr val="C7DE37"/>
              </a:buClr>
              <a:buFont typeface="Arial" panose="020B0604020202020204" pitchFamily="34" charset="0"/>
              <a:buChar char="•"/>
              <a:tabLst>
                <a:tab pos="392682" algn="l"/>
              </a:tabLst>
            </a:pPr>
            <a:r>
              <a:rPr lang="en-GB" sz="2000" dirty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Pull request builds</a:t>
            </a:r>
          </a:p>
          <a:p>
            <a:pPr marL="342900" indent="-342900" eaLnBrk="0" hangingPunct="0">
              <a:spcBef>
                <a:spcPts val="1000"/>
              </a:spcBef>
              <a:buClr>
                <a:srgbClr val="C7DE37"/>
              </a:buClr>
              <a:buFont typeface="Arial" panose="020B0604020202020204" pitchFamily="34" charset="0"/>
              <a:buChar char="•"/>
              <a:tabLst>
                <a:tab pos="392682" algn="l"/>
              </a:tabLst>
            </a:pPr>
            <a:r>
              <a:rPr lang="en-GB" sz="2400" dirty="0" err="1" smtClean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AppVeyor</a:t>
            </a:r>
            <a:r>
              <a:rPr lang="en-GB" sz="2400" dirty="0" smtClean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 </a:t>
            </a:r>
            <a:r>
              <a:rPr lang="en-GB" sz="2400" dirty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(</a:t>
            </a:r>
            <a:r>
              <a:rPr lang="en-GB" sz="2400" dirty="0">
                <a:solidFill>
                  <a:srgbClr val="60737F"/>
                </a:solidFill>
                <a:latin typeface="Source Sans Pro"/>
                <a:ea typeface="Milo-Medium"/>
                <a:cs typeface="Source Sans Pro"/>
                <a:hlinkClick r:id="rId3"/>
              </a:rPr>
              <a:t>https://ci.appveyor.com/project/epics-base/epics-base</a:t>
            </a:r>
            <a:r>
              <a:rPr lang="en-GB" sz="2400" dirty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)</a:t>
            </a:r>
          </a:p>
          <a:p>
            <a:pPr marL="800100" lvl="1" indent="-342900" eaLnBrk="0" hangingPunct="0">
              <a:buClr>
                <a:srgbClr val="C7DE37"/>
              </a:buClr>
              <a:buFont typeface="Arial" panose="020B0604020202020204" pitchFamily="34" charset="0"/>
              <a:buChar char="•"/>
              <a:tabLst>
                <a:tab pos="392682" algn="l"/>
              </a:tabLst>
            </a:pPr>
            <a:r>
              <a:rPr lang="en-GB" sz="2000" dirty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Host builds on Windows (all branches and pull requests)</a:t>
            </a:r>
          </a:p>
          <a:p>
            <a:pPr marL="800100" lvl="1" indent="-342900" eaLnBrk="0" hangingPunct="0">
              <a:buClr>
                <a:srgbClr val="C7DE37"/>
              </a:buClr>
              <a:buFont typeface="Arial" panose="020B0604020202020204" pitchFamily="34" charset="0"/>
              <a:buChar char="•"/>
              <a:tabLst>
                <a:tab pos="392682" algn="l"/>
              </a:tabLst>
            </a:pPr>
            <a:r>
              <a:rPr lang="en-GB" sz="2000" dirty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Compilers: VS 2010, 2012, 2013, 2015, 2017, Cygwin, </a:t>
            </a:r>
            <a:r>
              <a:rPr lang="en-GB" sz="2000" dirty="0" err="1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MinGW</a:t>
            </a:r>
            <a:endParaRPr lang="en-GB" sz="2000" dirty="0">
              <a:solidFill>
                <a:srgbClr val="60737F"/>
              </a:solidFill>
              <a:latin typeface="Source Sans Pro"/>
              <a:ea typeface="Milo-Medium"/>
              <a:cs typeface="Source Sans Pro"/>
            </a:endParaRPr>
          </a:p>
          <a:p>
            <a:pPr marL="800100" lvl="1" indent="-342900" eaLnBrk="0" hangingPunct="0">
              <a:buClr>
                <a:srgbClr val="C7DE37"/>
              </a:buClr>
              <a:buFont typeface="Arial" panose="020B0604020202020204" pitchFamily="34" charset="0"/>
              <a:buChar char="•"/>
              <a:tabLst>
                <a:tab pos="392682" algn="l"/>
              </a:tabLst>
            </a:pPr>
            <a:r>
              <a:rPr lang="en-GB" sz="2000" dirty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32bit or 64bit architecture</a:t>
            </a:r>
          </a:p>
          <a:p>
            <a:pPr marL="800100" lvl="1" indent="-342900" eaLnBrk="0" hangingPunct="0">
              <a:buClr>
                <a:srgbClr val="C7DE37"/>
              </a:buClr>
              <a:buFont typeface="Arial" panose="020B0604020202020204" pitchFamily="34" charset="0"/>
              <a:buChar char="•"/>
              <a:tabLst>
                <a:tab pos="392682" algn="l"/>
              </a:tabLst>
            </a:pPr>
            <a:r>
              <a:rPr lang="en-GB" sz="2000" dirty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DLL or static build</a:t>
            </a:r>
          </a:p>
          <a:p>
            <a:pPr marL="800100" lvl="1" indent="-342900" eaLnBrk="0" hangingPunct="0">
              <a:buClr>
                <a:srgbClr val="C7DE37"/>
              </a:buClr>
              <a:buFont typeface="Arial" panose="020B0604020202020204" pitchFamily="34" charset="0"/>
              <a:buChar char="•"/>
              <a:tabLst>
                <a:tab pos="392682" algn="l"/>
              </a:tabLst>
            </a:pPr>
            <a:r>
              <a:rPr lang="en-GB" sz="2000" dirty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Debug or optimized build</a:t>
            </a:r>
          </a:p>
          <a:p>
            <a:pPr marL="800100" lvl="1" indent="-342900" eaLnBrk="0" hangingPunct="0">
              <a:buClr>
                <a:srgbClr val="C7DE37"/>
              </a:buClr>
              <a:buFont typeface="Arial" panose="020B0604020202020204" pitchFamily="34" charset="0"/>
              <a:buChar char="•"/>
              <a:tabLst>
                <a:tab pos="392682" algn="l"/>
              </a:tabLst>
            </a:pPr>
            <a:r>
              <a:rPr lang="en-GB" sz="2000" dirty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Full matrix: 50 builds, taking ~13 </a:t>
            </a:r>
            <a:r>
              <a:rPr lang="en-GB" sz="2000" dirty="0" smtClean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hours (only one builder)</a:t>
            </a:r>
          </a:p>
          <a:p>
            <a:pPr marL="342900" indent="-342900" eaLnBrk="0" hangingPunct="0">
              <a:spcBef>
                <a:spcPts val="1000"/>
              </a:spcBef>
              <a:buClr>
                <a:srgbClr val="C7DE37"/>
              </a:buClr>
              <a:buFont typeface="Arial" panose="020B0604020202020204" pitchFamily="34" charset="0"/>
              <a:buChar char="•"/>
              <a:tabLst>
                <a:tab pos="392682" algn="l"/>
              </a:tabLst>
            </a:pPr>
            <a:r>
              <a:rPr lang="en-GB" sz="2400" dirty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Evaluating: Azure Pipelines (</a:t>
            </a:r>
            <a:r>
              <a:rPr lang="en-GB" sz="2400" dirty="0">
                <a:solidFill>
                  <a:srgbClr val="60737F"/>
                </a:solidFill>
                <a:latin typeface="Source Sans Pro"/>
                <a:ea typeface="Milo-Medium"/>
                <a:cs typeface="Source Sans Pro"/>
                <a:hlinkClick r:id="rId4"/>
              </a:rPr>
              <a:t>https://dev.azure.com/epics-base</a:t>
            </a:r>
            <a:r>
              <a:rPr lang="en-GB" sz="2400" dirty="0" smtClean="0">
                <a:solidFill>
                  <a:srgbClr val="60737F"/>
                </a:solidFill>
                <a:latin typeface="Source Sans Pro"/>
                <a:ea typeface="Milo-Medium"/>
                <a:cs typeface="Source Sans Pro"/>
                <a:hlinkClick r:id="rId4"/>
              </a:rPr>
              <a:t>/</a:t>
            </a:r>
            <a:r>
              <a:rPr lang="en-GB" sz="2400" dirty="0" smtClean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)</a:t>
            </a:r>
          </a:p>
          <a:p>
            <a:pPr marL="800100" lvl="1" indent="-342900" eaLnBrk="0" hangingPunct="0">
              <a:buClr>
                <a:srgbClr val="C7DE37"/>
              </a:buClr>
              <a:buFont typeface="Arial" panose="020B0604020202020204" pitchFamily="34" charset="0"/>
              <a:buChar char="•"/>
              <a:tabLst>
                <a:tab pos="392682" algn="l"/>
              </a:tabLst>
            </a:pPr>
            <a:r>
              <a:rPr lang="en-US" sz="2000" dirty="0" smtClean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Five parallel builders</a:t>
            </a:r>
            <a:endParaRPr lang="en-GB" sz="2000" dirty="0">
              <a:solidFill>
                <a:srgbClr val="60737F"/>
              </a:solidFill>
              <a:latin typeface="Source Sans Pro"/>
              <a:ea typeface="Milo-Medium"/>
              <a:cs typeface="Source Sans Pro"/>
            </a:endParaRPr>
          </a:p>
          <a:p>
            <a:pPr marL="342900" indent="-342900" eaLnBrk="0" hangingPunct="0">
              <a:lnSpc>
                <a:spcPct val="120000"/>
              </a:lnSpc>
              <a:spcAft>
                <a:spcPts val="627"/>
              </a:spcAft>
              <a:buClr>
                <a:srgbClr val="C7DE37"/>
              </a:buClr>
              <a:buFont typeface="Arial" panose="020B0604020202020204" pitchFamily="34" charset="0"/>
              <a:buChar char="•"/>
              <a:tabLst>
                <a:tab pos="392682" algn="l"/>
              </a:tabLst>
            </a:pPr>
            <a:endParaRPr lang="de-DE" sz="2400" b="1" dirty="0" smtClean="0">
              <a:solidFill>
                <a:srgbClr val="60737F"/>
              </a:solidFill>
              <a:latin typeface="Source Sans Pro"/>
              <a:ea typeface="Milo-Medium"/>
              <a:cs typeface="Source Sans Pro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70423" y="966289"/>
            <a:ext cx="1262246" cy="1222275"/>
          </a:xfrm>
          <a:prstGeom prst="rect">
            <a:avLst/>
          </a:prstGeom>
        </p:spPr>
      </p:pic>
      <p:pic>
        <p:nvPicPr>
          <p:cNvPr id="2052" name="Picture 4" descr="https://lh6.googleusercontent.com/e-7IGNkcsul6ikaLt8HA4RFluAnaLPaAbAAGiDw6Jne5wcYcVgL9X25U2XhPgVIRrGk0hQ2G1spUKewQ6iJ9luxkuzvP1jMImXf7fBxbEpOueSUbynKsaeX2E5o8hWh09JP0myVihA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25283" y="3079392"/>
            <a:ext cx="1152525" cy="11525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s://lh4.googleusercontent.com/tbt9kaw2i9Q_fPruwKdpPjgCB_VtxMG6719ZoX44QhI8KEuh83u9fizoCNjCh7p0mqiS-NIWXwnKaLeHnBsoN-08NEIJa7mkDlJ2vQUS1PwUV79WCOKBtCxmzPiYP_Johxu_TjaAfQ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41311" y="4787761"/>
            <a:ext cx="914400" cy="914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42667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3"/>
          <p:cNvSpPr txBox="1"/>
          <p:nvPr/>
        </p:nvSpPr>
        <p:spPr>
          <a:xfrm>
            <a:off x="1314628" y="456623"/>
            <a:ext cx="9283883" cy="26581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eaLnBrk="0" hangingPunct="0">
              <a:lnSpc>
                <a:spcPct val="120000"/>
              </a:lnSpc>
              <a:spcAft>
                <a:spcPts val="627"/>
              </a:spcAft>
              <a:buClr>
                <a:srgbClr val="9C072D"/>
              </a:buClr>
              <a:tabLst>
                <a:tab pos="392682" algn="l"/>
              </a:tabLst>
            </a:pPr>
            <a:r>
              <a:rPr lang="de-DE" sz="3200" b="1" dirty="0" smtClean="0">
                <a:solidFill>
                  <a:srgbClr val="60737F"/>
                </a:solidFill>
                <a:latin typeface="Oswald Regular" panose="02000503000000000000" pitchFamily="2" charset="0"/>
                <a:ea typeface="Milo-Medium"/>
                <a:cs typeface="Source Sans Pro"/>
              </a:rPr>
              <a:t>Still on the wishlist:</a:t>
            </a:r>
          </a:p>
          <a:p>
            <a:pPr marL="342900" indent="-342900" eaLnBrk="0" hangingPunct="0">
              <a:spcBef>
                <a:spcPts val="1000"/>
              </a:spcBef>
              <a:buClr>
                <a:srgbClr val="C7DE37"/>
              </a:buClr>
              <a:buFont typeface="Arial" panose="020B0604020202020204" pitchFamily="34" charset="0"/>
              <a:buChar char="•"/>
              <a:tabLst>
                <a:tab pos="392682" algn="l"/>
              </a:tabLst>
            </a:pPr>
            <a:r>
              <a:rPr lang="en-GB" sz="2400" dirty="0" smtClean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Test coverage</a:t>
            </a:r>
          </a:p>
          <a:p>
            <a:pPr marL="342900" indent="-342900" eaLnBrk="0" hangingPunct="0">
              <a:spcBef>
                <a:spcPts val="1000"/>
              </a:spcBef>
              <a:buClr>
                <a:srgbClr val="C7DE37"/>
              </a:buClr>
              <a:buFont typeface="Arial" panose="020B0604020202020204" pitchFamily="34" charset="0"/>
              <a:buChar char="•"/>
              <a:tabLst>
                <a:tab pos="392682" algn="l"/>
              </a:tabLst>
            </a:pPr>
            <a:r>
              <a:rPr lang="en-US" sz="2400" dirty="0" smtClean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Static code analysis</a:t>
            </a:r>
          </a:p>
          <a:p>
            <a:pPr marL="342900" indent="-342900" eaLnBrk="0" hangingPunct="0">
              <a:spcBef>
                <a:spcPts val="1000"/>
              </a:spcBef>
              <a:buClr>
                <a:srgbClr val="C7DE37"/>
              </a:buClr>
              <a:buFont typeface="Arial" panose="020B0604020202020204" pitchFamily="34" charset="0"/>
              <a:buChar char="•"/>
              <a:tabLst>
                <a:tab pos="392682" algn="l"/>
              </a:tabLst>
            </a:pPr>
            <a:endParaRPr lang="en-US" sz="2400" dirty="0">
              <a:solidFill>
                <a:srgbClr val="60737F"/>
              </a:solidFill>
              <a:latin typeface="Source Sans Pro"/>
              <a:ea typeface="Milo-Medium"/>
              <a:cs typeface="Source Sans Pro"/>
            </a:endParaRPr>
          </a:p>
          <a:p>
            <a:pPr eaLnBrk="0" hangingPunct="0">
              <a:spcBef>
                <a:spcPts val="1000"/>
              </a:spcBef>
              <a:buClr>
                <a:srgbClr val="C7DE37"/>
              </a:buClr>
              <a:tabLst>
                <a:tab pos="392682" algn="l"/>
              </a:tabLst>
            </a:pPr>
            <a:r>
              <a:rPr lang="en-US" sz="2400" dirty="0" smtClean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Maybe use/integrate a tool like </a:t>
            </a:r>
            <a:r>
              <a:rPr lang="en-US" sz="2400" dirty="0" err="1" smtClean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Codacy</a:t>
            </a:r>
            <a:r>
              <a:rPr lang="en-US" sz="2400" dirty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 (</a:t>
            </a:r>
            <a:r>
              <a:rPr lang="en-US" sz="2400" dirty="0">
                <a:solidFill>
                  <a:srgbClr val="60737F"/>
                </a:solidFill>
                <a:latin typeface="Source Sans Pro"/>
                <a:ea typeface="Milo-Medium"/>
                <a:cs typeface="Source Sans Pro"/>
                <a:hlinkClick r:id="rId2"/>
              </a:rPr>
              <a:t>https://app.codacy.com</a:t>
            </a:r>
            <a:r>
              <a:rPr lang="en-US" sz="2400" dirty="0" smtClean="0">
                <a:solidFill>
                  <a:srgbClr val="60737F"/>
                </a:solidFill>
                <a:latin typeface="Source Sans Pro"/>
                <a:ea typeface="Milo-Medium"/>
                <a:cs typeface="Source Sans Pro"/>
                <a:hlinkClick r:id="rId2"/>
              </a:rPr>
              <a:t>/</a:t>
            </a:r>
            <a:r>
              <a:rPr lang="en-US" sz="2400" dirty="0" smtClean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)?</a:t>
            </a:r>
          </a:p>
        </p:txBody>
      </p:sp>
      <p:pic>
        <p:nvPicPr>
          <p:cNvPr id="4100" name="Picture 4" descr="Related image"/>
          <p:cNvPicPr>
            <a:picLocks noChangeAspect="1" noChangeArrowheads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98511" y="2309646"/>
            <a:ext cx="805141" cy="8051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19471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3"/>
          <p:cNvSpPr txBox="1"/>
          <p:nvPr/>
        </p:nvSpPr>
        <p:spPr>
          <a:xfrm>
            <a:off x="1314628" y="456623"/>
            <a:ext cx="9283883" cy="568463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eaLnBrk="0" hangingPunct="0">
              <a:lnSpc>
                <a:spcPct val="120000"/>
              </a:lnSpc>
              <a:spcAft>
                <a:spcPts val="627"/>
              </a:spcAft>
              <a:buClr>
                <a:srgbClr val="9C072D"/>
              </a:buClr>
              <a:tabLst>
                <a:tab pos="392682" algn="l"/>
              </a:tabLst>
            </a:pPr>
            <a:r>
              <a:rPr lang="de-DE" sz="3200" b="1" dirty="0" smtClean="0">
                <a:solidFill>
                  <a:srgbClr val="60737F"/>
                </a:solidFill>
                <a:latin typeface="Oswald Regular" panose="02000503000000000000" pitchFamily="2" charset="0"/>
                <a:ea typeface="Milo-Medium"/>
                <a:cs typeface="Source Sans Pro"/>
              </a:rPr>
              <a:t>Common CI support for EPICS modules</a:t>
            </a:r>
          </a:p>
          <a:p>
            <a:pPr marL="342900" indent="-342900" eaLnBrk="0" hangingPunct="0">
              <a:spcBef>
                <a:spcPts val="1000"/>
              </a:spcBef>
              <a:buClr>
                <a:srgbClr val="C7DE37"/>
              </a:buClr>
              <a:buFont typeface="Arial" panose="020B0604020202020204" pitchFamily="34" charset="0"/>
              <a:buChar char="•"/>
              <a:tabLst>
                <a:tab pos="392682" algn="l"/>
              </a:tabLst>
            </a:pPr>
            <a:r>
              <a:rPr lang="en-GB" sz="2400" dirty="0" smtClean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Complex helper scripts for Travis-CI &amp; Co. as a Git submodule</a:t>
            </a:r>
          </a:p>
          <a:p>
            <a:pPr marL="342900" indent="-342900" eaLnBrk="0" hangingPunct="0">
              <a:spcBef>
                <a:spcPts val="1000"/>
              </a:spcBef>
              <a:buClr>
                <a:srgbClr val="C7DE37"/>
              </a:buClr>
              <a:buFont typeface="Arial" panose="020B0604020202020204" pitchFamily="34" charset="0"/>
              <a:buChar char="•"/>
              <a:tabLst>
                <a:tab pos="392682" algn="l"/>
              </a:tabLst>
            </a:pPr>
            <a:r>
              <a:rPr lang="en-US" sz="2400" dirty="0" smtClean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Easy to use:</a:t>
            </a:r>
          </a:p>
          <a:p>
            <a:pPr marL="914400" lvl="1" indent="-457200" eaLnBrk="0" hangingPunct="0">
              <a:buClr>
                <a:srgbClr val="C7DE37"/>
              </a:buClr>
              <a:buFont typeface="+mj-lt"/>
              <a:buAutoNum type="arabicPeriod"/>
              <a:tabLst>
                <a:tab pos="392682" algn="l"/>
              </a:tabLst>
            </a:pPr>
            <a:r>
              <a:rPr lang="en-US" sz="2000" dirty="0" smtClean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Add ci-scripts as a </a:t>
            </a:r>
            <a:r>
              <a:rPr lang="en-US" sz="2000" dirty="0" err="1" smtClean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Git</a:t>
            </a:r>
            <a:r>
              <a:rPr lang="en-US" sz="2000" dirty="0" smtClean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 submodule to your EPICS software module</a:t>
            </a:r>
          </a:p>
          <a:p>
            <a:pPr marL="914400" lvl="1" indent="-457200" eaLnBrk="0" hangingPunct="0">
              <a:buClr>
                <a:srgbClr val="C7DE37"/>
              </a:buClr>
              <a:buFont typeface="+mj-lt"/>
              <a:buAutoNum type="arabicPeriod"/>
              <a:tabLst>
                <a:tab pos="392682" algn="l"/>
              </a:tabLst>
            </a:pPr>
            <a:r>
              <a:rPr lang="en-US" sz="2000" dirty="0" smtClean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Copy an example .</a:t>
            </a:r>
            <a:r>
              <a:rPr lang="en-US" sz="2000" dirty="0" err="1" smtClean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yml</a:t>
            </a:r>
            <a:r>
              <a:rPr lang="en-US" sz="2000" dirty="0" smtClean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 configuration and adapt to your needs</a:t>
            </a:r>
          </a:p>
          <a:p>
            <a:pPr marL="914400" lvl="1" indent="-457200" eaLnBrk="0" hangingPunct="0">
              <a:buClr>
                <a:srgbClr val="C7DE37"/>
              </a:buClr>
              <a:buFont typeface="+mj-lt"/>
              <a:buAutoNum type="arabicPeriod"/>
              <a:tabLst>
                <a:tab pos="392682" algn="l"/>
              </a:tabLst>
            </a:pPr>
            <a:r>
              <a:rPr lang="en-US" sz="2000" dirty="0" smtClean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Activate your repository on the CI platform</a:t>
            </a:r>
          </a:p>
          <a:p>
            <a:pPr marL="342900" indent="-342900" eaLnBrk="0" hangingPunct="0">
              <a:spcBef>
                <a:spcPts val="1000"/>
              </a:spcBef>
              <a:buClr>
                <a:srgbClr val="C7DE37"/>
              </a:buClr>
              <a:buFont typeface="Arial" panose="020B0604020202020204" pitchFamily="34" charset="0"/>
              <a:buChar char="•"/>
              <a:tabLst>
                <a:tab pos="392682" algn="l"/>
              </a:tabLst>
            </a:pPr>
            <a:r>
              <a:rPr lang="en-US" sz="2400" dirty="0" smtClean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Travis-CI: Linux, </a:t>
            </a:r>
            <a:r>
              <a:rPr lang="en-US" sz="2400" dirty="0" err="1" smtClean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MacOS</a:t>
            </a:r>
            <a:r>
              <a:rPr lang="en-US" sz="2400" dirty="0" smtClean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, RTEMS-cross and </a:t>
            </a:r>
            <a:r>
              <a:rPr lang="en-US" sz="2400" dirty="0" err="1" smtClean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MinGW</a:t>
            </a:r>
            <a:r>
              <a:rPr lang="en-US" sz="2400" dirty="0" smtClean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-cross</a:t>
            </a:r>
          </a:p>
          <a:p>
            <a:pPr marL="342900" indent="-342900" eaLnBrk="0" hangingPunct="0">
              <a:spcBef>
                <a:spcPts val="1000"/>
              </a:spcBef>
              <a:buClr>
                <a:srgbClr val="C7DE37"/>
              </a:buClr>
              <a:buFont typeface="Arial" panose="020B0604020202020204" pitchFamily="34" charset="0"/>
              <a:buChar char="•"/>
              <a:tabLst>
                <a:tab pos="392682" algn="l"/>
              </a:tabLst>
            </a:pPr>
            <a:r>
              <a:rPr lang="en-US" sz="2400" dirty="0" err="1" smtClean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Git</a:t>
            </a:r>
            <a:r>
              <a:rPr lang="en-US" sz="2400" dirty="0" smtClean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 submodules always use a specific commit:</a:t>
            </a:r>
            <a:br>
              <a:rPr lang="en-US" sz="2400" dirty="0" smtClean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</a:br>
            <a:r>
              <a:rPr lang="en-US" sz="2400" dirty="0" smtClean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ci-scripts developments don’t break your builds</a:t>
            </a:r>
          </a:p>
          <a:p>
            <a:pPr marL="342900" indent="-342900" eaLnBrk="0" hangingPunct="0">
              <a:spcBef>
                <a:spcPts val="1000"/>
              </a:spcBef>
              <a:buClr>
                <a:srgbClr val="C7DE37"/>
              </a:buClr>
              <a:buFont typeface="Arial" panose="020B0604020202020204" pitchFamily="34" charset="0"/>
              <a:buChar char="•"/>
              <a:tabLst>
                <a:tab pos="392682" algn="l"/>
              </a:tabLst>
            </a:pPr>
            <a:endParaRPr lang="en-US" sz="2400" dirty="0">
              <a:solidFill>
                <a:srgbClr val="60737F"/>
              </a:solidFill>
              <a:latin typeface="Source Sans Pro"/>
              <a:ea typeface="Milo-Medium"/>
              <a:cs typeface="Source Sans Pro"/>
            </a:endParaRPr>
          </a:p>
          <a:p>
            <a:pPr eaLnBrk="0" hangingPunct="0">
              <a:spcBef>
                <a:spcPts val="1000"/>
              </a:spcBef>
              <a:buClr>
                <a:srgbClr val="C7DE37"/>
              </a:buClr>
              <a:tabLst>
                <a:tab pos="392682" algn="l"/>
              </a:tabLst>
            </a:pPr>
            <a:r>
              <a:rPr lang="en-US" sz="2400" b="1" dirty="0" smtClean="0">
                <a:solidFill>
                  <a:srgbClr val="60737F"/>
                </a:solidFill>
                <a:latin typeface="Source Sans Pro"/>
                <a:ea typeface="Milo-Medium"/>
                <a:cs typeface="Source Sans Pro"/>
                <a:hlinkClick r:id="rId2"/>
              </a:rPr>
              <a:t>https</a:t>
            </a:r>
            <a:r>
              <a:rPr lang="en-US" sz="2400" b="1" dirty="0">
                <a:solidFill>
                  <a:srgbClr val="60737F"/>
                </a:solidFill>
                <a:latin typeface="Source Sans Pro"/>
                <a:ea typeface="Milo-Medium"/>
                <a:cs typeface="Source Sans Pro"/>
                <a:hlinkClick r:id="rId2"/>
              </a:rPr>
              <a:t>://</a:t>
            </a:r>
            <a:r>
              <a:rPr lang="en-US" sz="2400" b="1" dirty="0" smtClean="0">
                <a:solidFill>
                  <a:srgbClr val="60737F"/>
                </a:solidFill>
                <a:latin typeface="Source Sans Pro"/>
                <a:ea typeface="Milo-Medium"/>
                <a:cs typeface="Source Sans Pro"/>
                <a:hlinkClick r:id="rId2"/>
              </a:rPr>
              <a:t>github.com/epics-base/ci-scripts</a:t>
            </a:r>
            <a:endParaRPr lang="en-US" sz="2400" b="1" dirty="0" smtClean="0">
              <a:solidFill>
                <a:srgbClr val="60737F"/>
              </a:solidFill>
              <a:latin typeface="Source Sans Pro"/>
              <a:ea typeface="Milo-Medium"/>
              <a:cs typeface="Source Sans Pro"/>
            </a:endParaRPr>
          </a:p>
          <a:p>
            <a:pPr marL="342900" indent="-342900" eaLnBrk="0" hangingPunct="0">
              <a:buClr>
                <a:srgbClr val="C7DE37"/>
              </a:buClr>
              <a:buFont typeface="Arial" panose="020B0604020202020204" pitchFamily="34" charset="0"/>
              <a:buChar char="•"/>
              <a:tabLst>
                <a:tab pos="392682" algn="l"/>
              </a:tabLst>
            </a:pPr>
            <a:r>
              <a:rPr lang="en-US" sz="2400" dirty="0" smtClean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Travis-CI (Linux, </a:t>
            </a:r>
            <a:r>
              <a:rPr lang="en-US" sz="2400" dirty="0" err="1" smtClean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MacOS</a:t>
            </a:r>
            <a:r>
              <a:rPr lang="en-US" sz="2400" dirty="0" smtClean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, RTEMS-cross, WINE-cross) works</a:t>
            </a:r>
          </a:p>
          <a:p>
            <a:pPr marL="342900" indent="-342900" eaLnBrk="0" hangingPunct="0">
              <a:buClr>
                <a:srgbClr val="C7DE37"/>
              </a:buClr>
              <a:buFont typeface="Arial" panose="020B0604020202020204" pitchFamily="34" charset="0"/>
              <a:buChar char="•"/>
              <a:tabLst>
                <a:tab pos="392682" algn="l"/>
              </a:tabLst>
            </a:pPr>
            <a:r>
              <a:rPr lang="en-US" sz="2400" dirty="0" err="1" smtClean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AppVeyor</a:t>
            </a:r>
            <a:r>
              <a:rPr lang="en-US" sz="2400" dirty="0" smtClean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 (native Windows builds) is next</a:t>
            </a:r>
          </a:p>
        </p:txBody>
      </p:sp>
    </p:spTree>
    <p:extLst>
      <p:ext uri="{BB962C8B-B14F-4D97-AF65-F5344CB8AC3E}">
        <p14:creationId xmlns:p14="http://schemas.microsoft.com/office/powerpoint/2010/main" val="2270895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427</TotalTime>
  <Words>217</Words>
  <Application>Microsoft Office PowerPoint</Application>
  <PresentationFormat>Widescreen</PresentationFormat>
  <Paragraphs>44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2" baseType="lpstr">
      <vt:lpstr>Source Sans Pro</vt:lpstr>
      <vt:lpstr>Calibri Light</vt:lpstr>
      <vt:lpstr>Arial</vt:lpstr>
      <vt:lpstr>Milo-Medium</vt:lpstr>
      <vt:lpstr>Calibri</vt:lpstr>
      <vt:lpstr>Oswald Regular</vt:lpstr>
      <vt:lpstr>Office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New EPICS Website</dc:title>
  <dc:creator>Ralph.Lange@iter.org</dc:creator>
  <cp:lastModifiedBy>Lange Ralph</cp:lastModifiedBy>
  <cp:revision>127</cp:revision>
  <dcterms:created xsi:type="dcterms:W3CDTF">2017-06-28T18:01:38Z</dcterms:created>
  <dcterms:modified xsi:type="dcterms:W3CDTF">2019-06-02T14:51:02Z</dcterms:modified>
</cp:coreProperties>
</file>