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2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embeddedFontLst>
    <p:embeddedFont>
      <p:font typeface="Roboto Black"/>
      <p:bold r:id="rId11"/>
      <p:boldItalic r:id="rId12"/>
    </p:embeddedFont>
    <p:embeddedFont>
      <p:font typeface="Roboto"/>
      <p:regular r:id="rId13"/>
      <p:bold r:id="rId14"/>
      <p:italic r:id="rId15"/>
      <p:boldItalic r:id="rId16"/>
    </p:embeddedFont>
    <p:embeddedFont>
      <p:font typeface="Roboto Medium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Medium-boldItalic.fntdata"/><Relationship Id="rId11" Type="http://schemas.openxmlformats.org/officeDocument/2006/relationships/font" Target="fonts/RobotoBlack-bold.fntdata"/><Relationship Id="rId10" Type="http://schemas.openxmlformats.org/officeDocument/2006/relationships/slide" Target="slides/slide6.xml"/><Relationship Id="rId13" Type="http://schemas.openxmlformats.org/officeDocument/2006/relationships/font" Target="fonts/Roboto-regular.fntdata"/><Relationship Id="rId12" Type="http://schemas.openxmlformats.org/officeDocument/2006/relationships/font" Target="fonts/RobotoBlack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oboto-italic.fntdata"/><Relationship Id="rId14" Type="http://schemas.openxmlformats.org/officeDocument/2006/relationships/font" Target="fonts/Roboto-bold.fntdata"/><Relationship Id="rId17" Type="http://schemas.openxmlformats.org/officeDocument/2006/relationships/font" Target="fonts/RobotoMedium-regular.fntdata"/><Relationship Id="rId16" Type="http://schemas.openxmlformats.org/officeDocument/2006/relationships/font" Target="fonts/Roboto-boldItalic.fntdata"/><Relationship Id="rId5" Type="http://schemas.openxmlformats.org/officeDocument/2006/relationships/slide" Target="slides/slide1.xml"/><Relationship Id="rId19" Type="http://schemas.openxmlformats.org/officeDocument/2006/relationships/font" Target="fonts/RobotoMedium-italic.fntdata"/><Relationship Id="rId6" Type="http://schemas.openxmlformats.org/officeDocument/2006/relationships/slide" Target="slides/slide2.xml"/><Relationship Id="rId18" Type="http://schemas.openxmlformats.org/officeDocument/2006/relationships/font" Target="fonts/RobotoMedium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87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381187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381187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5a0a1d9b13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g5a0a1d9b13_1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8:notes"/>
          <p:cNvSpPr/>
          <p:nvPr>
            <p:ph idx="2" type="sldImg"/>
          </p:nvPr>
        </p:nvSpPr>
        <p:spPr>
          <a:xfrm>
            <a:off x="381187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7:notes"/>
          <p:cNvSpPr/>
          <p:nvPr>
            <p:ph idx="2" type="sldImg"/>
          </p:nvPr>
        </p:nvSpPr>
        <p:spPr>
          <a:xfrm>
            <a:off x="381187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a635b568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5a635b568b_1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Relationship Id="rId3" Type="http://schemas.openxmlformats.org/officeDocument/2006/relationships/image" Target="../media/image4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2093040" y="2179440"/>
            <a:ext cx="67317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2" type="body"/>
          </p:nvPr>
        </p:nvSpPr>
        <p:spPr>
          <a:xfrm>
            <a:off x="2093040" y="3737880"/>
            <a:ext cx="67317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type="title"/>
          </p:nvPr>
        </p:nvSpPr>
        <p:spPr>
          <a:xfrm>
            <a:off x="1080000" y="1080000"/>
            <a:ext cx="764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" type="body"/>
          </p:nvPr>
        </p:nvSpPr>
        <p:spPr>
          <a:xfrm>
            <a:off x="2093040" y="2179440"/>
            <a:ext cx="32850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2"/>
          <p:cNvSpPr txBox="1"/>
          <p:nvPr>
            <p:ph idx="2" type="body"/>
          </p:nvPr>
        </p:nvSpPr>
        <p:spPr>
          <a:xfrm>
            <a:off x="5542560" y="2179440"/>
            <a:ext cx="32850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2"/>
          <p:cNvSpPr txBox="1"/>
          <p:nvPr>
            <p:ph idx="3" type="body"/>
          </p:nvPr>
        </p:nvSpPr>
        <p:spPr>
          <a:xfrm>
            <a:off x="5542560" y="3737880"/>
            <a:ext cx="32850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2"/>
          <p:cNvSpPr txBox="1"/>
          <p:nvPr>
            <p:ph idx="4" type="body"/>
          </p:nvPr>
        </p:nvSpPr>
        <p:spPr>
          <a:xfrm>
            <a:off x="2093040" y="3737880"/>
            <a:ext cx="32850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2"/>
          <p:cNvSpPr txBox="1"/>
          <p:nvPr>
            <p:ph type="title"/>
          </p:nvPr>
        </p:nvSpPr>
        <p:spPr>
          <a:xfrm>
            <a:off x="1080000" y="1080000"/>
            <a:ext cx="764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idx="1" type="body"/>
          </p:nvPr>
        </p:nvSpPr>
        <p:spPr>
          <a:xfrm>
            <a:off x="1440000" y="1980000"/>
            <a:ext cx="6837600" cy="297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67" name="Google Shape;67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052928" y="2242776"/>
            <a:ext cx="2675875" cy="21351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3"/>
          <p:cNvSpPr txBox="1"/>
          <p:nvPr>
            <p:ph type="title"/>
          </p:nvPr>
        </p:nvSpPr>
        <p:spPr>
          <a:xfrm>
            <a:off x="1080000" y="1080000"/>
            <a:ext cx="764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folie 1">
  <p:cSld name="Titelfolie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otiv_01.jpg" id="71" name="Google Shape;71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7016" y="-20538"/>
            <a:ext cx="9197528" cy="5173609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 txBox="1"/>
          <p:nvPr/>
        </p:nvSpPr>
        <p:spPr>
          <a:xfrm>
            <a:off x="4106625" y="2365150"/>
            <a:ext cx="4804800" cy="171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baseline="30000" sz="36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baseline="30000" sz="3600">
              <a:solidFill>
                <a:schemeClr val="lt1"/>
              </a:solidFill>
            </a:endParaRPr>
          </a:p>
        </p:txBody>
      </p:sp>
      <p:pic>
        <p:nvPicPr>
          <p:cNvPr descr="HZB_Logo_A4_cmyk.eps" id="73" name="Google Shape;7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6412" y="-20538"/>
            <a:ext cx="2324099" cy="1181101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75" name="Google Shape;75;p14"/>
          <p:cNvSpPr txBox="1"/>
          <p:nvPr/>
        </p:nvSpPr>
        <p:spPr>
          <a:xfrm>
            <a:off x="3704150" y="2295425"/>
            <a:ext cx="4962000" cy="25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5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Inhalt nur Text">
  <p:cSld name="1_Inhalt nur 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914432" y="190029"/>
            <a:ext cx="5800800" cy="32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cap="none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5"/>
          <p:cNvSpPr txBox="1"/>
          <p:nvPr>
            <p:ph idx="1" type="body"/>
          </p:nvPr>
        </p:nvSpPr>
        <p:spPr>
          <a:xfrm>
            <a:off x="1440000" y="1980000"/>
            <a:ext cx="5751300" cy="29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rtl="0" algn="l">
              <a:lnSpc>
                <a:spcPct val="133333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2286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2286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7pPr>
            <a:lvl8pPr indent="-2286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indent="-2286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9pPr>
          </a:lstStyle>
          <a:p/>
        </p:txBody>
      </p:sp>
      <p:sp>
        <p:nvSpPr>
          <p:cNvPr id="79" name="Google Shape;79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1080000" y="1080000"/>
            <a:ext cx="764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440000" y="1980000"/>
            <a:ext cx="6837600" cy="297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idx="1" type="body"/>
          </p:nvPr>
        </p:nvSpPr>
        <p:spPr>
          <a:xfrm>
            <a:off x="1440000" y="1980000"/>
            <a:ext cx="6837600" cy="297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1080000" y="1080000"/>
            <a:ext cx="764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idx="1" type="body"/>
          </p:nvPr>
        </p:nvSpPr>
        <p:spPr>
          <a:xfrm>
            <a:off x="1440000" y="1980000"/>
            <a:ext cx="3252300" cy="29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56760" y="1925685"/>
            <a:ext cx="32850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type="title"/>
          </p:nvPr>
        </p:nvSpPr>
        <p:spPr>
          <a:xfrm>
            <a:off x="1080000" y="1080000"/>
            <a:ext cx="764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247">
          <p15:clr>
            <a:srgbClr val="FA7B17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1080000" y="1080000"/>
            <a:ext cx="764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idx="1" type="subTitle"/>
          </p:nvPr>
        </p:nvSpPr>
        <p:spPr>
          <a:xfrm>
            <a:off x="1440000" y="1980000"/>
            <a:ext cx="7246500" cy="30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7"/>
          <p:cNvSpPr txBox="1"/>
          <p:nvPr>
            <p:ph type="title"/>
          </p:nvPr>
        </p:nvSpPr>
        <p:spPr>
          <a:xfrm>
            <a:off x="1080000" y="1080000"/>
            <a:ext cx="764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idx="1" type="body"/>
          </p:nvPr>
        </p:nvSpPr>
        <p:spPr>
          <a:xfrm>
            <a:off x="2093040" y="2179440"/>
            <a:ext cx="32850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8"/>
          <p:cNvSpPr txBox="1"/>
          <p:nvPr>
            <p:ph idx="2" type="body"/>
          </p:nvPr>
        </p:nvSpPr>
        <p:spPr>
          <a:xfrm>
            <a:off x="2093040" y="3737880"/>
            <a:ext cx="32850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8"/>
          <p:cNvSpPr txBox="1"/>
          <p:nvPr>
            <p:ph idx="3" type="body"/>
          </p:nvPr>
        </p:nvSpPr>
        <p:spPr>
          <a:xfrm>
            <a:off x="5542560" y="2179440"/>
            <a:ext cx="32850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8"/>
          <p:cNvSpPr txBox="1"/>
          <p:nvPr>
            <p:ph type="title"/>
          </p:nvPr>
        </p:nvSpPr>
        <p:spPr>
          <a:xfrm>
            <a:off x="1080000" y="1080000"/>
            <a:ext cx="764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idx="1" type="body"/>
          </p:nvPr>
        </p:nvSpPr>
        <p:spPr>
          <a:xfrm>
            <a:off x="2093040" y="2179440"/>
            <a:ext cx="32850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5542560" y="2179440"/>
            <a:ext cx="32850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9"/>
          <p:cNvSpPr txBox="1"/>
          <p:nvPr>
            <p:ph idx="3" type="body"/>
          </p:nvPr>
        </p:nvSpPr>
        <p:spPr>
          <a:xfrm>
            <a:off x="5542560" y="3737880"/>
            <a:ext cx="32850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9"/>
          <p:cNvSpPr txBox="1"/>
          <p:nvPr>
            <p:ph type="title"/>
          </p:nvPr>
        </p:nvSpPr>
        <p:spPr>
          <a:xfrm>
            <a:off x="1080000" y="1080000"/>
            <a:ext cx="764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0"/>
          <p:cNvSpPr txBox="1"/>
          <p:nvPr>
            <p:ph idx="1" type="body"/>
          </p:nvPr>
        </p:nvSpPr>
        <p:spPr>
          <a:xfrm>
            <a:off x="2093040" y="2179440"/>
            <a:ext cx="32850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2" type="body"/>
          </p:nvPr>
        </p:nvSpPr>
        <p:spPr>
          <a:xfrm>
            <a:off x="5542560" y="2179440"/>
            <a:ext cx="32850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0"/>
          <p:cNvSpPr txBox="1"/>
          <p:nvPr>
            <p:ph idx="3" type="body"/>
          </p:nvPr>
        </p:nvSpPr>
        <p:spPr>
          <a:xfrm>
            <a:off x="2093040" y="3737880"/>
            <a:ext cx="67317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0"/>
          <p:cNvSpPr txBox="1"/>
          <p:nvPr>
            <p:ph type="title"/>
          </p:nvPr>
        </p:nvSpPr>
        <p:spPr>
          <a:xfrm>
            <a:off x="1080000" y="1080000"/>
            <a:ext cx="764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8.xml"/><Relationship Id="rId10" Type="http://schemas.openxmlformats.org/officeDocument/2006/relationships/slideLayout" Target="../slideLayouts/slideLayout7.xml"/><Relationship Id="rId13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9.xml"/><Relationship Id="rId1" Type="http://schemas.openxmlformats.org/officeDocument/2006/relationships/image" Target="../media/image1.jpg"/><Relationship Id="rId2" Type="http://schemas.openxmlformats.org/officeDocument/2006/relationships/image" Target="../media/image3.jp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9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18" Type="http://schemas.openxmlformats.org/officeDocument/2006/relationships/theme" Target="../theme/theme2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3640" cy="680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7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440" y="0"/>
            <a:ext cx="9143640" cy="514332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/>
          <p:nvPr>
            <p:ph type="title"/>
          </p:nvPr>
        </p:nvSpPr>
        <p:spPr>
          <a:xfrm>
            <a:off x="1080000" y="1080000"/>
            <a:ext cx="7849500" cy="35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135DA1"/>
              </a:buClr>
              <a:buSzPts val="1400"/>
              <a:buFont typeface="Roboto"/>
              <a:buNone/>
              <a:defRPr b="1" i="0" sz="1800" u="none" cap="none" strike="noStrike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rgbClr val="135DA1"/>
              </a:buClr>
              <a:buSzPts val="1400"/>
              <a:buFont typeface="Roboto"/>
              <a:buNone/>
              <a:defRPr b="1" i="0" sz="1800" u="none" cap="none" strike="noStrike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rgbClr val="135DA1"/>
              </a:buClr>
              <a:buSzPts val="1400"/>
              <a:buFont typeface="Roboto"/>
              <a:buNone/>
              <a:defRPr b="1" i="0" sz="1800" u="none" cap="none" strike="noStrike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rgbClr val="135DA1"/>
              </a:buClr>
              <a:buSzPts val="1400"/>
              <a:buFont typeface="Roboto"/>
              <a:buNone/>
              <a:defRPr b="1" i="0" sz="1800" u="none" cap="none" strike="noStrike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rgbClr val="135DA1"/>
              </a:buClr>
              <a:buSzPts val="1400"/>
              <a:buFont typeface="Roboto"/>
              <a:buNone/>
              <a:defRPr b="1" i="0" sz="1800" u="none" cap="none" strike="noStrike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rgbClr val="135DA1"/>
              </a:buClr>
              <a:buSzPts val="1400"/>
              <a:buFont typeface="Roboto"/>
              <a:buNone/>
              <a:defRPr b="1" i="0" sz="1800" u="none" cap="none" strike="noStrike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rgbClr val="135DA1"/>
              </a:buClr>
              <a:buSzPts val="1400"/>
              <a:buFont typeface="Roboto"/>
              <a:buNone/>
              <a:defRPr b="1" i="0" sz="1800" u="none" cap="none" strike="noStrike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rgbClr val="135DA1"/>
              </a:buClr>
              <a:buSzPts val="1400"/>
              <a:buFont typeface="Roboto"/>
              <a:buNone/>
              <a:defRPr b="1" i="0" sz="1800" u="none" cap="none" strike="noStrike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rgbClr val="135DA1"/>
              </a:buClr>
              <a:buSzPts val="1400"/>
              <a:buFont typeface="Roboto"/>
              <a:buNone/>
              <a:defRPr b="1" i="0" sz="1800" u="none" cap="none" strike="noStrike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6796080" y="5322240"/>
            <a:ext cx="21333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buNone/>
              <a:defRPr b="1" i="0" sz="1200" u="none" cap="none" strike="noStrike">
                <a:solidFill>
                  <a:srgbClr val="00589C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buNone/>
              <a:defRPr b="1" i="0" sz="1200" u="none" cap="none" strike="noStrike">
                <a:solidFill>
                  <a:srgbClr val="00589C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buNone/>
              <a:defRPr b="1" i="0" sz="1200" u="none" cap="none" strike="noStrike">
                <a:solidFill>
                  <a:srgbClr val="00589C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buNone/>
              <a:defRPr b="1" i="0" sz="1200" u="none" cap="none" strike="noStrike">
                <a:solidFill>
                  <a:srgbClr val="00589C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buNone/>
              <a:defRPr b="1" i="0" sz="1200" u="none" cap="none" strike="noStrike">
                <a:solidFill>
                  <a:srgbClr val="00589C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buNone/>
              <a:defRPr b="1" i="0" sz="1200" u="none" cap="none" strike="noStrike">
                <a:solidFill>
                  <a:srgbClr val="00589C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buNone/>
              <a:defRPr b="1" i="0" sz="1200" u="none" cap="none" strike="noStrike">
                <a:solidFill>
                  <a:srgbClr val="00589C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buNone/>
              <a:defRPr b="1" i="0" sz="1200" u="none" cap="none" strike="noStrike">
                <a:solidFill>
                  <a:srgbClr val="00589C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buNone/>
              <a:defRPr b="1" i="0" sz="1200" u="none" cap="none" strike="noStrike">
                <a:solidFill>
                  <a:srgbClr val="0058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 b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" name="Google Shape;10;p1"/>
          <p:cNvSpPr txBox="1"/>
          <p:nvPr>
            <p:ph idx="1" type="body"/>
          </p:nvPr>
        </p:nvSpPr>
        <p:spPr>
          <a:xfrm>
            <a:off x="1440000" y="1980000"/>
            <a:ext cx="6837600" cy="297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None/>
              <a:defRPr i="0" sz="18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None/>
              <a:defRPr i="0" sz="18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None/>
              <a:defRPr i="0" sz="18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None/>
              <a:defRPr i="0" sz="18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None/>
              <a:defRPr i="0" sz="18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None/>
              <a:defRPr i="0" sz="18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None/>
              <a:defRPr i="0" sz="18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None/>
              <a:defRPr i="0" sz="18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None/>
              <a:defRPr i="0" sz="18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6560" y="0"/>
            <a:ext cx="2323801" cy="118079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/>
          <p:nvPr>
            <p:ph idx="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4"/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  <p:sldLayoutId id="2147483661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4" Type="http://schemas.openxmlformats.org/officeDocument/2006/relationships/image" Target="../media/image5.jpg"/><Relationship Id="rId5" Type="http://schemas.openxmlformats.org/officeDocument/2006/relationships/image" Target="../media/image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/>
        </p:nvSpPr>
        <p:spPr>
          <a:xfrm>
            <a:off x="2735625" y="1788125"/>
            <a:ext cx="6222600" cy="13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de-DE" sz="3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rPr>
              <a:t>BESSY II BEAMLINE CONTROL - </a:t>
            </a:r>
            <a:endParaRPr sz="3000">
              <a:solidFill>
                <a:srgbClr val="FFFFFF"/>
              </a:solidFill>
              <a:latin typeface="Roboto Black"/>
              <a:ea typeface="Roboto Black"/>
              <a:cs typeface="Roboto Black"/>
              <a:sym typeface="Roboto Black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de-DE" sz="3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rPr>
              <a:t>   SYSTEM STATUS &amp;</a:t>
            </a:r>
            <a:endParaRPr sz="3000">
              <a:solidFill>
                <a:srgbClr val="FFFFFF"/>
              </a:solidFill>
              <a:latin typeface="Roboto Black"/>
              <a:ea typeface="Roboto Black"/>
              <a:cs typeface="Roboto Black"/>
              <a:sym typeface="Roboto Black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de-DE" sz="3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rPr>
              <a:t>   FUTURE PLANS</a:t>
            </a:r>
            <a:endParaRPr sz="3000">
              <a:solidFill>
                <a:srgbClr val="FFFFFF"/>
              </a:solidFill>
              <a:latin typeface="Roboto Black"/>
              <a:ea typeface="Roboto Black"/>
              <a:cs typeface="Roboto Black"/>
              <a:sym typeface="Roboto Black"/>
            </a:endParaRPr>
          </a:p>
        </p:txBody>
      </p:sp>
      <p:sp>
        <p:nvSpPr>
          <p:cNvPr id="85" name="Google Shape;85;p16"/>
          <p:cNvSpPr txBox="1"/>
          <p:nvPr/>
        </p:nvSpPr>
        <p:spPr>
          <a:xfrm>
            <a:off x="5010990" y="3495098"/>
            <a:ext cx="4395900" cy="14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12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de-D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04</a:t>
            </a:r>
            <a:r>
              <a:rPr i="1" lang="de-DE" sz="14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.0</a:t>
            </a:r>
            <a:r>
              <a:rPr i="1" lang="de-D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6</a:t>
            </a:r>
            <a:r>
              <a:rPr i="1" lang="de-DE" sz="14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.2019</a:t>
            </a:r>
            <a:endParaRPr i="1" sz="1400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48"/>
              </a:spcBef>
              <a:spcAft>
                <a:spcPts val="0"/>
              </a:spcAft>
              <a:buNone/>
            </a:pPr>
            <a:r>
              <a:rPr b="1" lang="de-D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Anna Ziegler</a:t>
            </a:r>
            <a:endParaRPr b="1" i="0" sz="1400" u="none" cap="none" strike="noStrike">
              <a:solidFill>
                <a:srgbClr val="00589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de-DE" sz="14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Andreas Balzer</a:t>
            </a:r>
            <a:br>
              <a:rPr i="1" lang="de-DE" sz="1800" u="none" cap="none" strike="noStrike">
                <a:latin typeface="Roboto"/>
                <a:ea typeface="Roboto"/>
                <a:cs typeface="Roboto"/>
                <a:sym typeface="Roboto"/>
              </a:rPr>
            </a:br>
            <a:r>
              <a:rPr i="1" lang="de-DE" sz="14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Parvathi Sreelatha Devi</a:t>
            </a:r>
            <a:endParaRPr i="1" sz="1400" u="none" cap="none" strike="noStrike">
              <a:solidFill>
                <a:srgbClr val="00589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rgbClr val="00589C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rgbClr val="00589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/>
          <p:nvPr/>
        </p:nvSpPr>
        <p:spPr>
          <a:xfrm>
            <a:off x="6796080" y="4767390"/>
            <a:ext cx="2133702" cy="273780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i="0" lang="de-DE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7"/>
          <p:cNvSpPr txBox="1"/>
          <p:nvPr/>
        </p:nvSpPr>
        <p:spPr>
          <a:xfrm>
            <a:off x="2088000" y="1242000"/>
            <a:ext cx="6861600" cy="32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" name="Google Shape;9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00750" y="1938776"/>
            <a:ext cx="1900934" cy="253457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93" name="Google Shape;9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95550" y="1973149"/>
            <a:ext cx="1875149" cy="2500204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95675" y="1955979"/>
            <a:ext cx="1900934" cy="2534559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7"/>
          <p:cNvSpPr txBox="1"/>
          <p:nvPr/>
        </p:nvSpPr>
        <p:spPr>
          <a:xfrm>
            <a:off x="7310925" y="4510291"/>
            <a:ext cx="1104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13.05.2019</a:t>
            </a:r>
            <a:endParaRPr sz="9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Google Shape;96;p17"/>
          <p:cNvSpPr txBox="1"/>
          <p:nvPr>
            <p:ph type="title"/>
          </p:nvPr>
        </p:nvSpPr>
        <p:spPr>
          <a:xfrm>
            <a:off x="1080000" y="1080000"/>
            <a:ext cx="76488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>
                <a:solidFill>
                  <a:srgbClr val="2A6099"/>
                </a:solidFill>
                <a:latin typeface="Arial"/>
                <a:ea typeface="Arial"/>
                <a:cs typeface="Arial"/>
                <a:sym typeface="Arial"/>
              </a:rPr>
              <a:t>Motion Control Hardware</a:t>
            </a:r>
            <a:endParaRPr sz="2200">
              <a:solidFill>
                <a:srgbClr val="2A609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/>
          <p:nvPr/>
        </p:nvSpPr>
        <p:spPr>
          <a:xfrm>
            <a:off x="1799550" y="2059594"/>
            <a:ext cx="918600" cy="2739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Roboto"/>
                <a:ea typeface="Roboto"/>
                <a:cs typeface="Roboto"/>
                <a:sym typeface="Roboto"/>
              </a:rPr>
              <a:t>User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Google Shape;102;p18"/>
          <p:cNvSpPr/>
          <p:nvPr/>
        </p:nvSpPr>
        <p:spPr>
          <a:xfrm>
            <a:off x="2942550" y="2059594"/>
            <a:ext cx="918600" cy="2739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Roboto"/>
                <a:ea typeface="Roboto"/>
                <a:cs typeface="Roboto"/>
                <a:sym typeface="Roboto"/>
              </a:rPr>
              <a:t>GUI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Google Shape;103;p18"/>
          <p:cNvSpPr/>
          <p:nvPr/>
        </p:nvSpPr>
        <p:spPr>
          <a:xfrm>
            <a:off x="4085550" y="2059594"/>
            <a:ext cx="918600" cy="2739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Roboto"/>
                <a:ea typeface="Roboto"/>
                <a:cs typeface="Roboto"/>
                <a:sym typeface="Roboto"/>
              </a:rPr>
              <a:t>Tools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Google Shape;104;p18"/>
          <p:cNvSpPr/>
          <p:nvPr/>
        </p:nvSpPr>
        <p:spPr>
          <a:xfrm>
            <a:off x="5171400" y="2059594"/>
            <a:ext cx="918600" cy="2739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Roboto"/>
                <a:ea typeface="Roboto"/>
                <a:cs typeface="Roboto"/>
                <a:sym typeface="Roboto"/>
              </a:rPr>
              <a:t>LISE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Google Shape;105;p18"/>
          <p:cNvSpPr/>
          <p:nvPr/>
        </p:nvSpPr>
        <p:spPr>
          <a:xfrm>
            <a:off x="6257250" y="2057006"/>
            <a:ext cx="918600" cy="2739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Roboto"/>
                <a:ea typeface="Roboto"/>
                <a:cs typeface="Roboto"/>
                <a:sym typeface="Roboto"/>
              </a:rPr>
              <a:t>User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Google Shape;106;p18"/>
          <p:cNvSpPr txBox="1"/>
          <p:nvPr/>
        </p:nvSpPr>
        <p:spPr>
          <a:xfrm>
            <a:off x="1799550" y="2479050"/>
            <a:ext cx="4281300" cy="2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EPICS CA</a:t>
            </a: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Google Shape;107;p18"/>
          <p:cNvSpPr txBox="1"/>
          <p:nvPr/>
        </p:nvSpPr>
        <p:spPr>
          <a:xfrm>
            <a:off x="6251800" y="2479050"/>
            <a:ext cx="1944000" cy="2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AMC/EMC</a:t>
            </a:r>
            <a:endParaRPr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Google Shape;108;p18"/>
          <p:cNvSpPr/>
          <p:nvPr/>
        </p:nvSpPr>
        <p:spPr>
          <a:xfrm>
            <a:off x="1799550" y="3316894"/>
            <a:ext cx="4345500" cy="2739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Roboto"/>
                <a:ea typeface="Roboto"/>
                <a:cs typeface="Roboto"/>
                <a:sym typeface="Roboto"/>
              </a:rPr>
              <a:t>EPICS DB / Device Support Layer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Google Shape;109;p18"/>
          <p:cNvSpPr/>
          <p:nvPr/>
        </p:nvSpPr>
        <p:spPr>
          <a:xfrm>
            <a:off x="1796875" y="3774100"/>
            <a:ext cx="6483900" cy="2739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lin ang="5400012" scaled="0"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Roboto"/>
                <a:ea typeface="Roboto"/>
                <a:cs typeface="Roboto"/>
                <a:sym typeface="Roboto"/>
              </a:rPr>
              <a:t>Abstract Mono Software Interface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Google Shape;110;p18"/>
          <p:cNvSpPr/>
          <p:nvPr/>
        </p:nvSpPr>
        <p:spPr>
          <a:xfrm>
            <a:off x="6336750" y="3316894"/>
            <a:ext cx="1944000" cy="2739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Roboto"/>
                <a:ea typeface="Roboto"/>
                <a:cs typeface="Roboto"/>
                <a:sym typeface="Roboto"/>
              </a:rPr>
              <a:t>EMC Interpreter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Google Shape;111;p18"/>
          <p:cNvSpPr/>
          <p:nvPr/>
        </p:nvSpPr>
        <p:spPr>
          <a:xfrm>
            <a:off x="1799550" y="4288444"/>
            <a:ext cx="1136100" cy="2739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Roboto"/>
                <a:ea typeface="Roboto"/>
                <a:cs typeface="Roboto"/>
                <a:sym typeface="Roboto"/>
              </a:rPr>
              <a:t>Encoder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Google Shape;112;p18"/>
          <p:cNvSpPr/>
          <p:nvPr/>
        </p:nvSpPr>
        <p:spPr>
          <a:xfrm>
            <a:off x="3171150" y="4288444"/>
            <a:ext cx="1136100" cy="2739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Roboto"/>
                <a:ea typeface="Roboto"/>
                <a:cs typeface="Roboto"/>
                <a:sym typeface="Roboto"/>
              </a:rPr>
              <a:t>Slit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Google Shape;113;p18"/>
          <p:cNvSpPr/>
          <p:nvPr/>
        </p:nvSpPr>
        <p:spPr>
          <a:xfrm>
            <a:off x="7362150" y="2059594"/>
            <a:ext cx="918600" cy="2739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Roboto"/>
                <a:ea typeface="Roboto"/>
                <a:cs typeface="Roboto"/>
                <a:sym typeface="Roboto"/>
              </a:rPr>
              <a:t>EMP/2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14" name="Google Shape;114;p18"/>
          <p:cNvCxnSpPr/>
          <p:nvPr/>
        </p:nvCxnSpPr>
        <p:spPr>
          <a:xfrm>
            <a:off x="6332150" y="2856750"/>
            <a:ext cx="1952700" cy="0"/>
          </a:xfrm>
          <a:prstGeom prst="straightConnector1">
            <a:avLst/>
          </a:prstGeom>
          <a:noFill/>
          <a:ln cap="flat" cmpd="sng" w="28575">
            <a:solidFill>
              <a:srgbClr val="00589C"/>
            </a:solidFill>
            <a:prstDash val="dashDot"/>
            <a:round/>
            <a:headEnd len="med" w="med" type="none"/>
            <a:tailEnd len="med" w="med" type="none"/>
          </a:ln>
        </p:spPr>
      </p:cxnSp>
      <p:cxnSp>
        <p:nvCxnSpPr>
          <p:cNvPr id="115" name="Google Shape;115;p18"/>
          <p:cNvCxnSpPr/>
          <p:nvPr/>
        </p:nvCxnSpPr>
        <p:spPr>
          <a:xfrm>
            <a:off x="1796875" y="2856750"/>
            <a:ext cx="4330500" cy="0"/>
          </a:xfrm>
          <a:prstGeom prst="straightConnector1">
            <a:avLst/>
          </a:prstGeom>
          <a:noFill/>
          <a:ln cap="flat" cmpd="sng" w="28575">
            <a:solidFill>
              <a:srgbClr val="FFFFFF"/>
            </a:solidFill>
            <a:prstDash val="dashDot"/>
            <a:round/>
            <a:headEnd len="med" w="med" type="none"/>
            <a:tailEnd len="med" w="med" type="none"/>
          </a:ln>
        </p:spPr>
      </p:cxnSp>
      <p:cxnSp>
        <p:nvCxnSpPr>
          <p:cNvPr id="116" name="Google Shape;116;p18"/>
          <p:cNvCxnSpPr/>
          <p:nvPr/>
        </p:nvCxnSpPr>
        <p:spPr>
          <a:xfrm>
            <a:off x="1796875" y="2913900"/>
            <a:ext cx="4344900" cy="0"/>
          </a:xfrm>
          <a:prstGeom prst="straightConnector1">
            <a:avLst/>
          </a:prstGeom>
          <a:noFill/>
          <a:ln cap="flat" cmpd="sng" w="28575">
            <a:solidFill>
              <a:srgbClr val="FFFFFF"/>
            </a:solidFill>
            <a:prstDash val="dashDot"/>
            <a:round/>
            <a:headEnd len="med" w="med" type="none"/>
            <a:tailEnd len="med" w="med" type="none"/>
          </a:ln>
        </p:spPr>
      </p:cxnSp>
      <p:sp>
        <p:nvSpPr>
          <p:cNvPr id="117" name="Google Shape;117;p18"/>
          <p:cNvSpPr/>
          <p:nvPr/>
        </p:nvSpPr>
        <p:spPr>
          <a:xfrm>
            <a:off x="4542750" y="4288444"/>
            <a:ext cx="1136100" cy="2739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Roboto"/>
                <a:ea typeface="Roboto"/>
                <a:cs typeface="Roboto"/>
                <a:sym typeface="Roboto"/>
              </a:rPr>
              <a:t>HOS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Google Shape;118;p18"/>
          <p:cNvSpPr/>
          <p:nvPr/>
        </p:nvSpPr>
        <p:spPr>
          <a:xfrm>
            <a:off x="5914350" y="4288444"/>
            <a:ext cx="1136100" cy="2739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Roboto"/>
                <a:ea typeface="Roboto"/>
                <a:cs typeface="Roboto"/>
                <a:sym typeface="Roboto"/>
              </a:rPr>
              <a:t>Mono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Google Shape;119;p18"/>
          <p:cNvSpPr txBox="1"/>
          <p:nvPr/>
        </p:nvSpPr>
        <p:spPr>
          <a:xfrm>
            <a:off x="7277775" y="4279781"/>
            <a:ext cx="469500" cy="2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. . .</a:t>
            </a:r>
            <a:endParaRPr b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Google Shape;120;p18"/>
          <p:cNvSpPr/>
          <p:nvPr/>
        </p:nvSpPr>
        <p:spPr>
          <a:xfrm>
            <a:off x="6796080" y="4767390"/>
            <a:ext cx="2133702" cy="273780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de-DE" sz="12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sz="120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8"/>
          <p:cNvSpPr txBox="1"/>
          <p:nvPr>
            <p:ph type="title"/>
          </p:nvPr>
        </p:nvSpPr>
        <p:spPr>
          <a:xfrm>
            <a:off x="1080000" y="1080000"/>
            <a:ext cx="76488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>
                <a:solidFill>
                  <a:srgbClr val="2A6099"/>
                </a:solidFill>
                <a:latin typeface="Arial"/>
                <a:ea typeface="Arial"/>
                <a:cs typeface="Arial"/>
                <a:sym typeface="Arial"/>
              </a:rPr>
              <a:t>Motion Control Software</a:t>
            </a:r>
            <a:endParaRPr sz="2200">
              <a:solidFill>
                <a:srgbClr val="2A60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2" name="Google Shape;122;p18"/>
          <p:cNvCxnSpPr/>
          <p:nvPr/>
        </p:nvCxnSpPr>
        <p:spPr>
          <a:xfrm>
            <a:off x="6332150" y="2914325"/>
            <a:ext cx="1952700" cy="0"/>
          </a:xfrm>
          <a:prstGeom prst="straightConnector1">
            <a:avLst/>
          </a:prstGeom>
          <a:noFill/>
          <a:ln cap="flat" cmpd="sng" w="28575">
            <a:solidFill>
              <a:srgbClr val="00589C"/>
            </a:solidFill>
            <a:prstDash val="dashDot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 txBox="1"/>
          <p:nvPr/>
        </p:nvSpPr>
        <p:spPr>
          <a:xfrm>
            <a:off x="2088000" y="1242000"/>
            <a:ext cx="6861600" cy="32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8" name="Google Shape;128;p19"/>
          <p:cNvGrpSpPr/>
          <p:nvPr/>
        </p:nvGrpSpPr>
        <p:grpSpPr>
          <a:xfrm>
            <a:off x="2011875" y="1590674"/>
            <a:ext cx="5817924" cy="533204"/>
            <a:chOff x="2283025" y="2322568"/>
            <a:chExt cx="5267950" cy="643500"/>
          </a:xfrm>
        </p:grpSpPr>
        <p:sp>
          <p:nvSpPr>
            <p:cNvPr id="129" name="Google Shape;129;p19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19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19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19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Lorem ipsum dolor sit amet at nec at adipiscing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33" name="Google Shape;133;p19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Donec risus dolor porta venenatis </a:t>
              </a:r>
              <a:endParaRPr sz="8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Pharetra luctus felis</a:t>
              </a:r>
              <a:endParaRPr sz="8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Proin in tellus felis volutpat </a:t>
              </a:r>
              <a:endParaRPr sz="8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34" name="Google Shape;134;p19"/>
          <p:cNvSpPr/>
          <p:nvPr/>
        </p:nvSpPr>
        <p:spPr>
          <a:xfrm>
            <a:off x="3608119" y="1590674"/>
            <a:ext cx="4221679" cy="53320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9"/>
          <p:cNvSpPr/>
          <p:nvPr/>
        </p:nvSpPr>
        <p:spPr>
          <a:xfrm flipH="1">
            <a:off x="2011875" y="1590680"/>
            <a:ext cx="2036955" cy="532458"/>
          </a:xfrm>
          <a:prstGeom prst="rect">
            <a:avLst/>
          </a:prstGeom>
          <a:solidFill>
            <a:srgbClr val="135DA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9"/>
          <p:cNvSpPr/>
          <p:nvPr/>
        </p:nvSpPr>
        <p:spPr>
          <a:xfrm>
            <a:off x="4336457" y="1591659"/>
            <a:ext cx="3493438" cy="53221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79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35DA1"/>
              </a:buClr>
              <a:buSzPts val="800"/>
              <a:buFont typeface="Roboto"/>
              <a:buChar char="●"/>
            </a:pPr>
            <a:r>
              <a:rPr lang="de-DE" sz="800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rPr>
              <a:t>Update to EPICS 7 </a:t>
            </a:r>
            <a:endParaRPr sz="800">
              <a:solidFill>
                <a:srgbClr val="135DA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79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35DA1"/>
              </a:buClr>
              <a:buSzPts val="800"/>
              <a:buFont typeface="Roboto"/>
              <a:buChar char="●"/>
            </a:pPr>
            <a:r>
              <a:rPr lang="de-DE" sz="800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rPr>
              <a:t>Involves OS: Upgrade to Linux / RTEMS / VxWorks V6.8</a:t>
            </a:r>
            <a:endParaRPr sz="800">
              <a:solidFill>
                <a:srgbClr val="135DA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79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35DA1"/>
              </a:buClr>
              <a:buSzPts val="800"/>
              <a:buFont typeface="Roboto"/>
              <a:buChar char="●"/>
            </a:pPr>
            <a:r>
              <a:rPr lang="de-DE" sz="800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rPr>
              <a:t>Involves Hardware: CPU Boards / IPC</a:t>
            </a:r>
            <a:endParaRPr sz="800">
              <a:solidFill>
                <a:srgbClr val="135DA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7" name="Google Shape;137;p19"/>
          <p:cNvSpPr/>
          <p:nvPr/>
        </p:nvSpPr>
        <p:spPr>
          <a:xfrm rot="-5400000">
            <a:off x="3446359" y="1073562"/>
            <a:ext cx="533085" cy="1567308"/>
          </a:xfrm>
          <a:prstGeom prst="flowChartOffpageConnector">
            <a:avLst/>
          </a:prstGeom>
          <a:solidFill>
            <a:srgbClr val="135DA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9"/>
          <p:cNvSpPr/>
          <p:nvPr/>
        </p:nvSpPr>
        <p:spPr>
          <a:xfrm>
            <a:off x="2077697" y="1654793"/>
            <a:ext cx="2143309" cy="4109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rPr>
              <a:t>EPICS 3.14 Branch</a:t>
            </a:r>
            <a:endParaRPr sz="1000">
              <a:solidFill>
                <a:srgbClr val="FFFFFF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grpSp>
        <p:nvGrpSpPr>
          <p:cNvPr id="139" name="Google Shape;139;p19"/>
          <p:cNvGrpSpPr/>
          <p:nvPr/>
        </p:nvGrpSpPr>
        <p:grpSpPr>
          <a:xfrm>
            <a:off x="2011875" y="2158908"/>
            <a:ext cx="5817924" cy="533204"/>
            <a:chOff x="2283025" y="2322568"/>
            <a:chExt cx="5267950" cy="643500"/>
          </a:xfrm>
        </p:grpSpPr>
        <p:sp>
          <p:nvSpPr>
            <p:cNvPr id="140" name="Google Shape;140;p19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19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19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19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Lorem ipsum dolor sit amet at nec at adipiscing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44" name="Google Shape;144;p19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Donec risus dolor porta venenatis </a:t>
              </a:r>
              <a:endParaRPr sz="8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Pharetra luctus felis</a:t>
              </a:r>
              <a:endParaRPr sz="8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Proin in tellus felis volutpat </a:t>
              </a:r>
              <a:endParaRPr sz="8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45" name="Google Shape;145;p19"/>
          <p:cNvGrpSpPr/>
          <p:nvPr/>
        </p:nvGrpSpPr>
        <p:grpSpPr>
          <a:xfrm>
            <a:off x="2011875" y="2158908"/>
            <a:ext cx="5817924" cy="533204"/>
            <a:chOff x="2283025" y="2322568"/>
            <a:chExt cx="5267950" cy="643500"/>
          </a:xfrm>
        </p:grpSpPr>
        <p:sp>
          <p:nvSpPr>
            <p:cNvPr id="146" name="Google Shape;146;p19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19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19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19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Old OMS Motion Controllers</a:t>
              </a:r>
              <a:endParaRPr sz="10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150" name="Google Shape;150;p19"/>
            <p:cNvSpPr/>
            <p:nvPr/>
          </p:nvSpPr>
          <p:spPr>
            <a:xfrm>
              <a:off x="4387856" y="2323735"/>
              <a:ext cx="30831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35DA1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135DA1"/>
                  </a:solidFill>
                  <a:latin typeface="Roboto"/>
                  <a:ea typeface="Roboto"/>
                  <a:cs typeface="Roboto"/>
                  <a:sym typeface="Roboto"/>
                </a:rPr>
                <a:t>Fast upgrade: MAXv (OMS) / </a:t>
              </a:r>
              <a:r>
                <a:rPr lang="de-DE" sz="800">
                  <a:solidFill>
                    <a:srgbClr val="135DA1"/>
                  </a:solidFill>
                  <a:latin typeface="Roboto"/>
                  <a:ea typeface="Roboto"/>
                  <a:cs typeface="Roboto"/>
                  <a:sym typeface="Roboto"/>
                </a:rPr>
                <a:t>Geobricks</a:t>
              </a:r>
              <a:endParaRPr sz="800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35DA1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135DA1"/>
                  </a:solidFill>
                  <a:latin typeface="Roboto"/>
                  <a:ea typeface="Roboto"/>
                  <a:cs typeface="Roboto"/>
                  <a:sym typeface="Roboto"/>
                </a:rPr>
                <a:t>Full stack: Omron, Beckhoff TwinCAT, Newpor, Galil, Aerotech, OMS, ...</a:t>
              </a:r>
              <a:endParaRPr sz="800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51" name="Google Shape;151;p19"/>
          <p:cNvGrpSpPr/>
          <p:nvPr/>
        </p:nvGrpSpPr>
        <p:grpSpPr>
          <a:xfrm>
            <a:off x="2011875" y="2727142"/>
            <a:ext cx="5817924" cy="533204"/>
            <a:chOff x="2283025" y="2322568"/>
            <a:chExt cx="5267950" cy="643500"/>
          </a:xfrm>
        </p:grpSpPr>
        <p:sp>
          <p:nvSpPr>
            <p:cNvPr id="152" name="Google Shape;152;p19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19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19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19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Lorem ipsum dolor sit amet at nec at adipiscing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6" name="Google Shape;156;p19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Donec risus dolor porta venenatis </a:t>
              </a:r>
              <a:endParaRPr sz="8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Pharetra luctus felis</a:t>
              </a:r>
              <a:endParaRPr sz="8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Proin in tellus felis volutpat </a:t>
              </a:r>
              <a:endParaRPr sz="8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57" name="Google Shape;157;p19"/>
          <p:cNvGrpSpPr/>
          <p:nvPr/>
        </p:nvGrpSpPr>
        <p:grpSpPr>
          <a:xfrm>
            <a:off x="2011875" y="2727142"/>
            <a:ext cx="5817924" cy="533204"/>
            <a:chOff x="2283025" y="2322568"/>
            <a:chExt cx="5267950" cy="643500"/>
          </a:xfrm>
        </p:grpSpPr>
        <p:sp>
          <p:nvSpPr>
            <p:cNvPr id="158" name="Google Shape;158;p19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19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19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19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Heidenhain Encoders RON905</a:t>
              </a:r>
              <a:endParaRPr sz="10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162" name="Google Shape;162;p19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35DA1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135DA1"/>
                  </a:solidFill>
                  <a:latin typeface="Roboto"/>
                  <a:ea typeface="Roboto"/>
                  <a:cs typeface="Roboto"/>
                  <a:sym typeface="Roboto"/>
                </a:rPr>
                <a:t>Incremental Encoders</a:t>
              </a:r>
              <a:endParaRPr sz="800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35DA1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135DA1"/>
                  </a:solidFill>
                  <a:latin typeface="Roboto"/>
                  <a:ea typeface="Roboto"/>
                  <a:cs typeface="Roboto"/>
                  <a:sym typeface="Roboto"/>
                </a:rPr>
                <a:t>Absolute Encoders -&gt; More hardware involved</a:t>
              </a:r>
              <a:endParaRPr sz="800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35DA1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135DA1"/>
                  </a:solidFill>
                  <a:latin typeface="Roboto"/>
                  <a:ea typeface="Roboto"/>
                  <a:cs typeface="Roboto"/>
                  <a:sym typeface="Roboto"/>
                </a:rPr>
                <a:t>Interface to motion controller</a:t>
              </a:r>
              <a:endParaRPr sz="800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63" name="Google Shape;163;p19"/>
          <p:cNvGrpSpPr/>
          <p:nvPr/>
        </p:nvGrpSpPr>
        <p:grpSpPr>
          <a:xfrm>
            <a:off x="2011875" y="3295376"/>
            <a:ext cx="5817924" cy="533204"/>
            <a:chOff x="2283025" y="2322568"/>
            <a:chExt cx="5267950" cy="643500"/>
          </a:xfrm>
        </p:grpSpPr>
        <p:sp>
          <p:nvSpPr>
            <p:cNvPr id="164" name="Google Shape;164;p19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19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19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19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Lorem ipsum dolor sit amet at nec at adipiscing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68" name="Google Shape;168;p19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Donec risus dolor porta venenatis </a:t>
              </a:r>
              <a:endParaRPr sz="8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Pharetra luctus felis</a:t>
              </a:r>
              <a:endParaRPr sz="8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Proin in tellus felis volutpat </a:t>
              </a:r>
              <a:endParaRPr sz="8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69" name="Google Shape;169;p19"/>
          <p:cNvGrpSpPr/>
          <p:nvPr/>
        </p:nvGrpSpPr>
        <p:grpSpPr>
          <a:xfrm>
            <a:off x="2011875" y="3295376"/>
            <a:ext cx="5817924" cy="533204"/>
            <a:chOff x="2283025" y="2322568"/>
            <a:chExt cx="5267950" cy="643500"/>
          </a:xfrm>
        </p:grpSpPr>
        <p:sp>
          <p:nvSpPr>
            <p:cNvPr id="170" name="Google Shape;170;p19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19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19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19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Old DT motion controllers</a:t>
              </a:r>
              <a:endParaRPr sz="10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174" name="Google Shape;174;p19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35DA1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135DA1"/>
                  </a:solidFill>
                  <a:latin typeface="Roboto"/>
                  <a:ea typeface="Roboto"/>
                  <a:cs typeface="Roboto"/>
                  <a:sym typeface="Roboto"/>
                </a:rPr>
                <a:t>Power Brick or comparable full stack motion controllers</a:t>
              </a:r>
              <a:endParaRPr sz="800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75" name="Google Shape;175;p19"/>
          <p:cNvGrpSpPr/>
          <p:nvPr/>
        </p:nvGrpSpPr>
        <p:grpSpPr>
          <a:xfrm>
            <a:off x="2011875" y="3863610"/>
            <a:ext cx="5817924" cy="533204"/>
            <a:chOff x="2283025" y="2322568"/>
            <a:chExt cx="5267950" cy="643500"/>
          </a:xfrm>
        </p:grpSpPr>
        <p:sp>
          <p:nvSpPr>
            <p:cNvPr id="176" name="Google Shape;176;p19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19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19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19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Lorem ipsum dolor sit amet at nec at adipiscing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80" name="Google Shape;180;p19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Donec risus dolor porta venenatis </a:t>
              </a:r>
              <a:endParaRPr sz="8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Pharetra luctus felis</a:t>
              </a:r>
              <a:endParaRPr sz="8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Proin in tellus felis volutpat </a:t>
              </a:r>
              <a:endParaRPr sz="8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81" name="Google Shape;181;p19"/>
          <p:cNvSpPr/>
          <p:nvPr/>
        </p:nvSpPr>
        <p:spPr>
          <a:xfrm>
            <a:off x="3608119" y="3863610"/>
            <a:ext cx="4221600" cy="533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9"/>
          <p:cNvSpPr/>
          <p:nvPr/>
        </p:nvSpPr>
        <p:spPr>
          <a:xfrm flipH="1">
            <a:off x="2011875" y="3863616"/>
            <a:ext cx="2036955" cy="532458"/>
          </a:xfrm>
          <a:prstGeom prst="rect">
            <a:avLst/>
          </a:prstGeom>
          <a:solidFill>
            <a:srgbClr val="135DA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9"/>
          <p:cNvSpPr/>
          <p:nvPr/>
        </p:nvSpPr>
        <p:spPr>
          <a:xfrm>
            <a:off x="4336458" y="3864582"/>
            <a:ext cx="3493500" cy="532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79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35DA1"/>
              </a:buClr>
              <a:buSzPts val="800"/>
              <a:buFont typeface="Roboto"/>
              <a:buChar char="●"/>
            </a:pPr>
            <a:r>
              <a:rPr lang="de-DE" sz="800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rPr>
              <a:t>CAN Bus &gt; Other field bus with Ethercat and IPC?</a:t>
            </a:r>
            <a:endParaRPr sz="800">
              <a:solidFill>
                <a:srgbClr val="135DA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79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35DA1"/>
              </a:buClr>
              <a:buSzPts val="800"/>
              <a:buFont typeface="Roboto"/>
              <a:buChar char="●"/>
            </a:pPr>
            <a:r>
              <a:rPr lang="de-DE" sz="800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rPr>
              <a:t>Serial Connection, </a:t>
            </a:r>
            <a:r>
              <a:rPr lang="de-DE" sz="800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rPr>
              <a:t>Involves AMC &gt; EMP/2 and others</a:t>
            </a:r>
            <a:endParaRPr sz="800">
              <a:solidFill>
                <a:srgbClr val="135DA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79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35DA1"/>
              </a:buClr>
              <a:buSzPts val="800"/>
              <a:buFont typeface="Roboto"/>
              <a:buChar char="●"/>
            </a:pPr>
            <a:r>
              <a:rPr lang="de-DE" sz="800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rPr>
              <a:t>Analog/Digital IO has to be replaced</a:t>
            </a:r>
            <a:endParaRPr sz="800">
              <a:solidFill>
                <a:srgbClr val="135DA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4" name="Google Shape;184;p19"/>
          <p:cNvSpPr/>
          <p:nvPr/>
        </p:nvSpPr>
        <p:spPr>
          <a:xfrm rot="-5400000">
            <a:off x="3446359" y="3346498"/>
            <a:ext cx="533085" cy="1567308"/>
          </a:xfrm>
          <a:prstGeom prst="flowChartOffpageConnector">
            <a:avLst/>
          </a:prstGeom>
          <a:solidFill>
            <a:srgbClr val="135DA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19"/>
          <p:cNvSpPr/>
          <p:nvPr/>
        </p:nvSpPr>
        <p:spPr>
          <a:xfrm>
            <a:off x="2077697" y="3927730"/>
            <a:ext cx="2143309" cy="4109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rPr>
              <a:t>VME Crates / </a:t>
            </a:r>
            <a:r>
              <a:rPr lang="de-DE" sz="1000">
                <a:solidFill>
                  <a:schemeClr val="lt1"/>
                </a:solidFill>
                <a:latin typeface="Roboto Medium"/>
                <a:ea typeface="Roboto Medium"/>
                <a:cs typeface="Roboto Medium"/>
                <a:sym typeface="Roboto Medium"/>
              </a:rPr>
              <a:t>CPU Boards</a:t>
            </a:r>
            <a:endParaRPr sz="1000">
              <a:solidFill>
                <a:srgbClr val="FFFFFF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grpSp>
        <p:nvGrpSpPr>
          <p:cNvPr id="186" name="Google Shape;186;p19"/>
          <p:cNvGrpSpPr/>
          <p:nvPr/>
        </p:nvGrpSpPr>
        <p:grpSpPr>
          <a:xfrm>
            <a:off x="2011875" y="4431844"/>
            <a:ext cx="5817924" cy="533204"/>
            <a:chOff x="2283025" y="2322568"/>
            <a:chExt cx="5267950" cy="643500"/>
          </a:xfrm>
        </p:grpSpPr>
        <p:sp>
          <p:nvSpPr>
            <p:cNvPr id="187" name="Google Shape;187;p19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19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19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19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Lorem ipsum dolor sit amet at nec at adipiscing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1" name="Google Shape;191;p19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Donec risus dolor porta venenatis </a:t>
              </a:r>
              <a:endParaRPr sz="8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Pharetra luctus felis</a:t>
              </a:r>
              <a:endParaRPr sz="8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Proin in tellus felis volutpat </a:t>
              </a:r>
              <a:endParaRPr sz="8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92" name="Google Shape;192;p19"/>
          <p:cNvGrpSpPr/>
          <p:nvPr/>
        </p:nvGrpSpPr>
        <p:grpSpPr>
          <a:xfrm>
            <a:off x="2011875" y="4431844"/>
            <a:ext cx="5817924" cy="533204"/>
            <a:chOff x="2283025" y="2322568"/>
            <a:chExt cx="5267950" cy="643500"/>
          </a:xfrm>
        </p:grpSpPr>
        <p:sp>
          <p:nvSpPr>
            <p:cNvPr id="193" name="Google Shape;193;p19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19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19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135D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19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0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GUI</a:t>
              </a:r>
              <a:endParaRPr sz="10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197" name="Google Shape;197;p19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2794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35DA1"/>
                </a:buClr>
                <a:buSzPts val="800"/>
                <a:buFont typeface="Roboto"/>
                <a:buChar char="●"/>
              </a:pPr>
              <a:r>
                <a:rPr lang="de-DE" sz="800">
                  <a:solidFill>
                    <a:srgbClr val="135DA1"/>
                  </a:solidFill>
                  <a:latin typeface="Roboto"/>
                  <a:ea typeface="Roboto"/>
                  <a:cs typeface="Roboto"/>
                  <a:sym typeface="Roboto"/>
                </a:rPr>
                <a:t>EPICS: Python, C++ or Java </a:t>
              </a:r>
              <a:endParaRPr sz="800">
                <a:solidFill>
                  <a:srgbClr val="135DA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98" name="Google Shape;198;p19"/>
          <p:cNvSpPr/>
          <p:nvPr/>
        </p:nvSpPr>
        <p:spPr>
          <a:xfrm>
            <a:off x="6796080" y="4767390"/>
            <a:ext cx="2133702" cy="273780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de-DE" sz="12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sz="120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19"/>
          <p:cNvSpPr txBox="1"/>
          <p:nvPr>
            <p:ph type="title"/>
          </p:nvPr>
        </p:nvSpPr>
        <p:spPr>
          <a:xfrm>
            <a:off x="1080000" y="1080000"/>
            <a:ext cx="76488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>
                <a:solidFill>
                  <a:srgbClr val="2A6099"/>
                </a:solidFill>
                <a:latin typeface="Arial"/>
                <a:ea typeface="Arial"/>
                <a:cs typeface="Arial"/>
                <a:sym typeface="Arial"/>
              </a:rPr>
              <a:t>Obsolescence Management – Issues &amp; Solutions</a:t>
            </a:r>
            <a:endParaRPr sz="2200">
              <a:solidFill>
                <a:srgbClr val="2A609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0"/>
          <p:cNvSpPr txBox="1"/>
          <p:nvPr/>
        </p:nvSpPr>
        <p:spPr>
          <a:xfrm>
            <a:off x="2088000" y="1242000"/>
            <a:ext cx="6861600" cy="32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20"/>
          <p:cNvSpPr/>
          <p:nvPr/>
        </p:nvSpPr>
        <p:spPr>
          <a:xfrm>
            <a:off x="6796080" y="4767390"/>
            <a:ext cx="2133702" cy="273780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de-DE" sz="12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sz="120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20"/>
          <p:cNvSpPr txBox="1"/>
          <p:nvPr>
            <p:ph type="title"/>
          </p:nvPr>
        </p:nvSpPr>
        <p:spPr>
          <a:xfrm>
            <a:off x="1080000" y="1080000"/>
            <a:ext cx="76488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>
                <a:solidFill>
                  <a:srgbClr val="2A6099"/>
                </a:solidFill>
                <a:latin typeface="Arial"/>
                <a:ea typeface="Arial"/>
                <a:cs typeface="Arial"/>
                <a:sym typeface="Arial"/>
              </a:rPr>
              <a:t>Choosing the Motion Control Concept</a:t>
            </a:r>
            <a:endParaRPr sz="2200">
              <a:solidFill>
                <a:srgbClr val="2A60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0"/>
          <p:cNvSpPr txBox="1"/>
          <p:nvPr/>
        </p:nvSpPr>
        <p:spPr>
          <a:xfrm>
            <a:off x="1458550" y="1879300"/>
            <a:ext cx="7471200" cy="29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de-DE" sz="1800">
                <a:solidFill>
                  <a:schemeClr val="lt1"/>
                </a:solidFill>
              </a:rPr>
              <a:t>Long term availability and support</a:t>
            </a:r>
            <a:endParaRPr sz="18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de-DE" sz="1800">
                <a:solidFill>
                  <a:srgbClr val="FFFFFF"/>
                </a:solidFill>
              </a:rPr>
              <a:t>Continuously deliver small high quality upgrades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de-DE" sz="1800">
                <a:solidFill>
                  <a:srgbClr val="FFFFFF"/>
                </a:solidFill>
              </a:rPr>
              <a:t>Hardware decisions as late as possible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de-DE" sz="1800">
                <a:solidFill>
                  <a:srgbClr val="FFFFFF"/>
                </a:solidFill>
              </a:rPr>
              <a:t>Compact industrial design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FFFFFF"/>
                </a:solidFill>
              </a:rPr>
              <a:t> → Lean Software development with agile work cycles</a:t>
            </a:r>
            <a:endParaRPr sz="1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1"/>
          <p:cNvSpPr txBox="1"/>
          <p:nvPr/>
        </p:nvSpPr>
        <p:spPr>
          <a:xfrm>
            <a:off x="1816175" y="2071700"/>
            <a:ext cx="7113600" cy="27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500">
              <a:solidFill>
                <a:schemeClr val="lt1"/>
              </a:solidFill>
              <a:latin typeface="Roboto Black"/>
              <a:ea typeface="Roboto Black"/>
              <a:cs typeface="Roboto Black"/>
              <a:sym typeface="Robo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3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THANK YOU FOR YOUR ATTENTION!</a:t>
            </a:r>
            <a:endParaRPr b="1" sz="35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HZB Widescree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