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68" r:id="rId4"/>
    <p:sldId id="277" r:id="rId5"/>
    <p:sldId id="270" r:id="rId6"/>
    <p:sldId id="274" r:id="rId7"/>
    <p:sldId id="287" r:id="rId8"/>
    <p:sldId id="288" r:id="rId9"/>
    <p:sldId id="284" r:id="rId10"/>
    <p:sldId id="291" r:id="rId11"/>
    <p:sldId id="293" r:id="rId12"/>
    <p:sldId id="27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D7F9"/>
    <a:srgbClr val="53D2FF"/>
    <a:srgbClr val="C9F1FF"/>
    <a:srgbClr val="98F6D7"/>
    <a:srgbClr val="D7FBFD"/>
    <a:srgbClr val="C0F9FC"/>
    <a:srgbClr val="B3F8FB"/>
    <a:srgbClr val="B9EDFF"/>
    <a:srgbClr val="B5F1B5"/>
    <a:srgbClr val="88E8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06" autoAdjust="0"/>
    <p:restoredTop sz="87013" autoAdjust="0"/>
  </p:normalViewPr>
  <p:slideViewPr>
    <p:cSldViewPr snapToGrid="0">
      <p:cViewPr>
        <p:scale>
          <a:sx n="68" d="100"/>
          <a:sy n="68" d="100"/>
        </p:scale>
        <p:origin x="174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A83947-6CF5-4498-A454-946179EE4C86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F0A5AB-C407-4287-A0BF-B7397F628F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479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F0A5AB-C407-4287-A0BF-B7397F628FD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8152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F0A5AB-C407-4287-A0BF-B7397F628FD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131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Hyper- connectivity </a:t>
            </a:r>
          </a:p>
          <a:p>
            <a:pPr lvl="1"/>
            <a:r>
              <a:rPr lang="en-US" dirty="0"/>
              <a:t>User-friendly Remote access </a:t>
            </a:r>
          </a:p>
          <a:p>
            <a:pPr lvl="1"/>
            <a:r>
              <a:rPr lang="en-US" dirty="0"/>
              <a:t>Large-scale data collection  </a:t>
            </a:r>
          </a:p>
          <a:p>
            <a:pPr lvl="1"/>
            <a:r>
              <a:rPr lang="en-US" dirty="0"/>
              <a:t>Decrease in CPS isolation</a:t>
            </a:r>
          </a:p>
          <a:p>
            <a:r>
              <a:rPr lang="en-US" sz="1800" dirty="0"/>
              <a:t>Threat to Major Industrial Control Systems</a:t>
            </a:r>
          </a:p>
          <a:p>
            <a:pPr lvl="1"/>
            <a:r>
              <a:rPr lang="en-US" dirty="0"/>
              <a:t>Power Grids</a:t>
            </a:r>
          </a:p>
          <a:p>
            <a:pPr lvl="1"/>
            <a:r>
              <a:rPr lang="en-US" dirty="0"/>
              <a:t>Health Care Systems</a:t>
            </a:r>
          </a:p>
          <a:p>
            <a:pPr lvl="1"/>
            <a:r>
              <a:rPr lang="en-US" dirty="0"/>
              <a:t>EPICS</a:t>
            </a:r>
          </a:p>
          <a:p>
            <a:r>
              <a:rPr lang="en-US" sz="1800" dirty="0"/>
              <a:t>Facilitated by Traditional System Protection</a:t>
            </a:r>
          </a:p>
          <a:p>
            <a:pPr lvl="1"/>
            <a:r>
              <a:rPr lang="en-US" dirty="0"/>
              <a:t>Boundary Gateway</a:t>
            </a:r>
          </a:p>
          <a:p>
            <a:pPr lvl="1"/>
            <a:r>
              <a:rPr lang="en-US" dirty="0"/>
              <a:t>Password-based user authentication</a:t>
            </a:r>
          </a:p>
          <a:p>
            <a:pPr lvl="1"/>
            <a:r>
              <a:rPr lang="en-US" dirty="0"/>
              <a:t>Hard-on-the outside, Soft-within</a:t>
            </a:r>
          </a:p>
          <a:p>
            <a:endParaRPr lang="en-US" dirty="0"/>
          </a:p>
          <a:p>
            <a:r>
              <a:rPr lang="en-US" dirty="0"/>
              <a:t>Hard-on-the outside, Soft-within</a:t>
            </a:r>
          </a:p>
          <a:p>
            <a:pPr lvl="1"/>
            <a:r>
              <a:rPr lang="en-US" dirty="0"/>
              <a:t>Unfettered access to the control system once logged-in</a:t>
            </a:r>
          </a:p>
          <a:p>
            <a:pPr lvl="1"/>
            <a:r>
              <a:rPr lang="en-US" dirty="0"/>
              <a:t>Ability to launch and propagate cyber-physical attacks through the system </a:t>
            </a:r>
          </a:p>
          <a:p>
            <a:pPr lvl="1"/>
            <a:r>
              <a:rPr lang="en-US" dirty="0"/>
              <a:t>Damage infrastructure and hardware assets (IOC, OPI, LAN)</a:t>
            </a:r>
          </a:p>
          <a:p>
            <a:pPr lvl="1"/>
            <a:r>
              <a:rPr lang="en-US" dirty="0"/>
              <a:t>Invalidation of scientific Experiments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Our Objective: </a:t>
            </a:r>
          </a:p>
          <a:p>
            <a:r>
              <a:rPr lang="en-US" dirty="0"/>
              <a:t>Hardening EPICS software to ensure security of scientific cyberinfrastructure which controls scientific instruments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F0A5AB-C407-4287-A0BF-B7397F628FD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5235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F0A5AB-C407-4287-A0BF-B7397F628FD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121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F0A5AB-C407-4287-A0BF-B7397F628FD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107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/>
              <a:t>Nation States</a:t>
            </a:r>
          </a:p>
          <a:p>
            <a:pPr lvl="0"/>
            <a:r>
              <a:rPr lang="en-US" dirty="0"/>
              <a:t>- Able to interact with the system over an extended period of time before attack</a:t>
            </a:r>
          </a:p>
          <a:p>
            <a:pPr lvl="0"/>
            <a:r>
              <a:rPr lang="en-US" dirty="0"/>
              <a:t>- Disruption of scientific operations using a distributed denial of service (DDOS)</a:t>
            </a:r>
          </a:p>
          <a:p>
            <a:pPr marL="171450" lvl="0" indent="-171450">
              <a:buFontTx/>
              <a:buChar char="-"/>
            </a:pPr>
            <a:r>
              <a:rPr lang="en-US" dirty="0"/>
              <a:t>Compromise LAN routers, host workstations, and servers</a:t>
            </a:r>
          </a:p>
          <a:p>
            <a:pPr marL="171450" lvl="0" indent="-171450">
              <a:buFontTx/>
              <a:buChar char="-"/>
            </a:pPr>
            <a:endParaRPr lang="en-US" dirty="0"/>
          </a:p>
          <a:p>
            <a:pPr marL="0" lvl="0" indent="0">
              <a:buFontTx/>
              <a:buNone/>
            </a:pPr>
            <a:r>
              <a:rPr lang="en-US" dirty="0"/>
              <a:t>Effects</a:t>
            </a:r>
          </a:p>
          <a:p>
            <a:pPr lvl="0"/>
            <a:r>
              <a:rPr lang="en-US" dirty="0"/>
              <a:t>- Undermine IOCs</a:t>
            </a:r>
          </a:p>
          <a:p>
            <a:pPr lvl="0"/>
            <a:r>
              <a:rPr lang="en-US" dirty="0"/>
              <a:t>- Cause long term damage to physical infrastructure</a:t>
            </a:r>
          </a:p>
          <a:p>
            <a:pPr lvl="0"/>
            <a:r>
              <a:rPr lang="en-US" dirty="0"/>
              <a:t>- Inject vulnerabilities in the open-source software development supply chain </a:t>
            </a:r>
          </a:p>
          <a:p>
            <a:pPr lvl="0"/>
            <a:r>
              <a:rPr lang="en-US" dirty="0"/>
              <a:t>Tamper with released software products to instrument malware into downloadable binary images</a:t>
            </a:r>
          </a:p>
          <a:p>
            <a:pPr marL="171450" lvl="0" indent="-171450">
              <a:buFontTx/>
              <a:buChar char="-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F0A5AB-C407-4287-A0BF-B7397F628FD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5209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/>
              <a:t>Nation States</a:t>
            </a:r>
          </a:p>
          <a:p>
            <a:pPr lvl="0"/>
            <a:r>
              <a:rPr lang="en-US" dirty="0"/>
              <a:t>- Able to interact with the system over an extended period of time before attack</a:t>
            </a:r>
          </a:p>
          <a:p>
            <a:pPr lvl="0"/>
            <a:r>
              <a:rPr lang="en-US" dirty="0"/>
              <a:t>- Disruption of scientific operations using a distributed denial of service (DDOS)</a:t>
            </a:r>
          </a:p>
          <a:p>
            <a:pPr marL="171450" lvl="0" indent="-171450">
              <a:buFontTx/>
              <a:buChar char="-"/>
            </a:pPr>
            <a:r>
              <a:rPr lang="en-US" dirty="0"/>
              <a:t>Compromise LAN routers, host workstations, and servers</a:t>
            </a:r>
          </a:p>
          <a:p>
            <a:pPr marL="171450" lvl="0" indent="-171450">
              <a:buFontTx/>
              <a:buChar char="-"/>
            </a:pPr>
            <a:endParaRPr lang="en-US" dirty="0"/>
          </a:p>
          <a:p>
            <a:pPr marL="0" lvl="0" indent="0">
              <a:buFontTx/>
              <a:buNone/>
            </a:pPr>
            <a:r>
              <a:rPr lang="en-US" dirty="0"/>
              <a:t>Effects</a:t>
            </a:r>
          </a:p>
          <a:p>
            <a:pPr lvl="0"/>
            <a:r>
              <a:rPr lang="en-US" dirty="0"/>
              <a:t>- Undermine IOCs</a:t>
            </a:r>
          </a:p>
          <a:p>
            <a:pPr lvl="0"/>
            <a:r>
              <a:rPr lang="en-US" dirty="0"/>
              <a:t>- Cause long term damage to physical infrastructure</a:t>
            </a:r>
          </a:p>
          <a:p>
            <a:pPr lvl="0"/>
            <a:r>
              <a:rPr lang="en-US" dirty="0"/>
              <a:t>- Inject vulnerabilities in the open-source software development supply chain </a:t>
            </a:r>
          </a:p>
          <a:p>
            <a:pPr lvl="0"/>
            <a:r>
              <a:rPr lang="en-US" dirty="0"/>
              <a:t>Tamper with released software products to instrument malware into downloadable binary images</a:t>
            </a:r>
          </a:p>
          <a:p>
            <a:pPr marL="171450" lvl="0" indent="-171450">
              <a:buFontTx/>
              <a:buChar char="-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F0A5AB-C407-4287-A0BF-B7397F628FD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1661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/>
              <a:t>Nation States</a:t>
            </a:r>
          </a:p>
          <a:p>
            <a:pPr lvl="0"/>
            <a:r>
              <a:rPr lang="en-US" dirty="0"/>
              <a:t>- Able to interact with the system over an extended period of time before attack</a:t>
            </a:r>
          </a:p>
          <a:p>
            <a:pPr lvl="0"/>
            <a:r>
              <a:rPr lang="en-US" dirty="0"/>
              <a:t>- Disruption of scientific operations using a distributed denial of service (DDOS)</a:t>
            </a:r>
          </a:p>
          <a:p>
            <a:pPr marL="171450" lvl="0" indent="-171450">
              <a:buFontTx/>
              <a:buChar char="-"/>
            </a:pPr>
            <a:r>
              <a:rPr lang="en-US" dirty="0"/>
              <a:t>Compromise LAN routers, host workstations, and servers</a:t>
            </a:r>
          </a:p>
          <a:p>
            <a:pPr marL="171450" lvl="0" indent="-171450">
              <a:buFontTx/>
              <a:buChar char="-"/>
            </a:pPr>
            <a:endParaRPr lang="en-US" dirty="0"/>
          </a:p>
          <a:p>
            <a:pPr marL="0" lvl="0" indent="0">
              <a:buFontTx/>
              <a:buNone/>
            </a:pPr>
            <a:r>
              <a:rPr lang="en-US" dirty="0"/>
              <a:t>Effects</a:t>
            </a:r>
          </a:p>
          <a:p>
            <a:pPr lvl="0"/>
            <a:r>
              <a:rPr lang="en-US" dirty="0"/>
              <a:t>- Undermine IOCs</a:t>
            </a:r>
          </a:p>
          <a:p>
            <a:pPr lvl="0"/>
            <a:r>
              <a:rPr lang="en-US" dirty="0"/>
              <a:t>- Cause long term damage to physical infrastructure</a:t>
            </a:r>
          </a:p>
          <a:p>
            <a:pPr lvl="0"/>
            <a:r>
              <a:rPr lang="en-US" dirty="0"/>
              <a:t>- Inject vulnerabilities in the open-source software development supply chain </a:t>
            </a:r>
          </a:p>
          <a:p>
            <a:pPr lvl="0"/>
            <a:r>
              <a:rPr lang="en-US" dirty="0"/>
              <a:t>Tamper with released software products to instrument malware into downloadable binary images</a:t>
            </a:r>
          </a:p>
          <a:p>
            <a:pPr marL="171450" lvl="0" indent="-171450">
              <a:buFontTx/>
              <a:buChar char="-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F0A5AB-C407-4287-A0BF-B7397F628FD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7645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F0A5AB-C407-4287-A0BF-B7397F628FD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543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16048"/>
            <a:ext cx="10058400" cy="275299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8000" cap="small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3332676"/>
            <a:ext cx="10058400" cy="1143000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EPICS Collaborative Meeting June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Sena Hounsinou  |  essl | howard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2947738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7013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EPICS Collaborative Meeting June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Sena Hounsinou  |  essl | howard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507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6045"/>
            <a:ext cx="10058400" cy="1047551"/>
          </a:xfrm>
        </p:spPr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230742"/>
            <a:ext cx="10058400" cy="40233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EPICS Collaborative Meeting June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Sena Hounsinou  |  essl | howard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501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EPICS Collaborative Meeting June 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Sena Hounsinou  |  essl | howard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05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EPICS Collaborative Meeting June 2019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Sena Hounsinou  |  essl | howard university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064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EPICS Collaborative Meeting June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Sena Hounsinou  |  essl | howard university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699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EPICS Collaborative Meeting June 2019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Sena Hounsinou  |  essl | howard university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606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EPICS Collaborative Meeting June 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Sena Hounsinou  |  essl | howard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42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EPICS Collaborative Meeting June 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Sena Hounsinou  |  essl | howard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375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EPICS Collaborative Meeting June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Sena Hounsinou  |  essl | howard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140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16045"/>
            <a:ext cx="10058400" cy="103150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20405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/>
              <a:t>EPICS Collaborative Meeting June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Sena Hounsinou  |  </a:t>
            </a:r>
            <a:r>
              <a:rPr lang="en-US" dirty="0" err="1"/>
              <a:t>essl</a:t>
            </a:r>
            <a:r>
              <a:rPr lang="en-US" dirty="0"/>
              <a:t> | </a:t>
            </a:r>
            <a:r>
              <a:rPr lang="en-US" dirty="0" err="1"/>
              <a:t>howard</a:t>
            </a:r>
            <a:r>
              <a:rPr lang="en-US" dirty="0"/>
              <a:t>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144291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378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cap="small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3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56D00-2216-4D50-91A4-75A06903AD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481263"/>
            <a:ext cx="10058400" cy="228777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400" cap="small" dirty="0"/>
              <a:t>Towards a More </a:t>
            </a:r>
            <a:r>
              <a:rPr lang="en-US" sz="7400" dirty="0"/>
              <a:t>Resilient</a:t>
            </a:r>
            <a:r>
              <a:rPr lang="en-US" sz="7400" cap="small" dirty="0"/>
              <a:t> and </a:t>
            </a:r>
            <a:r>
              <a:rPr lang="en-US" sz="7400" dirty="0"/>
              <a:t>Secure</a:t>
            </a:r>
            <a:r>
              <a:rPr lang="en-US" sz="7400" cap="small" dirty="0"/>
              <a:t> EPICS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022614-0A02-490C-919A-FCE3FFF8D8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7967" y="3765803"/>
            <a:ext cx="10058400" cy="2923752"/>
          </a:xfrm>
        </p:spPr>
        <p:txBody>
          <a:bodyPr>
            <a:normAutofit fontScale="25000" lnSpcReduction="20000"/>
          </a:bodyPr>
          <a:lstStyle/>
          <a:p>
            <a:r>
              <a:rPr lang="en-US" sz="5400" dirty="0"/>
              <a:t> </a:t>
            </a:r>
            <a:r>
              <a:rPr lang="en-US" sz="12800" b="1" cap="small" dirty="0">
                <a:solidFill>
                  <a:schemeClr val="accent1"/>
                </a:solidFill>
              </a:rPr>
              <a:t>EPICS Collaboration Meeting June 2019</a:t>
            </a:r>
          </a:p>
          <a:p>
            <a:r>
              <a:rPr lang="en-US" sz="12800" b="1" cap="small" dirty="0">
                <a:solidFill>
                  <a:schemeClr val="accent1"/>
                </a:solidFill>
              </a:rPr>
              <a:t>ITER Cadarache, France</a:t>
            </a:r>
          </a:p>
          <a:p>
            <a:endParaRPr lang="en-US" sz="7200" b="1" cap="small" dirty="0">
              <a:solidFill>
                <a:schemeClr val="accent1"/>
              </a:solidFill>
            </a:endParaRPr>
          </a:p>
          <a:p>
            <a:endParaRPr lang="en-US" sz="7200" b="1" cap="small" dirty="0">
              <a:solidFill>
                <a:schemeClr val="accent1"/>
              </a:solidFill>
            </a:endParaRPr>
          </a:p>
          <a:p>
            <a:r>
              <a:rPr lang="en-US" sz="9600" dirty="0"/>
              <a:t>Sena Hounsinou, PH.D.</a:t>
            </a:r>
          </a:p>
          <a:p>
            <a:r>
              <a:rPr lang="en-US" sz="9600" dirty="0"/>
              <a:t>Embedded Systems Security LAB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E402B361-3360-4327-87AD-CDA7B1D1E065}"/>
              </a:ext>
            </a:extLst>
          </p:cNvPr>
          <p:cNvSpPr txBox="1">
            <a:spLocks/>
          </p:cNvSpPr>
          <p:nvPr/>
        </p:nvSpPr>
        <p:spPr>
          <a:xfrm>
            <a:off x="0" y="6192253"/>
            <a:ext cx="12192000" cy="665747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400" dirty="0"/>
              <a:t> </a:t>
            </a:r>
            <a:endParaRPr lang="en-US" sz="9600" dirty="0"/>
          </a:p>
          <a:p>
            <a:r>
              <a:rPr lang="en-US" sz="9600" dirty="0" err="1">
                <a:solidFill>
                  <a:schemeClr val="bg1"/>
                </a:solidFill>
              </a:rPr>
              <a:t>howard</a:t>
            </a:r>
            <a:r>
              <a:rPr lang="en-US" sz="9600" dirty="0">
                <a:solidFill>
                  <a:schemeClr val="bg1"/>
                </a:solidFill>
              </a:rPr>
              <a:t> university</a:t>
            </a:r>
          </a:p>
          <a:p>
            <a:endParaRPr lang="en-US" sz="3800" dirty="0"/>
          </a:p>
          <a:p>
            <a:endParaRPr lang="en-US" sz="3800" dirty="0"/>
          </a:p>
        </p:txBody>
      </p:sp>
    </p:spTree>
    <p:extLst>
      <p:ext uri="{BB962C8B-B14F-4D97-AF65-F5344CB8AC3E}">
        <p14:creationId xmlns:p14="http://schemas.microsoft.com/office/powerpoint/2010/main" val="6286774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68176-A84A-4810-BCDB-ADBD6206D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743" y="176466"/>
            <a:ext cx="10885460" cy="871086"/>
          </a:xfrm>
        </p:spPr>
        <p:txBody>
          <a:bodyPr>
            <a:normAutofit/>
          </a:bodyPr>
          <a:lstStyle/>
          <a:p>
            <a:r>
              <a:rPr lang="en-US" b="1" dirty="0"/>
              <a:t>Project Status: Memory Protection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05DDA0-235F-49BA-A1F2-02B1395B7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10AB02-A597-4598-8BC6-8D6CC6934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600" dirty="0"/>
              <a:t>Sena Hounsinou  |  </a:t>
            </a:r>
            <a:r>
              <a:rPr lang="en-US" sz="1600" dirty="0" err="1"/>
              <a:t>essl</a:t>
            </a:r>
            <a:r>
              <a:rPr lang="en-US" sz="1600" dirty="0"/>
              <a:t>  |  </a:t>
            </a:r>
            <a:r>
              <a:rPr lang="en-US" sz="1600" dirty="0" err="1"/>
              <a:t>howard</a:t>
            </a:r>
            <a:r>
              <a:rPr lang="en-US" sz="1600" dirty="0"/>
              <a:t> university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BE4B5967-45A4-4953-8170-19FF5D7F40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634" y="1251463"/>
            <a:ext cx="10058400" cy="4764326"/>
          </a:xfrm>
        </p:spPr>
        <p:txBody>
          <a:bodyPr>
            <a:normAutofit/>
          </a:bodyPr>
          <a:lstStyle/>
          <a:p>
            <a:r>
              <a:rPr lang="en-US" dirty="0"/>
              <a:t>Current Memory Protection in EPICS</a:t>
            </a:r>
          </a:p>
          <a:p>
            <a:pPr lvl="1"/>
            <a:r>
              <a:rPr lang="en-US" dirty="0"/>
              <a:t>Memory management in GPOSs </a:t>
            </a:r>
          </a:p>
          <a:p>
            <a:pPr lvl="1"/>
            <a:r>
              <a:rPr lang="en-US" dirty="0"/>
              <a:t>Available protection for VxWorks</a:t>
            </a:r>
          </a:p>
          <a:p>
            <a:pPr lvl="1"/>
            <a:r>
              <a:rPr lang="en-US" dirty="0"/>
              <a:t>Non-existent in RTEMS</a:t>
            </a:r>
          </a:p>
          <a:p>
            <a:pPr lvl="1"/>
            <a:endParaRPr lang="en-US" dirty="0"/>
          </a:p>
          <a:p>
            <a:r>
              <a:rPr lang="en-US" dirty="0"/>
              <a:t>Desired Features </a:t>
            </a:r>
          </a:p>
          <a:p>
            <a:pPr lvl="1"/>
            <a:r>
              <a:rPr lang="en-US" dirty="0"/>
              <a:t>Flexible (</a:t>
            </a:r>
            <a:r>
              <a:rPr lang="en-US" sz="2200" dirty="0"/>
              <a:t>can be used with different OSs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Optional (</a:t>
            </a:r>
            <a:r>
              <a:rPr lang="en-US" sz="2200" dirty="0"/>
              <a:t>for OSs with memory management unit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Low overhead</a:t>
            </a:r>
          </a:p>
          <a:p>
            <a:pPr lvl="1"/>
            <a:r>
              <a:rPr lang="en-US" dirty="0"/>
              <a:t>Low performance degradation</a:t>
            </a:r>
          </a:p>
          <a:p>
            <a:pPr marL="201168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201168" lvl="1" indent="0">
              <a:buNone/>
            </a:pPr>
            <a:endParaRPr lang="en-US" sz="2000" dirty="0"/>
          </a:p>
          <a:p>
            <a:pPr marL="201168" lvl="1" indent="0">
              <a:buNone/>
            </a:pPr>
            <a:endParaRPr lang="en-US" sz="3200" dirty="0"/>
          </a:p>
          <a:p>
            <a:pPr marL="201168" lvl="1" indent="0">
              <a:buNone/>
            </a:pPr>
            <a:endParaRPr lang="en-US" sz="3200" dirty="0"/>
          </a:p>
          <a:p>
            <a:pPr marL="201168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5016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Box 60">
            <a:extLst>
              <a:ext uri="{FF2B5EF4-FFF2-40B4-BE49-F238E27FC236}">
                <a16:creationId xmlns:a16="http://schemas.microsoft.com/office/drawing/2014/main" id="{4A3167A1-D742-40D9-A3FC-B2DB9F6D41AF}"/>
              </a:ext>
            </a:extLst>
          </p:cNvPr>
          <p:cNvSpPr txBox="1"/>
          <p:nvPr/>
        </p:nvSpPr>
        <p:spPr>
          <a:xfrm>
            <a:off x="4375052" y="3446584"/>
            <a:ext cx="4895557" cy="12003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/>
          <a:p>
            <a:pPr algn="r"/>
            <a:endParaRPr lang="en-US" dirty="0"/>
          </a:p>
          <a:p>
            <a:pPr algn="r"/>
            <a:r>
              <a:rPr lang="en-US" dirty="0"/>
              <a:t>Privilege </a:t>
            </a:r>
          </a:p>
          <a:p>
            <a:pPr algn="r"/>
            <a:r>
              <a:rPr lang="en-US" dirty="0"/>
              <a:t>Mode</a:t>
            </a:r>
          </a:p>
          <a:p>
            <a:pPr algn="r"/>
            <a:endParaRPr lang="en-US" dirty="0"/>
          </a:p>
        </p:txBody>
      </p:sp>
      <p:graphicFrame>
        <p:nvGraphicFramePr>
          <p:cNvPr id="57" name="Table 56">
            <a:extLst>
              <a:ext uri="{FF2B5EF4-FFF2-40B4-BE49-F238E27FC236}">
                <a16:creationId xmlns:a16="http://schemas.microsoft.com/office/drawing/2014/main" id="{66AA6A4F-72CD-4DD7-BC77-5337A87EC9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1845912"/>
              </p:ext>
            </p:extLst>
          </p:nvPr>
        </p:nvGraphicFramePr>
        <p:xfrm>
          <a:off x="4595452" y="4963066"/>
          <a:ext cx="347044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7611">
                  <a:extLst>
                    <a:ext uri="{9D8B030D-6E8A-4147-A177-3AD203B41FA5}">
                      <a16:colId xmlns:a16="http://schemas.microsoft.com/office/drawing/2014/main" val="4059840689"/>
                    </a:ext>
                  </a:extLst>
                </a:gridCol>
                <a:gridCol w="867611">
                  <a:extLst>
                    <a:ext uri="{9D8B030D-6E8A-4147-A177-3AD203B41FA5}">
                      <a16:colId xmlns:a16="http://schemas.microsoft.com/office/drawing/2014/main" val="1590246087"/>
                    </a:ext>
                  </a:extLst>
                </a:gridCol>
                <a:gridCol w="867611">
                  <a:extLst>
                    <a:ext uri="{9D8B030D-6E8A-4147-A177-3AD203B41FA5}">
                      <a16:colId xmlns:a16="http://schemas.microsoft.com/office/drawing/2014/main" val="1667307369"/>
                    </a:ext>
                  </a:extLst>
                </a:gridCol>
                <a:gridCol w="867611">
                  <a:extLst>
                    <a:ext uri="{9D8B030D-6E8A-4147-A177-3AD203B41FA5}">
                      <a16:colId xmlns:a16="http://schemas.microsoft.com/office/drawing/2014/main" val="19681943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0573219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9CCA9C4-A1B0-4B59-B393-3665295462F0}"/>
              </a:ext>
            </a:extLst>
          </p:cNvPr>
          <p:cNvCxnSpPr>
            <a:cxnSpLocks/>
          </p:cNvCxnSpPr>
          <p:nvPr/>
        </p:nvCxnSpPr>
        <p:spPr>
          <a:xfrm flipH="1">
            <a:off x="4646037" y="3328490"/>
            <a:ext cx="3384883" cy="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5FCA35D-9396-405E-BD30-62158A7D2E0E}"/>
              </a:ext>
            </a:extLst>
          </p:cNvPr>
          <p:cNvCxnSpPr>
            <a:cxnSpLocks/>
          </p:cNvCxnSpPr>
          <p:nvPr/>
        </p:nvCxnSpPr>
        <p:spPr>
          <a:xfrm flipH="1">
            <a:off x="4654059" y="2662742"/>
            <a:ext cx="3384883" cy="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A0368176-A84A-4810-BCDB-ADBD6206D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743" y="176466"/>
            <a:ext cx="10885460" cy="871086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Memory Protection Module (MPM)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05DDA0-235F-49BA-A1F2-02B1395B7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10AB02-A597-4598-8BC6-8D6CC6934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600" dirty="0"/>
              <a:t>Sena Hounsinou  |  </a:t>
            </a:r>
            <a:r>
              <a:rPr lang="en-US" sz="1600" dirty="0" err="1"/>
              <a:t>essl</a:t>
            </a:r>
            <a:r>
              <a:rPr lang="en-US" sz="1600" dirty="0"/>
              <a:t>  |  </a:t>
            </a:r>
            <a:r>
              <a:rPr lang="en-US" sz="1600" dirty="0" err="1"/>
              <a:t>howard</a:t>
            </a:r>
            <a:r>
              <a:rPr lang="en-US" sz="1600" dirty="0"/>
              <a:t> university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A65399-5465-44AC-A998-61A3AF3617A2}"/>
              </a:ext>
            </a:extLst>
          </p:cNvPr>
          <p:cNvSpPr txBox="1"/>
          <p:nvPr/>
        </p:nvSpPr>
        <p:spPr>
          <a:xfrm>
            <a:off x="4581866" y="1700214"/>
            <a:ext cx="3449053" cy="52322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RTOS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4BA5B7-A8E0-47C4-966E-496D1A242A23}"/>
              </a:ext>
            </a:extLst>
          </p:cNvPr>
          <p:cNvSpPr txBox="1"/>
          <p:nvPr/>
        </p:nvSpPr>
        <p:spPr>
          <a:xfrm>
            <a:off x="3282457" y="2791073"/>
            <a:ext cx="1058779" cy="461665"/>
          </a:xfrm>
          <a:prstGeom prst="rect">
            <a:avLst/>
          </a:prstGeom>
          <a:solidFill>
            <a:schemeClr val="bg2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MPM</a:t>
            </a: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621B5550-B5E1-4190-B9CB-49F43C1893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107939"/>
              </p:ext>
            </p:extLst>
          </p:nvPr>
        </p:nvGraphicFramePr>
        <p:xfrm>
          <a:off x="4597910" y="2804890"/>
          <a:ext cx="347044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7611">
                  <a:extLst>
                    <a:ext uri="{9D8B030D-6E8A-4147-A177-3AD203B41FA5}">
                      <a16:colId xmlns:a16="http://schemas.microsoft.com/office/drawing/2014/main" val="4059840689"/>
                    </a:ext>
                  </a:extLst>
                </a:gridCol>
                <a:gridCol w="867611">
                  <a:extLst>
                    <a:ext uri="{9D8B030D-6E8A-4147-A177-3AD203B41FA5}">
                      <a16:colId xmlns:a16="http://schemas.microsoft.com/office/drawing/2014/main" val="1590246087"/>
                    </a:ext>
                  </a:extLst>
                </a:gridCol>
                <a:gridCol w="867611">
                  <a:extLst>
                    <a:ext uri="{9D8B030D-6E8A-4147-A177-3AD203B41FA5}">
                      <a16:colId xmlns:a16="http://schemas.microsoft.com/office/drawing/2014/main" val="1667307369"/>
                    </a:ext>
                  </a:extLst>
                </a:gridCol>
                <a:gridCol w="867611">
                  <a:extLst>
                    <a:ext uri="{9D8B030D-6E8A-4147-A177-3AD203B41FA5}">
                      <a16:colId xmlns:a16="http://schemas.microsoft.com/office/drawing/2014/main" val="19681943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Pn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0573219"/>
                  </a:ext>
                </a:extLst>
              </a:tr>
            </a:tbl>
          </a:graphicData>
        </a:graphic>
      </p:graphicFrame>
      <p:sp>
        <p:nvSpPr>
          <p:cNvPr id="21" name="Arrow: Up-Down 20">
            <a:extLst>
              <a:ext uri="{FF2B5EF4-FFF2-40B4-BE49-F238E27FC236}">
                <a16:creationId xmlns:a16="http://schemas.microsoft.com/office/drawing/2014/main" id="{356D186B-279A-4475-8B0C-361404598F4E}"/>
              </a:ext>
            </a:extLst>
          </p:cNvPr>
          <p:cNvSpPr/>
          <p:nvPr/>
        </p:nvSpPr>
        <p:spPr>
          <a:xfrm>
            <a:off x="4918752" y="2245645"/>
            <a:ext cx="144379" cy="54543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Up-Down 21">
            <a:extLst>
              <a:ext uri="{FF2B5EF4-FFF2-40B4-BE49-F238E27FC236}">
                <a16:creationId xmlns:a16="http://schemas.microsoft.com/office/drawing/2014/main" id="{38EEC884-23D4-47B5-8B2B-3E8DB444B397}"/>
              </a:ext>
            </a:extLst>
          </p:cNvPr>
          <p:cNvSpPr/>
          <p:nvPr/>
        </p:nvSpPr>
        <p:spPr>
          <a:xfrm>
            <a:off x="5809084" y="2237625"/>
            <a:ext cx="144379" cy="54543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row: Up-Down 22">
            <a:extLst>
              <a:ext uri="{FF2B5EF4-FFF2-40B4-BE49-F238E27FC236}">
                <a16:creationId xmlns:a16="http://schemas.microsoft.com/office/drawing/2014/main" id="{A7449C31-DEC8-4D2A-A156-D0E56277028F}"/>
              </a:ext>
            </a:extLst>
          </p:cNvPr>
          <p:cNvSpPr/>
          <p:nvPr/>
        </p:nvSpPr>
        <p:spPr>
          <a:xfrm>
            <a:off x="6720645" y="2252978"/>
            <a:ext cx="144379" cy="54543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row: Up-Down 23">
            <a:extLst>
              <a:ext uri="{FF2B5EF4-FFF2-40B4-BE49-F238E27FC236}">
                <a16:creationId xmlns:a16="http://schemas.microsoft.com/office/drawing/2014/main" id="{5D02A3F1-1F2B-48E7-88FC-D0D1B0656141}"/>
              </a:ext>
            </a:extLst>
          </p:cNvPr>
          <p:cNvSpPr/>
          <p:nvPr/>
        </p:nvSpPr>
        <p:spPr>
          <a:xfrm>
            <a:off x="7533611" y="2261687"/>
            <a:ext cx="144379" cy="54543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E68A4BE-7CA4-4B26-B099-7C1A41EDA5C6}"/>
              </a:ext>
            </a:extLst>
          </p:cNvPr>
          <p:cNvCxnSpPr/>
          <p:nvPr/>
        </p:nvCxnSpPr>
        <p:spPr>
          <a:xfrm>
            <a:off x="5464183" y="2662740"/>
            <a:ext cx="0" cy="673769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B11EF87-9923-4C04-88AE-12B2B39DE524}"/>
              </a:ext>
            </a:extLst>
          </p:cNvPr>
          <p:cNvCxnSpPr/>
          <p:nvPr/>
        </p:nvCxnSpPr>
        <p:spPr>
          <a:xfrm>
            <a:off x="6354515" y="2654720"/>
            <a:ext cx="0" cy="673769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D6B0356-D1F8-48F3-8B46-0EFA4B912589}"/>
              </a:ext>
            </a:extLst>
          </p:cNvPr>
          <p:cNvCxnSpPr/>
          <p:nvPr/>
        </p:nvCxnSpPr>
        <p:spPr>
          <a:xfrm>
            <a:off x="7204746" y="2670762"/>
            <a:ext cx="0" cy="673769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3A197F1B-5942-494F-B491-5FA8059E7505}"/>
              </a:ext>
            </a:extLst>
          </p:cNvPr>
          <p:cNvSpPr txBox="1"/>
          <p:nvPr/>
        </p:nvSpPr>
        <p:spPr>
          <a:xfrm>
            <a:off x="4589890" y="3633284"/>
            <a:ext cx="3441031" cy="830997"/>
          </a:xfrm>
          <a:prstGeom prst="rect">
            <a:avLst/>
          </a:prstGeom>
          <a:solidFill>
            <a:schemeClr val="bg2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Memory Region  Controller</a:t>
            </a:r>
          </a:p>
        </p:txBody>
      </p: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4B3C81FA-8D2A-479E-A2AD-20284F1B8C9F}"/>
              </a:ext>
            </a:extLst>
          </p:cNvPr>
          <p:cNvCxnSpPr>
            <a:stCxn id="14" idx="2"/>
            <a:endCxn id="33" idx="1"/>
          </p:cNvCxnSpPr>
          <p:nvPr/>
        </p:nvCxnSpPr>
        <p:spPr>
          <a:xfrm rot="16200000" flipH="1">
            <a:off x="3802846" y="3261738"/>
            <a:ext cx="796045" cy="778043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DFE09F23-BDD4-491F-8F1C-F227F64B2297}"/>
              </a:ext>
            </a:extLst>
          </p:cNvPr>
          <p:cNvCxnSpPr>
            <a:stCxn id="9" idx="1"/>
            <a:endCxn id="14" idx="0"/>
          </p:cNvCxnSpPr>
          <p:nvPr/>
        </p:nvCxnSpPr>
        <p:spPr>
          <a:xfrm rot="10800000" flipV="1">
            <a:off x="3811848" y="1961823"/>
            <a:ext cx="770019" cy="829249"/>
          </a:xfrm>
          <a:prstGeom prst="bentConnector2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6D8D2F20-8D4E-41E4-A5C4-4325F29A4837}"/>
              </a:ext>
            </a:extLst>
          </p:cNvPr>
          <p:cNvSpPr txBox="1"/>
          <p:nvPr/>
        </p:nvSpPr>
        <p:spPr>
          <a:xfrm>
            <a:off x="2624734" y="1796464"/>
            <a:ext cx="13314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MPM Activator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EE3C0C9-C51C-46D0-8E74-379B94000B8F}"/>
              </a:ext>
            </a:extLst>
          </p:cNvPr>
          <p:cNvSpPr txBox="1"/>
          <p:nvPr/>
        </p:nvSpPr>
        <p:spPr>
          <a:xfrm>
            <a:off x="2632756" y="3537029"/>
            <a:ext cx="13314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Memory Region Activator</a:t>
            </a:r>
          </a:p>
        </p:txBody>
      </p:sp>
      <p:sp>
        <p:nvSpPr>
          <p:cNvPr id="41" name="Arrow: Up-Down 40">
            <a:extLst>
              <a:ext uri="{FF2B5EF4-FFF2-40B4-BE49-F238E27FC236}">
                <a16:creationId xmlns:a16="http://schemas.microsoft.com/office/drawing/2014/main" id="{E3529AD0-C885-43C5-8B82-4D83707A2F2B}"/>
              </a:ext>
            </a:extLst>
          </p:cNvPr>
          <p:cNvSpPr/>
          <p:nvPr/>
        </p:nvSpPr>
        <p:spPr>
          <a:xfrm>
            <a:off x="4926774" y="3173283"/>
            <a:ext cx="144379" cy="54543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rrow: Up-Down 41">
            <a:extLst>
              <a:ext uri="{FF2B5EF4-FFF2-40B4-BE49-F238E27FC236}">
                <a16:creationId xmlns:a16="http://schemas.microsoft.com/office/drawing/2014/main" id="{132DFB06-6A59-4842-A6E2-19F65618FE5B}"/>
              </a:ext>
            </a:extLst>
          </p:cNvPr>
          <p:cNvSpPr/>
          <p:nvPr/>
        </p:nvSpPr>
        <p:spPr>
          <a:xfrm>
            <a:off x="5817106" y="3175895"/>
            <a:ext cx="144379" cy="54543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row: Up-Down 42">
            <a:extLst>
              <a:ext uri="{FF2B5EF4-FFF2-40B4-BE49-F238E27FC236}">
                <a16:creationId xmlns:a16="http://schemas.microsoft.com/office/drawing/2014/main" id="{A1AEA217-BAD9-4364-99A2-EF114C8180F4}"/>
              </a:ext>
            </a:extLst>
          </p:cNvPr>
          <p:cNvSpPr/>
          <p:nvPr/>
        </p:nvSpPr>
        <p:spPr>
          <a:xfrm>
            <a:off x="6706545" y="3173377"/>
            <a:ext cx="144379" cy="54543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Arrow: Up-Down 43">
            <a:extLst>
              <a:ext uri="{FF2B5EF4-FFF2-40B4-BE49-F238E27FC236}">
                <a16:creationId xmlns:a16="http://schemas.microsoft.com/office/drawing/2014/main" id="{A148BF4C-9CBA-432E-8E81-E289C01FC64A}"/>
              </a:ext>
            </a:extLst>
          </p:cNvPr>
          <p:cNvSpPr/>
          <p:nvPr/>
        </p:nvSpPr>
        <p:spPr>
          <a:xfrm>
            <a:off x="7541633" y="3173377"/>
            <a:ext cx="144379" cy="54543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1C032F4-67B6-42BC-BA54-5A8FD2FE04BA}"/>
              </a:ext>
            </a:extLst>
          </p:cNvPr>
          <p:cNvCxnSpPr>
            <a:cxnSpLocks/>
          </p:cNvCxnSpPr>
          <p:nvPr/>
        </p:nvCxnSpPr>
        <p:spPr>
          <a:xfrm flipH="1">
            <a:off x="4638946" y="5469190"/>
            <a:ext cx="3384883" cy="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94D2679-4133-4F9C-81D7-8686425FD6ED}"/>
              </a:ext>
            </a:extLst>
          </p:cNvPr>
          <p:cNvCxnSpPr>
            <a:cxnSpLocks/>
          </p:cNvCxnSpPr>
          <p:nvPr/>
        </p:nvCxnSpPr>
        <p:spPr>
          <a:xfrm flipH="1">
            <a:off x="4646968" y="4803442"/>
            <a:ext cx="3384883" cy="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Arrow: Up-Down 48">
            <a:extLst>
              <a:ext uri="{FF2B5EF4-FFF2-40B4-BE49-F238E27FC236}">
                <a16:creationId xmlns:a16="http://schemas.microsoft.com/office/drawing/2014/main" id="{C4F1CE28-0EBE-48F3-A0E3-9FB9D78627A6}"/>
              </a:ext>
            </a:extLst>
          </p:cNvPr>
          <p:cNvSpPr/>
          <p:nvPr/>
        </p:nvSpPr>
        <p:spPr>
          <a:xfrm>
            <a:off x="4911661" y="4393719"/>
            <a:ext cx="144379" cy="54543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Arrow: Up-Down 49">
            <a:extLst>
              <a:ext uri="{FF2B5EF4-FFF2-40B4-BE49-F238E27FC236}">
                <a16:creationId xmlns:a16="http://schemas.microsoft.com/office/drawing/2014/main" id="{A7B003A2-4EB9-4062-B496-4536A8DEC9EA}"/>
              </a:ext>
            </a:extLst>
          </p:cNvPr>
          <p:cNvSpPr/>
          <p:nvPr/>
        </p:nvSpPr>
        <p:spPr>
          <a:xfrm>
            <a:off x="5801993" y="4393073"/>
            <a:ext cx="144379" cy="54543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row: Up-Down 50">
            <a:extLst>
              <a:ext uri="{FF2B5EF4-FFF2-40B4-BE49-F238E27FC236}">
                <a16:creationId xmlns:a16="http://schemas.microsoft.com/office/drawing/2014/main" id="{2E47D6BA-BEE8-47C4-9E40-0B717755A9D0}"/>
              </a:ext>
            </a:extLst>
          </p:cNvPr>
          <p:cNvSpPr/>
          <p:nvPr/>
        </p:nvSpPr>
        <p:spPr>
          <a:xfrm>
            <a:off x="6706180" y="4393678"/>
            <a:ext cx="144379" cy="54543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Arrow: Up-Down 51">
            <a:extLst>
              <a:ext uri="{FF2B5EF4-FFF2-40B4-BE49-F238E27FC236}">
                <a16:creationId xmlns:a16="http://schemas.microsoft.com/office/drawing/2014/main" id="{6ADDAD37-0B72-4054-A6B8-CC852D407ADD}"/>
              </a:ext>
            </a:extLst>
          </p:cNvPr>
          <p:cNvSpPr/>
          <p:nvPr/>
        </p:nvSpPr>
        <p:spPr>
          <a:xfrm>
            <a:off x="7526520" y="4395013"/>
            <a:ext cx="144379" cy="54543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76746B71-0A4A-4A65-846F-E6226CD4C0BD}"/>
              </a:ext>
            </a:extLst>
          </p:cNvPr>
          <p:cNvCxnSpPr/>
          <p:nvPr/>
        </p:nvCxnSpPr>
        <p:spPr>
          <a:xfrm>
            <a:off x="5457092" y="4803440"/>
            <a:ext cx="0" cy="673769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01A5415-E681-4093-A145-8AD36ECE7D83}"/>
              </a:ext>
            </a:extLst>
          </p:cNvPr>
          <p:cNvCxnSpPr/>
          <p:nvPr/>
        </p:nvCxnSpPr>
        <p:spPr>
          <a:xfrm>
            <a:off x="6347424" y="4795420"/>
            <a:ext cx="0" cy="673769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0118CAA-6068-4693-9EFC-019337CBB991}"/>
              </a:ext>
            </a:extLst>
          </p:cNvPr>
          <p:cNvCxnSpPr/>
          <p:nvPr/>
        </p:nvCxnSpPr>
        <p:spPr>
          <a:xfrm>
            <a:off x="7197655" y="4811462"/>
            <a:ext cx="0" cy="673769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653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E5F08-2D72-451B-9D6F-A8520A9D1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75986"/>
            <a:ext cx="12192000" cy="95677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000" b="1" cap="small" dirty="0">
                <a:solidFill>
                  <a:schemeClr val="accent1"/>
                </a:solidFill>
              </a:rPr>
              <a:t>Our Team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713D773C-E074-40EC-ACE6-E7AE96B366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0" y="2524844"/>
            <a:ext cx="12192000" cy="3575711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2800" cap="small" dirty="0"/>
              <a:t>Prajjwal Dangal  |  </a:t>
            </a:r>
            <a:r>
              <a:rPr lang="en-US" sz="2800" cap="small" dirty="0" err="1"/>
              <a:t>Uchenna</a:t>
            </a:r>
            <a:r>
              <a:rPr lang="en-US" sz="2800" cap="small" dirty="0"/>
              <a:t> </a:t>
            </a:r>
            <a:r>
              <a:rPr lang="en-US" sz="2800" cap="small" dirty="0" err="1"/>
              <a:t>Ezeobi</a:t>
            </a:r>
            <a:r>
              <a:rPr lang="en-US" sz="2800" cap="small" dirty="0"/>
              <a:t>  |  </a:t>
            </a:r>
            <a:r>
              <a:rPr lang="en-US" sz="2800" cap="small" dirty="0" err="1"/>
              <a:t>Abiola</a:t>
            </a:r>
            <a:r>
              <a:rPr lang="en-US" sz="2800" cap="small" dirty="0"/>
              <a:t> </a:t>
            </a:r>
            <a:r>
              <a:rPr lang="en-US" sz="2800" cap="small" dirty="0" err="1"/>
              <a:t>Ogundeko</a:t>
            </a:r>
            <a:endParaRPr lang="en-US" sz="2800" cap="small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2800" b="1" cap="small" dirty="0"/>
              <a:t>Sena Hounsinou</a:t>
            </a:r>
            <a:r>
              <a:rPr lang="en-US" sz="2800" cap="small" dirty="0"/>
              <a:t> (</a:t>
            </a:r>
            <a:r>
              <a:rPr lang="en-US" sz="2400" cap="small" dirty="0"/>
              <a:t>sena.hounsinou@howard.edu</a:t>
            </a:r>
            <a:r>
              <a:rPr lang="en-US" sz="2800" cap="small" dirty="0"/>
              <a:t>)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2800" cap="small" dirty="0">
                <a:solidFill>
                  <a:srgbClr val="0070C0"/>
                </a:solidFill>
              </a:rPr>
              <a:t>Embedded Systems Security Lab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2800" cap="small" dirty="0">
                <a:solidFill>
                  <a:srgbClr val="0070C0"/>
                </a:solidFill>
              </a:rPr>
              <a:t>Howard University</a:t>
            </a:r>
          </a:p>
          <a:p>
            <a:pPr marL="0" indent="0" algn="ctr">
              <a:lnSpc>
                <a:spcPct val="100000"/>
              </a:lnSpc>
              <a:buNone/>
            </a:pPr>
            <a:endParaRPr lang="en-US" sz="2800" cap="small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cap="small" dirty="0" err="1"/>
              <a:t>Gedare</a:t>
            </a:r>
            <a:r>
              <a:rPr lang="en-US" sz="3600" cap="small" dirty="0"/>
              <a:t> Bloom, Ph.D.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2800" cap="small" dirty="0">
                <a:solidFill>
                  <a:srgbClr val="0070C0"/>
                </a:solidFill>
              </a:rPr>
              <a:t>University Of Colorado at Colorado Springs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CE1F3D-3B04-4E3B-8BE5-C14E31827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8F63A3B-78C7-47BE-AE5E-E10140E04643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289C11-1E15-4CEB-8DE1-28994F685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600" dirty="0"/>
              <a:t>Sena Hounsinou  |  </a:t>
            </a:r>
            <a:r>
              <a:rPr lang="en-US" sz="1600" dirty="0" err="1"/>
              <a:t>essl</a:t>
            </a:r>
            <a:r>
              <a:rPr lang="en-US" sz="1600" dirty="0"/>
              <a:t>  |  </a:t>
            </a:r>
            <a:r>
              <a:rPr lang="en-US" sz="1600" dirty="0" err="1"/>
              <a:t>howard</a:t>
            </a:r>
            <a:r>
              <a:rPr lang="en-US" sz="1600" dirty="0"/>
              <a:t> university</a:t>
            </a:r>
          </a:p>
        </p:txBody>
      </p:sp>
    </p:spTree>
    <p:extLst>
      <p:ext uri="{BB962C8B-B14F-4D97-AF65-F5344CB8AC3E}">
        <p14:creationId xmlns:p14="http://schemas.microsoft.com/office/powerpoint/2010/main" val="355875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A close up of a map&#10;&#10;Description automatically generated">
            <a:extLst>
              <a:ext uri="{FF2B5EF4-FFF2-40B4-BE49-F238E27FC236}">
                <a16:creationId xmlns:a16="http://schemas.microsoft.com/office/drawing/2014/main" id="{6E0A31D5-7AF2-4F1E-B590-BA33B34DBCF4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>
          <a:xfrm>
            <a:off x="0" y="801688"/>
            <a:ext cx="11366500" cy="5516562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F20AA5CA-F4A6-4D0B-8879-3A5429CCB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936" y="144384"/>
            <a:ext cx="10546080" cy="774834"/>
          </a:xfrm>
        </p:spPr>
        <p:txBody>
          <a:bodyPr/>
          <a:lstStyle/>
          <a:p>
            <a:r>
              <a:rPr lang="en-US" dirty="0"/>
              <a:t>History of Cyber criminal Attacks in ICS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EC7433-F67A-4FEF-9EB4-C2B9FC626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600" dirty="0"/>
              <a:t>Sena Hounsinou  |  </a:t>
            </a:r>
            <a:r>
              <a:rPr lang="en-US" sz="1600" dirty="0" err="1"/>
              <a:t>essL</a:t>
            </a:r>
            <a:r>
              <a:rPr lang="en-US" sz="1600" dirty="0"/>
              <a:t>  |  </a:t>
            </a:r>
            <a:r>
              <a:rPr lang="en-US" sz="1600" dirty="0" err="1"/>
              <a:t>howard</a:t>
            </a:r>
            <a:r>
              <a:rPr lang="en-US" sz="1600" dirty="0"/>
              <a:t> university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C0D48C-CE6C-4795-8A1B-175C8F474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0110E1-AF0A-4474-9179-30E2A5EC477E}"/>
              </a:ext>
            </a:extLst>
          </p:cNvPr>
          <p:cNvSpPr txBox="1"/>
          <p:nvPr/>
        </p:nvSpPr>
        <p:spPr>
          <a:xfrm>
            <a:off x="4507829" y="5871410"/>
            <a:ext cx="76681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Source</a:t>
            </a:r>
            <a:r>
              <a:rPr lang="en-US" sz="1200" dirty="0"/>
              <a:t>: Cyber Immunity, a holistic view for Industrial Control Systems</a:t>
            </a:r>
          </a:p>
          <a:p>
            <a:r>
              <a:rPr lang="en-US" sz="1200" dirty="0"/>
              <a:t> https://is5com.com/uncategorized/nov-22-2017-cyber-immunity-a-holistic-view-for-industrial-control-systems/</a:t>
            </a:r>
          </a:p>
        </p:txBody>
      </p:sp>
    </p:spTree>
    <p:extLst>
      <p:ext uri="{BB962C8B-B14F-4D97-AF65-F5344CB8AC3E}">
        <p14:creationId xmlns:p14="http://schemas.microsoft.com/office/powerpoint/2010/main" val="3563315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6F4AB-A367-40FA-BFE8-ACE3C6312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small" dirty="0"/>
              <a:t>Motivation &amp; Goal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2AB30-B311-4BC8-9B6C-1B5EE38CE7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9546" y="1440858"/>
            <a:ext cx="10550038" cy="4023360"/>
          </a:xfrm>
        </p:spPr>
        <p:txBody>
          <a:bodyPr>
            <a:normAutofit fontScale="40000" lnSpcReduction="20000"/>
          </a:bodyPr>
          <a:lstStyle/>
          <a:p>
            <a:pPr marL="201168" lvl="1" indent="0">
              <a:buNone/>
            </a:pPr>
            <a:r>
              <a:rPr lang="en-US" sz="8000" dirty="0"/>
              <a:t>How we got here</a:t>
            </a:r>
          </a:p>
          <a:p>
            <a:pPr lvl="3"/>
            <a:r>
              <a:rPr lang="en-US" sz="7000" dirty="0"/>
              <a:t>Hyper-connectivity</a:t>
            </a:r>
          </a:p>
          <a:p>
            <a:pPr lvl="3"/>
            <a:r>
              <a:rPr lang="en-US" sz="7000" dirty="0"/>
              <a:t>Threat to major Industrial Control Systems</a:t>
            </a:r>
          </a:p>
          <a:p>
            <a:pPr lvl="3"/>
            <a:r>
              <a:rPr lang="en-US" sz="7000" dirty="0"/>
              <a:t>Traditional Perimeter System Protection </a:t>
            </a:r>
            <a:r>
              <a:rPr lang="en-US" sz="6000" dirty="0"/>
              <a:t>(Gateway, Password auth.)</a:t>
            </a:r>
          </a:p>
          <a:p>
            <a:pPr marL="201168" lvl="1" indent="0">
              <a:buNone/>
            </a:pPr>
            <a:endParaRPr lang="en-US" sz="9600" dirty="0"/>
          </a:p>
          <a:p>
            <a:pPr marL="201168" lvl="1" indent="0">
              <a:buNone/>
            </a:pPr>
            <a:r>
              <a:rPr lang="en-US" sz="8000" dirty="0"/>
              <a:t>Our goal </a:t>
            </a:r>
          </a:p>
          <a:p>
            <a:pPr marL="201168" lvl="1" indent="0">
              <a:buNone/>
            </a:pPr>
            <a:r>
              <a:rPr lang="en-US" sz="7000" dirty="0"/>
              <a:t>       Hardening EPICS software to ensure security of scientific </a:t>
            </a:r>
          </a:p>
          <a:p>
            <a:pPr marL="201168" lvl="1" indent="0">
              <a:buNone/>
            </a:pPr>
            <a:r>
              <a:rPr lang="en-US" sz="7000" dirty="0"/>
              <a:t>       cyberinfrastructure which controls scientific instruments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908E26-3DC5-4F3A-AD54-3F2B7D288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F22A2B-6221-4A48-A514-35BFDB57E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sz="1600" dirty="0"/>
              <a:t>Sena Hounsinou  |  </a:t>
            </a:r>
            <a:r>
              <a:rPr lang="en-US" sz="1600" dirty="0" err="1"/>
              <a:t>essl</a:t>
            </a:r>
            <a:r>
              <a:rPr lang="en-US" sz="1600" dirty="0"/>
              <a:t>  |  </a:t>
            </a:r>
            <a:r>
              <a:rPr lang="en-US" sz="1600" dirty="0" err="1"/>
              <a:t>howard</a:t>
            </a:r>
            <a:r>
              <a:rPr lang="en-US" sz="1600" dirty="0"/>
              <a:t> university</a:t>
            </a:r>
          </a:p>
        </p:txBody>
      </p:sp>
    </p:spTree>
    <p:extLst>
      <p:ext uri="{BB962C8B-B14F-4D97-AF65-F5344CB8AC3E}">
        <p14:creationId xmlns:p14="http://schemas.microsoft.com/office/powerpoint/2010/main" val="3373681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6F4AB-A367-40FA-BFE8-ACE3C6312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784" y="27296"/>
            <a:ext cx="10058400" cy="1047551"/>
          </a:xfrm>
        </p:spPr>
        <p:txBody>
          <a:bodyPr/>
          <a:lstStyle/>
          <a:p>
            <a:r>
              <a:rPr lang="en-US" b="1" cap="small" dirty="0"/>
              <a:t>Expected Outcomes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2AB30-B311-4BC8-9B6C-1B5EE38CE7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3214" y="1271806"/>
            <a:ext cx="10679141" cy="4522981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3200" dirty="0"/>
              <a:t>EPICS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800" dirty="0"/>
              <a:t>Adopt security measures early in software development cycle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800" dirty="0"/>
              <a:t>Enhance cybersecurity capabilities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800" dirty="0"/>
              <a:t>Create a resilient scientific infrastructure for high energy physics research</a:t>
            </a:r>
          </a:p>
          <a:p>
            <a:pPr marL="201168" lvl="1" indent="0">
              <a:buNone/>
            </a:pPr>
            <a:endParaRPr lang="en-US" sz="600" dirty="0"/>
          </a:p>
          <a:p>
            <a:pPr marL="0" indent="0">
              <a:buNone/>
            </a:pPr>
            <a:r>
              <a:rPr lang="en-US" sz="3200" dirty="0"/>
              <a:t>EPICS Community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800" dirty="0"/>
              <a:t>Adoption of security best practices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800" dirty="0"/>
              <a:t>Creation of set of security tools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800" dirty="0"/>
              <a:t>Discovery and mitigation of potential vulnerabilities </a:t>
            </a:r>
          </a:p>
          <a:p>
            <a:pPr marL="201168" lvl="1" indent="0">
              <a:buNone/>
            </a:pP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4239E7-8EBF-4796-9B6D-F0AC18B0E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F2F1BA-62A3-4B96-A232-102A546B6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600" dirty="0"/>
              <a:t>Sena Hounsinou  |  </a:t>
            </a:r>
            <a:r>
              <a:rPr lang="en-US" sz="1600" dirty="0" err="1"/>
              <a:t>essl</a:t>
            </a:r>
            <a:r>
              <a:rPr lang="en-US" sz="1600" dirty="0"/>
              <a:t>  |  </a:t>
            </a:r>
            <a:r>
              <a:rPr lang="en-US" sz="1600" dirty="0" err="1"/>
              <a:t>howard</a:t>
            </a:r>
            <a:r>
              <a:rPr lang="en-US" sz="1600" dirty="0"/>
              <a:t> university</a:t>
            </a:r>
          </a:p>
        </p:txBody>
      </p:sp>
    </p:spTree>
    <p:extLst>
      <p:ext uri="{BB962C8B-B14F-4D97-AF65-F5344CB8AC3E}">
        <p14:creationId xmlns:p14="http://schemas.microsoft.com/office/powerpoint/2010/main" val="975602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6F4AB-A367-40FA-BFE8-ACE3C6312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small" dirty="0"/>
              <a:t>What we will cover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2AB30-B311-4BC8-9B6C-1B5EE38CE7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3075" y="1376670"/>
            <a:ext cx="10550038" cy="4023360"/>
          </a:xfrm>
        </p:spPr>
        <p:txBody>
          <a:bodyPr>
            <a:normAutofit/>
          </a:bodyPr>
          <a:lstStyle/>
          <a:p>
            <a:pPr lvl="1"/>
            <a:r>
              <a:rPr lang="en-US" sz="3200" dirty="0"/>
              <a:t>Threats considered</a:t>
            </a:r>
          </a:p>
          <a:p>
            <a:pPr lvl="1"/>
            <a:endParaRPr lang="en-US" sz="3200" dirty="0"/>
          </a:p>
          <a:p>
            <a:pPr lvl="1"/>
            <a:r>
              <a:rPr lang="en-US" sz="3200" dirty="0"/>
              <a:t>Proposed approach</a:t>
            </a:r>
          </a:p>
          <a:p>
            <a:pPr lvl="1"/>
            <a:endParaRPr lang="en-US" sz="3200" dirty="0"/>
          </a:p>
          <a:p>
            <a:pPr lvl="1"/>
            <a:r>
              <a:rPr lang="en-US" sz="3200" dirty="0"/>
              <a:t>Status of our project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4239E7-8EBF-4796-9B6D-F0AC18B0E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FDF43B-A6E1-4823-A7A8-92F1CAACF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600" dirty="0"/>
              <a:t>Sena Hounsinou  |  </a:t>
            </a:r>
            <a:r>
              <a:rPr lang="en-US" sz="1600" dirty="0" err="1"/>
              <a:t>essl</a:t>
            </a:r>
            <a:r>
              <a:rPr lang="en-US" sz="1600" dirty="0"/>
              <a:t>  |  </a:t>
            </a:r>
            <a:r>
              <a:rPr lang="en-US" sz="1600" dirty="0" err="1"/>
              <a:t>howard</a:t>
            </a:r>
            <a:r>
              <a:rPr lang="en-US" sz="1600" dirty="0"/>
              <a:t> university</a:t>
            </a:r>
          </a:p>
        </p:txBody>
      </p:sp>
    </p:spTree>
    <p:extLst>
      <p:ext uri="{BB962C8B-B14F-4D97-AF65-F5344CB8AC3E}">
        <p14:creationId xmlns:p14="http://schemas.microsoft.com/office/powerpoint/2010/main" val="3230068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6F4AB-A367-40FA-BFE8-ACE3C6312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081" y="191064"/>
            <a:ext cx="10058400" cy="970691"/>
          </a:xfrm>
        </p:spPr>
        <p:txBody>
          <a:bodyPr/>
          <a:lstStyle/>
          <a:p>
            <a:r>
              <a:rPr lang="en-US" b="1" cap="small" dirty="0"/>
              <a:t>Threat Models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2AB30-B311-4BC8-9B6C-1B5EE38CE7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5668" y="1320767"/>
            <a:ext cx="10626463" cy="4867889"/>
          </a:xfrm>
        </p:spPr>
        <p:txBody>
          <a:bodyPr>
            <a:normAutofit/>
          </a:bodyPr>
          <a:lstStyle/>
          <a:p>
            <a:pPr marL="201168" lvl="1" indent="0">
              <a:buNone/>
            </a:pPr>
            <a:r>
              <a:rPr lang="en-US" sz="3200" dirty="0"/>
              <a:t>T0 – The Unintentional Threat 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2400" dirty="0"/>
              <a:t>Accidental Disruption of Scientific Operations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2400" dirty="0"/>
              <a:t>Modification of PV Values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2400" dirty="0"/>
              <a:t>Loss of Integrity of Scientific Experiments</a:t>
            </a:r>
          </a:p>
          <a:p>
            <a:pPr lvl="1"/>
            <a:endParaRPr lang="en-US" sz="3200" dirty="0"/>
          </a:p>
          <a:p>
            <a:pPr lvl="1"/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EA4A7C-8C78-4D8D-9A21-AC280F041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B79525-A3A0-4561-8053-A23CD3A3D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600" dirty="0"/>
              <a:t>Sena Hounsinou  |  </a:t>
            </a:r>
            <a:r>
              <a:rPr lang="en-US" sz="1600" dirty="0" err="1"/>
              <a:t>essl</a:t>
            </a:r>
            <a:r>
              <a:rPr lang="en-US" sz="1600" dirty="0"/>
              <a:t>  |  </a:t>
            </a:r>
            <a:r>
              <a:rPr lang="en-US" sz="1600" dirty="0" err="1"/>
              <a:t>howard</a:t>
            </a:r>
            <a:r>
              <a:rPr lang="en-US" sz="1600" dirty="0"/>
              <a:t> university</a:t>
            </a:r>
          </a:p>
        </p:txBody>
      </p:sp>
    </p:spTree>
    <p:extLst>
      <p:ext uri="{BB962C8B-B14F-4D97-AF65-F5344CB8AC3E}">
        <p14:creationId xmlns:p14="http://schemas.microsoft.com/office/powerpoint/2010/main" val="3691920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6F4AB-A367-40FA-BFE8-ACE3C6312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081" y="191064"/>
            <a:ext cx="10058400" cy="970691"/>
          </a:xfrm>
        </p:spPr>
        <p:txBody>
          <a:bodyPr/>
          <a:lstStyle/>
          <a:p>
            <a:r>
              <a:rPr lang="en-US" b="1" cap="small" dirty="0"/>
              <a:t>Threat Models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2AB30-B311-4BC8-9B6C-1B5EE38CE7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5668" y="1320767"/>
            <a:ext cx="10626463" cy="4867889"/>
          </a:xfrm>
        </p:spPr>
        <p:txBody>
          <a:bodyPr>
            <a:normAutofit/>
          </a:bodyPr>
          <a:lstStyle/>
          <a:p>
            <a:pPr marL="201168" lvl="1" indent="0">
              <a:buNone/>
            </a:pPr>
            <a:r>
              <a:rPr lang="en-US" sz="3200" dirty="0"/>
              <a:t>T0 – The Unintentional Threat </a:t>
            </a:r>
          </a:p>
          <a:p>
            <a:pPr marL="201168" lvl="1" indent="0">
              <a:buNone/>
            </a:pPr>
            <a:endParaRPr lang="en-US" dirty="0"/>
          </a:p>
          <a:p>
            <a:pPr marL="201168" lvl="1" indent="0">
              <a:buNone/>
            </a:pPr>
            <a:r>
              <a:rPr lang="en-US" sz="3200" dirty="0"/>
              <a:t>T1 – The Malicious Adversaries (untargeted, common)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2400" dirty="0"/>
              <a:t>Destabilization of IOCs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2400" dirty="0"/>
              <a:t>Modification of PV values in the IOC database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2400" dirty="0"/>
              <a:t>Disruption of scientific mission of EPICS site</a:t>
            </a:r>
          </a:p>
          <a:p>
            <a:pPr lvl="1"/>
            <a:endParaRPr lang="en-US" sz="3200" dirty="0"/>
          </a:p>
          <a:p>
            <a:pPr lvl="1"/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EA4A7C-8C78-4D8D-9A21-AC280F041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7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B79525-A3A0-4561-8053-A23CD3A3D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600" dirty="0"/>
              <a:t>Sena Hounsinou  |  </a:t>
            </a:r>
            <a:r>
              <a:rPr lang="en-US" sz="1600" dirty="0" err="1"/>
              <a:t>essl</a:t>
            </a:r>
            <a:r>
              <a:rPr lang="en-US" sz="1600" dirty="0"/>
              <a:t>  |  </a:t>
            </a:r>
            <a:r>
              <a:rPr lang="en-US" sz="1600" dirty="0" err="1"/>
              <a:t>howard</a:t>
            </a:r>
            <a:r>
              <a:rPr lang="en-US" sz="1600" dirty="0"/>
              <a:t> university</a:t>
            </a:r>
          </a:p>
        </p:txBody>
      </p:sp>
    </p:spTree>
    <p:extLst>
      <p:ext uri="{BB962C8B-B14F-4D97-AF65-F5344CB8AC3E}">
        <p14:creationId xmlns:p14="http://schemas.microsoft.com/office/powerpoint/2010/main" val="4200136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6F4AB-A367-40FA-BFE8-ACE3C6312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081" y="191064"/>
            <a:ext cx="10058400" cy="970691"/>
          </a:xfrm>
        </p:spPr>
        <p:txBody>
          <a:bodyPr/>
          <a:lstStyle/>
          <a:p>
            <a:r>
              <a:rPr lang="en-US" b="1" cap="small" dirty="0"/>
              <a:t>Threat Models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2AB30-B311-4BC8-9B6C-1B5EE38CE7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5668" y="1320767"/>
            <a:ext cx="10626463" cy="4867889"/>
          </a:xfrm>
        </p:spPr>
        <p:txBody>
          <a:bodyPr>
            <a:normAutofit/>
          </a:bodyPr>
          <a:lstStyle/>
          <a:p>
            <a:pPr marL="201168" lvl="1" indent="0">
              <a:buNone/>
            </a:pPr>
            <a:r>
              <a:rPr lang="en-US" sz="3200" dirty="0"/>
              <a:t>T0 – The Unintentional Threat </a:t>
            </a:r>
          </a:p>
          <a:p>
            <a:pPr marL="201168" lvl="1" indent="0">
              <a:buNone/>
            </a:pPr>
            <a:endParaRPr lang="en-US" dirty="0"/>
          </a:p>
          <a:p>
            <a:pPr marL="201168" lvl="1" indent="0">
              <a:buNone/>
            </a:pPr>
            <a:r>
              <a:rPr lang="en-US" sz="3200" dirty="0"/>
              <a:t>T1 – The Malicious Adversaries (untargeted, common)</a:t>
            </a:r>
          </a:p>
          <a:p>
            <a:pPr lvl="1"/>
            <a:endParaRPr lang="en-US" dirty="0"/>
          </a:p>
          <a:p>
            <a:pPr marL="201168" lvl="1" indent="0">
              <a:buNone/>
            </a:pPr>
            <a:r>
              <a:rPr lang="en-US" sz="3200" dirty="0"/>
              <a:t>T2 – The State Actors (targeted attacks, costliest)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2400" dirty="0"/>
              <a:t>Undermine IOCs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2400" dirty="0"/>
              <a:t>Cause long-term damage to physical infrastructure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2400" dirty="0"/>
              <a:t>Inject malicious code in open-source software development supply chain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2400" dirty="0"/>
              <a:t>Tamper with release software products to instrument malware into downloadable binary images</a:t>
            </a:r>
          </a:p>
          <a:p>
            <a:pPr lvl="1"/>
            <a:endParaRPr lang="en-US" sz="3200" dirty="0"/>
          </a:p>
          <a:p>
            <a:pPr lvl="1"/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EA4A7C-8C78-4D8D-9A21-AC280F041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B79525-A3A0-4561-8053-A23CD3A3D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600" dirty="0"/>
              <a:t>Sena Hounsinou  |  </a:t>
            </a:r>
            <a:r>
              <a:rPr lang="en-US" sz="1600" dirty="0" err="1"/>
              <a:t>essl</a:t>
            </a:r>
            <a:r>
              <a:rPr lang="en-US" sz="1600" dirty="0"/>
              <a:t>  |  </a:t>
            </a:r>
            <a:r>
              <a:rPr lang="en-US" sz="1600" dirty="0" err="1"/>
              <a:t>howard</a:t>
            </a:r>
            <a:r>
              <a:rPr lang="en-US" sz="1600" dirty="0"/>
              <a:t> university</a:t>
            </a:r>
          </a:p>
        </p:txBody>
      </p:sp>
    </p:spTree>
    <p:extLst>
      <p:ext uri="{BB962C8B-B14F-4D97-AF65-F5344CB8AC3E}">
        <p14:creationId xmlns:p14="http://schemas.microsoft.com/office/powerpoint/2010/main" val="306935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D37D93-9B58-4858-A427-7BB61B5EB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9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BD403C-8F50-4DE3-96ED-87988FFBB6AF}"/>
              </a:ext>
            </a:extLst>
          </p:cNvPr>
          <p:cNvSpPr txBox="1"/>
          <p:nvPr/>
        </p:nvSpPr>
        <p:spPr>
          <a:xfrm>
            <a:off x="1564104" y="657727"/>
            <a:ext cx="3625515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Enhance &amp; Leverage OS Security Services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E1B5ECA-F9F0-41F1-B4D0-D98492D7E2C2}"/>
              </a:ext>
            </a:extLst>
          </p:cNvPr>
          <p:cNvSpPr/>
          <p:nvPr/>
        </p:nvSpPr>
        <p:spPr>
          <a:xfrm>
            <a:off x="1564104" y="2165681"/>
            <a:ext cx="3625515" cy="1507960"/>
          </a:xfrm>
          <a:prstGeom prst="rect">
            <a:avLst/>
          </a:prstGeom>
          <a:solidFill>
            <a:srgbClr val="B3F8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Analyze &amp; Improve Network Security for EPICS Protocols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163EF3-5887-421D-B75D-AD7FE50A3D61}"/>
              </a:ext>
            </a:extLst>
          </p:cNvPr>
          <p:cNvSpPr txBox="1"/>
          <p:nvPr/>
        </p:nvSpPr>
        <p:spPr>
          <a:xfrm>
            <a:off x="1548063" y="4235114"/>
            <a:ext cx="3641556" cy="138499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Security Throughout Software Development Life Cycle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C2F88B-90C1-4305-98D0-F3A1678FCEBE}"/>
              </a:ext>
            </a:extLst>
          </p:cNvPr>
          <p:cNvSpPr txBox="1"/>
          <p:nvPr/>
        </p:nvSpPr>
        <p:spPr>
          <a:xfrm>
            <a:off x="5615116" y="4206407"/>
            <a:ext cx="6432874" cy="1446550"/>
          </a:xfrm>
          <a:prstGeom prst="rect">
            <a:avLst/>
          </a:prstGeom>
          <a:solidFill>
            <a:srgbClr val="B9EDFF"/>
          </a:solidFill>
        </p:spPr>
        <p:txBody>
          <a:bodyPr wrap="square" rtlCol="0">
            <a:spAutoFit/>
          </a:bodyPr>
          <a:lstStyle/>
          <a:p>
            <a:pPr algn="ctr" fontAlgn="t"/>
            <a:r>
              <a:rPr lang="en-US" sz="2200" dirty="0"/>
              <a:t>Vulnerability Discovery  with Static Analysis</a:t>
            </a:r>
          </a:p>
          <a:p>
            <a:pPr algn="ctr" fontAlgn="t"/>
            <a:r>
              <a:rPr lang="en-US" sz="2200" dirty="0"/>
              <a:t>Bug discovery with Fuzz Testing</a:t>
            </a:r>
          </a:p>
          <a:p>
            <a:pPr algn="ctr" fontAlgn="t"/>
            <a:r>
              <a:rPr lang="en-US" sz="2200" dirty="0"/>
              <a:t>Integrity Protection of EPICS Software Products</a:t>
            </a:r>
          </a:p>
          <a:p>
            <a:pPr algn="ctr" fontAlgn="t"/>
            <a:r>
              <a:rPr lang="en-US" sz="2200" dirty="0"/>
              <a:t>Secure Boot and Update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6EB97C0-2F7F-4D86-A7E2-532432E53EF1}"/>
              </a:ext>
            </a:extLst>
          </p:cNvPr>
          <p:cNvSpPr txBox="1"/>
          <p:nvPr/>
        </p:nvSpPr>
        <p:spPr>
          <a:xfrm>
            <a:off x="5623138" y="2368153"/>
            <a:ext cx="6440891" cy="1107996"/>
          </a:xfrm>
          <a:prstGeom prst="rect">
            <a:avLst/>
          </a:prstGeom>
          <a:solidFill>
            <a:srgbClr val="D7FBFD"/>
          </a:solidFill>
        </p:spPr>
        <p:txBody>
          <a:bodyPr wrap="square" rtlCol="0">
            <a:spAutoFit/>
          </a:bodyPr>
          <a:lstStyle/>
          <a:p>
            <a:pPr algn="ctr" fontAlgn="t"/>
            <a:r>
              <a:rPr lang="en-US" sz="2200" dirty="0"/>
              <a:t>Formally Model &amp; Analyze PV Gateway</a:t>
            </a:r>
          </a:p>
          <a:p>
            <a:pPr algn="ctr" fontAlgn="t"/>
            <a:r>
              <a:rPr lang="en-US" sz="2200" dirty="0"/>
              <a:t>Enhance Security Logging of EPICS &amp; PV Gateway</a:t>
            </a:r>
          </a:p>
          <a:p>
            <a:pPr algn="ctr" fontAlgn="t"/>
            <a:r>
              <a:rPr lang="en-US" sz="2200" dirty="0"/>
              <a:t>Add Network Security IDS to PV Gateway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C4DC5D-C6E8-47B8-9FBB-CA6EC3711E67}"/>
              </a:ext>
            </a:extLst>
          </p:cNvPr>
          <p:cNvSpPr txBox="1"/>
          <p:nvPr/>
        </p:nvSpPr>
        <p:spPr>
          <a:xfrm>
            <a:off x="5614749" y="578625"/>
            <a:ext cx="6432874" cy="1107996"/>
          </a:xfrm>
          <a:prstGeom prst="rect">
            <a:avLst/>
          </a:prstGeom>
          <a:solidFill>
            <a:srgbClr val="E7F3FD"/>
          </a:solidFill>
        </p:spPr>
        <p:txBody>
          <a:bodyPr wrap="square" rtlCol="0">
            <a:spAutoFit/>
          </a:bodyPr>
          <a:lstStyle/>
          <a:p>
            <a:pPr algn="ctr" fontAlgn="t"/>
            <a:r>
              <a:rPr lang="en-US" sz="2200" dirty="0"/>
              <a:t>Add Memory Protection to IOC OS Layers    </a:t>
            </a:r>
          </a:p>
          <a:p>
            <a:pPr algn="ctr" fontAlgn="t"/>
            <a:r>
              <a:rPr lang="en-US" sz="2200" dirty="0"/>
              <a:t>Port Secure Communication Tools to IOC OSs</a:t>
            </a:r>
          </a:p>
          <a:p>
            <a:pPr algn="ctr" fontAlgn="t"/>
            <a:r>
              <a:rPr lang="en-US" sz="2200" dirty="0"/>
              <a:t>Establish Common Cryptographic Libraries</a:t>
            </a: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D7AFA358-8C3C-4AD8-AB9E-0BDE4443D049}"/>
              </a:ext>
            </a:extLst>
          </p:cNvPr>
          <p:cNvSpPr/>
          <p:nvPr/>
        </p:nvSpPr>
        <p:spPr>
          <a:xfrm>
            <a:off x="5173580" y="4716376"/>
            <a:ext cx="657727" cy="433137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6E80F84B-DDAD-44C2-8D35-1A0D754ABC5C}"/>
              </a:ext>
            </a:extLst>
          </p:cNvPr>
          <p:cNvSpPr/>
          <p:nvPr/>
        </p:nvSpPr>
        <p:spPr>
          <a:xfrm>
            <a:off x="5181600" y="2712219"/>
            <a:ext cx="657727" cy="433137"/>
          </a:xfrm>
          <a:prstGeom prst="rightArrow">
            <a:avLst/>
          </a:prstGeom>
          <a:solidFill>
            <a:srgbClr val="B3F8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824CF769-62B1-47C5-98C7-22C1609E3EDF}"/>
              </a:ext>
            </a:extLst>
          </p:cNvPr>
          <p:cNvSpPr/>
          <p:nvPr/>
        </p:nvSpPr>
        <p:spPr>
          <a:xfrm>
            <a:off x="5181600" y="923156"/>
            <a:ext cx="657727" cy="433137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37A2D8-CF09-4D4C-94CA-F92E0C85DD60}"/>
              </a:ext>
            </a:extLst>
          </p:cNvPr>
          <p:cNvSpPr txBox="1"/>
          <p:nvPr/>
        </p:nvSpPr>
        <p:spPr>
          <a:xfrm>
            <a:off x="-98716" y="841910"/>
            <a:ext cx="776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T0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5AC4D05-DA04-4069-AB82-DD7EDFDA65D4}"/>
              </a:ext>
            </a:extLst>
          </p:cNvPr>
          <p:cNvSpPr txBox="1"/>
          <p:nvPr/>
        </p:nvSpPr>
        <p:spPr>
          <a:xfrm>
            <a:off x="-68505" y="2616029"/>
            <a:ext cx="7428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T1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BA3878-65F5-42BF-BD48-9344CC346FF3}"/>
              </a:ext>
            </a:extLst>
          </p:cNvPr>
          <p:cNvSpPr txBox="1"/>
          <p:nvPr/>
        </p:nvSpPr>
        <p:spPr>
          <a:xfrm>
            <a:off x="-70447" y="4591247"/>
            <a:ext cx="76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T2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627299D-BC1B-4463-82A0-C4010E6CDBB0}"/>
              </a:ext>
            </a:extLst>
          </p:cNvPr>
          <p:cNvCxnSpPr>
            <a:cxnSpLocks/>
          </p:cNvCxnSpPr>
          <p:nvPr/>
        </p:nvCxnSpPr>
        <p:spPr>
          <a:xfrm>
            <a:off x="576470" y="4908186"/>
            <a:ext cx="967408" cy="0"/>
          </a:xfrm>
          <a:prstGeom prst="straightConnector1">
            <a:avLst/>
          </a:prstGeom>
          <a:ln w="5715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80357BF-6E3E-4222-8C90-781AD46848B6}"/>
              </a:ext>
            </a:extLst>
          </p:cNvPr>
          <p:cNvCxnSpPr>
            <a:cxnSpLocks/>
            <a:endCxn id="6" idx="1"/>
          </p:cNvCxnSpPr>
          <p:nvPr/>
        </p:nvCxnSpPr>
        <p:spPr>
          <a:xfrm flipV="1">
            <a:off x="601089" y="2919661"/>
            <a:ext cx="963015" cy="1971540"/>
          </a:xfrm>
          <a:prstGeom prst="straightConnector1">
            <a:avLst/>
          </a:prstGeom>
          <a:ln w="5715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0136A6FA-1735-46A1-A98F-00EAF384E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600" dirty="0"/>
              <a:t>Sena Hounsinou  |  </a:t>
            </a:r>
            <a:r>
              <a:rPr lang="en-US" sz="1600" dirty="0" err="1"/>
              <a:t>essl</a:t>
            </a:r>
            <a:r>
              <a:rPr lang="en-US" sz="1600" dirty="0"/>
              <a:t>  |  </a:t>
            </a:r>
            <a:r>
              <a:rPr lang="en-US" sz="1600" dirty="0" err="1"/>
              <a:t>howard</a:t>
            </a:r>
            <a:r>
              <a:rPr lang="en-US" sz="1600" dirty="0"/>
              <a:t> university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B238EE01-51B5-4450-84AE-0125898B971B}"/>
              </a:ext>
            </a:extLst>
          </p:cNvPr>
          <p:cNvCxnSpPr>
            <a:cxnSpLocks/>
          </p:cNvCxnSpPr>
          <p:nvPr/>
        </p:nvCxnSpPr>
        <p:spPr>
          <a:xfrm>
            <a:off x="560233" y="2919880"/>
            <a:ext cx="1006147" cy="483"/>
          </a:xfrm>
          <a:prstGeom prst="straightConnector1">
            <a:avLst/>
          </a:prstGeom>
          <a:ln w="5715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0FA0E411-696C-47B2-9D33-3F0DBC8B2653}"/>
              </a:ext>
            </a:extLst>
          </p:cNvPr>
          <p:cNvCxnSpPr>
            <a:cxnSpLocks/>
            <a:endCxn id="5" idx="1"/>
          </p:cNvCxnSpPr>
          <p:nvPr/>
        </p:nvCxnSpPr>
        <p:spPr>
          <a:xfrm flipV="1">
            <a:off x="583474" y="1134781"/>
            <a:ext cx="980630" cy="1773882"/>
          </a:xfrm>
          <a:prstGeom prst="straightConnector1">
            <a:avLst/>
          </a:prstGeom>
          <a:ln w="5715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A4BB2592-BDF2-4E1A-B08B-92A30E34D1CA}"/>
              </a:ext>
            </a:extLst>
          </p:cNvPr>
          <p:cNvCxnSpPr>
            <a:cxnSpLocks/>
          </p:cNvCxnSpPr>
          <p:nvPr/>
        </p:nvCxnSpPr>
        <p:spPr>
          <a:xfrm>
            <a:off x="562537" y="1126168"/>
            <a:ext cx="1006147" cy="483"/>
          </a:xfrm>
          <a:prstGeom prst="straightConnector1">
            <a:avLst/>
          </a:prstGeom>
          <a:ln w="5715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E02F782-0C3D-4437-BA08-7884707AA39E}"/>
              </a:ext>
            </a:extLst>
          </p:cNvPr>
          <p:cNvSpPr/>
          <p:nvPr/>
        </p:nvSpPr>
        <p:spPr>
          <a:xfrm>
            <a:off x="6144127" y="513347"/>
            <a:ext cx="5261810" cy="577516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356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2" grpId="0" animBg="1"/>
      <p:bldP spid="13" grpId="0" animBg="1"/>
      <p:bldP spid="14" grpId="0" animBg="1"/>
      <p:bldP spid="15" grpId="0" animBg="1"/>
      <p:bldP spid="10" grpId="0" animBg="1"/>
      <p:bldP spid="11" grpId="0" animBg="1"/>
      <p:bldP spid="17" grpId="0"/>
      <p:bldP spid="18" grpId="0"/>
      <p:bldP spid="8" grpId="0" animBg="1"/>
    </p:bldLst>
  </p:timing>
</p:sld>
</file>

<file path=ppt/theme/theme1.xml><?xml version="1.0" encoding="utf-8"?>
<a:theme xmlns:a="http://schemas.openxmlformats.org/drawingml/2006/main" name="Retrospect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10232</TotalTime>
  <Words>877</Words>
  <Application>Microsoft Office PowerPoint</Application>
  <PresentationFormat>Widescreen</PresentationFormat>
  <Paragraphs>199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Cambria</vt:lpstr>
      <vt:lpstr>Wingdings</vt:lpstr>
      <vt:lpstr>Retrospect</vt:lpstr>
      <vt:lpstr>Towards a More Resilient and Secure EPICS</vt:lpstr>
      <vt:lpstr>History of Cyber criminal Attacks in ICS </vt:lpstr>
      <vt:lpstr>Motivation &amp; Goal</vt:lpstr>
      <vt:lpstr>Expected Outcomes</vt:lpstr>
      <vt:lpstr>What we will cover</vt:lpstr>
      <vt:lpstr>Threat Models</vt:lpstr>
      <vt:lpstr>Threat Models</vt:lpstr>
      <vt:lpstr>Threat Models</vt:lpstr>
      <vt:lpstr>PowerPoint Presentation</vt:lpstr>
      <vt:lpstr>Project Status: Memory Protection</vt:lpstr>
      <vt:lpstr>Memory Protection Module (MPM) Design</vt:lpstr>
      <vt:lpstr>Our Team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 a More Secure and Resilient EPICS</dc:title>
  <dc:creator>Gladys Hounsinou</dc:creator>
  <cp:lastModifiedBy>Gladys Hounsinou</cp:lastModifiedBy>
  <cp:revision>140</cp:revision>
  <dcterms:created xsi:type="dcterms:W3CDTF">2019-05-14T04:35:33Z</dcterms:created>
  <dcterms:modified xsi:type="dcterms:W3CDTF">2019-06-06T07:59:08Z</dcterms:modified>
</cp:coreProperties>
</file>