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9"/>
  </p:notesMasterIdLst>
  <p:sldIdLst>
    <p:sldId id="256" r:id="rId3"/>
    <p:sldId id="259" r:id="rId4"/>
    <p:sldId id="272" r:id="rId5"/>
    <p:sldId id="260" r:id="rId6"/>
    <p:sldId id="261" r:id="rId7"/>
    <p:sldId id="273" r:id="rId8"/>
    <p:sldId id="274" r:id="rId9"/>
    <p:sldId id="275" r:id="rId10"/>
    <p:sldId id="276" r:id="rId11"/>
    <p:sldId id="277" r:id="rId12"/>
    <p:sldId id="264" r:id="rId13"/>
    <p:sldId id="269" r:id="rId14"/>
    <p:sldId id="266" r:id="rId15"/>
    <p:sldId id="267" r:id="rId16"/>
    <p:sldId id="268" r:id="rId17"/>
    <p:sldId id="26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5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6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61B14423-0CEA-4A74-9BBF-2057DE2AFC7E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0598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ADAB717-FE2D-4FBE-8BA7-B2CA607D2F64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2706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3134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1146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C7D075F-BF67-4F32-9198-9D531FEF0D7D}" type="slidenum">
              <a:rPr lang="en-US" sz="1200" strike="noStrike">
                <a:solidFill>
                  <a:srgbClr val="000000"/>
                </a:solidFill>
                <a:latin typeface="+mn-lt"/>
                <a:ea typeface="+mn-ea"/>
              </a:rPr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86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0" y="358200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8540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72880" y="-360"/>
            <a:ext cx="8597520" cy="685764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72880" y="-360"/>
            <a:ext cx="859752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1800" y="129240"/>
            <a:ext cx="8103240" cy="3490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8540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0" y="358200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0" y="358200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8540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272880" y="-360"/>
            <a:ext cx="8597520" cy="685764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272880" y="-360"/>
            <a:ext cx="859752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91436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1800" y="129240"/>
            <a:ext cx="8103240" cy="3490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68576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85400" y="358200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85400" y="0"/>
            <a:ext cx="44618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0" y="3582000"/>
            <a:ext cx="9143640" cy="327096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4.png"/><Relationship Id="rId15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/>
          <p:nvPr/>
        </p:nvSpPr>
        <p:spPr>
          <a:xfrm>
            <a:off x="-1800" y="5874120"/>
            <a:ext cx="9158040" cy="983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" name="logo SLAC"/>
          <p:cNvPicPr/>
          <p:nvPr/>
        </p:nvPicPr>
        <p:blipFill>
          <a:blip r:embed="rId14"/>
          <a:stretch/>
        </p:blipFill>
        <p:spPr>
          <a:xfrm>
            <a:off x="6768360" y="6197040"/>
            <a:ext cx="2302560" cy="668520"/>
          </a:xfrm>
          <a:prstGeom prst="rect">
            <a:avLst/>
          </a:prstGeom>
          <a:ln>
            <a:noFill/>
          </a:ln>
        </p:spPr>
      </p:pic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557280" y="536400"/>
            <a:ext cx="8008560" cy="224604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300" b="1" strike="noStrike">
                <a:solidFill>
                  <a:srgbClr val="000000"/>
                </a:solidFill>
                <a:latin typeface="Arial"/>
              </a:rPr>
              <a:t>Click to edit the title text formatClick to edit Master title style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body"/>
          </p:nvPr>
        </p:nvSpPr>
        <p:spPr>
          <a:xfrm>
            <a:off x="557280" y="2755080"/>
            <a:ext cx="8008560" cy="6354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US" sz="4200" strike="noStrike">
                <a:solidFill>
                  <a:srgbClr val="000000"/>
                </a:solidFill>
                <a:latin typeface="Arial"/>
              </a:rPr>
              <a:t>Seventh Outline LevelClick to edit Master subtitle style</a:t>
            </a:r>
            <a:endParaRPr/>
          </a:p>
        </p:txBody>
      </p:sp>
      <p:pic>
        <p:nvPicPr>
          <p:cNvPr id="4" name="Picture 11"/>
          <p:cNvPicPr/>
          <p:nvPr/>
        </p:nvPicPr>
        <p:blipFill>
          <a:blip r:embed="rId15"/>
          <a:stretch/>
        </p:blipFill>
        <p:spPr>
          <a:xfrm>
            <a:off x="557280" y="6203880"/>
            <a:ext cx="2209320" cy="324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8"/>
          <p:cNvPicPr/>
          <p:nvPr/>
        </p:nvPicPr>
        <p:blipFill>
          <a:blip r:embed="rId14"/>
          <a:stretch/>
        </p:blipFill>
        <p:spPr>
          <a:xfrm>
            <a:off x="0" y="0"/>
            <a:ext cx="9143640" cy="1252440"/>
          </a:xfrm>
          <a:prstGeom prst="rect">
            <a:avLst/>
          </a:prstGeom>
          <a:ln>
            <a:noFill/>
          </a:ln>
        </p:spPr>
      </p:pic>
      <p:pic>
        <p:nvPicPr>
          <p:cNvPr id="40" name="Picture 10"/>
          <p:cNvPicPr/>
          <p:nvPr/>
        </p:nvPicPr>
        <p:blipFill>
          <a:blip r:embed="rId15"/>
          <a:stretch/>
        </p:blipFill>
        <p:spPr>
          <a:xfrm>
            <a:off x="0" y="934920"/>
            <a:ext cx="8685000" cy="20232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sldNum"/>
          </p:nvPr>
        </p:nvSpPr>
        <p:spPr>
          <a:xfrm>
            <a:off x="8566200" y="6318360"/>
            <a:ext cx="318600" cy="539280"/>
          </a:xfrm>
          <a:prstGeom prst="rect">
            <a:avLst/>
          </a:prstGeom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6BC88510-5F8F-4767-9DDD-550E96810B5D}" type="slidenum">
              <a:rPr lang="en-US" sz="1100" strike="noStrike">
                <a:solidFill>
                  <a:srgbClr val="000000"/>
                </a:solidFill>
                <a:latin typeface="Arial"/>
              </a:rPr>
              <a:t>‹#›</a:t>
            </a:fld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451800" y="129240"/>
            <a:ext cx="8103240" cy="752760"/>
          </a:xfrm>
          <a:prstGeom prst="rect">
            <a:avLst/>
          </a:prstGeom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strike="noStrike">
                <a:solidFill>
                  <a:srgbClr val="A4001D"/>
                </a:solidFill>
                <a:latin typeface="Arial"/>
              </a:rPr>
              <a:t>Click to edit the title text formatClick to edit Master title style</a:t>
            </a:r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57200" y="1243440"/>
            <a:ext cx="8108640" cy="50652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120000"/>
              <a:buFont typeface="Arial"/>
              <a:buChar char="•"/>
            </a:pPr>
            <a:r>
              <a:rPr lang="en-US" sz="2200" strike="noStrike">
                <a:solidFill>
                  <a:srgbClr val="000000"/>
                </a:solidFill>
                <a:latin typeface="Arial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120000"/>
              <a:buFont typeface="Arial"/>
              <a:buChar char="-"/>
            </a:pPr>
            <a:r>
              <a:rPr lang="en-US" sz="2000" strike="noStrike">
                <a:solidFill>
                  <a:srgbClr val="000000"/>
                </a:solidFill>
                <a:latin typeface="Arial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120000"/>
              <a:buFont typeface="Arial"/>
              <a:buChar char="•"/>
            </a:pPr>
            <a:r>
              <a:rPr lang="en-US" strike="noStrike">
                <a:solidFill>
                  <a:srgbClr val="000000"/>
                </a:solidFill>
                <a:latin typeface="Arial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120000"/>
              <a:buFont typeface="Arial"/>
              <a:buChar char="-"/>
            </a:pPr>
            <a:r>
              <a:rPr lang="en-US" sz="1600" strike="noStrike">
                <a:solidFill>
                  <a:srgbClr val="000000"/>
                </a:solidFill>
                <a:latin typeface="Arial"/>
              </a:rPr>
              <a:t>Fifth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Line Dots"/>
          <p:cNvPicPr/>
          <p:nvPr/>
        </p:nvPicPr>
        <p:blipFill>
          <a:blip r:embed="rId3"/>
          <a:stretch/>
        </p:blipFill>
        <p:spPr>
          <a:xfrm>
            <a:off x="-1800" y="0"/>
            <a:ext cx="9158040" cy="6868440"/>
          </a:xfrm>
          <a:prstGeom prst="rect">
            <a:avLst/>
          </a:prstGeom>
          <a:ln>
            <a:noFill/>
          </a:ln>
        </p:spPr>
      </p:pic>
      <p:sp>
        <p:nvSpPr>
          <p:cNvPr id="162" name="TextShape 1"/>
          <p:cNvSpPr txBox="1"/>
          <p:nvPr/>
        </p:nvSpPr>
        <p:spPr>
          <a:xfrm>
            <a:off x="557280" y="536400"/>
            <a:ext cx="8008560" cy="106894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4300" b="1" strike="noStrike" dirty="0">
                <a:solidFill>
                  <a:srgbClr val="000000"/>
                </a:solidFill>
                <a:latin typeface="Arial"/>
              </a:rPr>
              <a:t>SLAC</a:t>
            </a:r>
            <a:endParaRPr dirty="0"/>
          </a:p>
        </p:txBody>
      </p:sp>
      <p:sp>
        <p:nvSpPr>
          <p:cNvPr id="163" name="TextShape 2"/>
          <p:cNvSpPr txBox="1"/>
          <p:nvPr/>
        </p:nvSpPr>
        <p:spPr>
          <a:xfrm>
            <a:off x="557280" y="4057466"/>
            <a:ext cx="7989480" cy="177597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10000"/>
              </a:lnSpc>
            </a:pPr>
            <a:r>
              <a:rPr lang="en-US" sz="1600" strike="noStrike" dirty="0">
                <a:solidFill>
                  <a:srgbClr val="000000"/>
                </a:solidFill>
                <a:latin typeface="Arial"/>
              </a:rPr>
              <a:t>Bruce Hill, </a:t>
            </a:r>
            <a:r>
              <a:rPr lang="en-US" sz="1600" strike="noStrike" dirty="0" smtClean="0">
                <a:solidFill>
                  <a:srgbClr val="000000"/>
                </a:solidFill>
                <a:latin typeface="Arial"/>
              </a:rPr>
              <a:t>May 31, 2019</a:t>
            </a:r>
            <a:endParaRPr dirty="0"/>
          </a:p>
        </p:txBody>
      </p:sp>
      <p:sp>
        <p:nvSpPr>
          <p:cNvPr id="164" name="TextShape 3"/>
          <p:cNvSpPr txBox="1"/>
          <p:nvPr/>
        </p:nvSpPr>
        <p:spPr>
          <a:xfrm>
            <a:off x="557280" y="1784815"/>
            <a:ext cx="8008560" cy="15317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4400" dirty="0"/>
              <a:t>EPICS </a:t>
            </a:r>
            <a:r>
              <a:rPr lang="en-US" sz="4400" dirty="0" smtClean="0"/>
              <a:t>PVA Gateway</a:t>
            </a:r>
          </a:p>
          <a:p>
            <a:r>
              <a:rPr lang="en-US" sz="4400" dirty="0" smtClean="0"/>
              <a:t>Stress Testing</a:t>
            </a:r>
            <a:endParaRPr lang="en-US" sz="4400" dirty="0"/>
          </a:p>
        </p:txBody>
      </p:sp>
      <p:sp>
        <p:nvSpPr>
          <p:cNvPr id="165" name="CustomShape 4"/>
          <p:cNvSpPr/>
          <p:nvPr/>
        </p:nvSpPr>
        <p:spPr>
          <a:xfrm>
            <a:off x="3724200" y="665856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10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Documentation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Some classes and methods have python docs, but more is needed.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Also need some additional high level docs including: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Threading model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Deployment examples</a:t>
            </a:r>
          </a:p>
          <a:p>
            <a:pPr marL="450850">
              <a:buClr>
                <a:srgbClr val="008000"/>
              </a:buClr>
              <a:buSzPct val="150000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171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11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Stress Test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rgbClr val="000000"/>
                </a:solidFill>
              </a:rPr>
              <a:t>Content</a:t>
            </a:r>
            <a:endParaRPr lang="en-US" sz="2000" dirty="0"/>
          </a:p>
        </p:txBody>
      </p:sp>
      <p:pic>
        <p:nvPicPr>
          <p:cNvPr id="2" name="Picture 1" descr="Screen Shot 2019-06-06 at 6.20.5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1209275"/>
            <a:ext cx="8382000" cy="545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867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12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67478" y="16060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Missed Counter Updates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1742769" y="2199914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rgbClr val="000000"/>
                </a:solidFill>
              </a:rPr>
              <a:t>Content</a:t>
            </a:r>
            <a:endParaRPr lang="en-US" sz="2000" dirty="0"/>
          </a:p>
        </p:txBody>
      </p:sp>
      <p:pic>
        <p:nvPicPr>
          <p:cNvPr id="2" name="Picture 1" descr="Screen Shot 2019-06-06 at 6.47.1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87" y="1131416"/>
            <a:ext cx="8622718" cy="537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1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13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Slide Topic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rgbClr val="000000"/>
                </a:solidFill>
              </a:rPr>
              <a:t>Content</a:t>
            </a:r>
            <a:endParaRPr lang="en-US" sz="2000" dirty="0"/>
          </a:p>
        </p:txBody>
      </p:sp>
      <p:pic>
        <p:nvPicPr>
          <p:cNvPr id="2" name="Picture 1" descr="pva-ctrs3-pv-ra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7700"/>
            <a:ext cx="9144000" cy="300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28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14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Slide Topic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rgbClr val="000000"/>
                </a:solidFill>
              </a:rPr>
              <a:t>Content</a:t>
            </a:r>
            <a:endParaRPr lang="en-US" sz="2000" dirty="0"/>
          </a:p>
        </p:txBody>
      </p:sp>
      <p:pic>
        <p:nvPicPr>
          <p:cNvPr id="6" name="Picture 5" descr="pva-gw-ctrs3-miss-rat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7700"/>
            <a:ext cx="9144000" cy="30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62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15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Slide Topic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 smtClean="0">
                <a:solidFill>
                  <a:srgbClr val="000000"/>
                </a:solidFill>
              </a:rPr>
              <a:t>Content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0039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16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r>
              <a:rPr lang="en-US" sz="2400" b="1" dirty="0">
                <a:solidFill>
                  <a:srgbClr val="A4001D"/>
                </a:solidFill>
              </a:rPr>
              <a:t>Reference Documents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400" dirty="0">
                <a:solidFill>
                  <a:srgbClr val="000000"/>
                </a:solidFill>
              </a:rPr>
              <a:t>EPICS Application Developers Guide</a:t>
            </a:r>
            <a:endParaRPr lang="en-US" sz="2000" dirty="0"/>
          </a:p>
          <a:p>
            <a:r>
              <a:rPr lang="en-US" sz="2000" dirty="0">
                <a:solidFill>
                  <a:srgbClr val="2323DC"/>
                </a:solidFill>
              </a:rPr>
              <a:t>https://epics.anl.gov/base/R3-15/5-docs/AppDevGuide/AccessSecurity.html</a:t>
            </a:r>
            <a:endParaRPr lang="en-US" sz="2000" dirty="0"/>
          </a:p>
          <a:p>
            <a:endParaRPr lang="en-US" sz="2000" dirty="0"/>
          </a:p>
          <a:p>
            <a:r>
              <a:rPr lang="en-US" sz="2400" dirty="0">
                <a:solidFill>
                  <a:srgbClr val="000000"/>
                </a:solidFill>
              </a:rPr>
              <a:t>EPICS Gateway Users Guide</a:t>
            </a:r>
            <a:endParaRPr lang="en-US" sz="2000" dirty="0"/>
          </a:p>
          <a:p>
            <a:r>
              <a:rPr lang="en-US" sz="2000" dirty="0">
                <a:solidFill>
                  <a:srgbClr val="2323DC"/>
                </a:solidFill>
              </a:rPr>
              <a:t>https://epics.anl.gov/EpicsDocumentation/ExtensionsManuals/Gateway/Gateway.html#AccessSecurity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5422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2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Improvement Project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As of summer 2018, an existing PVA Gateway prototype in C++, pva2pva, was being developed by Michael </a:t>
            </a:r>
            <a:r>
              <a:rPr lang="en-US" sz="2400" dirty="0" err="1" smtClean="0">
                <a:solidFill>
                  <a:srgbClr val="000000"/>
                </a:solidFill>
              </a:rPr>
              <a:t>Davidsaver</a:t>
            </a:r>
            <a:r>
              <a:rPr lang="en-US" sz="2400" dirty="0" smtClean="0">
                <a:solidFill>
                  <a:srgbClr val="000000"/>
                </a:solidFill>
              </a:rPr>
              <a:t> of Osprey DCS.   Michael also had a python prototype, p4p.  Both were lacking features, particularly Access Security, needed for production use at SLAC.</a:t>
            </a:r>
            <a:endParaRPr lang="en-US" sz="2400" dirty="0" smtClean="0">
              <a:solidFill>
                <a:srgbClr val="000000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Fall 2018: SLAC approves SOW for PVA Gateway Improvements.   Project put out for bid and awarded to Osprey DCS.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Jan 2019: Michael </a:t>
            </a:r>
            <a:r>
              <a:rPr lang="en-US" sz="2400" dirty="0" err="1" smtClean="0">
                <a:solidFill>
                  <a:srgbClr val="000000"/>
                </a:solidFill>
              </a:rPr>
              <a:t>Davidsaver</a:t>
            </a:r>
            <a:r>
              <a:rPr lang="en-US" sz="2400" dirty="0" smtClean="0">
                <a:solidFill>
                  <a:srgbClr val="000000"/>
                </a:solidFill>
              </a:rPr>
              <a:t> begins work on PVA Gateway Improvement Project.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56520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3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Access Security Status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Access Security Features implemented on p4p gateway as of June 2019: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 smtClean="0">
                <a:solidFill>
                  <a:srgbClr val="000000"/>
                </a:solidFill>
              </a:rPr>
              <a:t>User name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User Access </a:t>
            </a:r>
            <a:r>
              <a:rPr lang="en-US" sz="2400" dirty="0" smtClean="0">
                <a:solidFill>
                  <a:srgbClr val="000000"/>
                </a:solidFill>
              </a:rPr>
              <a:t>Group UAG</a:t>
            </a:r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 err="1" smtClean="0">
                <a:solidFill>
                  <a:srgbClr val="000000"/>
                </a:solidFill>
              </a:rPr>
              <a:t>Posix</a:t>
            </a:r>
            <a:r>
              <a:rPr lang="en-US" sz="2400" dirty="0" smtClean="0">
                <a:solidFill>
                  <a:srgbClr val="000000"/>
                </a:solidFill>
              </a:rPr>
              <a:t> User Groups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Host IP for CA Client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Host Access Group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PV </a:t>
            </a:r>
            <a:r>
              <a:rPr lang="en-US" sz="2400" dirty="0" smtClean="0">
                <a:solidFill>
                  <a:srgbClr val="000000"/>
                </a:solidFill>
              </a:rPr>
              <a:t>Name Patterns</a:t>
            </a:r>
            <a:endParaRPr lang="en-US" sz="2400" dirty="0" smtClean="0"/>
          </a:p>
          <a:p>
            <a:endParaRPr lang="en-US" sz="2400" dirty="0"/>
          </a:p>
          <a:p>
            <a:pPr marL="342900" indent="-342900">
              <a:spcAft>
                <a:spcPts val="1200"/>
              </a:spcAft>
            </a:pPr>
            <a:r>
              <a:rPr lang="en-US" sz="2400" dirty="0" smtClean="0"/>
              <a:t>Not done yet:</a:t>
            </a:r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/>
              <a:t>Access control via PVA variable</a:t>
            </a:r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/>
              <a:t>PVA Access control on IOC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72394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4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A4001D"/>
                </a:solidFill>
              </a:rPr>
              <a:t>Authentication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0000"/>
                </a:solidFill>
              </a:rPr>
              <a:t>Authentication deals with how does the EPICS server determine the </a:t>
            </a:r>
            <a:r>
              <a:rPr lang="en-US" sz="2400" dirty="0" err="1">
                <a:solidFill>
                  <a:srgbClr val="000000"/>
                </a:solidFill>
              </a:rPr>
              <a:t>UserId</a:t>
            </a:r>
            <a:r>
              <a:rPr lang="en-US" sz="2400" dirty="0">
                <a:solidFill>
                  <a:srgbClr val="000000"/>
                </a:solidFill>
              </a:rPr>
              <a:t> and Host IP of the client.</a:t>
            </a:r>
            <a:endParaRPr lang="en-US" sz="2400" dirty="0"/>
          </a:p>
          <a:p>
            <a:pPr marL="342900" indent="-342900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 smtClean="0">
                <a:solidFill>
                  <a:srgbClr val="000000"/>
                </a:solidFill>
              </a:rPr>
              <a:t>First </a:t>
            </a:r>
            <a:r>
              <a:rPr lang="en-US" sz="2400" dirty="0">
                <a:solidFill>
                  <a:srgbClr val="000000"/>
                </a:solidFill>
              </a:rPr>
              <a:t>generation PVA </a:t>
            </a:r>
            <a:r>
              <a:rPr lang="en-US" sz="2400" dirty="0" smtClean="0">
                <a:solidFill>
                  <a:srgbClr val="000000"/>
                </a:solidFill>
              </a:rPr>
              <a:t>Access Security plugin gets username from client, </a:t>
            </a:r>
            <a:r>
              <a:rPr lang="en-US" sz="2400" dirty="0">
                <a:solidFill>
                  <a:srgbClr val="000000"/>
                </a:solidFill>
              </a:rPr>
              <a:t>but derive </a:t>
            </a:r>
            <a:r>
              <a:rPr lang="en-US" sz="2400" dirty="0" err="1" smtClean="0">
                <a:solidFill>
                  <a:srgbClr val="000000"/>
                </a:solidFill>
              </a:rPr>
              <a:t>thes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hostname from the ethernet socket connection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SzPct val="45000"/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Second generation PVA </a:t>
            </a:r>
            <a:r>
              <a:rPr lang="en-US" sz="2400" dirty="0">
                <a:solidFill>
                  <a:srgbClr val="000000"/>
                </a:solidFill>
              </a:rPr>
              <a:t>Access Security plugin will </a:t>
            </a:r>
            <a:r>
              <a:rPr lang="en-US" sz="2400" dirty="0">
                <a:solidFill>
                  <a:srgbClr val="000000"/>
                </a:solidFill>
              </a:rPr>
              <a:t>use a password based authentication to ensure the client </a:t>
            </a:r>
            <a:r>
              <a:rPr lang="en-US" sz="2400" dirty="0" err="1">
                <a:solidFill>
                  <a:srgbClr val="000000"/>
                </a:solidFill>
              </a:rPr>
              <a:t>UserId</a:t>
            </a:r>
            <a:r>
              <a:rPr lang="en-US" sz="2400" dirty="0">
                <a:solidFill>
                  <a:srgbClr val="000000"/>
                </a:solidFill>
              </a:rPr>
              <a:t> is valid.</a:t>
            </a:r>
            <a:endParaRPr lang="en-US" sz="2400" dirty="0"/>
          </a:p>
          <a:p>
            <a:pPr marL="342900" indent="-342900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Currently favored authentication method is to use Kerberos tickets.</a:t>
            </a:r>
            <a:endParaRPr lang="en-US" sz="2400" dirty="0"/>
          </a:p>
          <a:p>
            <a:pPr marL="342900" indent="-342900">
              <a:buSzPct val="150000"/>
              <a:buFont typeface="Wingdings" charset="2"/>
              <a:buChar char=""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20792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5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rgbClr val="A4001D"/>
                </a:solidFill>
              </a:rPr>
              <a:t>Access Configuration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000" dirty="0">
                <a:solidFill>
                  <a:srgbClr val="000000"/>
                </a:solidFill>
              </a:rPr>
              <a:t>CA Access Security is configured by an access configuration file, ACF, that allows EPICS developers to define the following building blocks for determining what level of access is granted to a CA client.</a:t>
            </a:r>
            <a:endParaRPr lang="en-US" sz="2000" dirty="0"/>
          </a:p>
          <a:p>
            <a:pPr marL="342900" indent="-342900">
              <a:buSzPct val="45000"/>
              <a:buFont typeface="Wingdings" charset="2"/>
              <a:buChar char="u"/>
            </a:pPr>
            <a:r>
              <a:rPr lang="en-US" sz="2000" dirty="0">
                <a:solidFill>
                  <a:srgbClr val="000000"/>
                </a:solidFill>
              </a:rPr>
              <a:t>UAG, User Access Group, a list of </a:t>
            </a:r>
            <a:r>
              <a:rPr lang="en-US" sz="2000" dirty="0" smtClean="0">
                <a:solidFill>
                  <a:srgbClr val="000000"/>
                </a:solidFill>
              </a:rPr>
              <a:t>usernames and/or group</a:t>
            </a:r>
            <a:endParaRPr lang="en-US" sz="2000" dirty="0"/>
          </a:p>
          <a:p>
            <a:pPr marL="342900" indent="-342900">
              <a:buSzPct val="45000"/>
              <a:buFont typeface="Wingdings" charset="2"/>
              <a:buChar char="u"/>
            </a:pPr>
            <a:r>
              <a:rPr lang="en-US" sz="2000" dirty="0">
                <a:solidFill>
                  <a:srgbClr val="000000"/>
                </a:solidFill>
              </a:rPr>
              <a:t>HAG, Host Access Group, a list of hostnames</a:t>
            </a:r>
            <a:endParaRPr lang="en-US" sz="2000" dirty="0"/>
          </a:p>
          <a:p>
            <a:pPr marL="342900" indent="-342900">
              <a:buSzPct val="45000"/>
              <a:buFont typeface="Wingdings" charset="2"/>
              <a:buChar char="u"/>
            </a:pPr>
            <a:r>
              <a:rPr lang="en-US" sz="2000" dirty="0">
                <a:solidFill>
                  <a:srgbClr val="000000"/>
                </a:solidFill>
              </a:rPr>
              <a:t>ASG, Access Security Group, a list of rules governing access for different UAG and </a:t>
            </a:r>
            <a:r>
              <a:rPr lang="en-US" sz="2000" dirty="0" smtClean="0">
                <a:solidFill>
                  <a:srgbClr val="000000"/>
                </a:solidFill>
              </a:rPr>
              <a:t>HAG</a:t>
            </a:r>
          </a:p>
          <a:p>
            <a:pPr marL="342900" indent="-342900">
              <a:buSzPct val="45000"/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>
                <a:solidFill>
                  <a:srgbClr val="000000"/>
                </a:solidFill>
              </a:rPr>
              <a:t>In the IOC, each record has an ASG field which determines which Access Security Group rules are used for its access security.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rgbClr val="000000"/>
                </a:solidFill>
              </a:rPr>
              <a:t>In the gateway, a </a:t>
            </a:r>
            <a:r>
              <a:rPr lang="en-US" sz="2000" dirty="0" err="1">
                <a:solidFill>
                  <a:srgbClr val="000000"/>
                </a:solidFill>
              </a:rPr>
              <a:t>pvlist</a:t>
            </a:r>
            <a:r>
              <a:rPr lang="en-US" sz="2000" dirty="0">
                <a:solidFill>
                  <a:srgbClr val="000000"/>
                </a:solidFill>
              </a:rPr>
              <a:t> file is used to determine which ASG to use.</a:t>
            </a:r>
            <a:endParaRPr lang="en-US" sz="20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000" dirty="0">
                <a:solidFill>
                  <a:srgbClr val="000000"/>
                </a:solidFill>
              </a:rPr>
              <a:t>PVA Access </a:t>
            </a:r>
            <a:r>
              <a:rPr lang="en-US" sz="2000" dirty="0" smtClean="0">
                <a:solidFill>
                  <a:srgbClr val="000000"/>
                </a:solidFill>
              </a:rPr>
              <a:t>Security supports CA configuration files.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906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6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Caching and Channel Sharing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Gateway caching monitors the upstream server and uses a single update from the server to server multiple downstream clients.</a:t>
            </a:r>
            <a:endParaRPr lang="en-US" sz="2400" dirty="0"/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>
                <a:solidFill>
                  <a:srgbClr val="000000"/>
                </a:solidFill>
              </a:rPr>
              <a:t>Gateway caching</a:t>
            </a:r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>
                <a:solidFill>
                  <a:srgbClr val="000000"/>
                </a:solidFill>
              </a:rPr>
              <a:t>Configurable gateway caching</a:t>
            </a: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 smtClean="0">
                <a:solidFill>
                  <a:srgbClr val="000000"/>
                </a:solidFill>
              </a:rPr>
              <a:t>Channel Sharing for identical PVA requests</a:t>
            </a:r>
            <a:endParaRPr lang="en-US" sz="2400" dirty="0"/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Channel Sharing for </a:t>
            </a:r>
            <a:r>
              <a:rPr lang="en-US" sz="2400" dirty="0" smtClean="0">
                <a:solidFill>
                  <a:srgbClr val="000000"/>
                </a:solidFill>
              </a:rPr>
              <a:t>PVA requests with different subsets of channel fields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669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7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Data Reduction Strategies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Gateway data reduction involves configurable rate limits for both upstream and downstream connections to avoid some connections consuming most of the available bandwidth.</a:t>
            </a:r>
            <a:endParaRPr lang="en-US" sz="2400" dirty="0"/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>
                <a:solidFill>
                  <a:srgbClr val="000000"/>
                </a:solidFill>
              </a:rPr>
              <a:t>Upstream rate limiting</a:t>
            </a:r>
          </a:p>
          <a:p>
            <a:pPr marL="919163" indent="-468313">
              <a:buSzPct val="150000"/>
              <a:buFont typeface="Wingdings" charset="2"/>
              <a:buChar char=""/>
            </a:pPr>
            <a:r>
              <a:rPr lang="en-US" sz="2400" dirty="0" smtClean="0">
                <a:solidFill>
                  <a:srgbClr val="000000"/>
                </a:solidFill>
              </a:rPr>
              <a:t>Downstream rate limiting</a:t>
            </a:r>
          </a:p>
          <a:p>
            <a:pPr marL="450850">
              <a:buClr>
                <a:srgbClr val="008000"/>
              </a:buClr>
              <a:buSzPct val="150000"/>
            </a:pPr>
            <a:endParaRPr lang="en-US" sz="2400" dirty="0">
              <a:solidFill>
                <a:srgbClr val="000000"/>
              </a:solidFill>
            </a:endParaRPr>
          </a:p>
          <a:p>
            <a:pPr marL="50800">
              <a:buClr>
                <a:srgbClr val="008000"/>
              </a:buClr>
              <a:buSzPct val="150000"/>
            </a:pPr>
            <a:r>
              <a:rPr lang="en-US" sz="2400" dirty="0" smtClean="0"/>
              <a:t>Another strategy for data reduction is for the client to only request a subset of an array.</a:t>
            </a:r>
          </a:p>
          <a:p>
            <a:pPr marL="50800">
              <a:buClr>
                <a:srgbClr val="008000"/>
              </a:buClr>
              <a:buSzPct val="150000"/>
            </a:pPr>
            <a:endParaRPr lang="en-US" sz="2400" dirty="0"/>
          </a:p>
          <a:p>
            <a:pPr marL="919163" indent="-468313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 smtClean="0">
                <a:solidFill>
                  <a:srgbClr val="000000"/>
                </a:solidFill>
              </a:rPr>
              <a:t>PVA Gateway supports CA Filter notation PV.[-5,-1]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535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8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Diagnostics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Gateway diagnostics currently only readable from downstream.</a:t>
            </a:r>
            <a:endParaRPr lang="en-US" sz="2400" dirty="0"/>
          </a:p>
          <a:p>
            <a:pPr marL="450850" indent="-400050">
              <a:buSzPct val="150000"/>
              <a:buFont typeface="Wingdings" charset="2"/>
              <a:buChar char=""/>
            </a:pPr>
            <a:r>
              <a:rPr lang="en-US" sz="2400" dirty="0" smtClean="0">
                <a:solidFill>
                  <a:srgbClr val="000000"/>
                </a:solidFill>
              </a:rPr>
              <a:t>EPICS </a:t>
            </a:r>
            <a:r>
              <a:rPr lang="en-US" sz="2400" dirty="0">
                <a:solidFill>
                  <a:srgbClr val="000000"/>
                </a:solidFill>
              </a:rPr>
              <a:t>style alarm limits, severity and status for each monitor PV</a:t>
            </a:r>
          </a:p>
          <a:p>
            <a:pPr marL="450850" indent="-400050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Number of client side PVA connections</a:t>
            </a:r>
          </a:p>
          <a:p>
            <a:pPr marL="450850" indent="-400050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Number of server side PVA connections</a:t>
            </a:r>
          </a:p>
          <a:p>
            <a:pPr marL="450850" indent="-400050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Total client </a:t>
            </a:r>
            <a:r>
              <a:rPr lang="en-US" sz="2400" dirty="0" smtClean="0">
                <a:solidFill>
                  <a:srgbClr val="000000"/>
                </a:solidFill>
              </a:rPr>
              <a:t>bandwidth by host and by </a:t>
            </a:r>
            <a:r>
              <a:rPr lang="en-US" sz="2400" dirty="0" err="1" smtClean="0">
                <a:solidFill>
                  <a:srgbClr val="000000"/>
                </a:solidFill>
              </a:rPr>
              <a:t>pv</a:t>
            </a:r>
            <a:endParaRPr lang="en-US" sz="2400" dirty="0">
              <a:solidFill>
                <a:srgbClr val="000000"/>
              </a:solidFill>
            </a:endParaRPr>
          </a:p>
          <a:p>
            <a:pPr marL="450850" indent="-400050">
              <a:buClr>
                <a:srgbClr val="008000"/>
              </a:buClr>
              <a:buSzPct val="150000"/>
              <a:buFont typeface="Wingdings" charset="2"/>
              <a:buChar char=""/>
            </a:pPr>
            <a:r>
              <a:rPr lang="en-US" sz="2400" dirty="0">
                <a:solidFill>
                  <a:srgbClr val="000000"/>
                </a:solidFill>
              </a:rPr>
              <a:t>Total server </a:t>
            </a:r>
            <a:r>
              <a:rPr lang="en-US" sz="2400" dirty="0" smtClean="0">
                <a:solidFill>
                  <a:srgbClr val="000000"/>
                </a:solidFill>
              </a:rPr>
              <a:t>bandwidth by host and by </a:t>
            </a:r>
            <a:r>
              <a:rPr lang="en-US" sz="2400" dirty="0" err="1" smtClean="0">
                <a:solidFill>
                  <a:srgbClr val="000000"/>
                </a:solidFill>
              </a:rPr>
              <a:t>pv</a:t>
            </a:r>
            <a:endParaRPr lang="en-US" sz="2400" dirty="0">
              <a:solidFill>
                <a:srgbClr val="000000"/>
              </a:solidFill>
            </a:endParaRPr>
          </a:p>
          <a:p>
            <a:pPr marL="450850" indent="-400050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CPU </a:t>
            </a:r>
            <a:r>
              <a:rPr lang="en-US" sz="2400" dirty="0" smtClean="0">
                <a:solidFill>
                  <a:srgbClr val="000000"/>
                </a:solidFill>
              </a:rPr>
              <a:t>and Memory </a:t>
            </a:r>
            <a:r>
              <a:rPr lang="en-US" sz="2400" dirty="0">
                <a:solidFill>
                  <a:srgbClr val="000000"/>
                </a:solidFill>
              </a:rPr>
              <a:t>usage</a:t>
            </a:r>
          </a:p>
          <a:p>
            <a:pPr marL="450850" indent="-400050">
              <a:buSzPct val="150000"/>
              <a:buFont typeface="Wingdings" charset="2"/>
              <a:buChar char=""/>
            </a:pPr>
            <a:r>
              <a:rPr lang="en-US" sz="2400" dirty="0">
                <a:solidFill>
                  <a:srgbClr val="000000"/>
                </a:solidFill>
              </a:rPr>
              <a:t>Thread count for both client side and server side</a:t>
            </a:r>
          </a:p>
          <a:p>
            <a:pPr marL="450850">
              <a:buClr>
                <a:srgbClr val="008000"/>
              </a:buClr>
              <a:buSzPct val="150000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450850">
              <a:buClr>
                <a:srgbClr val="008000"/>
              </a:buClr>
              <a:buSzPct val="150000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23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566200" y="6318360"/>
            <a:ext cx="318600" cy="539280"/>
          </a:xfrm>
          <a:prstGeom prst="rect">
            <a:avLst/>
          </a:prstGeom>
          <a:noFill/>
          <a:ln>
            <a:noFill/>
          </a:ln>
        </p:spPr>
        <p:txBody>
          <a:bodyPr lIns="72000" tIns="57600" rIns="72000" anchor="ctr"/>
          <a:lstStyle/>
          <a:p>
            <a:pPr>
              <a:lnSpc>
                <a:spcPct val="100000"/>
              </a:lnSpc>
            </a:pPr>
            <a:fld id="{F7C3CAC7-0AF4-44F0-97BB-52D315B8D41C}" type="slidenum">
              <a:rPr lang="en-US" sz="1100" strike="noStrike">
                <a:solidFill>
                  <a:srgbClr val="000000"/>
                </a:solidFill>
                <a:latin typeface="Arial"/>
              </a:rPr>
              <a:t>9</a:t>
            </a:fld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1800" y="129240"/>
            <a:ext cx="8103240" cy="7527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2400" b="1" dirty="0" smtClean="0">
                <a:solidFill>
                  <a:srgbClr val="A4001D"/>
                </a:solidFill>
              </a:rPr>
              <a:t>PVA Gateway Logging</a:t>
            </a:r>
            <a:endParaRPr lang="en-US" sz="2400" dirty="0"/>
          </a:p>
        </p:txBody>
      </p:sp>
      <p:sp>
        <p:nvSpPr>
          <p:cNvPr id="173" name="TextShape 3"/>
          <p:cNvSpPr txBox="1"/>
          <p:nvPr/>
        </p:nvSpPr>
        <p:spPr>
          <a:xfrm>
            <a:off x="457200" y="1243440"/>
            <a:ext cx="8108640" cy="50652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Gateway doesn’t currently have an option to specify a log file, but </a:t>
            </a:r>
            <a:r>
              <a:rPr lang="en-US" sz="2400" dirty="0" smtClean="0"/>
              <a:t>uses python logging module so it should be easy to specify a log file.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000000"/>
                </a:solidFill>
              </a:rPr>
              <a:t>CA style put logs are not yet supported.</a:t>
            </a:r>
          </a:p>
          <a:p>
            <a:pPr marL="450850">
              <a:buClr>
                <a:srgbClr val="008000"/>
              </a:buClr>
              <a:buSzPct val="150000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08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2272</TotalTime>
  <Words>691</Words>
  <Application>Microsoft Macintosh PowerPoint</Application>
  <PresentationFormat>On-screen Show (4:3)</PresentationFormat>
  <Paragraphs>114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Hill</dc:creator>
  <cp:lastModifiedBy>Bruce Hill</cp:lastModifiedBy>
  <cp:revision>22</cp:revision>
  <dcterms:modified xsi:type="dcterms:W3CDTF">2019-06-06T04:50:01Z</dcterms:modified>
</cp:coreProperties>
</file>