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6" r:id="rId2"/>
    <p:sldId id="257" r:id="rId3"/>
    <p:sldId id="259" r:id="rId4"/>
    <p:sldId id="260" r:id="rId5"/>
    <p:sldId id="261" r:id="rId6"/>
    <p:sldId id="330" r:id="rId7"/>
    <p:sldId id="331" r:id="rId8"/>
    <p:sldId id="324" r:id="rId9"/>
    <p:sldId id="325" r:id="rId10"/>
    <p:sldId id="268" r:id="rId11"/>
    <p:sldId id="326" r:id="rId12"/>
    <p:sldId id="262" r:id="rId13"/>
    <p:sldId id="327" r:id="rId14"/>
    <p:sldId id="263" r:id="rId15"/>
    <p:sldId id="269" r:id="rId16"/>
    <p:sldId id="332" r:id="rId17"/>
    <p:sldId id="333" r:id="rId18"/>
    <p:sldId id="328" r:id="rId19"/>
    <p:sldId id="266" r:id="rId20"/>
    <p:sldId id="329" r:id="rId21"/>
    <p:sldId id="267" r:id="rId22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702F7E9-AC50-4814-A105-DD5B285B3296}" v="4" dt="2019-06-01T09:44:39.93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5" d="100"/>
          <a:sy n="75" d="100"/>
        </p:scale>
        <p:origin x="66" y="4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. M. P. Chu" userId="6c7a610e17e1589e" providerId="LiveId" clId="{8702F7E9-AC50-4814-A105-DD5B285B3296}"/>
    <pc:docChg chg="modSld">
      <pc:chgData name="C. M. P. Chu" userId="6c7a610e17e1589e" providerId="LiveId" clId="{8702F7E9-AC50-4814-A105-DD5B285B3296}" dt="2019-06-01T09:44:58.293" v="42" actId="20577"/>
      <pc:docMkLst>
        <pc:docMk/>
      </pc:docMkLst>
      <pc:sldChg chg="modSp">
        <pc:chgData name="C. M. P. Chu" userId="6c7a610e17e1589e" providerId="LiveId" clId="{8702F7E9-AC50-4814-A105-DD5B285B3296}" dt="2019-06-01T09:44:58.293" v="42" actId="20577"/>
        <pc:sldMkLst>
          <pc:docMk/>
          <pc:sldMk cId="3382573878" sldId="259"/>
        </pc:sldMkLst>
        <pc:spChg chg="mod">
          <ac:chgData name="C. M. P. Chu" userId="6c7a610e17e1589e" providerId="LiveId" clId="{8702F7E9-AC50-4814-A105-DD5B285B3296}" dt="2019-06-01T09:44:58.293" v="42" actId="20577"/>
          <ac:spMkLst>
            <pc:docMk/>
            <pc:sldMk cId="3382573878" sldId="259"/>
            <ac:spMk id="3" creationId="{00000000-0000-0000-0000-000000000000}"/>
          </ac:spMkLst>
        </pc:spChg>
      </pc:sldChg>
    </pc:docChg>
  </pc:docChgLst>
  <pc:docChgLst>
    <pc:chgData name="C. M. P. Chu" userId="6c7a610e17e1589e" providerId="LiveId" clId="{1EA5B2E9-9FD2-44A1-8637-B8899E247EDB}"/>
    <pc:docChg chg="modSld">
      <pc:chgData name="C. M. P. Chu" userId="6c7a610e17e1589e" providerId="LiveId" clId="{1EA5B2E9-9FD2-44A1-8637-B8899E247EDB}" dt="2019-05-03T10:16:32.405" v="20" actId="14100"/>
      <pc:docMkLst>
        <pc:docMk/>
      </pc:docMkLst>
      <pc:sldChg chg="delSp modSp">
        <pc:chgData name="C. M. P. Chu" userId="6c7a610e17e1589e" providerId="LiveId" clId="{1EA5B2E9-9FD2-44A1-8637-B8899E247EDB}" dt="2019-05-03T10:16:32.405" v="20" actId="14100"/>
        <pc:sldMkLst>
          <pc:docMk/>
          <pc:sldMk cId="4294065801" sldId="263"/>
        </pc:sldMkLst>
        <pc:spChg chg="mod">
          <ac:chgData name="C. M. P. Chu" userId="6c7a610e17e1589e" providerId="LiveId" clId="{1EA5B2E9-9FD2-44A1-8637-B8899E247EDB}" dt="2019-05-03T10:13:30.175" v="3" actId="20577"/>
          <ac:spMkLst>
            <pc:docMk/>
            <pc:sldMk cId="4294065801" sldId="263"/>
            <ac:spMk id="2" creationId="{EC292DC3-3841-4040-8857-D0AA1CDCC4B2}"/>
          </ac:spMkLst>
        </pc:spChg>
        <pc:picChg chg="del">
          <ac:chgData name="C. M. P. Chu" userId="6c7a610e17e1589e" providerId="LiveId" clId="{1EA5B2E9-9FD2-44A1-8637-B8899E247EDB}" dt="2019-05-03T10:15:56.442" v="7"/>
          <ac:picMkLst>
            <pc:docMk/>
            <pc:sldMk cId="4294065801" sldId="263"/>
            <ac:picMk id="6" creationId="{CE2AAFAB-48BF-44BB-A478-8334EBFC928C}"/>
          </ac:picMkLst>
        </pc:picChg>
        <pc:picChg chg="mod">
          <ac:chgData name="C. M. P. Chu" userId="6c7a610e17e1589e" providerId="LiveId" clId="{1EA5B2E9-9FD2-44A1-8637-B8899E247EDB}" dt="2019-05-03T10:16:32.405" v="20" actId="14100"/>
          <ac:picMkLst>
            <pc:docMk/>
            <pc:sldMk cId="4294065801" sldId="263"/>
            <ac:picMk id="7" creationId="{081AA564-247A-4025-92C4-9C50A2E41894}"/>
          </ac:picMkLst>
        </pc:picChg>
      </pc:sldChg>
      <pc:sldChg chg="addSp modSp">
        <pc:chgData name="C. M. P. Chu" userId="6c7a610e17e1589e" providerId="LiveId" clId="{1EA5B2E9-9FD2-44A1-8637-B8899E247EDB}" dt="2019-05-03T10:16:17.074" v="18" actId="1076"/>
        <pc:sldMkLst>
          <pc:docMk/>
          <pc:sldMk cId="3495136469" sldId="269"/>
        </pc:sldMkLst>
        <pc:spChg chg="mod">
          <ac:chgData name="C. M. P. Chu" userId="6c7a610e17e1589e" providerId="LiveId" clId="{1EA5B2E9-9FD2-44A1-8637-B8899E247EDB}" dt="2019-05-03T10:13:42.267" v="6" actId="20577"/>
          <ac:spMkLst>
            <pc:docMk/>
            <pc:sldMk cId="3495136469" sldId="269"/>
            <ac:spMk id="2" creationId="{EFE0F36C-8B47-4477-A26B-2D9F91C34162}"/>
          </ac:spMkLst>
        </pc:spChg>
        <pc:spChg chg="mod">
          <ac:chgData name="C. M. P. Chu" userId="6c7a610e17e1589e" providerId="LiveId" clId="{1EA5B2E9-9FD2-44A1-8637-B8899E247EDB}" dt="2019-05-03T10:16:07.832" v="16" actId="20577"/>
          <ac:spMkLst>
            <pc:docMk/>
            <pc:sldMk cId="3495136469" sldId="269"/>
            <ac:spMk id="3" creationId="{F80600A5-6446-46BA-AC44-13171C5D9D30}"/>
          </ac:spMkLst>
        </pc:spChg>
        <pc:picChg chg="add mod">
          <ac:chgData name="C. M. P. Chu" userId="6c7a610e17e1589e" providerId="LiveId" clId="{1EA5B2E9-9FD2-44A1-8637-B8899E247EDB}" dt="2019-05-03T10:16:17.074" v="18" actId="1076"/>
          <ac:picMkLst>
            <pc:docMk/>
            <pc:sldMk cId="3495136469" sldId="269"/>
            <ac:picMk id="5" creationId="{641978B8-2F29-4F98-BC03-9C1307F2E42E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C9591E-DD00-4F11-932C-F7198A2AF67D}" type="datetime1">
              <a:rPr lang="zh-CN" altLang="en-US" smtClean="0"/>
              <a:t>2019/6/3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AA3D90-0003-43FC-8488-870441CFEAE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792500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A5C407-99D6-46DC-A7B2-965835F69885}" type="datetime1">
              <a:rPr lang="zh-CN" altLang="en-US" smtClean="0"/>
              <a:t>2019/6/3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570482-1121-4847-91DC-0FCF7F634BB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531542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80642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78996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036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7"/>
          <p:cNvGrpSpPr>
            <a:grpSpLocks/>
          </p:cNvGrpSpPr>
          <p:nvPr/>
        </p:nvGrpSpPr>
        <p:grpSpPr bwMode="auto">
          <a:xfrm>
            <a:off x="10583303" y="59612"/>
            <a:ext cx="1540993" cy="1223066"/>
            <a:chOff x="9021170" y="4910171"/>
            <a:chExt cx="3084394" cy="3177969"/>
          </a:xfrm>
        </p:grpSpPr>
        <p:pic>
          <p:nvPicPr>
            <p:cNvPr id="6" name="图片 8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143" r="34193" b="51509"/>
            <a:stretch>
              <a:fillRect/>
            </a:stretch>
          </p:blipFill>
          <p:spPr bwMode="auto">
            <a:xfrm>
              <a:off x="9021170" y="4910171"/>
              <a:ext cx="3084394" cy="19255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文本框 6"/>
            <p:cNvSpPr txBox="1"/>
            <p:nvPr/>
          </p:nvSpPr>
          <p:spPr>
            <a:xfrm>
              <a:off x="9731166" y="7048509"/>
              <a:ext cx="2170220" cy="103963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000" b="1" i="0" dirty="0">
                  <a:solidFill>
                    <a:srgbClr val="800000"/>
                  </a:solidFill>
                  <a:effectLst/>
                  <a:latin typeface="Lucida Handwriting" panose="03010101010101010101" pitchFamily="66" charset="0"/>
                  <a:ea typeface="华文彩云" panose="02010800040101010101" pitchFamily="2" charset="-122"/>
                </a:rPr>
                <a:t>HEPS</a:t>
              </a:r>
              <a:endParaRPr lang="zh-CN" altLang="en-US" sz="2000" b="1" i="0" dirty="0">
                <a:solidFill>
                  <a:srgbClr val="800000"/>
                </a:solidFill>
                <a:effectLst/>
                <a:latin typeface="Lucida Handwriting" panose="03010101010101010101" pitchFamily="66" charset="0"/>
                <a:ea typeface="华文彩云" panose="02010800040101010101" pitchFamily="2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3404" y="1282678"/>
            <a:ext cx="9144000" cy="2224797"/>
          </a:xfrm>
          <a:solidFill>
            <a:schemeClr val="accent1">
              <a:lumMod val="50000"/>
            </a:schemeClr>
          </a:solidFill>
        </p:spPr>
        <p:txBody>
          <a:bodyPr>
            <a:normAutofit/>
          </a:bodyPr>
          <a:lstStyle>
            <a:lvl1pPr algn="ctr">
              <a:defRPr sz="4000" b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656348" y="3589362"/>
            <a:ext cx="9144000" cy="165576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800">
                <a:solidFill>
                  <a:srgbClr val="8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  <p:cxnSp>
        <p:nvCxnSpPr>
          <p:cNvPr id="11" name="直接连接符 10"/>
          <p:cNvCxnSpPr/>
          <p:nvPr userDrawn="1"/>
        </p:nvCxnSpPr>
        <p:spPr>
          <a:xfrm>
            <a:off x="13404" y="6327057"/>
            <a:ext cx="12178596" cy="0"/>
          </a:xfrm>
          <a:prstGeom prst="line">
            <a:avLst/>
          </a:prstGeom>
          <a:ln w="50800">
            <a:solidFill>
              <a:schemeClr val="accent1">
                <a:lumMod val="50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46056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31611" y="500062"/>
            <a:ext cx="5588190" cy="1325563"/>
          </a:xfrm>
          <a:solidFill>
            <a:schemeClr val="accent1">
              <a:lumMod val="50000"/>
            </a:schemeClr>
          </a:solidFill>
        </p:spPr>
        <p:txBody>
          <a:bodyPr>
            <a:normAutofit/>
          </a:bodyPr>
          <a:lstStyle>
            <a:lvl1pPr>
              <a:defRPr sz="3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505200" y="2112228"/>
            <a:ext cx="8245522" cy="658268"/>
          </a:xfrm>
        </p:spPr>
        <p:txBody>
          <a:bodyPr anchor="ctr"/>
          <a:lstStyle>
            <a:lvl1pPr marL="514350" indent="-514350">
              <a:buFont typeface="+mj-lt"/>
              <a:buAutoNum type="arabicPeriod"/>
              <a:defRPr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518848" y="2906969"/>
            <a:ext cx="8231874" cy="723331"/>
          </a:xfrm>
        </p:spPr>
        <p:txBody>
          <a:bodyPr anchor="ctr"/>
          <a:lstStyle>
            <a:lvl1pPr marL="514350" indent="-514350">
              <a:buFont typeface="+mj-lt"/>
              <a:buAutoNum type="arabicPeriod" startAt="2"/>
              <a:defRPr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8" name="内容占位符 3"/>
          <p:cNvSpPr>
            <a:spLocks noGrp="1"/>
          </p:cNvSpPr>
          <p:nvPr>
            <p:ph sz="half" idx="13"/>
          </p:nvPr>
        </p:nvSpPr>
        <p:spPr>
          <a:xfrm>
            <a:off x="3534768" y="3728110"/>
            <a:ext cx="8215954" cy="723331"/>
          </a:xfrm>
        </p:spPr>
        <p:txBody>
          <a:bodyPr anchor="ctr"/>
          <a:lstStyle>
            <a:lvl1pPr marL="514350" indent="-514350">
              <a:buFont typeface="+mj-lt"/>
              <a:buAutoNum type="arabicPeriod" startAt="3"/>
              <a:defRPr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9" name="内容占位符 3"/>
          <p:cNvSpPr>
            <a:spLocks noGrp="1"/>
          </p:cNvSpPr>
          <p:nvPr>
            <p:ph sz="half" idx="14"/>
          </p:nvPr>
        </p:nvSpPr>
        <p:spPr>
          <a:xfrm>
            <a:off x="3534768" y="4574273"/>
            <a:ext cx="8215954" cy="723331"/>
          </a:xfrm>
        </p:spPr>
        <p:txBody>
          <a:bodyPr anchor="ctr"/>
          <a:lstStyle>
            <a:lvl1pPr marL="514350" indent="-514350">
              <a:buFont typeface="+mj-lt"/>
              <a:buAutoNum type="arabicPeriod" startAt="4"/>
              <a:defRPr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10" name="内容占位符 3"/>
          <p:cNvSpPr>
            <a:spLocks noGrp="1"/>
          </p:cNvSpPr>
          <p:nvPr>
            <p:ph sz="half" idx="15"/>
          </p:nvPr>
        </p:nvSpPr>
        <p:spPr>
          <a:xfrm>
            <a:off x="3534768" y="5420429"/>
            <a:ext cx="8215954" cy="723331"/>
          </a:xfrm>
        </p:spPr>
        <p:txBody>
          <a:bodyPr anchor="ctr"/>
          <a:lstStyle>
            <a:lvl1pPr marL="514350" indent="-514350">
              <a:buFont typeface="+mj-lt"/>
              <a:buAutoNum type="arabicPeriod" startAt="5"/>
              <a:defRPr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2299051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0" y="6296025"/>
            <a:ext cx="10863263" cy="0"/>
          </a:xfrm>
          <a:prstGeom prst="line">
            <a:avLst/>
          </a:prstGeom>
          <a:ln w="50800">
            <a:solidFill>
              <a:schemeClr val="accent1">
                <a:lumMod val="50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pSp>
        <p:nvGrpSpPr>
          <p:cNvPr id="5" name="组合 7"/>
          <p:cNvGrpSpPr>
            <a:grpSpLocks/>
          </p:cNvGrpSpPr>
          <p:nvPr/>
        </p:nvGrpSpPr>
        <p:grpSpPr bwMode="auto">
          <a:xfrm>
            <a:off x="10768013" y="5956213"/>
            <a:ext cx="1338262" cy="848387"/>
            <a:chOff x="9007520" y="4256305"/>
            <a:chExt cx="3098044" cy="2740544"/>
          </a:xfrm>
        </p:grpSpPr>
        <p:pic>
          <p:nvPicPr>
            <p:cNvPr id="6" name="图片 8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143" r="34193" b="51509"/>
            <a:stretch>
              <a:fillRect/>
            </a:stretch>
          </p:blipFill>
          <p:spPr bwMode="auto">
            <a:xfrm>
              <a:off x="9021169" y="5071284"/>
              <a:ext cx="3084395" cy="1925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文本框 6"/>
            <p:cNvSpPr txBox="1"/>
            <p:nvPr/>
          </p:nvSpPr>
          <p:spPr>
            <a:xfrm>
              <a:off x="9007520" y="4256305"/>
              <a:ext cx="2168264" cy="129228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000" b="1" dirty="0">
                  <a:solidFill>
                    <a:srgbClr val="8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Lucida Handwriting" panose="03010101010101010101" pitchFamily="66" charset="0"/>
                  <a:ea typeface="+mn-ea"/>
                </a:rPr>
                <a:t>HEPS</a:t>
              </a:r>
              <a:endParaRPr lang="zh-CN" altLang="en-US" sz="20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Handwriting" panose="03010101010101010101" pitchFamily="66" charset="0"/>
                <a:ea typeface="+mn-ea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310535"/>
            <a:ext cx="10515600" cy="808582"/>
          </a:xfrm>
        </p:spPr>
        <p:txBody>
          <a:bodyPr>
            <a:normAutofit/>
          </a:bodyPr>
          <a:lstStyle>
            <a:lvl1pPr>
              <a:defRPr sz="3200">
                <a:solidFill>
                  <a:srgbClr val="8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289556"/>
            <a:ext cx="10515600" cy="4887407"/>
          </a:xfrm>
        </p:spPr>
        <p:txBody>
          <a:bodyPr/>
          <a:lstStyle>
            <a:lvl1pPr marL="228600" indent="-228600">
              <a:buFont typeface="Wingdings" panose="05000000000000000000" pitchFamily="2" charset="2"/>
              <a:buChar char="p"/>
              <a:defRPr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685800" indent="-228600">
              <a:buFont typeface="Wingdings" panose="05000000000000000000" pitchFamily="2" charset="2"/>
              <a:buChar char="Ø"/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143000" indent="-228600">
              <a:buFont typeface="微软雅黑" panose="020B0503020204020204" pitchFamily="34" charset="-122"/>
              <a:buChar char="‐"/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 sz="1800">
                <a:latin typeface="+mn-ea"/>
                <a:ea typeface="+mn-ea"/>
              </a:defRPr>
            </a:lvl4pPr>
            <a:lvl5pPr marL="1430337" indent="0">
              <a:buNone/>
              <a:defRPr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  <a:endParaRPr lang="en-US" altLang="zh-CN" dirty="0"/>
          </a:p>
          <a:p>
            <a:pPr lvl="3"/>
            <a:r>
              <a:rPr lang="zh-CN" altLang="en-US" dirty="0"/>
              <a:t>第五级</a:t>
            </a:r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仿宋_GB2312" panose="02010609030101010101" pitchFamily="49" charset="-122"/>
                <a:ea typeface="仿宋_GB2312" panose="02010609030101010101" pitchFamily="49" charset="-122"/>
              </a:defRPr>
            </a:lvl1pPr>
          </a:lstStyle>
          <a:p>
            <a:pPr>
              <a:defRPr/>
            </a:pPr>
            <a:r>
              <a:rPr lang="en-US" altLang="zh-CN"/>
              <a:t>EPICS Meeting, June, 2019</a:t>
            </a:r>
            <a:endParaRPr lang="zh-CN" altLang="en-US" dirty="0"/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25266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3AAF97-D60F-4A30-86ED-B6EB7508DE97}" type="slidenum">
              <a:rPr lang="zh-CN" altLang="en-US"/>
              <a:pPr>
                <a:defRPr/>
              </a:pPr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98826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r>
              <a:rPr lang="en-US" altLang="zh-CN"/>
              <a:t>EPICS Meeting, June, 2019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8D32226-C75F-4A9F-9F21-AFEE1C93021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</p:sldLayoutIdLst>
  <p:hf sldNum="0" hdr="0" dt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2700" y="1282700"/>
            <a:ext cx="9144000" cy="2224088"/>
          </a:xfrm>
        </p:spPr>
        <p:txBody>
          <a:bodyPr rtlCol="0"/>
          <a:lstStyle/>
          <a:p>
            <a:pPr fontAlgn="auto">
              <a:spcAft>
                <a:spcPts val="0"/>
              </a:spcAft>
              <a:defRPr/>
            </a:pPr>
            <a:r>
              <a:rPr lang="en-US" altLang="zh-CN" dirty="0"/>
              <a:t>High Energy Photon Source (HEPS) Controls Status </a:t>
            </a:r>
            <a:r>
              <a:rPr lang="en-US" altLang="zh-CN" dirty="0" smtClean="0"/>
              <a:t>Report</a:t>
            </a:r>
            <a:endParaRPr lang="zh-CN" altLang="en-US" dirty="0"/>
          </a:p>
        </p:txBody>
      </p:sp>
      <p:sp>
        <p:nvSpPr>
          <p:cNvPr id="5123" name="副标题 2"/>
          <p:cNvSpPr>
            <a:spLocks noGrp="1"/>
          </p:cNvSpPr>
          <p:nvPr>
            <p:ph type="subTitle" idx="1"/>
          </p:nvPr>
        </p:nvSpPr>
        <p:spPr>
          <a:xfrm>
            <a:off x="1655763" y="3589338"/>
            <a:ext cx="9144000" cy="1655762"/>
          </a:xfrm>
        </p:spPr>
        <p:txBody>
          <a:bodyPr/>
          <a:lstStyle/>
          <a:p>
            <a:r>
              <a:rPr lang="en-US" altLang="zh-CN" dirty="0"/>
              <a:t>Paul</a:t>
            </a:r>
            <a:r>
              <a:rPr lang="zh-CN" altLang="en-US" dirty="0"/>
              <a:t> </a:t>
            </a:r>
            <a:r>
              <a:rPr lang="en-US" altLang="zh-CN" dirty="0"/>
              <a:t>Chu</a:t>
            </a:r>
          </a:p>
          <a:p>
            <a:r>
              <a:rPr lang="en-US" altLang="zh-CN" dirty="0"/>
              <a:t>Institute of High Energy Physics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4765"/>
    </mc:Choice>
    <mc:Fallback>
      <p:transition spd="slow" advTm="14765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AA09CDC8-3382-448C-A6A1-993B316D17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28163" y="1233054"/>
            <a:ext cx="4391891" cy="439189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="" xmlns:a16="http://schemas.microsoft.com/office/drawing/2014/main" id="{8EDAD059-BA0E-4F35-8DEF-2FB7BC4EA9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Fast Orbit Feedback (FOFB)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47AEF025-6ECF-41DD-8D58-15794A4369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9556"/>
            <a:ext cx="7834745" cy="4887407"/>
          </a:xfrm>
        </p:spPr>
        <p:txBody>
          <a:bodyPr/>
          <a:lstStyle/>
          <a:p>
            <a:r>
              <a:rPr lang="en-US" dirty="0"/>
              <a:t>300 Hz – 1 kHz bandwidth</a:t>
            </a:r>
          </a:p>
          <a:p>
            <a:r>
              <a:rPr lang="en-US" dirty="0"/>
              <a:t>576 BPMs, 192 horizonal/vertical correctors</a:t>
            </a:r>
          </a:p>
          <a:p>
            <a:r>
              <a:rPr lang="en-US" dirty="0"/>
              <a:t>16 FOFB nodes </a:t>
            </a:r>
          </a:p>
          <a:p>
            <a:pPr lvl="1"/>
            <a:r>
              <a:rPr lang="en-US" dirty="0"/>
              <a:t>Each as star topology</a:t>
            </a:r>
          </a:p>
          <a:p>
            <a:pPr lvl="1"/>
            <a:r>
              <a:rPr lang="en-US" dirty="0"/>
              <a:t>16 connected as ring topology</a:t>
            </a:r>
          </a:p>
          <a:p>
            <a:r>
              <a:rPr lang="en-US" dirty="0"/>
              <a:t>FPGA for fast computation</a:t>
            </a:r>
          </a:p>
          <a:p>
            <a:r>
              <a:rPr lang="en-US" dirty="0"/>
              <a:t>Gigabit Transceiver for data communication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8D66F8CD-C61B-4A74-9E30-0E48BD41D8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/>
              <a:t>EPICS Meeting, June, 2019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56645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Beamline Controls [1]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14 Beamlines+1 testing beamline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EPICS Meeting, June, 2019</a:t>
            </a:r>
            <a:endParaRPr lang="zh-CN" alt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1243" y="1908346"/>
            <a:ext cx="7369514" cy="4151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731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85073BF-E2D7-496D-9EEC-4FFD77657C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Beamline </a:t>
            </a:r>
            <a:r>
              <a:rPr lang="en-US" dirty="0" smtClean="0"/>
              <a:t>Controls [2]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9BAA4819-D63A-4228-97CF-40E8777B52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9556"/>
            <a:ext cx="10633364" cy="4887407"/>
          </a:xfrm>
        </p:spPr>
        <p:txBody>
          <a:bodyPr/>
          <a:lstStyle/>
          <a:p>
            <a:r>
              <a:rPr lang="en-US" dirty="0"/>
              <a:t>EPICS based, possibly v7</a:t>
            </a:r>
          </a:p>
          <a:p>
            <a:r>
              <a:rPr lang="en-US" dirty="0"/>
              <a:t>Trying to standardize equipment</a:t>
            </a:r>
          </a:p>
          <a:p>
            <a:r>
              <a:rPr lang="en-US" dirty="0"/>
              <a:t>Designing data flow architecture, Integrating with scientific computing</a:t>
            </a:r>
          </a:p>
          <a:p>
            <a:pPr lvl="1"/>
            <a:r>
              <a:rPr lang="en-US" dirty="0"/>
              <a:t>Common data format, e.g. HDF5</a:t>
            </a:r>
          </a:p>
          <a:p>
            <a:pPr lvl="1"/>
            <a:r>
              <a:rPr lang="en-US" dirty="0"/>
              <a:t>Data preprocessing</a:t>
            </a:r>
          </a:p>
          <a:p>
            <a:pPr lvl="1"/>
            <a:r>
              <a:rPr lang="en-US" dirty="0"/>
              <a:t>Online analysis</a:t>
            </a:r>
          </a:p>
          <a:p>
            <a:pPr lvl="1"/>
            <a:r>
              <a:rPr lang="en-US" dirty="0"/>
              <a:t>Smart control w/ </a:t>
            </a:r>
            <a:r>
              <a:rPr lang="en-US" dirty="0" err="1"/>
              <a:t>IoT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D19F9497-20D8-4645-97BE-4EE6F20FB0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/>
              <a:t>EPICS Meeting, June, 2019</a:t>
            </a:r>
            <a:endParaRPr lang="zh-CN" alt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0B6FF087-B134-41C6-BA0A-467D08F701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1556" y="3713071"/>
            <a:ext cx="6530008" cy="3008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162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HEPS User Facility Software Architecture 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85305" y="1187450"/>
            <a:ext cx="9183931" cy="4971073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EPICS Meeting, June, 2019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85936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C292DC3-3841-4040-8857-D0AA1CDCC4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High-level Application Platforms [1]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F0B68E21-4C92-4F71-9A00-6521F0FB2D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89063"/>
            <a:ext cx="10515600" cy="4887407"/>
          </a:xfrm>
        </p:spPr>
        <p:txBody>
          <a:bodyPr/>
          <a:lstStyle/>
          <a:p>
            <a:r>
              <a:rPr lang="en-US" dirty="0"/>
              <a:t>Code reusability</a:t>
            </a:r>
          </a:p>
          <a:p>
            <a:r>
              <a:rPr lang="en-US" dirty="0"/>
              <a:t>Physics applications</a:t>
            </a:r>
          </a:p>
          <a:p>
            <a:pPr lvl="1"/>
            <a:r>
              <a:rPr lang="en-US" dirty="0"/>
              <a:t>Open XAL, AP Toolbox</a:t>
            </a:r>
          </a:p>
          <a:p>
            <a:r>
              <a:rPr lang="en-US" dirty="0"/>
              <a:t>General-purpose applications</a:t>
            </a:r>
          </a:p>
          <a:p>
            <a:pPr lvl="1"/>
            <a:r>
              <a:rPr lang="en-US" dirty="0"/>
              <a:t>CS-Studio</a:t>
            </a:r>
          </a:p>
          <a:p>
            <a:r>
              <a:rPr lang="en-US" dirty="0"/>
              <a:t>Machine learning applications</a:t>
            </a:r>
          </a:p>
          <a:p>
            <a:pPr lvl="1"/>
            <a:r>
              <a:rPr lang="en-US" dirty="0" err="1"/>
              <a:t>Scikit</a:t>
            </a:r>
            <a:r>
              <a:rPr lang="en-US" dirty="0"/>
              <a:t>-Learn, TensorFlow</a:t>
            </a:r>
          </a:p>
          <a:p>
            <a:r>
              <a:rPr lang="en-US" dirty="0"/>
              <a:t>Python, MATLAB support</a:t>
            </a:r>
          </a:p>
          <a:p>
            <a:pPr lvl="1"/>
            <a:r>
              <a:rPr lang="en-US" dirty="0"/>
              <a:t>Quick prototyping</a:t>
            </a:r>
          </a:p>
          <a:p>
            <a:pPr lvl="1"/>
            <a:r>
              <a:rPr lang="en-US" dirty="0"/>
              <a:t>Flexible controls/apps</a:t>
            </a:r>
          </a:p>
          <a:p>
            <a:r>
              <a:rPr lang="en-US" dirty="0"/>
              <a:t>Mobile apps support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2FA9938F-0EB5-4BC5-A39D-6EE85F8242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/>
              <a:t>EPICS Meeting, June, 2019</a:t>
            </a:r>
            <a:endParaRPr lang="zh-CN" alt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081AA564-247A-4025-92C4-9C50A2E418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90080" y="1791353"/>
            <a:ext cx="4672835" cy="3682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4065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FE0F36C-8B47-4477-A26B-2D9F91C341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High-level Application Platforms [2]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F80600A5-6446-46BA-AC44-13171C5D9D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Data Layer</a:t>
            </a:r>
          </a:p>
          <a:p>
            <a:r>
              <a:rPr lang="en-US" dirty="0"/>
              <a:t>Middle Layer</a:t>
            </a:r>
          </a:p>
          <a:p>
            <a:r>
              <a:rPr lang="en-US" dirty="0"/>
              <a:t>Applications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194599D0-4B2B-4862-B9D5-0C37E96E1A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/>
              <a:t>EPICS Meeting, June, 2019</a:t>
            </a:r>
            <a:endParaRPr lang="zh-CN" alt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641978B8-2F29-4F98-BC03-9C1307F2E4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443" y="3157415"/>
            <a:ext cx="5807442" cy="229492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8855" y="1289556"/>
            <a:ext cx="5364945" cy="458458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399046" y="5438116"/>
            <a:ext cx="32002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Data processing for ML Platform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5136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ML Platform General Ideas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EPICS Meeting, June, 2019</a:t>
            </a:r>
            <a:endParaRPr lang="zh-CN" alt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38200" y="1289556"/>
            <a:ext cx="10515600" cy="3687163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0" indent="0" eaLnBrk="1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US" altLang="zh-CN" sz="3200" i="1" dirty="0">
                <a:solidFill>
                  <a:schemeClr val="accent2">
                    <a:lumMod val="75000"/>
                  </a:schemeClr>
                </a:solidFill>
                <a:latin typeface="Calibri" panose="020F0502020204030204"/>
              </a:rPr>
              <a:t>Machine Learning in Python</a:t>
            </a:r>
          </a:p>
          <a:p>
            <a:pPr marL="0" lvl="0" indent="0" eaLnBrk="1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US" altLang="zh-CN" sz="3200" b="1" dirty="0" err="1">
                <a:solidFill>
                  <a:prstClr val="black"/>
                </a:solidFill>
                <a:latin typeface="Calibri" panose="020F0502020204030204"/>
              </a:rPr>
              <a:t>Scikit</a:t>
            </a:r>
            <a:r>
              <a:rPr lang="en-US" altLang="zh-CN" sz="3200" b="1" dirty="0">
                <a:solidFill>
                  <a:prstClr val="black"/>
                </a:solidFill>
                <a:latin typeface="Calibri" panose="020F0502020204030204"/>
              </a:rPr>
              <a:t>-learn/</a:t>
            </a:r>
            <a:r>
              <a:rPr lang="en-US" altLang="zh-CN" sz="3200" b="1" dirty="0" err="1">
                <a:solidFill>
                  <a:prstClr val="black"/>
                </a:solidFill>
                <a:latin typeface="Calibri" panose="020F0502020204030204"/>
              </a:rPr>
              <a:t>TensorFlow</a:t>
            </a:r>
            <a:r>
              <a:rPr lang="en-US" altLang="zh-CN" sz="3200" b="1" dirty="0">
                <a:solidFill>
                  <a:prstClr val="black"/>
                </a:solidFill>
                <a:latin typeface="Calibri" panose="020F0502020204030204"/>
              </a:rPr>
              <a:t>  </a:t>
            </a:r>
          </a:p>
          <a:p>
            <a:pPr marL="228600" lvl="0" indent="-540000" eaLnBrk="1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5B9BD5">
                  <a:lumMod val="50000"/>
                </a:srgbClr>
              </a:buClr>
              <a:buFont typeface="Wingdings" panose="05000000000000000000" pitchFamily="2" charset="2"/>
              <a:buChar char="n"/>
            </a:pPr>
            <a:r>
              <a:rPr lang="en-US" altLang="zh-CN" sz="2800" dirty="0">
                <a:solidFill>
                  <a:prstClr val="black"/>
                </a:solidFill>
                <a:latin typeface="Calibri" panose="020F0502020204030204"/>
              </a:rPr>
              <a:t>Simple and efficient tool for data mining &amp; data analysis</a:t>
            </a:r>
          </a:p>
          <a:p>
            <a:pPr marL="228600" lvl="0" indent="-540000" eaLnBrk="1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5B9BD5">
                  <a:lumMod val="50000"/>
                </a:srgbClr>
              </a:buClr>
              <a:buFont typeface="Wingdings" panose="05000000000000000000" pitchFamily="2" charset="2"/>
              <a:buChar char="n"/>
            </a:pPr>
            <a:r>
              <a:rPr lang="en-US" altLang="zh-CN" sz="2800" dirty="0">
                <a:solidFill>
                  <a:prstClr val="black"/>
                </a:solidFill>
                <a:latin typeface="Calibri" panose="020F0502020204030204"/>
              </a:rPr>
              <a:t>Built on </a:t>
            </a:r>
            <a:r>
              <a:rPr lang="en-US" altLang="zh-CN" sz="2800" dirty="0" err="1">
                <a:solidFill>
                  <a:prstClr val="black"/>
                </a:solidFill>
                <a:latin typeface="Calibri" panose="020F0502020204030204"/>
              </a:rPr>
              <a:t>NumPy</a:t>
            </a:r>
            <a:r>
              <a:rPr lang="en-US" altLang="zh-CN" sz="2800" dirty="0">
                <a:solidFill>
                  <a:prstClr val="black"/>
                </a:solidFill>
                <a:latin typeface="Calibri" panose="020F0502020204030204"/>
              </a:rPr>
              <a:t>, </a:t>
            </a:r>
            <a:r>
              <a:rPr lang="en-US" altLang="zh-CN" sz="2800" dirty="0" err="1">
                <a:solidFill>
                  <a:prstClr val="black"/>
                </a:solidFill>
                <a:latin typeface="Calibri" panose="020F0502020204030204"/>
              </a:rPr>
              <a:t>SciPy</a:t>
            </a:r>
            <a:r>
              <a:rPr lang="en-US" altLang="zh-CN" sz="2800" dirty="0">
                <a:solidFill>
                  <a:prstClr val="black"/>
                </a:solidFill>
                <a:latin typeface="Calibri" panose="020F0502020204030204"/>
              </a:rPr>
              <a:t>, and </a:t>
            </a:r>
            <a:r>
              <a:rPr lang="en-US" altLang="zh-CN" sz="2800" dirty="0" err="1">
                <a:solidFill>
                  <a:prstClr val="black"/>
                </a:solidFill>
                <a:latin typeface="Calibri" panose="020F0502020204030204"/>
              </a:rPr>
              <a:t>matplotlib</a:t>
            </a:r>
            <a:endParaRPr lang="en-US" altLang="zh-CN" sz="2800" dirty="0">
              <a:solidFill>
                <a:prstClr val="black"/>
              </a:solidFill>
              <a:latin typeface="Calibri" panose="020F0502020204030204"/>
            </a:endParaRPr>
          </a:p>
          <a:p>
            <a:pPr marL="228600" lvl="0" indent="-540000" eaLnBrk="1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5B9BD5">
                  <a:lumMod val="50000"/>
                </a:srgbClr>
              </a:buClr>
              <a:buFont typeface="Wingdings" panose="05000000000000000000" pitchFamily="2" charset="2"/>
              <a:buChar char="n"/>
            </a:pPr>
            <a:r>
              <a:rPr lang="en-US" altLang="zh-CN" sz="2800" dirty="0">
                <a:solidFill>
                  <a:prstClr val="black"/>
                </a:solidFill>
                <a:latin typeface="Calibri" panose="020F0502020204030204"/>
              </a:rPr>
              <a:t>Open source, commercially usable - BSD </a:t>
            </a:r>
            <a:r>
              <a:rPr lang="en-US" altLang="zh-CN" sz="2800" dirty="0" smtClean="0">
                <a:solidFill>
                  <a:prstClr val="black"/>
                </a:solidFill>
                <a:latin typeface="Calibri" panose="020F0502020204030204"/>
              </a:rPr>
              <a:t>license</a:t>
            </a:r>
          </a:p>
          <a:p>
            <a:pPr marL="0" indent="0" fontAlgn="auto">
              <a:spcAft>
                <a:spcPts val="0"/>
              </a:spcAft>
              <a:buClr>
                <a:srgbClr val="5B9BD5">
                  <a:lumMod val="50000"/>
                </a:srgbClr>
              </a:buClr>
              <a:buNone/>
            </a:pPr>
            <a:r>
              <a:rPr lang="en-US" altLang="zh-CN" i="1" dirty="0">
                <a:solidFill>
                  <a:schemeClr val="accent2">
                    <a:lumMod val="75000"/>
                  </a:schemeClr>
                </a:solidFill>
                <a:latin typeface="Calibri" panose="020F0502020204030204"/>
              </a:rPr>
              <a:t>Machine Learning in </a:t>
            </a:r>
            <a:r>
              <a:rPr lang="en-US" altLang="zh-CN" i="1" dirty="0" smtClean="0">
                <a:solidFill>
                  <a:schemeClr val="accent2">
                    <a:lumMod val="75000"/>
                  </a:schemeClr>
                </a:solidFill>
                <a:latin typeface="Calibri" panose="020F0502020204030204"/>
              </a:rPr>
              <a:t>MATLAB</a:t>
            </a:r>
            <a:endParaRPr lang="en-US" altLang="zh-CN" b="1" dirty="0" smtClean="0">
              <a:solidFill>
                <a:schemeClr val="accent2">
                  <a:lumMod val="75000"/>
                </a:schemeClr>
              </a:solidFill>
              <a:latin typeface="Calibri" panose="020F0502020204030204"/>
            </a:endParaRPr>
          </a:p>
          <a:p>
            <a:pPr marL="0" lvl="0" indent="0" eaLnBrk="1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5B9BD5">
                  <a:lumMod val="50000"/>
                </a:srgbClr>
              </a:buClr>
              <a:buNone/>
            </a:pPr>
            <a:r>
              <a:rPr lang="en-US" altLang="zh-CN" b="1" dirty="0" smtClean="0">
                <a:solidFill>
                  <a:prstClr val="black"/>
                </a:solidFill>
                <a:latin typeface="Calibri" panose="020F0502020204030204"/>
              </a:rPr>
              <a:t>MATLAB Machine Learning Toolbox</a:t>
            </a:r>
            <a:endParaRPr lang="en-US" altLang="zh-CN" sz="2800" b="1" dirty="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816003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Handling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Machine Learning for HEPS, May 13, 2019</a:t>
            </a:r>
            <a:endParaRPr lang="zh-CN" altLang="en-US" dirty="0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439928" y="1037961"/>
            <a:ext cx="6544908" cy="36024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228600" indent="-22860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Wingdings" panose="05000000000000000000" pitchFamily="2" charset="2"/>
              <a:buChar char="p"/>
              <a:defRPr sz="2800" kern="120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Wingdings" panose="05000000000000000000" pitchFamily="2" charset="2"/>
              <a:buChar char="Ø"/>
              <a:defRPr sz="24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微软雅黑" panose="020B0503020204020204" pitchFamily="34" charset="-122"/>
              <a:buChar char="‐"/>
              <a:defRPr sz="20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ea"/>
                <a:ea typeface="+mn-ea"/>
                <a:cs typeface="+mn-cs"/>
              </a:defRPr>
            </a:lvl4pPr>
            <a:lvl5pPr marL="1430337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1200"/>
              </a:spcAft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None/>
            </a:pPr>
            <a:r>
              <a:rPr lang="en-US" altLang="zh-CN" b="1" dirty="0" smtClean="0"/>
              <a:t>Data Sources</a:t>
            </a:r>
          </a:p>
          <a:p>
            <a:pPr indent="-540000"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n"/>
            </a:pPr>
            <a:r>
              <a:rPr lang="en-US" altLang="zh-CN" dirty="0" smtClean="0"/>
              <a:t>EPICS live data</a:t>
            </a:r>
          </a:p>
          <a:p>
            <a:pPr indent="-540000"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n"/>
            </a:pPr>
            <a:r>
              <a:rPr lang="en-US" altLang="zh-CN" dirty="0" smtClean="0"/>
              <a:t>TXT/Excel Files</a:t>
            </a:r>
          </a:p>
          <a:p>
            <a:pPr indent="-540000"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n"/>
            </a:pPr>
            <a:r>
              <a:rPr lang="en-US" altLang="zh-CN" dirty="0" smtClean="0"/>
              <a:t>EPICS Channel Archiver</a:t>
            </a:r>
          </a:p>
          <a:p>
            <a:pPr indent="-540000"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n"/>
            </a:pPr>
            <a:r>
              <a:rPr lang="en-US" altLang="zh-CN" dirty="0" smtClean="0"/>
              <a:t>EPISC Archiver Appliance</a:t>
            </a:r>
          </a:p>
          <a:p>
            <a:pPr indent="-540000"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n"/>
            </a:pPr>
            <a:r>
              <a:rPr lang="en-US" altLang="zh-CN" dirty="0" smtClean="0"/>
              <a:t>Other data</a:t>
            </a:r>
            <a:r>
              <a:rPr lang="zh-CN" altLang="en-US" dirty="0" smtClean="0"/>
              <a:t> </a:t>
            </a:r>
            <a:r>
              <a:rPr lang="en-US" altLang="zh-CN" dirty="0" smtClean="0"/>
              <a:t>sources (e.g. </a:t>
            </a:r>
            <a:r>
              <a:rPr lang="en-US" altLang="zh-CN" dirty="0" err="1" smtClean="0"/>
              <a:t>PVLogger</a:t>
            </a:r>
            <a:r>
              <a:rPr lang="en-US" altLang="zh-CN" dirty="0" smtClean="0"/>
              <a:t>)</a:t>
            </a:r>
            <a:endParaRPr lang="en-US" altLang="zh-CN" dirty="0"/>
          </a:p>
        </p:txBody>
      </p:sp>
      <p:sp>
        <p:nvSpPr>
          <p:cNvPr id="6" name="矩形 5"/>
          <p:cNvSpPr/>
          <p:nvPr/>
        </p:nvSpPr>
        <p:spPr>
          <a:xfrm>
            <a:off x="1800210" y="4158094"/>
            <a:ext cx="8977005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b="1" dirty="0"/>
              <a:t>Code Snippet </a:t>
            </a:r>
            <a:endParaRPr lang="en-US" altLang="zh-CN" dirty="0"/>
          </a:p>
          <a:p>
            <a:r>
              <a:rPr lang="en-US" altLang="zh-CN" i="1" dirty="0" err="1"/>
              <a:t>pvnames</a:t>
            </a:r>
            <a:r>
              <a:rPr lang="en-US" altLang="zh-CN" i="1" dirty="0"/>
              <a:t>=['BIBPM:R1OBPM02:XPOS','BIBPM:R1OBPM03:XPOS','BIBPM:R1OBPM04:XPOS]</a:t>
            </a:r>
          </a:p>
          <a:p>
            <a:r>
              <a:rPr lang="en-US" altLang="zh-CN" i="1" dirty="0"/>
              <a:t>#also can load </a:t>
            </a:r>
            <a:r>
              <a:rPr lang="en-US" altLang="zh-CN" i="1" dirty="0" err="1"/>
              <a:t>pvnames</a:t>
            </a:r>
            <a:r>
              <a:rPr lang="en-US" altLang="zh-CN" i="1" dirty="0"/>
              <a:t> from files</a:t>
            </a:r>
          </a:p>
          <a:p>
            <a:r>
              <a:rPr lang="en-US" altLang="zh-CN" i="1" dirty="0"/>
              <a:t>engine=</a:t>
            </a:r>
            <a:r>
              <a:rPr lang="en-US" altLang="zh-CN" i="1" dirty="0" err="1"/>
              <a:t>LoadData.getKey</a:t>
            </a:r>
            <a:r>
              <a:rPr lang="en-US" altLang="zh-CN" i="1" dirty="0"/>
              <a:t>(</a:t>
            </a:r>
            <a:r>
              <a:rPr lang="en-US" altLang="zh-CN" i="1" dirty="0" err="1"/>
              <a:t>server_addr,pvnames</a:t>
            </a:r>
            <a:r>
              <a:rPr lang="en-US" altLang="zh-CN" i="1" dirty="0"/>
              <a:t>)</a:t>
            </a:r>
          </a:p>
          <a:p>
            <a:r>
              <a:rPr lang="en-US" altLang="zh-CN" i="1" dirty="0"/>
              <a:t>data=</a:t>
            </a:r>
            <a:r>
              <a:rPr lang="en-US" altLang="zh-CN" i="1" dirty="0" err="1"/>
              <a:t>LoadData.getFormatChanArch</a:t>
            </a:r>
            <a:r>
              <a:rPr lang="en-US" altLang="zh-CN" i="1" dirty="0"/>
              <a:t>(</a:t>
            </a:r>
            <a:r>
              <a:rPr lang="en-US" altLang="zh-CN" i="1" dirty="0" err="1"/>
              <a:t>server_addr,engine,pvnames,start_time</a:t>
            </a:r>
            <a:r>
              <a:rPr lang="en-US" altLang="zh-CN" i="1" dirty="0"/>
              <a:t>='11/30/2018 14:15:00’,end_time='11/30/2018 14:16:00’,merge_type='outer’,</a:t>
            </a:r>
            <a:r>
              <a:rPr lang="en-US" altLang="zh-CN" i="1" dirty="0" err="1"/>
              <a:t>interpolation_type</a:t>
            </a:r>
            <a:r>
              <a:rPr lang="en-US" altLang="zh-CN" i="1" dirty="0"/>
              <a:t>='linear’, </a:t>
            </a:r>
            <a:r>
              <a:rPr lang="en-US" altLang="zh-CN" i="1" dirty="0" err="1"/>
              <a:t>fillna_type</a:t>
            </a:r>
            <a:r>
              <a:rPr lang="en-US" altLang="zh-CN" i="1" dirty="0"/>
              <a:t>=</a:t>
            </a:r>
            <a:r>
              <a:rPr lang="en-US" altLang="zh-CN" i="1" dirty="0" err="1"/>
              <a:t>None,how</a:t>
            </a:r>
            <a:r>
              <a:rPr lang="en-US" altLang="zh-CN" i="1" dirty="0"/>
              <a:t>=0)</a:t>
            </a:r>
          </a:p>
        </p:txBody>
      </p:sp>
      <p:sp>
        <p:nvSpPr>
          <p:cNvPr id="7" name="矩形 3"/>
          <p:cNvSpPr/>
          <p:nvPr/>
        </p:nvSpPr>
        <p:spPr>
          <a:xfrm>
            <a:off x="7800642" y="1354323"/>
            <a:ext cx="3746919" cy="21821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spcAft>
                <a:spcPts val="1200"/>
              </a:spcAft>
              <a:buClr>
                <a:schemeClr val="accent5">
                  <a:lumMod val="50000"/>
                </a:schemeClr>
              </a:buClr>
            </a:pPr>
            <a:r>
              <a:rPr lang="en-US" altLang="zh-CN" sz="2800" b="1" dirty="0"/>
              <a:t>Output Data Format</a:t>
            </a:r>
          </a:p>
          <a:p>
            <a:pPr marL="228600" indent="-540000">
              <a:lnSpc>
                <a:spcPct val="90000"/>
              </a:lnSpc>
              <a:spcBef>
                <a:spcPts val="1000"/>
              </a:spcBef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n"/>
            </a:pPr>
            <a:r>
              <a:rPr lang="en-US" altLang="zh-CN" sz="2800" dirty="0"/>
              <a:t>Pandas </a:t>
            </a:r>
            <a:r>
              <a:rPr lang="en-US" altLang="zh-CN" sz="2800" dirty="0" err="1"/>
              <a:t>DataFrame</a:t>
            </a:r>
            <a:endParaRPr lang="en-US" altLang="zh-CN" sz="2800" dirty="0"/>
          </a:p>
          <a:p>
            <a:pPr marL="228600" indent="-540000">
              <a:lnSpc>
                <a:spcPct val="90000"/>
              </a:lnSpc>
              <a:spcBef>
                <a:spcPts val="1000"/>
              </a:spcBef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n"/>
            </a:pPr>
            <a:r>
              <a:rPr lang="en-US" altLang="zh-CN" sz="2800" dirty="0"/>
              <a:t>TXT/Excel Files</a:t>
            </a:r>
          </a:p>
          <a:p>
            <a:pPr marL="228600" indent="-540000">
              <a:lnSpc>
                <a:spcPct val="90000"/>
              </a:lnSpc>
              <a:spcBef>
                <a:spcPts val="1000"/>
              </a:spcBef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n"/>
            </a:pPr>
            <a:r>
              <a:rPr lang="en-US" altLang="zh-CN" sz="2800" dirty="0"/>
              <a:t>Other format: HDFS </a:t>
            </a:r>
          </a:p>
        </p:txBody>
      </p:sp>
    </p:spTree>
    <p:extLst>
      <p:ext uri="{BB962C8B-B14F-4D97-AF65-F5344CB8AC3E}">
        <p14:creationId xmlns:p14="http://schemas.microsoft.com/office/powerpoint/2010/main" val="3309809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Machine Learning at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078642"/>
            <a:ext cx="10515600" cy="4887407"/>
          </a:xfrm>
        </p:spPr>
        <p:txBody>
          <a:bodyPr/>
          <a:lstStyle/>
          <a:p>
            <a:r>
              <a:rPr lang="en-US" dirty="0" smtClean="0"/>
              <a:t>A test for BEPC-II timestamp correction</a:t>
            </a:r>
          </a:p>
          <a:p>
            <a:pPr lvl="1"/>
            <a:r>
              <a:rPr lang="en-US" dirty="0" smtClean="0"/>
              <a:t>Correlation function</a:t>
            </a:r>
          </a:p>
          <a:p>
            <a:pPr lvl="1"/>
            <a:r>
              <a:rPr lang="en-US" dirty="0" smtClean="0"/>
              <a:t>Objective function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EPICS Meeting, June, 2019</a:t>
            </a:r>
            <a:endParaRPr lang="zh-CN" altLang="en-US" dirty="0"/>
          </a:p>
        </p:txBody>
      </p:sp>
      <p:pic>
        <p:nvPicPr>
          <p:cNvPr id="6" name="对象 17" descr="对象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8296" y="1567218"/>
            <a:ext cx="2532599" cy="350425"/>
          </a:xfrm>
          <a:prstGeom prst="rect">
            <a:avLst/>
          </a:prstGeom>
          <a:ln w="12700" cap="flat">
            <a:noFill/>
            <a:miter lim="400000"/>
            <a:headEnd/>
            <a:tailEnd/>
          </a:ln>
          <a:effectLst/>
        </p:spPr>
      </p:pic>
      <p:pic>
        <p:nvPicPr>
          <p:cNvPr id="7" name="对象 19" descr="对象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8296" y="1953687"/>
            <a:ext cx="1395682" cy="318744"/>
          </a:xfrm>
          <a:prstGeom prst="rect">
            <a:avLst/>
          </a:prstGeom>
          <a:ln w="12700" cap="flat">
            <a:noFill/>
            <a:miter lim="400000"/>
            <a:headEnd/>
            <a:tailEnd/>
          </a:ln>
          <a:effectLst/>
        </p:spPr>
      </p:pic>
      <p:sp>
        <p:nvSpPr>
          <p:cNvPr id="8" name="文本框 18"/>
          <p:cNvSpPr txBox="1"/>
          <p:nvPr/>
        </p:nvSpPr>
        <p:spPr>
          <a:xfrm>
            <a:off x="2493864" y="2336064"/>
            <a:ext cx="6865042" cy="990553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34289" tIns="34289" rIns="34289" bIns="34289" numCol="1" anchor="t">
            <a:noAutofit/>
          </a:bodyPr>
          <a:lstStyle/>
          <a:p>
            <a:pPr algn="l" defTabSz="685800">
              <a:defRPr sz="1400" i="1">
                <a:solidFill>
                  <a:srgbClr val="808080"/>
                </a:solidFill>
                <a:latin typeface="Calibri Light" panose="020F0302020204030204"/>
                <a:ea typeface="Calibri Light" panose="020F0302020204030204"/>
                <a:cs typeface="Calibri Light" panose="020F0302020204030204"/>
                <a:sym typeface="Calibri Light" panose="020F0302020204030204"/>
              </a:defRPr>
            </a:pPr>
            <a:r>
              <a:rPr dirty="0"/>
              <a:t>f1(t)&amp;f2(t)</a:t>
            </a:r>
            <a:r>
              <a:rPr i="0" dirty="0"/>
              <a:t> : The relation between 'value' and 'timestamp' of two systems(such as correctors with BPM).</a:t>
            </a:r>
          </a:p>
          <a:p>
            <a:pPr algn="l" defTabSz="685800">
              <a:defRPr sz="1400" i="1">
                <a:solidFill>
                  <a:srgbClr val="808080"/>
                </a:solidFill>
                <a:latin typeface="Calibri Light" panose="020F0302020204030204"/>
                <a:ea typeface="Calibri Light" panose="020F0302020204030204"/>
                <a:cs typeface="Calibri Light" panose="020F0302020204030204"/>
                <a:sym typeface="Calibri Light" panose="020F0302020204030204"/>
              </a:defRPr>
            </a:pPr>
            <a:r>
              <a:rPr dirty="0"/>
              <a:t>h()</a:t>
            </a:r>
            <a:r>
              <a:rPr i="0" dirty="0"/>
              <a:t>: Projection of one group of value to another.</a:t>
            </a:r>
          </a:p>
          <a:p>
            <a:pPr algn="l" defTabSz="685800">
              <a:defRPr sz="1400">
                <a:solidFill>
                  <a:srgbClr val="80808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pPr>
            <a:r>
              <a:rPr dirty="0"/>
              <a:t>ζ(): Integral coefficient. (Remove interference and noise. Keep normalization)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65386" y="3449610"/>
            <a:ext cx="8321999" cy="2783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0099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 8">
            <a:extLst>
              <a:ext uri="{FF2B5EF4-FFF2-40B4-BE49-F238E27FC236}">
                <a16:creationId xmlns="" xmlns:a16="http://schemas.microsoft.com/office/drawing/2014/main" id="{05E608B8-8280-492B-B028-AA6A95394B4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3827397"/>
              </p:ext>
            </p:extLst>
          </p:nvPr>
        </p:nvGraphicFramePr>
        <p:xfrm>
          <a:off x="1600200" y="2583754"/>
          <a:ext cx="8991600" cy="3542082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2986306">
                  <a:extLst>
                    <a:ext uri="{9D8B030D-6E8A-4147-A177-3AD203B41FA5}">
                      <a16:colId xmlns="" xmlns:a16="http://schemas.microsoft.com/office/drawing/2014/main" val="1472876017"/>
                    </a:ext>
                  </a:extLst>
                </a:gridCol>
                <a:gridCol w="3002647">
                  <a:extLst>
                    <a:ext uri="{9D8B030D-6E8A-4147-A177-3AD203B41FA5}">
                      <a16:colId xmlns="" xmlns:a16="http://schemas.microsoft.com/office/drawing/2014/main" val="402003173"/>
                    </a:ext>
                  </a:extLst>
                </a:gridCol>
                <a:gridCol w="3002647">
                  <a:extLst>
                    <a:ext uri="{9D8B030D-6E8A-4147-A177-3AD203B41FA5}">
                      <a16:colId xmlns="" xmlns:a16="http://schemas.microsoft.com/office/drawing/2014/main" val="4209800447"/>
                    </a:ext>
                  </a:extLst>
                </a:gridCol>
              </a:tblGrid>
              <a:tr h="675511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Parameter List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Logbook and Issue Tracking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Cable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234997911"/>
                  </a:ext>
                </a:extLst>
              </a:tr>
              <a:tr h="395389"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Naming Convention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Maintenance/Operation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Security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365741302"/>
                  </a:ext>
                </a:extLst>
              </a:tr>
              <a:tr h="395389"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Magnet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Inventory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Alarm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56313903"/>
                  </a:ext>
                </a:extLst>
              </a:tr>
              <a:tr h="691931"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Accelerator Model/Lattice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Survey and Alignment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Machine Protection/Interlock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072966078"/>
                  </a:ext>
                </a:extLst>
              </a:tr>
              <a:tr h="691931">
                <a:tc>
                  <a:txBody>
                    <a:bodyPr/>
                    <a:lstStyle/>
                    <a:p>
                      <a:r>
                        <a:rPr lang="en-US" dirty="0"/>
                        <a:t>Equipment and Configuration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Work Flow Control/Traveler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MPS Postmortem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396701898"/>
                  </a:ext>
                </a:extLst>
              </a:tr>
              <a:tr h="691931"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Physics Data and Machine State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Document DB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759382141"/>
                  </a:ext>
                </a:extLst>
              </a:tr>
            </a:tbl>
          </a:graphicData>
        </a:graphic>
      </p:graphicFrame>
      <p:sp>
        <p:nvSpPr>
          <p:cNvPr id="2" name="Title 1">
            <a:extLst>
              <a:ext uri="{FF2B5EF4-FFF2-40B4-BE49-F238E27FC236}">
                <a16:creationId xmlns="" xmlns:a16="http://schemas.microsoft.com/office/drawing/2014/main" id="{D3C14CEA-8E82-4C7E-A1CE-BF35253677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Databases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CD7A9E9B-2572-400D-9105-060F034DC3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17 database domains in plan</a:t>
            </a:r>
          </a:p>
          <a:p>
            <a:r>
              <a:rPr lang="en-US" dirty="0"/>
              <a:t>MySQL or Microsoft SharePoint/SQL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CEC1D96F-AB23-46F4-9424-17FDD0A597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/>
              <a:t>EPICS Meeting, June, 2019</a:t>
            </a:r>
            <a:endParaRPr lang="zh-CN" alt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078043F4-0BA1-496E-B6C1-8E891C0D40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49121" y="2459374"/>
            <a:ext cx="3554276" cy="371888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912DB429-2BCE-41D9-A48E-EE22ED3C88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28518" y="3092096"/>
            <a:ext cx="3688400" cy="282269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291B32AD-CF42-4043-810A-6A3EEA7427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85286" y="242568"/>
            <a:ext cx="2194750" cy="272514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6EDF77A6-66D2-4309-AFA1-A4B1CBB627D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2204" y="2503226"/>
            <a:ext cx="2962913" cy="3542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8198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Outline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altLang="zh-CN" dirty="0"/>
              <a:t>Introduction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altLang="zh-CN" dirty="0"/>
              <a:t>Controls Overview</a:t>
            </a:r>
            <a:endParaRPr lang="zh-CN" altLang="en-US" dirty="0"/>
          </a:p>
        </p:txBody>
      </p:sp>
      <p:sp>
        <p:nvSpPr>
          <p:cNvPr id="5" name="内容占位符 4"/>
          <p:cNvSpPr>
            <a:spLocks noGrp="1"/>
          </p:cNvSpPr>
          <p:nvPr>
            <p:ph sz="half" idx="13"/>
          </p:nvPr>
        </p:nvSpPr>
        <p:spPr/>
        <p:txBody>
          <a:bodyPr/>
          <a:lstStyle/>
          <a:p>
            <a:r>
              <a:rPr lang="en-US" altLang="zh-CN" dirty="0"/>
              <a:t>Control System Components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half" idx="14"/>
          </p:nvPr>
        </p:nvSpPr>
        <p:spPr/>
        <p:txBody>
          <a:bodyPr/>
          <a:lstStyle/>
          <a:p>
            <a:r>
              <a:rPr lang="en-US" altLang="zh-CN" dirty="0"/>
              <a:t>High-level</a:t>
            </a:r>
            <a:r>
              <a:rPr lang="zh-CN" altLang="en-US" dirty="0"/>
              <a:t> </a:t>
            </a:r>
            <a:r>
              <a:rPr lang="en-US" altLang="zh-CN" dirty="0" smtClean="0"/>
              <a:t>Platforms and Applications</a:t>
            </a:r>
            <a:endParaRPr lang="zh-CN" altLang="en-US" dirty="0"/>
          </a:p>
        </p:txBody>
      </p:sp>
      <p:sp>
        <p:nvSpPr>
          <p:cNvPr id="7" name="内容占位符 5">
            <a:extLst>
              <a:ext uri="{FF2B5EF4-FFF2-40B4-BE49-F238E27FC236}">
                <a16:creationId xmlns="" xmlns:a16="http://schemas.microsoft.com/office/drawing/2014/main" id="{38D57C85-F15E-4C45-95A9-50BD16736E2D}"/>
              </a:ext>
            </a:extLst>
          </p:cNvPr>
          <p:cNvSpPr txBox="1">
            <a:spLocks/>
          </p:cNvSpPr>
          <p:nvPr/>
        </p:nvSpPr>
        <p:spPr bwMode="auto">
          <a:xfrm>
            <a:off x="3534768" y="5420436"/>
            <a:ext cx="8215954" cy="723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514350" indent="-51435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+mj-lt"/>
              <a:buAutoNum type="arabicPeriod" startAt="4"/>
              <a:defRPr sz="2800" kern="120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+mj-lt"/>
              <a:buAutoNum type="arabicPeriod" startAt="5"/>
            </a:pPr>
            <a:r>
              <a:rPr lang="en-US" altLang="zh-CN" dirty="0"/>
              <a:t>Summary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591525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8404"/>
    </mc:Choice>
    <mc:Fallback>
      <p:transition spd="slow" advTm="18404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8522" y="3525008"/>
            <a:ext cx="5517369" cy="248783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E11E694E-2F1E-4147-AD04-5804E8E83D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Control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609E909-7B21-4E66-AA29-0AEB4C3C5B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Procurement, Equipment </a:t>
            </a:r>
          </a:p>
          <a:p>
            <a:r>
              <a:rPr lang="en-US" dirty="0"/>
              <a:t>Issue Tracking System, Maintenance, Operation Logbook…</a:t>
            </a:r>
          </a:p>
          <a:p>
            <a:r>
              <a:rPr lang="en-US" dirty="0"/>
              <a:t>Work Breakdown Structure (WBS) for project management</a:t>
            </a:r>
          </a:p>
          <a:p>
            <a:pPr lvl="1"/>
            <a:r>
              <a:rPr lang="en-US" dirty="0"/>
              <a:t>Cost and schedule control/monitoring</a:t>
            </a:r>
          </a:p>
          <a:p>
            <a:r>
              <a:rPr lang="en-US" dirty="0"/>
              <a:t>SharePoint based document system</a:t>
            </a:r>
          </a:p>
          <a:p>
            <a:pPr lvl="1"/>
            <a:r>
              <a:rPr lang="en-US" dirty="0"/>
              <a:t>Project Web site </a:t>
            </a:r>
          </a:p>
          <a:p>
            <a:pPr lvl="1"/>
            <a:r>
              <a:rPr lang="en-US" dirty="0"/>
              <a:t>Work flow control</a:t>
            </a:r>
          </a:p>
          <a:p>
            <a:pPr lvl="1"/>
            <a:r>
              <a:rPr lang="en-US" dirty="0"/>
              <a:t>Document and data sharing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E9F0FD8A-7372-4902-8C7B-DA3D4EB3B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EPICS Meeting, June, 2019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82817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78CABFD-4938-43F8-8993-BAC5F2732B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B0CE1313-020B-4191-A0CB-CBDFBB04F4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19117"/>
            <a:ext cx="10515600" cy="4887407"/>
          </a:xfrm>
        </p:spPr>
        <p:txBody>
          <a:bodyPr/>
          <a:lstStyle/>
          <a:p>
            <a:r>
              <a:rPr lang="en-US" dirty="0"/>
              <a:t>HEPS Control Systems have initial design</a:t>
            </a:r>
          </a:p>
          <a:p>
            <a:r>
              <a:rPr lang="en-US" dirty="0"/>
              <a:t>Overall consideration, modularized implementation</a:t>
            </a:r>
          </a:p>
          <a:p>
            <a:r>
              <a:rPr lang="en-US" dirty="0"/>
              <a:t>Integration with project business sector</a:t>
            </a:r>
          </a:p>
          <a:p>
            <a:r>
              <a:rPr lang="en-US" dirty="0"/>
              <a:t>Data centric approach</a:t>
            </a:r>
          </a:p>
          <a:p>
            <a:r>
              <a:rPr lang="en-US" dirty="0"/>
              <a:t>Tough challenge for large amount of devices being controlled, large data sizes, control precision and speed </a:t>
            </a:r>
          </a:p>
          <a:p>
            <a:r>
              <a:rPr lang="en-US" dirty="0" smtClean="0"/>
              <a:t>Software platforms for applications</a:t>
            </a:r>
            <a:endParaRPr lang="en-US" dirty="0"/>
          </a:p>
          <a:p>
            <a:r>
              <a:rPr lang="en-US" dirty="0"/>
              <a:t>Collaborations are welcome</a:t>
            </a:r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3600" b="1" dirty="0" smtClean="0">
                <a:solidFill>
                  <a:srgbClr val="FF0000"/>
                </a:solidFill>
              </a:rPr>
              <a:t>Thank you for your help and support!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04D9F7AD-42C4-4807-BC08-FF375B84E5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/>
              <a:t>EPICS Meeting, June, 2019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82768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Introduction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119118"/>
            <a:ext cx="10515600" cy="5057846"/>
          </a:xfrm>
        </p:spPr>
        <p:txBody>
          <a:bodyPr/>
          <a:lstStyle/>
          <a:p>
            <a:r>
              <a:rPr lang="en-US" altLang="zh-CN" dirty="0"/>
              <a:t>HEPS– 4</a:t>
            </a:r>
            <a:r>
              <a:rPr lang="en-US" altLang="zh-CN" baseline="30000" dirty="0"/>
              <a:t>th</a:t>
            </a:r>
            <a:r>
              <a:rPr lang="en-US" altLang="zh-CN" dirty="0"/>
              <a:t> generation synchrotron light source, 7BA-lattice</a:t>
            </a:r>
          </a:p>
          <a:p>
            <a:pPr lvl="1"/>
            <a:r>
              <a:rPr lang="en-US" altLang="zh-CN" dirty="0"/>
              <a:t>14+1 beamlines for phase 1</a:t>
            </a:r>
          </a:p>
          <a:p>
            <a:r>
              <a:rPr lang="en-US" altLang="zh-CN" dirty="0"/>
              <a:t>Construction period – </a:t>
            </a:r>
            <a:r>
              <a:rPr lang="en-US" altLang="zh-CN" dirty="0" smtClean="0"/>
              <a:t>Jun</a:t>
            </a:r>
            <a:r>
              <a:rPr lang="en-US" altLang="zh-CN" dirty="0" smtClean="0"/>
              <a:t>. 2019 </a:t>
            </a:r>
            <a:r>
              <a:rPr lang="en-US" altLang="zh-CN" dirty="0"/>
              <a:t>– </a:t>
            </a:r>
            <a:r>
              <a:rPr lang="en-US" altLang="zh-CN" dirty="0" smtClean="0"/>
              <a:t>Dec.</a:t>
            </a:r>
            <a:r>
              <a:rPr lang="en-US" altLang="zh-CN" dirty="0" smtClean="0"/>
              <a:t> </a:t>
            </a:r>
            <a:r>
              <a:rPr lang="en-US" altLang="zh-CN" dirty="0"/>
              <a:t>2025, ~US$700M</a:t>
            </a:r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/>
              <a:t>EPICS Meeting, June, 2019</a:t>
            </a:r>
            <a:endParaRPr lang="zh-CN" alt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C5D6BBDF-6FB6-4B03-8A16-331DDCEA8D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6881" y="2522857"/>
            <a:ext cx="8438238" cy="365410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FA8D40E3-0A99-472D-8B56-128DC2B216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5247" y="2477701"/>
            <a:ext cx="5260753" cy="355580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1038480F-3D1C-4C26-ABDD-0D810D43BE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0" y="2495977"/>
            <a:ext cx="5428283" cy="3537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25738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4301"/>
    </mc:Choice>
    <mc:Fallback>
      <p:transition spd="slow" advTm="2430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A61B18D-B9CF-4CFD-B7A0-0CDE314CE1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Controls Approaches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780A71C9-FAC6-4A84-9255-96618BDFC9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Top-down architecture design with overall considerations</a:t>
            </a:r>
          </a:p>
          <a:p>
            <a:r>
              <a:rPr lang="en-US" dirty="0"/>
              <a:t>EPICS based distributed control systems</a:t>
            </a:r>
          </a:p>
          <a:p>
            <a:r>
              <a:rPr lang="en-US" dirty="0"/>
              <a:t>Industrial standard to save cost</a:t>
            </a:r>
          </a:p>
          <a:p>
            <a:r>
              <a:rPr lang="en-US" dirty="0"/>
              <a:t>Expandability consideration</a:t>
            </a:r>
          </a:p>
          <a:p>
            <a:pPr lvl="1"/>
            <a:r>
              <a:rPr lang="en-US" dirty="0"/>
              <a:t>Modular design for easier upgrade and deployment</a:t>
            </a:r>
          </a:p>
          <a:p>
            <a:r>
              <a:rPr lang="en-US" dirty="0"/>
              <a:t>For better construction project quality control:</a:t>
            </a:r>
          </a:p>
          <a:p>
            <a:pPr lvl="1"/>
            <a:r>
              <a:rPr lang="en-US" dirty="0"/>
              <a:t>Tracking project progress closely</a:t>
            </a:r>
          </a:p>
          <a:p>
            <a:r>
              <a:rPr lang="en-US" dirty="0">
                <a:solidFill>
                  <a:srgbClr val="FF0000"/>
                </a:solidFill>
              </a:rPr>
              <a:t>Data centric approach</a:t>
            </a:r>
          </a:p>
          <a:p>
            <a:r>
              <a:rPr lang="en-US" dirty="0"/>
              <a:t>Collaboration with others</a:t>
            </a:r>
          </a:p>
          <a:p>
            <a:pPr lvl="1"/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AA6E620C-08D2-4C63-BFFD-D1C092248E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/>
              <a:t>EPICS Meeting, June, 2019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03513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9C5E114-970C-4BA3-BB66-92A15A4C94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Accelerator Controls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9B46E62-564C-4B34-9A6B-F26E524900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EPICS v3 based for now</a:t>
            </a:r>
          </a:p>
          <a:p>
            <a:r>
              <a:rPr lang="en-US" dirty="0"/>
              <a:t>Standard interface to equipment</a:t>
            </a:r>
          </a:p>
          <a:p>
            <a:r>
              <a:rPr lang="en-US" dirty="0"/>
              <a:t>Global Timing System </a:t>
            </a:r>
          </a:p>
          <a:p>
            <a:r>
              <a:rPr lang="en-US" dirty="0"/>
              <a:t>Test bench for EPICS</a:t>
            </a:r>
          </a:p>
          <a:p>
            <a:r>
              <a:rPr lang="en-US" dirty="0"/>
              <a:t>Machine Learning study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39372B2D-385A-4D8A-82D0-773E8903F5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/>
              <a:t>EPICS Meeting, June, 2019</a:t>
            </a:r>
            <a:endParaRPr lang="zh-CN" alt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401FCFA2-8D6C-40EB-8E48-FD26506ED8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6064" y="4032334"/>
            <a:ext cx="4151736" cy="210330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25816" y="2206961"/>
            <a:ext cx="5886147" cy="365677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43522" y="1289556"/>
            <a:ext cx="4660723" cy="4712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2561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Magnet Power Supply Control [1]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DPSCM-II Remote Control </a:t>
            </a:r>
            <a:r>
              <a:rPr lang="en-US" dirty="0" smtClean="0"/>
              <a:t>System</a:t>
            </a:r>
          </a:p>
          <a:p>
            <a:pPr lvl="1"/>
            <a:r>
              <a:rPr lang="en-US" dirty="0"/>
              <a:t>Generic power supply and fast orbit feedback system power supply control  board architecture </a:t>
            </a:r>
            <a:endParaRPr lang="en-US" dirty="0" smtClean="0"/>
          </a:p>
          <a:p>
            <a:pPr lvl="2"/>
            <a:r>
              <a:rPr lang="en-US" dirty="0"/>
              <a:t>Generic power supply core architecture ： FPGA （Altera Cyclone 5 ）+  hard core Ethernet ( W5500 ) interface </a:t>
            </a:r>
          </a:p>
          <a:p>
            <a:pPr lvl="2"/>
            <a:r>
              <a:rPr lang="en-US" dirty="0"/>
              <a:t>Fast orbit feedback system power supply ：FPGA （Altera  Cyclone 5 ）+ fiber interface （AFBR-5803TZ）</a:t>
            </a:r>
          </a:p>
          <a:p>
            <a:pPr lvl="2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EPICS Meeting, June, 2019</a:t>
            </a:r>
            <a:endParaRPr lang="zh-CN" alt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2091" y="3983746"/>
            <a:ext cx="3476391" cy="192802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4737" y="4010527"/>
            <a:ext cx="3193777" cy="203858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25675" y="4010527"/>
            <a:ext cx="2441521" cy="1874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232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Magnet Power Supply Control [2]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Over 2800 power supplies!</a:t>
            </a:r>
          </a:p>
          <a:p>
            <a:r>
              <a:rPr lang="en-US" dirty="0" smtClean="0"/>
              <a:t>42-53 IOCs (8U servers, each with 16 PS), 238 embedded MOXA DA720 (2U, each with 14 PS)</a:t>
            </a:r>
          </a:p>
          <a:p>
            <a:pPr lvl="1"/>
            <a:r>
              <a:rPr lang="en-US" dirty="0" smtClean="0"/>
              <a:t>Distributed</a:t>
            </a:r>
          </a:p>
          <a:p>
            <a:pPr lvl="1"/>
            <a:r>
              <a:rPr lang="en-US" dirty="0" smtClean="0"/>
              <a:t>Redundancy</a:t>
            </a:r>
          </a:p>
          <a:p>
            <a:pPr lvl="1"/>
            <a:r>
              <a:rPr lang="en-US" dirty="0" smtClean="0"/>
              <a:t>Geographically Networked </a:t>
            </a:r>
          </a:p>
          <a:p>
            <a:pPr lvl="1"/>
            <a:r>
              <a:rPr lang="en-US" dirty="0" smtClean="0"/>
              <a:t>Cost considered</a:t>
            </a:r>
          </a:p>
          <a:p>
            <a:r>
              <a:rPr lang="en-US" dirty="0" smtClean="0"/>
              <a:t>Testing with EPICS 3.14.12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EPICS Meeting, June, 2019</a:t>
            </a:r>
            <a:endParaRPr lang="zh-CN" alt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08570" y="2797908"/>
            <a:ext cx="6226308" cy="3045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9634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Global Timing System [1]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8354" y="1211402"/>
            <a:ext cx="6742723" cy="4887407"/>
          </a:xfrm>
        </p:spPr>
        <p:txBody>
          <a:bodyPr/>
          <a:lstStyle/>
          <a:p>
            <a:r>
              <a:rPr lang="en-US" dirty="0"/>
              <a:t>Provide timing for accelerator systems, beamlines </a:t>
            </a:r>
            <a:r>
              <a:rPr lang="en-US" dirty="0" smtClean="0"/>
              <a:t>and experiments</a:t>
            </a:r>
          </a:p>
          <a:p>
            <a:pPr lvl="1"/>
            <a:r>
              <a:rPr lang="en-US" dirty="0" smtClean="0"/>
              <a:t>including </a:t>
            </a:r>
            <a:r>
              <a:rPr lang="en-US" dirty="0"/>
              <a:t>clock, trigger and </a:t>
            </a:r>
            <a:r>
              <a:rPr lang="en-US" dirty="0" smtClean="0"/>
              <a:t>timestamp</a:t>
            </a:r>
          </a:p>
          <a:p>
            <a:r>
              <a:rPr lang="en-US" altLang="zh-CN" dirty="0"/>
              <a:t>Less than </a:t>
            </a:r>
            <a:r>
              <a:rPr lang="en-US" altLang="zh-CN" dirty="0" smtClean="0">
                <a:solidFill>
                  <a:srgbClr val="FF0000"/>
                </a:solidFill>
              </a:rPr>
              <a:t>1 </a:t>
            </a:r>
            <a:r>
              <a:rPr lang="en-US" altLang="zh-CN" dirty="0" err="1">
                <a:solidFill>
                  <a:srgbClr val="FF0000"/>
                </a:solidFill>
              </a:rPr>
              <a:t>ps</a:t>
            </a:r>
            <a:r>
              <a:rPr lang="en-US" altLang="zh-CN" dirty="0">
                <a:solidFill>
                  <a:srgbClr val="FF0000"/>
                </a:solidFill>
              </a:rPr>
              <a:t> RMS jitter </a:t>
            </a:r>
            <a:r>
              <a:rPr lang="en-US" altLang="zh-CN" dirty="0" smtClean="0">
                <a:solidFill>
                  <a:srgbClr val="FF0000"/>
                </a:solidFill>
              </a:rPr>
              <a:t>RF </a:t>
            </a:r>
            <a:r>
              <a:rPr lang="en-US" altLang="zh-CN" dirty="0">
                <a:solidFill>
                  <a:srgbClr val="FF0000"/>
                </a:solidFill>
              </a:rPr>
              <a:t>CLK </a:t>
            </a:r>
            <a:r>
              <a:rPr lang="en-US" altLang="zh-CN" dirty="0"/>
              <a:t>signal distributed to </a:t>
            </a:r>
            <a:r>
              <a:rPr lang="en-US" altLang="zh-CN" dirty="0" err="1"/>
              <a:t>linac</a:t>
            </a:r>
            <a:r>
              <a:rPr lang="en-US" altLang="zh-CN" dirty="0"/>
              <a:t>, booster and storage ring RF and BPM </a:t>
            </a:r>
            <a:r>
              <a:rPr lang="en-US" altLang="zh-CN" dirty="0" smtClean="0"/>
              <a:t>system</a:t>
            </a:r>
          </a:p>
          <a:p>
            <a:r>
              <a:rPr lang="en-US" altLang="zh-CN" dirty="0">
                <a:solidFill>
                  <a:srgbClr val="FF0000"/>
                </a:solidFill>
              </a:rPr>
              <a:t>Event  based trigger distribution </a:t>
            </a:r>
            <a:r>
              <a:rPr lang="en-US" altLang="zh-CN" dirty="0"/>
              <a:t>system. Accuracy need to  reach 20ps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EPICS Meeting, June, 2019</a:t>
            </a:r>
            <a:endParaRPr lang="zh-CN" alt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1077" y="1508369"/>
            <a:ext cx="4676771" cy="3781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0554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Global Timing System </a:t>
            </a:r>
            <a:r>
              <a:rPr lang="en-US" dirty="0" smtClean="0"/>
              <a:t>[2]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2</a:t>
            </a:r>
            <a:r>
              <a:rPr lang="en-US" dirty="0" smtClean="0"/>
              <a:t> operating modes </a:t>
            </a:r>
            <a:r>
              <a:rPr lang="en-US" dirty="0"/>
              <a:t>and complexed Injection &amp; </a:t>
            </a:r>
            <a:r>
              <a:rPr lang="en-US" dirty="0" smtClean="0"/>
              <a:t>Extraction</a:t>
            </a:r>
          </a:p>
          <a:p>
            <a:pPr lvl="1"/>
            <a:r>
              <a:rPr lang="en-US" altLang="zh-CN" dirty="0"/>
              <a:t>high brightness mode:  680 bunches</a:t>
            </a:r>
            <a:r>
              <a:rPr lang="zh-CN" altLang="en-US" dirty="0"/>
              <a:t> </a:t>
            </a:r>
            <a:r>
              <a:rPr lang="en-US" altLang="zh-CN" dirty="0"/>
              <a:t>@200 mA:    1.33 </a:t>
            </a:r>
            <a:r>
              <a:rPr lang="en-US" altLang="zh-CN" dirty="0" err="1"/>
              <a:t>nC</a:t>
            </a:r>
            <a:r>
              <a:rPr lang="en-US" altLang="zh-CN" dirty="0"/>
              <a:t>/bunch, 6 ns bunch spacing</a:t>
            </a:r>
          </a:p>
          <a:p>
            <a:pPr lvl="1"/>
            <a:r>
              <a:rPr lang="en-US" altLang="zh-CN" dirty="0"/>
              <a:t>high bunch charge mode: 63 bunches @ 200 mA: 14.4 </a:t>
            </a:r>
            <a:r>
              <a:rPr lang="en-US" altLang="zh-CN" dirty="0" err="1"/>
              <a:t>nC</a:t>
            </a:r>
            <a:r>
              <a:rPr lang="en-US" altLang="zh-CN" dirty="0"/>
              <a:t>/bunch, 72 ns spacing</a:t>
            </a:r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EPICS Meeting, June, 2019</a:t>
            </a:r>
            <a:endParaRPr lang="zh-CN" alt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5197" y="3204126"/>
            <a:ext cx="5132847" cy="297283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1100" y="3001108"/>
            <a:ext cx="5032700" cy="2824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5810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EPS-1" id="{7BA7BF03-B25C-40D1-B8A2-F255763EDBAA}" vid="{F12EB5DB-64C4-41BA-AFBF-0F7C16C286C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HEPS-2</Template>
  <TotalTime>6269</TotalTime>
  <Words>905</Words>
  <Application>Microsoft Office PowerPoint</Application>
  <PresentationFormat>Widescreen</PresentationFormat>
  <Paragraphs>176</Paragraphs>
  <Slides>21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1" baseType="lpstr">
      <vt:lpstr>仿宋_GB2312</vt:lpstr>
      <vt:lpstr>微软雅黑</vt:lpstr>
      <vt:lpstr>宋体</vt:lpstr>
      <vt:lpstr>华文彩云</vt:lpstr>
      <vt:lpstr>Arial</vt:lpstr>
      <vt:lpstr>Calibri</vt:lpstr>
      <vt:lpstr>Calibri Light</vt:lpstr>
      <vt:lpstr>Lucida Handwriting</vt:lpstr>
      <vt:lpstr>Wingdings</vt:lpstr>
      <vt:lpstr>Office 主题</vt:lpstr>
      <vt:lpstr>High Energy Photon Source (HEPS) Controls Status Report</vt:lpstr>
      <vt:lpstr>Outline</vt:lpstr>
      <vt:lpstr>Introduction</vt:lpstr>
      <vt:lpstr>Controls Approaches</vt:lpstr>
      <vt:lpstr>Accelerator Controls</vt:lpstr>
      <vt:lpstr>Magnet Power Supply Control [1]</vt:lpstr>
      <vt:lpstr>Magnet Power Supply Control [2]</vt:lpstr>
      <vt:lpstr>Global Timing System [1] </vt:lpstr>
      <vt:lpstr>Global Timing System [2] </vt:lpstr>
      <vt:lpstr>Fast Orbit Feedback (FOFB)</vt:lpstr>
      <vt:lpstr>Beamline Controls [1]</vt:lpstr>
      <vt:lpstr>Beamline Controls [2]</vt:lpstr>
      <vt:lpstr>HEPS User Facility Software Architecture </vt:lpstr>
      <vt:lpstr>High-level Application Platforms [1]</vt:lpstr>
      <vt:lpstr>High-level Application Platforms [2]</vt:lpstr>
      <vt:lpstr>ML Platform General Ideas</vt:lpstr>
      <vt:lpstr>Data Handling</vt:lpstr>
      <vt:lpstr>Machine Learning at Work</vt:lpstr>
      <vt:lpstr>Databases</vt:lpstr>
      <vt:lpstr>Project Control</vt:lpstr>
      <vt:lpstr>Summary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unknown</dc:creator>
  <cp:lastModifiedBy>C. M. P. Chu</cp:lastModifiedBy>
  <cp:revision>58</cp:revision>
  <dcterms:created xsi:type="dcterms:W3CDTF">2017-03-20T00:26:25Z</dcterms:created>
  <dcterms:modified xsi:type="dcterms:W3CDTF">2019-06-03T20:51:34Z</dcterms:modified>
</cp:coreProperties>
</file>