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8" r:id="rId3"/>
    <p:sldId id="267" r:id="rId4"/>
    <p:sldId id="256" r:id="rId5"/>
    <p:sldId id="268" r:id="rId6"/>
    <p:sldId id="264" r:id="rId7"/>
    <p:sldId id="265" r:id="rId8"/>
    <p:sldId id="266" r:id="rId9"/>
    <p:sldId id="257" r:id="rId10"/>
    <p:sldId id="259" r:id="rId11"/>
    <p:sldId id="260" r:id="rId12"/>
    <p:sldId id="261" r:id="rId13"/>
    <p:sldId id="262"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9"/>
    <p:restoredTop sz="94666"/>
  </p:normalViewPr>
  <p:slideViewPr>
    <p:cSldViewPr snapToGrid="0" snapToObjects="1">
      <p:cViewPr varScale="1">
        <p:scale>
          <a:sx n="98" d="100"/>
          <a:sy n="98" d="100"/>
        </p:scale>
        <p:origin x="61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 Id="rId4" Type="http://schemas.openxmlformats.org/officeDocument/2006/relationships/image" Target="../media/image11.gi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EB443-76FE-8948-AE2C-FE18BB3964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EE6CCA5-97C0-7F40-A0AC-63E145F4C4F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278D021-9D32-6D4F-B179-C595ABAC1734}"/>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5" name="Footer Placeholder 4">
            <a:extLst>
              <a:ext uri="{FF2B5EF4-FFF2-40B4-BE49-F238E27FC236}">
                <a16:creationId xmlns:a16="http://schemas.microsoft.com/office/drawing/2014/main" id="{5FC22665-3F35-374B-A797-181B476A6A4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EEEE50-2542-CF48-91B3-FBCC293A4EA8}"/>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230662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22243-14C8-E446-8324-77A7E536C43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1041EC-5E18-D840-84F3-D847830CC8D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A6F43-0165-4740-83BE-AFDE12708393}"/>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5" name="Footer Placeholder 4">
            <a:extLst>
              <a:ext uri="{FF2B5EF4-FFF2-40B4-BE49-F238E27FC236}">
                <a16:creationId xmlns:a16="http://schemas.microsoft.com/office/drawing/2014/main" id="{5E353BA8-B111-D545-BA79-D40B8934DD0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FA4FEF-B31D-4247-8C3A-F0DAC7014E17}"/>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34573855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B25CC90-CE74-BC47-BF6D-177D699874D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8842B87-6595-064E-B362-340D1B2C2D8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BB7B4E-9C05-E949-9D58-4BF69169B0ED}"/>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5" name="Footer Placeholder 4">
            <a:extLst>
              <a:ext uri="{FF2B5EF4-FFF2-40B4-BE49-F238E27FC236}">
                <a16:creationId xmlns:a16="http://schemas.microsoft.com/office/drawing/2014/main" id="{B0E04614-18AC-BC4B-835B-16EE62FD14B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95E8FB0-B871-1545-8550-23A87CDDDE86}"/>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3798443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04F4D-34E1-574B-B10D-BD12ADE4DF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3C89431-1F1E-EC40-B8FA-805A467A431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003FA9-79BB-8A44-A30E-EFCA34285371}"/>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5" name="Footer Placeholder 4">
            <a:extLst>
              <a:ext uri="{FF2B5EF4-FFF2-40B4-BE49-F238E27FC236}">
                <a16:creationId xmlns:a16="http://schemas.microsoft.com/office/drawing/2014/main" id="{39535E3B-C3CD-CF41-9858-F22FD036EC5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14DF4B-52E6-D644-A79F-8CCBE3429ADD}"/>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28737004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1F7CE5-01E1-1B4E-BBA1-1A734376CA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BFDD629-0CBB-0747-8B8C-1E8E330972B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BDADFBD-46C5-B546-B4BD-FA69015C3904}"/>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5" name="Footer Placeholder 4">
            <a:extLst>
              <a:ext uri="{FF2B5EF4-FFF2-40B4-BE49-F238E27FC236}">
                <a16:creationId xmlns:a16="http://schemas.microsoft.com/office/drawing/2014/main" id="{444F5ADE-4F11-D644-B741-D4D168C95F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0B1F17-A5ED-FF44-9ACB-57A802DD902F}"/>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1300281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42546-0904-B444-81E7-678DA80478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CA8C07-2EFD-7247-AB91-ABEA5D30876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BC3E74-F38A-4B41-8D71-5965581C0D7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D79531-C63E-CF4E-8646-ECE577B5AA9A}"/>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6" name="Footer Placeholder 5">
            <a:extLst>
              <a:ext uri="{FF2B5EF4-FFF2-40B4-BE49-F238E27FC236}">
                <a16:creationId xmlns:a16="http://schemas.microsoft.com/office/drawing/2014/main" id="{7EB5CEB0-8CF3-8C4F-90C5-7B48A69B144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0F6A06-5020-EC4F-B2B4-6C1513A32F6B}"/>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3319756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9ADBE-18A2-8445-8060-2A75AF69F67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38DDCCA-B584-6347-B180-7C8E9E617F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9445F7D-160B-CA49-B8B9-4C689D4C831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B7C699-06C1-2245-993F-40A60ABB2A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BD7F90D-1525-AB4A-8451-5EBC93266FF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483DA09-F94B-5A47-885C-2EBB46BE6B55}"/>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8" name="Footer Placeholder 7">
            <a:extLst>
              <a:ext uri="{FF2B5EF4-FFF2-40B4-BE49-F238E27FC236}">
                <a16:creationId xmlns:a16="http://schemas.microsoft.com/office/drawing/2014/main" id="{91FD75ED-8C4F-5140-A162-EADAB3B545E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CF3F008-BD8B-454B-B3E2-6E538B7C4897}"/>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17976622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C42CE-5292-6D46-BD6C-A8083978FB3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BF68812-983B-D44D-9E72-B29FE3A94AE2}"/>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4" name="Footer Placeholder 3">
            <a:extLst>
              <a:ext uri="{FF2B5EF4-FFF2-40B4-BE49-F238E27FC236}">
                <a16:creationId xmlns:a16="http://schemas.microsoft.com/office/drawing/2014/main" id="{6CF83EB7-C162-F14C-90AD-7F34F580567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FE4CE98-F948-6C41-807E-F517DA3D555D}"/>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92523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9B86FD-AFCA-8D4D-9592-A58796AA3BA8}"/>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3" name="Footer Placeholder 2">
            <a:extLst>
              <a:ext uri="{FF2B5EF4-FFF2-40B4-BE49-F238E27FC236}">
                <a16:creationId xmlns:a16="http://schemas.microsoft.com/office/drawing/2014/main" id="{7D47C264-A426-CA46-B98B-4D0E864390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6CA931-7844-2A4B-A852-8DD65E8D0282}"/>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853570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10092-FA58-814D-AC57-9B76D684E6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E49039A-F464-FB43-8B28-D369EA4A46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E53FF6-DC14-F449-AFE6-E0E90D1248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B9C3EAC-C178-E048-8B37-DEAD8B0FF2A1}"/>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6" name="Footer Placeholder 5">
            <a:extLst>
              <a:ext uri="{FF2B5EF4-FFF2-40B4-BE49-F238E27FC236}">
                <a16:creationId xmlns:a16="http://schemas.microsoft.com/office/drawing/2014/main" id="{18290C02-453E-FD41-9851-2D8ACE7707C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499EA1-4491-1A44-86E3-156E6DD0EF07}"/>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54848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3D27-8602-2640-BF42-6B84DCA1FA1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BA0D3F-B124-3A4C-95B6-F9B2B4C17C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B3B8E53-5F93-CC4B-AAD2-C4E118B749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E048BEFB-7D48-3541-A8BA-BF56DE5C0D88}"/>
              </a:ext>
            </a:extLst>
          </p:cNvPr>
          <p:cNvSpPr>
            <a:spLocks noGrp="1"/>
          </p:cNvSpPr>
          <p:nvPr>
            <p:ph type="dt" sz="half" idx="10"/>
          </p:nvPr>
        </p:nvSpPr>
        <p:spPr>
          <a:xfrm>
            <a:off x="838200" y="6356350"/>
            <a:ext cx="2743200" cy="365125"/>
          </a:xfrm>
          <a:prstGeom prst="rect">
            <a:avLst/>
          </a:prstGeom>
        </p:spPr>
        <p:txBody>
          <a:bodyPr/>
          <a:lstStyle/>
          <a:p>
            <a:fld id="{42B1D2CE-DFFA-9942-A931-26C52962C6AA}" type="datetimeFigureOut">
              <a:rPr lang="en-US" smtClean="0"/>
              <a:t>6/4/19</a:t>
            </a:fld>
            <a:endParaRPr lang="en-US"/>
          </a:p>
        </p:txBody>
      </p:sp>
      <p:sp>
        <p:nvSpPr>
          <p:cNvPr id="6" name="Footer Placeholder 5">
            <a:extLst>
              <a:ext uri="{FF2B5EF4-FFF2-40B4-BE49-F238E27FC236}">
                <a16:creationId xmlns:a16="http://schemas.microsoft.com/office/drawing/2014/main" id="{47A28E18-8C96-394E-A472-68A718B7420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8F42BFE-8805-E246-9689-3D1B98634C99}"/>
              </a:ext>
            </a:extLst>
          </p:cNvPr>
          <p:cNvSpPr>
            <a:spLocks noGrp="1"/>
          </p:cNvSpPr>
          <p:nvPr>
            <p:ph type="sldNum" sz="quarter" idx="12"/>
          </p:nvPr>
        </p:nvSpPr>
        <p:spPr/>
        <p:txBody>
          <a:bodyPr/>
          <a:lstStyle/>
          <a:p>
            <a:fld id="{C67A5D0A-FCA9-DB42-8619-F0775DEB52BA}" type="slidenum">
              <a:rPr lang="en-US" smtClean="0"/>
              <a:t>‹#›</a:t>
            </a:fld>
            <a:endParaRPr lang="en-US"/>
          </a:p>
        </p:txBody>
      </p:sp>
    </p:spTree>
    <p:extLst>
      <p:ext uri="{BB962C8B-B14F-4D97-AF65-F5344CB8AC3E}">
        <p14:creationId xmlns:p14="http://schemas.microsoft.com/office/powerpoint/2010/main" val="1858042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5EAD1B3-9FB6-E74C-AFF3-70D692E1D1B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5624256-CEDD-3E4C-B2C8-7C7C9796CC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A6910928-FEBC-924D-A02A-35D6F7ED52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p>
        </p:txBody>
      </p:sp>
      <p:sp>
        <p:nvSpPr>
          <p:cNvPr id="6" name="Slide Number Placeholder 5">
            <a:extLst>
              <a:ext uri="{FF2B5EF4-FFF2-40B4-BE49-F238E27FC236}">
                <a16:creationId xmlns:a16="http://schemas.microsoft.com/office/drawing/2014/main" id="{5EEB37C8-98D7-244C-89CC-A768AEFDDEA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defRPr>
            </a:lvl1pPr>
          </a:lstStyle>
          <a:p>
            <a:fld id="{C67A5D0A-FCA9-DB42-8619-F0775DEB52BA}" type="slidenum">
              <a:rPr lang="en-US" smtClean="0"/>
              <a:pPr/>
              <a:t>‹#›</a:t>
            </a:fld>
            <a:endParaRPr lang="en-US"/>
          </a:p>
        </p:txBody>
      </p:sp>
      <p:pic>
        <p:nvPicPr>
          <p:cNvPr id="8" name="Picture 7">
            <a:extLst>
              <a:ext uri="{FF2B5EF4-FFF2-40B4-BE49-F238E27FC236}">
                <a16:creationId xmlns:a16="http://schemas.microsoft.com/office/drawing/2014/main" id="{6CB9E37E-A463-434C-9698-5A8F1E17AC13}"/>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38200" y="5809624"/>
            <a:ext cx="2971800" cy="1004552"/>
          </a:xfrm>
          <a:prstGeom prst="rect">
            <a:avLst/>
          </a:prstGeom>
        </p:spPr>
      </p:pic>
    </p:spTree>
    <p:extLst>
      <p:ext uri="{BB962C8B-B14F-4D97-AF65-F5344CB8AC3E}">
        <p14:creationId xmlns:p14="http://schemas.microsoft.com/office/powerpoint/2010/main" val="2344145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5" Type="http://schemas.openxmlformats.org/officeDocument/2006/relationships/image" Target="../media/image40.png"/><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hyperlink" Target="https://icalepcs2019.bnl.gov/workshops.html#7" TargetMode="External"/><Relationship Id="rId13" Type="http://schemas.openxmlformats.org/officeDocument/2006/relationships/hyperlink" Target="https://icalepcs2019.bnl.gov/workshops.html#12" TargetMode="External"/><Relationship Id="rId3" Type="http://schemas.openxmlformats.org/officeDocument/2006/relationships/hyperlink" Target="https://icalepcs2019.bnl.gov/workshops.html#2" TargetMode="External"/><Relationship Id="rId7" Type="http://schemas.openxmlformats.org/officeDocument/2006/relationships/hyperlink" Target="https://icalepcs2019.bnl.gov/workshops.html#6" TargetMode="External"/><Relationship Id="rId12" Type="http://schemas.openxmlformats.org/officeDocument/2006/relationships/hyperlink" Target="https://icalepcs2019.bnl.gov/workshops.html#11" TargetMode="External"/><Relationship Id="rId2" Type="http://schemas.openxmlformats.org/officeDocument/2006/relationships/hyperlink" Target="https://icalepcs2019.bnl.gov/workshops.html#1" TargetMode="External"/><Relationship Id="rId1" Type="http://schemas.openxmlformats.org/officeDocument/2006/relationships/slideLayout" Target="../slideLayouts/slideLayout6.xml"/><Relationship Id="rId6" Type="http://schemas.openxmlformats.org/officeDocument/2006/relationships/hyperlink" Target="https://icalepcs2019.bnl.gov/workshops.html#5" TargetMode="External"/><Relationship Id="rId11" Type="http://schemas.openxmlformats.org/officeDocument/2006/relationships/hyperlink" Target="https://icalepcs2019.bnl.gov/workshops.html#10" TargetMode="External"/><Relationship Id="rId5" Type="http://schemas.openxmlformats.org/officeDocument/2006/relationships/hyperlink" Target="https://icalepcs2019.bnl.gov/workshops.html#4" TargetMode="External"/><Relationship Id="rId10" Type="http://schemas.openxmlformats.org/officeDocument/2006/relationships/hyperlink" Target="https://icalepcs2019.bnl.gov/workshops.html#9" TargetMode="External"/><Relationship Id="rId4" Type="http://schemas.openxmlformats.org/officeDocument/2006/relationships/hyperlink" Target="https://icalepcs2019.bnl.gov/workshops.html#3" TargetMode="External"/><Relationship Id="rId9" Type="http://schemas.openxmlformats.org/officeDocument/2006/relationships/hyperlink" Target="https://icalepcs2019.bnl.gov/workshops.html#8" TargetMode="External"/><Relationship Id="rId14" Type="http://schemas.openxmlformats.org/officeDocument/2006/relationships/hyperlink" Target="https://icalepcs2019.bnl.gov/workshops.html#13"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hyperlink" Target="http://www.jps.or.jp/english/" TargetMode="External"/><Relationship Id="rId18" Type="http://schemas.openxmlformats.org/officeDocument/2006/relationships/image" Target="../media/image23.jpeg"/><Relationship Id="rId3" Type="http://schemas.openxmlformats.org/officeDocument/2006/relationships/image" Target="../media/image12.jpeg"/><Relationship Id="rId21" Type="http://schemas.openxmlformats.org/officeDocument/2006/relationships/image" Target="../media/image26.jpeg"/><Relationship Id="rId7" Type="http://schemas.openxmlformats.org/officeDocument/2006/relationships/image" Target="../media/image15.gif"/><Relationship Id="rId12" Type="http://schemas.openxmlformats.org/officeDocument/2006/relationships/image" Target="../media/image18.png"/><Relationship Id="rId17" Type="http://schemas.openxmlformats.org/officeDocument/2006/relationships/image" Target="../media/image22.jpeg"/><Relationship Id="rId2" Type="http://schemas.openxmlformats.org/officeDocument/2006/relationships/slideLayout" Target="../slideLayouts/slideLayout6.xml"/><Relationship Id="rId16" Type="http://schemas.openxmlformats.org/officeDocument/2006/relationships/image" Target="../media/image21.jpeg"/><Relationship Id="rId20" Type="http://schemas.openxmlformats.org/officeDocument/2006/relationships/image" Target="../media/image25.jpeg"/><Relationship Id="rId1" Type="http://schemas.openxmlformats.org/officeDocument/2006/relationships/vmlDrawing" Target="../drawings/vmlDrawing1.vml"/><Relationship Id="rId6" Type="http://schemas.openxmlformats.org/officeDocument/2006/relationships/image" Target="../media/image14.jpeg"/><Relationship Id="rId11" Type="http://schemas.openxmlformats.org/officeDocument/2006/relationships/hyperlink" Target="http://www.eps.org/" TargetMode="External"/><Relationship Id="rId5" Type="http://schemas.openxmlformats.org/officeDocument/2006/relationships/hyperlink" Target="http://radiasoft.net/" TargetMode="External"/><Relationship Id="rId15" Type="http://schemas.openxmlformats.org/officeDocument/2006/relationships/image" Target="../media/image20.jpeg"/><Relationship Id="rId10" Type="http://schemas.openxmlformats.org/officeDocument/2006/relationships/image" Target="../media/image17.gif"/><Relationship Id="rId19" Type="http://schemas.openxmlformats.org/officeDocument/2006/relationships/image" Target="../media/image24.gif"/><Relationship Id="rId4" Type="http://schemas.openxmlformats.org/officeDocument/2006/relationships/image" Target="../media/image13.emf"/><Relationship Id="rId9" Type="http://schemas.openxmlformats.org/officeDocument/2006/relationships/hyperlink" Target="http://www.aps.org/" TargetMode="External"/><Relationship Id="rId14" Type="http://schemas.openxmlformats.org/officeDocument/2006/relationships/image" Target="../media/image19.jpeg"/><Relationship Id="rId22" Type="http://schemas.openxmlformats.org/officeDocument/2006/relationships/image" Target="../media/image27.jpeg"/></Relationships>
</file>

<file path=ppt/slides/_rels/slide9.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3B6DA0-9F50-C14A-9F5E-608DF2C5F9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0215" y="-5379"/>
            <a:ext cx="5303520" cy="6863379"/>
          </a:xfrm>
          <a:prstGeom prst="rect">
            <a:avLst/>
          </a:prstGeom>
        </p:spPr>
      </p:pic>
      <p:sp>
        <p:nvSpPr>
          <p:cNvPr id="4" name="TextBox 3">
            <a:extLst>
              <a:ext uri="{FF2B5EF4-FFF2-40B4-BE49-F238E27FC236}">
                <a16:creationId xmlns:a16="http://schemas.microsoft.com/office/drawing/2014/main" id="{F3EDB847-E6CA-974C-A800-4983FB2AA4CE}"/>
              </a:ext>
            </a:extLst>
          </p:cNvPr>
          <p:cNvSpPr txBox="1"/>
          <p:nvPr/>
        </p:nvSpPr>
        <p:spPr>
          <a:xfrm>
            <a:off x="277045" y="653143"/>
            <a:ext cx="3359574" cy="523220"/>
          </a:xfrm>
          <a:prstGeom prst="rect">
            <a:avLst/>
          </a:prstGeom>
          <a:noFill/>
        </p:spPr>
        <p:txBody>
          <a:bodyPr wrap="none" rtlCol="0">
            <a:spAutoFit/>
          </a:bodyPr>
          <a:lstStyle/>
          <a:p>
            <a:r>
              <a:rPr lang="en-US" sz="2800" dirty="0">
                <a:solidFill>
                  <a:schemeClr val="bg1"/>
                </a:solidFill>
              </a:rPr>
              <a:t>ICALEPCS 2019 Poster</a:t>
            </a:r>
          </a:p>
        </p:txBody>
      </p:sp>
      <p:sp>
        <p:nvSpPr>
          <p:cNvPr id="5" name="Rectangle 4">
            <a:extLst>
              <a:ext uri="{FF2B5EF4-FFF2-40B4-BE49-F238E27FC236}">
                <a16:creationId xmlns:a16="http://schemas.microsoft.com/office/drawing/2014/main" id="{BCFEA1B1-124F-0A42-95A0-32B11122AF24}"/>
              </a:ext>
            </a:extLst>
          </p:cNvPr>
          <p:cNvSpPr/>
          <p:nvPr/>
        </p:nvSpPr>
        <p:spPr>
          <a:xfrm>
            <a:off x="277045" y="1542497"/>
            <a:ext cx="5103513" cy="584775"/>
          </a:xfrm>
          <a:prstGeom prst="rect">
            <a:avLst/>
          </a:prstGeom>
        </p:spPr>
        <p:txBody>
          <a:bodyPr wrap="none">
            <a:spAutoFit/>
          </a:bodyPr>
          <a:lstStyle/>
          <a:p>
            <a:r>
              <a:rPr lang="en-US" sz="3200" dirty="0">
                <a:solidFill>
                  <a:schemeClr val="bg1"/>
                </a:solidFill>
              </a:rPr>
              <a:t>https://icalepcs2019.bnl.gov/</a:t>
            </a:r>
          </a:p>
        </p:txBody>
      </p:sp>
    </p:spTree>
    <p:extLst>
      <p:ext uri="{BB962C8B-B14F-4D97-AF65-F5344CB8AC3E}">
        <p14:creationId xmlns:p14="http://schemas.microsoft.com/office/powerpoint/2010/main" val="306282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C72FD231-9B07-AB4D-8948-F109557EFC3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852307" cy="6869257"/>
          </a:xfrm>
          <a:prstGeom prst="rect">
            <a:avLst/>
          </a:prstGeom>
        </p:spPr>
      </p:pic>
      <p:pic>
        <p:nvPicPr>
          <p:cNvPr id="4" name="Picture 4">
            <a:extLst>
              <a:ext uri="{FF2B5EF4-FFF2-40B4-BE49-F238E27FC236}">
                <a16:creationId xmlns:a16="http://schemas.microsoft.com/office/drawing/2014/main" id="{7C1628E2-E12D-1C42-A91C-70CB4E0A50C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1855" y="892024"/>
            <a:ext cx="7060145" cy="4602194"/>
          </a:xfrm>
          <a:prstGeom prst="rect">
            <a:avLst/>
          </a:prstGeom>
        </p:spPr>
      </p:pic>
    </p:spTree>
    <p:extLst>
      <p:ext uri="{BB962C8B-B14F-4D97-AF65-F5344CB8AC3E}">
        <p14:creationId xmlns:p14="http://schemas.microsoft.com/office/powerpoint/2010/main" val="1638576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01FC9A39-7B09-6041-9FAB-AFD6A6527E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3514387"/>
            <a:ext cx="5110239" cy="3343613"/>
          </a:xfrm>
          <a:prstGeom prst="rect">
            <a:avLst/>
          </a:prstGeom>
        </p:spPr>
      </p:pic>
      <p:pic>
        <p:nvPicPr>
          <p:cNvPr id="4" name="Picture 4">
            <a:extLst>
              <a:ext uri="{FF2B5EF4-FFF2-40B4-BE49-F238E27FC236}">
                <a16:creationId xmlns:a16="http://schemas.microsoft.com/office/drawing/2014/main" id="{51463211-6228-A441-9A79-4E8BD2B8C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5110239" cy="3412232"/>
          </a:xfrm>
          <a:prstGeom prst="rect">
            <a:avLst/>
          </a:prstGeom>
        </p:spPr>
      </p:pic>
      <p:pic>
        <p:nvPicPr>
          <p:cNvPr id="8" name="Picture 8">
            <a:extLst>
              <a:ext uri="{FF2B5EF4-FFF2-40B4-BE49-F238E27FC236}">
                <a16:creationId xmlns:a16="http://schemas.microsoft.com/office/drawing/2014/main" id="{A3C1C16C-FE2A-3D4E-A297-7274849E85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1814" y="0"/>
            <a:ext cx="6317222" cy="4734832"/>
          </a:xfrm>
          <a:prstGeom prst="rect">
            <a:avLst/>
          </a:prstGeom>
        </p:spPr>
      </p:pic>
      <p:pic>
        <p:nvPicPr>
          <p:cNvPr id="6" name="Picture 6">
            <a:extLst>
              <a:ext uri="{FF2B5EF4-FFF2-40B4-BE49-F238E27FC236}">
                <a16:creationId xmlns:a16="http://schemas.microsoft.com/office/drawing/2014/main" id="{C272530C-8B9C-184D-80B3-32B2713C6A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48850" y="3514387"/>
            <a:ext cx="6943150" cy="3288504"/>
          </a:xfrm>
          <a:prstGeom prst="rect">
            <a:avLst/>
          </a:prstGeom>
        </p:spPr>
      </p:pic>
      <p:sp>
        <p:nvSpPr>
          <p:cNvPr id="10" name="Rectangle 9">
            <a:extLst>
              <a:ext uri="{FF2B5EF4-FFF2-40B4-BE49-F238E27FC236}">
                <a16:creationId xmlns:a16="http://schemas.microsoft.com/office/drawing/2014/main" id="{5BFED11E-008B-6945-8F31-C1F1F194DDB7}"/>
              </a:ext>
            </a:extLst>
          </p:cNvPr>
          <p:cNvSpPr/>
          <p:nvPr/>
        </p:nvSpPr>
        <p:spPr>
          <a:xfrm>
            <a:off x="5178575" y="3412232"/>
            <a:ext cx="6871305" cy="10215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80785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6244E430-BE16-CC4F-A526-95DB6C12C4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164"/>
            <a:ext cx="9857619" cy="6834873"/>
          </a:xfrm>
          <a:prstGeom prst="rect">
            <a:avLst/>
          </a:prstGeom>
        </p:spPr>
      </p:pic>
      <p:pic>
        <p:nvPicPr>
          <p:cNvPr id="2" name="Picture 2">
            <a:extLst>
              <a:ext uri="{FF2B5EF4-FFF2-40B4-BE49-F238E27FC236}">
                <a16:creationId xmlns:a16="http://schemas.microsoft.com/office/drawing/2014/main" id="{53AC6C5D-3DAD-5940-9B0D-A7A5BC04F2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1286" y="-8164"/>
            <a:ext cx="5170714" cy="3425598"/>
          </a:xfrm>
          <a:prstGeom prst="rect">
            <a:avLst/>
          </a:prstGeom>
        </p:spPr>
      </p:pic>
      <p:sp>
        <p:nvSpPr>
          <p:cNvPr id="3" name="Oval 2">
            <a:extLst>
              <a:ext uri="{FF2B5EF4-FFF2-40B4-BE49-F238E27FC236}">
                <a16:creationId xmlns:a16="http://schemas.microsoft.com/office/drawing/2014/main" id="{D8F9770C-F7E6-C444-AE3F-371E9E45C784}"/>
              </a:ext>
            </a:extLst>
          </p:cNvPr>
          <p:cNvSpPr/>
          <p:nvPr/>
        </p:nvSpPr>
        <p:spPr>
          <a:xfrm>
            <a:off x="7994469" y="3566160"/>
            <a:ext cx="1489165" cy="940526"/>
          </a:xfrm>
          <a:prstGeom prst="ellipse">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9BD139F-BA44-2549-9B1E-74640E893DC4}"/>
              </a:ext>
            </a:extLst>
          </p:cNvPr>
          <p:cNvSpPr txBox="1"/>
          <p:nvPr/>
        </p:nvSpPr>
        <p:spPr>
          <a:xfrm>
            <a:off x="9999375" y="4624251"/>
            <a:ext cx="2050868" cy="1200329"/>
          </a:xfrm>
          <a:prstGeom prst="rect">
            <a:avLst/>
          </a:prstGeom>
          <a:noFill/>
        </p:spPr>
        <p:txBody>
          <a:bodyPr wrap="square" rtlCol="0">
            <a:spAutoFit/>
          </a:bodyPr>
          <a:lstStyle/>
          <a:p>
            <a:r>
              <a:rPr lang="en-US" b="1" dirty="0">
                <a:solidFill>
                  <a:schemeClr val="bg1"/>
                </a:solidFill>
              </a:rPr>
              <a:t>Venue:</a:t>
            </a:r>
          </a:p>
          <a:p>
            <a:r>
              <a:rPr lang="en-US" b="1" dirty="0">
                <a:solidFill>
                  <a:schemeClr val="bg1"/>
                </a:solidFill>
              </a:rPr>
              <a:t>New York Marriott at the Brooklyn Bridge</a:t>
            </a:r>
          </a:p>
        </p:txBody>
      </p:sp>
      <p:cxnSp>
        <p:nvCxnSpPr>
          <p:cNvPr id="7" name="Straight Arrow Connector 6">
            <a:extLst>
              <a:ext uri="{FF2B5EF4-FFF2-40B4-BE49-F238E27FC236}">
                <a16:creationId xmlns:a16="http://schemas.microsoft.com/office/drawing/2014/main" id="{02AB7B95-27E7-C945-95C0-F322233538F1}"/>
              </a:ext>
            </a:extLst>
          </p:cNvPr>
          <p:cNvCxnSpPr>
            <a:cxnSpLocks/>
          </p:cNvCxnSpPr>
          <p:nvPr/>
        </p:nvCxnSpPr>
        <p:spPr>
          <a:xfrm flipH="1" flipV="1">
            <a:off x="8830491" y="4036423"/>
            <a:ext cx="1168884" cy="618989"/>
          </a:xfrm>
          <a:prstGeom prst="straightConnector1">
            <a:avLst/>
          </a:prstGeom>
          <a:ln w="50800">
            <a:solidFill>
              <a:srgbClr val="FF0000"/>
            </a:solidFill>
            <a:tailEnd type="stealth"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6606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6">
            <a:extLst>
              <a:ext uri="{FF2B5EF4-FFF2-40B4-BE49-F238E27FC236}">
                <a16:creationId xmlns:a16="http://schemas.microsoft.com/office/drawing/2014/main" id="{0F8CDEEC-1FC8-1141-99E7-D492445829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90080" y="0"/>
            <a:ext cx="5201920" cy="2921000"/>
          </a:xfrm>
          <a:prstGeom prst="rect">
            <a:avLst/>
          </a:prstGeom>
        </p:spPr>
      </p:pic>
      <p:pic>
        <p:nvPicPr>
          <p:cNvPr id="8" name="Picture 8">
            <a:extLst>
              <a:ext uri="{FF2B5EF4-FFF2-40B4-BE49-F238E27FC236}">
                <a16:creationId xmlns:a16="http://schemas.microsoft.com/office/drawing/2014/main" id="{5F44E38A-FB27-6445-B03E-7DC784355C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90079" y="3196172"/>
            <a:ext cx="4881245" cy="3661828"/>
          </a:xfrm>
          <a:prstGeom prst="rect">
            <a:avLst/>
          </a:prstGeom>
        </p:spPr>
      </p:pic>
      <p:pic>
        <p:nvPicPr>
          <p:cNvPr id="10" name="Picture 10">
            <a:extLst>
              <a:ext uri="{FF2B5EF4-FFF2-40B4-BE49-F238E27FC236}">
                <a16:creationId xmlns:a16="http://schemas.microsoft.com/office/drawing/2014/main" id="{097563D3-D2B0-D640-9162-EB04DA632B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8056" y="2956560"/>
            <a:ext cx="5200650" cy="3901440"/>
          </a:xfrm>
          <a:prstGeom prst="rect">
            <a:avLst/>
          </a:prstGeom>
        </p:spPr>
      </p:pic>
      <p:pic>
        <p:nvPicPr>
          <p:cNvPr id="4" name="Picture 4">
            <a:extLst>
              <a:ext uri="{FF2B5EF4-FFF2-40B4-BE49-F238E27FC236}">
                <a16:creationId xmlns:a16="http://schemas.microsoft.com/office/drawing/2014/main" id="{A42C921A-5B3D-C746-A1C5-BEA12AD478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0"/>
            <a:ext cx="5080000" cy="3384550"/>
          </a:xfrm>
          <a:prstGeom prst="rect">
            <a:avLst/>
          </a:prstGeom>
        </p:spPr>
      </p:pic>
    </p:spTree>
    <p:extLst>
      <p:ext uri="{BB962C8B-B14F-4D97-AF65-F5344CB8AC3E}">
        <p14:creationId xmlns:p14="http://schemas.microsoft.com/office/powerpoint/2010/main" val="1243903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6F8A3D74-2690-4147-8DBE-0BA5872CE6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6132" y="-12756"/>
            <a:ext cx="10308651" cy="6870756"/>
          </a:xfrm>
          <a:prstGeom prst="rect">
            <a:avLst/>
          </a:prstGeom>
        </p:spPr>
      </p:pic>
      <p:sp>
        <p:nvSpPr>
          <p:cNvPr id="3" name="TextBox 2">
            <a:extLst>
              <a:ext uri="{FF2B5EF4-FFF2-40B4-BE49-F238E27FC236}">
                <a16:creationId xmlns:a16="http://schemas.microsoft.com/office/drawing/2014/main" id="{B85E4865-7018-A74C-8751-34BE52D59664}"/>
              </a:ext>
            </a:extLst>
          </p:cNvPr>
          <p:cNvSpPr txBox="1"/>
          <p:nvPr/>
        </p:nvSpPr>
        <p:spPr>
          <a:xfrm>
            <a:off x="766132" y="117565"/>
            <a:ext cx="2176814" cy="646331"/>
          </a:xfrm>
          <a:prstGeom prst="rect">
            <a:avLst/>
          </a:prstGeom>
          <a:noFill/>
        </p:spPr>
        <p:txBody>
          <a:bodyPr wrap="none" rtlCol="0">
            <a:spAutoFit/>
          </a:bodyPr>
          <a:lstStyle/>
          <a:p>
            <a:r>
              <a:rPr lang="en-US" sz="3600" dirty="0">
                <a:solidFill>
                  <a:schemeClr val="bg1"/>
                </a:solidFill>
              </a:rPr>
              <a:t>The Hosts!</a:t>
            </a:r>
          </a:p>
        </p:txBody>
      </p:sp>
    </p:spTree>
    <p:extLst>
      <p:ext uri="{BB962C8B-B14F-4D97-AF65-F5344CB8AC3E}">
        <p14:creationId xmlns:p14="http://schemas.microsoft.com/office/powerpoint/2010/main" val="9332655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CF71B-D95D-0546-950A-91B1A95B9A65}"/>
              </a:ext>
            </a:extLst>
          </p:cNvPr>
          <p:cNvSpPr>
            <a:spLocks noGrp="1"/>
          </p:cNvSpPr>
          <p:nvPr>
            <p:ph type="title"/>
          </p:nvPr>
        </p:nvSpPr>
        <p:spPr>
          <a:xfrm>
            <a:off x="851263" y="0"/>
            <a:ext cx="10515600" cy="1325563"/>
          </a:xfrm>
        </p:spPr>
        <p:txBody>
          <a:bodyPr/>
          <a:lstStyle/>
          <a:p>
            <a:pPr algn="ctr"/>
            <a:r>
              <a:rPr lang="en-US" u="sng" dirty="0"/>
              <a:t>Diversity, Inclusion, &amp; Education</a:t>
            </a:r>
          </a:p>
        </p:txBody>
      </p:sp>
      <p:sp>
        <p:nvSpPr>
          <p:cNvPr id="3" name="Rectangle 2">
            <a:extLst>
              <a:ext uri="{FF2B5EF4-FFF2-40B4-BE49-F238E27FC236}">
                <a16:creationId xmlns:a16="http://schemas.microsoft.com/office/drawing/2014/main" id="{9A9D839B-F327-644A-A21B-759FA750768F}"/>
              </a:ext>
            </a:extLst>
          </p:cNvPr>
          <p:cNvSpPr/>
          <p:nvPr/>
        </p:nvSpPr>
        <p:spPr>
          <a:xfrm>
            <a:off x="224246" y="907933"/>
            <a:ext cx="11819708" cy="3970318"/>
          </a:xfrm>
          <a:prstGeom prst="rect">
            <a:avLst/>
          </a:prstGeom>
        </p:spPr>
        <p:txBody>
          <a:bodyPr wrap="square">
            <a:spAutoFit/>
          </a:bodyPr>
          <a:lstStyle/>
          <a:p>
            <a:r>
              <a:rPr lang="en-US" b="1" dirty="0">
                <a:solidFill>
                  <a:schemeClr val="bg1"/>
                </a:solidFill>
              </a:rPr>
              <a:t>Inclusivity</a:t>
            </a:r>
          </a:p>
          <a:p>
            <a:r>
              <a:rPr lang="en-US" dirty="0">
                <a:solidFill>
                  <a:schemeClr val="bg1"/>
                </a:solidFill>
              </a:rPr>
              <a:t>Diversity is important to ICALEPCS 2019. The key components in our effort to diversify the ICALEPCS community and improve inclusivity are providing opportunities to all who attend, respecting our differences and celebrating diversity. The ICALEPCS conference series gives us a great platform to spread this message.</a:t>
            </a:r>
          </a:p>
          <a:p>
            <a:r>
              <a:rPr lang="en-US" b="1" dirty="0">
                <a:solidFill>
                  <a:schemeClr val="bg1"/>
                </a:solidFill>
              </a:rPr>
              <a:t>Code of Conduct</a:t>
            </a:r>
          </a:p>
          <a:p>
            <a:r>
              <a:rPr lang="en-US" dirty="0">
                <a:solidFill>
                  <a:schemeClr val="bg1"/>
                </a:solidFill>
              </a:rPr>
              <a:t>ICALEPCS 2019 is dedicated to providing an inclusive in every respect conference experience for everyone, regardless of national origin, age, gender, sexual identity, disability, physical appearance, race, or religion. As a conference that aims to share ideas and freedom of thought and expression, the Conference organizers expect all interactions, including those on social media and on-line, between participants at the Conference to be respectful and constructive.</a:t>
            </a:r>
          </a:p>
          <a:p>
            <a:r>
              <a:rPr lang="en-US" b="1" dirty="0">
                <a:solidFill>
                  <a:schemeClr val="bg1"/>
                </a:solidFill>
              </a:rPr>
              <a:t>Reporting</a:t>
            </a:r>
          </a:p>
          <a:p>
            <a:r>
              <a:rPr lang="en-US" dirty="0">
                <a:solidFill>
                  <a:schemeClr val="bg1"/>
                </a:solidFill>
              </a:rPr>
              <a:t>Please promptly report disrespectful behavior to a staff member of the Conference organizers.</a:t>
            </a:r>
          </a:p>
          <a:p>
            <a:r>
              <a:rPr lang="en-US" b="1" dirty="0">
                <a:solidFill>
                  <a:schemeClr val="bg1"/>
                </a:solidFill>
              </a:rPr>
              <a:t>Commitment</a:t>
            </a:r>
          </a:p>
          <a:p>
            <a:r>
              <a:rPr lang="en-US" dirty="0">
                <a:solidFill>
                  <a:schemeClr val="bg1"/>
                </a:solidFill>
              </a:rPr>
              <a:t>ICALEPCS 2019 will investigate all incidents reported. ICALEPCS 2019 reserves the right to bar or remove any person who violates our Code of Conduct from attending ICALEPCS 2019 and/or to cancel the registration of the person without refund.</a:t>
            </a:r>
          </a:p>
        </p:txBody>
      </p:sp>
      <p:sp>
        <p:nvSpPr>
          <p:cNvPr id="4" name="Rectangle 3">
            <a:extLst>
              <a:ext uri="{FF2B5EF4-FFF2-40B4-BE49-F238E27FC236}">
                <a16:creationId xmlns:a16="http://schemas.microsoft.com/office/drawing/2014/main" id="{E1905F67-20F6-D943-84A7-3E11291C7A62}"/>
              </a:ext>
            </a:extLst>
          </p:cNvPr>
          <p:cNvSpPr/>
          <p:nvPr/>
        </p:nvSpPr>
        <p:spPr>
          <a:xfrm>
            <a:off x="3870959" y="4878251"/>
            <a:ext cx="8321041" cy="1569660"/>
          </a:xfrm>
          <a:prstGeom prst="rect">
            <a:avLst/>
          </a:prstGeom>
        </p:spPr>
        <p:txBody>
          <a:bodyPr wrap="square">
            <a:spAutoFit/>
          </a:bodyPr>
          <a:lstStyle/>
          <a:p>
            <a:r>
              <a:rPr lang="en-US" sz="2400" b="1" dirty="0">
                <a:solidFill>
                  <a:schemeClr val="bg1"/>
                </a:solidFill>
              </a:rPr>
              <a:t>We are also offering a number of ways for students to participate and become involved with our community, including student poster sessions, a reduced rate for student registrants and a limited number of free one day passes for students.</a:t>
            </a:r>
          </a:p>
        </p:txBody>
      </p:sp>
    </p:spTree>
    <p:extLst>
      <p:ext uri="{BB962C8B-B14F-4D97-AF65-F5344CB8AC3E}">
        <p14:creationId xmlns:p14="http://schemas.microsoft.com/office/powerpoint/2010/main" val="3569469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65643AC1-4A4C-0A46-88FC-D9839D1460F0}"/>
              </a:ext>
            </a:extLst>
          </p:cNvPr>
          <p:cNvSpPr>
            <a:spLocks noChangeArrowheads="1"/>
          </p:cNvSpPr>
          <p:nvPr/>
        </p:nvSpPr>
        <p:spPr bwMode="auto">
          <a:xfrm>
            <a:off x="0" y="623109"/>
            <a:ext cx="40549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3600" b="1" i="0" u="none" strike="noStrike" cap="none" normalizeH="0" baseline="0" dirty="0">
                <a:ln>
                  <a:noFill/>
                </a:ln>
                <a:solidFill>
                  <a:schemeClr val="bg1"/>
                </a:solidFill>
                <a:effectLst/>
                <a:latin typeface="Arial" panose="020B0604020202020204" pitchFamily="34" charset="0"/>
              </a:rPr>
              <a:t>ICALEPCS 2019 Tracks</a:t>
            </a:r>
          </a:p>
        </p:txBody>
      </p:sp>
      <p:sp>
        <p:nvSpPr>
          <p:cNvPr id="4" name="Rectangle 3">
            <a:extLst>
              <a:ext uri="{FF2B5EF4-FFF2-40B4-BE49-F238E27FC236}">
                <a16:creationId xmlns:a16="http://schemas.microsoft.com/office/drawing/2014/main" id="{793847D2-F1D9-9144-BC35-0921545A83E1}"/>
              </a:ext>
            </a:extLst>
          </p:cNvPr>
          <p:cNvSpPr/>
          <p:nvPr/>
        </p:nvSpPr>
        <p:spPr>
          <a:xfrm>
            <a:off x="3790604" y="273975"/>
            <a:ext cx="8401396" cy="5632311"/>
          </a:xfrm>
          <a:prstGeom prst="rect">
            <a:avLst/>
          </a:prstGeom>
        </p:spPr>
        <p:txBody>
          <a:bodyPr wrap="square">
            <a:spAutoFit/>
          </a:bodyPr>
          <a:lstStyle/>
          <a:p>
            <a:r>
              <a:rPr lang="en-US" sz="2000" b="1" dirty="0">
                <a:solidFill>
                  <a:schemeClr val="bg1"/>
                </a:solidFill>
              </a:rPr>
              <a:t>General</a:t>
            </a:r>
          </a:p>
          <a:p>
            <a:r>
              <a:rPr lang="en-US" sz="2000" b="1" dirty="0">
                <a:solidFill>
                  <a:schemeClr val="bg1"/>
                </a:solidFill>
              </a:rPr>
              <a:t> 	Project Status Reports</a:t>
            </a:r>
          </a:p>
          <a:p>
            <a:r>
              <a:rPr lang="en-US" sz="2000" b="1" dirty="0">
                <a:solidFill>
                  <a:schemeClr val="bg1"/>
                </a:solidFill>
              </a:rPr>
              <a:t> 	Control System Upgrades</a:t>
            </a:r>
          </a:p>
          <a:p>
            <a:r>
              <a:rPr lang="en-US" sz="2000" b="1" dirty="0">
                <a:solidFill>
                  <a:schemeClr val="bg1"/>
                </a:solidFill>
              </a:rPr>
              <a:t> 	Device Control and Integrating Diverse Systems</a:t>
            </a:r>
          </a:p>
          <a:p>
            <a:r>
              <a:rPr lang="en-US" sz="2000" b="1" dirty="0">
                <a:solidFill>
                  <a:schemeClr val="bg1"/>
                </a:solidFill>
              </a:rPr>
              <a:t> 	Experiment Control</a:t>
            </a:r>
          </a:p>
          <a:p>
            <a:r>
              <a:rPr lang="en-US" sz="2000" b="1" dirty="0">
                <a:solidFill>
                  <a:schemeClr val="bg1"/>
                </a:solidFill>
              </a:rPr>
              <a:t>Software</a:t>
            </a:r>
          </a:p>
          <a:p>
            <a:r>
              <a:rPr lang="en-US" sz="2000" b="1" dirty="0">
                <a:solidFill>
                  <a:schemeClr val="bg1"/>
                </a:solidFill>
              </a:rPr>
              <a:t> 	Software Technology Evolution</a:t>
            </a:r>
          </a:p>
          <a:p>
            <a:r>
              <a:rPr lang="en-US" sz="2000" b="1" dirty="0">
                <a:solidFill>
                  <a:schemeClr val="bg1"/>
                </a:solidFill>
              </a:rPr>
              <a:t> 	User Interfaces, User Perspective, and User Experience(UX)</a:t>
            </a:r>
          </a:p>
          <a:p>
            <a:r>
              <a:rPr lang="en-US" sz="2000" b="1" dirty="0">
                <a:solidFill>
                  <a:schemeClr val="bg1"/>
                </a:solidFill>
              </a:rPr>
              <a:t> 	Data Management</a:t>
            </a:r>
          </a:p>
          <a:p>
            <a:r>
              <a:rPr lang="en-US" sz="2000" b="1" dirty="0">
                <a:solidFill>
                  <a:schemeClr val="bg1"/>
                </a:solidFill>
              </a:rPr>
              <a:t> 	Data Analytics</a:t>
            </a:r>
          </a:p>
          <a:p>
            <a:r>
              <a:rPr lang="en-US" sz="2000" b="1" dirty="0">
                <a:solidFill>
                  <a:schemeClr val="bg1"/>
                </a:solidFill>
              </a:rPr>
              <a:t>Hardware</a:t>
            </a:r>
          </a:p>
          <a:p>
            <a:r>
              <a:rPr lang="en-US" sz="2000" b="1" dirty="0">
                <a:solidFill>
                  <a:schemeClr val="bg1"/>
                </a:solidFill>
              </a:rPr>
              <a:t> 	Hardware Technology</a:t>
            </a:r>
          </a:p>
          <a:p>
            <a:r>
              <a:rPr lang="en-US" sz="2000" b="1" dirty="0">
                <a:solidFill>
                  <a:schemeClr val="bg1"/>
                </a:solidFill>
              </a:rPr>
              <a:t> 	Timing and Synchronization</a:t>
            </a:r>
          </a:p>
          <a:p>
            <a:r>
              <a:rPr lang="en-US" sz="2000" b="1" dirty="0">
                <a:solidFill>
                  <a:schemeClr val="bg1"/>
                </a:solidFill>
              </a:rPr>
              <a:t> 	Control System Infrastructure</a:t>
            </a:r>
          </a:p>
          <a:p>
            <a:r>
              <a:rPr lang="en-US" sz="2000" b="1" dirty="0">
                <a:solidFill>
                  <a:schemeClr val="bg1"/>
                </a:solidFill>
              </a:rPr>
              <a:t>Subsystems</a:t>
            </a:r>
          </a:p>
          <a:p>
            <a:r>
              <a:rPr lang="en-US" sz="2000" b="1" dirty="0">
                <a:solidFill>
                  <a:schemeClr val="bg1"/>
                </a:solidFill>
              </a:rPr>
              <a:t> 	Systems Engineering, Collaborations, Project Management</a:t>
            </a:r>
          </a:p>
          <a:p>
            <a:r>
              <a:rPr lang="en-US" sz="2000" b="1" dirty="0">
                <a:solidFill>
                  <a:schemeClr val="bg1"/>
                </a:solidFill>
              </a:rPr>
              <a:t> 	Functional Safety Systems for Machine Protection, Personnel Safety</a:t>
            </a:r>
          </a:p>
          <a:p>
            <a:r>
              <a:rPr lang="en-US" sz="2000" b="1" dirty="0">
                <a:solidFill>
                  <a:schemeClr val="bg1"/>
                </a:solidFill>
              </a:rPr>
              <a:t> 	Feedback Control and Process Tuning</a:t>
            </a:r>
          </a:p>
        </p:txBody>
      </p:sp>
    </p:spTree>
    <p:extLst>
      <p:ext uri="{BB962C8B-B14F-4D97-AF65-F5344CB8AC3E}">
        <p14:creationId xmlns:p14="http://schemas.microsoft.com/office/powerpoint/2010/main" val="1800124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2E85314-54C4-9346-92A8-33271ADA5D54}"/>
              </a:ext>
            </a:extLst>
          </p:cNvPr>
          <p:cNvSpPr/>
          <p:nvPr/>
        </p:nvSpPr>
        <p:spPr>
          <a:xfrm>
            <a:off x="4076472" y="-1"/>
            <a:ext cx="3147287" cy="646331"/>
          </a:xfrm>
          <a:prstGeom prst="rect">
            <a:avLst/>
          </a:prstGeom>
        </p:spPr>
        <p:txBody>
          <a:bodyPr wrap="square">
            <a:spAutoFit/>
          </a:bodyPr>
          <a:lstStyle/>
          <a:p>
            <a:pPr algn="ctr"/>
            <a:r>
              <a:rPr lang="en-US" sz="3600" b="1" u="sng" dirty="0">
                <a:solidFill>
                  <a:schemeClr val="bg1"/>
                </a:solidFill>
              </a:rPr>
              <a:t>KEY DATES</a:t>
            </a:r>
          </a:p>
        </p:txBody>
      </p:sp>
      <p:graphicFrame>
        <p:nvGraphicFramePr>
          <p:cNvPr id="4" name="Table 3">
            <a:extLst>
              <a:ext uri="{FF2B5EF4-FFF2-40B4-BE49-F238E27FC236}">
                <a16:creationId xmlns:a16="http://schemas.microsoft.com/office/drawing/2014/main" id="{91160FFB-35D7-1149-978A-53B2F85AA47C}"/>
              </a:ext>
            </a:extLst>
          </p:cNvPr>
          <p:cNvGraphicFramePr>
            <a:graphicFrameLocks noGrp="1"/>
          </p:cNvGraphicFramePr>
          <p:nvPr>
            <p:extLst>
              <p:ext uri="{D42A27DB-BD31-4B8C-83A1-F6EECF244321}">
                <p14:modId xmlns:p14="http://schemas.microsoft.com/office/powerpoint/2010/main" val="448804430"/>
              </p:ext>
            </p:extLst>
          </p:nvPr>
        </p:nvGraphicFramePr>
        <p:xfrm>
          <a:off x="1587566" y="646330"/>
          <a:ext cx="8928034" cy="4853182"/>
        </p:xfrm>
        <a:graphic>
          <a:graphicData uri="http://schemas.openxmlformats.org/drawingml/2006/table">
            <a:tbl>
              <a:tblPr/>
              <a:tblGrid>
                <a:gridCol w="4464017">
                  <a:extLst>
                    <a:ext uri="{9D8B030D-6E8A-4147-A177-3AD203B41FA5}">
                      <a16:colId xmlns:a16="http://schemas.microsoft.com/office/drawing/2014/main" val="2023837447"/>
                    </a:ext>
                  </a:extLst>
                </a:gridCol>
                <a:gridCol w="4464017">
                  <a:extLst>
                    <a:ext uri="{9D8B030D-6E8A-4147-A177-3AD203B41FA5}">
                      <a16:colId xmlns:a16="http://schemas.microsoft.com/office/drawing/2014/main" val="80420246"/>
                    </a:ext>
                  </a:extLst>
                </a:gridCol>
              </a:tblGrid>
              <a:tr h="310810">
                <a:tc>
                  <a:txBody>
                    <a:bodyPr/>
                    <a:lstStyle/>
                    <a:p>
                      <a:r>
                        <a:rPr lang="en-US" sz="2000">
                          <a:solidFill>
                            <a:schemeClr val="bg1"/>
                          </a:solidFill>
                        </a:rPr>
                        <a:t>February 1, 2019</a:t>
                      </a:r>
                    </a:p>
                  </a:txBody>
                  <a:tcPr marL="77702" marR="77702" marT="38851" marB="38851" anchor="ctr">
                    <a:lnL>
                      <a:noFill/>
                    </a:lnL>
                    <a:lnR>
                      <a:noFill/>
                    </a:lnR>
                    <a:lnT>
                      <a:noFill/>
                    </a:lnT>
                    <a:lnB>
                      <a:noFill/>
                    </a:lnB>
                  </a:tcPr>
                </a:tc>
                <a:tc>
                  <a:txBody>
                    <a:bodyPr/>
                    <a:lstStyle/>
                    <a:p>
                      <a:r>
                        <a:rPr lang="en-US" sz="2000">
                          <a:solidFill>
                            <a:schemeClr val="bg1"/>
                          </a:solidFill>
                        </a:rPr>
                        <a:t>Abstract submission opens</a:t>
                      </a:r>
                    </a:p>
                  </a:txBody>
                  <a:tcPr marL="77702" marR="77702" marT="38851" marB="38851" anchor="ctr">
                    <a:lnL>
                      <a:noFill/>
                    </a:lnL>
                    <a:lnR>
                      <a:noFill/>
                    </a:lnR>
                    <a:lnT>
                      <a:noFill/>
                    </a:lnT>
                    <a:lnB>
                      <a:noFill/>
                    </a:lnB>
                  </a:tcPr>
                </a:tc>
                <a:extLst>
                  <a:ext uri="{0D108BD9-81ED-4DB2-BD59-A6C34878D82A}">
                    <a16:rowId xmlns:a16="http://schemas.microsoft.com/office/drawing/2014/main" val="801537836"/>
                  </a:ext>
                </a:extLst>
              </a:tr>
              <a:tr h="310810">
                <a:tc>
                  <a:txBody>
                    <a:bodyPr/>
                    <a:lstStyle/>
                    <a:p>
                      <a:r>
                        <a:rPr lang="en-US" sz="2000">
                          <a:solidFill>
                            <a:schemeClr val="bg1"/>
                          </a:solidFill>
                        </a:rPr>
                        <a:t>April 8, 2019</a:t>
                      </a:r>
                    </a:p>
                  </a:txBody>
                  <a:tcPr marL="77702" marR="77702" marT="38851" marB="38851" anchor="ctr">
                    <a:lnL>
                      <a:noFill/>
                    </a:lnL>
                    <a:lnR>
                      <a:noFill/>
                    </a:lnR>
                    <a:lnT>
                      <a:noFill/>
                    </a:lnT>
                    <a:lnB>
                      <a:noFill/>
                    </a:lnB>
                  </a:tcPr>
                </a:tc>
                <a:tc>
                  <a:txBody>
                    <a:bodyPr/>
                    <a:lstStyle/>
                    <a:p>
                      <a:r>
                        <a:rPr lang="en-US" sz="2000">
                          <a:solidFill>
                            <a:schemeClr val="bg1"/>
                          </a:solidFill>
                        </a:rPr>
                        <a:t>Online registration opens</a:t>
                      </a:r>
                    </a:p>
                  </a:txBody>
                  <a:tcPr marL="77702" marR="77702" marT="38851" marB="38851" anchor="ctr">
                    <a:lnL>
                      <a:noFill/>
                    </a:lnL>
                    <a:lnR>
                      <a:noFill/>
                    </a:lnR>
                    <a:lnT>
                      <a:noFill/>
                    </a:lnT>
                    <a:lnB>
                      <a:noFill/>
                    </a:lnB>
                  </a:tcPr>
                </a:tc>
                <a:extLst>
                  <a:ext uri="{0D108BD9-81ED-4DB2-BD59-A6C34878D82A}">
                    <a16:rowId xmlns:a16="http://schemas.microsoft.com/office/drawing/2014/main" val="509096974"/>
                  </a:ext>
                </a:extLst>
              </a:tr>
              <a:tr h="310810">
                <a:tc>
                  <a:txBody>
                    <a:bodyPr/>
                    <a:lstStyle/>
                    <a:p>
                      <a:r>
                        <a:rPr lang="en-US" sz="2000">
                          <a:solidFill>
                            <a:schemeClr val="bg1"/>
                          </a:solidFill>
                        </a:rPr>
                        <a:t>April 30, 2019</a:t>
                      </a:r>
                    </a:p>
                  </a:txBody>
                  <a:tcPr marL="77702" marR="77702" marT="38851" marB="38851" anchor="ctr">
                    <a:lnL>
                      <a:noFill/>
                    </a:lnL>
                    <a:lnR>
                      <a:noFill/>
                    </a:lnR>
                    <a:lnT>
                      <a:noFill/>
                    </a:lnT>
                    <a:lnB>
                      <a:noFill/>
                    </a:lnB>
                  </a:tcPr>
                </a:tc>
                <a:tc>
                  <a:txBody>
                    <a:bodyPr/>
                    <a:lstStyle/>
                    <a:p>
                      <a:r>
                        <a:rPr lang="en-US" sz="2000">
                          <a:solidFill>
                            <a:schemeClr val="bg1"/>
                          </a:solidFill>
                        </a:rPr>
                        <a:t>Abstract submission closes</a:t>
                      </a:r>
                    </a:p>
                  </a:txBody>
                  <a:tcPr marL="77702" marR="77702" marT="38851" marB="38851" anchor="ctr">
                    <a:lnL>
                      <a:noFill/>
                    </a:lnL>
                    <a:lnR>
                      <a:noFill/>
                    </a:lnR>
                    <a:lnT>
                      <a:noFill/>
                    </a:lnT>
                    <a:lnB>
                      <a:noFill/>
                    </a:lnB>
                  </a:tcPr>
                </a:tc>
                <a:extLst>
                  <a:ext uri="{0D108BD9-81ED-4DB2-BD59-A6C34878D82A}">
                    <a16:rowId xmlns:a16="http://schemas.microsoft.com/office/drawing/2014/main" val="3174108324"/>
                  </a:ext>
                </a:extLst>
              </a:tr>
              <a:tr h="543917">
                <a:tc>
                  <a:txBody>
                    <a:bodyPr/>
                    <a:lstStyle/>
                    <a:p>
                      <a:r>
                        <a:rPr lang="en-US" sz="2000">
                          <a:solidFill>
                            <a:schemeClr val="bg1"/>
                          </a:solidFill>
                        </a:rPr>
                        <a:t>July 6, 2019</a:t>
                      </a:r>
                    </a:p>
                  </a:txBody>
                  <a:tcPr marL="77702" marR="77702" marT="38851" marB="38851" anchor="ctr">
                    <a:lnL>
                      <a:noFill/>
                    </a:lnL>
                    <a:lnR>
                      <a:noFill/>
                    </a:lnR>
                    <a:lnT>
                      <a:noFill/>
                    </a:lnT>
                    <a:lnB>
                      <a:noFill/>
                    </a:lnB>
                  </a:tcPr>
                </a:tc>
                <a:tc>
                  <a:txBody>
                    <a:bodyPr/>
                    <a:lstStyle/>
                    <a:p>
                      <a:r>
                        <a:rPr lang="en-US" sz="2000">
                          <a:solidFill>
                            <a:schemeClr val="bg1"/>
                          </a:solidFill>
                        </a:rPr>
                        <a:t>Deadline for award nominations</a:t>
                      </a:r>
                    </a:p>
                  </a:txBody>
                  <a:tcPr marL="77702" marR="77702" marT="38851" marB="38851" anchor="ctr">
                    <a:lnL>
                      <a:noFill/>
                    </a:lnL>
                    <a:lnR>
                      <a:noFill/>
                    </a:lnR>
                    <a:lnT>
                      <a:noFill/>
                    </a:lnT>
                    <a:lnB>
                      <a:noFill/>
                    </a:lnB>
                  </a:tcPr>
                </a:tc>
                <a:extLst>
                  <a:ext uri="{0D108BD9-81ED-4DB2-BD59-A6C34878D82A}">
                    <a16:rowId xmlns:a16="http://schemas.microsoft.com/office/drawing/2014/main" val="2767164794"/>
                  </a:ext>
                </a:extLst>
              </a:tr>
              <a:tr h="310810">
                <a:tc>
                  <a:txBody>
                    <a:bodyPr/>
                    <a:lstStyle/>
                    <a:p>
                      <a:r>
                        <a:rPr lang="en-US" sz="2000" dirty="0">
                          <a:solidFill>
                            <a:schemeClr val="bg1"/>
                          </a:solidFill>
                        </a:rPr>
                        <a:t>July 31, 2019</a:t>
                      </a:r>
                    </a:p>
                  </a:txBody>
                  <a:tcPr marL="77702" marR="77702" marT="38851" marB="38851" anchor="ctr">
                    <a:lnL>
                      <a:noFill/>
                    </a:lnL>
                    <a:lnR>
                      <a:noFill/>
                    </a:lnR>
                    <a:lnT>
                      <a:noFill/>
                    </a:lnT>
                    <a:lnB>
                      <a:noFill/>
                    </a:lnB>
                  </a:tcPr>
                </a:tc>
                <a:tc>
                  <a:txBody>
                    <a:bodyPr/>
                    <a:lstStyle/>
                    <a:p>
                      <a:r>
                        <a:rPr lang="en-US" sz="2000">
                          <a:solidFill>
                            <a:schemeClr val="bg1"/>
                          </a:solidFill>
                        </a:rPr>
                        <a:t>Deadline for early registration</a:t>
                      </a:r>
                    </a:p>
                  </a:txBody>
                  <a:tcPr marL="77702" marR="77702" marT="38851" marB="38851" anchor="ctr">
                    <a:lnL>
                      <a:noFill/>
                    </a:lnL>
                    <a:lnR>
                      <a:noFill/>
                    </a:lnR>
                    <a:lnT>
                      <a:noFill/>
                    </a:lnT>
                    <a:lnB>
                      <a:noFill/>
                    </a:lnB>
                  </a:tcPr>
                </a:tc>
                <a:extLst>
                  <a:ext uri="{0D108BD9-81ED-4DB2-BD59-A6C34878D82A}">
                    <a16:rowId xmlns:a16="http://schemas.microsoft.com/office/drawing/2014/main" val="3636557300"/>
                  </a:ext>
                </a:extLst>
              </a:tr>
              <a:tr h="543917">
                <a:tc>
                  <a:txBody>
                    <a:bodyPr/>
                    <a:lstStyle/>
                    <a:p>
                      <a:r>
                        <a:rPr lang="en-US" sz="2000">
                          <a:solidFill>
                            <a:schemeClr val="bg1"/>
                          </a:solidFill>
                        </a:rPr>
                        <a:t>September 1, 2019</a:t>
                      </a:r>
                    </a:p>
                  </a:txBody>
                  <a:tcPr marL="77702" marR="77702" marT="38851" marB="38851" anchor="ctr">
                    <a:lnL>
                      <a:noFill/>
                    </a:lnL>
                    <a:lnR>
                      <a:noFill/>
                    </a:lnR>
                    <a:lnT>
                      <a:noFill/>
                    </a:lnT>
                    <a:lnB>
                      <a:noFill/>
                    </a:lnB>
                  </a:tcPr>
                </a:tc>
                <a:tc>
                  <a:txBody>
                    <a:bodyPr/>
                    <a:lstStyle/>
                    <a:p>
                      <a:r>
                        <a:rPr lang="en-US" sz="2000">
                          <a:solidFill>
                            <a:schemeClr val="bg1"/>
                          </a:solidFill>
                        </a:rPr>
                        <a:t>Registration deadline for speakers</a:t>
                      </a:r>
                    </a:p>
                  </a:txBody>
                  <a:tcPr marL="77702" marR="77702" marT="38851" marB="38851" anchor="ctr">
                    <a:lnL>
                      <a:noFill/>
                    </a:lnL>
                    <a:lnR>
                      <a:noFill/>
                    </a:lnR>
                    <a:lnT>
                      <a:noFill/>
                    </a:lnT>
                    <a:lnB>
                      <a:noFill/>
                    </a:lnB>
                  </a:tcPr>
                </a:tc>
                <a:extLst>
                  <a:ext uri="{0D108BD9-81ED-4DB2-BD59-A6C34878D82A}">
                    <a16:rowId xmlns:a16="http://schemas.microsoft.com/office/drawing/2014/main" val="681951121"/>
                  </a:ext>
                </a:extLst>
              </a:tr>
              <a:tr h="543917">
                <a:tc>
                  <a:txBody>
                    <a:bodyPr/>
                    <a:lstStyle/>
                    <a:p>
                      <a:r>
                        <a:rPr lang="en-US" sz="2000">
                          <a:solidFill>
                            <a:schemeClr val="bg1"/>
                          </a:solidFill>
                        </a:rPr>
                        <a:t>September 14, 2019</a:t>
                      </a:r>
                    </a:p>
                  </a:txBody>
                  <a:tcPr marL="77702" marR="77702" marT="38851" marB="38851" anchor="ctr">
                    <a:lnL>
                      <a:noFill/>
                    </a:lnL>
                    <a:lnR>
                      <a:noFill/>
                    </a:lnR>
                    <a:lnT>
                      <a:noFill/>
                    </a:lnT>
                    <a:lnB>
                      <a:noFill/>
                    </a:lnB>
                  </a:tcPr>
                </a:tc>
                <a:tc>
                  <a:txBody>
                    <a:bodyPr/>
                    <a:lstStyle/>
                    <a:p>
                      <a:r>
                        <a:rPr lang="en-US" sz="2000">
                          <a:solidFill>
                            <a:schemeClr val="bg1"/>
                          </a:solidFill>
                        </a:rPr>
                        <a:t>Registration deadline for all presenters</a:t>
                      </a:r>
                    </a:p>
                  </a:txBody>
                  <a:tcPr marL="77702" marR="77702" marT="38851" marB="38851" anchor="ctr">
                    <a:lnL>
                      <a:noFill/>
                    </a:lnL>
                    <a:lnR>
                      <a:noFill/>
                    </a:lnR>
                    <a:lnT>
                      <a:noFill/>
                    </a:lnT>
                    <a:lnB>
                      <a:noFill/>
                    </a:lnB>
                  </a:tcPr>
                </a:tc>
                <a:extLst>
                  <a:ext uri="{0D108BD9-81ED-4DB2-BD59-A6C34878D82A}">
                    <a16:rowId xmlns:a16="http://schemas.microsoft.com/office/drawing/2014/main" val="1134126709"/>
                  </a:ext>
                </a:extLst>
              </a:tr>
              <a:tr h="310810">
                <a:tc>
                  <a:txBody>
                    <a:bodyPr/>
                    <a:lstStyle/>
                    <a:p>
                      <a:r>
                        <a:rPr lang="en-US" sz="2000">
                          <a:solidFill>
                            <a:schemeClr val="bg1"/>
                          </a:solidFill>
                        </a:rPr>
                        <a:t>September 30, 2019</a:t>
                      </a:r>
                    </a:p>
                  </a:txBody>
                  <a:tcPr marL="77702" marR="77702" marT="38851" marB="38851" anchor="ctr">
                    <a:lnL>
                      <a:noFill/>
                    </a:lnL>
                    <a:lnR>
                      <a:noFill/>
                    </a:lnR>
                    <a:lnT>
                      <a:noFill/>
                    </a:lnT>
                    <a:lnB>
                      <a:noFill/>
                    </a:lnB>
                  </a:tcPr>
                </a:tc>
                <a:tc>
                  <a:txBody>
                    <a:bodyPr/>
                    <a:lstStyle/>
                    <a:p>
                      <a:r>
                        <a:rPr lang="en-US" sz="2000">
                          <a:solidFill>
                            <a:schemeClr val="bg1"/>
                          </a:solidFill>
                        </a:rPr>
                        <a:t>Deadline for paper submissions</a:t>
                      </a:r>
                    </a:p>
                  </a:txBody>
                  <a:tcPr marL="77702" marR="77702" marT="38851" marB="38851" anchor="ctr">
                    <a:lnL>
                      <a:noFill/>
                    </a:lnL>
                    <a:lnR>
                      <a:noFill/>
                    </a:lnR>
                    <a:lnT>
                      <a:noFill/>
                    </a:lnT>
                    <a:lnB>
                      <a:noFill/>
                    </a:lnB>
                  </a:tcPr>
                </a:tc>
                <a:extLst>
                  <a:ext uri="{0D108BD9-81ED-4DB2-BD59-A6C34878D82A}">
                    <a16:rowId xmlns:a16="http://schemas.microsoft.com/office/drawing/2014/main" val="877529158"/>
                  </a:ext>
                </a:extLst>
              </a:tr>
              <a:tr h="310810">
                <a:tc>
                  <a:txBody>
                    <a:bodyPr/>
                    <a:lstStyle/>
                    <a:p>
                      <a:r>
                        <a:rPr lang="en-US" sz="2000">
                          <a:solidFill>
                            <a:schemeClr val="bg1"/>
                          </a:solidFill>
                        </a:rPr>
                        <a:t>October 5-6, 2019</a:t>
                      </a:r>
                    </a:p>
                  </a:txBody>
                  <a:tcPr marL="77702" marR="77702" marT="38851" marB="38851" anchor="ctr">
                    <a:lnL>
                      <a:noFill/>
                    </a:lnL>
                    <a:lnR>
                      <a:noFill/>
                    </a:lnR>
                    <a:lnT>
                      <a:noFill/>
                    </a:lnT>
                    <a:lnB>
                      <a:noFill/>
                    </a:lnB>
                  </a:tcPr>
                </a:tc>
                <a:tc>
                  <a:txBody>
                    <a:bodyPr/>
                    <a:lstStyle/>
                    <a:p>
                      <a:r>
                        <a:rPr lang="en-US" sz="2000">
                          <a:solidFill>
                            <a:schemeClr val="bg1"/>
                          </a:solidFill>
                        </a:rPr>
                        <a:t>Satellite workshops</a:t>
                      </a:r>
                    </a:p>
                  </a:txBody>
                  <a:tcPr marL="77702" marR="77702" marT="38851" marB="38851" anchor="ctr">
                    <a:lnL>
                      <a:noFill/>
                    </a:lnL>
                    <a:lnR>
                      <a:noFill/>
                    </a:lnR>
                    <a:lnT>
                      <a:noFill/>
                    </a:lnT>
                    <a:lnB>
                      <a:noFill/>
                    </a:lnB>
                  </a:tcPr>
                </a:tc>
                <a:extLst>
                  <a:ext uri="{0D108BD9-81ED-4DB2-BD59-A6C34878D82A}">
                    <a16:rowId xmlns:a16="http://schemas.microsoft.com/office/drawing/2014/main" val="2837796712"/>
                  </a:ext>
                </a:extLst>
              </a:tr>
              <a:tr h="543917">
                <a:tc>
                  <a:txBody>
                    <a:bodyPr/>
                    <a:lstStyle/>
                    <a:p>
                      <a:r>
                        <a:rPr lang="en-US" sz="2000">
                          <a:solidFill>
                            <a:schemeClr val="bg1"/>
                          </a:solidFill>
                        </a:rPr>
                        <a:t>October 6, 2019</a:t>
                      </a:r>
                    </a:p>
                  </a:txBody>
                  <a:tcPr marL="77702" marR="77702" marT="38851" marB="38851" anchor="ctr">
                    <a:lnL>
                      <a:noFill/>
                    </a:lnL>
                    <a:lnR>
                      <a:noFill/>
                    </a:lnR>
                    <a:lnT>
                      <a:noFill/>
                    </a:lnT>
                    <a:lnB>
                      <a:noFill/>
                    </a:lnB>
                  </a:tcPr>
                </a:tc>
                <a:tc>
                  <a:txBody>
                    <a:bodyPr/>
                    <a:lstStyle/>
                    <a:p>
                      <a:r>
                        <a:rPr lang="en-US" sz="2000">
                          <a:solidFill>
                            <a:schemeClr val="bg1"/>
                          </a:solidFill>
                        </a:rPr>
                        <a:t>Registration and welcome reception</a:t>
                      </a:r>
                    </a:p>
                  </a:txBody>
                  <a:tcPr marL="77702" marR="77702" marT="38851" marB="38851" anchor="ctr">
                    <a:lnL>
                      <a:noFill/>
                    </a:lnL>
                    <a:lnR>
                      <a:noFill/>
                    </a:lnR>
                    <a:lnT>
                      <a:noFill/>
                    </a:lnT>
                    <a:lnB>
                      <a:noFill/>
                    </a:lnB>
                  </a:tcPr>
                </a:tc>
                <a:extLst>
                  <a:ext uri="{0D108BD9-81ED-4DB2-BD59-A6C34878D82A}">
                    <a16:rowId xmlns:a16="http://schemas.microsoft.com/office/drawing/2014/main" val="2605348986"/>
                  </a:ext>
                </a:extLst>
              </a:tr>
              <a:tr h="310810">
                <a:tc>
                  <a:txBody>
                    <a:bodyPr/>
                    <a:lstStyle/>
                    <a:p>
                      <a:r>
                        <a:rPr lang="en-US" sz="2000">
                          <a:solidFill>
                            <a:schemeClr val="bg1"/>
                          </a:solidFill>
                        </a:rPr>
                        <a:t>October 7, 2019</a:t>
                      </a:r>
                    </a:p>
                  </a:txBody>
                  <a:tcPr marL="77702" marR="77702" marT="38851" marB="38851" anchor="ctr">
                    <a:lnL>
                      <a:noFill/>
                    </a:lnL>
                    <a:lnR>
                      <a:noFill/>
                    </a:lnR>
                    <a:lnT>
                      <a:noFill/>
                    </a:lnT>
                    <a:lnB>
                      <a:noFill/>
                    </a:lnB>
                  </a:tcPr>
                </a:tc>
                <a:tc>
                  <a:txBody>
                    <a:bodyPr/>
                    <a:lstStyle/>
                    <a:p>
                      <a:r>
                        <a:rPr lang="en-US" sz="2000" dirty="0">
                          <a:solidFill>
                            <a:schemeClr val="bg1"/>
                          </a:solidFill>
                        </a:rPr>
                        <a:t>Conference begins</a:t>
                      </a:r>
                    </a:p>
                  </a:txBody>
                  <a:tcPr marL="77702" marR="77702" marT="38851" marB="38851" anchor="ctr">
                    <a:lnL>
                      <a:noFill/>
                    </a:lnL>
                    <a:lnR>
                      <a:noFill/>
                    </a:lnR>
                    <a:lnT>
                      <a:noFill/>
                    </a:lnT>
                    <a:lnB>
                      <a:noFill/>
                    </a:lnB>
                  </a:tcPr>
                </a:tc>
                <a:extLst>
                  <a:ext uri="{0D108BD9-81ED-4DB2-BD59-A6C34878D82A}">
                    <a16:rowId xmlns:a16="http://schemas.microsoft.com/office/drawing/2014/main" val="2349582207"/>
                  </a:ext>
                </a:extLst>
              </a:tr>
            </a:tbl>
          </a:graphicData>
        </a:graphic>
      </p:graphicFrame>
    </p:spTree>
    <p:extLst>
      <p:ext uri="{BB962C8B-B14F-4D97-AF65-F5344CB8AC3E}">
        <p14:creationId xmlns:p14="http://schemas.microsoft.com/office/powerpoint/2010/main" val="2213964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A3B71-DAE5-9B4D-B702-0E8AC1A9FE3B}"/>
              </a:ext>
            </a:extLst>
          </p:cNvPr>
          <p:cNvSpPr>
            <a:spLocks noGrp="1"/>
          </p:cNvSpPr>
          <p:nvPr>
            <p:ph type="title"/>
          </p:nvPr>
        </p:nvSpPr>
        <p:spPr>
          <a:xfrm>
            <a:off x="804949" y="148995"/>
            <a:ext cx="10515600" cy="931660"/>
          </a:xfrm>
        </p:spPr>
        <p:txBody>
          <a:bodyPr/>
          <a:lstStyle/>
          <a:p>
            <a:pPr algn="ctr"/>
            <a:r>
              <a:rPr lang="en-US" b="1" u="sng" dirty="0"/>
              <a:t>Keynote Speakers</a:t>
            </a:r>
          </a:p>
        </p:txBody>
      </p:sp>
      <p:pic>
        <p:nvPicPr>
          <p:cNvPr id="2050" name="Picture 2" descr="https://icalepcs2019.bnl.gov/img/keynotespeakers/tribble.jpg">
            <a:extLst>
              <a:ext uri="{FF2B5EF4-FFF2-40B4-BE49-F238E27FC236}">
                <a16:creationId xmlns:a16="http://schemas.microsoft.com/office/drawing/2014/main" id="{94EC2696-05E6-CB41-969C-A52BEE83DB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0793" y="952558"/>
            <a:ext cx="2235200" cy="2794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3A014206-1874-274B-862B-072C254E8F69}"/>
              </a:ext>
            </a:extLst>
          </p:cNvPr>
          <p:cNvSpPr/>
          <p:nvPr/>
        </p:nvSpPr>
        <p:spPr>
          <a:xfrm>
            <a:off x="-15728" y="3841158"/>
            <a:ext cx="3302924" cy="646331"/>
          </a:xfrm>
          <a:prstGeom prst="rect">
            <a:avLst/>
          </a:prstGeom>
        </p:spPr>
        <p:txBody>
          <a:bodyPr wrap="square">
            <a:spAutoFit/>
          </a:bodyPr>
          <a:lstStyle/>
          <a:p>
            <a:r>
              <a:rPr lang="en-US" dirty="0">
                <a:solidFill>
                  <a:schemeClr val="bg1"/>
                </a:solidFill>
              </a:rPr>
              <a:t>Robert Tribble (Deputy Director for Science and Technology, BNL)</a:t>
            </a:r>
          </a:p>
        </p:txBody>
      </p:sp>
      <p:pic>
        <p:nvPicPr>
          <p:cNvPr id="2052" name="Picture 4" descr="https://icalepcs2019.bnl.gov/img/keynotespeakers/hudson.jpg">
            <a:extLst>
              <a:ext uri="{FF2B5EF4-FFF2-40B4-BE49-F238E27FC236}">
                <a16:creationId xmlns:a16="http://schemas.microsoft.com/office/drawing/2014/main" id="{0FFDC830-2010-304B-8C97-B1A036BE1E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4088" y="952558"/>
            <a:ext cx="2044700" cy="2794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B0E6E0F6-E838-7644-9A48-59D30C637165}"/>
              </a:ext>
            </a:extLst>
          </p:cNvPr>
          <p:cNvSpPr/>
          <p:nvPr/>
        </p:nvSpPr>
        <p:spPr>
          <a:xfrm>
            <a:off x="3136094" y="3878819"/>
            <a:ext cx="2709643" cy="923330"/>
          </a:xfrm>
          <a:prstGeom prst="rect">
            <a:avLst/>
          </a:prstGeom>
        </p:spPr>
        <p:txBody>
          <a:bodyPr wrap="square">
            <a:spAutoFit/>
          </a:bodyPr>
          <a:lstStyle/>
          <a:p>
            <a:r>
              <a:rPr lang="en-US" dirty="0">
                <a:solidFill>
                  <a:schemeClr val="bg1"/>
                </a:solidFill>
              </a:rPr>
              <a:t>Florence D. Hudson (Founder &amp; CEO of </a:t>
            </a:r>
            <a:r>
              <a:rPr lang="en-US" dirty="0" err="1">
                <a:solidFill>
                  <a:schemeClr val="bg1"/>
                </a:solidFill>
              </a:rPr>
              <a:t>FDHint</a:t>
            </a:r>
            <a:r>
              <a:rPr lang="en-US" dirty="0">
                <a:solidFill>
                  <a:schemeClr val="bg1"/>
                </a:solidFill>
              </a:rPr>
              <a:t>, LLC)</a:t>
            </a:r>
          </a:p>
        </p:txBody>
      </p:sp>
      <p:sp>
        <p:nvSpPr>
          <p:cNvPr id="5" name="Rectangle 4">
            <a:extLst>
              <a:ext uri="{FF2B5EF4-FFF2-40B4-BE49-F238E27FC236}">
                <a16:creationId xmlns:a16="http://schemas.microsoft.com/office/drawing/2014/main" id="{4E12DC85-46BA-464F-9BE8-2C95C2F5AF74}"/>
              </a:ext>
            </a:extLst>
          </p:cNvPr>
          <p:cNvSpPr/>
          <p:nvPr/>
        </p:nvSpPr>
        <p:spPr>
          <a:xfrm>
            <a:off x="3207248" y="4802149"/>
            <a:ext cx="2709643" cy="1323439"/>
          </a:xfrm>
          <a:prstGeom prst="rect">
            <a:avLst/>
          </a:prstGeom>
        </p:spPr>
        <p:txBody>
          <a:bodyPr wrap="square">
            <a:spAutoFit/>
          </a:bodyPr>
          <a:lstStyle/>
          <a:p>
            <a:r>
              <a:rPr lang="en-US" sz="2000" b="1" dirty="0">
                <a:solidFill>
                  <a:schemeClr val="bg1"/>
                </a:solidFill>
              </a:rPr>
              <a:t>Build the Future Harnessing Advanced Technology Innovations and Inclusion</a:t>
            </a:r>
          </a:p>
        </p:txBody>
      </p:sp>
      <p:pic>
        <p:nvPicPr>
          <p:cNvPr id="2054" name="Picture 6" descr="https://icalepcs2019.bnl.gov/img/keynotespeakers/bishop.jpg">
            <a:extLst>
              <a:ext uri="{FF2B5EF4-FFF2-40B4-BE49-F238E27FC236}">
                <a16:creationId xmlns:a16="http://schemas.microsoft.com/office/drawing/2014/main" id="{EBF56B2A-7DE2-5E48-BBCF-850627EB92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0846" y="946353"/>
            <a:ext cx="1925301" cy="2881403"/>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C4202C60-B4F9-DB4F-A8E3-1037DF13D175}"/>
              </a:ext>
            </a:extLst>
          </p:cNvPr>
          <p:cNvSpPr/>
          <p:nvPr/>
        </p:nvSpPr>
        <p:spPr>
          <a:xfrm>
            <a:off x="5768032" y="3865123"/>
            <a:ext cx="2316480" cy="923330"/>
          </a:xfrm>
          <a:prstGeom prst="rect">
            <a:avLst/>
          </a:prstGeom>
        </p:spPr>
        <p:txBody>
          <a:bodyPr wrap="square">
            <a:spAutoFit/>
          </a:bodyPr>
          <a:lstStyle/>
          <a:p>
            <a:r>
              <a:rPr lang="en-US" dirty="0">
                <a:solidFill>
                  <a:schemeClr val="bg1"/>
                </a:solidFill>
              </a:rPr>
              <a:t>Allison Bishop (Co-Founder and President of Proof Trading)</a:t>
            </a:r>
          </a:p>
        </p:txBody>
      </p:sp>
      <p:sp>
        <p:nvSpPr>
          <p:cNvPr id="7" name="Rectangle 6">
            <a:extLst>
              <a:ext uri="{FF2B5EF4-FFF2-40B4-BE49-F238E27FC236}">
                <a16:creationId xmlns:a16="http://schemas.microsoft.com/office/drawing/2014/main" id="{1C6F6ACB-1C0B-1344-9391-C671C386953D}"/>
              </a:ext>
            </a:extLst>
          </p:cNvPr>
          <p:cNvSpPr/>
          <p:nvPr/>
        </p:nvSpPr>
        <p:spPr>
          <a:xfrm>
            <a:off x="6010111" y="4825820"/>
            <a:ext cx="2316480" cy="1015663"/>
          </a:xfrm>
          <a:prstGeom prst="rect">
            <a:avLst/>
          </a:prstGeom>
        </p:spPr>
        <p:txBody>
          <a:bodyPr wrap="square">
            <a:spAutoFit/>
          </a:bodyPr>
          <a:lstStyle/>
          <a:p>
            <a:r>
              <a:rPr lang="en-US" sz="2000" b="1" dirty="0">
                <a:solidFill>
                  <a:schemeClr val="bg1"/>
                </a:solidFill>
              </a:rPr>
              <a:t>Why Cybersecurity Should Not Be Left to the Experts</a:t>
            </a:r>
          </a:p>
        </p:txBody>
      </p:sp>
      <p:pic>
        <p:nvPicPr>
          <p:cNvPr id="2056" name="Picture 8" descr="https://icalepcs2019.bnl.gov/img/keynotespeakers/vajente.jpg">
            <a:extLst>
              <a:ext uri="{FF2B5EF4-FFF2-40B4-BE49-F238E27FC236}">
                <a16:creationId xmlns:a16="http://schemas.microsoft.com/office/drawing/2014/main" id="{FA1FF0E1-2DD4-B54C-A10A-230976F9D3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84512" y="952558"/>
            <a:ext cx="3962400" cy="279400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D255563D-1BB5-3D40-9A1D-57EC80D1A7B5}"/>
              </a:ext>
            </a:extLst>
          </p:cNvPr>
          <p:cNvSpPr/>
          <p:nvPr/>
        </p:nvSpPr>
        <p:spPr>
          <a:xfrm>
            <a:off x="8228599" y="3866841"/>
            <a:ext cx="3674226" cy="646331"/>
          </a:xfrm>
          <a:prstGeom prst="rect">
            <a:avLst/>
          </a:prstGeom>
        </p:spPr>
        <p:txBody>
          <a:bodyPr wrap="square">
            <a:spAutoFit/>
          </a:bodyPr>
          <a:lstStyle/>
          <a:p>
            <a:pPr algn="ctr"/>
            <a:r>
              <a:rPr lang="en-US" dirty="0">
                <a:solidFill>
                  <a:schemeClr val="bg1"/>
                </a:solidFill>
              </a:rPr>
              <a:t>Gabriele </a:t>
            </a:r>
            <a:r>
              <a:rPr lang="en-US" dirty="0" err="1">
                <a:solidFill>
                  <a:schemeClr val="bg1"/>
                </a:solidFill>
              </a:rPr>
              <a:t>Vajente</a:t>
            </a:r>
            <a:r>
              <a:rPr lang="en-US" dirty="0">
                <a:solidFill>
                  <a:schemeClr val="bg1"/>
                </a:solidFill>
              </a:rPr>
              <a:t> (CALTECH, Pasadena, California)</a:t>
            </a:r>
          </a:p>
        </p:txBody>
      </p:sp>
      <p:sp>
        <p:nvSpPr>
          <p:cNvPr id="9" name="Rectangle 8">
            <a:extLst>
              <a:ext uri="{FF2B5EF4-FFF2-40B4-BE49-F238E27FC236}">
                <a16:creationId xmlns:a16="http://schemas.microsoft.com/office/drawing/2014/main" id="{3361F9EF-1780-5347-8661-8CAE3E6B721B}"/>
              </a:ext>
            </a:extLst>
          </p:cNvPr>
          <p:cNvSpPr/>
          <p:nvPr/>
        </p:nvSpPr>
        <p:spPr>
          <a:xfrm>
            <a:off x="8529859" y="4825819"/>
            <a:ext cx="3372966" cy="1015663"/>
          </a:xfrm>
          <a:prstGeom prst="rect">
            <a:avLst/>
          </a:prstGeom>
        </p:spPr>
        <p:txBody>
          <a:bodyPr wrap="square">
            <a:spAutoFit/>
          </a:bodyPr>
          <a:lstStyle/>
          <a:p>
            <a:r>
              <a:rPr lang="en-US" sz="2000" b="1" dirty="0">
                <a:solidFill>
                  <a:schemeClr val="bg1"/>
                </a:solidFill>
              </a:rPr>
              <a:t>Gravitational Wave Detectors: Controls at the Femtometer Level</a:t>
            </a:r>
          </a:p>
        </p:txBody>
      </p:sp>
      <p:sp>
        <p:nvSpPr>
          <p:cNvPr id="14" name="Rectangle 13">
            <a:extLst>
              <a:ext uri="{FF2B5EF4-FFF2-40B4-BE49-F238E27FC236}">
                <a16:creationId xmlns:a16="http://schemas.microsoft.com/office/drawing/2014/main" id="{E0D03DB2-A4D5-2D4F-A2A9-F529A5AD66F6}"/>
              </a:ext>
            </a:extLst>
          </p:cNvPr>
          <p:cNvSpPr/>
          <p:nvPr/>
        </p:nvSpPr>
        <p:spPr>
          <a:xfrm>
            <a:off x="258440" y="4780130"/>
            <a:ext cx="2709643" cy="400110"/>
          </a:xfrm>
          <a:prstGeom prst="rect">
            <a:avLst/>
          </a:prstGeom>
        </p:spPr>
        <p:txBody>
          <a:bodyPr wrap="square">
            <a:spAutoFit/>
          </a:bodyPr>
          <a:lstStyle/>
          <a:p>
            <a:r>
              <a:rPr lang="en-US" sz="2000" b="1" dirty="0">
                <a:solidFill>
                  <a:schemeClr val="bg1"/>
                </a:solidFill>
              </a:rPr>
              <a:t>TBA</a:t>
            </a:r>
          </a:p>
        </p:txBody>
      </p:sp>
    </p:spTree>
    <p:extLst>
      <p:ext uri="{BB962C8B-B14F-4D97-AF65-F5344CB8AC3E}">
        <p14:creationId xmlns:p14="http://schemas.microsoft.com/office/powerpoint/2010/main" val="728495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B8B1B-9F3E-3843-A9EB-DEE8E533EC6E}"/>
              </a:ext>
            </a:extLst>
          </p:cNvPr>
          <p:cNvSpPr>
            <a:spLocks noGrp="1"/>
          </p:cNvSpPr>
          <p:nvPr>
            <p:ph type="title"/>
          </p:nvPr>
        </p:nvSpPr>
        <p:spPr>
          <a:xfrm>
            <a:off x="838200" y="0"/>
            <a:ext cx="10515600" cy="942503"/>
          </a:xfrm>
        </p:spPr>
        <p:txBody>
          <a:bodyPr/>
          <a:lstStyle/>
          <a:p>
            <a:pPr algn="ctr"/>
            <a:r>
              <a:rPr lang="en-US" b="1" u="sng" dirty="0"/>
              <a:t>Workshops (preliminary program)</a:t>
            </a:r>
          </a:p>
        </p:txBody>
      </p:sp>
      <p:sp>
        <p:nvSpPr>
          <p:cNvPr id="4" name="Rectangle 3">
            <a:extLst>
              <a:ext uri="{FF2B5EF4-FFF2-40B4-BE49-F238E27FC236}">
                <a16:creationId xmlns:a16="http://schemas.microsoft.com/office/drawing/2014/main" id="{7D6479B1-C56F-D243-83D1-D0B043903F86}"/>
              </a:ext>
            </a:extLst>
          </p:cNvPr>
          <p:cNvSpPr/>
          <p:nvPr/>
        </p:nvSpPr>
        <p:spPr>
          <a:xfrm>
            <a:off x="177685" y="759623"/>
            <a:ext cx="5441719" cy="2677656"/>
          </a:xfrm>
          <a:prstGeom prst="rect">
            <a:avLst/>
          </a:prstGeom>
        </p:spPr>
        <p:txBody>
          <a:bodyPr wrap="square">
            <a:spAutoFit/>
          </a:bodyPr>
          <a:lstStyle/>
          <a:p>
            <a:r>
              <a:rPr lang="en-US" sz="2800" b="1" dirty="0">
                <a:solidFill>
                  <a:schemeClr val="bg1"/>
                </a:solidFill>
              </a:rPr>
              <a:t>Saturday Program</a:t>
            </a:r>
          </a:p>
          <a:p>
            <a:pPr marL="514350" indent="-514350">
              <a:buFont typeface="+mj-lt"/>
              <a:buAutoNum type="arabicPeriod"/>
            </a:pPr>
            <a:r>
              <a:rPr lang="en-US" sz="2800" dirty="0">
                <a:solidFill>
                  <a:schemeClr val="bg1"/>
                </a:solidFill>
                <a:hlinkClick r:id="rId2">
                  <a:extLst>
                    <a:ext uri="{A12FA001-AC4F-418D-AE19-62706E023703}">
                      <ahyp:hlinkClr xmlns:ahyp="http://schemas.microsoft.com/office/drawing/2018/hyperlinkcolor" val="tx"/>
                    </a:ext>
                  </a:extLst>
                </a:hlinkClick>
              </a:rPr>
              <a:t>EPICS Satellite Meeting</a:t>
            </a:r>
            <a:endParaRPr lang="en-US" sz="2800" dirty="0">
              <a:solidFill>
                <a:schemeClr val="bg1"/>
              </a:solidFill>
            </a:endParaRPr>
          </a:p>
          <a:p>
            <a:pPr marL="514350" indent="-514350">
              <a:buFont typeface="+mj-lt"/>
              <a:buAutoNum type="arabicPeriod"/>
            </a:pPr>
            <a:r>
              <a:rPr lang="en-US" sz="2800" dirty="0">
                <a:solidFill>
                  <a:schemeClr val="bg1"/>
                </a:solidFill>
                <a:hlinkClick r:id="rId3">
                  <a:extLst>
                    <a:ext uri="{A12FA001-AC4F-418D-AE19-62706E023703}">
                      <ahyp:hlinkClr xmlns:ahyp="http://schemas.microsoft.com/office/drawing/2018/hyperlinkcolor" val="tx"/>
                    </a:ext>
                  </a:extLst>
                </a:hlinkClick>
              </a:rPr>
              <a:t>FPGA Development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4">
                  <a:extLst>
                    <a:ext uri="{A12FA001-AC4F-418D-AE19-62706E023703}">
                      <ahyp:hlinkClr xmlns:ahyp="http://schemas.microsoft.com/office/drawing/2018/hyperlinkcolor" val="tx"/>
                    </a:ext>
                  </a:extLst>
                </a:hlinkClick>
              </a:rPr>
              <a:t>Jupyter Tutorial</a:t>
            </a:r>
            <a:endParaRPr lang="en-US" sz="2800" dirty="0">
              <a:solidFill>
                <a:schemeClr val="bg1"/>
              </a:solidFill>
            </a:endParaRPr>
          </a:p>
          <a:p>
            <a:pPr marL="514350" indent="-514350">
              <a:buFont typeface="+mj-lt"/>
              <a:buAutoNum type="arabicPeriod"/>
            </a:pPr>
            <a:r>
              <a:rPr lang="en-US" sz="2800" dirty="0">
                <a:solidFill>
                  <a:schemeClr val="bg1"/>
                </a:solidFill>
                <a:hlinkClick r:id="rId5">
                  <a:extLst>
                    <a:ext uri="{A12FA001-AC4F-418D-AE19-62706E023703}">
                      <ahyp:hlinkClr xmlns:ahyp="http://schemas.microsoft.com/office/drawing/2018/hyperlinkcolor" val="tx"/>
                    </a:ext>
                  </a:extLst>
                </a:hlinkClick>
              </a:rPr>
              <a:t>TANGO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6">
                  <a:extLst>
                    <a:ext uri="{A12FA001-AC4F-418D-AE19-62706E023703}">
                      <ahyp:hlinkClr xmlns:ahyp="http://schemas.microsoft.com/office/drawing/2018/hyperlinkcolor" val="tx"/>
                    </a:ext>
                  </a:extLst>
                </a:hlinkClick>
              </a:rPr>
              <a:t>PLC Based Control Systems</a:t>
            </a:r>
            <a:endParaRPr lang="en-US" sz="2800" dirty="0">
              <a:solidFill>
                <a:schemeClr val="bg1"/>
              </a:solidFill>
            </a:endParaRPr>
          </a:p>
        </p:txBody>
      </p:sp>
      <p:sp>
        <p:nvSpPr>
          <p:cNvPr id="6" name="Rectangle 5">
            <a:extLst>
              <a:ext uri="{FF2B5EF4-FFF2-40B4-BE49-F238E27FC236}">
                <a16:creationId xmlns:a16="http://schemas.microsoft.com/office/drawing/2014/main" id="{B1B17941-0D6F-AD44-B7C2-1B088A13D95E}"/>
              </a:ext>
            </a:extLst>
          </p:cNvPr>
          <p:cNvSpPr>
            <a:spLocks/>
          </p:cNvSpPr>
          <p:nvPr/>
        </p:nvSpPr>
        <p:spPr>
          <a:xfrm>
            <a:off x="5619404" y="759623"/>
            <a:ext cx="6572596" cy="4401205"/>
          </a:xfrm>
          <a:prstGeom prst="rect">
            <a:avLst/>
          </a:prstGeom>
        </p:spPr>
        <p:txBody>
          <a:bodyPr wrap="square">
            <a:spAutoFit/>
          </a:bodyPr>
          <a:lstStyle/>
          <a:p>
            <a:r>
              <a:rPr lang="en-US" sz="2800" b="1" dirty="0">
                <a:solidFill>
                  <a:schemeClr val="bg1"/>
                </a:solidFill>
              </a:rPr>
              <a:t>Sunday Program</a:t>
            </a:r>
          </a:p>
          <a:p>
            <a:pPr marL="514350" indent="-514350">
              <a:buFont typeface="+mj-lt"/>
              <a:buAutoNum type="arabicPeriod"/>
            </a:pPr>
            <a:r>
              <a:rPr lang="en-US" sz="2800" dirty="0">
                <a:solidFill>
                  <a:schemeClr val="bg1"/>
                </a:solidFill>
                <a:hlinkClick r:id="rId7">
                  <a:extLst>
                    <a:ext uri="{A12FA001-AC4F-418D-AE19-62706E023703}">
                      <ahyp:hlinkClr xmlns:ahyp="http://schemas.microsoft.com/office/drawing/2018/hyperlinkcolor" val="tx"/>
                    </a:ext>
                  </a:extLst>
                </a:hlinkClick>
              </a:rPr>
              <a:t>HDF5 and Data Format</a:t>
            </a:r>
            <a:endParaRPr lang="en-US" sz="2800" dirty="0">
              <a:solidFill>
                <a:schemeClr val="bg1"/>
              </a:solidFill>
            </a:endParaRPr>
          </a:p>
          <a:p>
            <a:pPr marL="514350" indent="-514350">
              <a:buFont typeface="+mj-lt"/>
              <a:buAutoNum type="arabicPeriod"/>
            </a:pPr>
            <a:r>
              <a:rPr lang="en-US" sz="2800" dirty="0">
                <a:solidFill>
                  <a:schemeClr val="bg1"/>
                </a:solidFill>
                <a:hlinkClick r:id="rId8">
                  <a:extLst>
                    <a:ext uri="{A12FA001-AC4F-418D-AE19-62706E023703}">
                      <ahyp:hlinkClr xmlns:ahyp="http://schemas.microsoft.com/office/drawing/2018/hyperlinkcolor" val="tx"/>
                    </a:ext>
                  </a:extLst>
                </a:hlinkClick>
              </a:rPr>
              <a:t>Control System Cybersecurity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9">
                  <a:extLst>
                    <a:ext uri="{A12FA001-AC4F-418D-AE19-62706E023703}">
                      <ahyp:hlinkClr xmlns:ahyp="http://schemas.microsoft.com/office/drawing/2018/hyperlinkcolor" val="tx"/>
                    </a:ext>
                  </a:extLst>
                </a:hlinkClick>
              </a:rPr>
              <a:t>Motion Control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10">
                  <a:extLst>
                    <a:ext uri="{A12FA001-AC4F-418D-AE19-62706E023703}">
                      <ahyp:hlinkClr xmlns:ahyp="http://schemas.microsoft.com/office/drawing/2018/hyperlinkcolor" val="tx"/>
                    </a:ext>
                  </a:extLst>
                </a:hlinkClick>
              </a:rPr>
              <a:t>Sardana - Scientific SCADA Suite</a:t>
            </a:r>
            <a:endParaRPr lang="en-US" sz="2800" dirty="0">
              <a:solidFill>
                <a:schemeClr val="bg1"/>
              </a:solidFill>
            </a:endParaRPr>
          </a:p>
          <a:p>
            <a:pPr marL="514350" indent="-514350">
              <a:buFont typeface="+mj-lt"/>
              <a:buAutoNum type="arabicPeriod"/>
            </a:pPr>
            <a:r>
              <a:rPr lang="en-US" sz="2800" dirty="0">
                <a:solidFill>
                  <a:schemeClr val="bg1"/>
                </a:solidFill>
                <a:hlinkClick r:id="rId11">
                  <a:extLst>
                    <a:ext uri="{A12FA001-AC4F-418D-AE19-62706E023703}">
                      <ahyp:hlinkClr xmlns:ahyp="http://schemas.microsoft.com/office/drawing/2018/hyperlinkcolor" val="tx"/>
                    </a:ext>
                  </a:extLst>
                </a:hlinkClick>
              </a:rPr>
              <a:t>MRF Timing Protocol Users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12">
                  <a:extLst>
                    <a:ext uri="{A12FA001-AC4F-418D-AE19-62706E023703}">
                      <ahyp:hlinkClr xmlns:ahyp="http://schemas.microsoft.com/office/drawing/2018/hyperlinkcolor" val="tx"/>
                    </a:ext>
                  </a:extLst>
                </a:hlinkClick>
              </a:rPr>
              <a:t>Data Science and Machine Learning Workshop</a:t>
            </a:r>
            <a:endParaRPr lang="en-US" sz="2800" dirty="0">
              <a:solidFill>
                <a:schemeClr val="bg1"/>
              </a:solidFill>
            </a:endParaRPr>
          </a:p>
          <a:p>
            <a:pPr marL="514350" indent="-514350">
              <a:buFont typeface="+mj-lt"/>
              <a:buAutoNum type="arabicPeriod"/>
            </a:pPr>
            <a:r>
              <a:rPr lang="en-US" sz="2800" dirty="0">
                <a:solidFill>
                  <a:schemeClr val="bg1"/>
                </a:solidFill>
                <a:hlinkClick r:id="rId13">
                  <a:extLst>
                    <a:ext uri="{A12FA001-AC4F-418D-AE19-62706E023703}">
                      <ahyp:hlinkClr xmlns:ahyp="http://schemas.microsoft.com/office/drawing/2018/hyperlinkcolor" val="tx"/>
                    </a:ext>
                  </a:extLst>
                </a:hlinkClick>
              </a:rPr>
              <a:t>Containers in Controls</a:t>
            </a:r>
            <a:endParaRPr lang="en-US" sz="2800" dirty="0">
              <a:solidFill>
                <a:schemeClr val="bg1"/>
              </a:solidFill>
            </a:endParaRPr>
          </a:p>
          <a:p>
            <a:pPr marL="514350" indent="-514350">
              <a:buFont typeface="+mj-lt"/>
              <a:buAutoNum type="arabicPeriod"/>
            </a:pPr>
            <a:r>
              <a:rPr lang="en-US" sz="2800" dirty="0">
                <a:solidFill>
                  <a:schemeClr val="bg1"/>
                </a:solidFill>
                <a:hlinkClick r:id="rId14">
                  <a:extLst>
                    <a:ext uri="{A12FA001-AC4F-418D-AE19-62706E023703}">
                      <ahyp:hlinkClr xmlns:ahyp="http://schemas.microsoft.com/office/drawing/2018/hyperlinkcolor" val="tx"/>
                    </a:ext>
                  </a:extLst>
                </a:hlinkClick>
              </a:rPr>
              <a:t>MicroTCA Standard and Applications</a:t>
            </a:r>
            <a:endParaRPr lang="en-US" sz="2800" dirty="0">
              <a:solidFill>
                <a:schemeClr val="bg1"/>
              </a:solidFill>
            </a:endParaRPr>
          </a:p>
        </p:txBody>
      </p:sp>
      <p:sp>
        <p:nvSpPr>
          <p:cNvPr id="7" name="Rectangle 6">
            <a:extLst>
              <a:ext uri="{FF2B5EF4-FFF2-40B4-BE49-F238E27FC236}">
                <a16:creationId xmlns:a16="http://schemas.microsoft.com/office/drawing/2014/main" id="{2932F4D9-DDA9-B14D-AB00-C15F803E9261}"/>
              </a:ext>
            </a:extLst>
          </p:cNvPr>
          <p:cNvSpPr/>
          <p:nvPr/>
        </p:nvSpPr>
        <p:spPr>
          <a:xfrm>
            <a:off x="177685" y="3591168"/>
            <a:ext cx="5282589" cy="1200329"/>
          </a:xfrm>
          <a:prstGeom prst="rect">
            <a:avLst/>
          </a:prstGeom>
          <a:solidFill>
            <a:schemeClr val="tx1">
              <a:alpha val="35000"/>
            </a:schemeClr>
          </a:solidFill>
        </p:spPr>
        <p:txBody>
          <a:bodyPr wrap="square">
            <a:spAutoFit/>
          </a:bodyPr>
          <a:lstStyle/>
          <a:p>
            <a:r>
              <a:rPr lang="en-US" sz="2400" b="1" dirty="0">
                <a:solidFill>
                  <a:schemeClr val="bg1"/>
                </a:solidFill>
              </a:rPr>
              <a:t>Both Saturday &amp; Sunday</a:t>
            </a:r>
          </a:p>
          <a:p>
            <a:r>
              <a:rPr lang="en-US" sz="2400" dirty="0">
                <a:solidFill>
                  <a:schemeClr val="bg1"/>
                </a:solidFill>
              </a:rPr>
              <a:t>General Meeting Space (note: sign up first come/first serve at conference only)</a:t>
            </a:r>
          </a:p>
        </p:txBody>
      </p:sp>
    </p:spTree>
    <p:extLst>
      <p:ext uri="{BB962C8B-B14F-4D97-AF65-F5344CB8AC3E}">
        <p14:creationId xmlns:p14="http://schemas.microsoft.com/office/powerpoint/2010/main" val="3198251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4" name="Picture 12" descr="https://icalepcs2019.bnl.gov/img/logos/oms.jpg">
            <a:extLst>
              <a:ext uri="{FF2B5EF4-FFF2-40B4-BE49-F238E27FC236}">
                <a16:creationId xmlns:a16="http://schemas.microsoft.com/office/drawing/2014/main" id="{917B6A7B-29CB-5045-A742-0813E6F16E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8038" y="1007228"/>
            <a:ext cx="3426823" cy="11455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1EC84B62-D698-DE47-B082-39195D013194}"/>
              </a:ext>
            </a:extLst>
          </p:cNvPr>
          <p:cNvPicPr>
            <a:picLocks noChangeAspect="1"/>
          </p:cNvPicPr>
          <p:nvPr/>
        </p:nvPicPr>
        <p:blipFill>
          <a:blip r:embed="rId4"/>
          <a:stretch>
            <a:fillRect/>
          </a:stretch>
        </p:blipFill>
        <p:spPr>
          <a:xfrm>
            <a:off x="78608" y="1029076"/>
            <a:ext cx="2657369" cy="520324"/>
          </a:xfrm>
          <a:prstGeom prst="rect">
            <a:avLst/>
          </a:prstGeom>
        </p:spPr>
      </p:pic>
      <p:pic>
        <p:nvPicPr>
          <p:cNvPr id="3088" name="Picture 16" descr="https://icalepcs2019.bnl.gov/img/logos/RadiaSoft.jpg">
            <a:hlinkClick r:id="rId5"/>
            <a:extLst>
              <a:ext uri="{FF2B5EF4-FFF2-40B4-BE49-F238E27FC236}">
                <a16:creationId xmlns:a16="http://schemas.microsoft.com/office/drawing/2014/main" id="{DEC1497F-FB98-B04A-979C-93A3F57ED01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9" y="2382523"/>
            <a:ext cx="3161027" cy="560182"/>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https://icalepcs2019.bnl.gov/img/logos/tessella.gif">
            <a:extLst>
              <a:ext uri="{FF2B5EF4-FFF2-40B4-BE49-F238E27FC236}">
                <a16:creationId xmlns:a16="http://schemas.microsoft.com/office/drawing/2014/main" id="{C4BFE650-6FE8-EA41-ADE1-37BE5AC3D15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32928" y="2342354"/>
            <a:ext cx="2537886" cy="1066339"/>
          </a:xfrm>
          <a:prstGeom prst="rect">
            <a:avLst/>
          </a:prstGeom>
          <a:solidFill>
            <a:schemeClr val="bg1"/>
          </a:solidFill>
        </p:spPr>
      </p:pic>
      <p:sp>
        <p:nvSpPr>
          <p:cNvPr id="8" name="Rectangle 7">
            <a:extLst>
              <a:ext uri="{FF2B5EF4-FFF2-40B4-BE49-F238E27FC236}">
                <a16:creationId xmlns:a16="http://schemas.microsoft.com/office/drawing/2014/main" id="{33CF6AF9-8584-934E-A07D-465FDA7474F6}"/>
              </a:ext>
            </a:extLst>
          </p:cNvPr>
          <p:cNvSpPr/>
          <p:nvPr/>
        </p:nvSpPr>
        <p:spPr>
          <a:xfrm>
            <a:off x="6350" y="3408693"/>
            <a:ext cx="6460952" cy="707886"/>
          </a:xfrm>
          <a:prstGeom prst="rect">
            <a:avLst/>
          </a:prstGeom>
        </p:spPr>
        <p:txBody>
          <a:bodyPr wrap="square">
            <a:spAutoFit/>
          </a:bodyPr>
          <a:lstStyle/>
          <a:p>
            <a:r>
              <a:rPr lang="en-US" sz="4000" u="sng" dirty="0">
                <a:solidFill>
                  <a:schemeClr val="bg1"/>
                </a:solidFill>
              </a:rPr>
              <a:t>SPONSORS (NON-EXHIBITING)</a:t>
            </a:r>
          </a:p>
        </p:txBody>
      </p:sp>
      <p:pic>
        <p:nvPicPr>
          <p:cNvPr id="3094" name="Picture 22" descr="https://icalepcs2019.bnl.gov/img/logos/jetbrains-large.png">
            <a:extLst>
              <a:ext uri="{FF2B5EF4-FFF2-40B4-BE49-F238E27FC236}">
                <a16:creationId xmlns:a16="http://schemas.microsoft.com/office/drawing/2014/main" id="{0692166A-3993-F249-B753-EBD34EAAAE9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95251" y="4171850"/>
            <a:ext cx="1460500" cy="15875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23">
            <a:extLst>
              <a:ext uri="{FF2B5EF4-FFF2-40B4-BE49-F238E27FC236}">
                <a16:creationId xmlns:a16="http://schemas.microsoft.com/office/drawing/2014/main" id="{780E94E4-87D3-4545-B9D5-65558E183AAB}"/>
              </a:ext>
            </a:extLst>
          </p:cNvPr>
          <p:cNvSpPr>
            <a:spLocks noChangeArrowheads="1"/>
          </p:cNvSpPr>
          <p:nvPr/>
        </p:nvSpPr>
        <p:spPr bwMode="auto">
          <a:xfrm>
            <a:off x="4631449" y="4703990"/>
            <a:ext cx="248177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bg1"/>
                </a:solidFill>
                <a:effectLst/>
                <a:latin typeface="Arial" panose="020B0604020202020204" pitchFamily="34" charset="0"/>
              </a:rPr>
              <a:t>Endorsed by:</a:t>
            </a:r>
          </a:p>
        </p:txBody>
      </p:sp>
      <p:pic>
        <p:nvPicPr>
          <p:cNvPr id="3096" name="Picture 24" descr="American Physical Society - APS Physics">
            <a:hlinkClick r:id="rId9"/>
            <a:extLst>
              <a:ext uri="{FF2B5EF4-FFF2-40B4-BE49-F238E27FC236}">
                <a16:creationId xmlns:a16="http://schemas.microsoft.com/office/drawing/2014/main" id="{BC7ECE6B-51C9-C14A-AEC8-8698784F772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41407" y="5334000"/>
            <a:ext cx="1524000" cy="1524000"/>
          </a:xfrm>
          <a:prstGeom prst="rect">
            <a:avLst/>
          </a:prstGeom>
          <a:solidFill>
            <a:schemeClr val="bg1"/>
          </a:solidFill>
        </p:spPr>
      </p:pic>
      <p:pic>
        <p:nvPicPr>
          <p:cNvPr id="3097" name="Picture 25" descr="EPS logo">
            <a:hlinkClick r:id="rId11"/>
            <a:extLst>
              <a:ext uri="{FF2B5EF4-FFF2-40B4-BE49-F238E27FC236}">
                <a16:creationId xmlns:a16="http://schemas.microsoft.com/office/drawing/2014/main" id="{38FC09B9-360E-274A-B56F-8BD748E94FCC}"/>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07622" y="5330024"/>
            <a:ext cx="1524000" cy="1524000"/>
          </a:xfrm>
          <a:prstGeom prst="rect">
            <a:avLst/>
          </a:prstGeom>
          <a:noFill/>
          <a:extLst>
            <a:ext uri="{909E8E84-426E-40DD-AFC4-6F175D3DCCD1}">
              <a14:hiddenFill xmlns:a14="http://schemas.microsoft.com/office/drawing/2010/main">
                <a:solidFill>
                  <a:srgbClr val="FFFFFF"/>
                </a:solidFill>
              </a14:hiddenFill>
            </a:ext>
          </a:extLst>
        </p:spPr>
      </p:pic>
      <p:pic>
        <p:nvPicPr>
          <p:cNvPr id="3098" name="Picture 26" descr="The Physical Society of Japan">
            <a:hlinkClick r:id="rId13"/>
            <a:extLst>
              <a:ext uri="{FF2B5EF4-FFF2-40B4-BE49-F238E27FC236}">
                <a16:creationId xmlns:a16="http://schemas.microsoft.com/office/drawing/2014/main" id="{C880D2E7-DDEA-EF49-AA6D-F0D601B9FB96}"/>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73837" y="5330024"/>
            <a:ext cx="1524000" cy="1524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BB32120-B486-284E-9466-DC6D9851AC92}"/>
              </a:ext>
            </a:extLst>
          </p:cNvPr>
          <p:cNvSpPr txBox="1"/>
          <p:nvPr/>
        </p:nvSpPr>
        <p:spPr>
          <a:xfrm>
            <a:off x="7007699" y="1657"/>
            <a:ext cx="4553682" cy="707886"/>
          </a:xfrm>
          <a:prstGeom prst="rect">
            <a:avLst/>
          </a:prstGeom>
          <a:noFill/>
        </p:spPr>
        <p:txBody>
          <a:bodyPr wrap="none" rtlCol="0">
            <a:spAutoFit/>
          </a:bodyPr>
          <a:lstStyle/>
          <a:p>
            <a:r>
              <a:rPr lang="en-US" sz="4000" u="sng" dirty="0">
                <a:solidFill>
                  <a:schemeClr val="bg1"/>
                </a:solidFill>
              </a:rPr>
              <a:t>Confirmed Exhibitors</a:t>
            </a:r>
          </a:p>
        </p:txBody>
      </p:sp>
      <p:pic>
        <p:nvPicPr>
          <p:cNvPr id="3100" name="Picture 28" descr="https://icalepcs2019.bnl.gov/img/logos/aerotech.jpg">
            <a:extLst>
              <a:ext uri="{FF2B5EF4-FFF2-40B4-BE49-F238E27FC236}">
                <a16:creationId xmlns:a16="http://schemas.microsoft.com/office/drawing/2014/main" id="{9745A8B1-FABD-C84E-AA25-92168CA3A12A}"/>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905471" y="827548"/>
            <a:ext cx="2221904" cy="370317"/>
          </a:xfrm>
          <a:prstGeom prst="rect">
            <a:avLst/>
          </a:prstGeom>
          <a:noFill/>
          <a:extLst>
            <a:ext uri="{909E8E84-426E-40DD-AFC4-6F175D3DCCD1}">
              <a14:hiddenFill xmlns:a14="http://schemas.microsoft.com/office/drawing/2010/main">
                <a:solidFill>
                  <a:srgbClr val="FFFFFF"/>
                </a:solidFill>
              </a14:hiddenFill>
            </a:ext>
          </a:extLst>
        </p:spPr>
      </p:pic>
      <p:pic>
        <p:nvPicPr>
          <p:cNvPr id="3102" name="Picture 30" descr="https://icalepcs2019.bnl.gov/img/logos/cosylab.jpg">
            <a:extLst>
              <a:ext uri="{FF2B5EF4-FFF2-40B4-BE49-F238E27FC236}">
                <a16:creationId xmlns:a16="http://schemas.microsoft.com/office/drawing/2014/main" id="{921995D7-8233-9848-9CAB-084982BA40B9}"/>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905471" y="1315870"/>
            <a:ext cx="2221904" cy="688790"/>
          </a:xfrm>
          <a:prstGeom prst="rect">
            <a:avLst/>
          </a:prstGeom>
          <a:noFill/>
          <a:extLst>
            <a:ext uri="{909E8E84-426E-40DD-AFC4-6F175D3DCCD1}">
              <a14:hiddenFill xmlns:a14="http://schemas.microsoft.com/office/drawing/2010/main">
                <a:solidFill>
                  <a:srgbClr val="FFFFFF"/>
                </a:solidFill>
              </a14:hiddenFill>
            </a:ext>
          </a:extLst>
        </p:spPr>
      </p:pic>
      <p:pic>
        <p:nvPicPr>
          <p:cNvPr id="3104" name="Picture 32" descr="https://icalepcs2019.bnl.gov/img/logos/faraday.jpg">
            <a:extLst>
              <a:ext uri="{FF2B5EF4-FFF2-40B4-BE49-F238E27FC236}">
                <a16:creationId xmlns:a16="http://schemas.microsoft.com/office/drawing/2014/main" id="{C5502803-43EA-F34E-8FBA-9B0FA2EE2CE4}"/>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905471" y="2109615"/>
            <a:ext cx="2221904" cy="607320"/>
          </a:xfrm>
          <a:prstGeom prst="rect">
            <a:avLst/>
          </a:prstGeom>
          <a:noFill/>
          <a:extLst>
            <a:ext uri="{909E8E84-426E-40DD-AFC4-6F175D3DCCD1}">
              <a14:hiddenFill xmlns:a14="http://schemas.microsoft.com/office/drawing/2010/main">
                <a:solidFill>
                  <a:srgbClr val="FFFFFF"/>
                </a:solidFill>
              </a14:hiddenFill>
            </a:ext>
          </a:extLst>
        </p:spPr>
      </p:pic>
      <p:pic>
        <p:nvPicPr>
          <p:cNvPr id="3106" name="Picture 34" descr="https://icalepcs2019.bnl.gov/img/logos/dtacq.jpg">
            <a:extLst>
              <a:ext uri="{FF2B5EF4-FFF2-40B4-BE49-F238E27FC236}">
                <a16:creationId xmlns:a16="http://schemas.microsoft.com/office/drawing/2014/main" id="{CBC2D476-E79B-2A4A-8DD4-8E7279788E5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9554981" y="827548"/>
            <a:ext cx="1236139" cy="949498"/>
          </a:xfrm>
          <a:prstGeom prst="rect">
            <a:avLst/>
          </a:prstGeom>
          <a:noFill/>
          <a:extLst>
            <a:ext uri="{909E8E84-426E-40DD-AFC4-6F175D3DCCD1}">
              <a14:hiddenFill xmlns:a14="http://schemas.microsoft.com/office/drawing/2010/main">
                <a:solidFill>
                  <a:srgbClr val="FFFFFF"/>
                </a:solidFill>
              </a14:hiddenFill>
            </a:ext>
          </a:extLst>
        </p:spPr>
      </p:pic>
      <p:pic>
        <p:nvPicPr>
          <p:cNvPr id="3108" name="Picture 36" descr="https://icalepcs2019.bnl.gov/img/logos/greenfield.gif">
            <a:extLst>
              <a:ext uri="{FF2B5EF4-FFF2-40B4-BE49-F238E27FC236}">
                <a16:creationId xmlns:a16="http://schemas.microsoft.com/office/drawing/2014/main" id="{6AFF9940-1875-A846-9791-E9E0AEE9A71F}"/>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9262898" y="2066023"/>
            <a:ext cx="2929101" cy="650911"/>
          </a:xfrm>
          <a:prstGeom prst="rect">
            <a:avLst/>
          </a:prstGeom>
          <a:noFill/>
          <a:extLst>
            <a:ext uri="{909E8E84-426E-40DD-AFC4-6F175D3DCCD1}">
              <a14:hiddenFill xmlns:a14="http://schemas.microsoft.com/office/drawing/2010/main">
                <a:solidFill>
                  <a:srgbClr val="FFFFFF"/>
                </a:solidFill>
              </a14:hiddenFill>
            </a:ext>
          </a:extLst>
        </p:spPr>
      </p:pic>
      <p:pic>
        <p:nvPicPr>
          <p:cNvPr id="3110" name="Picture 38" descr="https://icalepcs2019.bnl.gov/img/logos/observatorysciences.jpg">
            <a:extLst>
              <a:ext uri="{FF2B5EF4-FFF2-40B4-BE49-F238E27FC236}">
                <a16:creationId xmlns:a16="http://schemas.microsoft.com/office/drawing/2014/main" id="{9A189B22-ABEA-1E4D-A37A-6D1132B94C9C}"/>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905471" y="2821890"/>
            <a:ext cx="1452302" cy="1252207"/>
          </a:xfrm>
          <a:prstGeom prst="rect">
            <a:avLst/>
          </a:prstGeom>
          <a:noFill/>
          <a:extLst>
            <a:ext uri="{909E8E84-426E-40DD-AFC4-6F175D3DCCD1}">
              <a14:hiddenFill xmlns:a14="http://schemas.microsoft.com/office/drawing/2010/main">
                <a:solidFill>
                  <a:srgbClr val="FFFFFF"/>
                </a:solidFill>
              </a14:hiddenFill>
            </a:ext>
          </a:extLst>
        </p:spPr>
      </p:pic>
      <p:pic>
        <p:nvPicPr>
          <p:cNvPr id="3112" name="Picture 40" descr="https://icalepcs2019.bnl.gov/img/logos/teledyne.jpg">
            <a:extLst>
              <a:ext uri="{FF2B5EF4-FFF2-40B4-BE49-F238E27FC236}">
                <a16:creationId xmlns:a16="http://schemas.microsoft.com/office/drawing/2014/main" id="{DB73C050-B989-B24E-91C8-2B701F2CDDDA}"/>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765211" y="2843352"/>
            <a:ext cx="3396058" cy="475448"/>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99FDDD60-DF66-D749-BB04-496815A23B85}"/>
              </a:ext>
            </a:extLst>
          </p:cNvPr>
          <p:cNvSpPr/>
          <p:nvPr/>
        </p:nvSpPr>
        <p:spPr>
          <a:xfrm>
            <a:off x="0" y="69585"/>
            <a:ext cx="6460952" cy="707886"/>
          </a:xfrm>
          <a:prstGeom prst="rect">
            <a:avLst/>
          </a:prstGeom>
        </p:spPr>
        <p:txBody>
          <a:bodyPr wrap="square">
            <a:spAutoFit/>
          </a:bodyPr>
          <a:lstStyle/>
          <a:p>
            <a:r>
              <a:rPr lang="en-US" sz="4000" u="sng" dirty="0">
                <a:solidFill>
                  <a:schemeClr val="bg1"/>
                </a:solidFill>
              </a:rPr>
              <a:t>SPONSORS (EXHIBITING)</a:t>
            </a:r>
          </a:p>
        </p:txBody>
      </p:sp>
      <p:pic>
        <p:nvPicPr>
          <p:cNvPr id="3116" name="Picture 44" descr="https://icalepcs2019.bnl.gov/img/BNL_logo_sm.jpg">
            <a:extLst>
              <a:ext uri="{FF2B5EF4-FFF2-40B4-BE49-F238E27FC236}">
                <a16:creationId xmlns:a16="http://schemas.microsoft.com/office/drawing/2014/main" id="{B08115F3-C218-B240-8F7B-BD58DD536B89}"/>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554981" y="5759350"/>
            <a:ext cx="2489200"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72144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D2175EA-D747-6341-9A9A-543CF4C200E5}"/>
              </a:ext>
            </a:extLst>
          </p:cNvPr>
          <p:cNvPicPr>
            <a:picLocks noChangeAspect="1"/>
          </p:cNvPicPr>
          <p:nvPr/>
        </p:nvPicPr>
        <p:blipFill>
          <a:blip r:embed="rId2"/>
          <a:stretch>
            <a:fillRect/>
          </a:stretch>
        </p:blipFill>
        <p:spPr>
          <a:xfrm>
            <a:off x="547228" y="764200"/>
            <a:ext cx="10647640" cy="5989298"/>
          </a:xfrm>
          <a:prstGeom prst="rect">
            <a:avLst/>
          </a:prstGeom>
        </p:spPr>
      </p:pic>
      <p:sp>
        <p:nvSpPr>
          <p:cNvPr id="6" name="Title 1">
            <a:extLst>
              <a:ext uri="{FF2B5EF4-FFF2-40B4-BE49-F238E27FC236}">
                <a16:creationId xmlns:a16="http://schemas.microsoft.com/office/drawing/2014/main" id="{4B6F23DA-10EE-2844-A354-77A9399E166C}"/>
              </a:ext>
            </a:extLst>
          </p:cNvPr>
          <p:cNvSpPr txBox="1">
            <a:spLocks/>
          </p:cNvSpPr>
          <p:nvPr/>
        </p:nvSpPr>
        <p:spPr bwMode="auto">
          <a:xfrm>
            <a:off x="1892173" y="126025"/>
            <a:ext cx="7957750"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u="sng">
                <a:solidFill>
                  <a:schemeClr val="bg1"/>
                </a:solidFill>
                <a:latin typeface="Times New Roman" charset="0"/>
                <a:ea typeface="Times New Roman" charset="0"/>
                <a:cs typeface="Times New Roman" charset="0"/>
              </a:defRPr>
            </a:lvl1pPr>
            <a:lvl2pPr algn="ctr" rtl="0" eaLnBrk="1" fontAlgn="base" hangingPunct="1">
              <a:spcBef>
                <a:spcPct val="0"/>
              </a:spcBef>
              <a:spcAft>
                <a:spcPct val="0"/>
              </a:spcAft>
              <a:defRPr sz="1950" b="1" u="sng">
                <a:solidFill>
                  <a:schemeClr val="bg1"/>
                </a:solidFill>
                <a:latin typeface="Times New Roman" charset="0"/>
                <a:ea typeface="Times New Roman" charset="0"/>
                <a:cs typeface="Times New Roman" charset="0"/>
              </a:defRPr>
            </a:lvl2pPr>
            <a:lvl3pPr algn="ctr" rtl="0" eaLnBrk="1" fontAlgn="base" hangingPunct="1">
              <a:spcBef>
                <a:spcPct val="0"/>
              </a:spcBef>
              <a:spcAft>
                <a:spcPct val="0"/>
              </a:spcAft>
              <a:defRPr sz="1950" b="1" u="sng">
                <a:solidFill>
                  <a:schemeClr val="bg1"/>
                </a:solidFill>
                <a:latin typeface="Times New Roman" charset="0"/>
                <a:ea typeface="Times New Roman" charset="0"/>
                <a:cs typeface="Times New Roman" charset="0"/>
              </a:defRPr>
            </a:lvl3pPr>
            <a:lvl4pPr algn="ctr" rtl="0" eaLnBrk="1" fontAlgn="base" hangingPunct="1">
              <a:spcBef>
                <a:spcPct val="0"/>
              </a:spcBef>
              <a:spcAft>
                <a:spcPct val="0"/>
              </a:spcAft>
              <a:defRPr sz="1950" b="1" u="sng">
                <a:solidFill>
                  <a:schemeClr val="bg1"/>
                </a:solidFill>
                <a:latin typeface="Times New Roman" charset="0"/>
                <a:ea typeface="Times New Roman" charset="0"/>
                <a:cs typeface="Times New Roman" charset="0"/>
              </a:defRPr>
            </a:lvl4pPr>
            <a:lvl5pPr algn="ctr" rtl="0" eaLnBrk="1" fontAlgn="base" hangingPunct="1">
              <a:spcBef>
                <a:spcPct val="0"/>
              </a:spcBef>
              <a:spcAft>
                <a:spcPct val="0"/>
              </a:spcAft>
              <a:defRPr sz="1950" b="1" u="sng">
                <a:solidFill>
                  <a:schemeClr val="bg1"/>
                </a:solidFill>
                <a:latin typeface="Times New Roman" charset="0"/>
                <a:ea typeface="Times New Roman" charset="0"/>
                <a:cs typeface="Times New Roman" charset="0"/>
              </a:defRPr>
            </a:lvl5pPr>
            <a:lvl6pPr marL="342900" algn="l" rtl="0" eaLnBrk="1" fontAlgn="base" hangingPunct="1">
              <a:spcBef>
                <a:spcPct val="0"/>
              </a:spcBef>
              <a:spcAft>
                <a:spcPct val="0"/>
              </a:spcAft>
              <a:defRPr sz="1950" b="1">
                <a:solidFill>
                  <a:schemeClr val="tx2"/>
                </a:solidFill>
                <a:latin typeface="Arial" charset="0"/>
                <a:ea typeface="ＭＳ Ｐゴシック" charset="0"/>
              </a:defRPr>
            </a:lvl6pPr>
            <a:lvl7pPr marL="685800" algn="l" rtl="0" eaLnBrk="1" fontAlgn="base" hangingPunct="1">
              <a:spcBef>
                <a:spcPct val="0"/>
              </a:spcBef>
              <a:spcAft>
                <a:spcPct val="0"/>
              </a:spcAft>
              <a:defRPr sz="1950" b="1">
                <a:solidFill>
                  <a:schemeClr val="tx2"/>
                </a:solidFill>
                <a:latin typeface="Arial" charset="0"/>
                <a:ea typeface="ＭＳ Ｐゴシック" charset="0"/>
              </a:defRPr>
            </a:lvl7pPr>
            <a:lvl8pPr marL="1028700" algn="l" rtl="0" eaLnBrk="1" fontAlgn="base" hangingPunct="1">
              <a:spcBef>
                <a:spcPct val="0"/>
              </a:spcBef>
              <a:spcAft>
                <a:spcPct val="0"/>
              </a:spcAft>
              <a:defRPr sz="1950" b="1">
                <a:solidFill>
                  <a:schemeClr val="tx2"/>
                </a:solidFill>
                <a:latin typeface="Arial" charset="0"/>
                <a:ea typeface="ＭＳ Ｐゴシック" charset="0"/>
              </a:defRPr>
            </a:lvl8pPr>
            <a:lvl9pPr marL="1371600" algn="l" rtl="0" eaLnBrk="1" fontAlgn="base" hangingPunct="1">
              <a:spcBef>
                <a:spcPct val="0"/>
              </a:spcBef>
              <a:spcAft>
                <a:spcPct val="0"/>
              </a:spcAft>
              <a:defRPr sz="1950" b="1">
                <a:solidFill>
                  <a:schemeClr val="tx2"/>
                </a:solidFill>
                <a:latin typeface="Arial" charset="0"/>
                <a:ea typeface="ＭＳ Ｐゴシック"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200" b="1" i="0" u="sng" strike="noStrike" kern="0" cap="none" spc="0" normalizeH="0" baseline="0" noProof="0">
                <a:ln>
                  <a:noFill/>
                </a:ln>
                <a:solidFill>
                  <a:srgbClr val="FFFFFF"/>
                </a:solidFill>
                <a:effectLst/>
                <a:uLnTx/>
                <a:uFillTx/>
                <a:latin typeface="Times New Roman" charset="0"/>
                <a:cs typeface="Times New Roman" charset="0"/>
              </a:rPr>
              <a:t>Venue: NY Marriott by the Brooklyn Bridge</a:t>
            </a:r>
            <a:endParaRPr kumimoji="0" lang="en-US" sz="3200" b="1" i="0" u="sng" strike="noStrike" kern="0" cap="none" spc="0" normalizeH="0" baseline="0" noProof="0" dirty="0">
              <a:ln>
                <a:noFill/>
              </a:ln>
              <a:solidFill>
                <a:srgbClr val="FFFFFF"/>
              </a:solidFill>
              <a:effectLst/>
              <a:uLnTx/>
              <a:uFillTx/>
              <a:latin typeface="Times New Roman" charset="0"/>
              <a:cs typeface="Times New Roman" charset="0"/>
            </a:endParaRPr>
          </a:p>
        </p:txBody>
      </p:sp>
    </p:spTree>
    <p:extLst>
      <p:ext uri="{BB962C8B-B14F-4D97-AF65-F5344CB8AC3E}">
        <p14:creationId xmlns:p14="http://schemas.microsoft.com/office/powerpoint/2010/main" val="12563684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99</TotalTime>
  <Words>524</Words>
  <Application>Microsoft Macintosh PowerPoint</Application>
  <PresentationFormat>Widescreen</PresentationFormat>
  <Paragraphs>89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Times New Roman</vt:lpstr>
      <vt:lpstr>Office Theme</vt:lpstr>
      <vt:lpstr>PowerPoint Presentation</vt:lpstr>
      <vt:lpstr>PowerPoint Presentation</vt:lpstr>
      <vt:lpstr>Diversity, Inclusion, &amp; Education</vt:lpstr>
      <vt:lpstr>PowerPoint Presentation</vt:lpstr>
      <vt:lpstr>PowerPoint Presentation</vt:lpstr>
      <vt:lpstr>Keynote Speakers</vt:lpstr>
      <vt:lpstr>Workshops (preliminary program)</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Brown, Kevin A</cp:lastModifiedBy>
  <cp:revision>16</cp:revision>
  <cp:lastPrinted>2019-06-04T16:06:49Z</cp:lastPrinted>
  <dcterms:modified xsi:type="dcterms:W3CDTF">2019-06-04T16:52:42Z</dcterms:modified>
</cp:coreProperties>
</file>