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67" r:id="rId2"/>
    <p:sldId id="368" r:id="rId3"/>
    <p:sldId id="369" r:id="rId4"/>
    <p:sldId id="370" r:id="rId5"/>
    <p:sldId id="353" r:id="rId6"/>
    <p:sldId id="354" r:id="rId7"/>
    <p:sldId id="355" r:id="rId8"/>
    <p:sldId id="371" r:id="rId9"/>
    <p:sldId id="356" r:id="rId10"/>
    <p:sldId id="357" r:id="rId11"/>
    <p:sldId id="365" r:id="rId12"/>
    <p:sldId id="352" r:id="rId13"/>
    <p:sldId id="358" r:id="rId14"/>
    <p:sldId id="364" r:id="rId15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B00"/>
    <a:srgbClr val="008000"/>
    <a:srgbClr val="3366CC"/>
    <a:srgbClr val="A9B597"/>
    <a:srgbClr val="32B31D"/>
    <a:srgbClr val="B6060E"/>
    <a:srgbClr val="990000"/>
    <a:srgbClr val="CC0099"/>
    <a:srgbClr val="FF00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16" autoAdjust="0"/>
    <p:restoredTop sz="94674" autoAdjust="0"/>
  </p:normalViewPr>
  <p:slideViewPr>
    <p:cSldViewPr snapToGrid="0">
      <p:cViewPr>
        <p:scale>
          <a:sx n="66" d="100"/>
          <a:sy n="66" d="100"/>
        </p:scale>
        <p:origin x="196" y="7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8"/>
    </p:cViewPr>
  </p:sorterViewPr>
  <p:notesViewPr>
    <p:cSldViewPr snapToGrid="0">
      <p:cViewPr varScale="1">
        <p:scale>
          <a:sx n="56" d="100"/>
          <a:sy n="56" d="100"/>
        </p:scale>
        <p:origin x="-1952" y="-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de-DE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de-DE"/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de-DE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D619A04E-41AF-4410-AF5F-6FAB29C51F5C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957310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text styles</a:t>
            </a:r>
          </a:p>
          <a:p>
            <a:pPr lvl="1"/>
            <a:r>
              <a:rPr lang="en-US" altLang="de-DE" smtClean="0"/>
              <a:t>Second level</a:t>
            </a:r>
          </a:p>
          <a:p>
            <a:pPr lvl="2"/>
            <a:r>
              <a:rPr lang="en-US" altLang="de-DE" smtClean="0"/>
              <a:t>Third level</a:t>
            </a:r>
          </a:p>
          <a:p>
            <a:pPr lvl="3"/>
            <a:r>
              <a:rPr lang="en-US" altLang="de-DE" smtClean="0"/>
              <a:t>Fourth level</a:t>
            </a:r>
          </a:p>
          <a:p>
            <a:pPr lvl="4"/>
            <a:r>
              <a:rPr lang="en-US" altLang="de-DE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BA55475-F316-498D-9CE7-5EF9B43D1C14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16866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582525" y="6552499"/>
            <a:ext cx="609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DE3832-3E36-4F3E-BE66-838FA953CCF2}" type="slidenum">
              <a:rPr lang="en-US" altLang="de-DE"/>
              <a:pPr/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94216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9"/>
          <p:cNvSpPr>
            <a:spLocks noChangeArrowheads="1"/>
          </p:cNvSpPr>
          <p:nvPr userDrawn="1"/>
        </p:nvSpPr>
        <p:spPr bwMode="auto">
          <a:xfrm rot="10800000" flipV="1">
            <a:off x="725488" y="303213"/>
            <a:ext cx="8367712" cy="36512"/>
          </a:xfrm>
          <a:prstGeom prst="roundRect">
            <a:avLst>
              <a:gd name="adj" fmla="val 6250"/>
            </a:avLst>
          </a:prstGeom>
          <a:gradFill rotWithShape="0">
            <a:gsLst>
              <a:gs pos="0">
                <a:srgbClr val="0099CC"/>
              </a:gs>
              <a:gs pos="50000">
                <a:srgbClr val="008080"/>
              </a:gs>
              <a:gs pos="100000">
                <a:srgbClr val="0099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2525" y="6552499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latin typeface="Comic Sans MS" pitchFamily="66" charset="0"/>
              </a:defRPr>
            </a:lvl1pPr>
          </a:lstStyle>
          <a:p>
            <a:fld id="{C8940F26-711D-4C09-83B3-93C07166C719}" type="slidenum">
              <a:rPr lang="en-US" altLang="de-DE"/>
              <a:pPr/>
              <a:t>‹#›</a:t>
            </a:fld>
            <a:endParaRPr lang="en-US" altLang="de-DE"/>
          </a:p>
        </p:txBody>
      </p:sp>
      <p:pic>
        <p:nvPicPr>
          <p:cNvPr id="14" name="Picture 15" descr="MPP_os_logo_cmy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6563" cy="41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minerva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6319838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672913" y="13209"/>
            <a:ext cx="461168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tabLst>
                <a:tab pos="3586163" algn="l"/>
              </a:tabLst>
            </a:pPr>
            <a:r>
              <a:rPr lang="en-US" altLang="de-DE" sz="1400" b="1" dirty="0" smtClean="0">
                <a:solidFill>
                  <a:srgbClr val="008080"/>
                </a:solidFill>
              </a:rPr>
              <a:t>MADMAX</a:t>
            </a:r>
            <a:endParaRPr lang="en-US" altLang="de-DE" sz="1400" b="1" dirty="0">
              <a:solidFill>
                <a:srgbClr val="008080"/>
              </a:solidFill>
            </a:endParaRPr>
          </a:p>
        </p:txBody>
      </p:sp>
      <p:sp>
        <p:nvSpPr>
          <p:cNvPr id="17" name="Rectangle 20"/>
          <p:cNvSpPr>
            <a:spLocks noChangeArrowheads="1"/>
          </p:cNvSpPr>
          <p:nvPr userDrawn="1"/>
        </p:nvSpPr>
        <p:spPr bwMode="auto">
          <a:xfrm>
            <a:off x="7398462" y="-25333"/>
            <a:ext cx="22113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1400" b="1" dirty="0">
                <a:solidFill>
                  <a:srgbClr val="008080"/>
                </a:solidFill>
              </a:rPr>
              <a:t>B. </a:t>
            </a:r>
            <a:r>
              <a:rPr lang="en-US" altLang="de-DE" sz="1400" b="1" dirty="0" err="1">
                <a:solidFill>
                  <a:srgbClr val="008080"/>
                </a:solidFill>
              </a:rPr>
              <a:t>Majorovits</a:t>
            </a:r>
            <a:endParaRPr lang="en-US" altLang="de-DE" sz="1400" b="1" dirty="0">
              <a:solidFill>
                <a:srgbClr val="008080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2180607" y="6553200"/>
            <a:ext cx="47107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b="1" kern="1200" dirty="0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MADMAX Mini Workshop, Paris/</a:t>
            </a:r>
            <a:r>
              <a:rPr lang="de-DE" sz="1400" b="1" kern="1200" dirty="0" err="1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Saclay</a:t>
            </a:r>
            <a:r>
              <a:rPr lang="de-DE" sz="1400" b="1" kern="1200" dirty="0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, May 10&amp;11 2017</a:t>
            </a:r>
            <a:endParaRPr lang="de-DE" sz="1400" b="1" kern="1200" dirty="0">
              <a:solidFill>
                <a:srgbClr val="00808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1</a:t>
            </a:fld>
            <a:endParaRPr lang="en-US" altLang="de-DE"/>
          </a:p>
        </p:txBody>
      </p:sp>
      <p:sp>
        <p:nvSpPr>
          <p:cNvPr id="3" name="Text Box 21"/>
          <p:cNvSpPr txBox="1">
            <a:spLocks noChangeArrowheads="1"/>
          </p:cNvSpPr>
          <p:nvPr/>
        </p:nvSpPr>
        <p:spPr bwMode="auto">
          <a:xfrm>
            <a:off x="950907" y="471451"/>
            <a:ext cx="7242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b="1" dirty="0" smtClean="0"/>
              <a:t>MADMAX Critical </a:t>
            </a:r>
            <a:r>
              <a:rPr lang="de-DE" altLang="de-DE" b="1" dirty="0" err="1" smtClean="0"/>
              <a:t>Decisions</a:t>
            </a:r>
            <a:r>
              <a:rPr lang="de-DE" altLang="de-DE" b="1" dirty="0" smtClean="0"/>
              <a:t>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117674"/>
              </p:ext>
            </p:extLst>
          </p:nvPr>
        </p:nvGraphicFramePr>
        <p:xfrm>
          <a:off x="1018287" y="1863836"/>
          <a:ext cx="7326820" cy="27466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8863"/>
                <a:gridCol w="998863"/>
                <a:gridCol w="998863"/>
                <a:gridCol w="2517967"/>
                <a:gridCol w="1812264"/>
              </a:tblGrid>
              <a:tr h="31017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u="none" strike="noStrike" dirty="0" err="1">
                          <a:effectLst/>
                        </a:rPr>
                        <a:t>Theory</a:t>
                      </a:r>
                      <a:r>
                        <a:rPr lang="de-DE" sz="1800" b="1" u="none" strike="noStrike" dirty="0">
                          <a:effectLst/>
                        </a:rPr>
                        <a:t>: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10176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 err="1">
                          <a:effectLst/>
                        </a:rPr>
                        <a:t>Theoretical</a:t>
                      </a:r>
                      <a:r>
                        <a:rPr lang="de-DE" sz="1800" u="none" strike="noStrike" dirty="0">
                          <a:effectLst/>
                        </a:rPr>
                        <a:t> Show </a:t>
                      </a:r>
                      <a:r>
                        <a:rPr lang="de-DE" sz="1800" u="none" strike="noStrike" dirty="0" err="1">
                          <a:effectLst/>
                        </a:rPr>
                        <a:t>stopper</a:t>
                      </a:r>
                      <a:r>
                        <a:rPr lang="de-DE" sz="1800" u="none" strike="noStrike" dirty="0">
                          <a:effectLst/>
                        </a:rPr>
                        <a:t>?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mid 2017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10176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 err="1">
                          <a:effectLst/>
                        </a:rPr>
                        <a:t>Influence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of</a:t>
                      </a:r>
                      <a:r>
                        <a:rPr lang="de-DE" sz="1800" u="none" strike="noStrike" dirty="0">
                          <a:effectLst/>
                        </a:rPr>
                        <a:t> Clustering?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10176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Classicality issue?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575429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Phase space argument (gammas not normal to 10^-3 </a:t>
                      </a:r>
                      <a:r>
                        <a:rPr lang="en-US" sz="1800" u="none" strike="noStrike" dirty="0" err="1">
                          <a:effectLst/>
                        </a:rPr>
                        <a:t>deg</a:t>
                      </a:r>
                      <a:r>
                        <a:rPr lang="en-US" sz="1800" u="none" strike="noStrike" dirty="0">
                          <a:effectLst/>
                        </a:rPr>
                        <a:t>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end 2017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10176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Influence of "beam shape"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10176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Do all disks have to be magnetized?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10176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pic>
        <p:nvPicPr>
          <p:cNvPr id="8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934" y="2233061"/>
            <a:ext cx="280854" cy="28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584" y="2770461"/>
            <a:ext cx="280854" cy="28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40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10</a:t>
            </a:fld>
            <a:endParaRPr lang="en-US" altLang="de-DE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893003"/>
              </p:ext>
            </p:extLst>
          </p:nvPr>
        </p:nvGraphicFramePr>
        <p:xfrm>
          <a:off x="2414571" y="1746224"/>
          <a:ext cx="4756250" cy="3260224"/>
        </p:xfrm>
        <a:graphic>
          <a:graphicData uri="http://schemas.openxmlformats.org/drawingml/2006/table">
            <a:tbl>
              <a:tblPr/>
              <a:tblGrid>
                <a:gridCol w="4756250"/>
              </a:tblGrid>
              <a:tr h="276083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363636"/>
                          </a:solidFill>
                          <a:effectLst/>
                          <a:latin typeface="Calibri"/>
                        </a:rPr>
                        <a:t>Tasks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</a:tr>
              <a:tr h="301568">
                <a:tc>
                  <a:txBody>
                    <a:bodyPr/>
                    <a:lstStyle/>
                    <a:p>
                      <a:r>
                        <a:rPr lang="de-DE" sz="1800" b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Collaboration and Management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568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Committment Phase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1898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Commitments above critical threshold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568">
                <a:tc>
                  <a:txBody>
                    <a:bodyPr/>
                    <a:lstStyle/>
                    <a:p>
                      <a:r>
                        <a:rPr lang="de-DE" sz="1800" b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Collaboration Structure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568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MoU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1898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Definition of management structure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568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MoU signed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568"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Finances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950907" y="461826"/>
            <a:ext cx="7242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b="1" dirty="0" err="1" smtClean="0"/>
              <a:t>From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the</a:t>
            </a:r>
            <a:r>
              <a:rPr lang="de-DE" altLang="de-DE" b="1" dirty="0" smtClean="0"/>
              <a:t> MADMAX </a:t>
            </a:r>
            <a:r>
              <a:rPr lang="de-DE" altLang="de-DE" b="1" dirty="0" err="1" smtClean="0"/>
              <a:t>persepctive</a:t>
            </a:r>
            <a:r>
              <a:rPr lang="de-DE" altLang="de-DE" b="1" dirty="0" smtClean="0"/>
              <a:t>:</a:t>
            </a: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894766" y="982200"/>
            <a:ext cx="72421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sz="1800" b="1" dirty="0" smtClean="0"/>
              <a:t>Work Packages:</a:t>
            </a:r>
          </a:p>
        </p:txBody>
      </p:sp>
    </p:spTree>
    <p:extLst>
      <p:ext uri="{BB962C8B-B14F-4D97-AF65-F5344CB8AC3E}">
        <p14:creationId xmlns:p14="http://schemas.microsoft.com/office/powerpoint/2010/main" val="274040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11</a:t>
            </a:fld>
            <a:endParaRPr lang="en-US" altLang="de-DE"/>
          </a:p>
        </p:txBody>
      </p:sp>
      <p:sp>
        <p:nvSpPr>
          <p:cNvPr id="3" name="Text Box 21"/>
          <p:cNvSpPr txBox="1">
            <a:spLocks noChangeArrowheads="1"/>
          </p:cNvSpPr>
          <p:nvPr/>
        </p:nvSpPr>
        <p:spPr bwMode="auto">
          <a:xfrm>
            <a:off x="950907" y="461826"/>
            <a:ext cx="7242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b="1" dirty="0" err="1" smtClean="0"/>
              <a:t>From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the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general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persepctive</a:t>
            </a:r>
            <a:r>
              <a:rPr lang="de-DE" altLang="de-DE" b="1" dirty="0" smtClean="0"/>
              <a:t>:</a:t>
            </a:r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894766" y="1145825"/>
            <a:ext cx="7242175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sz="1800" b="1" dirty="0" smtClean="0"/>
              <a:t>Overall Time Schedule:</a:t>
            </a:r>
          </a:p>
          <a:p>
            <a:pPr marL="0" indent="0" algn="ctr">
              <a:spcBef>
                <a:spcPct val="50000"/>
              </a:spcBef>
            </a:pPr>
            <a:r>
              <a:rPr lang="de-DE" altLang="de-DE" sz="1800" b="1" dirty="0" smtClean="0"/>
              <a:t>Will </a:t>
            </a:r>
            <a:r>
              <a:rPr lang="de-DE" altLang="de-DE" sz="1800" b="1" dirty="0" err="1" smtClean="0"/>
              <a:t>be</a:t>
            </a:r>
            <a:r>
              <a:rPr lang="de-DE" altLang="de-DE" sz="1800" b="1" dirty="0" smtClean="0"/>
              <a:t> </a:t>
            </a:r>
            <a:r>
              <a:rPr lang="de-DE" altLang="de-DE" sz="1800" b="1" dirty="0" err="1" smtClean="0"/>
              <a:t>driven</a:t>
            </a:r>
            <a:r>
              <a:rPr lang="de-DE" altLang="de-DE" sz="1800" b="1" dirty="0" smtClean="0"/>
              <a:t> </a:t>
            </a:r>
            <a:r>
              <a:rPr lang="de-DE" altLang="de-DE" sz="1800" b="1" dirty="0" err="1" smtClean="0"/>
              <a:t>by</a:t>
            </a:r>
            <a:r>
              <a:rPr lang="de-DE" altLang="de-DE" sz="1800" b="1" dirty="0" smtClean="0"/>
              <a:t> </a:t>
            </a:r>
            <a:r>
              <a:rPr lang="de-DE" altLang="de-DE" sz="1800" b="1" dirty="0" err="1" smtClean="0"/>
              <a:t>magnet</a:t>
            </a:r>
            <a:r>
              <a:rPr lang="de-DE" altLang="de-DE" sz="1800" b="1" dirty="0"/>
              <a:t> </a:t>
            </a:r>
            <a:r>
              <a:rPr lang="de-DE" altLang="de-DE" sz="1800" b="1" dirty="0" smtClean="0"/>
              <a:t>time </a:t>
            </a:r>
            <a:r>
              <a:rPr lang="de-DE" altLang="de-DE" sz="1800" b="1" dirty="0" err="1" smtClean="0"/>
              <a:t>schedule</a:t>
            </a:r>
            <a:endParaRPr lang="de-DE" altLang="de-DE" sz="1800" b="1" dirty="0" smtClean="0"/>
          </a:p>
          <a:p>
            <a:pPr marL="285750" indent="-285750" algn="ctr">
              <a:spcBef>
                <a:spcPct val="50000"/>
              </a:spcBef>
              <a:buFont typeface="Wingdings"/>
              <a:buChar char="à"/>
            </a:pPr>
            <a:r>
              <a:rPr lang="de-DE" altLang="de-DE" sz="1800" b="1" dirty="0" smtClean="0">
                <a:sym typeface="Wingdings" panose="05000000000000000000" pitchFamily="2" charset="2"/>
              </a:rPr>
              <a:t>Start </a:t>
            </a:r>
            <a:r>
              <a:rPr lang="de-DE" altLang="de-DE" sz="1800" b="1" dirty="0" err="1" smtClean="0">
                <a:sym typeface="Wingdings" panose="05000000000000000000" pitchFamily="2" charset="2"/>
              </a:rPr>
              <a:t>measurement</a:t>
            </a:r>
            <a:r>
              <a:rPr lang="de-DE" altLang="de-DE" sz="1800" b="1" dirty="0" smtClean="0">
                <a:sym typeface="Wingdings" panose="05000000000000000000" pitchFamily="2" charset="2"/>
              </a:rPr>
              <a:t> in 2022(?) (</a:t>
            </a:r>
            <a:r>
              <a:rPr lang="de-DE" altLang="de-DE" sz="1800" b="1" dirty="0" err="1" smtClean="0">
                <a:sym typeface="Wingdings" panose="05000000000000000000" pitchFamily="2" charset="2"/>
              </a:rPr>
              <a:t>with</a:t>
            </a:r>
            <a:r>
              <a:rPr lang="de-DE" altLang="de-DE" sz="1800" b="1" dirty="0" smtClean="0">
                <a:sym typeface="Wingdings" panose="05000000000000000000" pitchFamily="2" charset="2"/>
              </a:rPr>
              <a:t> MADMAX </a:t>
            </a:r>
            <a:r>
              <a:rPr lang="de-DE" altLang="de-DE" sz="1800" b="1" dirty="0" err="1" smtClean="0">
                <a:sym typeface="Wingdings" panose="05000000000000000000" pitchFamily="2" charset="2"/>
              </a:rPr>
              <a:t>magnet</a:t>
            </a:r>
            <a:r>
              <a:rPr lang="de-DE" altLang="de-DE" sz="1800" b="1" dirty="0" smtClean="0">
                <a:sym typeface="Wingdings" panose="05000000000000000000" pitchFamily="2" charset="2"/>
              </a:rPr>
              <a:t>)</a:t>
            </a:r>
          </a:p>
          <a:p>
            <a:pPr marL="0" indent="0" algn="ctr">
              <a:spcBef>
                <a:spcPct val="50000"/>
              </a:spcBef>
            </a:pPr>
            <a:endParaRPr lang="de-DE" altLang="de-DE" sz="1800" b="1" dirty="0">
              <a:sym typeface="Wingdings" panose="05000000000000000000" pitchFamily="2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219" y="2664543"/>
            <a:ext cx="5843103" cy="3920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26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12</a:t>
            </a:fld>
            <a:endParaRPr lang="en-US" altLang="de-DE"/>
          </a:p>
        </p:txBody>
      </p:sp>
      <p:sp>
        <p:nvSpPr>
          <p:cNvPr id="3" name="Rectangle 2"/>
          <p:cNvSpPr/>
          <p:nvPr/>
        </p:nvSpPr>
        <p:spPr>
          <a:xfrm>
            <a:off x="808521" y="2983257"/>
            <a:ext cx="755583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 smtClean="0"/>
              <a:t>https</a:t>
            </a:r>
            <a:r>
              <a:rPr lang="de-DE" sz="1800" dirty="0"/>
              <a:t>://www.newscientist.com/article/mg23230974-700-physics-tweak-solves-five-of-the-biggest-problems-in-one-go/</a:t>
            </a:r>
          </a:p>
          <a:p>
            <a:endParaRPr lang="de-DE" sz="1800" dirty="0" smtClean="0"/>
          </a:p>
          <a:p>
            <a:r>
              <a:rPr lang="de-DE" sz="1800" dirty="0" smtClean="0"/>
              <a:t>http</a:t>
            </a:r>
            <a:r>
              <a:rPr lang="de-DE" sz="1800" dirty="0"/>
              <a:t>://www.nature.com/news/axion-alert-exotic-particle-detector-may-miss-out-on-dark-matter-1.20925</a:t>
            </a:r>
          </a:p>
          <a:p>
            <a:endParaRPr lang="de-DE" sz="1800" dirty="0" smtClean="0"/>
          </a:p>
          <a:p>
            <a:r>
              <a:rPr lang="de-DE" sz="1800" dirty="0"/>
              <a:t>http://www.deccanherald.com/content/581069/an-exotic-article-detector-may.html</a:t>
            </a:r>
          </a:p>
          <a:p>
            <a:endParaRPr lang="de-DE" sz="1800" dirty="0" smtClean="0"/>
          </a:p>
          <a:p>
            <a:r>
              <a:rPr lang="de-DE" sz="1800" dirty="0" smtClean="0"/>
              <a:t>http</a:t>
            </a:r>
            <a:r>
              <a:rPr lang="de-DE" sz="1800" dirty="0"/>
              <a:t>://www.n24.de/n24/kolumnen/Prof-Ulrich-Walter-Wissenschaft/d/9390822/der-durchbruch-bei-der-dunklen-materie-.</a:t>
            </a:r>
            <a:r>
              <a:rPr lang="de-DE" sz="1800" dirty="0" smtClean="0"/>
              <a:t>html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4148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13</a:t>
            </a:fld>
            <a:endParaRPr lang="en-US" altLang="de-DE"/>
          </a:p>
        </p:txBody>
      </p:sp>
      <p:sp>
        <p:nvSpPr>
          <p:cNvPr id="3" name="Text Box 21"/>
          <p:cNvSpPr txBox="1">
            <a:spLocks noChangeArrowheads="1"/>
          </p:cNvSpPr>
          <p:nvPr/>
        </p:nvSpPr>
        <p:spPr bwMode="auto">
          <a:xfrm>
            <a:off x="950907" y="461826"/>
            <a:ext cx="7242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b="1" dirty="0" err="1" smtClean="0"/>
              <a:t>From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the</a:t>
            </a:r>
            <a:r>
              <a:rPr lang="de-DE" altLang="de-DE" b="1" dirty="0" smtClean="0"/>
              <a:t> MADMAX </a:t>
            </a:r>
            <a:r>
              <a:rPr lang="de-DE" altLang="de-DE" b="1" dirty="0" err="1" smtClean="0"/>
              <a:t>persepctive</a:t>
            </a:r>
            <a:r>
              <a:rPr lang="de-DE" altLang="de-DE" b="1" dirty="0" smtClean="0"/>
              <a:t>: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1434164" y="1116531"/>
            <a:ext cx="1443790" cy="1164656"/>
          </a:xfrm>
          <a:prstGeom prst="roundRect">
            <a:avLst/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15" y="1014129"/>
            <a:ext cx="7384758" cy="5126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69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14</a:t>
            </a:fld>
            <a:endParaRPr lang="en-US" altLang="de-DE"/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950907" y="461826"/>
            <a:ext cx="7242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b="1" dirty="0" err="1" smtClean="0"/>
              <a:t>From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the</a:t>
            </a:r>
            <a:r>
              <a:rPr lang="de-DE" altLang="de-DE" b="1" dirty="0" smtClean="0"/>
              <a:t> MADMAX </a:t>
            </a:r>
            <a:r>
              <a:rPr lang="de-DE" altLang="de-DE" b="1" dirty="0" err="1" smtClean="0"/>
              <a:t>persepctive</a:t>
            </a:r>
            <a:r>
              <a:rPr lang="de-DE" altLang="de-DE" b="1" dirty="0" smtClean="0"/>
              <a:t>: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695" y="2191886"/>
            <a:ext cx="661035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032" y="2916455"/>
            <a:ext cx="411828" cy="147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58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2</a:t>
            </a:fld>
            <a:endParaRPr lang="en-US" altLang="de-DE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656364"/>
              </p:ext>
            </p:extLst>
          </p:nvPr>
        </p:nvGraphicFramePr>
        <p:xfrm>
          <a:off x="386570" y="1703673"/>
          <a:ext cx="8487924" cy="41446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3592"/>
                <a:gridCol w="1309036"/>
                <a:gridCol w="260376"/>
                <a:gridCol w="2660926"/>
                <a:gridCol w="1525567"/>
                <a:gridCol w="1838427"/>
              </a:tblGrid>
              <a:tr h="133414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800" b="1" u="none" strike="noStrike" dirty="0">
                          <a:effectLst/>
                        </a:rPr>
                        <a:t>Experimen</a:t>
                      </a:r>
                      <a:r>
                        <a:rPr lang="de-DE" sz="1800" u="none" strike="noStrike" dirty="0">
                          <a:effectLst/>
                        </a:rPr>
                        <a:t>t: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6027" marR="6027" marT="6027" marB="0" anchor="b"/>
                </a:tc>
              </a:tr>
              <a:tr h="181545">
                <a:tc>
                  <a:txBody>
                    <a:bodyPr/>
                    <a:lstStyle/>
                    <a:p>
                      <a:pPr algn="l" fontAlgn="b"/>
                      <a:endParaRPr lang="de-DE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u="none" strike="noStrike" dirty="0">
                          <a:effectLst/>
                        </a:rPr>
                        <a:t>Magnet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027" marR="6027" marT="6027" marB="0" anchor="b"/>
                </a:tc>
              </a:tr>
              <a:tr h="336796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What is the design (B^2 A, Length)?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smtClean="0">
                          <a:effectLst/>
                        </a:rPr>
                        <a:t>Mid </a:t>
                      </a:r>
                      <a:r>
                        <a:rPr lang="de-DE" sz="1800" u="none" strike="noStrike" dirty="0">
                          <a:effectLst/>
                        </a:rPr>
                        <a:t>2018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</a:tr>
              <a:tr h="336796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Prize and Time line?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 smtClean="0">
                          <a:effectLst/>
                        </a:rPr>
                        <a:t>Mid </a:t>
                      </a:r>
                      <a:r>
                        <a:rPr lang="de-DE" sz="1800" u="none" strike="noStrike" dirty="0">
                          <a:effectLst/>
                        </a:rPr>
                        <a:t>2018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</a:tr>
              <a:tr h="336796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 err="1">
                          <a:effectLst/>
                        </a:rPr>
                        <a:t>Fringe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field</a:t>
                      </a:r>
                      <a:r>
                        <a:rPr lang="de-DE" sz="1800" u="none" strike="noStrike" dirty="0" smtClean="0">
                          <a:effectLst/>
                        </a:rPr>
                        <a:t>? 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 smtClean="0">
                          <a:effectLst/>
                        </a:rPr>
                        <a:t>Mid </a:t>
                      </a:r>
                      <a:r>
                        <a:rPr lang="de-DE" sz="1800" u="none" strike="noStrike" dirty="0">
                          <a:effectLst/>
                        </a:rPr>
                        <a:t>2018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</a:tr>
              <a:tr h="181545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de-DE" sz="18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de-DE" sz="18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27" marR="6027" marT="6027" marB="0" anchor="b"/>
                </a:tc>
                <a:tc gridSpan="2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DE" sz="18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Homogeneity</a:t>
                      </a:r>
                      <a:r>
                        <a:rPr lang="de-DE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de-DE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027" marR="6027" marT="6027" marB="0" anchor="b"/>
                </a:tc>
              </a:tr>
              <a:tr h="336796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DE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Booster</a:t>
                      </a: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de-DE" sz="18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27" marR="6027" marT="6027" marB="0" anchor="b"/>
                </a:tc>
                <a:tc gridSpan="2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de-DE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027" marR="6027" marT="6027" marB="0" anchor="b"/>
                </a:tc>
              </a:tr>
              <a:tr h="181545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Noise </a:t>
                      </a:r>
                      <a:r>
                        <a:rPr lang="en-US" sz="1800" u="none" strike="noStrike" dirty="0" err="1">
                          <a:effectLst/>
                        </a:rPr>
                        <a:t>tempreature</a:t>
                      </a:r>
                      <a:r>
                        <a:rPr lang="en-US" sz="1800" u="none" strike="noStrike" dirty="0">
                          <a:effectLst/>
                        </a:rPr>
                        <a:t> and real temperature?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81545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Tiling possible to 1m^2 with LaAlO3?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81545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Precision of tiles?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81545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Influence of Tiling on tan delta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81545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Loss rate low enough?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36796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Precision of disc placement good enough (extrapolated to many discs)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7" marR="6027" marT="6027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 bwMode="auto">
          <a:xfrm>
            <a:off x="2377440" y="3911856"/>
            <a:ext cx="6314173" cy="198843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950907" y="461826"/>
            <a:ext cx="7242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b="1" dirty="0" smtClean="0"/>
              <a:t>MADMAX Critical </a:t>
            </a:r>
            <a:r>
              <a:rPr lang="de-DE" altLang="de-DE" b="1" dirty="0" err="1" smtClean="0"/>
              <a:t>Decisions</a:t>
            </a:r>
            <a:r>
              <a:rPr lang="de-DE" altLang="de-DE" b="1" dirty="0" smtClean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1946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3</a:t>
            </a:fld>
            <a:endParaRPr lang="en-US" altLang="de-DE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034368"/>
              </p:ext>
            </p:extLst>
          </p:nvPr>
        </p:nvGraphicFramePr>
        <p:xfrm>
          <a:off x="779647" y="1817521"/>
          <a:ext cx="7960092" cy="30746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8660"/>
                <a:gridCol w="1251284"/>
                <a:gridCol w="1392975"/>
                <a:gridCol w="1536700"/>
                <a:gridCol w="609600"/>
                <a:gridCol w="609600"/>
                <a:gridCol w="1241273"/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u="none" strike="noStrike" dirty="0" smtClean="0">
                          <a:effectLst/>
                        </a:rPr>
                        <a:t>Experimen</a:t>
                      </a:r>
                      <a:r>
                        <a:rPr lang="de-DE" sz="1800" u="none" strike="noStrike" dirty="0" smtClean="0">
                          <a:effectLst/>
                        </a:rPr>
                        <a:t>t: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u="none" strike="noStrike" dirty="0">
                          <a:effectLst/>
                        </a:rPr>
                        <a:t>Receiver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Max</a:t>
                      </a:r>
                      <a:r>
                        <a:rPr lang="en-US" sz="1800" u="none" strike="noStrike" dirty="0">
                          <a:effectLst/>
                        </a:rPr>
                        <a:t>. temperature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>
                          <a:effectLst/>
                        </a:rPr>
                        <a:t>Technology </a:t>
                      </a:r>
                      <a:r>
                        <a:rPr lang="de-DE" sz="1800" u="none" strike="noStrike" dirty="0" err="1">
                          <a:effectLst/>
                        </a:rPr>
                        <a:t>for</a:t>
                      </a:r>
                      <a:r>
                        <a:rPr lang="de-DE" sz="1800" u="none" strike="noStrike" dirty="0">
                          <a:effectLst/>
                        </a:rPr>
                        <a:t> &gt;  40 GHz?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2018-2020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What resolution is needed for amplitude measurement (16bit as done at the moment? Could be lower?)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 err="1">
                          <a:effectLst/>
                        </a:rPr>
                        <a:t>What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frequency-bandwidth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is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needed</a:t>
                      </a:r>
                      <a:r>
                        <a:rPr lang="de-DE" sz="1800" u="none" strike="noStrike" dirty="0">
                          <a:effectLst/>
                        </a:rPr>
                        <a:t>? 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800" b="1" u="none" strike="noStrike" dirty="0">
                          <a:effectLst/>
                        </a:rPr>
                        <a:t>Interface Booster-Receiver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Noise temperature of mirror, feedthrough, horn as 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fct</a:t>
                      </a:r>
                      <a:r>
                        <a:rPr lang="en-US" sz="1800" u="none" strike="noStrike" dirty="0" smtClean="0">
                          <a:effectLst/>
                        </a:rPr>
                        <a:t> of real temperature?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 bwMode="auto">
          <a:xfrm>
            <a:off x="2377440" y="4360248"/>
            <a:ext cx="6314173" cy="56789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950907" y="461826"/>
            <a:ext cx="7242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b="1" dirty="0" smtClean="0"/>
              <a:t>MADMAX Critical </a:t>
            </a:r>
            <a:r>
              <a:rPr lang="de-DE" altLang="de-DE" b="1" dirty="0" err="1" smtClean="0"/>
              <a:t>Decisions</a:t>
            </a:r>
            <a:r>
              <a:rPr lang="de-DE" altLang="de-DE" b="1" dirty="0" smtClean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55550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4</a:t>
            </a:fld>
            <a:endParaRPr lang="en-US" altLang="de-DE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724122"/>
              </p:ext>
            </p:extLst>
          </p:nvPr>
        </p:nvGraphicFramePr>
        <p:xfrm>
          <a:off x="950907" y="1692226"/>
          <a:ext cx="7459579" cy="30810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1658"/>
                <a:gridCol w="1214457"/>
                <a:gridCol w="609600"/>
                <a:gridCol w="1536700"/>
                <a:gridCol w="2857164"/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1" u="none" strike="noStrike" dirty="0" smtClean="0">
                          <a:effectLst/>
                        </a:rPr>
                        <a:t>Experimen</a:t>
                      </a:r>
                      <a:r>
                        <a:rPr lang="de-DE" sz="1800" u="none" strike="noStrike" dirty="0" smtClean="0">
                          <a:effectLst/>
                        </a:rPr>
                        <a:t>t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800" b="1" u="none" strike="noStrike" dirty="0">
                          <a:effectLst/>
                        </a:rPr>
                        <a:t>Disc </a:t>
                      </a:r>
                      <a:r>
                        <a:rPr lang="de-DE" sz="1800" b="1" u="none" strike="noStrike" dirty="0" err="1">
                          <a:effectLst/>
                        </a:rPr>
                        <a:t>positioning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How long does the booster re-alignment last?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de-DE" sz="1800" b="1" u="none" strike="noStrike" dirty="0" err="1">
                          <a:effectLst/>
                        </a:rPr>
                        <a:t>Calibration</a:t>
                      </a:r>
                      <a:r>
                        <a:rPr lang="de-DE" sz="1800" b="1" u="none" strike="noStrike" dirty="0">
                          <a:effectLst/>
                        </a:rPr>
                        <a:t> </a:t>
                      </a:r>
                      <a:r>
                        <a:rPr lang="de-DE" sz="1800" b="1" u="none" strike="noStrike" dirty="0" err="1">
                          <a:effectLst/>
                        </a:rPr>
                        <a:t>receiver</a:t>
                      </a:r>
                      <a:r>
                        <a:rPr lang="de-DE" sz="1800" b="1" u="none" strike="noStrike" dirty="0">
                          <a:effectLst/>
                        </a:rPr>
                        <a:t> </a:t>
                      </a:r>
                      <a:r>
                        <a:rPr lang="de-DE" sz="1800" b="1" u="none" strike="noStrike" dirty="0" err="1">
                          <a:effectLst/>
                        </a:rPr>
                        <a:t>and</a:t>
                      </a:r>
                      <a:r>
                        <a:rPr lang="de-DE" sz="1800" b="1" u="none" strike="noStrike" dirty="0">
                          <a:effectLst/>
                        </a:rPr>
                        <a:t> </a:t>
                      </a:r>
                      <a:r>
                        <a:rPr lang="de-DE" sz="1800" b="1" u="none" strike="noStrike" dirty="0" err="1">
                          <a:effectLst/>
                        </a:rPr>
                        <a:t>booster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How to calibrate? 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How often to calibrate?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800" b="1" u="none" strike="noStrike" dirty="0">
                          <a:effectLst/>
                        </a:rPr>
                        <a:t>Prototype Test</a:t>
                      </a:r>
                      <a:endParaRPr lang="de-D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Successful?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950907" y="461826"/>
            <a:ext cx="7242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b="1" dirty="0" smtClean="0"/>
              <a:t>MADMAX Critical </a:t>
            </a:r>
            <a:r>
              <a:rPr lang="de-DE" altLang="de-DE" b="1" dirty="0" err="1" smtClean="0"/>
              <a:t>Decisions</a:t>
            </a:r>
            <a:r>
              <a:rPr lang="de-DE" altLang="de-DE" b="1" dirty="0" smtClean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1388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5</a:t>
            </a:fld>
            <a:endParaRPr lang="en-US" altLang="de-DE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132580"/>
              </p:ext>
            </p:extLst>
          </p:nvPr>
        </p:nvGraphicFramePr>
        <p:xfrm>
          <a:off x="1775854" y="1903769"/>
          <a:ext cx="6107236" cy="2462127"/>
        </p:xfrm>
        <a:graphic>
          <a:graphicData uri="http://schemas.openxmlformats.org/drawingml/2006/table">
            <a:tbl>
              <a:tblPr/>
              <a:tblGrid>
                <a:gridCol w="6107236"/>
              </a:tblGrid>
              <a:tr h="26433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363636"/>
                          </a:solidFill>
                          <a:effectLst/>
                          <a:latin typeface="Calibri"/>
                        </a:rPr>
                        <a:t>Tasks</a:t>
                      </a:r>
                      <a:endParaRPr lang="de-DE" sz="20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</a:tr>
              <a:tr h="288730">
                <a:tc>
                  <a:txBody>
                    <a:bodyPr/>
                    <a:lstStyle/>
                    <a:p>
                      <a:r>
                        <a:rPr lang="de-DE" sz="2000" b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Theory</a:t>
                      </a:r>
                      <a:endParaRPr lang="de-DE" sz="20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730"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Mini Clustering</a:t>
                      </a:r>
                      <a:endParaRPr lang="de-DE" sz="20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7127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Influence of Clustering on search strategy</a:t>
                      </a:r>
                      <a:endParaRPr lang="en-US" sz="20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730"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de-DE" sz="2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Influence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2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</a:t>
                      </a:r>
                      <a:r>
                        <a:rPr lang="de-DE" sz="2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Magnet </a:t>
                      </a:r>
                      <a:r>
                        <a:rPr lang="de-DE" sz="2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</a:t>
                      </a:r>
                      <a:endParaRPr lang="de-DE" sz="20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73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2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Influence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2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„beam </a:t>
                      </a:r>
                      <a:r>
                        <a:rPr lang="de-DE" sz="2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shape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“</a:t>
                      </a:r>
                      <a:endParaRPr lang="de-DE" sz="20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73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Phase </a:t>
                      </a:r>
                      <a:r>
                        <a:rPr lang="de-DE" sz="2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space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2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argument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</a:t>
                      </a:r>
                      <a:r>
                        <a:rPr lang="de-DE" sz="2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photon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2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emission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angle </a:t>
                      </a:r>
                      <a:r>
                        <a:rPr lang="de-DE" sz="2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variations</a:t>
                      </a:r>
                      <a:r>
                        <a:rPr lang="de-DE" sz="2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de-DE" sz="20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950907" y="461826"/>
            <a:ext cx="7242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b="1" dirty="0" err="1" smtClean="0"/>
              <a:t>Some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work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packages</a:t>
            </a:r>
            <a:r>
              <a:rPr lang="de-DE" altLang="de-DE" b="1" dirty="0" smtClean="0"/>
              <a:t>:</a:t>
            </a: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865890" y="1907712"/>
            <a:ext cx="72421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sz="1800" b="1" dirty="0" smtClean="0"/>
              <a:t>MPP, ZU, ?</a:t>
            </a:r>
          </a:p>
        </p:txBody>
      </p:sp>
    </p:spTree>
    <p:extLst>
      <p:ext uri="{BB962C8B-B14F-4D97-AF65-F5344CB8AC3E}">
        <p14:creationId xmlns:p14="http://schemas.microsoft.com/office/powerpoint/2010/main" val="193709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6</a:t>
            </a:fld>
            <a:endParaRPr lang="en-US" altLang="de-DE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12736"/>
              </p:ext>
            </p:extLst>
          </p:nvPr>
        </p:nvGraphicFramePr>
        <p:xfrm>
          <a:off x="413887" y="2085715"/>
          <a:ext cx="3686475" cy="2870200"/>
        </p:xfrm>
        <a:graphic>
          <a:graphicData uri="http://schemas.openxmlformats.org/drawingml/2006/table">
            <a:tbl>
              <a:tblPr/>
              <a:tblGrid>
                <a:gridCol w="3686475"/>
              </a:tblGrid>
              <a:tr h="248082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363636"/>
                          </a:solidFill>
                          <a:effectLst/>
                          <a:latin typeface="Calibri"/>
                        </a:rPr>
                        <a:t>Tasks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</a:tr>
              <a:tr h="270981">
                <a:tc>
                  <a:txBody>
                    <a:bodyPr/>
                    <a:lstStyle/>
                    <a:p>
                      <a:r>
                        <a:rPr lang="de-DE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Proof </a:t>
                      </a:r>
                      <a:r>
                        <a:rPr lang="de-DE" sz="18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</a:t>
                      </a:r>
                      <a:r>
                        <a:rPr lang="de-DE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Principle</a:t>
                      </a:r>
                      <a:r>
                        <a:rPr lang="de-DE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Experiment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981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Five disc Booster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981"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20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disc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Booster         </a:t>
                      </a:r>
                      <a:r>
                        <a:rPr lang="de-DE" sz="1800" dirty="0" err="1" smtClean="0">
                          <a:solidFill>
                            <a:srgbClr val="CC9B00"/>
                          </a:solidFill>
                          <a:effectLst/>
                          <a:latin typeface="Calibri"/>
                        </a:rPr>
                        <a:t>work</a:t>
                      </a:r>
                      <a:r>
                        <a:rPr lang="de-DE" sz="1800" dirty="0" smtClean="0">
                          <a:solidFill>
                            <a:srgbClr val="CC9B00"/>
                          </a:solidFill>
                          <a:effectLst/>
                          <a:latin typeface="Calibri"/>
                        </a:rPr>
                        <a:t> in </a:t>
                      </a:r>
                      <a:r>
                        <a:rPr lang="de-DE" sz="1800" dirty="0" err="1" smtClean="0">
                          <a:solidFill>
                            <a:srgbClr val="CC9B00"/>
                          </a:solidFill>
                          <a:effectLst/>
                          <a:latin typeface="Calibri"/>
                        </a:rPr>
                        <a:t>progress</a:t>
                      </a:r>
                      <a:endParaRPr lang="de-DE" sz="1800" dirty="0">
                        <a:solidFill>
                          <a:srgbClr val="CC9B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981"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Radiometer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981">
                <a:tc>
                  <a:txBody>
                    <a:bodyPr/>
                    <a:lstStyle/>
                    <a:p>
                      <a:r>
                        <a:rPr lang="de-DE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Discs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981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Choice of material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981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Tiling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981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Fake Axion calibration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481"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Antennas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mirrors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463932"/>
              </p:ext>
            </p:extLst>
          </p:nvPr>
        </p:nvGraphicFramePr>
        <p:xfrm>
          <a:off x="4620125" y="2117796"/>
          <a:ext cx="4302494" cy="3869298"/>
        </p:xfrm>
        <a:graphic>
          <a:graphicData uri="http://schemas.openxmlformats.org/drawingml/2006/table">
            <a:tbl>
              <a:tblPr/>
              <a:tblGrid>
                <a:gridCol w="4302494"/>
              </a:tblGrid>
              <a:tr h="20167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363636"/>
                          </a:solidFill>
                          <a:effectLst/>
                          <a:latin typeface="Calibri"/>
                        </a:rPr>
                        <a:t>Tasks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</a:tr>
              <a:tr h="22028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Prototype </a:t>
                      </a:r>
                      <a:r>
                        <a:rPr lang="de-DE" sz="18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booster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0286">
                <a:tc>
                  <a:txBody>
                    <a:bodyPr/>
                    <a:lstStyle/>
                    <a:p>
                      <a:r>
                        <a:rPr lang="de-DE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 </a:t>
                      </a:r>
                      <a:r>
                        <a:rPr lang="de-DE" sz="1800" b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</a:t>
                      </a:r>
                      <a:r>
                        <a:rPr lang="de-DE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prototype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0286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Encapsulation (suitable for B-field)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028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Booster</a:t>
                      </a: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0286"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de-DE" sz="1800" b="1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Cryogenics</a:t>
                      </a:r>
                      <a:r>
                        <a:rPr lang="de-DE" sz="1800" b="1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b="1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</a:t>
                      </a:r>
                      <a:r>
                        <a:rPr lang="de-DE" sz="1800" b="1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b="1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booster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(</a:t>
                      </a:r>
                      <a:r>
                        <a:rPr lang="de-DE" sz="18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see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below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 </a:t>
                      </a: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0286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Production of Prototype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0286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Characterization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058"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Needed Temperature of components known</a:t>
                      </a:r>
                      <a:endParaRPr lang="en-US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0286">
                <a:tc>
                  <a:txBody>
                    <a:bodyPr/>
                    <a:lstStyle/>
                    <a:p>
                      <a:r>
                        <a:rPr lang="de-DE" sz="1800" b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Final Booster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0286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Discs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0286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Positioning System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0286"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Calibration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Fake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Axion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875" y="2637322"/>
            <a:ext cx="280854" cy="28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251" y="3256445"/>
            <a:ext cx="280854" cy="28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950907" y="461826"/>
            <a:ext cx="7242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b="1" dirty="0" err="1" smtClean="0"/>
              <a:t>Some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work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packages</a:t>
            </a:r>
            <a:r>
              <a:rPr lang="de-DE" altLang="de-DE" b="1" dirty="0" smtClean="0"/>
              <a:t>: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-1242042" y="2055788"/>
            <a:ext cx="72421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sz="1800" b="1" dirty="0" smtClean="0"/>
              <a:t>MPP, UHH, ??</a:t>
            </a: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3501608" y="2075650"/>
            <a:ext cx="72421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sz="1800" b="1" dirty="0" smtClean="0"/>
              <a:t>MPP, UHH, ??</a:t>
            </a:r>
          </a:p>
        </p:txBody>
      </p:sp>
    </p:spTree>
    <p:extLst>
      <p:ext uri="{BB962C8B-B14F-4D97-AF65-F5344CB8AC3E}">
        <p14:creationId xmlns:p14="http://schemas.microsoft.com/office/powerpoint/2010/main" val="148031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7</a:t>
            </a:fld>
            <a:endParaRPr lang="en-US" altLang="de-DE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320800"/>
              </p:ext>
            </p:extLst>
          </p:nvPr>
        </p:nvGraphicFramePr>
        <p:xfrm>
          <a:off x="2116187" y="1648434"/>
          <a:ext cx="4727375" cy="3731260"/>
        </p:xfrm>
        <a:graphic>
          <a:graphicData uri="http://schemas.openxmlformats.org/drawingml/2006/table">
            <a:tbl>
              <a:tblPr/>
              <a:tblGrid>
                <a:gridCol w="4727375"/>
              </a:tblGrid>
              <a:tr h="23184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363636"/>
                          </a:solidFill>
                          <a:effectLst/>
                          <a:latin typeface="Calibri"/>
                        </a:rPr>
                        <a:t>Tasks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 b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 b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Start innovation partnership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contest for participation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Evaluation of applicants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Preparation of offers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Negotiations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Evaluation of final offer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Start of innovation partnership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Design Study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Decision on Magnet type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Build prototype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Build</a:t>
                      </a:r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final </a:t>
                      </a:r>
                      <a:r>
                        <a:rPr lang="de-DE" sz="1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443" y="2493294"/>
            <a:ext cx="280854" cy="28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218" y="2770819"/>
            <a:ext cx="280854" cy="28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993" y="3067594"/>
            <a:ext cx="280854" cy="28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143" y="3364369"/>
            <a:ext cx="280854" cy="28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950907" y="461826"/>
            <a:ext cx="7242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b="1" dirty="0" err="1" smtClean="0"/>
              <a:t>Some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work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packages</a:t>
            </a:r>
            <a:r>
              <a:rPr lang="de-DE" altLang="de-DE" b="1" dirty="0" smtClean="0"/>
              <a:t>:</a:t>
            </a: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509708" y="1603413"/>
            <a:ext cx="72421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sz="1800" b="1" dirty="0" smtClean="0"/>
              <a:t>MPP, </a:t>
            </a:r>
            <a:r>
              <a:rPr lang="de-DE" altLang="de-DE" sz="1800" b="1" dirty="0" err="1" smtClean="0"/>
              <a:t>Saclay</a:t>
            </a:r>
            <a:endParaRPr lang="de-DE" altLang="de-DE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016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8</a:t>
            </a:fld>
            <a:endParaRPr lang="en-US" altLang="de-DE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89620"/>
              </p:ext>
            </p:extLst>
          </p:nvPr>
        </p:nvGraphicFramePr>
        <p:xfrm>
          <a:off x="2116187" y="1648434"/>
          <a:ext cx="4727375" cy="1148080"/>
        </p:xfrm>
        <a:graphic>
          <a:graphicData uri="http://schemas.openxmlformats.org/drawingml/2006/table">
            <a:tbl>
              <a:tblPr/>
              <a:tblGrid>
                <a:gridCol w="4727375"/>
              </a:tblGrid>
              <a:tr h="23184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363636"/>
                          </a:solidFill>
                          <a:effectLst/>
                          <a:latin typeface="Calibri"/>
                        </a:rPr>
                        <a:t>Tasks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 b="1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Receiver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Low Frequency (10-40 GHz)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242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High Frequency (35 - 100 GHz)</a:t>
                      </a:r>
                      <a:endParaRPr lang="en-US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860" y="2202928"/>
            <a:ext cx="280854" cy="28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950907" y="461826"/>
            <a:ext cx="7242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b="1" dirty="0" err="1" smtClean="0"/>
              <a:t>Some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work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packages</a:t>
            </a:r>
            <a:r>
              <a:rPr lang="de-DE" altLang="de-DE" b="1" dirty="0" smtClean="0"/>
              <a:t>:</a:t>
            </a: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509708" y="1603413"/>
            <a:ext cx="72421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sz="1800" b="1" dirty="0" smtClean="0"/>
              <a:t>MPP, </a:t>
            </a:r>
            <a:r>
              <a:rPr lang="de-DE" altLang="de-DE" sz="1800" b="1" dirty="0" err="1" smtClean="0"/>
              <a:t>MPIfR</a:t>
            </a:r>
            <a:r>
              <a:rPr lang="de-DE" altLang="de-DE" sz="1800" b="1" dirty="0" smtClean="0"/>
              <a:t>, ??</a:t>
            </a:r>
          </a:p>
        </p:txBody>
      </p:sp>
    </p:spTree>
    <p:extLst>
      <p:ext uri="{BB962C8B-B14F-4D97-AF65-F5344CB8AC3E}">
        <p14:creationId xmlns:p14="http://schemas.microsoft.com/office/powerpoint/2010/main" val="363814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9</a:t>
            </a:fld>
            <a:endParaRPr lang="en-US" altLang="de-DE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194056"/>
              </p:ext>
            </p:extLst>
          </p:nvPr>
        </p:nvGraphicFramePr>
        <p:xfrm>
          <a:off x="2347195" y="1613474"/>
          <a:ext cx="4534869" cy="4305300"/>
        </p:xfrm>
        <a:graphic>
          <a:graphicData uri="http://schemas.openxmlformats.org/drawingml/2006/table">
            <a:tbl>
              <a:tblPr/>
              <a:tblGrid>
                <a:gridCol w="4534869"/>
              </a:tblGrid>
              <a:tr h="214083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363636"/>
                          </a:solidFill>
                          <a:effectLst/>
                          <a:latin typeface="Calibri"/>
                        </a:rPr>
                        <a:t>Tasks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de-DE" sz="1800" b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Cryogenic System(s)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Design of cryogenic components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Mirrors and Feedthroughs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de-DE" sz="1800" b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Site infrastructure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Definition of criteria for site</a:t>
                      </a:r>
                      <a:endParaRPr lang="en-US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Selection of potential sites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Measurements at good sites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Decision on site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Preparation of contracts at site</a:t>
                      </a:r>
                      <a:endParaRPr lang="en-US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Planning of site infrastructure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Preparation of site infrastructure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Interfaces and integration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Computing and Analysis</a:t>
                      </a:r>
                      <a:endParaRPr lang="de-DE" sz="180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845"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Slow Control</a:t>
                      </a:r>
                      <a:endParaRPr lang="de-DE" sz="1800" dirty="0">
                        <a:effectLst/>
                        <a:latin typeface="Calibri"/>
                      </a:endParaRPr>
                    </a:p>
                  </a:txBody>
                  <a:tcPr marL="6350" marR="6350" marT="6350" marB="635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894766" y="982200"/>
            <a:ext cx="72421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sz="1800" b="1" dirty="0" smtClean="0"/>
              <a:t>Work Packages:</a:t>
            </a: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1019833" y="1536038"/>
            <a:ext cx="72421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de-DE" altLang="de-DE" sz="1800" b="1" dirty="0" smtClean="0"/>
              <a:t>UHH, DESY, ???</a:t>
            </a:r>
          </a:p>
        </p:txBody>
      </p:sp>
    </p:spTree>
    <p:extLst>
      <p:ext uri="{BB962C8B-B14F-4D97-AF65-F5344CB8AC3E}">
        <p14:creationId xmlns:p14="http://schemas.microsoft.com/office/powerpoint/2010/main" val="408482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e-DE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e-DE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580</Words>
  <Application>Microsoft Office PowerPoint</Application>
  <PresentationFormat>On-screen Show (4:3)</PresentationFormat>
  <Paragraphs>158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bela</dc:creator>
  <cp:lastModifiedBy>bela</cp:lastModifiedBy>
  <cp:revision>187</cp:revision>
  <dcterms:created xsi:type="dcterms:W3CDTF">2015-02-13T09:32:34Z</dcterms:created>
  <dcterms:modified xsi:type="dcterms:W3CDTF">2017-05-10T14:49:41Z</dcterms:modified>
</cp:coreProperties>
</file>