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1" r:id="rId4"/>
    <p:sldId id="264" r:id="rId5"/>
    <p:sldId id="265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BC6BFE-3B43-4D0F-8698-5F5A8E94B312}" type="datetimeFigureOut">
              <a:rPr lang="de-DE" smtClean="0"/>
              <a:t>15.05.2017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8F88F-A47D-4E4A-AD4C-B2B2A391BFB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199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9"/>
          <p:cNvSpPr>
            <a:spLocks noChangeArrowheads="1"/>
          </p:cNvSpPr>
          <p:nvPr userDrawn="1"/>
        </p:nvSpPr>
        <p:spPr bwMode="auto">
          <a:xfrm rot="10800000" flipV="1">
            <a:off x="725488" y="303213"/>
            <a:ext cx="8367712" cy="36512"/>
          </a:xfrm>
          <a:prstGeom prst="roundRect">
            <a:avLst>
              <a:gd name="adj" fmla="val 6250"/>
            </a:avLst>
          </a:prstGeom>
          <a:gradFill rotWithShape="0">
            <a:gsLst>
              <a:gs pos="0">
                <a:srgbClr val="0099CC"/>
              </a:gs>
              <a:gs pos="50000">
                <a:srgbClr val="008080"/>
              </a:gs>
              <a:gs pos="100000">
                <a:srgbClr val="0099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525" y="6552499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latin typeface="Comic Sans MS" pitchFamily="66" charset="0"/>
              </a:defRPr>
            </a:lvl1pPr>
          </a:lstStyle>
          <a:p>
            <a:fld id="{C8940F26-711D-4C09-83B3-93C07166C719}" type="slidenum">
              <a:rPr lang="en-US" altLang="de-DE"/>
              <a:pPr/>
              <a:t>‹#›</a:t>
            </a:fld>
            <a:endParaRPr lang="en-US" altLang="de-DE"/>
          </a:p>
        </p:txBody>
      </p:sp>
      <p:pic>
        <p:nvPicPr>
          <p:cNvPr id="9" name="Picture 15" descr="MPP_os_logo_cmyk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6563" cy="41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minerva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6319838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8"/>
          <p:cNvSpPr>
            <a:spLocks noChangeArrowheads="1"/>
          </p:cNvSpPr>
          <p:nvPr userDrawn="1"/>
        </p:nvSpPr>
        <p:spPr bwMode="auto">
          <a:xfrm>
            <a:off x="672913" y="13209"/>
            <a:ext cx="461168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tabLst>
                <a:tab pos="3586163" algn="l"/>
              </a:tabLst>
            </a:pPr>
            <a:r>
              <a:rPr lang="en-US" altLang="de-DE" sz="1400" b="1" dirty="0" smtClean="0">
                <a:solidFill>
                  <a:srgbClr val="008080"/>
                </a:solidFill>
              </a:rPr>
              <a:t>MADMAX Magnet innovation partnership</a:t>
            </a:r>
            <a:endParaRPr lang="en-US" altLang="de-DE" sz="1400" b="1" dirty="0">
              <a:solidFill>
                <a:srgbClr val="008080"/>
              </a:solidFill>
            </a:endParaRPr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7398462" y="-25333"/>
            <a:ext cx="22113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1400" b="1" dirty="0">
                <a:solidFill>
                  <a:srgbClr val="008080"/>
                </a:solidFill>
              </a:rPr>
              <a:t>B. </a:t>
            </a:r>
            <a:r>
              <a:rPr lang="en-US" altLang="de-DE" sz="1400" b="1" dirty="0" err="1">
                <a:solidFill>
                  <a:srgbClr val="008080"/>
                </a:solidFill>
              </a:rPr>
              <a:t>Majorovits</a:t>
            </a:r>
            <a:endParaRPr lang="en-US" altLang="de-DE" sz="1400" b="1" dirty="0">
              <a:solidFill>
                <a:srgbClr val="008080"/>
              </a:solidFill>
            </a:endParaRPr>
          </a:p>
        </p:txBody>
      </p:sp>
      <p:sp>
        <p:nvSpPr>
          <p:cNvPr id="13" name="Text Box 23"/>
          <p:cNvSpPr txBox="1">
            <a:spLocks noChangeArrowheads="1"/>
          </p:cNvSpPr>
          <p:nvPr userDrawn="1"/>
        </p:nvSpPr>
        <p:spPr bwMode="auto">
          <a:xfrm>
            <a:off x="2727325" y="798513"/>
            <a:ext cx="40782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de-DE" altLang="de-DE" b="1"/>
          </a:p>
        </p:txBody>
      </p:sp>
      <p:sp>
        <p:nvSpPr>
          <p:cNvPr id="14" name="Text Box 24"/>
          <p:cNvSpPr txBox="1">
            <a:spLocks noChangeArrowheads="1"/>
          </p:cNvSpPr>
          <p:nvPr userDrawn="1"/>
        </p:nvSpPr>
        <p:spPr bwMode="auto">
          <a:xfrm>
            <a:off x="2546350" y="1733550"/>
            <a:ext cx="4078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de-DE" altLang="de-DE" b="1"/>
          </a:p>
        </p:txBody>
      </p:sp>
      <p:sp>
        <p:nvSpPr>
          <p:cNvPr id="15" name="Text Box 25"/>
          <p:cNvSpPr txBox="1">
            <a:spLocks noChangeArrowheads="1"/>
          </p:cNvSpPr>
          <p:nvPr userDrawn="1"/>
        </p:nvSpPr>
        <p:spPr bwMode="auto">
          <a:xfrm>
            <a:off x="2524125" y="3251200"/>
            <a:ext cx="4078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de-DE" altLang="de-DE" b="1"/>
          </a:p>
        </p:txBody>
      </p:sp>
      <p:sp>
        <p:nvSpPr>
          <p:cNvPr id="16" name="Rectangle 15"/>
          <p:cNvSpPr/>
          <p:nvPr userDrawn="1"/>
        </p:nvSpPr>
        <p:spPr>
          <a:xfrm>
            <a:off x="2238828" y="6553200"/>
            <a:ext cx="45942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b="1" kern="1200" dirty="0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MADMAX Mini Workshop, Paris/</a:t>
            </a:r>
            <a:r>
              <a:rPr lang="de-DE" sz="1400" b="1" kern="1200" dirty="0" err="1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Saclay</a:t>
            </a:r>
            <a:r>
              <a:rPr lang="de-DE" sz="1400" b="1" kern="1200" dirty="0" smtClean="0">
                <a:solidFill>
                  <a:srgbClr val="008080"/>
                </a:solidFill>
                <a:latin typeface="Times New Roman" pitchFamily="18" charset="0"/>
                <a:ea typeface="+mn-ea"/>
                <a:cs typeface="+mn-cs"/>
              </a:rPr>
              <a:t>, May 11-11 2017</a:t>
            </a:r>
            <a:endParaRPr lang="de-DE" sz="1400" b="1" kern="1200" dirty="0">
              <a:solidFill>
                <a:srgbClr val="00808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1</a:t>
            </a:fld>
            <a:endParaRPr lang="en-US" altLang="de-DE"/>
          </a:p>
        </p:txBody>
      </p:sp>
      <p:sp>
        <p:nvSpPr>
          <p:cNvPr id="3" name="Right Arrow 2"/>
          <p:cNvSpPr/>
          <p:nvPr/>
        </p:nvSpPr>
        <p:spPr bwMode="auto">
          <a:xfrm>
            <a:off x="1332254" y="1336232"/>
            <a:ext cx="3374499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smtClean="0"/>
              <a:t>Design </a:t>
            </a:r>
            <a:r>
              <a:rPr lang="de-DE" sz="1800" dirty="0" err="1" smtClean="0"/>
              <a:t>studies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1332255" y="2585893"/>
            <a:ext cx="5022035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smtClean="0"/>
              <a:t>Prototype </a:t>
            </a:r>
            <a:r>
              <a:rPr lang="de-DE" sz="1800" dirty="0" err="1" smtClean="0"/>
              <a:t>magnet</a:t>
            </a:r>
            <a:r>
              <a:rPr kumimoji="0" lang="de-DE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1332255" y="3866005"/>
            <a:ext cx="5030044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smtClean="0"/>
              <a:t>Integration </a:t>
            </a:r>
            <a:r>
              <a:rPr lang="de-DE" sz="1800" dirty="0" err="1" smtClean="0"/>
              <a:t>of</a:t>
            </a:r>
            <a:r>
              <a:rPr lang="de-DE" sz="1800" dirty="0" smtClean="0"/>
              <a:t> prototype </a:t>
            </a:r>
            <a:r>
              <a:rPr lang="de-DE" sz="1800" dirty="0" err="1" smtClean="0"/>
              <a:t>setup</a:t>
            </a:r>
            <a:r>
              <a:rPr lang="de-DE" sz="1800" dirty="0" smtClean="0"/>
              <a:t>, </a:t>
            </a:r>
            <a:r>
              <a:rPr lang="de-DE" sz="1800" dirty="0" err="1" smtClean="0"/>
              <a:t>characterization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46129" y="1920346"/>
            <a:ext cx="24023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Mutiple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partners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possible</a:t>
            </a:r>
            <a:endParaRPr lang="de-DE" sz="1200" dirty="0"/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1331507" y="1377945"/>
            <a:ext cx="0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851107" y="957325"/>
            <a:ext cx="11785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May 2,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2017</a:t>
            </a:r>
            <a:endParaRPr lang="de-DE" sz="1400" dirty="0"/>
          </a:p>
        </p:txBody>
      </p:sp>
      <p:sp>
        <p:nvSpPr>
          <p:cNvPr id="12" name="Rectangle 11"/>
          <p:cNvSpPr/>
          <p:nvPr/>
        </p:nvSpPr>
        <p:spPr>
          <a:xfrm>
            <a:off x="2234029" y="1156793"/>
            <a:ext cx="11833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~12 </a:t>
            </a:r>
            <a:r>
              <a:rPr lang="de-DE" altLang="de-DE" sz="14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months</a:t>
            </a:r>
            <a:endParaRPr lang="de-DE" sz="1400" dirty="0"/>
          </a:p>
        </p:txBody>
      </p:sp>
      <p:sp>
        <p:nvSpPr>
          <p:cNvPr id="13" name="Right Arrow 12"/>
          <p:cNvSpPr/>
          <p:nvPr/>
        </p:nvSpPr>
        <p:spPr bwMode="auto">
          <a:xfrm>
            <a:off x="4706754" y="1321747"/>
            <a:ext cx="1655546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err="1" smtClean="0"/>
              <a:t>Negotiations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63191" y="1068568"/>
            <a:ext cx="10839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~3 </a:t>
            </a:r>
            <a:r>
              <a:rPr lang="de-DE" altLang="de-DE" sz="14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months</a:t>
            </a:r>
            <a:endParaRPr lang="de-DE" sz="1400" dirty="0"/>
          </a:p>
        </p:txBody>
      </p:sp>
      <p:sp>
        <p:nvSpPr>
          <p:cNvPr id="16" name="Rectangle 15"/>
          <p:cNvSpPr/>
          <p:nvPr/>
        </p:nvSpPr>
        <p:spPr>
          <a:xfrm>
            <a:off x="1691893" y="3159664"/>
            <a:ext cx="24023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Mutiple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partners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possible</a:t>
            </a:r>
            <a:endParaRPr lang="de-DE" sz="1200" dirty="0"/>
          </a:p>
        </p:txBody>
      </p:sp>
      <p:sp>
        <p:nvSpPr>
          <p:cNvPr id="17" name="Rectangle 16"/>
          <p:cNvSpPr/>
          <p:nvPr/>
        </p:nvSpPr>
        <p:spPr>
          <a:xfrm>
            <a:off x="7267073" y="3866005"/>
            <a:ext cx="1817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Evaluation </a:t>
            </a:r>
            <a:r>
              <a:rPr 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of</a:t>
            </a:r>
            <a:r>
              <a:rPr 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prototype </a:t>
            </a:r>
            <a:r>
              <a:rPr 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results</a:t>
            </a:r>
            <a:r>
              <a:rPr 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 </a:t>
            </a:r>
            <a:r>
              <a:rPr 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negotiations</a:t>
            </a:r>
            <a:r>
              <a:rPr 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for</a:t>
            </a:r>
            <a:r>
              <a:rPr 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final </a:t>
            </a:r>
            <a:r>
              <a:rPr 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magnet</a:t>
            </a:r>
            <a:r>
              <a:rPr 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production</a:t>
            </a:r>
            <a:endParaRPr lang="de-DE" sz="1200" dirty="0"/>
          </a:p>
        </p:txBody>
      </p:sp>
      <p:sp>
        <p:nvSpPr>
          <p:cNvPr id="18" name="Rectangle 17"/>
          <p:cNvSpPr/>
          <p:nvPr/>
        </p:nvSpPr>
        <p:spPr>
          <a:xfrm>
            <a:off x="3295790" y="2472824"/>
            <a:ext cx="14109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~15months (?)</a:t>
            </a:r>
            <a:endParaRPr lang="de-DE" sz="1400" dirty="0"/>
          </a:p>
        </p:txBody>
      </p:sp>
      <p:cxnSp>
        <p:nvCxnSpPr>
          <p:cNvPr id="19" name="Straight Connector 18"/>
          <p:cNvCxnSpPr/>
          <p:nvPr/>
        </p:nvCxnSpPr>
        <p:spPr bwMode="auto">
          <a:xfrm flipV="1">
            <a:off x="6354290" y="1361519"/>
            <a:ext cx="0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19"/>
          <p:cNvSpPr/>
          <p:nvPr/>
        </p:nvSpPr>
        <p:spPr>
          <a:xfrm>
            <a:off x="6022969" y="940899"/>
            <a:ext cx="10294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Aug. 2018</a:t>
            </a:r>
            <a:endParaRPr lang="de-DE" sz="1400" dirty="0"/>
          </a:p>
        </p:txBody>
      </p:sp>
      <p:cxnSp>
        <p:nvCxnSpPr>
          <p:cNvPr id="21" name="Straight Connector 20"/>
          <p:cNvCxnSpPr/>
          <p:nvPr/>
        </p:nvCxnSpPr>
        <p:spPr bwMode="auto">
          <a:xfrm flipV="1">
            <a:off x="6344665" y="2622737"/>
            <a:ext cx="0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Rectangle 21"/>
          <p:cNvSpPr/>
          <p:nvPr/>
        </p:nvSpPr>
        <p:spPr>
          <a:xfrm>
            <a:off x="5804428" y="2206638"/>
            <a:ext cx="10064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Nov. 2019</a:t>
            </a:r>
            <a:endParaRPr lang="de-DE" sz="1400" dirty="0"/>
          </a:p>
        </p:txBody>
      </p:sp>
      <p:sp>
        <p:nvSpPr>
          <p:cNvPr id="23" name="Rectangle 22"/>
          <p:cNvSpPr/>
          <p:nvPr/>
        </p:nvSpPr>
        <p:spPr>
          <a:xfrm>
            <a:off x="3230856" y="3723417"/>
            <a:ext cx="15199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~12months (??)</a:t>
            </a:r>
            <a:endParaRPr lang="de-DE" sz="1400" dirty="0"/>
          </a:p>
        </p:txBody>
      </p:sp>
      <p:cxnSp>
        <p:nvCxnSpPr>
          <p:cNvPr id="25" name="Straight Connector 24"/>
          <p:cNvCxnSpPr/>
          <p:nvPr/>
        </p:nvCxnSpPr>
        <p:spPr bwMode="auto">
          <a:xfrm flipV="1">
            <a:off x="6362298" y="3920513"/>
            <a:ext cx="17" cy="10035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25"/>
          <p:cNvSpPr/>
          <p:nvPr/>
        </p:nvSpPr>
        <p:spPr>
          <a:xfrm>
            <a:off x="5653756" y="3533288"/>
            <a:ext cx="11651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Nov. 2020 ?</a:t>
            </a:r>
            <a:endParaRPr lang="de-DE" sz="1400" dirty="0"/>
          </a:p>
        </p:txBody>
      </p:sp>
      <p:sp>
        <p:nvSpPr>
          <p:cNvPr id="27" name="Right Arrow 26"/>
          <p:cNvSpPr/>
          <p:nvPr/>
        </p:nvSpPr>
        <p:spPr bwMode="auto">
          <a:xfrm>
            <a:off x="4591252" y="4708235"/>
            <a:ext cx="3051208" cy="45090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smtClean="0"/>
              <a:t>Evaluations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negotiations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 flipV="1">
            <a:off x="7642460" y="4949416"/>
            <a:ext cx="0" cy="4194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Rectangle 32"/>
          <p:cNvSpPr/>
          <p:nvPr/>
        </p:nvSpPr>
        <p:spPr>
          <a:xfrm>
            <a:off x="7052418" y="5361519"/>
            <a:ext cx="11576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Feb. 2021 ?</a:t>
            </a:r>
            <a:endParaRPr lang="de-DE" sz="1400" dirty="0"/>
          </a:p>
        </p:txBody>
      </p:sp>
      <p:sp>
        <p:nvSpPr>
          <p:cNvPr id="37" name="Right Arrow 36"/>
          <p:cNvSpPr/>
          <p:nvPr/>
        </p:nvSpPr>
        <p:spPr bwMode="auto">
          <a:xfrm>
            <a:off x="1331507" y="5471866"/>
            <a:ext cx="5022035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smtClean="0"/>
              <a:t>Final </a:t>
            </a:r>
            <a:r>
              <a:rPr lang="de-DE" sz="1800" dirty="0" err="1" smtClean="0"/>
              <a:t>magnet</a:t>
            </a:r>
            <a:r>
              <a:rPr lang="de-DE" sz="1800" dirty="0" smtClean="0"/>
              <a:t> </a:t>
            </a:r>
            <a:r>
              <a:rPr lang="de-DE" sz="1800" dirty="0" err="1" smtClean="0"/>
              <a:t>production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167535" y="5317977"/>
            <a:ext cx="15199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~ ?? </a:t>
            </a:r>
            <a:r>
              <a:rPr lang="de-DE" altLang="de-DE" sz="14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Months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??</a:t>
            </a:r>
            <a:endParaRPr lang="de-DE" sz="1400" dirty="0"/>
          </a:p>
        </p:txBody>
      </p:sp>
      <p:cxnSp>
        <p:nvCxnSpPr>
          <p:cNvPr id="39" name="Straight Connector 38"/>
          <p:cNvCxnSpPr/>
          <p:nvPr/>
        </p:nvCxnSpPr>
        <p:spPr bwMode="auto">
          <a:xfrm flipV="1">
            <a:off x="6362315" y="5852064"/>
            <a:ext cx="0" cy="4194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Rectangle 39"/>
          <p:cNvSpPr/>
          <p:nvPr/>
        </p:nvSpPr>
        <p:spPr>
          <a:xfrm>
            <a:off x="5915268" y="6301183"/>
            <a:ext cx="8996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? 2022 ?</a:t>
            </a:r>
            <a:endParaRPr lang="de-DE" sz="1400" dirty="0"/>
          </a:p>
        </p:txBody>
      </p:sp>
      <p:sp>
        <p:nvSpPr>
          <p:cNvPr id="41" name="Rectangle 40"/>
          <p:cNvSpPr/>
          <p:nvPr/>
        </p:nvSpPr>
        <p:spPr>
          <a:xfrm>
            <a:off x="7151571" y="1276906"/>
            <a:ext cx="19328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Evaluate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how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it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is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most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efficient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to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move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on: multiple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partners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for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design,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production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and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2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characterization</a:t>
            </a:r>
            <a:r>
              <a:rPr lang="de-DE" altLang="de-DE" sz="12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?</a:t>
            </a:r>
            <a:endParaRPr lang="de-DE" sz="1200" dirty="0"/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1289250" y="427925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Further Magnet Project Time Plan: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666" y="1414692"/>
            <a:ext cx="583751" cy="57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301" y="3984559"/>
            <a:ext cx="583751" cy="57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141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E3832-3E36-4F3E-BE66-838FA953CCF2}" type="slidenum">
              <a:rPr lang="en-US" altLang="de-DE" smtClean="0"/>
              <a:pPr/>
              <a:t>2</a:t>
            </a:fld>
            <a:endParaRPr lang="en-US" altLang="de-DE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Nov. 2016 Timeline: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1789742" y="1482309"/>
            <a:ext cx="2868677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Participation</a:t>
            </a: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de-DE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competition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4658419" y="1482309"/>
            <a:ext cx="2703096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smtClean="0"/>
              <a:t>Evaluation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applicants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1799367" y="2703084"/>
            <a:ext cx="2213810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Invitation </a:t>
            </a:r>
            <a:r>
              <a:rPr kumimoji="0" lang="de-DE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for</a:t>
            </a: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de-DE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offers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4023168" y="2703084"/>
            <a:ext cx="1969130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err="1" smtClean="0"/>
              <a:t>Offers</a:t>
            </a:r>
            <a:r>
              <a:rPr lang="de-DE" sz="1800" dirty="0" smtClean="0"/>
              <a:t> </a:t>
            </a:r>
            <a:r>
              <a:rPr lang="de-DE" sz="1800" dirty="0" err="1" smtClean="0"/>
              <a:t>available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5982673" y="2711109"/>
            <a:ext cx="1399899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smtClean="0"/>
              <a:t>Evaluation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3496746" y="3941526"/>
            <a:ext cx="2320053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smtClean="0"/>
              <a:t>Final </a:t>
            </a:r>
            <a:r>
              <a:rPr lang="de-DE" sz="1800" dirty="0" err="1" smtClean="0"/>
              <a:t>offers</a:t>
            </a:r>
            <a:r>
              <a:rPr lang="de-DE" sz="1800" dirty="0" smtClean="0"/>
              <a:t> </a:t>
            </a:r>
            <a:r>
              <a:rPr lang="de-DE" sz="1800" dirty="0" err="1" smtClean="0"/>
              <a:t>avialable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5831629" y="3941526"/>
            <a:ext cx="1390457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smtClean="0"/>
              <a:t>Evaluation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1857694" y="5236892"/>
            <a:ext cx="2566781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err="1" smtClean="0"/>
              <a:t>Publication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outcome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1792114" y="1540039"/>
            <a:ext cx="0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4660791" y="1540039"/>
            <a:ext cx="0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 flipV="1">
            <a:off x="1799367" y="2759214"/>
            <a:ext cx="0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Rectangle 31"/>
          <p:cNvSpPr/>
          <p:nvPr/>
        </p:nvSpPr>
        <p:spPr>
          <a:xfrm>
            <a:off x="4226995" y="1153439"/>
            <a:ext cx="12875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Jan.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18, 2017</a:t>
            </a:r>
            <a:endParaRPr lang="de-DE" sz="1400" dirty="0"/>
          </a:p>
        </p:txBody>
      </p:sp>
      <p:sp>
        <p:nvSpPr>
          <p:cNvPr id="33" name="Rectangle 32"/>
          <p:cNvSpPr/>
          <p:nvPr/>
        </p:nvSpPr>
        <p:spPr>
          <a:xfrm>
            <a:off x="1386457" y="1186764"/>
            <a:ext cx="13046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Nov. 25,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2017</a:t>
            </a:r>
            <a:endParaRPr lang="de-DE" sz="1400" dirty="0"/>
          </a:p>
        </p:txBody>
      </p:sp>
      <p:sp>
        <p:nvSpPr>
          <p:cNvPr id="34" name="Rectangle 33"/>
          <p:cNvSpPr/>
          <p:nvPr/>
        </p:nvSpPr>
        <p:spPr>
          <a:xfrm>
            <a:off x="1327669" y="2418957"/>
            <a:ext cx="12875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Jan. 27,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2017</a:t>
            </a:r>
            <a:endParaRPr lang="de-DE" sz="1400" dirty="0"/>
          </a:p>
        </p:txBody>
      </p:sp>
      <p:cxnSp>
        <p:nvCxnSpPr>
          <p:cNvPr id="35" name="Straight Connector 34"/>
          <p:cNvCxnSpPr/>
          <p:nvPr/>
        </p:nvCxnSpPr>
        <p:spPr bwMode="auto">
          <a:xfrm flipV="1">
            <a:off x="5985045" y="2759214"/>
            <a:ext cx="0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Rectangle 35"/>
          <p:cNvSpPr/>
          <p:nvPr/>
        </p:nvSpPr>
        <p:spPr>
          <a:xfrm>
            <a:off x="5538189" y="2332152"/>
            <a:ext cx="12971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Feb. 27,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2017</a:t>
            </a:r>
            <a:endParaRPr lang="de-DE" sz="1400" dirty="0"/>
          </a:p>
        </p:txBody>
      </p:sp>
      <p:sp>
        <p:nvSpPr>
          <p:cNvPr id="40" name="Right Arrow 39"/>
          <p:cNvSpPr/>
          <p:nvPr/>
        </p:nvSpPr>
        <p:spPr bwMode="auto">
          <a:xfrm>
            <a:off x="1874068" y="3936693"/>
            <a:ext cx="1622678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err="1" smtClean="0"/>
              <a:t>Negotiations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 flipH="1" flipV="1">
            <a:off x="3482308" y="3995237"/>
            <a:ext cx="4814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Rectangle 46"/>
          <p:cNvSpPr/>
          <p:nvPr/>
        </p:nvSpPr>
        <p:spPr>
          <a:xfrm>
            <a:off x="2925824" y="3574617"/>
            <a:ext cx="1288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Mar. 24,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2017</a:t>
            </a:r>
            <a:endParaRPr lang="de-DE" sz="1400" dirty="0"/>
          </a:p>
        </p:txBody>
      </p:sp>
      <p:cxnSp>
        <p:nvCxnSpPr>
          <p:cNvPr id="48" name="Straight Connector 47"/>
          <p:cNvCxnSpPr/>
          <p:nvPr/>
        </p:nvCxnSpPr>
        <p:spPr bwMode="auto">
          <a:xfrm flipH="1" flipV="1">
            <a:off x="5823338" y="4010007"/>
            <a:ext cx="4814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Rectangle 48"/>
          <p:cNvSpPr/>
          <p:nvPr/>
        </p:nvSpPr>
        <p:spPr>
          <a:xfrm>
            <a:off x="5375858" y="3589387"/>
            <a:ext cx="18755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strike="dblStrike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Apr. 3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May 10,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2017</a:t>
            </a:r>
            <a:endParaRPr lang="de-DE" sz="1400" dirty="0"/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4414850" y="5319404"/>
            <a:ext cx="0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Rectangle 52"/>
          <p:cNvSpPr/>
          <p:nvPr/>
        </p:nvSpPr>
        <p:spPr>
          <a:xfrm>
            <a:off x="4006322" y="4851089"/>
            <a:ext cx="11785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strike="sngStrike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May 2, </a:t>
            </a:r>
            <a:r>
              <a:rPr lang="de-DE" altLang="de-DE" sz="1400" b="1" strike="sngStrike" dirty="0">
                <a:solidFill>
                  <a:srgbClr val="000000"/>
                </a:solidFill>
                <a:latin typeface="Arial" charset="0"/>
                <a:cs typeface="Arial" charset="0"/>
              </a:rPr>
              <a:t>2017</a:t>
            </a:r>
            <a:endParaRPr lang="de-DE" sz="1400" strike="sngStrike" dirty="0"/>
          </a:p>
        </p:txBody>
      </p:sp>
      <p:cxnSp>
        <p:nvCxnSpPr>
          <p:cNvPr id="56" name="Straight Connector 55"/>
          <p:cNvCxnSpPr/>
          <p:nvPr/>
        </p:nvCxnSpPr>
        <p:spPr bwMode="auto">
          <a:xfrm flipV="1">
            <a:off x="1874068" y="3940177"/>
            <a:ext cx="0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Rectangle 56"/>
          <p:cNvSpPr/>
          <p:nvPr/>
        </p:nvSpPr>
        <p:spPr>
          <a:xfrm>
            <a:off x="1385183" y="3570502"/>
            <a:ext cx="1288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Mar.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1</a:t>
            </a:r>
            <a:r>
              <a:rPr lang="de-DE" altLang="de-DE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4, </a:t>
            </a:r>
            <a:r>
              <a:rPr lang="de-DE" altLang="de-DE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2017</a:t>
            </a:r>
            <a:endParaRPr lang="de-DE" sz="1400" dirty="0"/>
          </a:p>
        </p:txBody>
      </p:sp>
      <p:cxnSp>
        <p:nvCxnSpPr>
          <p:cNvPr id="60" name="Straight Connector 59"/>
          <p:cNvCxnSpPr/>
          <p:nvPr/>
        </p:nvCxnSpPr>
        <p:spPr bwMode="auto">
          <a:xfrm flipV="1">
            <a:off x="1857694" y="5295436"/>
            <a:ext cx="0" cy="3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Rectangle 60"/>
          <p:cNvSpPr/>
          <p:nvPr/>
        </p:nvSpPr>
        <p:spPr>
          <a:xfrm>
            <a:off x="1276562" y="4874816"/>
            <a:ext cx="12792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400" b="1" strike="sngStrike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Apr. 10, </a:t>
            </a:r>
            <a:r>
              <a:rPr lang="de-DE" altLang="de-DE" sz="1400" b="1" strike="sngStrike" dirty="0">
                <a:solidFill>
                  <a:srgbClr val="000000"/>
                </a:solidFill>
                <a:latin typeface="Arial" charset="0"/>
                <a:cs typeface="Arial" charset="0"/>
              </a:rPr>
              <a:t>2017</a:t>
            </a:r>
            <a:endParaRPr lang="de-DE" sz="1400" strike="sngStrike" dirty="0"/>
          </a:p>
        </p:txBody>
      </p:sp>
      <p:sp>
        <p:nvSpPr>
          <p:cNvPr id="64" name="Right Arrow 63"/>
          <p:cNvSpPr/>
          <p:nvPr/>
        </p:nvSpPr>
        <p:spPr bwMode="auto">
          <a:xfrm>
            <a:off x="4422439" y="5221611"/>
            <a:ext cx="3337251" cy="7603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dirty="0" smtClean="0"/>
              <a:t>Begin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innovation</a:t>
            </a:r>
            <a:r>
              <a:rPr lang="de-DE" sz="1800" dirty="0" smtClean="0"/>
              <a:t> </a:t>
            </a:r>
            <a:r>
              <a:rPr lang="de-DE" sz="1800" dirty="0" err="1" smtClean="0"/>
              <a:t>partnership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87733" y="1702039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800" b="1" dirty="0" smtClean="0"/>
              <a:t>1. </a:t>
            </a:r>
            <a:r>
              <a:rPr lang="de-DE" altLang="de-DE" sz="1800" b="1" dirty="0" err="1" smtClean="0"/>
              <a:t>stage</a:t>
            </a:r>
            <a:r>
              <a:rPr lang="de-DE" altLang="de-DE" sz="1800" b="1" dirty="0" smtClean="0"/>
              <a:t>:</a:t>
            </a:r>
            <a:endParaRPr lang="de-DE" dirty="0"/>
          </a:p>
        </p:txBody>
      </p:sp>
      <p:sp>
        <p:nvSpPr>
          <p:cNvPr id="66" name="Rectangle 65"/>
          <p:cNvSpPr/>
          <p:nvPr/>
        </p:nvSpPr>
        <p:spPr>
          <a:xfrm>
            <a:off x="186133" y="3347666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1800" b="1" dirty="0" smtClean="0"/>
              <a:t>2. </a:t>
            </a:r>
            <a:r>
              <a:rPr lang="de-DE" altLang="de-DE" sz="1800" b="1" dirty="0" err="1" smtClean="0"/>
              <a:t>stage</a:t>
            </a:r>
            <a:r>
              <a:rPr lang="de-DE" altLang="de-DE" sz="1800" b="1" dirty="0" smtClean="0"/>
              <a:t>:</a:t>
            </a:r>
            <a:endParaRPr lang="de-DE" dirty="0"/>
          </a:p>
        </p:txBody>
      </p:sp>
      <p:sp>
        <p:nvSpPr>
          <p:cNvPr id="67" name="Rectangle 66"/>
          <p:cNvSpPr/>
          <p:nvPr/>
        </p:nvSpPr>
        <p:spPr>
          <a:xfrm>
            <a:off x="283983" y="5278643"/>
            <a:ext cx="149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altLang="de-DE" sz="1800" b="1" dirty="0" smtClean="0"/>
              <a:t>Innovation </a:t>
            </a:r>
            <a:r>
              <a:rPr lang="de-DE" altLang="de-DE" sz="1800" b="1" dirty="0" err="1" smtClean="0"/>
              <a:t>partnership</a:t>
            </a:r>
            <a:r>
              <a:rPr lang="de-DE" altLang="de-DE" sz="1800" b="1" dirty="0" smtClean="0"/>
              <a:t>:</a:t>
            </a:r>
            <a:endParaRPr lang="de-DE" dirty="0"/>
          </a:p>
        </p:txBody>
      </p:sp>
      <p:cxnSp>
        <p:nvCxnSpPr>
          <p:cNvPr id="69" name="Straight Connector 68"/>
          <p:cNvCxnSpPr/>
          <p:nvPr/>
        </p:nvCxnSpPr>
        <p:spPr bwMode="auto">
          <a:xfrm>
            <a:off x="0" y="2312902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/>
          <p:nvPr/>
        </p:nvCxnSpPr>
        <p:spPr bwMode="auto">
          <a:xfrm>
            <a:off x="8025" y="4794552"/>
            <a:ext cx="914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2" name="Rectangle 71"/>
          <p:cNvSpPr/>
          <p:nvPr/>
        </p:nvSpPr>
        <p:spPr>
          <a:xfrm>
            <a:off x="699340" y="1019949"/>
            <a:ext cx="764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de-DE" altLang="de-DE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This </a:t>
            </a:r>
            <a:r>
              <a:rPr lang="de-DE" altLang="de-DE" sz="1800" b="1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week</a:t>
            </a:r>
            <a:endParaRPr lang="de-DE" altLang="de-DE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42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710" y="3665739"/>
            <a:ext cx="1188823" cy="121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19" y="1500277"/>
            <a:ext cx="1188823" cy="121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bela\AppData\Local\Microsoft\Windows\Temporary Internet Files\Content.IE5\ICHR4CEH\S43Qy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262" y="5150012"/>
            <a:ext cx="1249643" cy="124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133" y="3446789"/>
            <a:ext cx="420702" cy="43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bela\AppData\Local\Microsoft\Windows\Temporary Internet Files\Content.IE5\EFTDG0QA\Under_construction_icon-orange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609" y="4318202"/>
            <a:ext cx="620498" cy="51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025" y="3515056"/>
            <a:ext cx="626500" cy="552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546" y="4412835"/>
            <a:ext cx="449063" cy="32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2" descr="C:\Users\bela\AppData\Local\Microsoft\Windows\Temporary Internet Files\Content.IE5\749CUB3Q\117px-Bueno-verde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377" y="2261438"/>
            <a:ext cx="395423" cy="40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31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1st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offers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received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2nd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of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March 2017: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1371600"/>
            <a:ext cx="331304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043" y="1371600"/>
            <a:ext cx="3581400" cy="14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65922" y="3276600"/>
            <a:ext cx="8077200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b="1" dirty="0" err="1" smtClean="0">
                <a:latin typeface="Arial" charset="0"/>
                <a:cs typeface="Arial" charset="0"/>
              </a:rPr>
              <a:t>Negotiations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of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offers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and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draft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contract</a:t>
            </a:r>
            <a:r>
              <a:rPr lang="de-DE" altLang="de-DE" b="1" dirty="0" smtClean="0">
                <a:latin typeface="Arial" charset="0"/>
                <a:cs typeface="Arial" charset="0"/>
              </a:rPr>
              <a:t> at MPG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general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adminsitration</a:t>
            </a:r>
            <a:r>
              <a:rPr lang="de-DE" altLang="de-DE" b="1" dirty="0" smtClean="0">
                <a:latin typeface="Arial" charset="0"/>
                <a:cs typeface="Arial" charset="0"/>
              </a:rPr>
              <a:t> &amp; MPP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Munich</a:t>
            </a:r>
            <a:r>
              <a:rPr lang="de-DE" altLang="de-DE" b="1" dirty="0" smtClean="0">
                <a:latin typeface="Arial" charset="0"/>
                <a:cs typeface="Arial" charset="0"/>
              </a:rPr>
              <a:t>: 5&amp;6 April 2017</a:t>
            </a: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latin typeface="Arial" charset="0"/>
                <a:cs typeface="Arial" charset="0"/>
              </a:rPr>
              <a:t>CEA: Legal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issue</a:t>
            </a:r>
            <a:r>
              <a:rPr lang="de-DE" altLang="de-DE" b="1" dirty="0" smtClean="0">
                <a:latin typeface="Arial" charset="0"/>
                <a:cs typeface="Arial" charset="0"/>
              </a:rPr>
              <a:t>: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needs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special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arrangement</a:t>
            </a:r>
            <a:r>
              <a:rPr lang="de-DE" altLang="de-DE" b="1" dirty="0" smtClean="0">
                <a:latin typeface="Arial" charset="0"/>
                <a:cs typeface="Arial" charset="0"/>
              </a:rPr>
              <a:t>: </a:t>
            </a:r>
            <a:br>
              <a:rPr lang="de-DE" altLang="de-DE" b="1" dirty="0" smtClean="0">
                <a:latin typeface="Arial" charset="0"/>
                <a:cs typeface="Arial" charset="0"/>
              </a:rPr>
            </a:br>
            <a:r>
              <a:rPr lang="de-DE" altLang="de-DE" b="1" dirty="0" smtClean="0">
                <a:latin typeface="Arial" charset="0"/>
                <a:cs typeface="Arial" charset="0"/>
              </a:rPr>
              <a:t>Heads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of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endParaRPr lang="de-DE" altLang="de-DE" b="1" dirty="0">
              <a:latin typeface="Arial" charset="0"/>
              <a:cs typeface="Arial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65922" y="6096000"/>
            <a:ext cx="8077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b="1" dirty="0" smtClean="0">
                <a:latin typeface="Arial" charset="0"/>
                <a:cs typeface="Arial" charset="0"/>
              </a:rPr>
              <a:t>Request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for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improved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offer</a:t>
            </a:r>
            <a:r>
              <a:rPr lang="de-DE" altLang="de-DE" b="1" dirty="0" smtClean="0">
                <a:latin typeface="Arial" charset="0"/>
                <a:cs typeface="Arial" charset="0"/>
              </a:rPr>
              <a:t> on 7th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of</a:t>
            </a:r>
            <a:r>
              <a:rPr lang="de-DE" altLang="de-DE" b="1" dirty="0" smtClean="0">
                <a:latin typeface="Arial" charset="0"/>
                <a:cs typeface="Arial" charset="0"/>
              </a:rPr>
              <a:t> April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deadline</a:t>
            </a:r>
            <a:r>
              <a:rPr lang="de-DE" altLang="de-DE" b="1" dirty="0" smtClean="0">
                <a:latin typeface="Arial" charset="0"/>
                <a:cs typeface="Arial" charset="0"/>
              </a:rPr>
              <a:t> 26th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of</a:t>
            </a:r>
            <a:r>
              <a:rPr lang="de-DE" altLang="de-DE" b="1" dirty="0" smtClean="0">
                <a:latin typeface="Arial" charset="0"/>
                <a:cs typeface="Arial" charset="0"/>
              </a:rPr>
              <a:t> April</a:t>
            </a:r>
            <a:endParaRPr lang="de-DE" altLang="de-DE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387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19872" y="964984"/>
            <a:ext cx="3348372" cy="551201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1511660" y="2378176"/>
            <a:ext cx="4860540" cy="176374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tangle 30"/>
          <p:cNvSpPr/>
          <p:nvPr/>
        </p:nvSpPr>
        <p:spPr>
          <a:xfrm>
            <a:off x="4064460" y="3076443"/>
            <a:ext cx="1512168" cy="356629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tangle 27"/>
          <p:cNvSpPr/>
          <p:nvPr/>
        </p:nvSpPr>
        <p:spPr>
          <a:xfrm>
            <a:off x="3707904" y="5502196"/>
            <a:ext cx="1512168" cy="369332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tangle 28"/>
          <p:cNvSpPr/>
          <p:nvPr/>
        </p:nvSpPr>
        <p:spPr>
          <a:xfrm>
            <a:off x="3707904" y="5996253"/>
            <a:ext cx="1512168" cy="369332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tangle 26"/>
          <p:cNvSpPr/>
          <p:nvPr/>
        </p:nvSpPr>
        <p:spPr>
          <a:xfrm>
            <a:off x="3707904" y="4781408"/>
            <a:ext cx="1512168" cy="431341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tangle 25"/>
          <p:cNvSpPr/>
          <p:nvPr/>
        </p:nvSpPr>
        <p:spPr>
          <a:xfrm>
            <a:off x="3707904" y="4195177"/>
            <a:ext cx="1512168" cy="442215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tangle 22"/>
          <p:cNvSpPr/>
          <p:nvPr/>
        </p:nvSpPr>
        <p:spPr>
          <a:xfrm>
            <a:off x="1616768" y="2973657"/>
            <a:ext cx="1512168" cy="214382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3572272" y="1685064"/>
            <a:ext cx="2943944" cy="3645440"/>
          </a:xfrm>
          <a:prstGeom prst="rect">
            <a:avLst/>
          </a:prstGeom>
          <a:solidFill>
            <a:srgbClr val="92D05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4280484" y="30637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MPP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707904" y="426806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Uni Hamburg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3707904" y="478140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Uni Zaragoza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3707904" y="54745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DESY Hamburg</a:t>
            </a:r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>
            <a:off x="3727031" y="599625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MPIfR</a:t>
            </a:r>
            <a:endParaRPr lang="de-D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491880" y="2378176"/>
            <a:ext cx="0" cy="1763742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97134" y="1036992"/>
            <a:ext cx="291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MADMAX Kollaboration</a:t>
            </a:r>
            <a:endParaRPr lang="de-DE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640506" y="1829080"/>
            <a:ext cx="291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EURODAX Design </a:t>
            </a:r>
            <a:r>
              <a:rPr lang="de-DE" b="1" dirty="0" err="1" smtClean="0"/>
              <a:t>report</a:t>
            </a:r>
            <a:endParaRPr lang="de-DE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445006" y="2395852"/>
            <a:ext cx="291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Innovation </a:t>
            </a:r>
            <a:r>
              <a:rPr lang="de-DE" b="1" dirty="0" err="1" smtClean="0"/>
              <a:t>partnership</a:t>
            </a:r>
            <a:endParaRPr lang="de-DE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94556" y="262105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err="1" smtClean="0"/>
              <a:t>Contractors</a:t>
            </a:r>
            <a:r>
              <a:rPr lang="de-DE" i="1" dirty="0" smtClean="0"/>
              <a:t>:</a:t>
            </a:r>
            <a:endParaRPr lang="de-DE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4051321" y="269418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err="1" smtClean="0"/>
              <a:t>purchaser</a:t>
            </a:r>
            <a:endParaRPr lang="de-DE" i="1" dirty="0"/>
          </a:p>
        </p:txBody>
      </p:sp>
      <p:sp>
        <p:nvSpPr>
          <p:cNvPr id="24" name="Rectangle 23"/>
          <p:cNvSpPr/>
          <p:nvPr/>
        </p:nvSpPr>
        <p:spPr>
          <a:xfrm>
            <a:off x="1566936" y="2714668"/>
            <a:ext cx="1683804" cy="134666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tangle 24"/>
          <p:cNvSpPr/>
          <p:nvPr/>
        </p:nvSpPr>
        <p:spPr>
          <a:xfrm>
            <a:off x="3950894" y="2750638"/>
            <a:ext cx="1683804" cy="68243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2"/>
          <p:cNvSpPr/>
          <p:nvPr/>
        </p:nvSpPr>
        <p:spPr>
          <a:xfrm>
            <a:off x="1594556" y="3845192"/>
            <a:ext cx="4680520" cy="216136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1594556" y="3763892"/>
            <a:ext cx="4965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Saclay</a:t>
            </a:r>
            <a:r>
              <a:rPr lang="de-DE" dirty="0" smtClean="0"/>
              <a:t> CEA: SACM  +  CEA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Division</a:t>
            </a:r>
            <a:endParaRPr lang="de-DE" dirty="0"/>
          </a:p>
        </p:txBody>
      </p:sp>
      <p:sp>
        <p:nvSpPr>
          <p:cNvPr id="30" name="Rectangle 29"/>
          <p:cNvSpPr/>
          <p:nvPr/>
        </p:nvSpPr>
        <p:spPr>
          <a:xfrm>
            <a:off x="1619672" y="3269128"/>
            <a:ext cx="1512168" cy="214382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Box 31"/>
          <p:cNvSpPr txBox="1"/>
          <p:nvPr/>
        </p:nvSpPr>
        <p:spPr>
          <a:xfrm>
            <a:off x="1596008" y="2909088"/>
            <a:ext cx="4965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Ind</a:t>
            </a:r>
            <a:r>
              <a:rPr lang="de-DE" dirty="0" smtClean="0"/>
              <a:t>. Partner 1</a:t>
            </a:r>
            <a:endParaRPr lang="de-DE" dirty="0"/>
          </a:p>
        </p:txBody>
      </p:sp>
      <p:sp>
        <p:nvSpPr>
          <p:cNvPr id="33" name="TextBox 32"/>
          <p:cNvSpPr txBox="1"/>
          <p:nvPr/>
        </p:nvSpPr>
        <p:spPr>
          <a:xfrm>
            <a:off x="1623192" y="3189681"/>
            <a:ext cx="1868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Ind</a:t>
            </a:r>
            <a:r>
              <a:rPr lang="de-DE" dirty="0" smtClean="0"/>
              <a:t>. Partner 2</a:t>
            </a:r>
            <a:endParaRPr lang="de-DE" dirty="0"/>
          </a:p>
        </p:txBody>
      </p:sp>
      <p:sp>
        <p:nvSpPr>
          <p:cNvPr id="34" name="TextBox 33"/>
          <p:cNvSpPr txBox="1"/>
          <p:nvPr/>
        </p:nvSpPr>
        <p:spPr>
          <a:xfrm>
            <a:off x="2055240" y="3383527"/>
            <a:ext cx="1508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….</a:t>
            </a:r>
            <a:endParaRPr lang="de-DE" sz="2400" dirty="0"/>
          </a:p>
        </p:txBody>
      </p:sp>
      <p:sp>
        <p:nvSpPr>
          <p:cNvPr id="35" name="Rectangle 34"/>
          <p:cNvSpPr/>
          <p:nvPr/>
        </p:nvSpPr>
        <p:spPr>
          <a:xfrm>
            <a:off x="1619672" y="3558802"/>
            <a:ext cx="1512168" cy="214382"/>
          </a:xfrm>
          <a:prstGeom prst="rect">
            <a:avLst/>
          </a:prstGeom>
          <a:solidFill>
            <a:schemeClr val="accent1">
              <a:alpha val="61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1270000" y="3810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Legal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issue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innovation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partnership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241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0600" y="2007784"/>
            <a:ext cx="7162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Sign contracts by two </a:t>
            </a:r>
            <a:r>
              <a:rPr lang="en-US" b="1" dirty="0"/>
              <a:t>different representatives of the institution. 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Signees </a:t>
            </a:r>
            <a:r>
              <a:rPr lang="en-US" b="1" dirty="0"/>
              <a:t>at the same level in </a:t>
            </a:r>
            <a:r>
              <a:rPr lang="en-US" b="1" dirty="0" smtClean="0"/>
              <a:t>management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This </a:t>
            </a:r>
            <a:r>
              <a:rPr lang="en-US" b="1" dirty="0"/>
              <a:t>has to be guaranteed in written form, i.e. be part of the contract. 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Common </a:t>
            </a:r>
            <a:r>
              <a:rPr lang="en-US" b="1" dirty="0"/>
              <a:t>superiors to </a:t>
            </a:r>
            <a:r>
              <a:rPr lang="en-US" b="1" dirty="0" smtClean="0"/>
              <a:t>both: agreed </a:t>
            </a:r>
            <a:r>
              <a:rPr lang="en-US" b="1" dirty="0"/>
              <a:t>by contract, that </a:t>
            </a:r>
            <a:r>
              <a:rPr lang="en-US" b="1" dirty="0" smtClean="0"/>
              <a:t>he has </a:t>
            </a:r>
            <a:r>
              <a:rPr lang="en-US" b="1" dirty="0"/>
              <a:t>no right of direction to the two representatives in matters that could lead to conflict of </a:t>
            </a:r>
            <a:r>
              <a:rPr lang="en-US" b="1" dirty="0" smtClean="0"/>
              <a:t>interest</a:t>
            </a:r>
            <a:endParaRPr lang="en-US" b="1" dirty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MPP asked </a:t>
            </a:r>
            <a:r>
              <a:rPr lang="en-US" b="1" dirty="0"/>
              <a:t>CEA to clarify the situation within CEA and to find out whether such a constellation could be arranged for</a:t>
            </a:r>
            <a:r>
              <a:rPr lang="en-US" b="1" dirty="0" smtClean="0"/>
              <a:t>.</a:t>
            </a:r>
          </a:p>
          <a:p>
            <a:endParaRPr lang="en-US" b="1" dirty="0"/>
          </a:p>
          <a:p>
            <a:r>
              <a:rPr lang="en-US" b="1" dirty="0"/>
              <a:t>Babcock </a:t>
            </a:r>
            <a:r>
              <a:rPr lang="en-US" b="1" dirty="0" err="1"/>
              <a:t>Noell</a:t>
            </a:r>
            <a:r>
              <a:rPr lang="en-US" b="1" dirty="0"/>
              <a:t> </a:t>
            </a:r>
            <a:r>
              <a:rPr lang="en-US" b="1" dirty="0" smtClean="0"/>
              <a:t>informed </a:t>
            </a:r>
            <a:r>
              <a:rPr lang="en-US" b="1" dirty="0"/>
              <a:t>about the </a:t>
            </a:r>
            <a:r>
              <a:rPr lang="en-US" b="1" dirty="0" smtClean="0"/>
              <a:t>constellation: They agree to proposed solution</a:t>
            </a:r>
            <a:endParaRPr lang="en-US" b="1" dirty="0"/>
          </a:p>
          <a:p>
            <a:endParaRPr lang="en-US" b="1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70000" y="381000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Legal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issue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with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innovation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partnership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503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70000" y="427925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2400" b="1" dirty="0" smtClean="0">
                <a:latin typeface="Arial" charset="0"/>
                <a:cs typeface="Arial" charset="0"/>
              </a:rPr>
              <a:t>2nd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offers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received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26th </a:t>
            </a:r>
            <a:r>
              <a:rPr lang="de-DE" altLang="de-DE" sz="2400" b="1" dirty="0" err="1" smtClean="0">
                <a:latin typeface="Arial" charset="0"/>
                <a:cs typeface="Arial" charset="0"/>
              </a:rPr>
              <a:t>of</a:t>
            </a:r>
            <a:r>
              <a:rPr lang="de-DE" altLang="de-DE" sz="2400" b="1" dirty="0" smtClean="0">
                <a:latin typeface="Arial" charset="0"/>
                <a:cs typeface="Arial" charset="0"/>
              </a:rPr>
              <a:t> April 2017:</a:t>
            </a:r>
            <a:endParaRPr lang="de-DE" altLang="de-DE" sz="2400" b="1" dirty="0">
              <a:latin typeface="Arial" charset="0"/>
              <a:cs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1605"/>
            <a:ext cx="3937000" cy="1811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75381"/>
            <a:ext cx="4048861" cy="161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65922" y="3276600"/>
            <a:ext cx="80772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b="1" dirty="0" smtClean="0">
                <a:latin typeface="Arial" charset="0"/>
                <a:cs typeface="Arial" charset="0"/>
              </a:rPr>
              <a:t>2nd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iteration</a:t>
            </a:r>
            <a:r>
              <a:rPr lang="de-DE" altLang="de-DE" b="1" dirty="0" smtClean="0">
                <a:latin typeface="Arial" charset="0"/>
                <a:cs typeface="Arial" charset="0"/>
              </a:rPr>
              <a:t> on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draft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contracts</a:t>
            </a:r>
            <a:r>
              <a:rPr lang="de-DE" altLang="de-DE" b="1" dirty="0" smtClean="0">
                <a:latin typeface="Arial" charset="0"/>
                <a:cs typeface="Arial" charset="0"/>
              </a:rPr>
              <a:t>:  Close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to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being</a:t>
            </a:r>
            <a:r>
              <a:rPr lang="de-DE" altLang="de-DE" b="1" dirty="0" smtClean="0">
                <a:latin typeface="Arial" charset="0"/>
                <a:cs typeface="Arial" charset="0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</a:rPr>
              <a:t>finalized</a:t>
            </a:r>
            <a:r>
              <a:rPr lang="de-DE" altLang="de-DE" b="1" dirty="0" smtClean="0">
                <a:latin typeface="Arial" charset="0"/>
                <a:cs typeface="Arial" charset="0"/>
              </a:rPr>
              <a:t>.</a:t>
            </a:r>
          </a:p>
          <a:p>
            <a:pPr marL="285750" indent="-285750" algn="ctr">
              <a:spcBef>
                <a:spcPct val="50000"/>
              </a:spcBef>
              <a:buFont typeface="Wingdings"/>
              <a:buChar char="à"/>
            </a:pP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Once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contract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terms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converged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: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Ask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for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final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offer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(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ready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to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do so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for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Babcock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Noell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)</a:t>
            </a:r>
          </a:p>
          <a:p>
            <a:pPr algn="ctr">
              <a:spcBef>
                <a:spcPct val="50000"/>
              </a:spcBef>
            </a:pP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We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intend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(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and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have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the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budget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)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to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order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both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offers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.</a:t>
            </a:r>
          </a:p>
          <a:p>
            <a:pPr algn="ctr">
              <a:spcBef>
                <a:spcPct val="50000"/>
              </a:spcBef>
            </a:pPr>
            <a:endParaRPr lang="de-DE" altLang="de-DE" b="1" dirty="0" smtClean="0">
              <a:latin typeface="Arial" charset="0"/>
              <a:cs typeface="Arial" charset="0"/>
              <a:sym typeface="Wingdings" panose="05000000000000000000" pitchFamily="2" charset="2"/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As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soon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as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final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offers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available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: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Publication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of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outcome</a:t>
            </a:r>
            <a:endParaRPr lang="de-DE" altLang="de-DE" b="1" dirty="0" smtClean="0">
              <a:latin typeface="Arial" charset="0"/>
              <a:cs typeface="Arial" charset="0"/>
              <a:sym typeface="Wingdings" panose="05000000000000000000" pitchFamily="2" charset="2"/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Start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of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innovation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partnership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soon</a:t>
            </a:r>
            <a:r>
              <a:rPr lang="de-DE" altLang="de-DE" b="1" dirty="0" smtClean="0">
                <a:latin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 smtClean="0">
                <a:latin typeface="Arial" charset="0"/>
                <a:cs typeface="Arial" charset="0"/>
                <a:sym typeface="Wingdings" panose="05000000000000000000" pitchFamily="2" charset="2"/>
              </a:rPr>
              <a:t>afterwards</a:t>
            </a:r>
            <a:endParaRPr lang="de-DE" altLang="de-DE" b="1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779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443</Words>
  <Application>Microsoft Office PowerPoint</Application>
  <PresentationFormat>On-screen Show (4:3)</PresentationFormat>
  <Paragraphs>85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bela</dc:creator>
  <cp:lastModifiedBy>bela</cp:lastModifiedBy>
  <cp:revision>34</cp:revision>
  <dcterms:created xsi:type="dcterms:W3CDTF">2006-08-16T00:00:00Z</dcterms:created>
  <dcterms:modified xsi:type="dcterms:W3CDTF">2017-05-14T23:06:07Z</dcterms:modified>
</cp:coreProperties>
</file>