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434" r:id="rId3"/>
    <p:sldId id="444" r:id="rId4"/>
    <p:sldId id="374" r:id="rId5"/>
    <p:sldId id="425" r:id="rId6"/>
    <p:sldId id="426" r:id="rId7"/>
    <p:sldId id="336" r:id="rId8"/>
    <p:sldId id="334" r:id="rId9"/>
    <p:sldId id="354" r:id="rId10"/>
    <p:sldId id="445" r:id="rId11"/>
    <p:sldId id="457" r:id="rId12"/>
    <p:sldId id="458" r:id="rId13"/>
    <p:sldId id="460" r:id="rId14"/>
    <p:sldId id="461" r:id="rId15"/>
    <p:sldId id="462" r:id="rId16"/>
    <p:sldId id="463" r:id="rId17"/>
    <p:sldId id="464" r:id="rId18"/>
    <p:sldId id="356" r:id="rId19"/>
    <p:sldId id="432" r:id="rId20"/>
    <p:sldId id="292" r:id="rId21"/>
    <p:sldId id="450" r:id="rId22"/>
    <p:sldId id="451" r:id="rId23"/>
    <p:sldId id="452" r:id="rId24"/>
    <p:sldId id="453" r:id="rId25"/>
    <p:sldId id="454" r:id="rId26"/>
    <p:sldId id="455" r:id="rId27"/>
    <p:sldId id="456" r:id="rId28"/>
    <p:sldId id="448" r:id="rId29"/>
    <p:sldId id="449" r:id="rId30"/>
    <p:sldId id="431" r:id="rId31"/>
    <p:sldId id="440" r:id="rId32"/>
    <p:sldId id="441" r:id="rId33"/>
    <p:sldId id="442" r:id="rId34"/>
    <p:sldId id="443" r:id="rId35"/>
    <p:sldId id="447" r:id="rId36"/>
    <p:sldId id="446" r:id="rId37"/>
  </p:sldIdLst>
  <p:sldSz cx="9144000" cy="6858000" type="screen4x3"/>
  <p:notesSz cx="7099300" cy="10234613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4660"/>
  </p:normalViewPr>
  <p:slideViewPr>
    <p:cSldViewPr>
      <p:cViewPr varScale="1">
        <p:scale>
          <a:sx n="66" d="100"/>
          <a:sy n="66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B8F368B8-648B-44B6-BC47-6F6682F80DCE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4759" tIns="47380" rIns="94759" bIns="4738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80BC0BA2-863F-4EC5-8DEB-74B99A9828C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14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C0BA2-863F-4EC5-8DEB-74B99A9828C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C0BA2-863F-4EC5-8DEB-74B99A9828C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C0BA2-863F-4EC5-8DEB-74B99A9828C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17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C0BA2-863F-4EC5-8DEB-74B99A9828C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17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C0BA2-863F-4EC5-8DEB-74B99A9828C2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17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ec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ec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ec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ec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bgerundetes Rechtec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357298"/>
            <a:ext cx="1905000" cy="5272102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357298"/>
            <a:ext cx="6248400" cy="5272102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346651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346651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14372"/>
            <a:ext cx="8229600" cy="428612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57148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1500174"/>
            <a:ext cx="3383280" cy="51282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1428735"/>
            <a:ext cx="5102352" cy="51997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319131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428768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484279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ec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ec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bgerundetes Rechtec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bgerundetes Rechtec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ec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ec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ec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ec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ec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ec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714372"/>
            <a:ext cx="8229600" cy="42861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noProof="0" smtClean="0"/>
              <a:t>Titelmasterformat durch Klicken bearbeiten</a:t>
            </a:r>
            <a:endParaRPr kumimoji="0" lang="de-DE" noProof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428736"/>
            <a:ext cx="8229600" cy="514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noProof="0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noProof="0" dirty="0" smtClean="0"/>
              <a:t>Zweite Ebene</a:t>
            </a:r>
          </a:p>
          <a:p>
            <a:pPr lvl="2" eaLnBrk="1" latinLnBrk="0" hangingPunct="1"/>
            <a:r>
              <a:rPr kumimoji="0" lang="de-DE" noProof="0" dirty="0" smtClean="0"/>
              <a:t>Dritte Ebene</a:t>
            </a:r>
          </a:p>
          <a:p>
            <a:pPr lvl="3" eaLnBrk="1" latinLnBrk="0" hangingPunct="1"/>
            <a:r>
              <a:rPr kumimoji="0" lang="de-DE" noProof="0" dirty="0" smtClean="0"/>
              <a:t>Vierte Ebene</a:t>
            </a:r>
          </a:p>
          <a:p>
            <a:pPr lvl="4" eaLnBrk="1" latinLnBrk="0" hangingPunct="1"/>
            <a:r>
              <a:rPr kumimoji="0" lang="de-DE" noProof="0" dirty="0" smtClean="0"/>
              <a:t>Fünfte Ebene</a:t>
            </a:r>
            <a:endParaRPr kumimoji="0" lang="de-DE" noProof="0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1" name="Rechteck 20"/>
          <p:cNvSpPr/>
          <p:nvPr/>
        </p:nvSpPr>
        <p:spPr>
          <a:xfrm flipV="1">
            <a:off x="0" y="114298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24" name="Abgerundetes Rechteck 23"/>
          <p:cNvSpPr/>
          <p:nvPr/>
        </p:nvSpPr>
        <p:spPr bwMode="white">
          <a:xfrm>
            <a:off x="748305" y="1265859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25" name="Abgerundetes Rechteck 24"/>
          <p:cNvSpPr/>
          <p:nvPr/>
        </p:nvSpPr>
        <p:spPr bwMode="white">
          <a:xfrm>
            <a:off x="2714612" y="1357298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extfeld 1"/>
          <p:cNvSpPr txBox="1"/>
          <p:nvPr/>
        </p:nvSpPr>
        <p:spPr>
          <a:xfrm>
            <a:off x="395536" y="6597352"/>
            <a:ext cx="867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Slide </a:t>
            </a:r>
            <a:fld id="{A1BA50AD-44AB-4DA2-B526-43C8296460B7}" type="slidenum">
              <a:rPr lang="de-DE" sz="12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353404" y="6597352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O.</a:t>
            </a:r>
            <a:r>
              <a:rPr lang="de-DE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Reimann / MPP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 userDrawn="1"/>
        </p:nvSpPr>
        <p:spPr>
          <a:xfrm>
            <a:off x="3178663" y="6597352"/>
            <a:ext cx="2669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MadMax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-Workshop</a:t>
            </a:r>
            <a:r>
              <a:rPr lang="de-DE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Nov. 21/22 2016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000" kern="1200">
          <a:solidFill>
            <a:schemeClr val="accent2"/>
          </a:solidFill>
          <a:latin typeface="+mj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accent1"/>
          </a:solidFill>
          <a:latin typeface="+mj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1800" kern="1200">
          <a:solidFill>
            <a:schemeClr val="accent1"/>
          </a:solidFill>
          <a:latin typeface="+mj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j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0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2276872"/>
            <a:ext cx="84582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Detector/Receiver</a:t>
            </a:r>
            <a:br>
              <a:rPr lang="en-US" dirty="0" smtClean="0"/>
            </a:br>
            <a:r>
              <a:rPr lang="en-US" sz="3200" dirty="0" smtClean="0"/>
              <a:t>“Cold” Measurements</a:t>
            </a:r>
            <a:endParaRPr lang="en-US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7931224" cy="2337374"/>
          </a:xfrm>
        </p:spPr>
        <p:txBody>
          <a:bodyPr>
            <a:normAutofit lnSpcReduction="10000"/>
          </a:bodyPr>
          <a:lstStyle/>
          <a:p>
            <a:pPr lvl="0">
              <a:defRPr/>
            </a:pPr>
            <a:r>
              <a:rPr lang="en-US" sz="2600" dirty="0" err="1" smtClean="0"/>
              <a:t>MadMax</a:t>
            </a:r>
            <a:r>
              <a:rPr lang="en-US" sz="2600" dirty="0" smtClean="0"/>
              <a:t>-Workshop</a:t>
            </a:r>
            <a:br>
              <a:rPr lang="en-US" sz="2600" dirty="0" smtClean="0"/>
            </a:br>
            <a:r>
              <a:rPr lang="en-US" sz="2600" dirty="0" smtClean="0"/>
              <a:t>MPP Munich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0">
              <a:defRPr/>
            </a:pPr>
            <a:r>
              <a:rPr lang="en-US" dirty="0" smtClean="0"/>
              <a:t>O</a:t>
            </a:r>
            <a:r>
              <a:rPr lang="en-US" dirty="0"/>
              <a:t>. </a:t>
            </a:r>
            <a:r>
              <a:rPr lang="en-US" dirty="0" smtClean="0"/>
              <a:t>Reimann for the MADMAX-Group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May 10, 2017</a:t>
            </a:r>
            <a:endParaRPr lang="en-US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85728"/>
            <a:ext cx="2171319" cy="150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 smtClean="0">
                <a:latin typeface="Arial" charset="0"/>
                <a:cs typeface="Arial" charset="0"/>
              </a:rPr>
              <a:t>Inject</a:t>
            </a:r>
            <a:r>
              <a:rPr lang="de-DE" altLang="de-DE" dirty="0" smtClean="0">
                <a:latin typeface="Arial" charset="0"/>
                <a:cs typeface="Arial" charset="0"/>
              </a:rPr>
              <a:t> fake </a:t>
            </a:r>
            <a:r>
              <a:rPr lang="de-DE" altLang="de-DE" dirty="0" err="1" smtClean="0">
                <a:latin typeface="Arial" charset="0"/>
                <a:cs typeface="Arial" charset="0"/>
              </a:rPr>
              <a:t>axion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signal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1.2</a:t>
            </a:r>
            <a:r>
              <a:rPr lang="en-US" altLang="de-DE" baseline="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.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10</a:t>
            </a:r>
            <a:r>
              <a:rPr lang="en-US" altLang="de-DE" baseline="30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-22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W at </a:t>
            </a:r>
            <a:r>
              <a:rPr lang="en-US" altLang="de-DE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LHe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temp.</a:t>
            </a:r>
            <a:endParaRPr lang="en-US" altLang="de-DE" dirty="0" smtClean="0">
              <a:latin typeface="Helvetica" pitchFamily="34" charset="0"/>
              <a:ea typeface="ＭＳ Ｐゴシック" pitchFamily="34" charset="-128"/>
              <a:cs typeface="Helvetica" pitchFamily="34" charset="0"/>
            </a:endParaRPr>
          </a:p>
          <a:p>
            <a:pPr lvl="1"/>
            <a:r>
              <a:rPr lang="en-US" dirty="0" smtClean="0"/>
              <a:t>Frequency</a:t>
            </a:r>
            <a:r>
              <a:rPr lang="en-US" dirty="0"/>
              <a:t>: </a:t>
            </a:r>
            <a:r>
              <a:rPr lang="en-US" dirty="0" smtClean="0"/>
              <a:t>18.85 GHz</a:t>
            </a:r>
          </a:p>
          <a:p>
            <a:pPr lvl="1"/>
            <a:r>
              <a:rPr lang="en-US" dirty="0" smtClean="0"/>
              <a:t>Frequency modulated with </a:t>
            </a:r>
            <a:r>
              <a:rPr lang="en-US" dirty="0" err="1"/>
              <a:t>g</a:t>
            </a:r>
            <a:r>
              <a:rPr lang="en-US" dirty="0" err="1" smtClean="0"/>
              <a:t>aussian</a:t>
            </a:r>
            <a:r>
              <a:rPr lang="en-US" dirty="0" smtClean="0"/>
              <a:t> noise</a:t>
            </a:r>
            <a:endParaRPr lang="en-US" dirty="0"/>
          </a:p>
          <a:p>
            <a:pPr lvl="1"/>
            <a:r>
              <a:rPr lang="en-US" dirty="0" smtClean="0"/>
              <a:t>Signal bandwidth</a:t>
            </a:r>
            <a:r>
              <a:rPr lang="en-US" dirty="0"/>
              <a:t>: </a:t>
            </a:r>
            <a:r>
              <a:rPr lang="en-US" dirty="0" smtClean="0"/>
              <a:t>8 kHz, Lorentz-shaped</a:t>
            </a:r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</a:t>
            </a:r>
            <a:r>
              <a:rPr lang="en-US" dirty="0"/>
              <a:t>: </a:t>
            </a:r>
            <a:r>
              <a:rPr lang="de-DE" dirty="0"/>
              <a:t>First </a:t>
            </a:r>
            <a:r>
              <a:rPr lang="de-DE" dirty="0" err="1" smtClean="0"/>
              <a:t>Cold</a:t>
            </a:r>
            <a:r>
              <a:rPr lang="de-DE" dirty="0" smtClean="0"/>
              <a:t>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8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18" y="2708920"/>
            <a:ext cx="5266955" cy="3933757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 smtClean="0">
                <a:latin typeface="Arial" charset="0"/>
                <a:cs typeface="Arial" charset="0"/>
              </a:rPr>
              <a:t>Inject</a:t>
            </a:r>
            <a:r>
              <a:rPr lang="de-DE" altLang="de-DE" dirty="0" smtClean="0">
                <a:latin typeface="Arial" charset="0"/>
                <a:cs typeface="Arial" charset="0"/>
              </a:rPr>
              <a:t> fake </a:t>
            </a:r>
            <a:r>
              <a:rPr lang="de-DE" altLang="de-DE" dirty="0" err="1" smtClean="0">
                <a:latin typeface="Arial" charset="0"/>
                <a:cs typeface="Arial" charset="0"/>
              </a:rPr>
              <a:t>axion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signal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1.2</a:t>
            </a:r>
            <a:r>
              <a:rPr lang="en-US" altLang="de-DE" baseline="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.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10</a:t>
            </a:r>
            <a:r>
              <a:rPr lang="en-US" altLang="de-DE" baseline="30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-22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W at </a:t>
            </a:r>
            <a:r>
              <a:rPr lang="en-US" altLang="de-DE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LHe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temp.</a:t>
            </a:r>
            <a:endParaRPr lang="en-US" altLang="de-DE" dirty="0" smtClean="0">
              <a:latin typeface="Helvetica" pitchFamily="34" charset="0"/>
              <a:ea typeface="ＭＳ Ｐゴシック" pitchFamily="34" charset="-128"/>
              <a:cs typeface="Helvetica" pitchFamily="34" charset="0"/>
            </a:endParaRPr>
          </a:p>
          <a:p>
            <a:pPr lvl="1"/>
            <a:r>
              <a:rPr lang="en-US" dirty="0" smtClean="0"/>
              <a:t>Frequency</a:t>
            </a:r>
            <a:r>
              <a:rPr lang="en-US" dirty="0"/>
              <a:t>: </a:t>
            </a:r>
            <a:r>
              <a:rPr lang="en-US" dirty="0" smtClean="0"/>
              <a:t>18.85 GHz</a:t>
            </a:r>
          </a:p>
          <a:p>
            <a:pPr lvl="1"/>
            <a:r>
              <a:rPr lang="en-US" dirty="0"/>
              <a:t>Frequency modulated with </a:t>
            </a:r>
            <a:r>
              <a:rPr lang="en-US" dirty="0" err="1"/>
              <a:t>gaussian</a:t>
            </a:r>
            <a:r>
              <a:rPr lang="en-US" dirty="0"/>
              <a:t> noise</a:t>
            </a:r>
          </a:p>
          <a:p>
            <a:pPr lvl="1"/>
            <a:r>
              <a:rPr lang="en-US" dirty="0" smtClean="0"/>
              <a:t>Signal bandwidth</a:t>
            </a:r>
            <a:r>
              <a:rPr lang="en-US" dirty="0"/>
              <a:t>: </a:t>
            </a:r>
            <a:r>
              <a:rPr lang="en-US" dirty="0" smtClean="0"/>
              <a:t>8 kHz, Lorentz-shaped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Received signal after</a:t>
            </a:r>
            <a:br>
              <a:rPr lang="en-US" dirty="0" smtClean="0"/>
            </a:br>
            <a:r>
              <a:rPr lang="en-US" dirty="0" smtClean="0"/>
              <a:t>28h measurement</a:t>
            </a:r>
            <a:br>
              <a:rPr lang="en-US" dirty="0" smtClean="0"/>
            </a:br>
            <a:r>
              <a:rPr lang="en-US" dirty="0" smtClean="0"/>
              <a:t>(averaged signal):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</a:t>
            </a:r>
            <a:r>
              <a:rPr lang="en-US" dirty="0"/>
              <a:t>: </a:t>
            </a:r>
            <a:r>
              <a:rPr lang="de-DE" dirty="0"/>
              <a:t>First </a:t>
            </a:r>
            <a:r>
              <a:rPr lang="de-DE" dirty="0" err="1" smtClean="0"/>
              <a:t>Cold</a:t>
            </a:r>
            <a:r>
              <a:rPr lang="de-DE" dirty="0" smtClean="0"/>
              <a:t>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49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047" y="2724977"/>
            <a:ext cx="5266955" cy="3933757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 smtClean="0">
                <a:latin typeface="Arial" charset="0"/>
                <a:cs typeface="Arial" charset="0"/>
              </a:rPr>
              <a:t>Inject</a:t>
            </a:r>
            <a:r>
              <a:rPr lang="de-DE" altLang="de-DE" dirty="0" smtClean="0">
                <a:latin typeface="Arial" charset="0"/>
                <a:cs typeface="Arial" charset="0"/>
              </a:rPr>
              <a:t> fake </a:t>
            </a:r>
            <a:r>
              <a:rPr lang="de-DE" altLang="de-DE" dirty="0" err="1" smtClean="0">
                <a:latin typeface="Arial" charset="0"/>
                <a:cs typeface="Arial" charset="0"/>
              </a:rPr>
              <a:t>axion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signal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1.2</a:t>
            </a:r>
            <a:r>
              <a:rPr lang="en-US" altLang="de-DE" baseline="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.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10</a:t>
            </a:r>
            <a:r>
              <a:rPr lang="en-US" altLang="de-DE" baseline="30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-22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W at </a:t>
            </a:r>
            <a:r>
              <a:rPr lang="en-US" altLang="de-DE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LHe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temp.</a:t>
            </a:r>
            <a:endParaRPr lang="en-US" altLang="de-DE" dirty="0" smtClean="0">
              <a:latin typeface="Helvetica" pitchFamily="34" charset="0"/>
              <a:ea typeface="ＭＳ Ｐゴシック" pitchFamily="34" charset="-128"/>
              <a:cs typeface="Helvetica" pitchFamily="34" charset="0"/>
            </a:endParaRPr>
          </a:p>
          <a:p>
            <a:pPr lvl="1"/>
            <a:r>
              <a:rPr lang="en-US" dirty="0" smtClean="0"/>
              <a:t>Frequency</a:t>
            </a:r>
            <a:r>
              <a:rPr lang="en-US" dirty="0"/>
              <a:t>: </a:t>
            </a:r>
            <a:r>
              <a:rPr lang="en-US" dirty="0" smtClean="0"/>
              <a:t>18.85 GHz</a:t>
            </a:r>
          </a:p>
          <a:p>
            <a:pPr lvl="1"/>
            <a:r>
              <a:rPr lang="en-US" dirty="0"/>
              <a:t>Frequency modulated with </a:t>
            </a:r>
            <a:r>
              <a:rPr lang="en-US" dirty="0" err="1"/>
              <a:t>gaussian</a:t>
            </a:r>
            <a:r>
              <a:rPr lang="en-US" dirty="0"/>
              <a:t> noise</a:t>
            </a:r>
          </a:p>
          <a:p>
            <a:pPr lvl="1"/>
            <a:r>
              <a:rPr lang="en-US" dirty="0" smtClean="0"/>
              <a:t>Signal bandwidth</a:t>
            </a:r>
            <a:r>
              <a:rPr lang="en-US" dirty="0"/>
              <a:t>: </a:t>
            </a:r>
            <a:r>
              <a:rPr lang="en-US" dirty="0" smtClean="0"/>
              <a:t>8 kHz, Lorentz-shaped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Received signal after</a:t>
            </a:r>
            <a:br>
              <a:rPr lang="en-US" dirty="0" smtClean="0"/>
            </a:br>
            <a:r>
              <a:rPr lang="en-US" dirty="0" smtClean="0"/>
              <a:t>baseline subtraction</a:t>
            </a:r>
            <a:br>
              <a:rPr lang="en-US" dirty="0" smtClean="0"/>
            </a:br>
            <a:r>
              <a:rPr lang="en-US" dirty="0" smtClean="0"/>
              <a:t>and gain correction: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</a:t>
            </a:r>
            <a:r>
              <a:rPr lang="en-US" dirty="0"/>
              <a:t>: </a:t>
            </a:r>
            <a:r>
              <a:rPr lang="de-DE" dirty="0"/>
              <a:t>First </a:t>
            </a:r>
            <a:r>
              <a:rPr lang="de-DE" dirty="0" err="1" smtClean="0"/>
              <a:t>Cold</a:t>
            </a:r>
            <a:r>
              <a:rPr lang="de-DE" dirty="0" smtClean="0"/>
              <a:t>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27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046" y="2747064"/>
            <a:ext cx="5266955" cy="3933757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 smtClean="0">
                <a:latin typeface="Arial" charset="0"/>
                <a:cs typeface="Arial" charset="0"/>
              </a:rPr>
              <a:t>Inject</a:t>
            </a:r>
            <a:r>
              <a:rPr lang="de-DE" altLang="de-DE" dirty="0" smtClean="0">
                <a:latin typeface="Arial" charset="0"/>
                <a:cs typeface="Arial" charset="0"/>
              </a:rPr>
              <a:t> fake </a:t>
            </a:r>
            <a:r>
              <a:rPr lang="de-DE" altLang="de-DE" dirty="0" err="1" smtClean="0">
                <a:latin typeface="Arial" charset="0"/>
                <a:cs typeface="Arial" charset="0"/>
              </a:rPr>
              <a:t>axion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signal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1.2</a:t>
            </a:r>
            <a:r>
              <a:rPr lang="en-US" altLang="de-DE" baseline="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.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10</a:t>
            </a:r>
            <a:r>
              <a:rPr lang="en-US" altLang="de-DE" baseline="30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-22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W at </a:t>
            </a:r>
            <a:r>
              <a:rPr lang="en-US" altLang="de-DE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LHe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temp.</a:t>
            </a:r>
            <a:endParaRPr lang="en-US" altLang="de-DE" dirty="0" smtClean="0">
              <a:latin typeface="Helvetica" pitchFamily="34" charset="0"/>
              <a:ea typeface="ＭＳ Ｐゴシック" pitchFamily="34" charset="-128"/>
              <a:cs typeface="Helvetica" pitchFamily="34" charset="0"/>
            </a:endParaRPr>
          </a:p>
          <a:p>
            <a:pPr lvl="1"/>
            <a:r>
              <a:rPr lang="en-US" dirty="0" smtClean="0"/>
              <a:t>Frequency</a:t>
            </a:r>
            <a:r>
              <a:rPr lang="en-US" dirty="0"/>
              <a:t>: </a:t>
            </a:r>
            <a:r>
              <a:rPr lang="en-US" dirty="0" smtClean="0"/>
              <a:t>18.85 GHz</a:t>
            </a:r>
          </a:p>
          <a:p>
            <a:pPr lvl="1"/>
            <a:r>
              <a:rPr lang="en-US" dirty="0"/>
              <a:t>Frequency modulated with </a:t>
            </a:r>
            <a:r>
              <a:rPr lang="en-US" dirty="0" err="1"/>
              <a:t>gaussian</a:t>
            </a:r>
            <a:r>
              <a:rPr lang="en-US" dirty="0"/>
              <a:t> noise</a:t>
            </a:r>
          </a:p>
          <a:p>
            <a:pPr lvl="1"/>
            <a:r>
              <a:rPr lang="en-US" dirty="0" smtClean="0"/>
              <a:t>Signal bandwidth</a:t>
            </a:r>
            <a:r>
              <a:rPr lang="en-US" dirty="0"/>
              <a:t>: </a:t>
            </a:r>
            <a:r>
              <a:rPr lang="en-US" dirty="0" smtClean="0"/>
              <a:t>8 kHz, Lorentz-shaped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X-Correlation signal</a:t>
            </a:r>
            <a:br>
              <a:rPr lang="en-US" dirty="0" smtClean="0"/>
            </a:br>
            <a:r>
              <a:rPr lang="en-US" dirty="0" smtClean="0"/>
              <a:t>with 8kHz width: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s: Signal</a:t>
            </a:r>
            <a:br>
              <a:rPr lang="en-US" dirty="0" smtClean="0"/>
            </a:br>
            <a:r>
              <a:rPr lang="en-US" dirty="0" smtClean="0"/>
              <a:t>T: </a:t>
            </a:r>
            <a:r>
              <a:rPr lang="en-US" dirty="0" err="1" smtClean="0"/>
              <a:t>Testfunction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(Lorentz, Gauss, …)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</a:t>
            </a:r>
            <a:r>
              <a:rPr lang="en-US" dirty="0"/>
              <a:t>: </a:t>
            </a:r>
            <a:r>
              <a:rPr lang="de-DE" dirty="0"/>
              <a:t>First </a:t>
            </a:r>
            <a:r>
              <a:rPr lang="de-DE" dirty="0" err="1" smtClean="0"/>
              <a:t>Cold</a:t>
            </a:r>
            <a:r>
              <a:rPr lang="de-DE" dirty="0" smtClean="0"/>
              <a:t> Test</a:t>
            </a:r>
            <a:endParaRPr lang="en-US" dirty="0"/>
          </a:p>
        </p:txBody>
      </p:sp>
      <p:cxnSp>
        <p:nvCxnSpPr>
          <p:cNvPr id="8" name="Gerade Verbindung mit Pfeil 7"/>
          <p:cNvCxnSpPr/>
          <p:nvPr/>
        </p:nvCxnSpPr>
        <p:spPr>
          <a:xfrm flipH="1">
            <a:off x="7164288" y="2564904"/>
            <a:ext cx="720080" cy="7920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7236296" y="2257127"/>
            <a:ext cx="1452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Highest peak</a:t>
            </a:r>
            <a:endParaRPr lang="en-US" sz="1400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93096"/>
            <a:ext cx="242697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731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045" y="2747063"/>
            <a:ext cx="5266955" cy="3933757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 smtClean="0">
                <a:latin typeface="Arial" charset="0"/>
                <a:cs typeface="Arial" charset="0"/>
              </a:rPr>
              <a:t>Inject</a:t>
            </a:r>
            <a:r>
              <a:rPr lang="de-DE" altLang="de-DE" dirty="0" smtClean="0">
                <a:latin typeface="Arial" charset="0"/>
                <a:cs typeface="Arial" charset="0"/>
              </a:rPr>
              <a:t> fake </a:t>
            </a:r>
            <a:r>
              <a:rPr lang="de-DE" altLang="de-DE" dirty="0" err="1" smtClean="0">
                <a:latin typeface="Arial" charset="0"/>
                <a:cs typeface="Arial" charset="0"/>
              </a:rPr>
              <a:t>axion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signal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1.2</a:t>
            </a:r>
            <a:r>
              <a:rPr lang="en-US" altLang="de-DE" baseline="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.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10</a:t>
            </a:r>
            <a:r>
              <a:rPr lang="en-US" altLang="de-DE" baseline="30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-22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W at </a:t>
            </a:r>
            <a:r>
              <a:rPr lang="en-US" altLang="de-DE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LHe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temp.</a:t>
            </a:r>
            <a:endParaRPr lang="en-US" altLang="de-DE" dirty="0" smtClean="0">
              <a:latin typeface="Helvetica" pitchFamily="34" charset="0"/>
              <a:ea typeface="ＭＳ Ｐゴシック" pitchFamily="34" charset="-128"/>
              <a:cs typeface="Helvetica" pitchFamily="34" charset="0"/>
            </a:endParaRPr>
          </a:p>
          <a:p>
            <a:pPr lvl="1"/>
            <a:r>
              <a:rPr lang="en-US" dirty="0" smtClean="0"/>
              <a:t>Frequency</a:t>
            </a:r>
            <a:r>
              <a:rPr lang="en-US" dirty="0"/>
              <a:t>: </a:t>
            </a:r>
            <a:r>
              <a:rPr lang="en-US" dirty="0" smtClean="0"/>
              <a:t>18.85 GHz</a:t>
            </a:r>
          </a:p>
          <a:p>
            <a:pPr lvl="1"/>
            <a:r>
              <a:rPr lang="en-US" dirty="0"/>
              <a:t>Frequency modulated with </a:t>
            </a:r>
            <a:r>
              <a:rPr lang="en-US" dirty="0" err="1"/>
              <a:t>gaussian</a:t>
            </a:r>
            <a:r>
              <a:rPr lang="en-US" dirty="0"/>
              <a:t> noise</a:t>
            </a:r>
          </a:p>
          <a:p>
            <a:pPr lvl="1"/>
            <a:r>
              <a:rPr lang="en-US" dirty="0" smtClean="0"/>
              <a:t>Signal bandwidth</a:t>
            </a:r>
            <a:r>
              <a:rPr lang="en-US" dirty="0"/>
              <a:t>: </a:t>
            </a:r>
            <a:r>
              <a:rPr lang="en-US" dirty="0" smtClean="0"/>
              <a:t>8 kHz, Lorentz-shaped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X-Correlation signal</a:t>
            </a:r>
            <a:br>
              <a:rPr lang="en-US" dirty="0" smtClean="0"/>
            </a:br>
            <a:r>
              <a:rPr lang="en-US" dirty="0" smtClean="0"/>
              <a:t>with 8kHz width (Zoom):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</a:t>
            </a:r>
            <a:r>
              <a:rPr lang="en-US" dirty="0"/>
              <a:t>: </a:t>
            </a:r>
            <a:r>
              <a:rPr lang="de-DE" dirty="0"/>
              <a:t>First </a:t>
            </a:r>
            <a:r>
              <a:rPr lang="de-DE" dirty="0" err="1" smtClean="0"/>
              <a:t>Cold</a:t>
            </a:r>
            <a:r>
              <a:rPr lang="de-DE" dirty="0" smtClean="0"/>
              <a:t>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64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045" y="2747062"/>
            <a:ext cx="5266955" cy="3933757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 smtClean="0">
                <a:latin typeface="Arial" charset="0"/>
                <a:cs typeface="Arial" charset="0"/>
              </a:rPr>
              <a:t>Inject</a:t>
            </a:r>
            <a:r>
              <a:rPr lang="de-DE" altLang="de-DE" dirty="0" smtClean="0">
                <a:latin typeface="Arial" charset="0"/>
                <a:cs typeface="Arial" charset="0"/>
              </a:rPr>
              <a:t> fake </a:t>
            </a:r>
            <a:r>
              <a:rPr lang="de-DE" altLang="de-DE" dirty="0" err="1" smtClean="0">
                <a:latin typeface="Arial" charset="0"/>
                <a:cs typeface="Arial" charset="0"/>
              </a:rPr>
              <a:t>axion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signal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1.2</a:t>
            </a:r>
            <a:r>
              <a:rPr lang="en-US" altLang="de-DE" baseline="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.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10</a:t>
            </a:r>
            <a:r>
              <a:rPr lang="en-US" altLang="de-DE" baseline="30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-22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W at </a:t>
            </a:r>
            <a:r>
              <a:rPr lang="en-US" altLang="de-DE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LHe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temp.</a:t>
            </a:r>
            <a:endParaRPr lang="en-US" altLang="de-DE" dirty="0" smtClean="0">
              <a:latin typeface="Helvetica" pitchFamily="34" charset="0"/>
              <a:ea typeface="ＭＳ Ｐゴシック" pitchFamily="34" charset="-128"/>
              <a:cs typeface="Helvetica" pitchFamily="34" charset="0"/>
            </a:endParaRPr>
          </a:p>
          <a:p>
            <a:pPr lvl="1"/>
            <a:r>
              <a:rPr lang="en-US" dirty="0" smtClean="0"/>
              <a:t>Frequency</a:t>
            </a:r>
            <a:r>
              <a:rPr lang="en-US" dirty="0"/>
              <a:t>: </a:t>
            </a:r>
            <a:r>
              <a:rPr lang="en-US" dirty="0" smtClean="0"/>
              <a:t>18.85 GHz</a:t>
            </a:r>
          </a:p>
          <a:p>
            <a:pPr lvl="1"/>
            <a:r>
              <a:rPr lang="en-US" dirty="0"/>
              <a:t>Frequency modulated with </a:t>
            </a:r>
            <a:r>
              <a:rPr lang="en-US" dirty="0" err="1"/>
              <a:t>gaussian</a:t>
            </a:r>
            <a:r>
              <a:rPr lang="en-US" dirty="0"/>
              <a:t> noise</a:t>
            </a:r>
          </a:p>
          <a:p>
            <a:pPr lvl="1"/>
            <a:r>
              <a:rPr lang="en-US" dirty="0" smtClean="0"/>
              <a:t>Signal bandwidth</a:t>
            </a:r>
            <a:r>
              <a:rPr lang="en-US" dirty="0"/>
              <a:t>: </a:t>
            </a:r>
            <a:r>
              <a:rPr lang="en-US" dirty="0" smtClean="0"/>
              <a:t>8 kHz, Lorentz-shaped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Why 8kHz Bandwidth?</a:t>
            </a:r>
            <a:br>
              <a:rPr lang="en-US" dirty="0" smtClean="0"/>
            </a:br>
            <a:r>
              <a:rPr lang="en-US" dirty="0" smtClean="0"/>
              <a:t>Algorithm is searching</a:t>
            </a:r>
            <a:br>
              <a:rPr lang="en-US" dirty="0" smtClean="0"/>
            </a:br>
            <a:r>
              <a:rPr lang="en-US" dirty="0" smtClean="0"/>
              <a:t>for best S/N-ratio: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</a:t>
            </a:r>
            <a:r>
              <a:rPr lang="en-US" dirty="0"/>
              <a:t>: </a:t>
            </a:r>
            <a:r>
              <a:rPr lang="de-DE" dirty="0"/>
              <a:t>First </a:t>
            </a:r>
            <a:r>
              <a:rPr lang="de-DE" dirty="0" err="1" smtClean="0"/>
              <a:t>Cold</a:t>
            </a:r>
            <a:r>
              <a:rPr lang="de-DE" dirty="0" smtClean="0"/>
              <a:t>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10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 smtClean="0">
                <a:latin typeface="Arial" charset="0"/>
                <a:cs typeface="Arial" charset="0"/>
              </a:rPr>
              <a:t>Inject</a:t>
            </a:r>
            <a:r>
              <a:rPr lang="de-DE" altLang="de-DE" dirty="0" smtClean="0">
                <a:latin typeface="Arial" charset="0"/>
                <a:cs typeface="Arial" charset="0"/>
              </a:rPr>
              <a:t> fake </a:t>
            </a:r>
            <a:r>
              <a:rPr lang="de-DE" altLang="de-DE" dirty="0" err="1" smtClean="0">
                <a:latin typeface="Arial" charset="0"/>
                <a:cs typeface="Arial" charset="0"/>
              </a:rPr>
              <a:t>axion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signal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1.2</a:t>
            </a:r>
            <a:r>
              <a:rPr lang="en-US" altLang="de-DE" baseline="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.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10</a:t>
            </a:r>
            <a:r>
              <a:rPr lang="en-US" altLang="de-DE" baseline="30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-22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W at </a:t>
            </a:r>
            <a:r>
              <a:rPr lang="en-US" altLang="de-DE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LHe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temp.</a:t>
            </a:r>
            <a:endParaRPr lang="en-US" altLang="de-DE" dirty="0" smtClean="0">
              <a:latin typeface="Helvetica" pitchFamily="34" charset="0"/>
              <a:ea typeface="ＭＳ Ｐゴシック" pitchFamily="34" charset="-128"/>
              <a:cs typeface="Helvetica" pitchFamily="34" charset="0"/>
            </a:endParaRPr>
          </a:p>
          <a:p>
            <a:pPr lvl="1"/>
            <a:r>
              <a:rPr lang="en-US" dirty="0" smtClean="0"/>
              <a:t>Frequency</a:t>
            </a:r>
            <a:r>
              <a:rPr lang="en-US" dirty="0"/>
              <a:t>: </a:t>
            </a:r>
            <a:r>
              <a:rPr lang="en-US" dirty="0" smtClean="0"/>
              <a:t>18.85 GHz</a:t>
            </a:r>
          </a:p>
          <a:p>
            <a:pPr lvl="1"/>
            <a:r>
              <a:rPr lang="en-US" dirty="0"/>
              <a:t>Frequency modulated with </a:t>
            </a:r>
            <a:r>
              <a:rPr lang="en-US" dirty="0" err="1"/>
              <a:t>gaussian</a:t>
            </a:r>
            <a:r>
              <a:rPr lang="en-US" dirty="0"/>
              <a:t> noise</a:t>
            </a:r>
          </a:p>
          <a:p>
            <a:pPr lvl="1"/>
            <a:r>
              <a:rPr lang="en-US" dirty="0" smtClean="0"/>
              <a:t>Signal bandwidth</a:t>
            </a:r>
            <a:r>
              <a:rPr lang="en-US" dirty="0"/>
              <a:t>: </a:t>
            </a:r>
            <a:r>
              <a:rPr lang="en-US" dirty="0" smtClean="0"/>
              <a:t>8 kHz, Lorentz-shaped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Why 8kHz Bandwidth?</a:t>
            </a:r>
            <a:br>
              <a:rPr lang="en-US" dirty="0" smtClean="0"/>
            </a:br>
            <a:r>
              <a:rPr lang="en-US" dirty="0" smtClean="0"/>
              <a:t>Algorithm is searching</a:t>
            </a:r>
            <a:br>
              <a:rPr lang="en-US" dirty="0" smtClean="0"/>
            </a:br>
            <a:r>
              <a:rPr lang="en-US" dirty="0" smtClean="0"/>
              <a:t>for best S/N-ratio: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</a:t>
            </a:r>
            <a:r>
              <a:rPr lang="en-US" dirty="0"/>
              <a:t>: </a:t>
            </a:r>
            <a:r>
              <a:rPr lang="de-DE" dirty="0"/>
              <a:t>First </a:t>
            </a:r>
            <a:r>
              <a:rPr lang="de-DE" dirty="0" err="1" smtClean="0"/>
              <a:t>Cold</a:t>
            </a:r>
            <a:r>
              <a:rPr lang="de-DE" dirty="0" smtClean="0"/>
              <a:t> Test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111080"/>
            <a:ext cx="56007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478747" y="4398862"/>
            <a:ext cx="713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Bin #</a:t>
            </a:r>
            <a:endParaRPr lang="en-US" sz="1400" dirty="0">
              <a:latin typeface="+mj-lt"/>
            </a:endParaRPr>
          </a:p>
        </p:txBody>
      </p:sp>
      <p:cxnSp>
        <p:nvCxnSpPr>
          <p:cNvPr id="8" name="Gerade Verbindung mit Pfeil 7"/>
          <p:cNvCxnSpPr>
            <a:stCxn id="7" idx="2"/>
          </p:cNvCxnSpPr>
          <p:nvPr/>
        </p:nvCxnSpPr>
        <p:spPr>
          <a:xfrm>
            <a:off x="1835696" y="4706639"/>
            <a:ext cx="356949" cy="40444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414852" y="4365104"/>
            <a:ext cx="1577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Peak Freq. in Hz</a:t>
            </a:r>
            <a:endParaRPr lang="en-US" sz="1400" dirty="0">
              <a:latin typeface="+mj-lt"/>
            </a:endParaRPr>
          </a:p>
        </p:txBody>
      </p:sp>
      <p:cxnSp>
        <p:nvCxnSpPr>
          <p:cNvPr id="14" name="Gerade Verbindung mit Pfeil 13"/>
          <p:cNvCxnSpPr>
            <a:stCxn id="13" idx="2"/>
          </p:cNvCxnSpPr>
          <p:nvPr/>
        </p:nvCxnSpPr>
        <p:spPr>
          <a:xfrm flipH="1">
            <a:off x="3128751" y="4672881"/>
            <a:ext cx="75098" cy="40444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3900417" y="4091085"/>
            <a:ext cx="1577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Best Filter in Hz</a:t>
            </a:r>
            <a:endParaRPr lang="en-US" sz="1400" dirty="0">
              <a:latin typeface="+mj-lt"/>
            </a:endParaRPr>
          </a:p>
        </p:txBody>
      </p:sp>
      <p:cxnSp>
        <p:nvCxnSpPr>
          <p:cNvPr id="18" name="Gerade Verbindung mit Pfeil 17"/>
          <p:cNvCxnSpPr>
            <a:stCxn id="17" idx="2"/>
            <a:endCxn id="2050" idx="0"/>
          </p:cNvCxnSpPr>
          <p:nvPr/>
        </p:nvCxnSpPr>
        <p:spPr>
          <a:xfrm flipH="1">
            <a:off x="4636046" y="4398862"/>
            <a:ext cx="53368" cy="71221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5364088" y="4398862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X-corr. S/N</a:t>
            </a:r>
            <a:endParaRPr lang="en-US" sz="1400" dirty="0">
              <a:latin typeface="+mj-lt"/>
            </a:endParaRPr>
          </a:p>
        </p:txBody>
      </p:sp>
      <p:cxnSp>
        <p:nvCxnSpPr>
          <p:cNvPr id="21" name="Gerade Verbindung mit Pfeil 20"/>
          <p:cNvCxnSpPr>
            <a:stCxn id="20" idx="2"/>
          </p:cNvCxnSpPr>
          <p:nvPr/>
        </p:nvCxnSpPr>
        <p:spPr>
          <a:xfrm flipH="1">
            <a:off x="5940152" y="4706639"/>
            <a:ext cx="36004" cy="40444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6722498" y="4398862"/>
            <a:ext cx="801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Signal #</a:t>
            </a:r>
            <a:endParaRPr lang="en-US" sz="1400" dirty="0">
              <a:latin typeface="+mj-lt"/>
            </a:endParaRPr>
          </a:p>
        </p:txBody>
      </p:sp>
      <p:cxnSp>
        <p:nvCxnSpPr>
          <p:cNvPr id="28" name="Gerade Verbindung mit Pfeil 27"/>
          <p:cNvCxnSpPr>
            <a:stCxn id="27" idx="2"/>
          </p:cNvCxnSpPr>
          <p:nvPr/>
        </p:nvCxnSpPr>
        <p:spPr>
          <a:xfrm flipH="1">
            <a:off x="7079447" y="4706639"/>
            <a:ext cx="43966" cy="40444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2014170" y="5517232"/>
            <a:ext cx="5222126" cy="131068"/>
          </a:xfrm>
          <a:prstGeom prst="rect">
            <a:avLst/>
          </a:prstGeom>
          <a:solidFill>
            <a:srgbClr val="FF000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045" y="2747061"/>
            <a:ext cx="5266955" cy="3933757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 smtClean="0">
                <a:latin typeface="Arial" charset="0"/>
                <a:cs typeface="Arial" charset="0"/>
              </a:rPr>
              <a:t>Inject</a:t>
            </a:r>
            <a:r>
              <a:rPr lang="de-DE" altLang="de-DE" dirty="0" smtClean="0">
                <a:latin typeface="Arial" charset="0"/>
                <a:cs typeface="Arial" charset="0"/>
              </a:rPr>
              <a:t> fake </a:t>
            </a:r>
            <a:r>
              <a:rPr lang="de-DE" altLang="de-DE" dirty="0" err="1" smtClean="0">
                <a:latin typeface="Arial" charset="0"/>
                <a:cs typeface="Arial" charset="0"/>
              </a:rPr>
              <a:t>axion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signal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de-DE" altLang="de-DE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dirty="0" smtClean="0">
                <a:latin typeface="Arial" charset="0"/>
                <a:cs typeface="Arial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1.2</a:t>
            </a:r>
            <a:r>
              <a:rPr lang="en-US" altLang="de-DE" baseline="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.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10</a:t>
            </a:r>
            <a:r>
              <a:rPr lang="en-US" altLang="de-DE" baseline="30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-22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W at </a:t>
            </a:r>
            <a:r>
              <a:rPr lang="en-US" altLang="de-DE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LHe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temp.</a:t>
            </a:r>
            <a:endParaRPr lang="en-US" altLang="de-DE" dirty="0" smtClean="0">
              <a:latin typeface="Helvetica" pitchFamily="34" charset="0"/>
              <a:ea typeface="ＭＳ Ｐゴシック" pitchFamily="34" charset="-128"/>
              <a:cs typeface="Helvetica" pitchFamily="34" charset="0"/>
            </a:endParaRPr>
          </a:p>
          <a:p>
            <a:pPr lvl="1"/>
            <a:r>
              <a:rPr lang="en-US" dirty="0" smtClean="0"/>
              <a:t>Frequency</a:t>
            </a:r>
            <a:r>
              <a:rPr lang="en-US" dirty="0"/>
              <a:t>: </a:t>
            </a:r>
            <a:r>
              <a:rPr lang="en-US" dirty="0" smtClean="0"/>
              <a:t>18.85 GHz</a:t>
            </a:r>
          </a:p>
          <a:p>
            <a:pPr lvl="1"/>
            <a:r>
              <a:rPr lang="en-US" dirty="0"/>
              <a:t>Frequency modulated with </a:t>
            </a:r>
            <a:r>
              <a:rPr lang="en-US" dirty="0" err="1"/>
              <a:t>gaussian</a:t>
            </a:r>
            <a:r>
              <a:rPr lang="en-US" dirty="0"/>
              <a:t> noise</a:t>
            </a:r>
          </a:p>
          <a:p>
            <a:pPr lvl="1"/>
            <a:r>
              <a:rPr lang="en-US" dirty="0" smtClean="0"/>
              <a:t>Signal bandwidth</a:t>
            </a:r>
            <a:r>
              <a:rPr lang="en-US" dirty="0"/>
              <a:t>: </a:t>
            </a:r>
            <a:r>
              <a:rPr lang="en-US" dirty="0" smtClean="0"/>
              <a:t>8 kHz, Lorentz-shaped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Signal +</a:t>
            </a:r>
            <a:br>
              <a:rPr lang="en-US" dirty="0" smtClean="0"/>
            </a:br>
            <a:r>
              <a:rPr lang="en-US" dirty="0" smtClean="0"/>
              <a:t>Lorentz-fit (8kHz):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</a:t>
            </a:r>
            <a:r>
              <a:rPr lang="en-US" dirty="0"/>
              <a:t>: </a:t>
            </a:r>
            <a:r>
              <a:rPr lang="de-DE" dirty="0"/>
              <a:t>First </a:t>
            </a:r>
            <a:r>
              <a:rPr lang="de-DE" dirty="0" err="1" smtClean="0"/>
              <a:t>Cold</a:t>
            </a:r>
            <a:r>
              <a:rPr lang="de-DE" dirty="0" smtClean="0"/>
              <a:t>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93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 with Allen’s run statistic algorithm showed good agreement</a:t>
            </a:r>
          </a:p>
          <a:p>
            <a:endParaRPr lang="en-US" dirty="0"/>
          </a:p>
          <a:p>
            <a:r>
              <a:rPr lang="en-US" dirty="0" smtClean="0"/>
              <a:t>Cold t</a:t>
            </a:r>
            <a:r>
              <a:rPr lang="en-US" dirty="0" smtClean="0"/>
              <a:t>ests are ongoing</a:t>
            </a:r>
          </a:p>
          <a:p>
            <a:pPr lvl="1"/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5</a:t>
            </a:r>
            <a:r>
              <a:rPr lang="en-US" altLang="de-DE" baseline="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.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10</a:t>
            </a:r>
            <a:r>
              <a:rPr lang="en-US" altLang="de-DE" baseline="30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-23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W in 10kHz linewidth already reached</a:t>
            </a:r>
            <a:b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</a:b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within one week in 10K </a:t>
            </a:r>
            <a:r>
              <a:rPr lang="en-US" altLang="de-DE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T</a:t>
            </a:r>
            <a:r>
              <a:rPr lang="en-US" altLang="de-DE" baseline="-25000" dirty="0" err="1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sys</a:t>
            </a:r>
            <a:r>
              <a:rPr lang="en-US" altLang="de-DE" baseline="-25000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 </a:t>
            </a:r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(Physical limit)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Different tests runs should give a clearer insight to possible problems (quantization noise, …)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Additional Facts: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00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r>
              <a:rPr lang="en-US" dirty="0" smtClean="0"/>
              <a:t>Receiver concept is OK</a:t>
            </a:r>
          </a:p>
          <a:p>
            <a:pPr lvl="1"/>
            <a:r>
              <a:rPr lang="en-US" dirty="0" smtClean="0"/>
              <a:t>Dead time 1,4%</a:t>
            </a:r>
          </a:p>
          <a:p>
            <a:pPr lvl="1"/>
            <a:r>
              <a:rPr lang="en-US" dirty="0" smtClean="0"/>
              <a:t>Sensitivity in warm and cold is OK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Next Tests:</a:t>
            </a:r>
          </a:p>
          <a:p>
            <a:pPr lvl="1"/>
            <a:r>
              <a:rPr lang="en-US" dirty="0" smtClean="0"/>
              <a:t>Systematic cold measurements</a:t>
            </a:r>
            <a:endParaRPr lang="en-US" dirty="0"/>
          </a:p>
          <a:p>
            <a:pPr lvl="1"/>
            <a:r>
              <a:rPr lang="en-US" dirty="0" smtClean="0"/>
              <a:t>Better Antenna measurements</a:t>
            </a:r>
          </a:p>
          <a:p>
            <a:pPr lvl="1"/>
            <a:r>
              <a:rPr lang="en-US" dirty="0" smtClean="0"/>
              <a:t>Cold background measurements in cryostat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78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Microwave </a:t>
            </a:r>
            <a:r>
              <a:rPr lang="en-US" dirty="0" smtClean="0"/>
              <a:t>radiometer (short reminder)</a:t>
            </a:r>
            <a:endParaRPr lang="en-US" dirty="0" smtClean="0"/>
          </a:p>
          <a:p>
            <a:pPr lvl="1">
              <a:spcBef>
                <a:spcPts val="600"/>
              </a:spcBef>
            </a:pPr>
            <a:r>
              <a:rPr lang="en-US" dirty="0" smtClean="0"/>
              <a:t>Comparison between photon- and heterodyne </a:t>
            </a:r>
            <a:r>
              <a:rPr lang="en-US" dirty="0" smtClean="0"/>
              <a:t>detection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dirty="0" smtClean="0"/>
              <a:t>Current lab system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Schematic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First cold tests</a:t>
            </a:r>
            <a:endParaRPr lang="en-US" dirty="0" smtClean="0"/>
          </a:p>
          <a:p>
            <a:pPr lvl="1"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71593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Appendix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791" y="5949280"/>
            <a:ext cx="1343025" cy="36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Contribution of a detector: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n</a:t>
            </a:r>
            <a:r>
              <a:rPr lang="en-US" dirty="0" smtClean="0"/>
              <a:t>o phase preservation)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Contribution of an amplifier or mixer:</a:t>
            </a:r>
            <a:br>
              <a:rPr lang="en-US" dirty="0" smtClean="0"/>
            </a:br>
            <a:r>
              <a:rPr lang="en-US" dirty="0" smtClean="0"/>
              <a:t>(phase </a:t>
            </a:r>
            <a:r>
              <a:rPr lang="en-US" dirty="0"/>
              <a:t>preservation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800" dirty="0"/>
          </a:p>
          <a:p>
            <a:r>
              <a:rPr lang="en-US" dirty="0" smtClean="0"/>
              <a:t>Limit for low frequencies and/or high temperatures: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Spectral </a:t>
            </a:r>
            <a:r>
              <a:rPr lang="en-US" dirty="0" smtClean="0"/>
              <a:t>Power Density of (BB)-Noise 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3170987" y="6372036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Noise temperature</a:t>
            </a:r>
            <a:endParaRPr lang="en-US" dirty="0">
              <a:latin typeface="+mj-lt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 flipH="1" flipV="1">
            <a:off x="2843808" y="6129298"/>
            <a:ext cx="360041" cy="3960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354" y="2276872"/>
            <a:ext cx="2114550" cy="874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122777"/>
            <a:ext cx="3223260" cy="103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1371600" cy="76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30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Spectral power density for different temperatures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Spectral </a:t>
            </a:r>
            <a:r>
              <a:rPr lang="en-US" dirty="0" smtClean="0"/>
              <a:t>Power Density of (BB)-Noise </a:t>
            </a:r>
            <a:endParaRPr lang="en-US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1043608" y="2348880"/>
            <a:ext cx="6606378" cy="4104456"/>
            <a:chOff x="1187625" y="1916832"/>
            <a:chExt cx="6606378" cy="4104456"/>
          </a:xfrm>
        </p:grpSpPr>
        <p:grpSp>
          <p:nvGrpSpPr>
            <p:cNvPr id="4" name="Gruppieren 3"/>
            <p:cNvGrpSpPr/>
            <p:nvPr/>
          </p:nvGrpSpPr>
          <p:grpSpPr>
            <a:xfrm>
              <a:off x="1187625" y="1916832"/>
              <a:ext cx="6336703" cy="4104456"/>
              <a:chOff x="1187625" y="1916832"/>
              <a:chExt cx="6336703" cy="4104456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4528" y="1916832"/>
                <a:ext cx="6019800" cy="38941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feld 9"/>
              <p:cNvSpPr txBox="1"/>
              <p:nvPr/>
            </p:nvSpPr>
            <p:spPr>
              <a:xfrm>
                <a:off x="4116203" y="5759678"/>
                <a:ext cx="114486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+mj-lt"/>
                  </a:rPr>
                  <a:t>Frequency (Hz)</a:t>
                </a:r>
                <a:endParaRPr lang="en-US" sz="1100" b="1" dirty="0">
                  <a:latin typeface="+mj-lt"/>
                </a:endParaRP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 rot="16200000">
                <a:off x="903091" y="3641526"/>
                <a:ext cx="83067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+mj-lt"/>
                  </a:rPr>
                  <a:t>E</a:t>
                </a:r>
                <a:r>
                  <a:rPr lang="en-US" sz="1100" baseline="-25000" dirty="0" smtClean="0">
                    <a:latin typeface="+mj-lt"/>
                  </a:rPr>
                  <a:t>N</a:t>
                </a:r>
                <a:r>
                  <a:rPr lang="en-US" sz="1100" dirty="0" smtClean="0">
                    <a:latin typeface="+mj-lt"/>
                  </a:rPr>
                  <a:t>(W </a:t>
                </a:r>
                <a:r>
                  <a:rPr lang="de-DE" sz="1100" dirty="0" smtClean="0">
                    <a:latin typeface="+mj-lt"/>
                  </a:rPr>
                  <a:t>Hz</a:t>
                </a:r>
                <a:r>
                  <a:rPr lang="de-DE" sz="1100" baseline="30000" dirty="0" smtClean="0">
                    <a:latin typeface="+mj-lt"/>
                  </a:rPr>
                  <a:t>-1</a:t>
                </a:r>
                <a:r>
                  <a:rPr lang="en-US" sz="1100" dirty="0" smtClean="0">
                    <a:latin typeface="+mj-lt"/>
                  </a:rPr>
                  <a:t>)</a:t>
                </a:r>
                <a:endParaRPr lang="en-US" sz="1100" b="1" dirty="0">
                  <a:latin typeface="+mj-lt"/>
                </a:endParaRPr>
              </a:p>
            </p:txBody>
          </p:sp>
        </p:grpSp>
        <p:sp>
          <p:nvSpPr>
            <p:cNvPr id="13" name="Textfeld 12"/>
            <p:cNvSpPr txBox="1"/>
            <p:nvPr/>
          </p:nvSpPr>
          <p:spPr>
            <a:xfrm>
              <a:off x="2699792" y="2924944"/>
              <a:ext cx="5309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+mj-lt"/>
                </a:rPr>
                <a:t>400 K</a:t>
              </a:r>
              <a:endParaRPr lang="en-US" sz="1100" b="1" dirty="0">
                <a:latin typeface="+mj-lt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699792" y="3455422"/>
              <a:ext cx="5309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+mj-lt"/>
                </a:rPr>
                <a:t>100 K</a:t>
              </a:r>
              <a:endParaRPr lang="en-US" sz="1100" b="1" dirty="0">
                <a:latin typeface="+mj-lt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736661" y="4365104"/>
              <a:ext cx="4571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+mj-lt"/>
                </a:rPr>
                <a:t>10 K</a:t>
              </a:r>
              <a:endParaRPr lang="en-US" sz="1100" b="1" dirty="0">
                <a:latin typeface="+mj-lt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2783541" y="5229200"/>
              <a:ext cx="3834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+mj-lt"/>
                </a:rPr>
                <a:t>1 K</a:t>
              </a:r>
              <a:endParaRPr lang="en-US" sz="1100" b="1" dirty="0">
                <a:latin typeface="+mj-lt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012160" y="4967590"/>
              <a:ext cx="5309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+mj-lt"/>
                </a:rPr>
                <a:t>100 K</a:t>
              </a:r>
              <a:endParaRPr lang="en-US" sz="1100" b="1" dirty="0">
                <a:latin typeface="+mj-lt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588224" y="2801886"/>
              <a:ext cx="12057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+mj-lt"/>
                </a:rPr>
                <a:t>Amplifier, Mixer</a:t>
              </a:r>
              <a:endParaRPr lang="en-US" sz="1100" b="1" dirty="0">
                <a:latin typeface="+mj-lt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6426586" y="4581128"/>
              <a:ext cx="7377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+mj-lt"/>
                </a:rPr>
                <a:t>Detector</a:t>
              </a:r>
              <a:endParaRPr lang="en-US" sz="1100" b="1" dirty="0">
                <a:latin typeface="+mj-lt"/>
              </a:endParaRPr>
            </a:p>
          </p:txBody>
        </p:sp>
      </p:grpSp>
      <p:cxnSp>
        <p:nvCxnSpPr>
          <p:cNvPr id="7" name="Gerade Verbindung 6"/>
          <p:cNvCxnSpPr/>
          <p:nvPr/>
        </p:nvCxnSpPr>
        <p:spPr>
          <a:xfrm flipH="1">
            <a:off x="3635896" y="2564904"/>
            <a:ext cx="3600399" cy="3456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3923928" y="5687670"/>
            <a:ext cx="12426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+mj-lt"/>
              </a:rPr>
              <a:t>“Quantum limit”</a:t>
            </a:r>
            <a:endParaRPr lang="en-US" sz="1100" b="1" dirty="0">
              <a:latin typeface="+mj-lt"/>
            </a:endParaRP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552" y="2879836"/>
            <a:ext cx="1343025" cy="36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5"/>
          <p:cNvCxnSpPr/>
          <p:nvPr/>
        </p:nvCxnSpPr>
        <p:spPr>
          <a:xfrm flipV="1">
            <a:off x="2831243" y="2420888"/>
            <a:ext cx="3451326" cy="352839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H="1">
            <a:off x="3923928" y="3233934"/>
            <a:ext cx="15121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3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 noise temperature </a:t>
            </a:r>
            <a:r>
              <a:rPr lang="en-US" dirty="0" err="1" smtClean="0"/>
              <a:t>T</a:t>
            </a:r>
            <a:r>
              <a:rPr lang="en-US" baseline="-25000" dirty="0" err="1"/>
              <a:t>S</a:t>
            </a:r>
            <a:r>
              <a:rPr lang="en-US" baseline="-25000" dirty="0" err="1" smtClean="0"/>
              <a:t>ys</a:t>
            </a:r>
            <a:r>
              <a:rPr lang="en-US" dirty="0" smtClean="0"/>
              <a:t> and bandwidth </a:t>
            </a:r>
            <a:r>
              <a:rPr lang="en-US" dirty="0" err="1" smtClean="0">
                <a:latin typeface="Symbol" panose="05050102010706020507" pitchFamily="18" charset="2"/>
              </a:rPr>
              <a:t>D</a:t>
            </a:r>
            <a:r>
              <a:rPr lang="en-US" dirty="0" err="1" smtClean="0"/>
              <a:t>f</a:t>
            </a:r>
            <a:r>
              <a:rPr lang="en-US" baseline="-25000" dirty="0" err="1" smtClean="0"/>
              <a:t>F</a:t>
            </a:r>
            <a:r>
              <a:rPr lang="en-US" dirty="0" smtClean="0"/>
              <a:t> are difficult to measure for broadband detectors</a:t>
            </a:r>
          </a:p>
          <a:p>
            <a:pPr lvl="1"/>
            <a:r>
              <a:rPr lang="en-US" dirty="0" smtClean="0"/>
              <a:t>Johnson noise</a:t>
            </a:r>
          </a:p>
          <a:p>
            <a:pPr lvl="1"/>
            <a:r>
              <a:rPr lang="en-US" dirty="0" smtClean="0"/>
              <a:t>Phonon-electron coupling</a:t>
            </a:r>
          </a:p>
          <a:p>
            <a:pPr lvl="1"/>
            <a:r>
              <a:rPr lang="en-US" dirty="0" smtClean="0"/>
              <a:t>Generation-recombination noise</a:t>
            </a:r>
          </a:p>
          <a:p>
            <a:pPr lvl="1"/>
            <a:r>
              <a:rPr lang="en-US" dirty="0" smtClean="0"/>
              <a:t>Background noise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>
                <a:latin typeface="+mj-lt"/>
              </a:rPr>
              <a:t>→</a:t>
            </a:r>
            <a:r>
              <a:rPr lang="en-US" dirty="0" smtClean="0">
                <a:latin typeface="Calibri"/>
              </a:rPr>
              <a:t> Using noise equivalent power (NEP):</a:t>
            </a:r>
          </a:p>
          <a:p>
            <a:endParaRPr lang="en-US" dirty="0">
              <a:latin typeface="Calibri"/>
            </a:endParaRPr>
          </a:p>
          <a:p>
            <a:endParaRPr lang="en-US" dirty="0">
              <a:latin typeface="Calibri"/>
            </a:endParaRPr>
          </a:p>
          <a:p>
            <a:r>
              <a:rPr lang="en-US" dirty="0" smtClean="0">
                <a:latin typeface="Calibri"/>
              </a:rPr>
              <a:t>Sometimes a little bit different NEP definitions are used, most of them have factor 2 or 2</a:t>
            </a:r>
            <a:r>
              <a:rPr lang="en-US" baseline="30000" dirty="0" smtClean="0">
                <a:latin typeface="Calibri"/>
              </a:rPr>
              <a:t>½</a:t>
            </a:r>
            <a:r>
              <a:rPr lang="en-US" dirty="0" smtClean="0">
                <a:latin typeface="Calibri"/>
              </a:rPr>
              <a:t> included</a:t>
            </a:r>
            <a:br>
              <a:rPr lang="en-US" dirty="0" smtClean="0">
                <a:latin typeface="Calibri"/>
              </a:rPr>
            </a:br>
            <a:r>
              <a:rPr lang="en-US" dirty="0" smtClean="0">
                <a:latin typeface="Calibri"/>
              </a:rPr>
              <a:t>(Because of 2 polarizations or time to bandwidth conversion)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Noise Equivalent Power</a:t>
            </a:r>
            <a:endParaRPr lang="en-US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92896"/>
            <a:ext cx="206454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541688"/>
            <a:ext cx="1664494" cy="59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mit Pfeil 5"/>
          <p:cNvCxnSpPr/>
          <p:nvPr/>
        </p:nvCxnSpPr>
        <p:spPr>
          <a:xfrm>
            <a:off x="6948264" y="2204864"/>
            <a:ext cx="240184" cy="555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7068356" y="2204864"/>
            <a:ext cx="5999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067" y="4663132"/>
            <a:ext cx="2378869" cy="35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113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Types of broadband detectors</a:t>
            </a:r>
          </a:p>
          <a:p>
            <a:pPr lvl="1"/>
            <a:r>
              <a:rPr lang="en-US" dirty="0" smtClean="0"/>
              <a:t>Bolometers</a:t>
            </a:r>
          </a:p>
          <a:p>
            <a:pPr lvl="1"/>
            <a:r>
              <a:rPr lang="en-US" dirty="0" smtClean="0"/>
              <a:t>Microwave kinetic inductance detector (MKID)</a:t>
            </a:r>
          </a:p>
          <a:p>
            <a:pPr lvl="1"/>
            <a:r>
              <a:rPr lang="en-US" dirty="0" smtClean="0"/>
              <a:t>Double quantum well detectors</a:t>
            </a:r>
          </a:p>
          <a:p>
            <a:pPr lvl="1"/>
            <a:r>
              <a:rPr lang="en-US" dirty="0" smtClean="0"/>
              <a:t>Transition edge sensors (TES)</a:t>
            </a:r>
          </a:p>
          <a:p>
            <a:pPr lvl="1"/>
            <a:endParaRPr lang="en-US" dirty="0"/>
          </a:p>
          <a:p>
            <a:r>
              <a:rPr lang="en-US" dirty="0" smtClean="0"/>
              <a:t>Usually they work good only at higher frequencies</a:t>
            </a:r>
            <a:br>
              <a:rPr lang="en-US" dirty="0" smtClean="0"/>
            </a:br>
            <a:r>
              <a:rPr lang="en-US" dirty="0" smtClean="0"/>
              <a:t>(&gt; 50 … 100 GHz)</a:t>
            </a:r>
            <a:br>
              <a:rPr lang="en-US" dirty="0" smtClean="0"/>
            </a:b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Often the devices are background limited</a:t>
            </a:r>
            <a:endParaRPr lang="en-US" dirty="0">
              <a:latin typeface="+mj-lt"/>
            </a:endParaRPr>
          </a:p>
          <a:p>
            <a:pPr lvl="1"/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smtClean="0"/>
              <a:t>Background temperature 300 K, bandwidth 50 GHz</a:t>
            </a:r>
            <a:br>
              <a:rPr lang="en-US" dirty="0" smtClean="0"/>
            </a:br>
            <a:r>
              <a:rPr lang="en-US" dirty="0" smtClean="0"/>
              <a:t>→ NEP = 9.2 10</a:t>
            </a:r>
            <a:r>
              <a:rPr lang="en-US" baseline="30000" dirty="0" smtClean="0"/>
              <a:t>-16</a:t>
            </a:r>
            <a:r>
              <a:rPr lang="en-US" dirty="0" smtClean="0"/>
              <a:t> W Hz</a:t>
            </a:r>
            <a:r>
              <a:rPr lang="en-US" baseline="30000" dirty="0" smtClean="0"/>
              <a:t>-½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Temperature and bandwidth can be reduced, but then again the other noise sources start to dominate </a:t>
            </a:r>
            <a:r>
              <a:rPr lang="en-US" dirty="0"/>
              <a:t>(see later</a:t>
            </a:r>
            <a:r>
              <a:rPr lang="en-US" dirty="0" smtClean="0"/>
              <a:t>)</a:t>
            </a:r>
            <a:r>
              <a:rPr lang="en-US" dirty="0" smtClean="0">
                <a:latin typeface="+mj-lt"/>
              </a:rPr>
              <a:t>!</a:t>
            </a:r>
          </a:p>
          <a:p>
            <a:endParaRPr lang="en-US" dirty="0">
              <a:latin typeface="Calibri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Broadband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38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Noise equivalent power of a heterodyne system: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Comparison: Heterodyne </a:t>
            </a:r>
            <a:r>
              <a:rPr lang="en-US" dirty="0" smtClean="0">
                <a:sym typeface="Symbol"/>
              </a:rPr>
              <a:t> </a:t>
            </a:r>
            <a:r>
              <a:rPr lang="en-US" dirty="0" smtClean="0"/>
              <a:t>Direct Det.</a:t>
            </a:r>
            <a:endParaRPr lang="en-US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1102237" y="2231286"/>
            <a:ext cx="6426376" cy="3934018"/>
            <a:chOff x="1070029" y="1916831"/>
            <a:chExt cx="6426376" cy="3934019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1358404" y="1916831"/>
              <a:ext cx="6138001" cy="3744416"/>
              <a:chOff x="1358404" y="1916831"/>
              <a:chExt cx="6138001" cy="3744416"/>
            </a:xfrm>
          </p:grpSpPr>
          <p:grpSp>
            <p:nvGrpSpPr>
              <p:cNvPr id="17" name="Gruppieren 16"/>
              <p:cNvGrpSpPr/>
              <p:nvPr/>
            </p:nvGrpSpPr>
            <p:grpSpPr>
              <a:xfrm>
                <a:off x="1358404" y="1916831"/>
                <a:ext cx="6061708" cy="3744416"/>
                <a:chOff x="1358404" y="2420887"/>
                <a:chExt cx="6061708" cy="3744416"/>
              </a:xfrm>
            </p:grpSpPr>
            <p:grpSp>
              <p:nvGrpSpPr>
                <p:cNvPr id="13" name="Gruppieren 12"/>
                <p:cNvGrpSpPr/>
                <p:nvPr/>
              </p:nvGrpSpPr>
              <p:grpSpPr>
                <a:xfrm>
                  <a:off x="1358404" y="2420887"/>
                  <a:ext cx="6061708" cy="3744416"/>
                  <a:chOff x="1294458" y="2492895"/>
                  <a:chExt cx="6061708" cy="3744416"/>
                </a:xfrm>
              </p:grpSpPr>
              <p:grpSp>
                <p:nvGrpSpPr>
                  <p:cNvPr id="10" name="Gruppieren 9"/>
                  <p:cNvGrpSpPr/>
                  <p:nvPr/>
                </p:nvGrpSpPr>
                <p:grpSpPr>
                  <a:xfrm>
                    <a:off x="1294458" y="2492895"/>
                    <a:ext cx="6013845" cy="3744416"/>
                    <a:chOff x="1294458" y="2492895"/>
                    <a:chExt cx="6013845" cy="3744416"/>
                  </a:xfrm>
                </p:grpSpPr>
                <p:grpSp>
                  <p:nvGrpSpPr>
                    <p:cNvPr id="7" name="Gruppieren 6"/>
                    <p:cNvGrpSpPr/>
                    <p:nvPr/>
                  </p:nvGrpSpPr>
                  <p:grpSpPr>
                    <a:xfrm>
                      <a:off x="1294458" y="2492895"/>
                      <a:ext cx="6013845" cy="3744416"/>
                      <a:chOff x="1043608" y="2780927"/>
                      <a:chExt cx="6013845" cy="3744416"/>
                    </a:xfrm>
                  </p:grpSpPr>
                  <p:pic>
                    <p:nvPicPr>
                      <p:cNvPr id="3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780927"/>
                        <a:ext cx="6013845" cy="37444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  <p:cxnSp>
                    <p:nvCxnSpPr>
                      <p:cNvPr id="5" name="Gerade Verbindung 4"/>
                      <p:cNvCxnSpPr/>
                      <p:nvPr/>
                    </p:nvCxnSpPr>
                    <p:spPr>
                      <a:xfrm>
                        <a:off x="1331640" y="5202001"/>
                        <a:ext cx="5616624" cy="0"/>
                      </a:xfrm>
                      <a:prstGeom prst="line">
                        <a:avLst/>
                      </a:prstGeom>
                      <a:ln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9" name="Gerade Verbindung 8"/>
                    <p:cNvCxnSpPr/>
                    <p:nvPr/>
                  </p:nvCxnSpPr>
                  <p:spPr>
                    <a:xfrm>
                      <a:off x="6588224" y="4293096"/>
                      <a:ext cx="576064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2" name="Textfeld 11"/>
                  <p:cNvSpPr txBox="1"/>
                  <p:nvPr/>
                </p:nvSpPr>
                <p:spPr>
                  <a:xfrm>
                    <a:off x="5661471" y="4864853"/>
                    <a:ext cx="1694695" cy="938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latin typeface="+mj-lt"/>
                      </a:rPr>
                      <a:t>Non-existing graphene</a:t>
                    </a:r>
                    <a:br>
                      <a:rPr lang="en-US" sz="1100" dirty="0" smtClean="0">
                        <a:latin typeface="+mj-lt"/>
                      </a:rPr>
                    </a:br>
                    <a:r>
                      <a:rPr lang="en-US" sz="1100" dirty="0" smtClean="0">
                        <a:latin typeface="+mj-lt"/>
                      </a:rPr>
                      <a:t>bolometer with 10 MHz</a:t>
                    </a:r>
                    <a:br>
                      <a:rPr lang="en-US" sz="1100" dirty="0" smtClean="0">
                        <a:latin typeface="+mj-lt"/>
                      </a:rPr>
                    </a:br>
                    <a:r>
                      <a:rPr lang="en-US" sz="1100" dirty="0" smtClean="0">
                        <a:latin typeface="+mj-lt"/>
                      </a:rPr>
                      <a:t>coupling bandwidth and</a:t>
                    </a:r>
                    <a:br>
                      <a:rPr lang="en-US" sz="1100" dirty="0" smtClean="0">
                        <a:latin typeface="+mj-lt"/>
                      </a:rPr>
                    </a:br>
                    <a:r>
                      <a:rPr lang="en-US" sz="1100" dirty="0" smtClean="0">
                        <a:latin typeface="+mj-lt"/>
                      </a:rPr>
                      <a:t>20 </a:t>
                    </a:r>
                    <a:r>
                      <a:rPr lang="en-US" sz="1100" dirty="0" err="1" smtClean="0">
                        <a:latin typeface="+mj-lt"/>
                      </a:rPr>
                      <a:t>mK</a:t>
                    </a:r>
                    <a:r>
                      <a:rPr lang="en-US" sz="1100" dirty="0" smtClean="0">
                        <a:latin typeface="+mj-lt"/>
                      </a:rPr>
                      <a:t> temperature [1].</a:t>
                    </a:r>
                    <a:br>
                      <a:rPr lang="en-US" sz="1100" dirty="0" smtClean="0">
                        <a:latin typeface="+mj-lt"/>
                      </a:rPr>
                    </a:br>
                    <a:r>
                      <a:rPr lang="en-US" sz="1100" b="1" dirty="0" smtClean="0">
                        <a:latin typeface="+mj-lt"/>
                      </a:rPr>
                      <a:t>Unrealistic!!!</a:t>
                    </a:r>
                    <a:endParaRPr lang="en-US" sz="1100" b="1" dirty="0">
                      <a:latin typeface="+mj-lt"/>
                    </a:endParaRPr>
                  </a:p>
                </p:txBody>
              </p:sp>
            </p:grpSp>
            <p:cxnSp>
              <p:nvCxnSpPr>
                <p:cNvPr id="15" name="Gerade Verbindung 14"/>
                <p:cNvCxnSpPr/>
                <p:nvPr/>
              </p:nvCxnSpPr>
              <p:spPr>
                <a:xfrm flipV="1">
                  <a:off x="3491880" y="2636912"/>
                  <a:ext cx="0" cy="3240360"/>
                </a:xfrm>
                <a:prstGeom prst="line">
                  <a:avLst/>
                </a:prstGeom>
                <a:ln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Gerade Verbindung 17"/>
                <p:cNvCxnSpPr/>
                <p:nvPr/>
              </p:nvCxnSpPr>
              <p:spPr>
                <a:xfrm flipV="1">
                  <a:off x="5346000" y="2636912"/>
                  <a:ext cx="0" cy="3240360"/>
                </a:xfrm>
                <a:prstGeom prst="line">
                  <a:avLst/>
                </a:prstGeom>
                <a:ln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Textfeld 20"/>
              <p:cNvSpPr txBox="1"/>
              <p:nvPr/>
            </p:nvSpPr>
            <p:spPr>
              <a:xfrm>
                <a:off x="6305053" y="3717032"/>
                <a:ext cx="119135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+mj-lt"/>
                  </a:rPr>
                  <a:t>State-of-the-art</a:t>
                </a:r>
                <a:br>
                  <a:rPr lang="en-US" sz="1100" dirty="0" smtClean="0">
                    <a:latin typeface="+mj-lt"/>
                  </a:rPr>
                </a:br>
                <a:r>
                  <a:rPr lang="en-US" sz="1100" dirty="0" smtClean="0">
                    <a:latin typeface="+mj-lt"/>
                  </a:rPr>
                  <a:t>bolometer</a:t>
                </a:r>
                <a:endParaRPr lang="en-US" sz="1100" b="1" dirty="0">
                  <a:latin typeface="+mj-lt"/>
                </a:endParaRPr>
              </a:p>
            </p:txBody>
          </p:sp>
        </p:grpSp>
        <p:sp>
          <p:nvSpPr>
            <p:cNvPr id="23" name="Textfeld 22"/>
            <p:cNvSpPr txBox="1"/>
            <p:nvPr/>
          </p:nvSpPr>
          <p:spPr>
            <a:xfrm>
              <a:off x="4083995" y="5589240"/>
              <a:ext cx="1144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+mj-lt"/>
                </a:rPr>
                <a:t>Frequency (Hz)</a:t>
              </a:r>
              <a:endParaRPr lang="en-US" sz="1100" b="1" dirty="0">
                <a:latin typeface="+mj-lt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 rot="16200000">
              <a:off x="695728" y="3631536"/>
              <a:ext cx="10102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+mj-lt"/>
                </a:rPr>
                <a:t>NEP (W </a:t>
              </a:r>
              <a:r>
                <a:rPr lang="de-DE" sz="1100" dirty="0" smtClean="0">
                  <a:latin typeface="+mj-lt"/>
                </a:rPr>
                <a:t>Hz</a:t>
              </a:r>
              <a:r>
                <a:rPr lang="de-DE" sz="1100" baseline="30000" dirty="0" smtClean="0">
                  <a:latin typeface="+mj-lt"/>
                </a:rPr>
                <a:t>-½</a:t>
              </a:r>
              <a:r>
                <a:rPr lang="en-US" sz="1100" dirty="0" smtClean="0">
                  <a:latin typeface="+mj-lt"/>
                </a:rPr>
                <a:t>)</a:t>
              </a:r>
              <a:endParaRPr lang="en-US" sz="1100" b="1" dirty="0">
                <a:latin typeface="+mj-lt"/>
              </a:endParaRPr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494824" y="6165304"/>
            <a:ext cx="6909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lang="de-DE" sz="1000" dirty="0" smtClean="0">
                <a:latin typeface="+mj-lt"/>
              </a:rPr>
              <a:t>[1] 	</a:t>
            </a:r>
            <a:r>
              <a:rPr lang="en-US" sz="1000" dirty="0" smtClean="0">
                <a:latin typeface="+mj-lt"/>
              </a:rPr>
              <a:t>K.C</a:t>
            </a:r>
            <a:r>
              <a:rPr lang="en-US" sz="1000" dirty="0">
                <a:latin typeface="+mj-lt"/>
              </a:rPr>
              <a:t>. Fong and K.C. </a:t>
            </a:r>
            <a:r>
              <a:rPr lang="en-US" sz="1000" dirty="0" smtClean="0">
                <a:latin typeface="+mj-lt"/>
              </a:rPr>
              <a:t>Schwab, “</a:t>
            </a:r>
            <a:r>
              <a:rPr lang="en-US" sz="1000" dirty="0">
                <a:latin typeface="+mj-lt"/>
              </a:rPr>
              <a:t>Ultra-sensitive and Wide Bandwidth Thermal Measurements of Graphene at </a:t>
            </a:r>
            <a:r>
              <a:rPr lang="en-US" sz="1000" dirty="0" smtClean="0">
                <a:latin typeface="+mj-lt"/>
              </a:rPr>
              <a:t>Low </a:t>
            </a:r>
            <a:r>
              <a:rPr lang="de-DE" sz="1000" dirty="0" err="1" smtClean="0">
                <a:latin typeface="+mj-lt"/>
              </a:rPr>
              <a:t>Temperatures</a:t>
            </a:r>
            <a:r>
              <a:rPr lang="de-DE" sz="1000" dirty="0" smtClean="0">
                <a:latin typeface="+mj-lt"/>
              </a:rPr>
              <a:t>“, 2012</a:t>
            </a:r>
            <a:endParaRPr lang="de-DE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563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Noise temperature limit for </a:t>
            </a:r>
            <a:r>
              <a:rPr lang="en-US" dirty="0" err="1" smtClean="0"/>
              <a:t>InP</a:t>
            </a:r>
            <a:r>
              <a:rPr lang="en-US" dirty="0" smtClean="0"/>
              <a:t> devices:</a:t>
            </a:r>
          </a:p>
          <a:p>
            <a:pPr lvl="1"/>
            <a:r>
              <a:rPr lang="en-US" dirty="0" smtClean="0"/>
              <a:t>Mainly phonon self heating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Inner bulk black body radiator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Detection: </a:t>
            </a:r>
            <a:r>
              <a:rPr lang="de-DE" dirty="0" smtClean="0"/>
              <a:t>Real Devices</a:t>
            </a:r>
            <a:endParaRPr lang="en-US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3419872" y="2484000"/>
            <a:ext cx="5616624" cy="3744000"/>
            <a:chOff x="3923928" y="3000321"/>
            <a:chExt cx="4752528" cy="310695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01" b="3226"/>
            <a:stretch/>
          </p:blipFill>
          <p:spPr bwMode="auto">
            <a:xfrm>
              <a:off x="3923928" y="3000321"/>
              <a:ext cx="4752528" cy="3106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Gerade Verbindung 3"/>
            <p:cNvCxnSpPr/>
            <p:nvPr/>
          </p:nvCxnSpPr>
          <p:spPr>
            <a:xfrm flipV="1">
              <a:off x="6948264" y="4221088"/>
              <a:ext cx="1224136" cy="7200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5"/>
            <p:cNvCxnSpPr/>
            <p:nvPr/>
          </p:nvCxnSpPr>
          <p:spPr>
            <a:xfrm flipV="1">
              <a:off x="5004048" y="5229200"/>
              <a:ext cx="504056" cy="216024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Gerade Verbindung 9"/>
          <p:cNvCxnSpPr/>
          <p:nvPr/>
        </p:nvCxnSpPr>
        <p:spPr>
          <a:xfrm>
            <a:off x="755576" y="3140968"/>
            <a:ext cx="648072" cy="0"/>
          </a:xfrm>
          <a:prstGeom prst="line">
            <a:avLst/>
          </a:prstGeom>
          <a:ln w="38100">
            <a:solidFill>
              <a:srgbClr val="DF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755576" y="4149080"/>
            <a:ext cx="64807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755576" y="5157192"/>
            <a:ext cx="64807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683568" y="4171727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+mj-lt"/>
              </a:rPr>
              <a:t>Shi, et. al.</a:t>
            </a:r>
            <a:br>
              <a:rPr lang="en-US" sz="1100" dirty="0" smtClean="0">
                <a:latin typeface="+mj-lt"/>
              </a:rPr>
            </a:br>
            <a:r>
              <a:rPr lang="en-US" sz="1100" dirty="0" smtClean="0">
                <a:latin typeface="+mj-lt"/>
              </a:rPr>
              <a:t>A </a:t>
            </a:r>
            <a:r>
              <a:rPr lang="en-US" sz="1100" dirty="0">
                <a:latin typeface="+mj-lt"/>
              </a:rPr>
              <a:t>100-GHz Fixed-Tuned Waveguide </a:t>
            </a:r>
            <a:r>
              <a:rPr lang="en-US" sz="1100" dirty="0" smtClean="0">
                <a:latin typeface="+mj-lt"/>
              </a:rPr>
              <a:t>SIS Mixer </a:t>
            </a:r>
            <a:r>
              <a:rPr lang="en-US" sz="1100" dirty="0">
                <a:latin typeface="+mj-lt"/>
              </a:rPr>
              <a:t>Exhibiting Broad </a:t>
            </a:r>
            <a:r>
              <a:rPr lang="en-US" sz="1100" dirty="0" smtClean="0">
                <a:latin typeface="+mj-lt"/>
              </a:rPr>
              <a:t>Bandwidth and </a:t>
            </a:r>
            <a:r>
              <a:rPr lang="en-US" sz="1100" dirty="0">
                <a:latin typeface="+mj-lt"/>
              </a:rPr>
              <a:t>Very Low Noise </a:t>
            </a:r>
            <a:r>
              <a:rPr lang="en-US" sz="1100" dirty="0" smtClean="0">
                <a:latin typeface="+mj-lt"/>
              </a:rPr>
              <a:t>Temperature, 1997</a:t>
            </a:r>
            <a:endParaRPr lang="en-US" sz="1100" dirty="0">
              <a:latin typeface="+mj-lt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83568" y="3140968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+mj-lt"/>
              </a:rPr>
              <a:t>InP</a:t>
            </a:r>
            <a:r>
              <a:rPr lang="en-US" sz="1100" dirty="0" smtClean="0">
                <a:latin typeface="+mj-lt"/>
              </a:rPr>
              <a:t>-HFET,</a:t>
            </a:r>
          </a:p>
          <a:p>
            <a:r>
              <a:rPr lang="en-US" sz="1100" dirty="0" err="1" smtClean="0">
                <a:latin typeface="+mj-lt"/>
              </a:rPr>
              <a:t>Bryerton</a:t>
            </a:r>
            <a:r>
              <a:rPr lang="en-US" sz="1100" dirty="0" smtClean="0">
                <a:latin typeface="+mj-lt"/>
              </a:rPr>
              <a:t> et. </a:t>
            </a:r>
            <a:r>
              <a:rPr lang="en-US" sz="1100" dirty="0">
                <a:latin typeface="+mj-lt"/>
              </a:rPr>
              <a:t>a</a:t>
            </a:r>
            <a:r>
              <a:rPr lang="en-US" sz="1100" dirty="0" smtClean="0">
                <a:latin typeface="+mj-lt"/>
              </a:rPr>
              <a:t>l.</a:t>
            </a:r>
            <a:r>
              <a:rPr lang="en-US" sz="1100" dirty="0">
                <a:latin typeface="+mj-lt"/>
              </a:rPr>
              <a:t/>
            </a:r>
            <a:br>
              <a:rPr lang="en-US" sz="1100" dirty="0">
                <a:latin typeface="+mj-lt"/>
              </a:rPr>
            </a:br>
            <a:r>
              <a:rPr lang="en-US" sz="1100" dirty="0" smtClean="0">
                <a:latin typeface="+mj-lt"/>
              </a:rPr>
              <a:t>“Ultra </a:t>
            </a:r>
            <a:r>
              <a:rPr lang="en-US" sz="1100" dirty="0">
                <a:latin typeface="+mj-lt"/>
              </a:rPr>
              <a:t>Low Noise Cryogenic Amplifiers for Radio </a:t>
            </a:r>
            <a:r>
              <a:rPr lang="en-US" sz="1100" dirty="0" smtClean="0">
                <a:latin typeface="+mj-lt"/>
              </a:rPr>
              <a:t>Astronomy”, 2013</a:t>
            </a:r>
            <a:endParaRPr lang="en-US" sz="1100" dirty="0">
              <a:latin typeface="+mj-lt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83568" y="5157192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+mj-lt"/>
              </a:rPr>
              <a:t>InP</a:t>
            </a:r>
            <a:r>
              <a:rPr lang="en-US" sz="1100" dirty="0" smtClean="0">
                <a:latin typeface="+mj-lt"/>
              </a:rPr>
              <a:t>-HEMT</a:t>
            </a:r>
            <a:br>
              <a:rPr lang="en-US" sz="1100" dirty="0" smtClean="0">
                <a:latin typeface="+mj-lt"/>
              </a:rPr>
            </a:br>
            <a:r>
              <a:rPr lang="en-US" sz="1100" dirty="0" smtClean="0">
                <a:latin typeface="+mj-lt"/>
              </a:rPr>
              <a:t>Our amplifier, LNF</a:t>
            </a:r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091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First Cold Measurement</a:t>
            </a:r>
            <a:endParaRPr lang="en-US" dirty="0"/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642938" y="2099022"/>
            <a:ext cx="465137" cy="40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641350" y="3705572"/>
            <a:ext cx="465138" cy="40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638175" y="5256560"/>
            <a:ext cx="465138" cy="40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941388" y="6270972"/>
            <a:ext cx="465137" cy="40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84708"/>
            <a:ext cx="4608513" cy="3236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4708"/>
            <a:ext cx="4608512" cy="3236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Inhaltsplatzhalter 10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/>
          <a:lstStyle/>
          <a:p>
            <a:r>
              <a:rPr lang="en-US" altLang="de-DE" dirty="0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First quick and dirty test:</a:t>
            </a:r>
          </a:p>
          <a:p>
            <a:pPr lvl="1"/>
            <a:r>
              <a:rPr lang="en-US" dirty="0" smtClean="0"/>
              <a:t>Very simple test in </a:t>
            </a:r>
            <a:r>
              <a:rPr lang="en-US" dirty="0" err="1" smtClean="0"/>
              <a:t>LHe-dewar</a:t>
            </a:r>
            <a:endParaRPr lang="en-US" dirty="0" smtClean="0"/>
          </a:p>
          <a:p>
            <a:pPr lvl="1"/>
            <a:r>
              <a:rPr lang="en-US" dirty="0" smtClean="0"/>
              <a:t>Amplifier at </a:t>
            </a:r>
            <a:r>
              <a:rPr lang="en-US" dirty="0" err="1" smtClean="0"/>
              <a:t>LHe</a:t>
            </a:r>
            <a:r>
              <a:rPr lang="en-US" dirty="0" smtClean="0"/>
              <a:t>-temperature (4.1K)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1217634" y="269962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Gain</a:t>
            </a:r>
            <a:endParaRPr lang="en-US" dirty="0">
              <a:latin typeface="+mj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124157" y="2699628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Noise temperature</a:t>
            </a:r>
            <a:endParaRPr lang="en-US" dirty="0">
              <a:latin typeface="+mj-lt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21009" y="6011996"/>
            <a:ext cx="2647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Room for improvement!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0" t="13026" r="4291" b="8488"/>
          <a:stretch/>
        </p:blipFill>
        <p:spPr bwMode="auto">
          <a:xfrm>
            <a:off x="611560" y="3069328"/>
            <a:ext cx="8172000" cy="33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 time vs. analysis threshold level and power boost factor:</a:t>
            </a:r>
          </a:p>
          <a:p>
            <a:pPr lvl="1"/>
            <a:r>
              <a:rPr lang="en-US" dirty="0" smtClean="0"/>
              <a:t>80 disks</a:t>
            </a:r>
            <a:r>
              <a:rPr lang="en-US" dirty="0"/>
              <a:t>, </a:t>
            </a:r>
            <a:r>
              <a:rPr lang="en-US" dirty="0" smtClean="0"/>
              <a:t>LaAlO</a:t>
            </a:r>
            <a:r>
              <a:rPr lang="en-US" baseline="-25000" dirty="0" smtClean="0"/>
              <a:t>3</a:t>
            </a:r>
            <a:r>
              <a:rPr lang="en-US" dirty="0" smtClean="0"/>
              <a:t>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sys</a:t>
            </a:r>
            <a:r>
              <a:rPr lang="en-US" dirty="0" smtClean="0"/>
              <a:t>=8K, effectivity: 75%, 1day adjustment time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Run Optimization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8100392" y="2852936"/>
            <a:ext cx="7938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+mj-lt"/>
              </a:rPr>
              <a:t>days/GHz</a:t>
            </a:r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913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6" descr="sensitivit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9" b="217"/>
          <a:stretch/>
        </p:blipFill>
        <p:spPr bwMode="auto">
          <a:xfrm>
            <a:off x="369888" y="1404000"/>
            <a:ext cx="8488362" cy="54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Sensitivity in terms of </a:t>
            </a:r>
            <a:r>
              <a:rPr lang="en-US" dirty="0" err="1"/>
              <a:t>Axions</a:t>
            </a:r>
            <a:endParaRPr lang="en-US" dirty="0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3968750" y="3415060"/>
            <a:ext cx="1566863" cy="1524000"/>
          </a:xfrm>
          <a:custGeom>
            <a:avLst/>
            <a:gdLst>
              <a:gd name="T0" fmla="*/ 6 w 786"/>
              <a:gd name="T1" fmla="*/ 558 h 786"/>
              <a:gd name="T2" fmla="*/ 0 w 786"/>
              <a:gd name="T3" fmla="*/ 786 h 786"/>
              <a:gd name="T4" fmla="*/ 786 w 786"/>
              <a:gd name="T5" fmla="*/ 204 h 786"/>
              <a:gd name="T6" fmla="*/ 786 w 786"/>
              <a:gd name="T7" fmla="*/ 0 h 786"/>
              <a:gd name="T8" fmla="*/ 6 w 786"/>
              <a:gd name="T9" fmla="*/ 558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6" h="786">
                <a:moveTo>
                  <a:pt x="6" y="558"/>
                </a:moveTo>
                <a:lnTo>
                  <a:pt x="0" y="786"/>
                </a:lnTo>
                <a:lnTo>
                  <a:pt x="786" y="204"/>
                </a:lnTo>
                <a:lnTo>
                  <a:pt x="786" y="0"/>
                </a:lnTo>
                <a:lnTo>
                  <a:pt x="6" y="558"/>
                </a:lnTo>
                <a:close/>
              </a:path>
            </a:pathLst>
          </a:custGeom>
          <a:solidFill>
            <a:srgbClr val="FF5050">
              <a:alpha val="55000"/>
            </a:srgbClr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feld 14"/>
          <p:cNvSpPr txBox="1">
            <a:spLocks noChangeArrowheads="1"/>
          </p:cNvSpPr>
          <p:nvPr/>
        </p:nvSpPr>
        <p:spPr bwMode="auto">
          <a:xfrm rot="19121483">
            <a:off x="3435350" y="2424460"/>
            <a:ext cx="1987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en-US" sz="1200" b="1">
                <a:latin typeface="+mj-lt"/>
                <a:cs typeface="Arial" charset="0"/>
              </a:rPr>
              <a:t>no boost</a:t>
            </a: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H="1">
            <a:off x="4181475" y="3070572"/>
            <a:ext cx="23813" cy="150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 rot="19466382">
            <a:off x="4222750" y="3959572"/>
            <a:ext cx="12096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1200" b="1">
                <a:solidFill>
                  <a:schemeClr val="bg1"/>
                </a:solidFill>
                <a:latin typeface="+mj-lt"/>
                <a:cs typeface="Arial" charset="0"/>
              </a:rPr>
              <a:t>Scenario II</a:t>
            </a:r>
          </a:p>
        </p:txBody>
      </p:sp>
      <p:sp>
        <p:nvSpPr>
          <p:cNvPr id="19" name="Textfeld 7"/>
          <p:cNvSpPr txBox="1">
            <a:spLocks noChangeArrowheads="1"/>
          </p:cNvSpPr>
          <p:nvPr/>
        </p:nvSpPr>
        <p:spPr bwMode="auto">
          <a:xfrm rot="19422067">
            <a:off x="3365500" y="4565997"/>
            <a:ext cx="2574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en-US" sz="1800" b="1" dirty="0">
                <a:latin typeface="+mj-lt"/>
                <a:cs typeface="Arial" charset="0"/>
              </a:rPr>
              <a:t>&gt; 10</a:t>
            </a:r>
            <a:r>
              <a:rPr lang="de-DE" altLang="en-US" sz="1800" b="1" baseline="30000" dirty="0">
                <a:latin typeface="+mj-lt"/>
                <a:cs typeface="Arial" charset="0"/>
              </a:rPr>
              <a:t>4</a:t>
            </a:r>
            <a:r>
              <a:rPr lang="de-DE" altLang="en-US" sz="1800" b="1" dirty="0">
                <a:latin typeface="+mj-lt"/>
                <a:cs typeface="Arial" charset="0"/>
              </a:rPr>
              <a:t> </a:t>
            </a:r>
            <a:r>
              <a:rPr lang="de-DE" altLang="en-US" sz="1800" b="1" dirty="0" err="1">
                <a:latin typeface="+mj-lt"/>
                <a:cs typeface="Arial" charset="0"/>
              </a:rPr>
              <a:t>boost</a:t>
            </a:r>
            <a:r>
              <a:rPr lang="de-DE" altLang="en-US" sz="1800" b="1" dirty="0">
                <a:latin typeface="+mj-lt"/>
                <a:cs typeface="Arial" charset="0"/>
              </a:rPr>
              <a:t> </a:t>
            </a:r>
            <a:r>
              <a:rPr lang="de-DE" altLang="en-US" sz="1800" b="1" dirty="0" err="1">
                <a:latin typeface="+mj-lt"/>
                <a:cs typeface="Arial" charset="0"/>
              </a:rPr>
              <a:t>needed</a:t>
            </a:r>
            <a:r>
              <a:rPr lang="de-DE" altLang="en-US" sz="1800" b="1" dirty="0">
                <a:latin typeface="+mj-lt"/>
                <a:cs typeface="Arial" charset="0"/>
              </a:rPr>
              <a:t>!</a:t>
            </a: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642938" y="2099022"/>
            <a:ext cx="465137" cy="40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641350" y="3705572"/>
            <a:ext cx="465138" cy="40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638175" y="5256560"/>
            <a:ext cx="465138" cy="40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941388" y="6270972"/>
            <a:ext cx="465137" cy="40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Textfeld 7"/>
          <p:cNvSpPr txBox="1">
            <a:spLocks noChangeArrowheads="1"/>
          </p:cNvSpPr>
          <p:nvPr/>
        </p:nvSpPr>
        <p:spPr bwMode="auto">
          <a:xfrm rot="19482356">
            <a:off x="2181225" y="4978747"/>
            <a:ext cx="171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en-US" sz="1200" b="1">
                <a:latin typeface="+mj-lt"/>
                <a:cs typeface="Arial" charset="0"/>
              </a:rPr>
              <a:t>QCD Axion DM prediction</a:t>
            </a:r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 flipV="1">
            <a:off x="4005263" y="4421535"/>
            <a:ext cx="363537" cy="328612"/>
          </a:xfrm>
          <a:prstGeom prst="line">
            <a:avLst/>
          </a:prstGeom>
          <a:noFill/>
          <a:ln w="4445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1259632" y="1556792"/>
            <a:ext cx="4178644" cy="14388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>
              <a:spcBef>
                <a:spcPts val="300"/>
              </a:spcBef>
              <a:buClr>
                <a:srgbClr val="438086"/>
              </a:buClr>
            </a:pPr>
            <a:r>
              <a:rPr lang="en-US" sz="2000" dirty="0" smtClean="0">
                <a:latin typeface="Trebuchet MS"/>
              </a:rPr>
              <a:t>80 disks (LaAlO</a:t>
            </a:r>
            <a:r>
              <a:rPr lang="en-US" sz="2000" baseline="-25000" dirty="0" smtClean="0">
                <a:latin typeface="Trebuchet MS"/>
              </a:rPr>
              <a:t>3</a:t>
            </a:r>
            <a:r>
              <a:rPr lang="en-US" sz="2000" dirty="0" smtClean="0">
                <a:latin typeface="Trebuchet MS"/>
              </a:rPr>
              <a:t>)</a:t>
            </a:r>
          </a:p>
          <a:p>
            <a:pPr marL="0" lvl="1">
              <a:spcBef>
                <a:spcPts val="300"/>
              </a:spcBef>
              <a:buClr>
                <a:srgbClr val="438086"/>
              </a:buClr>
            </a:pPr>
            <a:r>
              <a:rPr lang="en-US" sz="2000" dirty="0">
                <a:latin typeface="Trebuchet MS"/>
              </a:rPr>
              <a:t>d=1m, B=10 T, </a:t>
            </a:r>
            <a:r>
              <a:rPr lang="en-US" sz="2000" dirty="0" smtClean="0">
                <a:latin typeface="Symbol" panose="05050102010706020507" pitchFamily="18" charset="2"/>
              </a:rPr>
              <a:t>t</a:t>
            </a:r>
            <a:r>
              <a:rPr lang="en-US" sz="2000" dirty="0" smtClean="0">
                <a:latin typeface="Trebuchet MS"/>
              </a:rPr>
              <a:t>=200 </a:t>
            </a:r>
            <a:r>
              <a:rPr lang="en-US" sz="2000" dirty="0">
                <a:latin typeface="Trebuchet MS"/>
              </a:rPr>
              <a:t>h, </a:t>
            </a:r>
            <a:r>
              <a:rPr lang="en-US" sz="2000" dirty="0" err="1">
                <a:latin typeface="Symbol" panose="05050102010706020507" pitchFamily="18" charset="2"/>
              </a:rPr>
              <a:t>Dn</a:t>
            </a:r>
            <a:r>
              <a:rPr lang="en-US" sz="2000" baseline="-25000" dirty="0" err="1">
                <a:latin typeface="Trebuchet MS"/>
              </a:rPr>
              <a:t>A</a:t>
            </a:r>
            <a:r>
              <a:rPr lang="en-US" sz="2000" dirty="0">
                <a:latin typeface="Trebuchet MS"/>
              </a:rPr>
              <a:t>=10</a:t>
            </a:r>
            <a:r>
              <a:rPr lang="en-US" sz="2000" baseline="30000" dirty="0">
                <a:latin typeface="Trebuchet MS"/>
              </a:rPr>
              <a:t>-6</a:t>
            </a:r>
            <a:r>
              <a:rPr lang="en-US" sz="2000" dirty="0">
                <a:latin typeface="Trebuchet MS"/>
              </a:rPr>
              <a:t> </a:t>
            </a:r>
            <a:r>
              <a:rPr lang="en-US" sz="2000" dirty="0" err="1">
                <a:latin typeface="Symbol" panose="05050102010706020507" pitchFamily="18" charset="2"/>
              </a:rPr>
              <a:t>n</a:t>
            </a:r>
            <a:r>
              <a:rPr lang="en-US" sz="2000" baseline="-25000" dirty="0" err="1">
                <a:latin typeface="Trebuchet MS"/>
              </a:rPr>
              <a:t>A</a:t>
            </a:r>
            <a:endParaRPr lang="en-US" sz="2000" dirty="0"/>
          </a:p>
          <a:p>
            <a:pPr marL="0" lvl="1">
              <a:spcBef>
                <a:spcPts val="300"/>
              </a:spcBef>
              <a:buClr>
                <a:srgbClr val="438086"/>
              </a:buClr>
            </a:pPr>
            <a:r>
              <a:rPr lang="en-US" sz="2000" dirty="0" smtClean="0">
                <a:latin typeface="Trebuchet MS"/>
              </a:rPr>
              <a:t>8K amplifier temperature</a:t>
            </a:r>
          </a:p>
          <a:p>
            <a:pPr marL="0" lvl="1">
              <a:spcBef>
                <a:spcPts val="300"/>
              </a:spcBef>
              <a:buClr>
                <a:srgbClr val="438086"/>
              </a:buClr>
            </a:pPr>
            <a:r>
              <a:rPr lang="en-US" sz="2000" dirty="0" smtClean="0">
                <a:latin typeface="Trebuchet MS"/>
              </a:rPr>
              <a:t>4</a:t>
            </a:r>
            <a:r>
              <a:rPr lang="en-US" sz="2000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>
                <a:latin typeface="Trebuchet MS"/>
              </a:rPr>
              <a:t> detection level</a:t>
            </a:r>
          </a:p>
        </p:txBody>
      </p:sp>
    </p:spTree>
    <p:extLst>
      <p:ext uri="{BB962C8B-B14F-4D97-AF65-F5344CB8AC3E}">
        <p14:creationId xmlns:p14="http://schemas.microsoft.com/office/powerpoint/2010/main" val="359779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Photon </a:t>
            </a:r>
            <a:r>
              <a:rPr lang="en-US" dirty="0" smtClean="0"/>
              <a:t>Detection Setups</a:t>
            </a:r>
            <a:endParaRPr lang="en-US" dirty="0"/>
          </a:p>
        </p:txBody>
      </p:sp>
      <p:sp>
        <p:nvSpPr>
          <p:cNvPr id="17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principle ways:</a:t>
            </a:r>
          </a:p>
          <a:p>
            <a:pPr lvl="1"/>
            <a:r>
              <a:rPr lang="en-US" dirty="0" smtClean="0"/>
              <a:t>Photon counting</a:t>
            </a:r>
          </a:p>
          <a:p>
            <a:pPr lvl="1"/>
            <a:r>
              <a:rPr lang="en-US" dirty="0" smtClean="0"/>
              <a:t>Measurement of mean photon flux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Photon counting</a:t>
            </a:r>
          </a:p>
          <a:p>
            <a:pPr lvl="1"/>
            <a:r>
              <a:rPr lang="en-US" dirty="0" smtClean="0"/>
              <a:t>Limited by photon energy </a:t>
            </a:r>
            <a:br>
              <a:rPr lang="en-US" dirty="0" smtClean="0"/>
            </a:br>
            <a:r>
              <a:rPr lang="en-US" dirty="0" smtClean="0"/>
              <a:t>(Needs  „high energy“ photons)</a:t>
            </a:r>
          </a:p>
          <a:p>
            <a:pPr lvl="1"/>
            <a:r>
              <a:rPr lang="en-US" dirty="0" smtClean="0"/>
              <a:t>Energy (frequency) resolution is limited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Photon flux measurement</a:t>
            </a:r>
          </a:p>
          <a:p>
            <a:pPr lvl="1"/>
            <a:r>
              <a:rPr lang="en-US" dirty="0" smtClean="0"/>
              <a:t>Not limited by low energy photons</a:t>
            </a:r>
          </a:p>
          <a:p>
            <a:pPr lvl="1"/>
            <a:r>
              <a:rPr lang="en-US" dirty="0" smtClean="0"/>
              <a:t>Excellent frequency (energy) resolution</a:t>
            </a:r>
            <a:br>
              <a:rPr lang="en-US" dirty="0" smtClean="0"/>
            </a:br>
            <a:r>
              <a:rPr lang="en-US" dirty="0" smtClean="0"/>
              <a:t>(easily it can be better than 10</a:t>
            </a:r>
            <a:r>
              <a:rPr lang="en-US" baseline="30000" dirty="0" smtClean="0"/>
              <a:t>-9</a:t>
            </a:r>
            <a:r>
              <a:rPr lang="en-US" dirty="0" smtClean="0"/>
              <a:t>),</a:t>
            </a:r>
            <a:br>
              <a:rPr lang="en-US" dirty="0" smtClean="0"/>
            </a:br>
            <a:r>
              <a:rPr lang="en-US" dirty="0" smtClean="0"/>
              <a:t>because </a:t>
            </a:r>
            <a:r>
              <a:rPr lang="en-US" dirty="0"/>
              <a:t>of usually </a:t>
            </a:r>
            <a:r>
              <a:rPr lang="en-US" dirty="0" smtClean="0"/>
              <a:t>used “coherent</a:t>
            </a:r>
            <a:r>
              <a:rPr lang="en-US" dirty="0"/>
              <a:t>” </a:t>
            </a:r>
            <a:r>
              <a:rPr lang="en-US" dirty="0" smtClean="0"/>
              <a:t>detection</a:t>
            </a:r>
            <a:br>
              <a:rPr lang="en-US" dirty="0" smtClean="0"/>
            </a:br>
            <a:r>
              <a:rPr lang="en-US" dirty="0" smtClean="0"/>
              <a:t>(normally </a:t>
            </a:r>
            <a:r>
              <a:rPr lang="en-US" dirty="0"/>
              <a:t>heterodyne detection)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65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67544" y="1700808"/>
            <a:ext cx="8280920" cy="1251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latin typeface="+mj-lt"/>
              </a:rPr>
              <a:t>Photon energy:</a:t>
            </a:r>
          </a:p>
          <a:p>
            <a:pPr>
              <a:spcAft>
                <a:spcPts val="200"/>
              </a:spcAft>
            </a:pPr>
            <a:r>
              <a:rPr lang="en-US" dirty="0" smtClean="0">
                <a:latin typeface="+mj-lt"/>
              </a:rPr>
              <a:t>Noise equivalent power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“of a photon”:</a:t>
            </a:r>
          </a:p>
          <a:p>
            <a:pPr>
              <a:spcAft>
                <a:spcPts val="200"/>
              </a:spcAft>
              <a:tabLst>
                <a:tab pos="2960688" algn="l"/>
              </a:tabLst>
            </a:pPr>
            <a:r>
              <a:rPr lang="de-DE" i="1" dirty="0" smtClean="0">
                <a:latin typeface="+mj-lt"/>
              </a:rPr>
              <a:t>n</a:t>
            </a:r>
            <a:r>
              <a:rPr lang="de-DE" dirty="0" smtClean="0">
                <a:latin typeface="+mj-lt"/>
              </a:rPr>
              <a:t>:	</a:t>
            </a:r>
            <a:r>
              <a:rPr lang="en-US" dirty="0" smtClean="0">
                <a:latin typeface="+mj-lt"/>
              </a:rPr>
              <a:t>Mean photon flux (background + signal) in 1/s</a:t>
            </a:r>
            <a:endParaRPr lang="en-US" dirty="0">
              <a:latin typeface="+mj-lt"/>
            </a:endParaRP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7840399"/>
              </p:ext>
            </p:extLst>
          </p:nvPr>
        </p:nvGraphicFramePr>
        <p:xfrm>
          <a:off x="457200" y="3284984"/>
          <a:ext cx="82296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4520"/>
                <a:gridCol w="2808312"/>
                <a:gridCol w="1728192"/>
                <a:gridCol w="20985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latin typeface="+mj-lt"/>
                        </a:rPr>
                        <a:t>Frequency </a:t>
                      </a:r>
                      <a:r>
                        <a:rPr lang="en-US" i="1" noProof="0" dirty="0" smtClean="0">
                          <a:latin typeface="Symbol" panose="05050102010706020507" pitchFamily="18" charset="2"/>
                        </a:rPr>
                        <a:t>n</a:t>
                      </a:r>
                      <a:endParaRPr lang="en-US" i="1" noProof="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latin typeface="+mj-lt"/>
                        </a:rPr>
                        <a:t>Photon Energy </a:t>
                      </a:r>
                      <a:r>
                        <a:rPr lang="en-US" i="1" noProof="0" dirty="0" err="1" smtClean="0">
                          <a:latin typeface="+mj-lt"/>
                        </a:rPr>
                        <a:t>E</a:t>
                      </a:r>
                      <a:r>
                        <a:rPr lang="en-US" i="1" baseline="-25000" noProof="0" dirty="0" err="1" smtClean="0">
                          <a:latin typeface="Symbol" panose="05050102010706020507" pitchFamily="18" charset="2"/>
                        </a:rPr>
                        <a:t>g</a:t>
                      </a:r>
                      <a:endParaRPr lang="en-US" i="1" baseline="-25000" noProof="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latin typeface="+mj-lt"/>
                        </a:rPr>
                        <a:t>1 </a:t>
                      </a:r>
                      <a:r>
                        <a:rPr lang="en-US" noProof="0" dirty="0" smtClean="0"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noProof="0" dirty="0" smtClean="0">
                          <a:latin typeface="+mj-lt"/>
                        </a:rPr>
                        <a:t>/s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err="1" smtClean="0">
                          <a:latin typeface="+mj-lt"/>
                        </a:rPr>
                        <a:t>NEP</a:t>
                      </a:r>
                      <a:r>
                        <a:rPr lang="en-US" baseline="-25000" noProof="0" dirty="0" err="1" smtClean="0"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baseline="0" noProof="0" dirty="0" smtClean="0">
                          <a:latin typeface="+mj-lt"/>
                        </a:rPr>
                        <a:t> for 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noProof="0" dirty="0" smtClean="0">
                          <a:latin typeface="Symbol" panose="05050102010706020507" pitchFamily="18" charset="2"/>
                        </a:rPr>
                        <a:t>g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baseline="-25000" noProof="0" dirty="0" smtClean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+mj-lt"/>
                        </a:rPr>
                        <a:t>10 GHz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+mj-lt"/>
                        </a:rPr>
                        <a:t>6.62</a:t>
                      </a:r>
                      <a:r>
                        <a:rPr lang="en-US" baseline="0" noProof="0" dirty="0" smtClean="0">
                          <a:latin typeface="+mj-lt"/>
                        </a:rPr>
                        <a:t> 10</a:t>
                      </a:r>
                      <a:r>
                        <a:rPr lang="en-US" baseline="30000" noProof="0" dirty="0" smtClean="0">
                          <a:latin typeface="+mj-lt"/>
                        </a:rPr>
                        <a:t>-24</a:t>
                      </a:r>
                      <a:r>
                        <a:rPr lang="en-US" baseline="0" noProof="0" dirty="0" smtClean="0">
                          <a:latin typeface="+mj-lt"/>
                        </a:rPr>
                        <a:t> J (41.36 µeV)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+mj-lt"/>
                        </a:rPr>
                        <a:t>6.62 10</a:t>
                      </a:r>
                      <a:r>
                        <a:rPr lang="en-US" baseline="30000" noProof="0" dirty="0" smtClean="0">
                          <a:latin typeface="+mj-lt"/>
                        </a:rPr>
                        <a:t>-24</a:t>
                      </a:r>
                      <a:r>
                        <a:rPr lang="en-US" noProof="0" dirty="0" smtClean="0">
                          <a:latin typeface="+mj-lt"/>
                        </a:rPr>
                        <a:t>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noProof="0" dirty="0" smtClean="0">
                          <a:latin typeface="+mj-lt"/>
                        </a:rPr>
                        <a:t>9.4 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-24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</a:t>
                      </a:r>
                      <a:r>
                        <a:rPr lang="de-DE" noProof="0" dirty="0" smtClean="0">
                          <a:latin typeface="+mj-lt"/>
                        </a:rPr>
                        <a:t>W</a:t>
                      </a:r>
                      <a:r>
                        <a:rPr lang="de-DE" baseline="0" noProof="0" dirty="0" smtClean="0">
                          <a:latin typeface="+mj-lt"/>
                        </a:rPr>
                        <a:t> </a:t>
                      </a:r>
                      <a:r>
                        <a:rPr lang="de-DE" noProof="0" dirty="0" smtClean="0">
                          <a:latin typeface="+mj-lt"/>
                        </a:rPr>
                        <a:t>Hz</a:t>
                      </a:r>
                      <a:r>
                        <a:rPr lang="de-DE" baseline="30000" noProof="0" dirty="0" smtClean="0">
                          <a:latin typeface="+mj-lt"/>
                        </a:rPr>
                        <a:t>-½</a:t>
                      </a:r>
                      <a:endParaRPr lang="en-US" baseline="30000" noProof="0" dirty="0" smtClean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+mj-lt"/>
                        </a:rPr>
                        <a:t>20 GHz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+mj-lt"/>
                        </a:rPr>
                        <a:t>1.33 </a:t>
                      </a:r>
                      <a:r>
                        <a:rPr kumimoji="0" lang="en-US" kern="1200" baseline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-23</a:t>
                      </a:r>
                      <a:r>
                        <a:rPr kumimoji="0" lang="en-US" kern="1200" baseline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J (82.71 µeV)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1.33 10</a:t>
                      </a:r>
                      <a:r>
                        <a:rPr kumimoji="0" lang="en-US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-23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1.87 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-23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de-D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</a:t>
                      </a:r>
                      <a:r>
                        <a:rPr kumimoji="0" lang="de-DE" kern="1200" baseline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Hz</a:t>
                      </a:r>
                      <a:r>
                        <a:rPr kumimoji="0" lang="de-DE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-½</a:t>
                      </a:r>
                      <a:endParaRPr kumimoji="0" lang="en-US" kern="1200" baseline="30000" noProof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+mj-lt"/>
                        </a:rPr>
                        <a:t>50 GHz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3.31 10</a:t>
                      </a:r>
                      <a:r>
                        <a:rPr kumimoji="0" lang="en-US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-23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J </a:t>
                      </a:r>
                      <a:r>
                        <a:rPr kumimoji="0" lang="en-US" kern="1200" baseline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(206.8 µeV)</a:t>
                      </a:r>
                      <a:endParaRPr kumimoji="0" lang="en-US" kern="1200" noProof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3.31 10</a:t>
                      </a:r>
                      <a:r>
                        <a:rPr kumimoji="0" lang="en-US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-23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4.69 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-23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de-D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</a:t>
                      </a:r>
                      <a:r>
                        <a:rPr kumimoji="0" lang="de-DE" kern="1200" baseline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Hz</a:t>
                      </a:r>
                      <a:r>
                        <a:rPr kumimoji="0" lang="de-DE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-½</a:t>
                      </a:r>
                      <a:endParaRPr kumimoji="0" lang="en-US" kern="1200" baseline="30000" noProof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+mj-lt"/>
                        </a:rPr>
                        <a:t>100 GHz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latin typeface="+mj-lt"/>
                        </a:rPr>
                        <a:t>6.62 10</a:t>
                      </a:r>
                      <a:r>
                        <a:rPr lang="en-US" baseline="30000" noProof="0" dirty="0" smtClean="0">
                          <a:latin typeface="+mj-lt"/>
                        </a:rPr>
                        <a:t>-23</a:t>
                      </a:r>
                      <a:r>
                        <a:rPr lang="en-US" noProof="0" dirty="0" smtClean="0">
                          <a:latin typeface="+mj-lt"/>
                        </a:rPr>
                        <a:t> J </a:t>
                      </a:r>
                      <a:r>
                        <a:rPr kumimoji="0" lang="en-US" kern="1200" baseline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(413.6 µeV)</a:t>
                      </a:r>
                      <a:endParaRPr kumimoji="0" lang="en-US" kern="1200" noProof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6.62 10</a:t>
                      </a:r>
                      <a:r>
                        <a:rPr kumimoji="0" lang="en-US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-23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9.4 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-23</a:t>
                      </a:r>
                      <a:r>
                        <a:rPr kumimoji="0" lang="en-US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de-D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</a:t>
                      </a:r>
                      <a:r>
                        <a:rPr kumimoji="0" lang="de-DE" kern="1200" baseline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Hz</a:t>
                      </a:r>
                      <a:r>
                        <a:rPr kumimoji="0" lang="de-DE" kern="1200" baseline="300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-½</a:t>
                      </a:r>
                      <a:endParaRPr kumimoji="0" lang="en-US" kern="1200" baseline="30000" noProof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Photon Noise Equivalent Power (</a:t>
            </a:r>
            <a:r>
              <a:rPr lang="en-US" dirty="0" err="1" smtClean="0"/>
              <a:t>NEP</a:t>
            </a:r>
            <a:r>
              <a:rPr lang="en-US" baseline="-25000" dirty="0" err="1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3419872" y="1669331"/>
                <a:ext cx="983795" cy="391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=</m:t>
                    </m:r>
                    <m:r>
                      <a:rPr lang="de-DE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>
                    <a:latin typeface="Symbol" panose="05050102010706020507" pitchFamily="18" charset="2"/>
                  </a:rPr>
                  <a:t>n</a:t>
                </a:r>
                <a:endParaRPr lang="en-US" dirty="0"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1669331"/>
                <a:ext cx="983795" cy="391517"/>
              </a:xfrm>
              <a:prstGeom prst="rect">
                <a:avLst/>
              </a:prstGeom>
              <a:blipFill rotWithShape="1">
                <a:blip r:embed="rId2"/>
                <a:stretch>
                  <a:fillRect t="-9375" r="-4969" b="-17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3372181" y="2204864"/>
                <a:ext cx="1782347" cy="4305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𝑁𝐸𝑃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r>
                        <a:rPr lang="de-DE" b="0" i="1" smtClean="0">
                          <a:latin typeface="Cambria Math"/>
                        </a:rPr>
                        <m:t>h</m:t>
                      </m:r>
                      <m:r>
                        <m:rPr>
                          <m:nor/>
                        </m:rPr>
                        <a:rPr lang="en-US" dirty="0">
                          <a:latin typeface="Symbol" panose="05050102010706020507" pitchFamily="18" charset="2"/>
                        </a:rPr>
                        <m:t>n</m:t>
                      </m:r>
                      <m:r>
                        <a:rPr lang="de-DE" b="0" i="1" dirty="0" smtClean="0">
                          <a:latin typeface="Cambria Math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2181" y="2204864"/>
                <a:ext cx="1782347" cy="430502"/>
              </a:xfrm>
              <a:prstGeom prst="rect">
                <a:avLst/>
              </a:prstGeom>
              <a:blipFill rotWithShape="1">
                <a:blip r:embed="rId3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913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 principle</a:t>
            </a:r>
          </a:p>
          <a:p>
            <a:pPr lvl="1"/>
            <a:r>
              <a:rPr lang="en-US" dirty="0" smtClean="0"/>
              <a:t>Absorption of photon with energy </a:t>
            </a:r>
            <a:r>
              <a:rPr lang="en-US" i="1" dirty="0" err="1" smtClean="0"/>
              <a:t>h</a:t>
            </a:r>
            <a:r>
              <a:rPr lang="en-US" i="1" dirty="0" err="1" smtClean="0">
                <a:latin typeface="Symbol" panose="05050102010706020507" pitchFamily="18" charset="2"/>
              </a:rPr>
              <a:t>n</a:t>
            </a:r>
            <a:r>
              <a:rPr lang="en-US" i="1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Electron in </a:t>
            </a:r>
            <a:r>
              <a:rPr lang="en-US" dirty="0"/>
              <a:t>QD1 is excited to </a:t>
            </a:r>
            <a:r>
              <a:rPr lang="en-US" dirty="0" smtClean="0"/>
              <a:t>QD2 (tunneling)</a:t>
            </a:r>
          </a:p>
          <a:p>
            <a:pPr lvl="1"/>
            <a:r>
              <a:rPr lang="en-US" dirty="0" smtClean="0"/>
              <a:t>Electron can leave to drain lead and </a:t>
            </a:r>
            <a:r>
              <a:rPr lang="en-US" dirty="0"/>
              <a:t>new electron enters from the </a:t>
            </a:r>
            <a:r>
              <a:rPr lang="en-US" dirty="0" smtClean="0"/>
              <a:t>source</a:t>
            </a:r>
          </a:p>
          <a:p>
            <a:pPr lvl="1"/>
            <a:r>
              <a:rPr lang="en-US" dirty="0" smtClean="0"/>
              <a:t>Then cycle </a:t>
            </a:r>
            <a:r>
              <a:rPr lang="en-US" dirty="0"/>
              <a:t>can be </a:t>
            </a:r>
            <a:r>
              <a:rPr lang="en-US" dirty="0" smtClean="0"/>
              <a:t>repeated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urrent </a:t>
            </a:r>
            <a:r>
              <a:rPr lang="en-US" dirty="0"/>
              <a:t>flow through the </a:t>
            </a:r>
            <a:r>
              <a:rPr lang="en-US" dirty="0" smtClean="0"/>
              <a:t>system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 can be changed by electric field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Double quantum dot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182" t="-2" r="65563" b="60183"/>
          <a:stretch/>
        </p:blipFill>
        <p:spPr bwMode="auto">
          <a:xfrm>
            <a:off x="5678475" y="4581128"/>
            <a:ext cx="2340000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11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 principle:</a:t>
            </a:r>
            <a:endParaRPr lang="en-US" dirty="0"/>
          </a:p>
          <a:p>
            <a:pPr lvl="1"/>
            <a:r>
              <a:rPr lang="en-US" dirty="0" smtClean="0"/>
              <a:t>Breaking cooper pairs in a</a:t>
            </a:r>
            <a:br>
              <a:rPr lang="en-US" dirty="0" smtClean="0"/>
            </a:br>
            <a:r>
              <a:rPr lang="en-US" dirty="0" smtClean="0"/>
              <a:t>superconductor (inductor) by photons</a:t>
            </a:r>
          </a:p>
          <a:p>
            <a:pPr lvl="1"/>
            <a:r>
              <a:rPr lang="en-US" dirty="0" smtClean="0"/>
              <a:t>Stored energy (inner inductance) is</a:t>
            </a:r>
            <a:br>
              <a:rPr lang="en-US" dirty="0" smtClean="0"/>
            </a:br>
            <a:r>
              <a:rPr lang="en-US" dirty="0" smtClean="0"/>
              <a:t>changed</a:t>
            </a:r>
          </a:p>
          <a:p>
            <a:pPr lvl="1"/>
            <a:r>
              <a:rPr lang="en-US" dirty="0" smtClean="0"/>
              <a:t>Resonance frequency of the resonator</a:t>
            </a:r>
            <a:br>
              <a:rPr lang="en-US" dirty="0" smtClean="0"/>
            </a:br>
            <a:r>
              <a:rPr lang="en-US" dirty="0" smtClean="0"/>
              <a:t>shifts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Microwave Kinetic Inductance Detector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713" y="1988840"/>
            <a:ext cx="315277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796136" y="1603539"/>
            <a:ext cx="2813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Superconducting Gap Energy</a:t>
            </a:r>
            <a:endParaRPr lang="en-US" sz="1600" dirty="0">
              <a:latin typeface="+mj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26098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79602"/>
            <a:ext cx="26384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491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de-DE" dirty="0"/>
              <a:t>Cooper pairs break into </a:t>
            </a:r>
            <a:r>
              <a:rPr lang="en-US" altLang="de-DE" dirty="0" smtClean="0"/>
              <a:t>quasi-particles and tunnel </a:t>
            </a:r>
            <a:r>
              <a:rPr lang="en-US" altLang="de-DE" dirty="0"/>
              <a:t>over the </a:t>
            </a:r>
            <a:r>
              <a:rPr lang="en-US" altLang="de-DE" dirty="0" smtClean="0"/>
              <a:t>barrier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de-DE" dirty="0" smtClean="0"/>
              <a:t>Using photon assistant tunneling for mixing</a:t>
            </a:r>
            <a:endParaRPr lang="en-US" altLang="de-DE" dirty="0"/>
          </a:p>
          <a:p>
            <a:r>
              <a:rPr lang="en-US" altLang="de-DE" dirty="0"/>
              <a:t>Slope of I-V curve has sharp discontinuity: </a:t>
            </a:r>
            <a:r>
              <a:rPr lang="en-US" altLang="de-DE" dirty="0" smtClean="0"/>
              <a:t>efficient</a:t>
            </a:r>
            <a:br>
              <a:rPr lang="en-US" altLang="de-DE" dirty="0" smtClean="0"/>
            </a:br>
            <a:r>
              <a:rPr lang="en-US" altLang="de-DE" dirty="0" smtClean="0"/>
              <a:t/>
            </a:r>
            <a:br>
              <a:rPr lang="en-US" altLang="de-DE" dirty="0" smtClean="0"/>
            </a:br>
            <a:r>
              <a:rPr lang="en-US" altLang="de-DE" dirty="0" smtClean="0"/>
              <a:t/>
            </a:r>
            <a:br>
              <a:rPr lang="en-US" altLang="de-DE" dirty="0" smtClean="0"/>
            </a:br>
            <a:r>
              <a:rPr lang="en-US" altLang="de-DE" dirty="0" smtClean="0"/>
              <a:t/>
            </a:r>
            <a:br>
              <a:rPr lang="en-US" altLang="de-DE" dirty="0" smtClean="0"/>
            </a:br>
            <a:r>
              <a:rPr lang="en-US" altLang="de-DE" dirty="0" smtClean="0"/>
              <a:t/>
            </a:r>
            <a:br>
              <a:rPr lang="en-US" altLang="de-DE" dirty="0" smtClean="0"/>
            </a:br>
            <a:r>
              <a:rPr lang="en-US" altLang="de-DE" dirty="0" smtClean="0"/>
              <a:t/>
            </a:r>
            <a:br>
              <a:rPr lang="en-US" altLang="de-DE" dirty="0" smtClean="0"/>
            </a:br>
            <a:r>
              <a:rPr lang="en-US" altLang="de-DE" dirty="0" smtClean="0"/>
              <a:t/>
            </a:r>
            <a:br>
              <a:rPr lang="en-US" altLang="de-DE" dirty="0" smtClean="0"/>
            </a:br>
            <a:r>
              <a:rPr lang="en-US" altLang="de-DE" dirty="0" smtClean="0"/>
              <a:t/>
            </a:r>
            <a:br>
              <a:rPr lang="en-US" altLang="de-DE" dirty="0" smtClean="0"/>
            </a:br>
            <a:r>
              <a:rPr lang="en-US" altLang="de-DE" dirty="0" smtClean="0"/>
              <a:t/>
            </a:r>
            <a:br>
              <a:rPr lang="en-US" altLang="de-DE" dirty="0" smtClean="0"/>
            </a:br>
            <a:endParaRPr lang="en-US" dirty="0"/>
          </a:p>
        </p:txBody>
      </p:sp>
      <p:pic>
        <p:nvPicPr>
          <p:cNvPr id="4" name="Picture 4" descr="density_states2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39" y="3664669"/>
            <a:ext cx="7543800" cy="286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SIS-Mixer (</a:t>
            </a:r>
            <a:r>
              <a:rPr lang="en-US" dirty="0" smtClean="0"/>
              <a:t>Principle</a:t>
            </a:r>
            <a:r>
              <a:rPr lang="de-DE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81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Mixer </a:t>
            </a:r>
            <a:r>
              <a:rPr lang="en-US" dirty="0"/>
              <a:t>loss -&gt; higher noise temperature</a:t>
            </a:r>
          </a:p>
          <a:p>
            <a:r>
              <a:rPr lang="en-US" dirty="0"/>
              <a:t>Double-sideband feature -&gt; looking at two frequencies at the same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SIS-Mixer (</a:t>
            </a:r>
            <a:r>
              <a:rPr lang="en-US" dirty="0" smtClean="0"/>
              <a:t>Principle</a:t>
            </a:r>
            <a:r>
              <a:rPr lang="de-DE" dirty="0" smtClean="0"/>
              <a:t>)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45529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494824" y="6165304"/>
            <a:ext cx="6909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lang="de-DE" sz="1000" dirty="0" smtClean="0">
                <a:latin typeface="+mj-lt"/>
              </a:rPr>
              <a:t>J</a:t>
            </a:r>
            <a:r>
              <a:rPr lang="de-DE" sz="1000" dirty="0">
                <a:latin typeface="+mj-lt"/>
              </a:rPr>
              <a:t>. </a:t>
            </a:r>
            <a:r>
              <a:rPr lang="de-DE" sz="1000" dirty="0" err="1" smtClean="0">
                <a:latin typeface="+mj-lt"/>
              </a:rPr>
              <a:t>Zmuidzinas</a:t>
            </a:r>
            <a:r>
              <a:rPr lang="de-DE" sz="1000" dirty="0" smtClean="0">
                <a:latin typeface="+mj-lt"/>
              </a:rPr>
              <a:t>, „</a:t>
            </a:r>
            <a:r>
              <a:rPr lang="en-US" sz="1000" dirty="0">
                <a:latin typeface="+mj-lt"/>
              </a:rPr>
              <a:t>COHERENT DETECTION AND SIS </a:t>
            </a:r>
            <a:r>
              <a:rPr lang="en-US" sz="1000" dirty="0" smtClean="0">
                <a:latin typeface="+mj-lt"/>
              </a:rPr>
              <a:t>MIXERS”, 2002</a:t>
            </a:r>
            <a:endParaRPr lang="de-DE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99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Detection of a broadband noise signal</a:t>
            </a:r>
          </a:p>
          <a:p>
            <a:pPr lvl="1"/>
            <a:r>
              <a:rPr lang="en-US" dirty="0" smtClean="0"/>
              <a:t>Frequency: 15 GHz</a:t>
            </a:r>
          </a:p>
          <a:p>
            <a:pPr lvl="1"/>
            <a:r>
              <a:rPr lang="en-US" dirty="0" smtClean="0"/>
              <a:t>Linewidth: 200 kHz</a:t>
            </a:r>
          </a:p>
          <a:p>
            <a:pPr lvl="1"/>
            <a:r>
              <a:rPr lang="en-US" dirty="0" smtClean="0"/>
              <a:t>Detection bandwidth: 10 kHz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Detection: </a:t>
            </a:r>
            <a:r>
              <a:rPr lang="de-DE" dirty="0" smtClean="0"/>
              <a:t>First Tests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38" y="3227872"/>
            <a:ext cx="4652086" cy="34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387" y="3227872"/>
            <a:ext cx="4620117" cy="34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043608" y="3147153"/>
            <a:ext cx="3231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Modulated signal @ 15 GHz with</a:t>
            </a:r>
            <a:br>
              <a:rPr lang="en-US" sz="1600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>0.8 10</a:t>
            </a:r>
            <a:r>
              <a:rPr lang="en-US" sz="1600" baseline="30000" dirty="0" smtClean="0">
                <a:latin typeface="+mj-lt"/>
              </a:rPr>
              <a:t>-19</a:t>
            </a:r>
            <a:r>
              <a:rPr lang="en-US" sz="1600" dirty="0" smtClean="0">
                <a:latin typeface="+mj-lt"/>
              </a:rPr>
              <a:t> W in 600 s and 77 K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283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Detection of a line signal</a:t>
            </a:r>
            <a:br>
              <a:rPr lang="en-US" dirty="0" smtClean="0"/>
            </a:br>
            <a:r>
              <a:rPr lang="en-US" dirty="0" smtClean="0"/>
              <a:t>(Examples)</a:t>
            </a:r>
          </a:p>
          <a:p>
            <a:pPr lvl="1"/>
            <a:r>
              <a:rPr lang="en-US" dirty="0"/>
              <a:t>Frequency: 15 GHz</a:t>
            </a:r>
          </a:p>
          <a:p>
            <a:pPr lvl="1"/>
            <a:r>
              <a:rPr lang="en-US" dirty="0" smtClean="0"/>
              <a:t>Detection </a:t>
            </a:r>
            <a:r>
              <a:rPr lang="en-US" dirty="0"/>
              <a:t>bandwidth: 10 kHz</a:t>
            </a:r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Heterodyne </a:t>
            </a:r>
            <a:r>
              <a:rPr lang="en-US" dirty="0" smtClean="0"/>
              <a:t>Detection</a:t>
            </a:r>
            <a:r>
              <a:rPr lang="en-US" dirty="0"/>
              <a:t>: </a:t>
            </a:r>
            <a:r>
              <a:rPr lang="de-DE" dirty="0"/>
              <a:t>First Tests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99880"/>
            <a:ext cx="4435257" cy="34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220072" y="3204265"/>
            <a:ext cx="3420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Signal line @ 15 GHz with</a:t>
            </a:r>
            <a:br>
              <a:rPr lang="en-US" sz="1600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>-160 </a:t>
            </a:r>
            <a:r>
              <a:rPr lang="en-US" sz="1600" dirty="0" err="1" smtClean="0">
                <a:latin typeface="+mj-lt"/>
              </a:rPr>
              <a:t>dBm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(10</a:t>
            </a:r>
            <a:r>
              <a:rPr lang="en-US" sz="1600" baseline="30000" dirty="0" smtClean="0">
                <a:latin typeface="+mj-lt"/>
              </a:rPr>
              <a:t>-19</a:t>
            </a:r>
            <a:r>
              <a:rPr lang="en-US" sz="1600" dirty="0" smtClean="0">
                <a:latin typeface="+mj-lt"/>
              </a:rPr>
              <a:t> W or  10</a:t>
            </a:r>
            <a:r>
              <a:rPr lang="en-US" sz="1600" baseline="30000" dirty="0" smtClean="0">
                <a:latin typeface="+mj-lt"/>
              </a:rPr>
              <a:t>4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smtClean="0">
                <a:latin typeface="Symbol" panose="05050102010706020507" pitchFamily="18" charset="2"/>
              </a:rPr>
              <a:t>g</a:t>
            </a:r>
            <a:r>
              <a:rPr lang="en-US" sz="1600" dirty="0" smtClean="0">
                <a:latin typeface="+mj-lt"/>
              </a:rPr>
              <a:t>/s) @ RT</a:t>
            </a:r>
            <a:endParaRPr lang="en-US" sz="1600" dirty="0">
              <a:latin typeface="+mj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043608" y="2996952"/>
            <a:ext cx="35846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Signal line @ 15 GHz with</a:t>
            </a:r>
            <a:br>
              <a:rPr lang="en-US" sz="1600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>-168,5 </a:t>
            </a:r>
            <a:r>
              <a:rPr lang="en-US" sz="1600" dirty="0" err="1" smtClean="0">
                <a:latin typeface="+mj-lt"/>
              </a:rPr>
              <a:t>dBm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(1.4 10</a:t>
            </a:r>
            <a:r>
              <a:rPr lang="en-US" sz="1600" baseline="30000" dirty="0" smtClean="0">
                <a:latin typeface="+mj-lt"/>
              </a:rPr>
              <a:t>-20</a:t>
            </a:r>
            <a:r>
              <a:rPr lang="en-US" sz="1600" dirty="0" smtClean="0">
                <a:latin typeface="+mj-lt"/>
              </a:rPr>
              <a:t> W or  1421 </a:t>
            </a:r>
            <a:r>
              <a:rPr lang="en-US" sz="1600" dirty="0" smtClean="0">
                <a:latin typeface="Symbol" panose="05050102010706020507" pitchFamily="18" charset="2"/>
              </a:rPr>
              <a:t>g</a:t>
            </a:r>
            <a:r>
              <a:rPr lang="en-US" sz="1600" dirty="0" smtClean="0">
                <a:latin typeface="+mj-lt"/>
              </a:rPr>
              <a:t>/s)</a:t>
            </a:r>
            <a:br>
              <a:rPr lang="en-US" sz="1600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>in 17h @ RT</a:t>
            </a:r>
            <a:endParaRPr lang="en-US" sz="1600" dirty="0"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03211"/>
            <a:ext cx="4719828" cy="332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217" y="1188041"/>
            <a:ext cx="2883271" cy="202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932040" y="1340768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Real signal: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45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Photon counting: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tabLst>
                <a:tab pos="3589338" algn="l"/>
              </a:tabLst>
            </a:pPr>
            <a:r>
              <a:rPr lang="en-US" dirty="0" smtClean="0"/>
              <a:t>Photon flux measurement:</a:t>
            </a:r>
            <a:r>
              <a:rPr lang="en-US" dirty="0"/>
              <a:t/>
            </a:r>
            <a:br>
              <a:rPr lang="en-US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2000" dirty="0" smtClean="0"/>
              <a:t>direct	heterodyne (“coherent”)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Photon </a:t>
            </a:r>
            <a:r>
              <a:rPr lang="en-US" dirty="0" smtClean="0"/>
              <a:t>Detection Setups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749" y="4797152"/>
            <a:ext cx="4586707" cy="174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97152"/>
            <a:ext cx="2282438" cy="588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32" y="2492896"/>
            <a:ext cx="2385822" cy="588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211960" y="5354320"/>
            <a:ext cx="620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Mixer</a:t>
            </a:r>
            <a:endParaRPr lang="en-US" sz="1400" dirty="0">
              <a:latin typeface="+mj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175453" y="6073551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Oscillator</a:t>
            </a:r>
            <a:endParaRPr lang="en-US" sz="1400" dirty="0">
              <a:latin typeface="+mj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562109" y="5353471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j-lt"/>
              </a:rPr>
              <a:t>Bandpass</a:t>
            </a:r>
            <a:endParaRPr lang="en-US" sz="1400" dirty="0">
              <a:latin typeface="+mj-lt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2709" y="5353471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Detector</a:t>
            </a:r>
            <a:endParaRPr lang="en-US" sz="1400" dirty="0">
              <a:latin typeface="+mj-lt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951451" y="5353471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Current</a:t>
            </a:r>
            <a:br>
              <a:rPr lang="en-US" sz="1400" dirty="0" smtClean="0">
                <a:latin typeface="+mj-lt"/>
              </a:rPr>
            </a:br>
            <a:r>
              <a:rPr lang="en-US" sz="1400" dirty="0" smtClean="0">
                <a:latin typeface="+mj-lt"/>
              </a:rPr>
              <a:t>meter</a:t>
            </a:r>
            <a:endParaRPr lang="en-US" sz="1400" dirty="0">
              <a:latin typeface="+mj-lt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187624" y="5354052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Detector</a:t>
            </a:r>
            <a:endParaRPr lang="en-US" sz="1400" dirty="0">
              <a:latin typeface="+mj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386366" y="5354052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Current</a:t>
            </a:r>
            <a:br>
              <a:rPr lang="en-US" sz="1400" dirty="0" smtClean="0">
                <a:latin typeface="+mj-lt"/>
              </a:rPr>
            </a:br>
            <a:r>
              <a:rPr lang="en-US" sz="1400" dirty="0" smtClean="0">
                <a:latin typeface="+mj-lt"/>
              </a:rPr>
              <a:t>meter</a:t>
            </a:r>
            <a:endParaRPr lang="en-US" sz="1400" dirty="0">
              <a:latin typeface="+mj-lt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187624" y="3049796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Detector</a:t>
            </a:r>
            <a:endParaRPr lang="en-US" sz="1400" dirty="0">
              <a:latin typeface="+mj-lt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373544" y="3049796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Counter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378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detectable noise temperature for a given system noise temperature (</a:t>
            </a:r>
            <a:r>
              <a:rPr lang="en-US" dirty="0" err="1" smtClean="0"/>
              <a:t>Dicke</a:t>
            </a:r>
            <a:r>
              <a:rPr lang="en-US" dirty="0"/>
              <a:t>-</a:t>
            </a:r>
            <a:r>
              <a:rPr lang="en-US" dirty="0" smtClean="0"/>
              <a:t>formula):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Detectable noise power (assuming no gain fluctuation)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Averaging time for a given signal/noise ratio: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Choosing the Right Bandwidth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39058"/>
            <a:ext cx="1700213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709" y="3939869"/>
            <a:ext cx="8286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154340"/>
            <a:ext cx="1200150" cy="36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334" y="5013176"/>
            <a:ext cx="2250281" cy="72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360" y="3789040"/>
            <a:ext cx="206454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98005"/>
            <a:ext cx="3100388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995936" y="3923764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with</a:t>
            </a:r>
            <a:endParaRPr lang="en-US" dirty="0">
              <a:latin typeface="+mj-lt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671591" y="3923764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and</a:t>
            </a:r>
            <a:endParaRPr lang="en-US" dirty="0">
              <a:latin typeface="+mj-lt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499992" y="5149339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with</a:t>
            </a:r>
            <a:endParaRPr lang="en-US" dirty="0">
              <a:latin typeface="+mj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364203" y="2361654"/>
            <a:ext cx="33122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36575" indent="-536575"/>
            <a:r>
              <a:rPr lang="en-US" dirty="0" err="1" smtClean="0">
                <a:latin typeface="Symbol" panose="05050102010706020507" pitchFamily="18" charset="2"/>
              </a:rPr>
              <a:t>D</a:t>
            </a:r>
            <a:r>
              <a:rPr lang="en-US" dirty="0" err="1" smtClean="0">
                <a:latin typeface="+mj-lt"/>
              </a:rPr>
              <a:t>f</a:t>
            </a:r>
            <a:r>
              <a:rPr lang="en-US" baseline="-25000" dirty="0" err="1" smtClean="0">
                <a:latin typeface="+mj-lt"/>
              </a:rPr>
              <a:t>F</a:t>
            </a:r>
            <a:r>
              <a:rPr lang="en-US" dirty="0" smtClean="0">
                <a:latin typeface="+mj-lt"/>
              </a:rPr>
              <a:t>:	Filter bandwidth</a:t>
            </a:r>
          </a:p>
          <a:p>
            <a:pPr marL="536575" indent="-536575"/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dirty="0" smtClean="0">
                <a:latin typeface="+mj-lt"/>
              </a:rPr>
              <a:t>:	Averaging time</a:t>
            </a:r>
          </a:p>
          <a:p>
            <a:pPr marL="536575" indent="-536575"/>
            <a:r>
              <a:rPr lang="en-US" dirty="0" err="1" smtClean="0">
                <a:latin typeface="+mj-lt"/>
              </a:rPr>
              <a:t>T</a:t>
            </a:r>
            <a:r>
              <a:rPr lang="en-US" baseline="-25000" dirty="0" err="1" smtClean="0">
                <a:latin typeface="+mj-lt"/>
              </a:rPr>
              <a:t>Sys</a:t>
            </a:r>
            <a:r>
              <a:rPr lang="en-US" dirty="0" smtClean="0">
                <a:latin typeface="+mj-lt"/>
              </a:rPr>
              <a:t>:	Total system noise temp.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709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best bandwidth for line detection</a:t>
            </a:r>
          </a:p>
          <a:p>
            <a:pPr lvl="1"/>
            <a:r>
              <a:rPr lang="en-US" dirty="0" smtClean="0"/>
              <a:t>Detectable background noise power increases with frequency</a:t>
            </a:r>
            <a:br>
              <a:rPr lang="en-US" dirty="0" smtClean="0"/>
            </a:br>
            <a:r>
              <a:rPr lang="en-US" dirty="0" smtClean="0"/>
              <a:t>(Square root)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Signal noise increases </a:t>
            </a:r>
            <a:r>
              <a:rPr lang="en-US" dirty="0"/>
              <a:t>with </a:t>
            </a:r>
            <a:r>
              <a:rPr lang="en-US" dirty="0" smtClean="0"/>
              <a:t>frequency</a:t>
            </a:r>
            <a:br>
              <a:rPr lang="en-US" dirty="0" smtClean="0"/>
            </a:br>
            <a:r>
              <a:rPr lang="en-US" dirty="0" smtClean="0"/>
              <a:t>(Linear, if rect. distribution)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→ Bandwidth should not</a:t>
            </a:r>
            <a:br>
              <a:rPr lang="en-US" dirty="0" smtClean="0"/>
            </a:br>
            <a:r>
              <a:rPr lang="en-US" dirty="0" smtClean="0"/>
              <a:t>     be larger than line-</a:t>
            </a:r>
            <a:br>
              <a:rPr lang="en-US" dirty="0" smtClean="0"/>
            </a:br>
            <a:r>
              <a:rPr lang="en-US" dirty="0" smtClean="0"/>
              <a:t>     width for best signal-</a:t>
            </a:r>
            <a:br>
              <a:rPr lang="en-US" dirty="0" smtClean="0"/>
            </a:br>
            <a:r>
              <a:rPr lang="en-US" dirty="0" smtClean="0"/>
              <a:t>     noise ratio</a:t>
            </a:r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Choosing the Right Bandwidth</a:t>
            </a:r>
            <a:endParaRPr lang="en-US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9" r="598"/>
          <a:stretch/>
        </p:blipFill>
        <p:spPr bwMode="auto">
          <a:xfrm>
            <a:off x="2987824" y="2185662"/>
            <a:ext cx="1476000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1" t="10683" r="6460" b="6595"/>
          <a:stretch/>
        </p:blipFill>
        <p:spPr bwMode="auto">
          <a:xfrm>
            <a:off x="4139952" y="3321352"/>
            <a:ext cx="4788000" cy="32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539552" y="5427221"/>
            <a:ext cx="36728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Receiver: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=5K</a:t>
            </a:r>
          </a:p>
          <a:p>
            <a:pPr marL="812800" indent="-812800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Signal:	10</a:t>
            </a: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-23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 (1photon/s @ 15GHz),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linewidth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10kHz, equal distributed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0" r="501"/>
          <a:stretch/>
        </p:blipFill>
        <p:spPr bwMode="auto">
          <a:xfrm>
            <a:off x="5688248" y="2870005"/>
            <a:ext cx="11160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91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Axion</a:t>
            </a:r>
            <a:r>
              <a:rPr lang="en-US" dirty="0" smtClean="0"/>
              <a:t> mass range: 40 µeV … 400 µeV</a:t>
            </a:r>
            <a:br>
              <a:rPr lang="en-US" dirty="0" smtClean="0"/>
            </a:br>
            <a:r>
              <a:rPr lang="en-US" dirty="0" smtClean="0"/>
              <a:t>Frequency </a:t>
            </a:r>
            <a:r>
              <a:rPr lang="en-US" dirty="0"/>
              <a:t>range: </a:t>
            </a:r>
            <a:r>
              <a:rPr lang="en-US" dirty="0" smtClean="0"/>
              <a:t>10 GHz </a:t>
            </a:r>
            <a:r>
              <a:rPr lang="en-US" dirty="0"/>
              <a:t>… </a:t>
            </a:r>
            <a:r>
              <a:rPr lang="en-US" dirty="0" smtClean="0"/>
              <a:t>100 GHz </a:t>
            </a:r>
            <a:r>
              <a:rPr lang="en-US" dirty="0"/>
              <a:t>(</a:t>
            </a:r>
            <a:r>
              <a:rPr lang="en-US" dirty="0" smtClean="0">
                <a:latin typeface="Symbol" panose="05050102010706020507" pitchFamily="18" charset="2"/>
              </a:rPr>
              <a:t>l </a:t>
            </a:r>
            <a:r>
              <a:rPr lang="en-US" dirty="0" smtClean="0"/>
              <a:t>= 3 cm </a:t>
            </a:r>
            <a:r>
              <a:rPr lang="en-US" dirty="0"/>
              <a:t>… </a:t>
            </a:r>
            <a:r>
              <a:rPr lang="en-US" dirty="0" smtClean="0"/>
              <a:t>3 mm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Detection of signal line in frequency domain with</a:t>
            </a:r>
            <a:br>
              <a:rPr lang="en-US" dirty="0" smtClean="0"/>
            </a:br>
            <a:r>
              <a:rPr lang="en-US" dirty="0" err="1" smtClean="0">
                <a:latin typeface="Symbol" panose="05050102010706020507" pitchFamily="18" charset="2"/>
              </a:rPr>
              <a:t>Dn</a:t>
            </a:r>
            <a:r>
              <a:rPr lang="en-US" baseline="-25000" dirty="0" err="1" smtClean="0">
                <a:latin typeface="+mj-lt"/>
              </a:rPr>
              <a:t>A</a:t>
            </a:r>
            <a:r>
              <a:rPr lang="en-US" dirty="0" smtClean="0"/>
              <a:t> = 10</a:t>
            </a:r>
            <a:r>
              <a:rPr lang="en-US" baseline="30000" dirty="0" smtClean="0"/>
              <a:t>-6</a:t>
            </a:r>
            <a:r>
              <a:rPr lang="en-US" dirty="0" smtClean="0"/>
              <a:t> </a:t>
            </a:r>
            <a:r>
              <a:rPr lang="en-US" dirty="0" err="1" smtClean="0">
                <a:latin typeface="Symbol" panose="05050102010706020507" pitchFamily="18" charset="2"/>
              </a:rPr>
              <a:t>n</a:t>
            </a:r>
            <a:r>
              <a:rPr lang="en-US" baseline="-25000" dirty="0" err="1"/>
              <a:t>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Receiver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42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different devices </a:t>
            </a:r>
            <a:br>
              <a:rPr lang="en-US" dirty="0" smtClean="0"/>
            </a:br>
            <a:r>
              <a:rPr lang="en-US" dirty="0" smtClean="0"/>
              <a:t>(Low Noise Factory,</a:t>
            </a:r>
            <a:br>
              <a:rPr lang="en-US" dirty="0" smtClean="0"/>
            </a:br>
            <a:r>
              <a:rPr lang="en-US" dirty="0" err="1" smtClean="0"/>
              <a:t>Chalmer</a:t>
            </a:r>
            <a:r>
              <a:rPr lang="en-US" dirty="0" smtClean="0"/>
              <a:t> University)</a:t>
            </a:r>
          </a:p>
          <a:p>
            <a:r>
              <a:rPr lang="en-US" dirty="0" smtClean="0"/>
              <a:t>Same characteristics @ RT</a:t>
            </a:r>
            <a:br>
              <a:rPr lang="en-US" dirty="0" smtClean="0"/>
            </a:br>
            <a:r>
              <a:rPr lang="en-US" dirty="0" smtClean="0"/>
              <a:t>but 1 is for </a:t>
            </a:r>
            <a:r>
              <a:rPr lang="en-US" dirty="0" err="1" smtClean="0"/>
              <a:t>cryo</a:t>
            </a:r>
            <a:r>
              <a:rPr lang="en-US" dirty="0" smtClean="0"/>
              <a:t> temperatures</a:t>
            </a:r>
          </a:p>
          <a:p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Low-Noise Amplifiers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520" y="4437112"/>
            <a:ext cx="2762448" cy="182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873877" y="3789040"/>
            <a:ext cx="4499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  <a:cs typeface="Arial" panose="020B0604020202020204" pitchFamily="34" charset="0"/>
              </a:rPr>
              <a:t>6-20 GHz Cryogenic Low Noise </a:t>
            </a:r>
            <a:r>
              <a:rPr lang="en-US" sz="1400" dirty="0" smtClean="0">
                <a:latin typeface="+mj-lt"/>
                <a:cs typeface="Arial" panose="020B0604020202020204" pitchFamily="34" charset="0"/>
              </a:rPr>
              <a:t>Amplifier, 5K @ 8-10K</a:t>
            </a:r>
          </a:p>
          <a:p>
            <a:r>
              <a:rPr lang="en-US" sz="1400" dirty="0" smtClean="0">
                <a:latin typeface="+mj-lt"/>
                <a:cs typeface="Arial" panose="020B0604020202020204" pitchFamily="34" charset="0"/>
              </a:rPr>
              <a:t>1-15 GHz Low Noise Amplifier, 75K @ RT</a:t>
            </a:r>
            <a:endParaRPr lang="en-US" sz="14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34432"/>
            <a:ext cx="3179068" cy="2554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856" y="4346248"/>
            <a:ext cx="3293616" cy="174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mit Pfeil 5"/>
          <p:cNvCxnSpPr>
            <a:endCxn id="2051" idx="1"/>
          </p:cNvCxnSpPr>
          <p:nvPr/>
        </p:nvCxnSpPr>
        <p:spPr>
          <a:xfrm flipV="1">
            <a:off x="4572000" y="2511736"/>
            <a:ext cx="936104" cy="1277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>
            <a:endCxn id="2052" idx="1"/>
          </p:cNvCxnSpPr>
          <p:nvPr/>
        </p:nvCxnSpPr>
        <p:spPr>
          <a:xfrm>
            <a:off x="3995936" y="4312260"/>
            <a:ext cx="1530920" cy="907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5859940" y="2673577"/>
            <a:ext cx="2475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+mj-lt"/>
                <a:cs typeface="Arial" panose="020B0604020202020204" pitchFamily="34" charset="0"/>
              </a:rPr>
              <a:t>cannot significantly </a:t>
            </a:r>
            <a:r>
              <a:rPr lang="en-US" sz="1200" dirty="0" smtClean="0">
                <a:latin typeface="+mj-lt"/>
                <a:cs typeface="Arial" panose="020B0604020202020204" pitchFamily="34" charset="0"/>
              </a:rPr>
              <a:t>reduced</a:t>
            </a:r>
            <a:endParaRPr lang="en-US" sz="1200" dirty="0">
              <a:latin typeface="+mj-lt"/>
              <a:cs typeface="Arial" panose="020B0604020202020204" pitchFamily="34" charset="0"/>
            </a:endParaRPr>
          </a:p>
          <a:p>
            <a:r>
              <a:rPr lang="en-US" sz="1200" dirty="0">
                <a:latin typeface="+mj-lt"/>
                <a:cs typeface="Arial" panose="020B0604020202020204" pitchFamily="34" charset="0"/>
              </a:rPr>
              <a:t>(Nature Materials Nov. 10, 2014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032154" y="6066749"/>
            <a:ext cx="11256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+mj-lt"/>
              </a:rPr>
              <a:t>© Low Noise Factory</a:t>
            </a:r>
            <a:endParaRPr lang="en-US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723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Messaufbau-Fotos\Messaufbau_24.02.2017\IMG_637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4802632" cy="320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ab </a:t>
            </a:r>
            <a:r>
              <a:rPr lang="en-US" dirty="0" smtClean="0"/>
              <a:t>system: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Heterodyne Detection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5436096" y="5570656"/>
            <a:ext cx="2449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Fake </a:t>
            </a:r>
            <a:r>
              <a:rPr lang="en-US" sz="1400" dirty="0" err="1" smtClean="0">
                <a:latin typeface="+mj-lt"/>
              </a:rPr>
              <a:t>axion</a:t>
            </a:r>
            <a:endParaRPr lang="en-US" sz="1400" dirty="0">
              <a:latin typeface="+mj-lt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304443" y="3501008"/>
            <a:ext cx="2939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Signal analyzer</a:t>
            </a:r>
            <a:br>
              <a:rPr lang="en-US" sz="1400" dirty="0" smtClean="0">
                <a:latin typeface="+mj-lt"/>
              </a:rPr>
            </a:br>
            <a:r>
              <a:rPr lang="en-US" sz="1400" dirty="0" smtClean="0">
                <a:latin typeface="+mj-lt"/>
              </a:rPr>
              <a:t>(4 samplers, 1.4% dead time)</a:t>
            </a:r>
            <a:endParaRPr lang="en-US" sz="1400" dirty="0">
              <a:latin typeface="+mj-lt"/>
            </a:endParaRPr>
          </a:p>
        </p:txBody>
      </p:sp>
      <p:cxnSp>
        <p:nvCxnSpPr>
          <p:cNvPr id="13" name="Gerade Verbindung mit Pfeil 12"/>
          <p:cNvCxnSpPr>
            <a:stCxn id="12" idx="1"/>
          </p:cNvCxnSpPr>
          <p:nvPr/>
        </p:nvCxnSpPr>
        <p:spPr>
          <a:xfrm flipH="1">
            <a:off x="4008301" y="3762618"/>
            <a:ext cx="1296142" cy="31445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5508104" y="6093296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+mj-lt"/>
              </a:rPr>
              <a:t>LHe</a:t>
            </a:r>
            <a:r>
              <a:rPr lang="en-US" sz="1400" dirty="0" smtClean="0">
                <a:latin typeface="+mj-lt"/>
              </a:rPr>
              <a:t> bath </a:t>
            </a:r>
            <a:r>
              <a:rPr lang="en-US" sz="1400" dirty="0" smtClean="0">
                <a:latin typeface="Calibri"/>
              </a:rPr>
              <a:t>→ 4K </a:t>
            </a:r>
            <a:r>
              <a:rPr lang="en-US" sz="1400" dirty="0" err="1" smtClean="0">
                <a:latin typeface="Calibri"/>
              </a:rPr>
              <a:t>T</a:t>
            </a:r>
            <a:r>
              <a:rPr lang="en-US" sz="1400" baseline="-25000" dirty="0" err="1" smtClean="0">
                <a:latin typeface="Calibri"/>
              </a:rPr>
              <a:t>He</a:t>
            </a:r>
            <a:r>
              <a:rPr lang="en-US" sz="1400" dirty="0" smtClean="0">
                <a:latin typeface="Calibri"/>
              </a:rPr>
              <a:t> + 5.5K </a:t>
            </a:r>
            <a:r>
              <a:rPr lang="en-US" sz="1400" dirty="0" err="1" smtClean="0">
                <a:latin typeface="Calibri"/>
              </a:rPr>
              <a:t>T</a:t>
            </a:r>
            <a:r>
              <a:rPr lang="en-US" sz="1400" baseline="-25000" dirty="0" err="1" smtClean="0">
                <a:latin typeface="Calibri"/>
              </a:rPr>
              <a:t>Amp</a:t>
            </a:r>
            <a:r>
              <a:rPr lang="en-US" sz="1400" dirty="0" smtClean="0">
                <a:latin typeface="Calibri"/>
              </a:rPr>
              <a:t> = 9.5K </a:t>
            </a:r>
            <a:r>
              <a:rPr lang="en-US" sz="1400" dirty="0" err="1" smtClean="0">
                <a:latin typeface="Calibri"/>
              </a:rPr>
              <a:t>T</a:t>
            </a:r>
            <a:r>
              <a:rPr lang="en-US" sz="1400" baseline="-25000" dirty="0" err="1" smtClean="0">
                <a:latin typeface="Calibri"/>
              </a:rPr>
              <a:t>Sys</a:t>
            </a:r>
            <a:r>
              <a:rPr lang="en-US" sz="1400" dirty="0" smtClean="0">
                <a:latin typeface="Calibri"/>
              </a:rPr>
              <a:t>  </a:t>
            </a:r>
            <a:endParaRPr lang="en-US" sz="1400" dirty="0">
              <a:latin typeface="+mj-lt"/>
            </a:endParaRPr>
          </a:p>
        </p:txBody>
      </p:sp>
      <p:cxnSp>
        <p:nvCxnSpPr>
          <p:cNvPr id="16" name="Gerade Verbindung mit Pfeil 15"/>
          <p:cNvCxnSpPr>
            <a:stCxn id="15" idx="1"/>
          </p:cNvCxnSpPr>
          <p:nvPr/>
        </p:nvCxnSpPr>
        <p:spPr>
          <a:xfrm flipH="1">
            <a:off x="3372438" y="6247185"/>
            <a:ext cx="2135666" cy="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7452320" y="1844824"/>
            <a:ext cx="1584176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6084168" y="1106160"/>
            <a:ext cx="24490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Her the reality is a little bit more complicated!</a:t>
            </a:r>
            <a:br>
              <a:rPr lang="en-US" sz="1400" dirty="0" smtClean="0">
                <a:latin typeface="+mj-lt"/>
              </a:rPr>
            </a:br>
            <a:r>
              <a:rPr lang="en-US" sz="1400" dirty="0" smtClean="0">
                <a:latin typeface="+mj-lt"/>
              </a:rPr>
              <a:t>(FT-analysis)</a:t>
            </a:r>
            <a:endParaRPr lang="en-US" sz="1400" dirty="0">
              <a:latin typeface="+mj-lt"/>
            </a:endParaRPr>
          </a:p>
        </p:txBody>
      </p:sp>
      <p:cxnSp>
        <p:nvCxnSpPr>
          <p:cNvPr id="34" name="Gerade Verbindung mit Pfeil 33"/>
          <p:cNvCxnSpPr>
            <a:endCxn id="26" idx="1"/>
          </p:cNvCxnSpPr>
          <p:nvPr/>
        </p:nvCxnSpPr>
        <p:spPr>
          <a:xfrm>
            <a:off x="7335811" y="1773507"/>
            <a:ext cx="348506" cy="20840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5412310" y="4298031"/>
            <a:ext cx="1895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Front end mixers and amps</a:t>
            </a:r>
            <a:endParaRPr lang="en-US" sz="1400" dirty="0">
              <a:latin typeface="+mj-lt"/>
            </a:endParaRPr>
          </a:p>
        </p:txBody>
      </p:sp>
      <p:cxnSp>
        <p:nvCxnSpPr>
          <p:cNvPr id="25" name="Gerade Verbindung mit Pfeil 24"/>
          <p:cNvCxnSpPr>
            <a:stCxn id="24" idx="1"/>
          </p:cNvCxnSpPr>
          <p:nvPr/>
        </p:nvCxnSpPr>
        <p:spPr>
          <a:xfrm flipH="1" flipV="1">
            <a:off x="2843808" y="4298032"/>
            <a:ext cx="2568502" cy="2616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3" idx="1"/>
          </p:cNvCxnSpPr>
          <p:nvPr/>
        </p:nvCxnSpPr>
        <p:spPr>
          <a:xfrm flipH="1" flipV="1">
            <a:off x="1619672" y="5570656"/>
            <a:ext cx="3816424" cy="15388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00" y="1844824"/>
            <a:ext cx="8494472" cy="1386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Gerade Verbindung mit Pfeil 26"/>
          <p:cNvCxnSpPr/>
          <p:nvPr/>
        </p:nvCxnSpPr>
        <p:spPr>
          <a:xfrm flipH="1">
            <a:off x="6660626" y="2780928"/>
            <a:ext cx="1583783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3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LATEX_CACHECONTENT#6628742729203D2031202B206D20636F73285C6F6D6567615F6D207429" val="iVBORw0KGgoAAAANSUhEUgAAA8wAAABlCAIAAAAXsf2CAAAgAElEQVR4Ae2d/dlsta322e91CgiUkFBBQgkJFSSUkE0FQAmBCoASQiogKSFJBYQSdugg53deB126JNvjz/Uxo/3Hsz0eW5Zua0m3vbzWvPnPf/7zXvz7GYG//vWvFH/3u9/9XPG0/3/zzTeffPLJ+++//7QWhmGBQCAQCAQCgcD/R+B1kntM+CoEltCk/7dKmyeQ84c//OHjjz+Get7FFqLGb37zG4jyr371q88///zf//53o+Z0/PTTTz/44IPvvvuusUs0CwQCgUAgEAgE7ojA7ZL7HUF+Mp1X0aQ3sZONZ0BPP/roox9//JHy119//fbt2+u7yz/+8Q901nr+8pe//Pvf/964OQ07/+c//0n3zz777Msvv9RyohwIBAKBQCAQCDwBAndM7k8A+3OYsIQmxU72e//617+gp4lh/+lPf7oFw8aD//jHPxo/xgT0N5Wlj3D0X//613z71VdfscovNYv6QCAQCAQCgUDgjgjcNLnfEeqn1HkJTXr1nWwuQvaDf/rpJ1zkRnu6qP3hhx96t4Y34xa+vlTDOZO0uvj9738fR0dKKEV9IBAIBAKBwL0QuGlyvxfIr6DtJE26yk421wP/2k8VL5laRhSGDcu80amJv/zlL0sQ4HgJu/iIQmDsZy+BNIQEAoFAIBAInIvAfZP7ubjF6B6BSZp0JsmGUsNrOfXy5s0b9mX5x6N4lHm5xwG7qumoVtrDZgP4gBH95A3X/PnPf8727X1qkwPc33//fRIFz77LUZms7VEZCAQCgUAgEAjcOrnH9F0NgUmadNpxEd6GwWngCprssEIloeCVNjNfyZH2X/ziFxyZaHxecGbEVX2JIKxGstLevXs3YAhP0fJalSSQU91MTVZ4VAYCgUAgEAgEAhdH4L7J/eLAvrJ6wzTphJ1sOCLXgDBsOC4v9IAd8p4T/kKsf/vb3zKXEF/OcmDYjnnlaER6twbCGXGAmO7QqlFmaRubRyHHDOHWAefR0+hffPHFJswbrYtmgUAgEAgEAoHAGAK3Tu5jJkevAxAYp0lQ2yP//fDDD7BqQYTt6kSvjQ7QbmmTbWDad33Ur+CAXHb1vULjtAgRfKQAtjPqpZeNII0JmhQ1o0b0vQUCeAjXEeu9W2gbSgYCgcArIHD35P4Kc3RrGwdo0tHHReQ5zUQNSdXUCE2kwE/ssMmdXnmR6te+9EO/XhqKz+MRevRblDm27vWcfz0IUHAsPknufUuJ1ydqnhgBLiJWeul5Bn8JP7HhYVogEAhcFoEnSO6XxTYUSwgM0KRDj4twH0ezZ443GIbNhjy/RKjbYNiqN2kkjPSjgaVzF1f2p9JZDo55TKrNXMihEc7SxMnsSTyftTvLYHknDzaaq/VZrQ67AoFA4OII3D25XxzeUA8EBmjScSQbdmjosvk5Fd408re//c1PJMdFfOVYDW/PEE7A6PueqhxTr6WXwTB1YeN5iS1MQXqjH2K5n9D1yu0W5aPNrRFgEZ+Wwbe2IpQPBAKB50PgCZL7803KU1rUS5OOOy4iD/wK7hzNkTIFHtpLN6B1JWWOCPOspKkc+AjLl3do0B3uPvaY4MDQvB8Qcg9/nX8XdRYlXsMH+xlQzHdBVdkPuOlxGm9U1EwiAL1m0fXtt996OQt9zwuPmkAgEAgEHiJwYnJ/qFs0OBGBhdRLW9FHk445hC4vYxZFOdOph+Zkp3xlCpw21i2Hy7JHi3wejxiW09URu/SDnmw5d3U3jXkpugGHj9hlmk1+lKP9RwI1qXN034EAC1EeQS49aJtckUt7x9AhMxAIBAKBRgROSe6NukWzUxBYS728Ce006T3feUeNz9OG5mbp48Isrh86hvXusDErU1/88+bImekkKv2FBmWHHq40K6Llb3cZViw6bkKAeJT+MfU8qMDFwsrWu672OikHyd40KSE2EAgEWhA4K7m36BZtzkLA56+1qaqdJh1BsrOHqr3BesdXUviSbWyjgOH3+5wg+2DlzFvPvN9sWjDoVdqSKdgHckieRAB6LZdbpYAbZL/1F/KkPtE9EAgEAoFGBM5K7o3qRbNTEFhOvbJWNNKkIx58zBrszxD7ZjybyNmXbGrvqtRv3oCVHvbejOxznHpiuqzgXKw8tSkdtWlSOV/QYnnUMp6AnIf0phK4B5VulWQPZN/UqBm1eeqF5yIIX0seFJnRJPoGAoGATlVHJvdA/soIrKVeJUu171Vo0v+U+i+s9wb7HVmGI2+xKiWXp2cE2TkzL/gbU4lcqPmBeaXJmMzGXt5wosCwUdn3imwyhwc0UVWeQ8WZSq8ObIQimt0CAS5M5p2/vKSP1aBfCd/Cin1KEkxSYOXS5oYYhHvfWCE5EAgE6gicmNzrisW35yKwlnqVbGmkSeeQ7NJuLltEy7eZ9WoDsMzHEnzz9Vz/fuPZn01vH8j7DQx73wtSAEqwYmg2s5e8JbDd3mh5DAKs+rgXdsxYdx9FX9G6fHe7Qv9A4I4ISIZKypuPd7QodJ5HYDn1qqj0fyTp558oKdGk7cdFOOQgG6KiK/tkUt5aMCtdOO4+VmoM8ZyYBsMkG0O8wOxzkEaN4Y9mj1w/XDIsMzoGArdGQB8A9WHt1qaF8oHAvRA4MbnfC6hX09YzJRAYpl519Fpo0naSfaTBHg59UIRvt7JSM/paw720VcdpjNrykdWI9ksOq7Bekm+jEAgEAoFAIBAInIXAicn9LJNj3BYEPFmilyYzLUIa27TQpO0kmx/o9upmz2T7ZvM1ev+Vw6ZHnjH1Mz1zINs/FSo3KeZRKkkwqzQT1Eq9oj4QCAQCgUAgENiKwInJfatdIXwSgbXU66EyD2nSdpLtX4ANwz7mzAbP6ulbuvJDhg9Rm2+w/FSQeeqRQ+0HnJA2v08ZJHveMUJCIBAIBAKBwCQCJyb3Sc2j+1YEllOvh9o+pEnbSbbfyT5sG9uQwtKLfh+CONDALy0QMnzDwr/ZQy/iB9Rr76JBY8Wy5I2K7aNHy0AgEAgEAoFAwCBwYnI3msTHSyGwlno1mlanSXtJdvb9yqVXizTa09iMBY3Z/T33rAhqD5NsYwirlMNsMdv/JrQ1zkU0CwQCgUAgEAgEliBwbnJfYkII2YSAPyvCQMPUq1HJOk3aS7Kzq4pjXi1iDjHrpUYjcDPN/EwvPJB95OObxjuxiwA3g0z0DQQCgUAgEAgEhhE4N7kPqx0dD0BgLfVqVLhOk/aSbH9WBKWP2ck2u78GhUbshpt5w4cVMO9AhKy/fft2WLHejpyeN8d7vBP3yoz2gUAgEAgEAoHAGALnJvcxnaPXMQgspF7tCtdp0l6Snd3JHv7Jw3abaWm44DDH7Ro0NfZHqKkfVsAElANeKmJMNjcBzC6CaRwfA4FAIBAIBAKBfQicmNz3GRWS5xFYS7269KnQpL0k268qjtnGNs/nzRzV6AI6NTYhIFUOk2xDas37YgbU6+1iNDekv1datA8EAoFAIBAIBMYQODe5j+kcvY5BYC316tK5QpM2kuzsb5cccyDbYG3s78JuoLEZHQnDLJ8D0HqhAsM+5u2H2mo/ZdnnWXWXKAcCgUAgEAgEAssRMOn14OS+3JwQuBAB4xtIHqZevVpVaNJGkq3ZoWh8zE62wdrbL/rsKHjDhwOB2cY+8pFHQQZaj6fKRwoGXv1VlAOBQCAQCAQCgU0ImOxzcHLfZFSIXYLAQurVq0+FJq0h2Wy4+n/mYkhK8xSdb5lqeq0qtUfajz/+qL89htmnEdeeCtJnMzj0c8xxdg1dKptFQnZmfa+oCQQCgbsg8M033/BiUFLFmzdv+MtvXX355ZfE0nb9aYwQfpqBvklOEkXUotLc5W8Uy02zzz//HMUQgrT0L6lH/bm31Aj1opu2F/N5Nh17u9BrBEQ3e6iAbry7XFImzT6OsQQNhByf3JlNHI9pXWJC70RwIoDLJzkYhVN06NX5lPZrqdeACUWa9J+Jfz/88IPZ4xzQTHeBgk+o89+uZvcX+e/evZsXi4Tvv/9+rb1iO+dAshpKAwo8RZptc0Cl/+2bAwaNIS6FABeR9kYpc1FcSs+tymCsGE5I3TrWYcIJ4+YNQmIjBa79h5oAi0kwWoIucy/uoTQa4GyM2xJs0ZyA3yJzVRvisHnISRtoygT2VdlH9O9VgPmVvssLXcrgJJNZbF9yLyGjc1/LtVCSM1b/9ddfG49ix3BM1K17HU+9BuDSrpJmLQl5b0CWdPFCjUMMfBThwwVzpoJIPSzKdGyPrb2GZ1cXOqCce2lpTZJpWwO3gT0+XgGBINnMwvORbKZVuCyREwP5Z56uJu6VPBDOpO8TEsfoCzNACF/xlxxhGDwf69GD7qIS0QZmhmKEoCSTglGPNtSUNFxYz9DGlqQeNibdxGSz5MCiJWqggEY7hWLGEgVQg7F8nmpc23QpieeYgczsJzSSPnpCZyZrX3LP2o6jJpDTX+DNNttUyXB6dCmvcqdNau8QazxNoJgv4LSrFObyNPqkQDdFsnECffGYAQY+zlx+gpQJcHyUryYL5gofMLDUJXvZ6FzC/E0qP9PdxBqsOFefGVui7xgCQbLBTae9hYFlbEaW9BLSBiXSAk2sy0ZmvclCFjQStDSTI8kaWZ6Nj4k+tEE+NVqOlBnLpB6GkG+XFxhOFJMYDkQl9ZICRHVREltmtOpVAMVMHkT/urZd6pnUz1iV2U+SSRmyRBmeLGPU7mtQT/qwzl3A6sZ6dPE6CtTrZq9QNuFIozFZzlKvMUhLNGmKZFdU4ZLzxk8Gmspw+iuJa0mBbHrQ7XvLhKrSP7+UQQdmsdQ+1ZcU4NuUnBYutkpjPaw3s4nTP+wSDZ4JAbzR+ED6SLp9JjPrtjwZySY0pUn0a2afMMxEC90h5WcZs0FSCFYa0RMFUoaE7pbw4oPtwnyplfcJnrDM5aDblMo0E6pkACx18fVeAcBvUcB0BN6WmfIKmBqDvHce015/TBkNH2iZYt0xlcVDkhctT+56RLk6GItxWwDX3efLycbs33nhd5TAFJT+GZ9MoA1Tr2FwzGQlJ99FsrWDysAPF7vDtklH5kCGS4VjmH1SwAS1pMCSuCYGnlUwOXL3FsJZZsa4JQT8lZXce5g6lAa6cv2TkexEWUpbdCaQ6kteiGN7dKWlEajJmWzKoFJ7mjCUi49rnQefF0tF+QEqn4LnwF7JvAKyFkr6owMyZ1DSlwAy2ydLBhVIezWhvcxCKrS7n4zeXtDedUqU0woYw5+DVLTPxcOWF6FeWZq0i2Trow7iH70X1UNkfQMTAhhah3Lffm2NhA8xeXncX6twuzQfrNv7RssnQMBnuOTkp6Sfs/DU4UWTzrP0mRlX9kFKCdvn+BTAJRR0hVZGkaiYCkTLpL8w7F4K6LNMl0p19NDKI9Du7WCFekZCFyWdVCBZ5y/b0pqqjoZI0xYNrDfQRxyvlyLrqy+50MLpNuZr0rZ1v9yMqz9qHcy10+VIWuazli9CvSQ2pvlK6+pdJNsweoZM4+2eY7mAxSmPdEcZVAozEW03Vl3yfT7r6h6N746Az9bJydtpx90RQH+d5u9OslOIrlih6VSaaziNxIGBeZeoKAUgxa/SQOhDuctJfLRfFW/1RIu27amEFYVHDzntrDSrwADm4ClTJoYMc1PNIWSN1DhlTC6zIzpQqPheVqaf7vYZyQosVepYxzyWmh1QrwHX0G0y/ACLNg2hwUnlVaGgS2F/rdF9zXuyvYXmZZY08EsN32u+xo/r6f78KFkJp7+mMavVqkqfM7K/6LlquHY5vDr05/fn3vJ/Xr967ut+26GOlk+DAC6XQqXPCmLjTz/9JOVU+OKLL7799lvKsDTeXW2+ffjRxxBiJjSCgfgK3sDLgB8K0Q0++OAD/ZGy/zUK06DlI1p9/PHHpiUmc6maytJHunv0aJyt9EJKCgxgjnA/xcyjH/RhDVrpX0joFcKvxuiffWA4zWUfjk6Dw5J7cvKkEvPeotumNukC8cL9peTbvE4NKHljS+sT33JhjZ8XaNIWkp0lDcf8MpO/DnsD9zDiOgCJkFNmWkZfWPBrlcaEsVAHL4pffDCB27e5eA20oDddXdyiUO/6CAiNYI2a1Ta7hE7RlbvYpV5ZUZXKTz/9NNFigueSQO3jf2X07FckL8+wu0zmh1dKavgc7HWYV8DI9GsD1Bv4baCvvvpKS+7yAX7YyGPi10havi97CUt8xg8kzw+QvscWNl7mcA0s37vNWT9LN2zF1o7XoV5ZmrSFZLMn4TE9Zif7RObnZ5pr42kuBh8Qfcjzkx41gUAgcEEE0v5cZQugtCVMGIcwjVnkg3OKIXAaTwRbhujdCn0ok6WFx6TXZJ8IZNyHO01LFJDhpOCTb+8GLT80qO3yZELGyhayw3mtsn2l0vuPfLWwwPJDBvIHVBYO1CiKhYQsiVMXz7kbRT1rM+2ZAtEp1CtLk7aQ7GyAfhhflniAYX69sWBYB2KQt9rH62H5p3f0F7aB+hQN2U3hZqjX7RRlxgYl01whlI8pH73uiAB7pYlGmDOy2haft9K3WbakO5bKpZ+Dxv/5cfJSr3r98hCUPeZhKE5dJb4VimZakoweriU++eQT330Yc1HA58HeG4CTOnij0M2fYxGFswUz3d6obK/eStnG5vbFKUTNK0ya0zluk+F+3FvUXIp66WlK6OG0W0i238lm7E13dowfmL0Nb7Npv+qjNxnJz0Sy/RLNQL0KyV453JzlMut6OuFSjWE8FwnlvchH+5siIAS6EqCkjbYR/jHsq4YhidheCisdKXiZMwH/7du3XiDrkIfMWKtEubRB+3AtjQJ+p2YJ1fPRGz2JPEbzykfjDx6oSl++8su5AV8yGWdmrkvacidBpuBSp/j0guSY/coSRFervxT18hcaTruFZIubynwc5hbZFbOosa9gYlAaqJLD9mmySbKPaGdBvcnAEBsIvAgCKVhxRZcYM6tWz6JoP7zlDLDZCDlAYfUc+UQzvMnHs1NZui/7mnrcehly5qMlO8H1070lBfZRvSw7KZnm/aHrVDdHjOSWI4sQ0BjwpQMyjvgAa5tjtgVLgJt6zSVKqzjT5UU+ZgOLhutIHPyFj9P+z3INsk/MnOUWfmGx3N4k0N99q+SwTTpsFeuRNPsKW0cP4YFAILAKgZSWKnkom7cm2V6W0s3IzK4EhndzeATTw8saoLQO8Y2lBnIGJYWdpzUAuQ8zHzK2rAIQ04cdZdxKIRurPW+uSPAEF91woXb1uOXIv8oQvV/5lNQrwbeXPD7jmSI2uWjvnRDprgt69Tjs5Frg05RlysSiE6mX90kuvfUk2+8uYPwxboFPC9Cp4BcWpsGSj9lwX8lhSwY9XYgPu6erFAoEAoFAHQEJkvoGtOmSJdn+jr/pVf/oZcIbZvhHlrWP7eZk332BOcNMC+rZ9XhoSQH2U+uoNn6b5dPZypJAn0mJ/8wgawlOuZR6LawXvxWZXiX5aqzA+ZmECa7evngojcWKIi2c0NMrX+pVqtfsbeaqKcm/af31qReXyfrjIgtj310m3ucPNH8ykj0fdO4ym6FnIPDECHAh81Mp/KxJ5fSCD2gQhYE9XYGR25t+TT4ZIb2SDDcmM3smZHINILa3FLIKsGCYwVyP28WndUcp651UqWRO4ZF4FDyb0yPzVFIkn1KQhzsr689GxXB4uTUBStkXOTeKMs3GlpFGyNN8XBgElmCSpUnrSXZ2J3tVsKgDkb0pVu+y5NurzfQSox4KOQvth4pFgxdHgIfxN/0ukX6DMlf9plHYqep6KK13uonGFYa9Y3NoR4RcdZuYXWS/AADSeabVOC+7FWBCswY2qpeaVVYvCOcoM+9FYbcVksHVh0XLHfiAdJO8lPVk5epoBM28U7yxV6WZmH/MoYCKJpf6akdgWWsgE7eeZPud7Kdfe/mZntz4WTvNIS0QeB0E2FHz9Ote5rNPMXxQYd5SH82QWeFYLSMul7lwJZDdRcaoyeMxLbCkNiUFoK3tQiotS9vY+gRCpXv6qlEZCDdXH94LF2QJClvtej7yoRr7GuBRaX+w0dK6JrIpnppl7wPUJZhvZRInr0Qj9u4ffWC5IPVaTLKzi+bnXnstDPd39/jQPxAIBO6OgM9bWDSZ2r1MaEf21mojeobEpF4DSnIfP7vLu/CoRt2iigIz+OhB/bZX+hY6opvVyyhTWgxUOjLvcFbunCw8L1EZbuYrcdEBLzLj+sNR83fy5YDAvHpG2/t+vAv1Wkyys9fzc+9ky8WpnfUVroSujRANTpQDgX0IcLeaPcguArFPmTHJBMyH71Qek9zSywe0yc0hzzlQYzIpZG9WDOxByivbDDKHBfCSAgO2GBPko5/Q9FXv5hcv3RuDhV1YzllxhkRUumBBqMuYjdoiA/ikqyfJSSaiVi29tMI3LRuckxXz07cWDWjSYpIt6y2taO/FrPt2lU+hfbeY6S4Yo3EgcGsE0jNYO35yiOcFBRmi+Y4hkMl51vmtL9Gzq7Bjc2hHhPQyx/iHl5PgWshx6/iXFFjIFbJJGa0GzjCwIT18VJ0zJAPvxhb0dif3NBGTN1iStgbwJb6U1FvoFQLsfQvZa+eCEC0m2bIc1DN34htnsrcCtW7zZT/Tkxs/8yrtkED2NWJvvVlobImPgUAgAAI+mlE5mbeWy8we8x2gMixmSgnimJx1gALZVVNy9TEbeTMdS80Bgs6gPA648FXZpblL1vX+Tcx4zC4zlmFBk5cPwuWwzbwoo+qtP/rAcjr1ytKkxSTbrOGYwiVe2+gKx99JyYawp7wS5OnmxrmIZoFAIHA7BHzewoTJgOZlTubC7IHsgecUDRmSyZq0V+Q8LByggAc/aTVjI48zcgQIqj1wLosX23ki8hAoGmxN7piTdFhytEOzIFx9bDGjMZEzRfOvPdFib12+JvXK0qTFJFuegZX5W+K1Iq23kLW5V0ilfTaEzcSvylhX+2r3/bur2Rv6BAJPj4APaJOEmFzodxwnI6Q/kE2WGThgo8mQntlJ9bSoevkABbILErQaWJMYW9KbQ5hfXrvOKBwjacz1Aw9QmqHTx4XJXSZiPqmZJcTw6RoxGYHJ4eenTGQ+QcFHKow67MptBxCPWkmys6/GPOxAdjKblKDt9/FdfztfvstMz1vqkTRQzw8REgKBQOBEBEjnfpdkMm8tj5CrzoqAc2kjuZEszs/UAQpk8UfzgdM1JXtZ3vC0MedAIAA8UcAON8yykh1kX7YksFRvZPqUVOr4sF7c3gzxsKNvIKLSV/M4C1zzory2963JOvZksJpHw/skHrWSZGdDxmEBKwFkTqcsXOxmJ8DPNJgO7KlkhV+q0iNpoL6UtqFMIBAI9CLgoxkSJvPWcpnCObR1Y5t8PiMmmYdtDO1WoPR+QOZ03+kLdrgh3CzYSjvWWJ3dj9MTmi2bjONTUrZXS6Vhxi1dSm20KBSePysiMLKSKQ36gvU+sFyBenmfxAdWkmxvNnN/WMBKfmZu95Si2BKn3LHxs0SxHUI8kgbqHYO2yCT0bPrhvWPEEoXlRGCLvdEmENiEQDaALyfZM7mQkOuVHDsrAoY+I1KJevsIqJm43Qr4czVJgc8++8xosuMj7xLhJAl4euGaifpvSzUm4/iUVOr4sD47EQ97ZRtoUfNnReTXQMeWkVkNn6DystTL++Ti4yJysElm8ciAlQY1i10qmQ/RZ20hu3PflZNY0MuDw2t1Wy7Nh0UP9fJBHwrk3nEpkTzse5EGXDU8DHQRZUKNV0bA89cZQgySy3Nh9oRxncqwgu2KsaeHtYXbUlm4WJM0Pj/H9JGhZrYAuKnrnQrH0Ey0/YrzU7MquQs3kkK7VqalllD3TNPRf8Q62cbuEsWssffEWpF9Iv6m0/NevqkhmdKLKZPdJTkI1IIzg7KsYs8ojZuG5iOVMy5klEwfL0u98jRp4atePRwwzoXyW0SJU4oyLKZbOg60ye4HtA9HS/GYgdEP7uKNJVAerIMfLptFZOrvUjj+MvFIPqwp5UWOYD7s+zQNMFac6haz1o58dn7ZP2uX4FtmL08qfcvGmuzhw3ogSjup2UGzm6ywmUZl5pt51oh3rVIgCz7yWy5YcpPeOkVPaM2wvX7jKTsdD+XvS+7iV5PgS05PUaLumQ/tFWKNoz5sLA08SkkZJjFLTlDSJ/fURf9FrAxhCsxm1pN1d9xpEg09aFbhrHW6l5Rlmma8WqTpglcMq9/TLWbK2bUFQ87IHOjrI0tLTBkYiC5yZYozdV0MEsXGRj+4l2grxh6sQGk4FMsmS9Hz4gW8qD06lEA4oP7/gkXu377r6wCjeod4YpLtIyezzQ9P9kKk2wtL0I4znGslNWpp9aWOzFc2m/oAjuQjc9ZWBbLC63CluQPnbEQdnjj/86XZ6dCeky17F10VfAQryGJ26MZKkZNcFIUbO/pm4rpdPikQwYnTfBnaZ3IN7WWuyaR8lAYUTF+/AmEIWUEBHYPqmdXCsYKBRLi3t6vG4JyEt0sQMtPepbGlSE4OwF86LiPZ/kJigFXXQKOFNGMWxbxUmMwTlaHNQHwE4kp7/RXembp7x9XNrlM2bs3H6+gWmhyAgHiscfvjr/EDjC0NoTNfC18pyblgfZYQTyZFv781Q2JMyk9+SCKvgClGZdv4jIjMyo5dVshM5T4FsnteWNcyoX7WWqCu4KCvmiSq0rjy1b7krrNb4qYVNUpfibMlG/nbzgeMTHQQ7oucRpUkRBvOo0XpC1AuKEJZyTG4HMQcCloyPpYk87d0GYpKScgq2qBVSuV2qEWlHdRLOxKKJXuXPfjoD2QzxsLjZR7WbI1/s4c/JZPt2FvJCSTfRVZ1/itTI74rjm4aXO2jgbEUiK+mdugTCAQCLQj4s7PkTh9OW0SlNhzENEGD+vYI6Qfy7xVBw/orF8j9yMlyWeqPTE8ceOWUKs+xabv2KcBvmOuBUpmk83BC0dPPWuou7MRLrgCCfLQAABFhSURBVNfoY8q0HPYBr3xJ1bo+9W+Tz9Tb+G+ZWe+fPC/UcprZSwMiAQ2G0Pgkbpp0iN3bt2+1TO1mIJYeUaANP8BJM3gzNR7bJIET1VqU+BX8B7EoiarILF2GaK7XHrBEHEwLHChfmXoZh0w0aRnJ9ktnImCjcwwAXeli+J8xu9Kx6yufk+jeGD648JJ/E/1Lzt2lzAGN5ZpPY+nr9oDRY4hAIBDYhwARycfJxmhW0momQnqZ8AATgmij83elS6lZ1sBhKukVkBpoQXrJscmSmxQAKw8+YxnCJOrpgu8o3w7HfONapemQgSqFTcldi02puaKD/4pXFgr7NN+W6k0z/ZHnFPWWZaMELuHE8mX/TmTCxKRMAeqPJ6TG3GQwjFy3TGXtpVyDeBfr51QJgeFjnebp7gj0SxE/Yr0m66JmlJKE3dTLxKj/XjLmPsXwR28VZg9Lm+lo9i24fmaklfqaUTAfVy41NvUSZUr3aEz70z+a3ICxL3VI4HT8r6BAiXy8lCfoG99nxbcdzpDdvdO3hgcG9RGSuIEXDYiiS/aOXz1+JgXqYdnwDzSk15iGpV4oKaN4heUrhk7/5hXQlDHJpKYReXO/+2el3ptJo1pmfTpKGEq9caoZrUQmBeNd8FT9bb1sSK2f0K4IachiuyZJjSy8RqZoWDrjYew1mINVcrDGAKhjJu6U1dCMWP9o9OmSuZV6lWjSmjPZxA65GqXAZNTB2vStcXr02TGQcVxGafQ5mYmz8BlAw+fgxpA9MFZ0uSYCQbKZF50wGq/3a86m0Upyj0RvCp4Rml71j5LLReYMJfLxti5NUlKdphh2harpGGXdtPZvUUNwyHKa5Qr4qUSB9qlM/EmmTApdTFHjIxORRE2u3DYld7QSS1OhxV5CondLOnoMSfoak2wZoPRqBDXqHm6EpEGZfVPPR/FAbWM7/fCktks3HTOTAl7DrhqPeWMo3k29SjRpDQH10kEzG1O60BxrLFCKS7WHmPYR/Uxn/dsLTBdD1/XjhRxcYzLBvZQ/GKtnHS5INjOrE0ZjZL+FP6SgJAGTAol5RnNDrZLkxgiZHdfwDwTWpfFtsqK+HZD16nqXrHrZSjKR8JsSuVyrgCeLKNDC8ER/n9eQ0MI4RYIpaIo2nzg2Jfesu1aWZ8yap/vik8n3ks/L34o0EMtKa4dd9Pddsg7WtZL0LoFR7U7lyaHxkN6PXp96KBD5KcrNO6EINIUSTVpzJtu7PtPgw6I43NaC/yHT7CGeSR2yaemhTM4/pQNq3vMe9j2xgT4ihhrey0/ULYY+BoFssD5m6BhlKwLXP5CdNb8ShTgzmo5+cp61fmCUb01qZKwlwZlzuunJMATCfUsnXxcqwOlY87NW8GNyn0+IWTxTpWRtyDHIAAXu0fjjNV4sKukfC5sH1tuyJLnzZJQsh8SK5DwcX8YKTtXzjwLTykN+/IyfPyoNJeBbuut1hZGGG/DkH6JwUf5SRhpPxHppEMd22AUE3yXLzbomwktgSeAnQiw1BdPd42zaP/x4WepVpEmGjI99zMa7MVFLekmkSBPWuNDpGtrvGRCS6hKkS31RWxdyyrfG77lET1EjBj0RAb2Jq/0Brz5Rq4OH1iAQ9A4efdNw2Yw7Oa1ZnsE6bdgEL5DkXZKW4n/7lpVJ2+0dswpgpmjbuA08r4CfRGQO3MKVPdF590aUZlSTHiVQb0rufq2lo9zDMpZqtM2EPuxuGvR6YPI3kBGUpODt6qIffm+lVzdDDuf9SniUgHYR6iX6pILQpDXHRfS1lAaYh1K8ZKBgHCvrfANidRfvfHUqL0GQ60HLuX5Zwq740EyyvL69oWEWARMrxRl6Y25W+F0qn5JkE7hkNqWgGcPA7HiSMeknPrOWNJTgX2HhxiIf4rqIiJZGR8GQvFNSUneh7BV4yBu0BD1oGp2rdThKywphGAR0A3zNCmZEaUspy/wmS1cldz8FMo8tBeNsku5b+po24NY7dwwHDv6sCHBRr+Uj3OBZ/+gNoabexXyr3QBNuhzbiEofr0m9vP/IJC4g2d5moFx4UWWBrlfi8dqxKNfbj31rklPlapcgeO7aY8xMk94qZo7Jj15XRoDYgQOYSG0uLvgTbWh5ZUOW6PaUJNtPbm8mNthmM0J9D8JIyH40XmdoTeoiwao3AemZTQN1kQlMZkTNJ+YVwJYsDrqSi85PX0tHLcSUsUXWSGOzJvkuITmpj1FvX3I3Cd34W+kjk551xdKuRElOqkfa2kBqhuvluB4TMx31j9hiFOi6rErCjVYVTiKuuJt6SeRJ9mqVFrBPH54YJruoKkG2o17Hu036EIzMKP5io0aC4O32sNO8yMZG8p7eq3TH5IbMtQgQiUir5p/x7TT7D//Sy8jh41iqXmvjEmk61u2O2ksUbhHi53QyUvndL4aYzwgmjXkWK6l3zN+I1cbnW2IdxpoIyUdSQwvypo1XoGII9EXslRnEJ5dQNM2zwQSoWyyiDXOkMeTa9znRWD3wUQ+xxLVEBxQWMFsKtC8BrjFsEUWbijTRsKug41XSoXc6hL2k7r2RQTiuINDiSA9tRIjxAW8XNaJ8r9oPFfANTBDQoWMByfY4AqhX4uAaE4Aq0WpGMS4wPdmUiTLMLs5NQa9lfUqYGffIvtpAZrYUU45UKcZaiwARQYLgjsLT8FGdtJ7DKNKVn/FJQuwzAjFkiceaqC7BFgeWMDUT6kHDJEvAQSBMmqie/qXYTqWkcAGQysnw+FABRgdePzTeiHpLQBYhmCOmUWBQcAZzdPgZjP9mOuqNSkzHvpRnFOOj6DxZMAldm+/LD8dlNttZO45H+0n9TXcf2E2D+kf0MVYz+/Uu5lvjFXw0DYY/mpnC3yQaUDieekn8SYjpOLCADfuotBDK4TkgEGj/wNeHRdU74oh6RvWgqcy3GvG6tKt9SzDVFu2D8WqGv5Q+PhbrSZ8vcwk8B546qjyNUYYHzNtlggb+05ubK97iGbz4J3luyc1o9AcEEfuwQGMMXMiQ2hXAZKjevvyCZMNoH6JB9l843VlP0Jch+qzNSsyjpzTGamacOcrq5isfRlcQwyLfcb4GyVrz3kvb4IyodqtR3nP0teuu61AvYNE4G4dcQLJNjGawtVAOu1plbTEss9QRlAlGAgVD499cXfvCX0mTtfUmpV1kZtfaGNLwUhyYv/wjcqV/w7D8LOBdEohk/g1Lu1RHnXV6M9alDNHKME0pGRO1CFn6q+EyNCsFQ/4up1w4GHoKgUDtRHOHtc12ZBQ0h28xkE4lKbZTTzDcxI2SPqIAGIoCFPiYRj/yssJSMAdnrQy5PulDPd+ywkHnLJjLKwWQRG7w4bVDgC0JXXwsWYqZTPrAWMBCR7qL2hQQDmhbJzGBI3970zfqSd9U6AKZy8d0H4Du4YhppnDLNJYAu2OskjIAqy01OC8g2Vp6Km/1m5Kdvt4swY3lvn3UeATEd9PMHum4XpmoCQTOReApSfa5kMbogcAAApHcH4IGDTPcrJeY6TUGolgkPBxUN6C9VgAuob99pnKdJs3+GA0vVNc4UmYl0f6ictN37UezDmOdvVb+00vjhfnpp3OSpVwzvLT/6a0OAwOBQCAQCASujEAk94ezI79QIy17iVnx11VEYrnAbxgZBcy6qNz1Zt88pEmzJNvgCDyffPLJRUCCEeqlGB4DHBfR7RZq6B/rQuFnvUhuMRehZCAQCAQCgUBCIJL7Q08w3MzsKz/szs9bmjYPj6rr9n5Ps6u7FnXx8kOaNEuy/S2JS0Fpfq00/dbuxefsOuppuLhBwQ/AXke30CQQCAQCgUDgZRGI5F6f+kmSbbpDALruY2vygJ5sd2a78zvz/BQ82951W678rbY0S5NmSba5oQAWQHYdROCF+riMhuM6Sl5TExay+qyIiWjX1Dm0CgQCgUAgEHgFBCK5V2bZn+Pt3ck2JPujjz6qDGe+4siAYYbZ2+AoCSVjIM00jKiLf2yhSVMkm/WHQScL5bkw6cNbP/30k78Jcq56lx1dL0hYn33++eeXVTUUCwSOQUCv2PVRtGNGj1ECgUBAIxDJXaOhy4Yi89WRB7I1eUhasWOt1UvldKQEdtGrmxd1Vo22tESTiiSbRUbayWe9+N1332Vt8BN5QZKNFTo1fvXVV1lbolIjwEpUnzSKbWwNTpRfFgHueKYQR0i5YKx72XkJw18TgUjupXk33Kx3R8DvRXZthGvqiYalI8Sp2XWe4iuBWapvpUnZF6n4/EGNb2makXh8myvUmDP48R66h5OiZ5b12cP20SAQCAQCgUAgEDgYgUjuWcDJ2poasuWfbVaqNC9+RlSppa/3z+llXycvE3dfPtZIkzI72RwMMAsRIKbGn/IxqyV970ZP8OllNuP1Si72Zeszwikg7QD+eqt3j28DgUAgEAgEAoEDEIjk7kFmh5WTsbq+ax+ajobadXX3JDv7nF7iFWxyZx+I1Mpfs9xOkyzJZnpKByoMdrTUB7JZOWWP3VwEIM0aOQiB8hdR7IJq6EUIdyeuPK0XRC9UCgQCgUAgEDgMgUjuBmpDkfk2S3NNL/3RSNB7lLpZtvzBBx/o+mzfb775Jj0Zed8tvHaaZEm2PomrkaJssDMtLw4WJ+v13v6nn35qrIuPCQGzPpN7OoFPIBAIBAKBQCBwNQQiuZsZMdwsS3NNF/1x8kC2fgQOsYY3UsOZiETAII3PsY1dp0mWZJvtag29mSq9fLzFficzKgeVWKh5T9LGvmxZL0Uo3/ex35edwTA8EAgEAoGXQiCSu55uw+K6Dnsgx7x9j5qujXA4g+bZ796907rBsJM+/L3vK8u6aJIl2eYoj6ADInrNAUPVZ0XqRF6EnFt4//339cIgNrP9dDCtsghmQcI9Hd8magKBQCAQCAQCgesgEMld5sIfyO59fYc5K9LL0dFEE0Ioe3qcD8Vg1bxvG5LJju19dzl7aZIl2XoJItNGpUaNen0ehecd77LfyUMSsgRhkfDll1+KjVEAAb3wMFda4BMIBAKBQCAQCFwTgUjuaV7M8QzIWy89MyRw4IUWjMgbRcRPINZv3rz58MMP0/N+cDD/Fg1pfP1CN00yb2DR0GAtcHMjxrShRoBglWO+vf5H7UP3fX3Mcpz1tUR5ufwQGAgEAoFAIBAI7EMgkjvYsiWaTsby7g5Oa/SiTZe0ew2YiOrtLu2RA5GQY8ZIg15zlEUa3LEwQJPeYKcw5lTg/E3axQQRf2CAH6aRuw/Ad8cVCbctWFQlY29qgpmy+Y/Mo/xuKhfYfW/lzEMREgKBQCAQCATuiEAk9zvO2l10HqNJGZLN+yXgW+nINeshqDasi3sQ1LCskTO7t6ZieqmQXUvcZdaX6MmMs8pMx/EpsNbkiNsSySEkEAgEAoFAIBA4DIFI7odB/VIDDdOkDMlOwPF2ZP2YoEGTEyP3fTI02cKBbDlZzuKBE13Gxtf5KPcuWFPBsPUTrq8DQlgaCAQCgUAg8AQIRHJ/gkm8mgnDNKlIsrGQOy/wbI6OsIedtjk5XMFZEbZ+n2OnUy8kIJe9zwdczQnG9GGxJD8/9LIgjEEXvQKBQCAQCAQuiEAk9wtOyn1VmqFJNZJ9X0TaNWcDOx2Aec1NXM7cy6OyPPPa9TrMdpCjZSAQCAQCgUAgcCQCL57cj4T6uceapEmvTrJxDn0psmf/HJv0LU6vz64Fw25BLNoEAoFAIBAI3AWBl03ud5mg6+s5T5Pse7Kvb/NyDQGRAzCI5UgMT3xyvH35EBcUyPtD5C0xwbAvOEGhUiAQCAQCgcAMAq+Z3GcQi74agSU0KXay/wup3BG49VtTtH9UyvKeI94lAsOOJx0rWMVXgUAgEAgEAvdF4KWS+32n6Wqar6JJsZP935nlOQke+4N08gb1q032Dn3Syxlxo2DYO+ANmYFAIBAIBAJXQODVkvsVMH8OHZbQpP8F7IuNELt+zpcAAAAASUVORK5CYII="/>
  <p:tag name="POWERPOINTLATEX_PIXELSPEREMHEIGHT#6628742729203D2031202B206D20636F73285C6F6D6567615F6D207429" val="100"/>
  <p:tag name="POWERPOINTLATEX_BASELINEOFFSET#6628742729203D2031202B206D20636F73285C6F6D6567615F6D207429" val="25"/>
  <p:tag name="POWERPOINTLATEX_CACHECONTENT#30205C6C6571206D20205C6C6571202031" val="iVBORw0KGgoAAAANSUhEUgAAAb0AAABRCAIAAADJve9eAAAR/ElEQVR4Ae2d8bnWqBLG1/tsAbolqBXolqCnArUEtQK1hHUrWC1BrUAtQa1AtwS1A+/Py3NHDjPwkUASkm/OH+chBIbhZXgZJiTflR8/fvw26+/jx4+vXr369OnTv//7CzKuXr16/fr1P//889atWw8ePLh27dos2V7JEXAEHIH1EPjy5cubN2/grvv379e0emUqb3779u2vv/56+fLl9+/fTzZw586dJ0+e3L1792RJL+AIOAKOwCYI4ALCVIHQPn/+fOPGjZNqTOPNp0+f/v3337FQ2uMP7/KPP/4gH9fz/fv3+KExq3IXnr19+3Zc0dOOgCPgCGyOwIsXLx4/fixqvH37tsrPw9+s+YOGcWJFOomHDx9+/fo1VxfqTMrjeOYKe349AgXM64V4SUegLwJ7NEs4DZ8v5jTS8GYNMr/VFEJWLJ0gZqX0e/fuxRXRsqY5L6MRYIwFTF+BND6eswkCOzVL1Mbti6lJ0pXMdpo3NWnSav0gMclFJxLs2evrekkQ+PDhg14VHRlHYFsE9miWOMX//POPnk0xQVXy5u9xHZ3mMdPFxUWczwa8Jm4qVZ4/f07Qk2dVIYfn74QP3r17JwU8kUMAlJ49ewZiSQH8/STHLx2B1RAY3yxhrYAGzMODFv7D8uHkTzeUyqtWrxhlMtV9p1mGXUeHZbwZkcolsdyE33UEpiKwC7NkNyyTpZCQqFdSpnJylfbpSQgA7psKtJQH8UQ/VgC56wlBgH1EslYJbuQDo5T0hCOwGgI7Mssyb7JJpy/gxp5dZlacaOVNeC0WR7rRSUzogMvVRn0XDXEqNvHKBX+CwpXDuYueupI7QmB3ZhnzJiTD3MG1pBfJDFqKN2lP5m1INB41gOYTgYH4d2RDS6gKqixIOcZkeUzGewkdXKYjkCBweLNchDe1s9n+HFwr2rLxT4Z5j5cAkkRC4nWFRdJDGXsc1r3rfCZmqekozL5KN8WOb+qgKY5uu0FoH/Y8A3ZsJTTCQpqQKQXa0XYJjsAkBM7KLPvzpimxi++j3at2N3aSZWxeGBgLjMmGHfA3V9IVODcEztAsTZbDd5nvb+Jaiu8jiS6WpEOcyD8T34rxyB24JV7hjNnFwFzIVATO1iz782by4Btq6xWIZFkTIpZElwjAVHNZszyxCB2gCN0H2MN3f02ova16BM7cLDvzJt6fMJokcJTqx6NQ0tT1wFt1/Gu9CAVUyffjBAVT8VvLIeBmCbYmFzE3K/fp6XuWfAVO6FISuEWSbkmYnzHW7xG2NDFIXT5OxSuS8cf0RDHWCW5Vfh5VannCEWhHwM2yHcMg4T+JIJM3c05TUrfm0qTgw7yuzkedeR+f5YEv+mnShDFZzfhIqpNmjal4mV4IuFn2QlLkVPFm+Cax1GlJmKJMsm5pZf26mCYfdaZ3pptJoIPYLoxZ9UnU9bX3Fg+KgJvlQgN7aZ8OytpLomHTSZynkClq11t1Pr7CN/D5oL0JCKeOePIz6QtSphzPdAQmIeBmOQmuqYUv8ab5vBuJppM4taVQ3hSVa3deE6vVwn+EE+UTeUm7HFbldJEzZgKLXy6NgJvl0ggj/xJv8qE6s0nTSTRLnsw0RZlO7klRGxbANNmP58IL0CV3zYdgG+rsTR8eATfL1Yb4Unwzx5sdtTH9TeQz5B1bWU4Uj7D4gTl+6FiTJksC7ifnG8KjoeV0GE0yT2mJ27JOXLlyhf/gAwLEfOr1pDBCeFxG3SAniMJbJ/P169f1oqQkFkXEGcUQgrTwF9Qjfy/2Jt0pJ9wsy/j0vxsfE8u9Asg+Oi7WktavWoYuVR6bamm6sS7nhHPnCmDM8zyMyWnfHCYMa82R/sL7Komt48XXjCDrFu2a25pEIJof4PMIbpY1VqHLNJ7fvPRdj9xrLR15E+tPzDdcjsw75XPCB5h72qpqcrA8oSeGFQbkL1kXWYlzojCq2N5gMeoCNUK4xX/oLyFlLstv5VJdVMKuOMaAYgxQkEkiUY8y5OQ0HDzfzbJlgHryZmKmQnBlY52kfY43a3yTSQ11KVzwXJjzZ8uYAVthvWRZTYbYJCaAFeuCWxMJ8dgleyBo0bRGpoHoQxnkkxPLkTRtxdyKGgVyl1pDJdws24ejJ28m9iSWbVrqPNWTSSVNmLNrXhPttcA0pycK48Xgv7S3smsJODth7PTigbXIsIZEAhcAhnyYrsa0kuWcWgl0MRUycMldfYnOiYZ0RxcbLcfNsuOI9OTNxJjkssa4K7uU46NB1nx6qrdygkPZM6pE4BjFwhKbGzVBLCQgSum1eIU4TZJZTsTOaRAYkzWkGTJRqeC3Jk0kLgKXSYGhLt0suw/HznhTz4Fg9LkZ2B2vnEBMEx2CMvo/ZNpx8cjpsJd8cTZzmCSsBJ6YKb0TTzMmvpO9ppVkRMTlFNLEJw1NnJQWCujVcZJKla20F3OzbMfQlNCNN3OCMNnc9DAVKmfmeDN2ScoSut+ldzKfk/nJJRNs0oTsrt6AAsPGuTBkmjdhJaGqZNte00E9LtRiXEJDU0mTukL9InnzlTvBwc0yAaTvZY7uKo3z1/P0nCAM68C8CUwyc+IEE5KQgjOmNlZx8QoOWoxkSEuMslBLtyU5mogZuLDl59aMYUKNREk0lOY2T7hZLj0EObqr5M1L7wsllrTmZa4bS+vAq+W6CRiTk9s633NAQN7Ez33ViTejNVDhlQqAzdXSVco5fHEqyOQFBE6zlwvX3F3hpY8aNUIZN8t6rDYp+et9oa2Ya5NuS6PymEJySGC1vFIy6Y2XuPqx08FTK0Q2cl9pAerZq5F+EzfQHGEfXjGaAfjg1u5mOWNM16zyizfXbHWctpjJ5iN+qJNXQh89emR6T+Pov7ImvJ4YKKzwDE2/gRqU1FvjSuVzCxjkwvJWKSQpNpR3mejGpZulxmSonHPnzWCjeB94LjqIxp705s2bbC0P9jrzbBMUTiz4m1ImbgV4Z38aKsdxEjGIG6pMa5l69CtFLVQM6nSzXAjbDmIl/lrYuazwXAjfQTTZMGGyZ0AZpqiMGW+o/9JNB7qEYnINmVZUKJ+TE+czKNrQGx9/y3MqkTyIBcYdl7SbpUDRK2EaKsZQOcfX9jdz6or5bpsIYU0Oqeh5hRt1cXFBNO0wv+oxA+rgS051Nvmq3oy2pIo8wZccEi0y2fhrf5NvXMXyh0q7WQ41HCizNm/m+p/7vlyu/KL5IaxJPE6H53noAXuy5Zz3cbNF1V5auMQZ5SSmbtHcpBeCoVqCztEyWdXmPQ4Kwk0i1mOtNdk2x81yW/zj1n/xZpfDHLHovadDWBO/XbtXeCsPHjwAMb4aufdu1utPf4nYAEjhV5I0x7FJnx3ZRDeey+mH6XpE6ntBSa0kmY0yJynQUtjNsgW9XnV/8WYvifPkjBaVl17AEWzM8VC008R85hQhbEIIX3wxqXjIBAxYIE1z/9vIR0twnP5pk0ZyX3+s3SzXxzxusYo39YIfi+iSHmqfrnvErpCNOd6W3qICDrE29Pcjn0twXHeZS5C7Nph1ctws18FZt3KJN1dw+nIUvELTuvNTc/C22JjzaMuPfJrQdec4WtEyCW62xJTMY6SNTrGJxmqZbparQS0NXeJN/RA5lFvhIfjg/qbgRSJszMHEPB1yzkc+Ncc17n/N4GbjAxy9SWdMiVbHQ7zHtJvlmqN2iTdXIK8cBecoe00sJrWFmcrpEO0sMzk51xKCUJPE7rfwEvtfTcTg0+gbapkQcYsDO9SQuVmuMxyXeDNHXrnNdUcVc013bGIhUZwOgTLY/ekuMEXDkc9zOLSk+QjAu3Nco0xzIA7gbGrbdrPUmHTMqeLNnJM4Q48cBWvSmSF8wyqcDmFTyRkdvYvkyCczkyCUOWk31Llv0+vwZuPG3wxu6pMSfZHZUJqb5VLgx+8tMe3NZgjkxcVa0ppWQostMkerax75DN1k2u/ip2xmQKpXPjo7Q45UMVfrxtcrtXljkNLisRPnaZa5MTWtC/MApVyVOH9tf1O/34auOTLVVr6LnDM8W7eL4Kbp7x9yk25OkzM0SxOHPpkxiZLWjzhohkOLSbHZl6bSHeXPVmyhiuaRTwGB80ysews1vaZYc//b6Fnro7Lg1vKJGTPY2iJwTYT7tnUmZlkArdHf/PU7GaEN07YaN0eifU7Xxgkm8odN0HHzyGcgUAhi77O3O8cxlH03/qbtnc8m3ZwahzdLs9ch07QH5mPlPj3lTfObXb3My/yeQqMTUYBmtFsMlXnkM7AnixP4jKZzpT59OY5GTbNuWb9ZmwPO8f/ygs1iVjmLKlEas9iBzbIAuGlg2EbliKe8aVJbY4BftDd3c72ESyvjJ5iummjCfMbfrxy5cbppmmALx9E101TInN1rM4aO5gWBIWbV0mhB+IC3DmaWZYRNo53PmzRmhjjLSlTeNZ3ZAwc3y7AwIXPsySTf0XRF1diJC+myK1dGhrvmxr9McwWZeI5aQ5aoQhVWr1Blv5uAQu8Ktw5jloU+cqs/b5qRuC7Wgw+izXd37lV5PKbepfumKwRQsGoj+0xVZl55k+MaI7Z6RSFnnnrUMk26vDJJp2Y3uuuKBzDLMv79edPcqneZwHoynOEm3RxOMDefyMGeQNQFfLPdLpndh9V0D1v2JXoLddLwQpXGaEMXeDcUsmuzLOPWnzdpT3tA7QZkKtrxRH0Zpl3chS9MlzywJ1iB4WgdMYe10VpYJ/S+pOweFmCRHXcsEw+0psqZb4YCRHs0y8Lghlum3WIhlSOePhcKQnXE6uT6fFJRLRMtBySCkx1ZugBmKpvEeKqHdHnCL62blm8Oa6ODbC4es03F3KQDsu6L5AQF2m1eBB4gsS+zPAn4IrxJq3rzVcnEOY31ZBiNAnKab5LPuJoTHvZkN7CJSmajJsWXWcmUE2eGPXK8ZrQEN3UApCwN5UPTvhmKByWk92KWWvMkZyne1Lub8vPHRK3kUmvJ3CAzKeaXGgFmr+YRXWyrHL2+NrppQlsxb7YEN3XQqSwtrARun2WLGtwsy8pzVzNSsLdK7/DS++mxpfI2a+Ih8sGbjx8/xmXq06CcFCbnMB89TLrW91J/5VMTQd8W66Xt4rV03R3tgUoZPmrFl6e55LdP3D4FFp0Y2Sy1tjonx5u6pJ1TIGZEJ57OvB2i9iBg5EK7fiuHAMHExtBhTvK8/PGDm/QrWf6ZBoVDdWFNKm/k52F14FqjmWUN1Ho/Hfixcn7Zz4WkYX0mCT9R7lYmEv8Io/QdeiV0gxdbIripN/6NLKafzufCrxJQLhDr4CPi6lUikNtzVBrbCd5ECU3MLC+VylEsWe1xYHNWWy/TSw6CQLIismI3BjfN3VM5HFkDRbLVMmlR6HWGZ1Cjg5cZAQHIh4HWdhtbCNRJmTJNneZNequps8a2mAMJqaNQWZsRkHUd6hGIrS2kGyMw5sa/MlRfUFs4MSiprVcc53aOLqjht9ZBgPGFapK/JOSoTdfMoVYih8uf1lLZE/iOCrFoONFct4NAJkCiKDPKt+eVaO+imOkbNnIcFh/bGOlGB1aQFGYM8mFSrBdt2ZuLoTppCly7Tki8JbGlXpc/3cFJAGmzxuMlE/vDCvmDLjE+McSgKJeTtvaTVPLCGyKgl9JGZTChxLghuEaZUl1br7TlJiooHSAxHG+CKV4G9pcwo9hfkmBedbT7A4zowbrALiSEirAHjLVL7zCYQMdLGA/Wi54S3kJtfAc30S4DN44QzJIFmP/8MeLhb7Z6/xfwNQj86R5++HAFcQnZVV5ylpMTnYjg9xrlV4MwRH6EHbvk18PZmPMjjpXSvJgj4Ag4AntBYD5v7qWHrqcj4Ag4An0RyL4v1LcZl+YIOAKOwGEQcN48zFB6RxwBR2AlBJw3VwLam3EEHIHDIOC8eZih9I44Ao7ASgg4b64EtDfjCDgCh0HAefMwQ+kdcQQcgZUQ+H2ldsZuhu9Icrp1bB1/asfZWP8o5PjD1EtDN8teSPaXM/sY/TEqcm4/eVmwP8S9JfK+1jHA917kEHCzzCEzSP65n3u/f//+mzdvejPb4vKwnsXb8Aa2Q8DNcjvsq1o+9/gmO98qnLyQI7AiAm6WK4I9p6lzj2+Gb+SwLfr+/fsc/FavQ1Rh6c+9rN4nbzBFwM0yRWSw6/8C+RX6iUZKzUgAAAAASUVORK5CYII="/>
  <p:tag name="POWERPOINTLATEX_PIXELSPEREMHEIGHT#30205C6C6571206D20205C6C6571202031" val="100"/>
  <p:tag name="POWERPOINTLATEX_BASELINEOFFSET#30205C6C6571206D20205C6C6571202031" val="14"/>
  <p:tag name="POWERPOINTLATEX_CACHECONTENT#6E2874272C5C626F6C647B727D29203D206E5F30206628742729" val="iVBORw0KGgoAAAANSUhEUgAAAtEAAABlCAIAAAAEbygaAAAgAElEQVR4Ae1d4ZUeNa8m93wFQEogVAApgaQCkhLYVEAogU0FWUoAKgiUAFSQpASSDnKfe/0drZBsj8eWZ8a29scevx5blh/Lkix7PA8+ffr0mf8xBH7//Xf8evLkCcvz5BII3N3dPX/+/Isvvliit95JR8ARsEBgHZNhoiH/xwLzeWg8e/bs6dOnMDyjdAni/s0338BMPnr06OXLlx8+fBiF86vxCSRfvHjx8OHDX3/99Wq8OT+OgCNwTQTWMRlmGhJxDv8DAv/888+XX34ZxPr169dDYPLnn3+KeYguoCNDMH9BJr/++uuA5w8//HBB9pwlR8ARuA4CC5oMEw352XWG8ERO3r59+/nnnwd789NPP53Iya6mSQK45+H2cheGojBB+t1334lH/tMRcAQcgYDAsiajXUO6z/GJS89ABhtsc1eD0pAJ1wstCFC4y92OFhi9riMwKwKLm4xGDbn6eY537949fvz448ePsNmwMbe3t2S8L5747bffLs7hoOxhxypMKiCMzdpBe+FsOwLTIwDtjb+DD7GhxcVNRqOGXNrngLCS9CA8MNbhwV9++SWqUwY6ABvl//RMHMh98+ZNYANux83NzeksOQOOgCMQEIDSxsoQB+cfPHjw1f//4dw30njT8AAF7iYDo9CqIWcNf5X0i7amcJhjrKOX4Dalg8bqSMkwnVKG3A7gPNARn1Ow8kYdgWMQwN53Su+FfEQosQrvx4ybDMK2WkOue54DOykkvoCPoBwigTdriHme+P7774fgfwgmuYIbTkKGQNiZdAQKEcBSiuw9NB5WidCBYX2F/wj6fvvtt6QJO81WNxlisOo05KI+B1auJKADnRulIecTjDqCBA43URlPtCNAag46zrFtx9MpOAIVCPAzm9ByCGZEo7l8JRYtUNE0VXGTQVDwRIWGXNHn4NdaQHw5gqOkuZ9BaX/Pwnz4oOwIXswuc/pO0BFwBDYRCGe6aSZq7x/ehihju5J0k5EaowoNuaLPwaWz6+Zfapwa8/lGGs1DJEbsSyMUB1Tn8UNbRXYA896EIzA6AnxHA1pObx9Hg762i0k3GRkp2qshl/M5ILJkp7X4ZpC9ziPeBeqLr8L7DdDoGqcfMk7ZEeiKgF5fiZUV3/IgZYgENkOtGOP61k1GFNVdGvIBSPChmjuNG+PxORXqI/b8DvugF97jev/+Pcam/coH8BwuFKGOIIHJ6d+l44AYpjF29AYyRhAv6BsSd1KOgCOQQgDvxP7999/8qTBYUWWI8vA5TO7tcJPBwU+l92nIqNsyayZ3xw57AVIcgGoMSPCdRZIA9GvWIbtIv+ioFDA/THIu0ndnwxE4BQEd5MA2CueEHyYgZRgSVofb3GRwwDPpcg250N4Kj8IZRt4ywxAecakN8wFzabNWqgDfPKNphiNUqfKeb4KAUH/mp+JNmHQijsBMCOiDGsLdjy7A2nUsYegmg6DYTJRryFV8DhgJstBICNndBLS6QPS2UGRWE9QezJH+UzXbE1TkjrzVKmoCWLwLjkAPBITGTnkS0H5csYe0yfQUDLjJ2BzlQg25is/BzwEdaaR5uzQ39Ltem8MZCkRjiYdNhkImZy0m3Edxlm3WXnu/HIFTEOCXbZDm1JyI5TVKWh3z5KrbTYZGXucUasglfA7hsR75xqNtWILH+mgeond6+D2nBwJ8USW2lns05zQdgWUREK/IQt1Bl0bRgAKEYoSLgP/VyzlB2U2GAKTwZ4mGXMLn4B4rZPcwIy0EN3gJLXE/vcFp5dQXitTixYTP56GOxeXBu98PAW692jXnXj7dZOxFLJQv0ZDzf1cWb0z9/PPPQWrxH2b7sPdj//jjD2qXEtpvoEf5BDqiCUaPlObp+NNqBIQmEhOsmqxXdAQcAY4AXkfX1wHgG+C8TL+0m4xqbEs05Pw+B3c4AOWRRlq7CGCg2ufQ1BAyefToUbV8eMW9CMBb5cOHL937XR17MfTyjsAmAlrXoQqfepsUWgq4yahGr0RDzu9z8MUo4nVHXpylZw4YqPYSxAkdiMWPP/5YLRxesQ4B4cgL9VRH02s5Ao4AR0DcAxYe6bNxvIph2k1GC5ibGnJynwO3yPEYHd0m2YJpYV0E6HDxqCjc4qpjVc2p4cUkXNLHczx9AALiGln3OQ7A3JtYDQF98QYcjmP2xN1kNArbpoac3OcQJkGfhW7EN1NdTxsUrvY5MBNEW9wZF4/8Z1cEuBTBo8W9v12bc+KOwGoI6DjHYUEONxntwpbXkDP7HIg0iNjAuRsrGMtqn0N0BDPwyL60S+FMFES0TCipmXrqfXEEjkfgr7/+0o3y+6b0U6scNxkmSOY15Mw+hzgAwZ0vE2TzRLoe5jjyJGy+mws+FY4jBhqqakEcvMuOQA8EohHiY15acZNhMqB5DTmzzyFiAwIIE3AzRHR4sJoB8eYYDqLe3NxkmvZHXRHAvrKI9Gr/sisDTtwRmBgBrTnR2WPiHG4yTOQqryFn9jmEJag2+RXDoI9fgEg1A2Im+OsqFSNiW0XEzMTyyLYtp+YILIVANM5R/brfLujcZOyCK1M4oyGn9TnEyb6Wl1QzyKYeCdkNxap9DmHSxMtIKR48vx8CYiiFU9ivXafsCEyPgI5zHBPkcJNhKFoZDTmtzyGsvoDAENwoKdE6ylQ7PTgrwCchHI5j3hmL9sszAwJ6dzl68M3hcgQcgV0IRC/Z09NtF83CwkJpu8koxC1aTA8Zacj/RCtMkCkESEPQtY/cSwgNVUuwCHJMc3p077nLvKcFgUZIFhei4OVVuHc4b4ER73d/CZhBK/zqF8hbv+a6yqoTdwSug4DWnODtmDiHmwxDMchpyPynXPBBYRhLqFdwg/9I41qIXd9IQ2EQwe4O5CbQCaRgFZAJg5pnoO6p/rgaPnlcR6qilv68MroMECpIoQp3VoBYHZGr1RKOVImsw6XQvcBAI/BDcqXp4KnVpyZF62LDEsMkCvjPoREYVPUNhDkmr/6LbhxDo+qSIceqv6AmtIebjEZsUxoy+V1ZaGpxOJ8PCTyPTYYwZtxe8uoijbX7JrVdBbRJg0jtopAqjE5lLJzo166fmGzRRjmRqN2N1rp4ph4g3s1oWve9/FY0cwEDvLr1i2Pu7BUiMLTqK+zjicUAr60KhZ1q747WSG4yGlFNaci4zwG4SSygr2Fo8Sc80MyaG+aBR8MgE6iLdQOI4BH+gxvh0OCn4XpUbECgL43wUXXhu0WtY11mdObwmQBIiY3RE7xfhXAJn2PvQJijp7tgKMCjj++4/I+u+q6PvDZFhRogU6y9124y2jEUFFIaMu5zkMcgFL0YmOjSnIsUDIOgwNkSZgOegZXWFvEVw7i3QCAzDfY+im6+cD8PQ8jRGzqtxXETLi5IWnIwLvBlYTDE0HOyqGUIGmSVE0d6pgEyBGosUqOrvuujjXlKC1oxg+p+Rs3QXhyE3nCTsRdAXT6lISM+BzkNWodqKtwSoFUaOUzdEgdCRDusFqNCpk2EkmMK25b6i1pT+BOp8iGfE+dpPA32NRoF4SXHSkdRymsckjTh9nFfDek8Eeg7Q6BEW2DMkLiTOh6BCVTf8aAZtog5LuYUfmJQDJtIkXKTkUKmJV+MZtCQ0ueAkQvlUotCQYX7g7REKJcSmuRElpuQut5SF4hmOT91LfJawiIGHkrcL05kqTTGC7qGR3Ro4Hgi+BxcK+nAmHBhefWQTkl1HeCiOT4X6gh6rRMRIL2REhIhTny4L6L6TkTPpOnomiFMfBP6KSI09DTEbjJSWO3Kj2pI6XOQE5Ayk8IfxCBhwMAHRTh0dCTDpQ6ctIc6sJYl0QmJXSxluC15RNqHeABiJRW9DIkQQccTQfWQEGuHQysOXj2kbcdCMAzefBDHRWAC1Tcu+IHz6MIj2JeuXXOT0QneqIaUd4KFiYei5XfN4rVmfP4jvNyMwXv27JnW9akc3Qrez957c4MgjksaRA4ZKpHf46d+v1zg3qPROWhqd0306+7ujgYX8iaEp8Tn4DdqCOIVP4VcEW8VpLzK6QhMoPpOx7CRAXFDBqhhiuUv5mlsMVTXM1dMbZNWUkQmNhkCxoDzv3wOXKwUlHLU3wyQaa2Nz3+Ez3kjnFDxgXUdOOHx89Q4ZfJPFCDbz6xk+jjlo4cPH+b79erVq1AA8qkv4Nqsjrpa2PIt5p9qatFbFPNEzJ/C6X8w8h9Glq4sNAcnRXAO1Zfq3Sj5WnVvrkNMuqbbFcbSpJUokblNRlRD/svnCK4DoEnFKqIqNQwYzjGkakWxzmRqCcgU1o909QM85cCG9tOR73EOPUYVOfBoaWQpDM7phJvveI5O215HqxWT9sg1D11z8M2I0T/+gmXf8V8xnEP1dRWt3sSjjqbthE11gRQLFXCTQVC0JKIa8l8+B9Q6GsjYSB0FCgzBG729va1jTqtpnbOLcmP1XW2JwtrngKMntgBEFf9ZiABZBXi3KY2Qic+FVjYLFDITiunIilZeuwh64bMQmEP1nYWeSbvR8PYxcQ43GSYjqIlENeS9z4EYRoA+vJyp6yNH29RQLMzYaJV8ZvTohg7I5ImIp0Lva1dLlLf6KT7GFshmHDirdhehQ3ohswiG45sZbgi2VSguYK4FVcje8UODDsKv0owdz0l1izAz0fcXqgluVpxG9W329MoFogvaU+IcGR1iC+D0JkMrImjI+2+8UUg2YyajPgcC3dVL+ahvq52jXSMtzhLqbu+iVl442pcMmOWUvSQhAIOUCnKEMhiF58+fa0GFJcYRVKJjktCCKmTPpJW9RNBN857u5WGs8tOoPg477BmWgpgI0PLw14NkQmJhUDGJMEf0iShe/fi01p9Q3fnJbsWkmLZuMqyAjWrIe58jqGnAnXIgIMR6GYfyL1++rGYx6ts2upm0IK7mqq6itnOg4z5HHZipWtCVqUchH0oKx7KwNwyFG8QVSyVEOFJSnaeWf6p101myl+fTn+YRmEb1hW5C+BELjKojyCcmBR7hODbULBzxFu2dR3XvU20LjglygM+zpm10jGYyGVENKX2OTIejAGUC3SUyp31b1LJ1wLWrVcJYRRlaLVHdjANHZTyxC4GMfHI6ECFbKeLEKa1FSyyYqKQnroxA0GwZ0RpI9eHaAjr5BMzhbcNNR9dCwAC7SOgLCsDAw/mA9kaUGt55xfuGtgMafTvhmMMcuiN6XusyJjnTmwyNJDTkf89zIIYRQMwcsotOPMh0C/qaZmOQgzpCXGlXix4ZJqJBoIwWM2x6KVIHeBIteJ61YGrhefG6pDEmUH0I5pHDAeUD/Y73mHDEh3YoUABOSYgCBsUIiX369Gn1GwBWwqODHKB8TJyDBID64iaDoDBPQN7+63NAKHElKG70yji82j9oXMfT0S3esUHttAYHnRq0L3w4LpU+a92TAoFUeaqA518fgTlUHwwnLDTtfePdLuwwZuQTjggK0wIPAY9zN1miAe+rzXdbYV7BZEQl8P69FbjAGYejxzq+B+hnBbd79MVWxCegRirysn05S/wuC8gQjE2g+rC8IYcDseeSuAXsARaZtKbHCY8Tjx5H4xwYlwPk56w5u6bJANr3Pkd+dHsA1INmvhf9nuq+NAaB+rE6LuXr+xzjYuucpxDQUxslG0OYtjThYXCbTdsrqR5RPow6v17vxYsX0XMVVL5fQsc55g5yAEktA4uYjDN9Dn2CBnIWjcb0k3UTyj2CQCaMTUbEfY7JBnSI7mjbALYbfQ5D1Qflww/yZ27Mi6KN4x0U6kABuB3RYl0z0QV9EOqYwxxd+5UhvrLJqPc5Gp2yme6Z76GVMvK67CN9CvpqUFyfw6shdn1+9Oy+lOrjDgfAzJyETUHNq6Cz0TvIU3VN8nWQA2TnjnNooUKXGx1Zk7HoTQQassjn6OGUaU8fvd28fWETkVOU/rICtDkctgX4gsyWslNzBKIIXFz1gT2+k1LnDAlTx3dbopiYZ/KNISJ+WJzDTQZhfkyiyOfoYVP1demYMD3ehNRRO3NkNT51k9+cMSfYFQFofEHfvSIByOg/9dRGj4SR3ttHQ9XHHY5qxoR1x2pQC/bePu4qH41z9LAFhVy5ySgEarOYFiRoyHN8DoTv9LjyEN9mZ1IFjj8OAljpxDhx1aiViI4nrozAWSfer4zJZLyZ+xy2qk+4L3UHnqAzha8syPYeUx3nqOtIHZ9uMupwK6kV1ZCVPkfjOl6454H79o2VKArRbkdL1mWaa6U6NrzWFRA4JU57hY7PyoOe3ddRfVjtCGstIhblgyJsfHTju5za3pJ6zXbuYQ43GXtHsLx80XmOHut47UdjJlsF04TPrgMq5QCVlNRaCbU8zlEC3ehltGgJ2Ru9g4vzf3HVpzVPtfgJn0NT7icJ0SOr1c5THZ8CNz2v68imakXhndJkaCQB9XacwxwgvLGiWTHZWAljLObP8U4rYD3mNpuUTHv+MQho0RKydwwb3konBC6u+vQxiGrx0/G5wy7q0L3AaB4c5xC46XltK2BarmY1GRpJQH2CzxEN3Bn6HGL+aP/GUIB6rIQM2XNSXRHQoiVkr2vrKeK41vrByH+Idx5m8FIYhnxtG5Dfsh61VX1iYwW8VYufWOiDlCYeMDH/HwX54DiHwE3Pa8NeL2UyNJKAusbnaHTK9GEO+D75wABCIxiqwoEXTitqldctbIKKRZ30XVoJocXoVSXUhCcui4Deh9aydzDz+KZX1LAdzEZLc7B2p9xMpXnW5vBSqi+qfHQvSnKE0UUVQ+J5BrRzA5APPtepp62bjPyoFT6NasgNn8PcKYNO1Ozmgxz4+BC+fFhuyLUA6QiP5qEuR2sl0ClnFes5ePToXXRTs44lr3UYAlqutOwdxow3ZIvA9VWfXkQammptLWzhJWq6oYODHOBET1s9tYnhxsRSJkPDCKg3fI5GgPTw6CAHyuR9jrBu02KhiYccXVKLdaru3nyNz66VEN0haHV+di//Xr4FAS1Xhkq/jjFsrOATXxDCuupXqIW9/NevX5/OiZ7aYKl8OaH5t1V9tttPWmC0Q6N71J4TXWsdfJgDvXCT0T6UUQpRDfmfaFHKtJ14WDpogpjGGU2NqRX4Lp/tWmR1z6mDjQkdGCznE2gEdyrvcjVy6NX7ISDkSgtev6YzlKOhxEx5fxRFQGsqFCuf3YKmuerr7RPoFarokcnP6A5ONcjVLOmZK6Z2NWVdcSmTIWAMOO+Oc+xaxwvEKzx9qlJ+e4c+GiJ6Lriq/hl10ssnDN0xjM8yVfPgFU9EQMiVXi2dyJs33YiA9jkupfp6+wS9fZowOtoAI//4vRU3GY2TJVU9qiFzcQ7zHU1yIDiLiAbznyIdIgEw5JlYiKiCn9D+vLc8rQtX52itBFKFPgewffXqFcojEq4lvpql6orgB5emACicJoM3+uTJk2pS61QUevl4XbkO1Af39PqqT8ieOT69fZrAsI5zwLHbpeqtOu4mwwpJTkdIadCQOZ+jxabyhkM6Oo3z2wp4oSO4C/liui1YTe5nRL1pXWtvTnTCFDoQdJKDoh17Wzcsf3d3J94UAIBwQQr7YsjJQKR0lAugDcS/s5pBYFzVl+nUBR9pzXyW4+4mw1w8Uhoyt7diO/G0hUYnscrPdDVEAuD55mMhmoIQXO5/6MLVOcKJAx3RbooyBiOEfLCrcrpd1w4H2IYuQF/gJqa64PlaqApH36G7PgLXV3294xBauZmPWvQY7FmOu5i8enabdF+jKtpNtXIpk5FiUuRrDENn9/kcLTuaGm6wmInhA+Uw8ysiAXqDIyrfAqP2n4U7+uFsCgrf3t62N9pIgSIugg7Ga294SVCY+6fwoTGap8SE5wb5rN5pn2MU1XcWYhXt6iAHiBTa4Irm8lXcZOTxqXia0pBJnyO6FaIHpoIVqpJ3aYPBgyq/ubmhKoUJ/eqpViKFpDLFtIcBxZQpHx6hO8EB1B+d2axrXiB6Dz21gsM0x/hq1OJACaExbafGQDjMx+oQqk/f4jXcQAibFPjPG4V+fXSTYY5tSkMmfY6okW5RrNpC6xzqNgL+gePqN/WF7Ir+U0MtCdFECSn0K+yqIHijpbyEgm0ZHf4S9MMZXpHpP4GAmCAtU8PxvBQCYmQDby3jqxWdziEE2lUfkWpJlCyfWuijblQnn7jXLPR5lL3GLosmSqhdzWSU8BzKiHlEMyh5hlRUCFSoWnnDVFKb2JSrjrV1ONKI0x6ZzReiHE2AVS40UZ86WrE8E1sk4uhldP+ICOLiBOoXLlel/BMTqSEglhCM6cEqhjgc1qGGkNgcI1SJ+kDQjwfvUunwT8vU4CB4+nQEhlB9B/gEvQdCz/dzJ5GbDMMRz2nIT4k/7ZFByhNlS7PF+QC4FLrm27dvw3TCUgDnpHSBwhwt0IUVdxUTPQJoqep0KgWSnSpzfD7Q3pSzHlyZ7yv1YDJDU4TfMuOeIeKPronAEKrvzZs3euZW4ynkGZShfquplVSMnoGFkiyp26mMmwxDYIVEcQ35WaoZLdBRFyFVPZoPOePuuXZiMJFCAfyHOYwSKc/kbaE7IF5et7Ck6BFageCKusghLdaOoSDe/hMs6bHmOS2eX4q90X0OARreP0r11POHQ4ALf0i3T1uhKNpVX3S1UA01rYio772XRlGfqYeK3oWJm4xdcGUKZzRk3OfADCHho4SJQAhfEpwhB39wiyiwBhe73eEAHCIIgZ8ZjKofgVUuqUijL+gR4OKdAoznevGpDmKsySWisUaChMZkLETro/scfMSBVQ+IBGL+8xgERlF9UT6rIdI+R7ublWdGt4h5lK9ywFM3GVYgZzRkcpjFKSdDtxf2WBDnps7QMxCudL9oIeY/OUy8L5TG04ubJagAGhRwG/zLwD/Gy0oQic7QPgcAoZFFop9cEVyeOBIBmghhlC+r+rgQhjQUUR1Q+vMLvUN3tKShXvDwe10v2mu5yWjHEBTyGjLpc8BGhuUvHJYe8gerg8lM3hDmOVoxN8xEP0i2OX0+QgAaDhMpLDQNAHt0ijfaNX0AaO38Q89Wq9q61sUSDT/r6HitayIwiurT4clq/SbW95j40M9dR4f0JPkcF5lHbjLaxz2vIZM+R3vDV6Ag5tJFxPoKyGzyAEM+hM+x2RHzAkJdVit6c8ac4FIICOWG2VodktRRh95STa4GJaqZtx10gaqbjAp48xoyeT8HicLQCYQZOP/mIX1OfLI0+RwnvjF/QUjxDhi/1ASxOsfngsO0Aks6zsElcxcCumJXqdZf4kB0QV+msKsLVoXdZDQiuakhJ/c5MHP4zMSNHfq94UaIZ60ebjcRkcZZO1veL3FBiFgVldPxko5AIwLwdwUF7TqIAqmf4mIhTTlVsS5f34ASPgdRR822lpuMRjw3NeTkPgfgE98TCdeANsK6QvWgv876/MFlEebyA4ds79cHL9svZ2w4BGAdRRC72ucQFfVWiy044owhiPducRf/bjJ2wSUKb2rI+X0OWAU+MzkiAiz/yREIaxEeJeJP10zj8zRcOwvdtCYm3usTERCmWtvyEt506Ld31IHfEB04rL5vuqSDe8u4ydiLGJUv0ZDz+xyAg2/RIYoIXAgjT6QQCD5H7yhrqvVr5nOHFUGOHrfCX7PjztU1ERBbe9qWl7Atdjow5bt+IVl/Qk/0ooTn3mXcZNQhXKIhl/A58ClXHurQX/qow3fiWuSWXWr9cS7gWA7yrUoPcpw7HN46EMD2ilgV0Mwtx0f4HNzclhMJJXE4FMoWSgOhAnxeKlpdNIcyF/Q53GRExy6fWaohK96EGbGKeGOl95tgI0LEeQ6KDJFbnrl4mmtGBDkWR8O7fxEExH7K3jlLr6cFc4K91Op+8QkSqCFHUxPFsBrUZa6Q4yZj7yjwkc1oyMnv5+Co8aMJe2cmpzN9mtRQuI10+v6WdJAwCcoUt9qX1PIyjsABCHBdD/nctaASUY3qSzIEnTBN8F8T5CFnFLjyVHKTUS695RpyIZ9DLAh2zcxy6CcoGVTYZdcfpyDM1bojc8oQeKMZBLghL49VCJVYff8VdCk5GSIhXApRMrMaznT2sEcCHzcZGeTLNeRCPgfw4rhg+yCD4LKPSCn0vvx4IISFC6+XbgP1xVmdEgFMW9hvsvclcdyKKinoxF3XxAYSQo2IksIjSdE/Md9NRgn4uzTkWj4HoOEz0/cOtDyFkxy+lOfIQIOTGoUO4o887QhcBAHhQyDagZwUb+KwQomPkiKFfD5BaKaEhOCBx2OGUDJuMjLjTo+4AGxqyLV8DmDEJ9sQQk/jekACy46gKXwpT2jzT01ePBRMPHtiTQRgIMVrLDAGEGDkB0DgAWCO82MKmO/twQbRKLkdIpbMpxLKjKJk3GTkZxMf1hINuZzPAfh4uKx6CzM/DCM+hT4KymLTUR2xd9U885XZKFqyurNecQIEYCOFV0FOgEhgpos4RF33uUalJjBxyNcJZDlXOHNa19YptXgH3WSIIdirIVf0OQAZh8lk1olhGO4nhRCBzHDM92OYn8YfS0v2w8QpD4EA1BqsIyINmNG0oYwEDD8sKPwS4RC0dIqvdOFzoEVtmJFD7oiIf7Q0fVhdNxlRqCs05KI+B63pMQ0wCaNorpMJ7RNmFFSSe2A07ohqDK0lqSOecAR6I0DbK3BodFt8e2JQfesmQw9rnYZc1OcAfHwaROeJhnjWHNIXvndAQ0yBn7BuM1wUUhOecASmQYDWLZgvWLpg+YvgB/QJ1Cw/YDhihIPGyE0GQYFEtYZc1+cAajzcB3nigC6VhlJAnMMjHHzQyQ/z2A+HxdOOQAYBfu6BYoSU0BsuGVLXfOQmg8alWkMu7XMAPj5JfJVP8rR4gm9SulQsLgze/V0IYOmC6YMNFDjrwdtAGqZ6mkihmwzIQ4uGfID65IeumcDniMK3uzBJYGDw2aQ1cfBeBwTu7u5evHgR0ogP+1fuXDAcAUeAI4atpigAAADCSURBVLC4yWjUkO5z/J8scRl6//591085c9n19NUQwMcwnz9/Hrhyh+Nqo+P8OAIXQWBZk9GuIZf4lv2mmALHEDH7+PHj48ePP3z4sFnFC8yHAL4D7g7HfMPqPXIEzBFY02SYaEiPc9xLI4WMcDoG4N4/8NQCCLx79+6rr75CR3GcFhEO32JbYMy9i45AEwJLmQwrDelxjnuZu7m5wXkOmBwcd7rP9dQyCOBAD8JdmFrucCwz5t5RR6AegdVMhomG/F/cDLnVScL72QAAAABJRU5ErkJggg=="/>
  <p:tag name="POWERPOINTLATEX_PIXELSPEREMHEIGHT#6E2874272C5C626F6C647B727D29203D206E5F30206628742729" val="100"/>
  <p:tag name="POWERPOINTLATEX_BASELINEOFFSET#6E2874272C5C626F6C647B727D29203D206E5F30206628742729" val="25"/>
  <p:tag name="POWERPOINTLATEX_CACHECONTENT#5C72686F3C5C7369676D615F6D" val="iVBORw0KGgoAAAANSUhEUgAAATUAAABMCAIAAACDJ7fuAAAO70lEQVR4Ae2d65UVOw6FL7NuAEAIQARACEAEQAhABEAIQARACEAENCFARwCEAGTAfGs8S+2WZJddrlNP949eLh+XLG1rS7LrPK78/fv3n/63HQR+/Pjx5s2bX79+vXr16ubNm9tRvGs6BoErnZ9jYFvinm/fvsHJT58+hcmvXr36+/fvJRTpc86HQOfnfFiPnglmvnz58suXL0pCj60KkP1d/rs/k/Zk0dnZGcw8Pz+3Rj158sR29p6dIfCfndmzG3M+fvzI9vLBgweWnLdv3/78+fO7d+92Y2w3JIVAz58pZBbrh3jkzD9//lgN7t279/z58/v379uXes8uEej8XMuyctjz/v17ToBcZj58+BDS3rlzZy3qdj1mQaDzcxaYs5PATGjJUxN3FPtMcmZ/lOKCs/vOzs8llzg8zCRtukpAS3LmtWvX3Fd75xEQ6PxcZpVhJtyTh5mxEjzYJGd2ZsaYHLZ9Wn7yeICndpxAfv36NWyrcL4bN25wzsHfMc85Ug8zcUHAgZYvXrw4rDt2wzUCPOOe/I93n1Gb4W16ssvXEPXDhw+Tz75agTwU4dHIZQz+fwUUb9++Xa3mEyoGCGy2ic6YPOghLlapTgTidROqugZR/0yuBBjFCLIGVGvwkBTKH16ofJRL+Dy5GqsSiPl4TwyLtDH/CEGKpccNpiWkYBg34P+qlr5RmSn5CTTxAtAmUrr64ZExpoz8/v27O3LrncSjDDN35kzuYmGjisjx0k/e3lkZMhk/VdqkgMlnRZYtXpv9UZTYFEer2FjAIZ+43rynThyAx7ax4TO0dxbypuEnDhdDX7gNoOCJ7yLP7MA7w947titu4697rRTU2qkSKQbhdG3gVWps/bL18ys8W7979+7Pnz8FdPJG4Qkkzxhu3bolN9KA2K9fv457NtTOP8wkGGHdQd5mgAOk3m4RFpTKIpT9nOrHzmOXW0bal6Tn+vXrSCNJPHr0SDp30mgJMOQKtbkqzJwyqd2Z5KtiuXFVDVJippADky0aNRphVUwJT2AaQcqtP8PpkYxUjYNUHC7gTfWtYhcL486R6cR31WLUMjwjfIaXcKyMO6aOx2ZQbKkplEuExYWZJcc2RDH39v1VreWrM56fKmOwBiOyhN2lIKdc+wVHZo4lqSlK3HFB5U80tRuq8JMqx3ApetgUOpKf+J/Ke27dMugH3KXkcLnys01iiqrqxQT6eXXQ6l0OUPE6YDKigoCKgqc0tlVVTbi+Y/hpERxR2QYboKKsgTRGLOqEiGREEZVSzCTqj4tQmek29JKN16zm6FClDvYRBewbQmNCVcfw01Ygo8sPl58r3G8QMii8JYLEDWLTyhP+hO7iinIXsSXIugJH+5ir81Y6q/lpI2ULndz6Fv6vBD42TvYES8iJ4QdnZlgmW1O0uESQKSBLY3Q2XokvjVOjmp82jbT4KKDLAkhjDUdERGtbZYmGvHTMcG6dzMYvlq/qQMjKpMfWaMfcgtZ9voznzurbN8Cx5Us33GfTagphxTyNzCczUQAv6Z/MlIUIb8mQy9Dg4+btnynnLQdK7LJeoZSZ79KNXqlOqxblbmpwST+FkJVJT8m9k4+hEHCfEKAPOYENVXtamFznZQXa5ZvqIMdKbq+Zl8Vq3OwV+dN9593jx49dghV2uvnTltCF0kYP412KGGK/ABqBKNM/M+0CywfN7fc/EMXcwbWdB82WFqZyWttjgPaDHKsPPVPF4HLT3K0majRWB+UKbHGkTXHEsqkMsfvPY+bP0u+nJljaXNeYPJGZ4qfbf7pOaxpzUeumyt3TabIVyVQcNnm6YW6cRXZF7I50nORt3VXKT/eg1UbQKuPdx1xIsIm6SuyIwe7jTc45+HgNH4lIxZERE+3mFvc7Byfkp61v59/1rGGxSvlp92bg1fhpKSszIGJrm1MjxRE0AdtlKVmCD9DxVWadpfEqWH4SVRv9QeS7ULMKMuBAjZINA+eWFhGCZcm9mTGpiLjso0WXpcF8AseR38QnS8kCWX+Y8PmkfQ8M07U8ZhfNN9coepLhFreN7+dw15hlmPCMoWUxcJFUmU1/o+0tiq3hXpc/E0Yud9+0BsPn16GIn+6+ovFhoLvG8HNVx3TwMFVsw1JMmH/B1jDjqfljCysO6tZg+Pw6FPHTZhJ6GnVNHY1OGIYbNZTbUSmlLZ5EPSwjD9Kw/kAUm8p2t7A6IMgBz2F+nmjzaTcw6yluXVdj/+PmjWAIu6/GgsKddJ2ddu3aDyPEUqho5S97JCG6zd8YPr91T1lT+cQi6/bw47Nuv1tIuyPn7+SMF7VxFFdJvg6LB3RPnz7lweD8us05o2tgahcwQjF72IHwqU6GR+iz8C2DIcF1x8ZckaJ3o9hBW6YagJ4kzNTKkWZ3HO/d+nOqXYkrfKrTuFABhc0t/3HCEsmMYUHjkp42PZw+lLgrk+IqhBjZVNPgks4SJxmub2PNgkcivcXRscr17AlrpBb1yu8NLBXclVEs4S4fCWCUspTLElcrAdZGPdyv5MbBMW7ZjObId5XPh2BBILMxhtiWO3JjaOAkeZIP8NPlUiORUkjlFR1cgAUHYFGKpQTpqXLLggbGU7spLh7Q0lbuy+Ukh+RQJUhmpYKbqUCgKMp4WVAoxKUMoKHutXRgCqkQoSiTxpE6Fo5WTCTCLXQD/BTDYuDotILKe9yggg3lEtY5Ek9yTQM6Ko5G0NZjshuyJ1EPH4jdLODWLlkUVlQXBjIRCycTCf3gWIo5StVYMlQMkvmfWnRRKdibKUgH+Dn55tMlfEY/QW0rDQzEHOVn4RIniBdyKxZZPa11dsyInpgwYYo47YwQGG4JPmx9TFJcmCuUOeLwgysVg4DmYS4p/hEOCTM6y0RBTorJA/y0CUFUycydeckKRL9UlMrIWflL+Uemg2u/cuuUZ7OC7QpL1hK/p6ddrGQqu8ugcJW5aEAY0cEOtpooELgFNw4hBsl2vOpRiQppakC4zCErtsVmtPATv4xFhfbWndWFNXQSTZUTiPnASI2UD7EZycu+pKo7jGqMsJJ2BB+b7saZHFR1nVYRLFALBVKpTCmgVhZuh9yTYpq6HT6LsTRcDbklx08lQsSN8yqX7QQtpff+LvFdVcwIkjRY13F4LggUFsUm0C5JOBmFVVWFs06FSZDsupkQMralPGkrfgYhTJcxM37Jkit+Vdo5fkq6jw2gTUyS+8sbKlwhpzDSlE+x5pE4XIalvNSYgma2Xa2mS4BClZSjQ5upoJA4YsOHmy2qkrZCIHCkfMOs6ltud+Hye8PQzDmHKyvTaalehUVG8rZewi2Awo3crBCeOpVrnhoWVZFi0bgZVcxCTrmLD84o+yk70qYv8K8C3y5iVd5SjEgBmOSnG2CkDims0QMuAlOIMfw/VOa0zkEPa2kXOOADOBP6qDv7JJ2KWiPOEZQEAKliyKAVITO7mUDRA+Sr2GXZUV7ZBrVV+k0xIslPN8BAyyAXKFFxECAGWHKCWsmNRxgDOBLyJHiFBl5lq7JVYYIDxMpXsYt7lYNib6FHlYOAu6ZgpD8GHOXLxTLSVqdVGQsJzBgrQLxwFUjy0wYYxIGg1PQlgKoAiYQRUdbVe0+dwY3i1ZI2BKhd+DmRwRliP0PbEo4Rd+K7MBY/mVNt5hKEQyNFj5RW1rFTI91+IZGokVrlJD9VgEEQ6IfJJLXSk6rEGMOrMj0NBKYGuzYcrRPEVEoR9EBytXENV4sXGuJhSGrtrI0ZF0oJae9HDcE2NGo9U7GjtiSkllYKpOKaz09Gq/u5jIMcdJcBeBXeg80YyX9CUbxgDGPNVute7Ys9rQQwTLEUGKv2SNMqlpGGt4SdnrgEDoCqwSWwCG/BedbjFbY2zFhnX7LsqHVvRW8u7Syhx+enDTBAr1IwgVNNI8sjDZakVvWUoofqB1vl8QIpLMW9UuF2QZTwmVRkEeVDg2HKl2ZWW/kt+lQpYNlRlX4tvTNh1+enDTAg6/oEmsWhEe+Bk/gWU+JkVWb3wQoBALf7HPH1ZV1cqSqXLDpLjwPE2RKvgBLYgs6uF8nt8zQEw9DI0MPVx7LDHZbqJGMpBTJM8fmpAgzigDs1X+8/KQI4NA6Bi6tF5fKk8+5VOBlFIVmV/YBFsaM2/aoqI88s5/tN+AKL8/NzZYMSql7tl6dDgN/q45epWBTCvMvS0029S8n2+3pqfyBTsaOKGqyjUiBTIoG/w08bYBhXpcQu13Vxo/jxVVaX6giW8ketuLhKW1RA0aPWsc/OzpTVqZMCNSxc2lUbuN2WMba8RvQatg1W1d7TEahFQNGmcfNJoKxSQNXGXLq3k1QJHJDO+f1PFWCwhxK5/ReRFS79siMwPwL2l11q86diR9WvwvBz46o2dotblAw/b8NvAun6tm8+53eaPuNsCCh2Me+cm0/7o1J8Iau1PdTAZGZ00/x0N58qKVuJvacjsAkEFD9rHdtuPqvSr+JnaucZhoUf19X8VAYE0KuU2MQ6dSWPiYBKP7WOrapTMCxPv1St6kdN3eKW70APw8Ix0DA/ybPH/fbuY3rxTq1m+6cYUstPlb2qblehAYz5UVmLNOdVdJJaA+ku8bNvPi1evWc3CCh2YZfLkIy9SkJVeczPf8SS3XvfvXsXUnRgKeMv8dNSnBFVQSLWoLc7AqtCgJ9Cj/VxGRIPUO3GzWf8hkckK7rSQwH87NkzGpBTKtZL/FThIejX+Rlw6P+3joBKP7WObTefVemXnWpMUZ5txnhCzqAP/3kjysVL8eNRG1FqH7/G0nq7I7AeBHgP+oXT/68FXavUU3zmsup2BqsAERRAMXlHEARUMi+9x1oZwCX7VHVDv+wIbBEBla/y70p3DVTHrXzKzB2W77SfTRPSId/ee8FP904eldp7ek9HYIsI4MzUgyHrjHi/KreEFAq3W3iBHBKm1KpIg5mpZH4FoAODqXr5kVlhc2ggq7+zT2HSLzsCsyFwcT5kD4dgdifnbCvRJ+oIWAQu+GmPp1LvP7JSek9HoCNwCgQu6ltSpXp3BSdL8hzmFHN3mR2BjkAegYv8KW9ZCDewA+7kzGPXX+0InBqBi/zJTDwkZRfKGRfvne87z1ND3+V3BAYR+C9cLSZvyYL4eQAAAABJRU5ErkJggg=="/>
  <p:tag name="POWERPOINTLATEX_PIXELSPEREMHEIGHT#5C72686F3C5C7369676D615F6D" val="100"/>
  <p:tag name="POWERPOINTLATEX_BASELINEOFFSET#5C72686F3C5C7369676D615F6D" val="22"/>
  <p:tag name="POWERPOINTLATEX_CACHECONTENT#5C74696C64657B6E7D285C6F6D6567612C5C626F6C647B727D29203D206E5F30205C6D61746863616C7B467D285C6F6D65676129" val="iVBORw0KGgoAAAANSUhEUgAAAuoAAABlCAIAAACUfFHVAAAgAElEQVR4Ae2dLdcmNdLH4dk1OBiJXHCgYOy6BbergI8AfAJAIplx6xg+woIDNazjoHiRqAGLAxw4nh8ne2qKqnQ6naT76pe6xX1ypZNK1T+VqspLp5/8/fffn4g/hcDnn3/Or1deeUXlRfIqCDx48OCNN9545plnriJwyBkIBAL7QOBSrmeIpX0ywhetuq+//vonn3zy9NNP//zzzzo/0ldAAPPx6quvIul//vMfNOEKIoeMgUAgsAcELuV6Rlna/9tDz+2BB+KV5557jtgFZj744IM9sBQ8bIwAS24vvfQSjbIA8+67727cejQXCAQCF0Tggq5nlKWN1Zc/xsv3339/9+7dX375hTSxS7iuCxoREfnll1/+9ttv+fnaa699/PHHkh+JQCAQCATGInBl19NvaSN8+VPs8s4779y7d2+sgga1wyHAOtwPP/wA2xHBHK7vguFA4CgI6Njlmq6n09JePXzRChS+6ijDfm0+Wc5lNS4imLVxDvqBwGURCNdD13da2kuHL2D3t7/9Le0Zcejhm2++uexYCsENAhiX559/PmW++eabnJM3BeJnIBAIBAJtCITrEdx6LO2lj+7+4x//SLELrxr997//FUAjEQiwqvnw4cOEw0cffRRbiqESgUAgMAqBcD2CZI+l7V19IYrE8adldlYy2l43Jf66c+fOxpdtpBfVEog4qrjoRfQpEoIAh7jv378fSiKARCIQWBWB5FC+/vprjs/zP00vV21xljiTW1wbAQersPja2fKzBcL1eIgaLS33vrT9/fTTT3Sn54PMR48e1dOkMPrB3g0E62t1ltSvRnNmqpNaVD8xAulVavQcLV2k2CfGJEQLBIYjwGVLhAjeoewqp99ZhOuZ0pwGS/vEFK1yfoo5CopV2c1Ch/B2s/CFoF44p92ypPH04gigoqItDLCLoxHiBwLDEcCjMzeQUbbzBEv1zQiE6ylA12Bp//L+++8vVReOuL744ou//fZboeKXX37573//m6W2F154YaoYl2r8/e9/hw66+8UXXzz77LNTJcfm0yhLlIkm1/9t1u5YKYLaNgiwrfnrr7+izzT3448/ko59xm2Qj1ZOjwDml1f8Pvvss7I32RUOTz311D//+c82lsL1FHBrsbSFaCj7SMePBVbkERNWH64SZ/GWspSBZratNTL1hhfpNZoImudDgFW6m6jr+ZAMiQKBhIDeRpHBtf8EbLf1YLieGtwWWdplR3f1q+osmdAfXK/O3XnoHEsybF7yjkb2sBWF2deEM54SrKRbTZOmbnlsVj61kJpmu2rj88L7H5zBYRYBVgpR9fQINWYgZItFZiAQCNQgoI9qpvLJQdTUpQwvi2TfFWW2zHJOJRG9Y4Vjgmb6K1SnCmUavEa4ngKq+tEyS1sTEKUyOHvp78K6xaKNTCKeegb6S+rIrjmI7mcjKBwRATlZxmAL5TliDwbPO0GAKav2WA0D6sMPPzQU0k+/0t8gMl5JewppCPfXvFGgCYb1KHdKvaVdcHRXiM7GHAQ6eqFMut8kZumUhVz6FKURBlDEpdWj/MURMDZ3s5PmF4c9xD8fAuJKMMikG2ICffZArDqJUaNSHyNN9OGzmXi4nkU6XG9pa8MX6YB6VaOkVlOtZISi9XQWST5VGM3TDET8OwVU5BcQ0PqMAS2UjEeBQCAwhQD2nz9GUPNiCdW1PU9pMqdaXJqv/QVke2bamhR8huup6YtKS1sbvtBkm7YRplBRdp1gi3W/GgHGltGrQbH0Mhbb61DDimmjuXEIfh2cQ9JAoICACQhkSBaONBSoTT3CT/HXP8bD9UwhXMivtLTLju6KohwrwWvSvJQlPF/z254ifiR6EODUnhxO57AhJ/J6qEXdQCAQWIqAOQYr1fF5bde+C4XhiXA9zZDWWNpLfPPovffe0yCan/pRpAOBMgJaeXj3IT7zWYYrngYCwxHIvnNEKzu8tFebCzg0P4cjcyaCGqspS3v+1RcT/8aM+Uwqvr0sRp3YGOVNv+3ZiBYDgcsiwFUd+uqNhAPHEvY2lzC2IlzPIo016GUt7flXX7iKRqPGzpH+GelAYBECLGnqSd4nn3wSd8AsAjAKBwKdCPjYBYJ6VHbSH1U9XE8PkjWW9vzhi7wzBZQc2o0b33tUKuqCgD6Lx09jpAKiQCAQWA+BqdNmcqvkek0vpRyuZylipvyspT15+IKuy0FLoNmhipsOi5/7R8AcD4zwZf9dFhyeBoHswRfmpeny9/2IGa6nvy9mLe3JwxfjWtg/68c0KAQCWpGIj+P4S6hEILANAtnwZYfz0nA9Q/ShbGnPHL5w9oejCRrE2DnSaES6GQFjLo2paiYbFQOBQKCAACb9EAdfwvUUOnHRo7KlPXP4Yq6+0XHcIgSjcCBgEDDnBJkRYrBMmfgZCAQCYxHILr3QhNllGNtoA7VwPQ2gZauULe2Zwxez9GKAyIIVmYFADQKcijfXlk8Z1hpqUSYQCARqEMiOsh3OS8P11PRmTZmypT1z+GJ0PcKXGnWJMpUIGKNp5luVRKJYIBAI1CNgTHqqaPYX6qmtV9LwGa6nB+qCpT1t+GJOU3I0/bnnnusBMeoGAhoBY5LMfEuXjHQgEAj0I8AFSz/88IOns7edo3A9vo96cgqW9rThS8S/PRoTdWcRuHv3rimzt0s/DXvxMxA4NALZGYLxbXsQMFzP2F4oWNq/jm1pP9SMDnkI9sPqZTlZetyVfdACVkQPfB6W+RlvMrPYxtkUOn292yBghlb0rUKo3HrNFQSPR4HAFRAwJj2JbHYW9oCD4TNcT2enlCxt4aPVPOKL4YS3mGk44D9pbhLke+XlWvophSGCkvFNikQnkcK7kMmJAV14VNp/Uf3hw4ejiE/RSVcEIuYifKaoLc1/9OgReCaESdyEh0U8NxwWyX68HklBXlTLDxWeAs4i3ioLg7NujtFRWTGKHQWBgxrAo8C7iE891iS9N0MHP8JbSoTrWdTL2cJTlvaJbGkysfjm3QrdKwQxUxUln26rXNnjO0RSa0jCu8a1tVzfD10DzhAxhQhGVvcOaaIoebrPhO8jI4L/6cMXDbsvr3OG6xio+tb3CXVw1YDAoQ1gg7w7r5I1FzucMHg+w/X0q9aUpc2HLyAu01nsPoEIf+YDBAREU2zhZnCf4jwIg6iLi4UIj/gPNyY24ufAKbL5LiOyTLE6JB/ORVgSCDiEbCURmtOtSxrAKyncpJgf58L5VMKELyYkn6ol+cNDOi/CQB2+SadEowmBoxvA8/VjdrDv0MSF68HeDu+XKUubD18k+DAOw/QNQYkfJzpQQucMBV3eaCRBxijrb1Z91g7SBS56DqG0jBukdeviqkkM99ZjZfEaqZnPprUueeVJcTaOx/S+JjW2d0zYSkMINRaloHYTBGRMaZWDk6MYwJuAtmqjehRLeu2FjQaJjPEJ19OAoa8yZWkz4YvEH94WeypmeEvnMf5rYhGzBjPK48rSUVL0bJjlMWrLIdKU4US7248oad0n2iTaplZP+GK8iA72dXd4QMgZuzZmmoCxbdCLVtZD4AQGcD1wbkI5u8A8ylmMlShcTzKJY1GFWtbS2vAF75vKTc1TDRUdXcqUhfFfyb1YCiGrXVElEVNMRBCa9fwYUjU/tb6OdY01rVNGMyAip0RNBFnZyqrF6DLiYLM7aWThZ4qV+S+PkN3IaAJiKSmJKcVuE9A0p4dDG8GodVsExHpM6YkoUkroHt+JAbwtgGu0nrUMq1r1NilEeURJVmVSW/7Tu56spbXhi8QTxitId2rIUifRZzyVdRe/ZiN1fYJWpKdToj+m9qH6IpY8k4UcvQyw6hpPJQ8GTLM2ViCyk0eiRUaQ9DOJI3rsYxdvPjwdag0U1jAMbwOJB6ntETiBAdwetLVb9E6HcT3lodZmpkA/XI/Y2+GuJ2tpbfiSFIWiU53kNYngQKLjhhhQBJZEioemGJjN99sHw6FMPGhnOdYpzspoCpiuFSRXEty0PvCnDgdFCkkgju5cL52PhqWuTgxkWDRf6A8kHqS2R+AEBnB70FZt0ccEjLV9zhO0dUoGwduoIVhd0PVkLe2fbt3l4q90DZcvKtZZ39OVMt97772PPvqINHHMK6+8IiUrEz4eossr62aL+YulZb6eLd+cmaRO1ZG9mU5/xc8//zwbwXhs+9talcKdO3fK9O/fv58KoKL+jrjZ6tQdi4mnxtXmZRG2ecpN6k8e+Y/O3f4W43MYwG0UbLNWspftYuQHaveDBw+GiBOuR2D0hlEetSU8wT8srQ4GJWrRmTpdmN02H1r0bHUef2HT2gCkRRiYFs4Li1UDmyuTIh4XfkT8cpUdPpWlexFBJ/TazNQSnQdBUyA9trM2m28t6qzbBtMG8OafY3uqBsBzGMAaSQ9Upll/6is2bBpkAQzXI5hn8enJzFraP62+JKuXnccntr799lvhTyc4sHLv3j2dU5/2yzk+p54aJTurV7bFd7mkIY9sJZGBxbhZWa8GQXnWkQ9sfRtSIiBxzNQHBMQDTbE0W2CqYjbfr/f4GVi2YmTuEIFzGMAdAtvMkvn8YTOdQkWcV8OmQZageITs01GZ13Q9WUv7OHxhKSah70NIwd18zUHym2d72a/edPpd4z9W2jmSdQJc6U6+Zc1+gYZuJcGl07dPiHVgv3KqdcLoguDo9tjv02rAE0tG/ab4XDUfGYnSPG+rNjqWOE5l41nBaQzg2I64LbVmz1LJNrZiyqlVUtDFzNgvGCJda2n6mq7HWzPQfhy+yBZjYfUl29Og2ey/s8dcfJy1qIP1sSYqerEXUcsWxtLJQlTBlWbrrpqplxbO+qkwHNvU0kvCFqXK6jDgDJ/MeV016rdqdxeIs53P3KBntfa2dTmG0mxVCrAUHp3GAGoZ0QE0gXCWs0TgycDhjwTrDe++++72p4s0b7NpmJdOmS3cUACDgCUHkIa62Spm7IfryaLUlpm1tI+/OJ1CExCfshook4ku4YPyDIM2hqglQYCm0Bm0yhxd0xybrtnFGNtiJTXcthxuxc1X1jpWsTfeeKPMMPaIs8yYZqZuSWOJ5Fh3mVLsMrXyU2+hNlC/MkvxtA2B0xjAJD76z8wqO+FERRkXPMJWYGzx4j02vA3tmlrZpRdMHH811U0ZZjUSDEGBWbc/+2+qLP25wdi/rOvJW1qZY6WuwspLjklklQklMMUW/aQ5ryKLKPjChiCa6st05kiANXWAdBF9iDC0FlWZKqzPVo+iOdXWGvmyLmo6Uf/clVxmvgWfhRG0BmJBcxQCSccK3XcUAwggehU26STMi7HCSrAxp6c3+IZRx1dHdQd0NIdiAWC+uQmk1jg005mqKEymRLieKaAa8rOW9n9vHsmzghKbIZF6qEeZkMGHVEQGDbJJFRFENKlgj6TWogTuMxEfQlk2+IFiERvZwlr8bIGdZ9aEL7sSQQO+ns3alcinZEb68QQGUCZXKCQeFNGmugxfri1w51x0qpW2fD0TE2NOQNNGbYNaokLC7RAHoTm/suvx8KLb/zv7wno76sLQLZzB9uuQqH7PgryclZP+TuNN/9xhWiZh2XhuEcMg8Pbbb6cqLDyy5bGoeqFwduJSKH+UR3uTa+DG+VG64JR8nsMAsr/PPqls8fNWASaloKKciaGwhDtsNu1nF0l2SbS+7eqgoWZsm/SVXU9WjR8f3U3nuaa6IXvwhfBnqnxNvo+HqNVJ08doNZwsKpPYJnQrhHqVBOWcSmX52WIi/lnP7YqpnYXiVgWkC27FQLTbhsAJDCDGU2IXpv41l1ngFZi1yhoMFmnUHW5tvSC1fPgCk2NfG5S2hiQ2GPjhenRPAfjj8EU/8Ok1Qo01aHrOx+YQxqXjxrMHSGvalWg6Fe73zWK8OqPAGuZvUqYfopuwHY0eHYE1jNVYmgQr+k0I7/6nuoC4TW/ash7MqvBU4W3y9dUm0uLFl17C9YgmSOKW4YucAxdu2BrIrhFJgZsnxOL0xwd+76xnJy4hI/arn72bQ51lIMKXLCyRuTYCMvB1Q52jbKABxLdp716411HzL+m33npLFmDIlB1tKbBxIht79W/WbyzF2OZEAzu1Dq5O43rawxfUvcfdZs959HfMWI3x1OTwVD+roo6plSGnOhLN/UeBHtjKHP/2f2XFzYrtn8PNoDhTQ2a0ItquDKCOXeCtwdPrKgh7wythcK4ebfbCdj6zXVvbw/UYhLG0VeHLGgdf/MwD5vp3ZNZ2HmlcsQbQP5ZkpST1Sr/s0Ens9YdWRlH281PPEffDVXBybgR2bgBhTy9XtMVVxmjo7aSNO1fLIk2b+Ezy95MI10NfGC1au3eqwhcfC/czao59QJBRN/weIciOvUooxRxDtjAkmk593N/xsqDVTyqxFP9nEcBzmDIRYBlATvBz5wbQ+Pu24W8O+zO99Lq9TVcacWiU5eQ1XMPa4oTrGYiw10Ys7W3CF1Ymfdfq1ctmsfsXRQpNy4m2IRs9evVlSOgmw77/lagCCPFII7DB6wa6uUjfBIHh4ctYA2imgm2TKyynibwN2W2Q570n7xr2v/QCOOF6AGE915O1tI3hC4rec/BFHK0eEkN2TzTBlM6K7YvV5EjA0b9OaGLJ/tANgmk/jk3iGlmizEoI9OvGSowF2WYEfPiyHwPIwBe7lAQ06yj1Upu4J7u/X0+traS/SwKo9/y+dEHMcD0FcPofYWnnwxeGh7yOK022rU9KdR/Xo6OjlgchJQ2R8LG8frooLTiYJhYRSYWFVPrZH7pJRNhPqkGcy1bx2tWvG5cFc5+C79wAZkOrNiRN+OIpt5Gtr8X2tzGM1D3E0kuS0Yx9bxzqoTAlBRbThClW81NIpcL9/mIb1+PBBIr58CWrxD3hCzrqWelffpCeM4NwYAhsOl5abEhoUjDcH7rJUbuDzlQaMNxDFa9dRv32wGTw0IPAzg2gOUKHpM0a6BcOZbu8B8D6un7phboDXUM9J20lDfLeOLSRpZb2F81EUkVN6kCux4MJ8zcIX7JrkgN11AxCHyo1d79HcAipftm5sSqJGTtHzT3SVtFrl1G/NrL9tYhinzzyHwH9xr5zCvPh4ctYA2h2jpCiWQP9zN4Tn0KpPz/7vjS2cdUzJf1sawoGeW8cdOFF6XA9HkzQbglf0PKxB18Io8oEWbBhCbeyv00ITK36uuUmBEFJlMsXnmoKneEL0snSSyepAsPxKIuAnsqkAl79shVXzeTS0qyPXLXRscRxnDe/PC1J5MOXXRlAv/rS3BHG+0JnIPFZrrJLL9y/N1txPwX82A/XM6p3spZ2JnwBfV+tZ+cIw+rlKTtdviL26quv1jfqdWhU6Cp0PCZeqEIO84yBG7qQSsEQVnW9g98Fca78SFRCQPDqJ48icTgE9m8A9UQowTtwuaLT0NV3NzjLEQqpxVpyeVorJXeS8GPf24c2VoVOZ48c1/UIAgIgaM+EL37mQeX6SEJakoTXUR6Vw5c0j/SaITRNwpfs7HJDn59ZWHyxqRxzWqqHGutSAmkZxilmIr8HAa9aA51HM2PsHGH6/V5AM8HtK3I3wYcffrh9u6bF7NjcjwEcu7/mFcbHRgafUT9l/VgTHDjH02TXS4frWQ/brKXdNHwhxPbmAFtQsPiMz8R3vcnwl7J4yTtRhiCytBHh8yJmR9m/h1VJGR50JHS40V4p5p6LGdXyuncr5lnmRD1+P+wfN6PsYebt7RUdWm+LTO8PN4Brhxd+ymskGvVT5mBCEJD7X2gQatsk/PA39qGfjcu6HoNkgnpx+NKz7+t1lO4srxlIFe2ny0rgrZ6RvFy98mlbzMEZW5FIGmJ5qS0YYoSL/Vr6kTZpPRI9CBjV8tOvHuJR9+YI+PBlVwZw7fBCzMuqHZG9qu5Yp14SPuF61tOTvKUtTM+yY4NF6UKV8qOsca+pgp8uFzNPTUM9PGvK0JHuoQn9qCZdWAwnhquhoMuYKSCdpZ+2pSECkxgO1nIfPnzYRqSnVnYNWTAncROuChJp3kjDf6FwPDoWAvs3gNlJVDPI3kARqzVTq69ozDXjiLl1ffVdlTSyhOsZ1TtZS1taffEzD0gYr2mIFn6ywGACKAqXl17kFqNyMd+oWcQzmzW+fGWOVk1kYSmlsiLFKKzfpDDbzCzJIGw9NY7o6t7BaxY24CrJMgfi1QOY5BUA9qE4Lr2fl1crRdi4mP8qr1G8jfmJ5sYioIeYUD6EARRut09gRrBOrENUnsthl9P7hdlpzPZyVbZoLEC4nkrcysUmLW0hOMoGDY8ePSpUKTxi3uxZLE+mk6VomAF47S8wVv/Iz07K/CfKzOG8yaOiDoYSMrymOMsM+JsRAp3ZWrMFvGiJJcAfsq4zy0Aq4DvO6EwN4JVt9Rfzc98tsernPyiUEdi/AcwO27JQhaed1MzgrVx48GYQa1lgcuePDAiYryEM+66psYSHcD01+ExZ2hK4XrEaIglhznNQ7lq5coCeEyKVCakrzq856tItQkQISgJ91WV0Gu3x2kxFzCLFssaxQI0qWWo1eqy5yqbNapBIR6LSDGXJLs3MCqiZGSLsUq6mypvt+SFx5FRbkb89Avs3gN6rMViagWqmhr31WMHJ7HyM4axHd0rP1moWcIOK4XrWAHnK0k7qOq7XK1aPJ/PhC6sIBVHTGkOzSzDMN8RAWd6ybp5M8GUoorv8kaA5sDI8pJ8iUXboUgZqRDbABSkCJv6TnqKWIqEsq/WZU5wI/0OCvxp+jhW+mEW1IX1Rg1KU2QCBQxhAb1QZs83gtIUvWR6MrZtiySwkU+sEg0jMZkqE65nq/fr8KUs7qetZpezpCdyw6ddCMCQDCc9aL6QuaQbGqFFhwkAj0exPQhMdCmSnLLNEpIBEQlrwhrSgLZRNorwm1NDiVJVjhS8GJYbMlFyRfzgEDmEAs0w2Q+3tAPaqTC27IK3HRWEnyM+aaI6osdzi/p+G6xneR1qjSIul/at5ID/HHluDrH+J399RnVrnzFc65Up803yNLMNGH5vywZNIuihBGJS93LqSCKjql+vw1vUvhJsmGOqjhJrqCGkRdeHuY/k5JEEveyRnJaJK9jp80Fh0krpfBH8y0UwR+psICjdE4BAGELW/IUQ1TQMjlh8Dou1eqqhfZUg5FOt/BaGGq1XLhOsZC2/J0k4FSiaEhCGGylThynx8vxYsu/pCOJ/GJEsLPZG4d4SVTM4WM1JoiQpphIIlT7zN50FNr+J4sotyZqdQyLWIYE1hTFUBroZHNY0OLGOmqoyXgcSD1M0ROIQB9AsYPUPVqDSkatZ3Ky0Y69baZPm2MAg37/QhDITrGQKjEDGqoi3tpFvy/iMbbUgbNQnCkRSaJOKkTS1GYyowxD3rtmixeR/KMMnPpZs+lNdDVxMEk4HUNOVFaTrX97jO6Qkls5wcPXwxiGGds2JG5kER0Mqf0js0gNmJRzPgfuuW0GSWWpYHj17KwdYBo58BniZ2SXCF65lVm/oCBUubD1/wVV7/hrh/E5nCGTn8EWFJFF9w9vUyU9IMEn4uql4ozIg1CurhkpzZdhdFMCA2PJJAUmj66SYiiOpMhV8FlMqPjh6+GAUYjk8ZvXi6KgJHMYBZPpuR8eELw7+Gmq8o1m82wTjC/te0cqAy4XoGdlbB0ubDF9o2SwI1YXglxyirIa5VfNbZV7ZCMbOySqP1dWdLYjjEtWv+dRrQ6kfm7KFgwoshEWRBNMyQdA3Mp+aSRPWCFOjrR4cOX0BDd/RY1dIoRfpWCMhASB29WwOo9TClMU1toHkTVL+maBy25yqbs9JkrE38gbXC9YwCs2xpJ8MXZpNpOk7sU6/E9UzjvbAIElhhLGhl+BRW6KfBM5w+4DJu9boFLSIXcUBDW9gdKmpYoAZxkBkePdT31ErQ1TMwWxLc+JstNrCAmW7ycyDxILUHBI5iALXx6RyqPgRZtKdjBkU2XpFMDP7ak7HbalG4niH4G6UylnYyfBnS9s2JmAFphL85e/tngLCg0ybuX8YGDs3UvCFUbWg0qgQCHgFj4hitzVMdv5y8VLFpmtmXxCjZBPHWoqjIi3yIHNMv4Xraeq1saUvfPMoq37EyWbfQDA/fsNDET5mW8MW/93hKeWuE4kU+/ZUW7HWAU4NblFkDAb/6opVzUYu+4lLF5h1pvt1G0IO3NqvI/CSTR3y/5vXXX1/E2BELh+vp77VZSzt570t/23ugwPBjeMsFMCRAZOmY3IMgt+IhQWcWQm/FzE7aNRfPmGnWTpgMNi6CgF/t8FFIJRS//PKLLukp66eFNAaWa6KG3xRVaHGHj8L19HfKrKU9+eoLCPLxZI0j33bWPyNdRiCZwrt375aLXeqpViECuytMJS/Vv8cSFjdpFtibwxdT0e8lHQuZm3MbrqezC2Yt7fnDF7yLHt4akU5wr1A93T3qF6ivIHtWRtbGtZU3FipbJTIDgVURMHEGB1AamvN3mzZfCN7Q+imrhOvp6dYaS3v+8AUE9TYkC6Tg0gPrpeqm8KV5Gfl8WOnwl6WXi6+Qn69/jyiR2b6UvfJFspiPJDDkT3B//yIE1igcrqcZ1RpLe4nw5a233tILMP5TO80Qn7uixHnNX546GT7MUPV2bCy9nKx/DyoO+0dmgiEjt14iE75ov1tPJEoaBML1GEAqf9Za2rbXmQ5Xy7xztPSFwMPJO4ThZBNZmh5C7QRE9DSXpZcTSBQinAMBs2G0dMzKC4bJu7BZfA5Y9iBFuJ6GXqi0tCe/90UDpw9wLB3ems5F0mLRzn27VH1vCiDJxPOZi/q6UTIQWBsBbfFR0UUzNLPW0nxzzNoyHpR+uJ5FHVdvaS8UvpgJyqLhvQj9cxRO1pBNt3OI0y+Fdg8BSz+eQWE4AnqLvH4FxRjGuGBteL8YhMP1lBGut7QXCl+ATOPCzkgZxCs/ZYClNYYr3I9Z09FmQhDT0xrQoszGCDBs9bzHBf8AAAL3SURBVBVNNWvMDVU2FuoczYXrqezHRZb2WuEL0OjhHdsiUyqVTr3EGoPggydI8Rz/sUSSH4lAYFcImHCENRhypjg0xzJqwp0pUpFfRiBcTxkfebrI0l4rfAEjPWLDPYvS6ASnOpKrjjWGBIv+fmyc2NWqEukdIoCnNC8i4RLQYfITtwQ0jHF9IIPxHme51u7KcD2zCC+1tJcLX0BQr+PFRq9RKUxbil1ijUGQ0UcKIqQTWCKxZwRwliZASePa/2ekF1Zo9izj4XgL11PusqWW9knIeYU+fQ43JcjdqQxdfp5e5BoBf/75ZxSIm/3472/hrKFwvjJcTCcXBfGCxr17984nY0h0VgTS/Rnc6YK5Y/UlfdWIFUQGOF8CYZGGv7iebsveD9czhXaDpb1o+MKofv755xOOzFH4COoUptfJJ3bBomHmsG6sMURIR9ejGPK9Jwx9w21g19GfkDQQCARmEQjXk4WozdJe4tZdjxe+WXYiuWObuxF9mavl8ImTtCLFXC1iF3qfeI6QJakBs1VRmKspRsgbCAQCoxAI1+ORbLa0f3n//fc9uSvkvPDCC0899VS6KpvQj5/8XUHwKRk//fTT33777auvvro4DoLPv/71r++++46fLEd98cUXzz77rDyKRCAQCAQCbQhgYMP1aOiaLe1FN48EO9Zd5NNQ7Ji8/PLL8igSV0ZAb8SGYlxZE0L2QGANBML1JFR7LO3VwxcQ5LPm6Tt8ceZjjVF6RJoPHjx4++23E+e8yxdfrDxiJwbPgcDOEQjX02lpI3z5Q8O1GnH+I47i73zYr8rexx9/zDGg1ETELqtCHcQDgYsjcGXX029pL3p014wZcExv5PNiIW+acJLIFIifF0GAd4sidrlIX4eYgcDNEbis6xliaWP15bECy0JWvCL7GJQrpeSdRt4zYt0lXr+6UueHrIHAzRC4musZZWlj9eWxynKWikOauC7ud3qcG6krIcD5J9bhGF0Ru1yp20PWQOCWCFzQ9QyxtP8Pq0JpwbJXFzgAAAAASUVORK5CYII="/>
  <p:tag name="POWERPOINTLATEX_PIXELSPEREMHEIGHT#5C74696C64657B6E7D285C6F6D6567612C5C626F6C647B727D29203D206E5F30205C6D61746863616C7B467D285C6F6D65676129" val="100"/>
  <p:tag name="POWERPOINTLATEX_BASELINEOFFSET#5C74696C64657B6E7D285C6F6D6567612C5C626F6C647B727D29203D206E5F30205C6D61746863616C7B467D285C6F6D65676129" val="25"/>
  <p:tag name="POWERPOINTLATEX_CACHECONTENT#7A3D30" val="iVBORw0KGgoAAAANSUhEUgAAAOUAAABFCAIAAAA6t7avAAAJDUlEQVR4Ae2d8XHUOhDGyRsKAEqADoASAhUESiCpACiBUAFQAlBBoASSCpJXAkkHeT/Qm529lWSvZZ3ju9n7IyPL2pX86dN6tZKcg9vb23vxCwS2g8D5+fnXr18vLi7+/ftLlTx48ODx48fPnz9/+vTp69evHz58OKFy+Bq/QKAvAr9//3779i289BDx8PDw7OzM2YADynmURplAwInAu3fvPn78qAvDSH5Y00ePHpGPqf358yd29+bmRopx98uXL8+ePZOccsLJ6ygWCIwicHl5yYte8+zNmzfY2poglDXlscq1win/3vDtuBsIOBHgna6ZijPgfMsfHR1pQSzxQI3B1wFw4pYXgZys2Fqv8O0tZlVTFt+gJht8rSET+V4EoKZmG2mnZdUVOK1s8FWDFukWBKb6oLU6TDyh6MsGX2voRb4LAWZU2rjCOZdYqRDTL62K9K9fv0zB4KsBJC4nIACfDMOKRtGv0ZhqLo3sP6a+uAwE/AgY44rg+/fv/eJ5STPxIlL7+fNnXSzWCzQakZ6AAGutrKlqAeb1ZOqcqenr6+u0piCCOBhkymXYV4EiEtMQ+PDhgxFgM4DJmXrJXgJIr6VYA/v27ZvkBF8FikhMQACb9/37dyNAqN/kNFwam40GPTCCrw2Qhsg91vpzFMZX/3OZLMfYV+6zvevq6ioVDL5mgEWGA4GcryZ66tBRLpLbV8qJLQ++llGL3AEEsHbM3E2BIs9MGc+lCWklEQnNBl89GEaZDQTYDbhx/feil30tbt/GJUg1Bl9z5CNnBIEiX4t2cURR5XaR+j9+/KB48LWCWWTXESjy1cRN69Ljd4qqUqXB13H4ooRGgEiWPhcgt4pGUe5OShRVJZcg+DoJySj8Zw9KEYWiUSyWHM0sqkr1Bl9H0YsCGwjkkYF0u2gUNyTdF0VVyajP4iuvhtPTU6LEzOkODg74++LFC7165mzhq1evEG8QdOqPYh0RqPG1YxVF+4p+Nifcb67m+PjYBI0ZATjF/FiXI2BWDEzk1bEBJ0WDi6MqLx85d4tAja81knVsLUcXW+wrNIeLhqy6WVCW6LHeVqPv6jSR55OTE3JYhcM261uRXicCNb52bG3NclH1ZL4SBoOLxRmibjGqRykLoV++fJmkZAFDK4n0ChGodX2NZB0fgaqn8RXLKgwbbQeUHd6ww900WD99+vTkyZNRhVFgDQjwUr6rZkyzr5jDYf7lj0HMjNlY7hiQQ36KqHEwElc4l42cdSJQs68LtHaa/8rhh7ytvAVYiMP7rC3HQUpuMalKrOUvIQVyEllJRFhggZ7erSqGpm7mPFft0nwQIUUA8k/NcBSdlzsm0+PNUGbSVxVqbYv8xRAYcAY6dqXeoK1H2p/Xu/NRZRctFjE/ZVtUQjGOj4mgrjilnXqKyrtkmm805C1ceQ7YLozhbvAVUFLPQdbcpnqogxTjTxtpAgIewe2V2Y+IBCZnexDlmu+Wr4xP13oB8dTEV/8qgLFMxGv5yXk0fAbWtEyZuFw/AgN8XabxrngWZpXWMN+ac0CH5YA0x8I7WUNAgAHDE3n87GV6oqEW7A0jv0Fwh0Vym7+NHAmEzfz+xzbaFjr9CODU1bi+wHyL8emyr7UmOvOxrMmjgKwEs5xSUWyFCAxFmhZp7tb5GmRdpB/3qpIBL9k132oDg6UB3ADxWfmsfZuekAoEEgJY923xFbKy30W2B6xhghW9Ph8BgjzzlczRsBV/gF2CQlZCYEHWOT0UsoIAwZz+9pU9XLgBaacBCwSxq1Xg3u9Evrek+/PiD3S2r7I7lqHAqliQtXuf3bnCBSLWNepTdU++sgkr7Y5NewzmLC7cea9EA2oIpMWj/O7ApD4v3JbT074y/ZeTLVjW2H/d1iXrl1ogBFujPkOlj//K2mY6M8iOp9jPun7OzWlhzb7WXuJz6jKyVN3BHxCysnwVZDUQ799lja81o9iAQI36HeyrLF+xiyVWBBr6ZudEWMQvtrlGsmLh4cwa9Yn+tvsDevmKIGvsDxzug725u4B9TctMBrE0Thr5KmQlxMBelggFGHD3+JKZNJ2eW9M8pxmEoipWoFDY4r+mtVY2BtBuQgG7S1beCXwHaXd/IC8f9m8mR4Ngoo4RrL3ETbHRS9hVLPO/H+Lf+5hKss0RmqKR9wJNnCquy+PysmNa5yyZjvMwzWgXzwPCp2aFWlAOXxnWpv213vOGSWNHskqzGv6Xs3685nTwtRk66TtNKaxYs0ItWOwXUT6Br7QyWVZG0kzLSvvkbOp8VfppJ6Wd5851r6wqTUd03NU/CbrEBIPGJA21wkXjLe9hL19lSHUhKyinR+31Eqk9fORvCQFi7YasXEKS+dWJIdP65SXs4mtHNyA9j7SJ43LznzA0LI+A2C/Nqi69mcfLxBngMcf52p2scqRTt2N5xKPGmQjwbtRkJY0ZmqmzGGTAQxC1I3xFPvEdbnVxNLU3rdshDYrEriCguzIRd74BynWiWRNvhK8yhmgKP2kWO7Ixk1qRB2XtSqPNIxJl1oxA/u4WR7Ot2eIoJqbx13wAYIivubBokQTE9TQRp4KSIkWCkdT2SCG1HgToet2npOnl5uZh/ow2jJqxiVW+aluIFgIKMAwvmyaSzvUyDorTQ6QMU5Gd7+g0gxKCfRHIjVqRBp5K85hDPoEr81WPGxpkOE7dtEncA81dMnEhEIGj+csilSQ/V+h5niizQgToSsOEthilhDiFTkWjVuCrbsHAlAjKiupJCVq2QtyjSc0I5EwYoE2tFpkpDRu1Al/l9T1aqzbDTso2vyxqzxn5a0AgZ8Kk+YlxKjDYNaNm+SrBUVkBG4ZDyo/ylUYEWYfB3Om7OWVH7R3Py8tc7KNY1hpZKb/BV/EEcDH92OXTr5y7WHuU+3VGyV1EAJ6ZSQtcHDBS2GDj+xYnSxqKDb7KBG2A4FpY0oyknKMphwblszwRjMT+IZCTAWtFJgYY7vKDptg4w1QuPS7EBl9TTSZC6wSUdjA4pBGMM9pEE53iUWyfEOBdCpeEDDVblvKhit+iHQDTsLq4Gwg0I8DHqTguhS3jNIqcyoLHfMQAo8s5BWzcpE9V/AcmNVA6mmRuvgAAAABJRU5ErkJggg=="/>
  <p:tag name="POWERPOINTLATEX_PIXELSPEREMHEIGHT#7A3D30" val="100"/>
  <p:tag name="POWERPOINTLATEX_BASELINEOFFSET#7A3D30" val="2"/>
  <p:tag name="POWERPOINTLATEX_CACHECONTENT#455F7A285C6F6D6567612C525F30293D5C667261637B6520765F305E327D7B5C706920635E3220525F307D205C657870286A205C6F6D65676120282D5C667261637B525F307D7B637D29206E5F30205C6D61746863616C7B467D285C6F6D6567612920205C696E745F7B307D5E7B5C7369676D615F6D7D205C72686F205C696E745F7B307D5E7B32205C70697D205C657870286A205C6F6D656761205C667261637B5C72686F7D7B637D5C636F73285C7068692929205C3A20645C706869205C3A20645C72686F20" val="iVBORw0KGgoAAAANSUhEUgAAC0UAAACUCAIAAABprPSwAAAgAElEQVR4Aeyd/dndtpH2V7lSwFolxK4gVgmxK4hUQqQKLJUQqQLLJUSqIHYJa1dgu4TIHfj9bXBldt4BCALgxwHPufXHIxAEBjM3BvMBgjxPfv/99//SPyEgBISAEBACQkAICAEhIASEgBAQAkJACAgBISAEhIAQEAJCQAgIASEgBISAEBACQkAICIFpEPjDNJyIESEgBISAEBACQqCAwKdPn96/f//8+fPPPvvsifv3+eefU8ktGhS6qUoICAEhIASEgBAQAkJACAgBISAEhIAQEAJCQAgIASEgBISAEBACQuDKCDzR9zmuPH3iXQgIASEgBO4cgdevX797925VyL/+9a9///vfOeGx2lINhIAQEAJCQAgIASEgBISAEBACQkAICAEhIASEgBAQAkJACAgBISAELoGAvs9xiWkSk0JACAgBIfBwCPzyyy+cz0iHOTiu8c9//vNf//oXpzD59/PPP//jH//4y1/+YqB8/Pjxiy++ePv2rdWoIASEgBAQAkJACAgBISAEhIAQEAJCQAgIASEgBISAEBACQkAICAEhcGkE9H2OS0+fmBcCQkAICIH7RIDDHM+ePfvtt984tMHRDX5ppSjnjz/++OLFi19//dXufvPNNzrVYWioIASEgBAQAkJACAgBISAEhIAQEAJCQAgIASEgBISAEBACQkAICIHrIqDzHNedO3EuBISAEBACd4vAl19++dNPP/FZjg8fPtSF/PTpE2c+aGzNvv3225cvX9qlCkJACAgBISAEhIAQEAJCQAgIASEgBISAEBACQkAICAEhIASEgBAQAldEQL+3csVZE89CQAgIASFwzwhwhiOdz/C/qLIkMJ/u4AMe/u6bN2/8pcpCQAgIASEgBISAEBACQkAICAEhIASEgBAQAkJACAgBISAEhIAQEAJXREDnOa44a+JZCAgBISAE7hkBO5/x6tWrzz//fFVU2vztb3+zZvxKy/v37+1SBSEgBISAEBACQkAICAEhIASEgBAQAkJACAgBISAEhIAQEAJCQAgIgSsioPMcV5w18SwEhIAQEAL3jID/8ZRff/119SdXwIJfZvGI/PDDD/5SZSEgBISAEBACQkAICAEhIASEgBAQAkJACAgBISAEhIAQEAJCQAgIgcshoPMcl5syMSwEhIAQEAKPhQBHOlYFfvbsmW/T0sW3V1kICAEhIASEgBAQAkJACAgBISAEhIAQEAJCQAgIASEgBISAEBACQmA2BHSeY7YZET9CQAgIASHw6AiEj22EyxZ0+MmVlmZqIwSEgBAQAkJACAgBISAEhIAQEAJCQAgIASEgBISAEBACQkAICAEhMC0Cf5yWMzEmBISAEBACQuAxEXj79i0HMr777rs//elPf//73z///PNVHP71r3/5NnT0lyoLASEgBISAEBACQkAICAEhIASEgBCYBIFPnz7xUUnSWDLf//7v/3769Ck57GeffTYJe2JDCAgBISAEhIAQEAJCQAhMhYDOc0w1HWJGCAgBISAEhMD/IvD+3//asfjpp5984z//+c/+UmUhIASEgBAQAkJACAgBISAEhIAQEAK3ReDHH3/8xz/+8fHjx+IvhHKw4y9/+cvf/va3r7766rZ8anQhIASEgBAQAkJACAgBITAVAk9+//33qRgSM0JACAgBISAEhEAvAmx4/fDDD9br559/bvmqh7VXQQgIASEgBISAEBACQkAICAEhIASEwEEI/PLLL69evfJJa2UgDna8efPm9evXlTa6JQSEgBAQAkJACAgBISAEHgeBPzyOqJJUCAgBISAEhMBdIsDWmN8X++tf/6rDHHc50RJKCAgBISAEhIAQEAJCQAgIASFwOQT4+uQXX3yRkla+Jfntt9/+z//8D28Y8o+fXKHMz4z63wzlR1g4z0FWy/c8LiesGBYCQkAICAEhIASEgBAQArsjoO9z7A6pCAoBISAEhIAQOBWBL7/80n5vhTeZ+HStfnj41AnQYEJACAgBISAEhIAQEAJCQAgIASFQQoDPbLx79447nNjgx1bIXkut/reOYx98wyPcpcvz589DpS6FgBAQAkJACAgBISAEhMBDIaDvczzUdEtYISAEhIAQuDcE2B2zwxzIxjtPOsxxb3MseYSAEBACQkAICAEhIASEgBAQAhdE4O3bt+kwB1+R5LuSlcMcCPfy5Uu+1cErCl7QFy9efPjwwdeoLASEgBAQAkJACAgBISAEHg0BfZ/j0WZc8goBISAEhMD9IMDGFttbSR62vTjMUd8gux/JJYkQEAJCQAgIASEgBISAEBACQkAITIwAv5by7NkzGOQwR/uZDOvlJfv555/1o6IeEJWFgBAQAkJACAgBISAEHgoBfZ/joaZbwgoBISAEhMD9IOAPc/DpWt5k0mGO+5ldSSIEhIAQEAJCQAgIASEgBISAELgyAn/7299gn1y1/TAH7clqv/nmmyB3/jssoYEuhYAQEAJCQAgIASEgBITAHSOg73Pc8eRKNCEgBISAELhbBPxPC7NNxuXdiirBhIAQEAJCQAgIASEgBISAEBACQuBSCNhnNv7xj388f/68l/cnT56ELnqBIQCiSyEgBISAEBACQkAICIHHQUDf53icuZakQkAICAEhcCcIvH79Or2fxG+ssDumwxx3Mq8SQwgIASEgBISAEBACQkAICAEhcBcIfPfdd0mON2/efPXVVxzv6BIrfdvDd/n73//uL1UWAkJACAgBISAEhIAQEAKPg4C+z/E4cy1JhYAQEAJC4B4Q4N2mjx8/Islf/vIXDnN89tln9yCVZBACQkAICAEhIASEgBAQAkJACAiBe0GAn0356aefvDRdH9j4/vvvv/76a9+dlxk+ffrka1QWAkJACAgBISAEhIAQEAIPgoC+z/EgEy0xhYAQEAJC4PIIsHvFplg6zMHLSexw6TDH5SdVAggBISAEhIAQEAJCQAgIASEgBO4OgV9//TXI1PWBjWfPnoXuv/32m85zBEx0KQSEgBAQAkJACAgBIfAgCOg8x4NMtMQUAkJACAiBayPwyy+/sKXFG05/+tOfeLGJn1wpykMzfmmY79kW76pSCAgBISAEhIAQEAJCQAgIASEgBITA0Qhw/CIMkZ/wCA38ZfHVhS4KnprKQkAICAEhIASEgBAQAkLg0gjoPMelp0/MCwEhIASEwEMgwI8Nc5iD3au//vWv9a/Upk/acubjIXCRkEJACAgBISAEhIAQEAJCQAgIASEwHwJ//vOfA1PKUgMguhQCQkAICAEhIASEgBAQAo0I/LGxnZoJASEgBISAEBACN0Hgw4cPL168YGi+T7v0WQ5j7IcffqCc751ZAxWEgBAQAkLgEgjwRXEO8G1k9enTpzw7Kb7hupGyugsBISAEhIAQEAJCoILA3/72t1evXvkGb9688ZcqCwEhIASEgBAQAkJACAgBIdCIgM5zNAKlZkJACAgBISAEboDA27dv2fb67//+bw5qfPnll6sc/OMf/6BN/mPDqx3VQAgIASEgBKZCgKMYO/LDqY6//OefjnfsCKxICQEhIASEgBAQAkUEXr58Sf27d+/4zCTvG/ByQks+a6T4IVErW0Ff+DAoVBACQkAICAEhIASEgBB4KASe/P777w8lsIQVAkJACAgBIXAVBNgC++677+CWd5s40lFnm98n5k3u9Hsr//rXv/S4rg6X7goBISAEJkcAM57/8PwuPPPTXZwU7Hqmssu4IiIEhIAQEAJCQAgIgUYE7CuV1p7DHMVDHtZABSEgBISAEBACQkAICAEhcK8I6DzHvc6s5BICQkAICIFrI/DVV1+lH0/pFYOTH3ylv7eX2gsBISAEhMCcCGDSOaX38ePH8JXy+qebUi876sfXm8LpEL7WQaUO/8056eJKCAgBIZAQwJhjq0kKOLSNLwiWvBElnoJDRMf4GuFSs0kQeP78OcGPZ+abb77h65W+plL+8ccf+SIIC4evg1Sa9d4i+uJdi3Y2eumrvRAQAkJACAgBISAEhIAQKCKg8xxFWFQpBISAEBACQuBmCLBvyw+mDG888Yju+++/vxn3GlgICAEhIAQOQIDHEuG3tLqeasARroGfsQ/O5Z///CfHBw/gVySFgBAQAkJgEwIYbX6oYux4dz6wEoQcE9VMjsCTJ08Chz///PPnn38eKvNLsukXL17stXZy+tToc5hFWFQpBISAEBACQkAICAEhcBwCfziOtCgLASEgBISAEBACAwiw3xqet3UR0Y8Kd8GlxkJACAiBSyCQP5bAWXRxzrkNvlIeen399dc6AtgFoxoLASEgBI5GAFuNxcY+55Z/eGglCMPQqeNNEMg/gMGvxbUc5uD8K9q+49opiq/PmxVhUaUQEAJCQAgIASEgBITAcQjoPMdx2IqyEBACQkAI3B4BHlO9fv2aLVH2XHjFJ/3ja8MvX75kr2eAv/fv3xs1aHbRoTEM0AsilaHHPqRsBP/85z9bWQUhIASEgBC4DwTyJxM4owHR+OQ+nwr3HXlkyJusvkZlISAEhIAQuBUCpAlffPFFbvO38IPZ54cntlBQXyFwMgJBY9Hh7777bpUHcn8+ZrYxm14d5dtvv11towZCQAgIASEgBISAEBACQmBfBPR7K/viKWpCQAgIASEwBQK81sYHisOmD2/qsBPEpy9si4fXlHmy1fh6DTR56JW+nJFecbOvaLDfxKmRuuQcIuHne62NPnFvUKggBISAEBACqwhwHNC34eje2KlEiHC4MPhH3nn98OGDp6+yEBACQkAILCGA+cWK/s///I+lFaQGmGUyC37loTGzKBLP7TPNIAtxhnj69CmXDMppj/zAB/lIylACZdKfsfN/gY4uHweB4zS8EUMya3J535ic/fnz574mL8O2/2W6tCR9DV2g8/HjR1ZKOC+SqLGuWVl0fPPmTU6fGlYTBLes8SJZVQoBISAEhIAQEAJCQAgIgVUEdJ5jFSI1EAJCQAgIgSshwKkL9l/YpjGm//bvfxynsBrasFmTNonSCY/VTRnbHuKhF7s/6VuvbCrZQLymww6sDREKPCdje9dXsk8ETV+jshAQAkJACAiBIgLmg+zuN998k3+K3O7WC7lLov3vv/9e76W7QkAICAEhgDUmsfBHtHNMhu2zzywSWUiR1xTzFDghubDD5bTn2Id+PyufDtV0IXCohjdyMhbzkODblzl8wh4G5WwTJzaWFik5Pmuq5VWNQFaXQkAICAEhIASEgBAQAkLgaAT0eytHIyz6QkAICAEhcB4CPNziA8V2xoL91n/96198tdgf5oAbdmpoyds5lPlWB83qLPIhenZIacPWD4/B7Id7/RGNpZd4EmVe4AtD1DeCQ2NdCgEhIASEwCMjkL+HnbzSGCYcZMw78vgkr1SNEBACQkAIGAKkDzwwTjE8J7NJJUg0OAzHP0J9ngFTSWOOjJMs8HTZOrYUOBduKQzt+X7Azz//zIjFwxw0ILthUG/P8RS9g7YwpjaPg8ChGt4Io+Xd1p5UHcbscqlAYp6+wcnC9Am7bw/xFFAVgyjupgNSxe/ceDoqCwEhIASEgBAQAkJACAiB8xHQeY7zMdeIQkAICAEhcAgCvG3jD1WwlcNJjqU9UDjgHbi068rmKds3FZ7S9hAv+lT2ktg/qjwM8yc/bKD6oNZMBSEgBISAEHhwBPLzHFs+nm8/OuZR5amkv1RZCAgBISAEPAL8AIQlGjxgJuwnlbBEg9MVNKAynRfnqTAnP9pDfXIW/zNYZCic1bAT5J4NX2b08JsR/kSIb6myEFhF4FANXx3dGtixjFTDWmN12N2lAsyng1YsHBbmUjOLpopBFH1Tx7RFsERE9UJACAgBISAEhIAQEAJC4CYI6DzHTWDXoEJACAgBIbAnAuyWsotqGzSQ/uc//1nZyrGx7dUc/7Fiu5sKvN8DZd5+89us6ZZt+qTLChHYS9u7gbguhYAQEAJCQAisIuAdHI03PmkoequnT5+usqEGQkAICIHHRIAnyumHGhEfC7z0gJmswc58cHKueJ47B5CParx69crqSTqw+XZSxOqLhTBEcBbFLqoUAjkCh2p4PtxSDV+p8TrMcaWltRYopOVJuk3SHW75y5TOLwVRNvTqUSpPU2UhIASEgBAQAkJACAgBIXAOAjrPcQ7OI6OQ1VdeBB+hqD5CYD8E+Gletqv2oydKQmATAhzL8D9f8u233xbfucnHsGda/mPFoVnaluVvvq9qmz6pS/3TrJwvgTFPPCfo76osBIRAIwIKmRqBukkzzc522POPP9lhxDHiwXklIvVHIGMD7d5L8efukIrgcQjcq/V7wGWIEfbnLfIT3kmLyI45XWHJBZUYW9RgVcc8cRrzTLo9R6Clz2L86KvjqoEQSAgcreGNOPONDb+4WAjUNPYly6Z9/XUO3gBJ8c9SEOX3ExrHVTMhMIbAvUYIY2jM3AvziCEiS8LbPvn3P857cfKMWGhmtsXbPAjczWI/M/4/c6x5VEWcCIFWBNKPfervbAjYZzP5zdTZeBM/QgAEUg7MX/vNYMEiBG6FAD+D4n0eatnOiW2ALnXhOx+JeN4A++zHpZy3yWvsfSCGzu+qRggIgV4EFDL1InZme83OLmgbjOZ08E3DlIu/q8L3zIcJntlR8eeZaGusLQjYsr2/dP4Bl6FF7xjhSqJRPNiNJtQVyXKNZOEr9JfoWDoDBeUXSyipvoLAoRpeGdff+uabbyzIQY35Cqa/u0vZ3qxYIp4YYCHvMpyICIElBO44QlgS+Yr1WAzv1rFLmErvcLm7JSO7IibiuReBe1rsZ8b/Z47VO6dqLwRujkDTw6ebc/loDLCjmhKJ1eT/0ZCRvPMgwNZkCmT5e3/blPPgLE5WEeBFHNv6SYV2hbRto8pzrHRYpNjAuqdxi21y/m0jaWC7NqemGiHw4AgoZJpZATQ7e81O2tHwzm4L5eC8IEssd5XjuYo/t0y9+p6GwH1bv0dbhiHX4HJJkbyVtjImd6l9qveP0um19KS5QsTGooA9r7TULSGQI3C0hucj5jX2xAsdZkUcFJPYo9mcAWqwbGkp6TxHER9V7oXAfUcIe6F0Wzo4YjMXmAWmzO8xctc7bj24ue1kzTz6nS32M+P/M8eaWYXEmxAoIqDzHEVYbllpO7armf8tudTYQuDfGa8d6RjYeBKEQmAXBJISps0X/rYfkrAHWvXnWIly8dx9GLpxFdhWkYz8LgogIo+MgEKmmWdfs7Pj7JiPSwX2EIeJFz/OUfRxw0Mc3dHv7zR63qNZEn0h4BF4BOv3UMvQP9TBCPu5DuWQGiSLXX/SgxHzFn7gQXKw6gMUghS6fDQEDtXwFjD9YQ5epWjpMtDG1trSdoF9KUeLaABedWlE4BEihEYopm3mLRI5FwFPkVWbSpw4r2wV26jykREwDbmnjd8z4/8zx3pkRZXsV0TgDz57VPnmCHz11VfpBx05xPf27dub8yMGhEAFAX41MKnrb7/99uzZs/zH3St9dUsI7ILA+/fvUT9Pyk5p+MpQphfa++7dO+rZeGVzp/Ib1RDEIGOcAxF+z88Pzb4Pv6kZ2hQvnz59mupZNcUGqhQCQqAFAYVMLSjdqo1mZ0fk8/jqxYsXw/TzvmxB5j5umP4JHRV/ngCyhhhG4EGs3+Msww8fPvz666+mD/6VXKu0Qm5guRV+F9Iap0L4NIK9yhmaVS7tKXVqE57NVzrqlhAAgaM1fBVktj3fvHmTmvEYFX5Wu4w1+O6771JHe8YW6Pz000+hRpdCYF8EHiRC2Be0k6m9fPnSLBLumyyMgKfIg312l7uvXr365Zdfis1U+ZgI3OtiPzP+P3Osx9RSSX1hBK54COVeeba8gsK9yii57g8Be4+B5+JLJ5fvT2pJNAkC+aZqzhhqyUYnu6WczDAzm9w2e6bDX3MNm7P1d+88V7brOjy0p6ayEHhMBGwtK2SaUAE0O/tOin9LLDkv/MjYEMFzQa3ywwFjQ5zWS/HnaVBroHYEHs36PcIytDlN5rf+kiWxfchNVt/ZDccvBrLp4CPqHLYrs1o+CAJHa3gdRq+92JN644130xLm71IQZaep9H2OjVCrexEBW2sUig1UeXMEzAhgKFqmyeaU9iRZN+dfDEyCgClGixZNwnMXG2fG/2eO1QWCGguBGyLwhLEtrlXhhghwCDQdGCd5IMGovCx+QyY1tBAoImAvVXCkgxeYpL1FlFS5OwKfPn2yb110EcfMkm6RrS2dtV+llg/NBm6j5vN1EM7vw4OO8K/irAZCoIiAQqYiLJNUanZ2nwh7v8coD6RveBxeHPfvnvLQkcMcw37QmLlhQfHnDcHfcWhiqh2prZIiYKNNCiAbI7dVmqnBY1q/+16GecCP2Xz+/HldJfiGH8aWvBiru6pjT5488dQGzDsfCPS2na2kxk8G+nFVfkwETtDwCrDeeqC3LQFJasPTnZbGfmg/1pLT8eHWwEr0w6ksBAICjxkhBBAmv3z9+nX6gi98Nm7W+S70at8SnBwKsbcFgZkXO64TLV1ygl1Se6969GOgM8fqAuHQxuze8EVwsGXK+EvZF7hsNFO7M7mjFu3O2zDBadFekuiPSzfq9cjJ4yg0qd7s/Luc7yYKP3/cjSNim+zrfyQnq2n/xuHUfRUB3BvPepPFXG3c3oBtHRqzgUgBy8s/fnDhDjZciGLJwD9+/IhH4fxp/mHwdojUUgi0I5B+7se35+lUfsKD5WaLbq8Vx2auHxe1b7fbiW07su3pqCwEhMAqAgqZViG6YQPNzhHgB2fX6z6IacmPbIMSDnGL1LDZdAS3Z9JU/Hkm2juOhU6i1fwjffDPoXccop0UoSMP3dGl9i7Flg9r/e57GYaAn6kPn98oKgP7UY1bUuyqeQq95p2+rCa/iDDvY3sLcMIX5lmVaYOYg+9c5tkNR1VI+WnGPgmjpz0NVhA7J3ljGnCK/X+X+r/JpvbkYhC/AweEOHfw72gNr0CEzUw/asCeGL6gqD+hO1qaFK/3MAd0bLu1ssom3N8OCOjyogg8bIRwofnCu/lcKbeNRVkwX76eXvJuHpAHLM+82HlSk3zoLvNyZvx/5li7gLORiB0JqtPZcTbrA/m7+2qRp3yr8sxo1zDh3PHAP/8Rqhr10++RHA6Ic9su9u0g0Fr9IOdtWX2c0Rujt70UnI0hNtYHPq86z4yQ/bKhkwC54jKcB0lx0o4A3xMOaxA9bO++pWXYCeoy3WmlYPm3MKC+QuAxEVDINPO8a3aOmB0ecgRPR8S4OhDekI60DI8euexyWKsD3byB4s+bT0EXA1iJEEEF9b7VJTvyW2LIB7d+d7wMc3XtUvjVxsHCs8m22iU0wKT7VdPiIAIFLpMCk6HAgBeZemsMq+nBFc1I9snCaOwfZbF/Yo0pwFhKeXz7VAPDFC699eElvXTZT3dSpHPEQVHTcDDQPmLao0Pr2rukln5zrxIFeX1G4XtHUXshUETgwSOEIiYTVpp7wjS1b2h720LHASc+IRRiaRiByRd78rzsBgwLGDqeGf+fOVYQ8/zLFCCt/u2KoPaSYnct2ouxYTqrOKcGN0G7ItR/Ve5Vbln83Sj2ac3a/W5FujNveZM0m3KcicNsY5G/+XjuNAVGB/y+yWyw1PmZPHapM6+7V0QAg+/XJmv2NCn8uJSx5I1Dp33bM1ltZEzNhMD8CEwVMuHy0pNylrP2blCeqWZnfmVu5zDPuXjegO4t/eNuHsFSybO3e304ofizXZ1u2JJp8o/KQhw1wyVrZAwfWT9wu9dlGDQTHR5TkqVeKS+wUTD4Sy2X6v2ywvi3pyRGkC4w4PtahkVlapY8EZfh0AZ3/fF68zKJAn4KxbCBUoHKJK8fMbTR5WkImO6lwu4aXhTEApvezdukbAO7pqZ1iFk5SIROGiCVYx9FoVQpBIoITBUhYJDTWkDVlb36+fKOrG4lfC/K4Ugl8IYGunwcBKZa7EXY8Z6o93C+U6R5Zvx/5lhFYU+rTAemCcn45yMTC1FSYSBr2C7CEVq0nastFGZGuyLX4HmOnCJhMdmdD5SDnhGsV0LnnKDVYBP5R3IIfZQ1qU4gbpf7Gibj4biCF2cMn+N4E2VDAA1kdnAerHNTtlDgVn0GE5GkySiqn/pAilt1UsbYbAWPz0VFmA1S8VNBICyi09InH0eyeLvGTWuk11VhPcgVcaMWzxHVUaZGm00VDdGtO0PAL/nbuhiWcO647wztXnHmmZ1ezidvX8mtghIuXeIpcCI7ijmhS1L8ueP8HkHKT9CSot68HiM2JrusX8LNz/JtffTYPOa9wmELVBRzmjfbUoM59ZrfuzMb3gweSwoQCh78QQ3/gIr6NLPo+ZIrMRESPsltLSU7Po3qlXcL1OqbI3CChueDMulJYZY0JO9iNSS/9O3t6MUkgzZqecE/NUHt8waqEQK9CMwTISh7XZq74Ii7osGAKjZqaRTV3z0C8yz2JaiT8yUMW2owVn9m/H/mWGNoHNELG+UFt6ib8OaI4eo0D9Ki+qBn3p0K7Yrgu53nSGP4WNk0jMLuXo0kM0XzfhTKY0lsBaBDb/lUWdnsoVDvSDyoXLoc1nBcqff6nvi1lDkhjOGzNLjrIfeOEyRSj4NAWDunbbuEtK3Leqc13rXN7YfD1LBViqT88w/5unh4HA2RpPeEwDwhk+fEe2084D0B3iWLx0TmqAu61cZexyivPk3Ev/D4LT2f831xJatjtTSY0yUp/myZu1u18eGK18nZymOZl6yf6dX9LUM/uUldCb9N3r0KflOr11Bb3g17XY+gjHlcBn3DVoYXPA1Rdz3GBoWUnVVWE3pia79O1phU4SAE/EQfp+GeeRuxoiG+vS/bVnNvX79jUF/CfjGizH50lYXAAAKm8Kyv2+ZHnhOzwBQeOXu1CfWpDZh0WRhvXuirPXBD9dEKfonddrEvIW8+dPdVf2b8f+ZYS0jepN4fhjYbfmjsH10AACAASURBVD4nx2nR+bJURpwE7QqH3Nr5PEdRZlStNzWtM213881KGLC7kxcwQ7YIQwo9OeePzJ6fNZs+ChsdNnpr+yCebD3hnHMifBzTFQrPKY64mhmB4AIOcjQ5AuHJRLvfwVCwwNv3WzE4NhbC5qdAqDEQaEn7nFvVCIE7QMA735uHTH6317ts0ps7gHpAhKlmZ4D/mbvkiVV7ZIWDMA+SFHWjm5jcJSn+nFOTLUpJStgeAiFOUOBEYczSor10REnCzrvZcPgcAFDWL4B2Z8uQTNw0JBU2pvwBrnTpnyR1LRDPHpEJ2likX69MuUmQq3fZBpTqGVk6QZK6dMlbF0R3BxDwKnSchhtjZh9QV5Sk8R9MopCoim2XdXkBr2/I6L9DY4xZITidroGMiApCICEwVYSg7LWilmZbkhnscqahr5xaBec7vjXVYl/COcV7uLmlBlvqzb+ziChvIbXa98yxVpk5rYGXOlmqm1ibQ7XoNDBXB5oE7TqfO5/nIChPihX+tj/uqrOb30WD/VjE63mbOWt8nlzPK+bk/zG5yjfWk/ptT/ZQ3RALJspksJeD2mcLXdHw5SQVw7dFIAUT5gJwQOfwE5Zqu5Knjo0OEbK2lMI2axDTPC/twy1dCoH7QGCqkMlsTijcB9QDUkw1OwP8z9zFzLspW2+mEx5ODG/iXMIlmdMErnbXPLMCXJ23kDfVg5lcWFN7X8ib9dbkezTDAaSsXw7+PS3DYD/RwyM2bTBWAxrukyAwH7Z4ScawleEnkeSlTjzwv7q/DIYm7xU3OnKdv27NORqe8MkNr6lBb6GukGE6vJVmoHrf0Fj6GcDUZRcCXp2O8B1dzCytsi4id9kY9+fB6UqUgvuDjozGXSrJqlBTLfYlbtPD0+GUZ4ms1fvQse5qrctw4cyxhpnctyO2xVsqyr1p9S78HK1FuzC5ncgkaNcF2fk8h19UXtXqTGy5Gw5cbyF1Zl8fNADamUNrrC0I5BvrSc+30LS+YdPTVhDZr7W5RMGn60Q2l+BZTF4RgbBkNqZPjccsACqc52iELm28tqeIdlpxdWMUBqyxVlzjdKjZhRCYLWQy7+wLx+XGk8/UbLMzOVy97IVnLXifXgohUUJpx6JK8zIzuyTFn73qcXT7lDeR6lLo3doLMV6yt+1BVEU0Txl9xohVGlduyfoVwbmnZRgCfpSwPVkogrNU6Q9ntIQTaWWlRcH66l1cng0kCk4hPKBafQzpz2fA0iozfpM0DO0ZU/kEBE7TcG8Wkt4O/+0KhEIItOpB/EpMHK7q8wnTpCGuiMBsEUJxxbW4myuC38Wz96eg1IVJcH90l1PrAv8+Gs+22JdQTUbgoDiWQb2jP3pT+syxlvA8uT5/2j6cwG7h/Ggt2sLbjn0nQbsu0Z7nOULul6aZv6txc53F1bu2w8hYq40naeD3Z1eT5El4Fhsg4CfONLxla7sRPa/MRp/C5TJJvztwEzfTCLiaXR0Bv0y2rMR0pLrxiKtX78ZNJfOPjcvBP2xoeRvbZxHHxehX1xbxf1EEvOedIWRK5mIv43PRSTG2Z5sdY+w+Cl7NKI9tjoSMlCnrBedCLsk76EaH24uG2p+DQP5cjSXQtc++xCchGXSg3xJfLRGhXtZvCZz7WIYWuns7vFFnlhCj3m8CVEIdGPAtx5xChQ1u+V3yltzKn89oyaS8S7rcFkcdumvdPU3DvUb51TRWbtFJm4gQsa/qp0+oE3u7OB3jR4XHQWC2CCGsBdS7aynd8cT5mQKWrp007/6SxZBTu2NVWRLNq1Alflvqfk69ebdDVfTM+P/Msc6Zo8ooxYCt0v6gW+do0UHMt5OdBO1Vhvc8AIHlSj4s/D06CLbtHpLDVYFnaOCBugrPM+B2cx6KqxptX80M2zlfSnePXkTtHDa2tFUJPkoVGkFTswEEfBJFSDdAgS6W3zbmbz5kR8NbBmUV0BJuWxrTxoZo9xG2PaoV1wiyml0CgTlDJrM8rDsc9yWQPILJOWfnCElvQtOfosCD8G9M2ZIDShTS315xLuSSFH/2Tu607XO9RXsb47QThJL1q4B8H8vQdi298Tx0H9zyEUYkzAhnR1B+34Dw46Dl4EdpGcISENhexcejimepaJFuHY2AnwtT8tUZHODKP3SxgYYL7dl0vnfXIp3XZ5hkOQyIrC4PjsCcEYKy16JaBltUbLNUGYybnNoSUHdcP+dizwFPkfnRKnpm/H/mWDmeJ9d4NUsm6yZ7/udo0cnY5sNNgnbOWKj5Q/BeWy5/+OGHYvfidkyx5Vil32Qco3Byrzdv3tiIFlRZjQrTInCChi8tlu+++25aWIqMecUGtx9//LHYTJVCYCMCHHUyCr/99luvpn369Omrr776+PEjRIhOKBu1SiGs019++aXSmFtv375lFbA99P79+3rLdBeCP/30UyqHsSrdrSVjrbJUoaNbQmAqBOYMmVjLKZ5mrb18+XIqxM5kZs7ZOROBQ8fKw06z813j5o808H3tFK7lkhR/ts/s5C2Lzxob47QTRJP1q4B8H8vw119/zWX87LPP8sq9aj58+MAeYno+RO7/xRdfMNyXX375+eefP3ny5Ouvv04JCwkFZ/uwzActB+96nj17VpcOb2JAwdgqPn6T9MWLF3XiunsoAjZxfpTVGfSNG8tk6I0tW5rZ3u9q4yALmwahpkjB7y3QwFuzYntVCoEcgTkjBGWv+Ux9//33vrLdvNCLjcdg3GQuPJgPUp5zsefgp9BubCchp7ZU45cAI/Zuzi+RLdafOVaRgTMrfWSexj16KovSnaNFxaHPrJwE7VWRzzjPcVCqabI9ffo0lcNhamswVYGIwedO3gZNxaeYyRHIVzVt2HNhnyVvPFZjyhy6Eyle6wEt2bLXbR/lBNF0KQS2IMAWpz+Z26VpbJviNdK6ZmP09evXjZx43aZL2l1d6ssoiSu/g7nUONX781vtfs23rLNUH113hcA8CChkmmcuck40Ozkm+9aEsJOAE5c3MIQdELS+LY80rPG1XJLiT5u4SxfIesIuOeJ07bMfKr6sXx3e+1iGxRNFdcG3333+/DknJPgqBrkGgT2rAAPO3hFltm5JefhoB6vjuIOkfumx4ladhc9uWjaXvUMJ+dR29EShC4HTNDy8ULjxskv5SfDTASmUjfcrWvCBfvpEDYsO9T56K7uFJbW5FgKKEC40XyHVavFiJp13f1Riarqsk9FR4boIXGixJ1Xv0vCBeTkz/j9zrAEo9u0SLBXEj57KIv/naFFx6DMrJ0F7VeTdznP4s/l+1BN2XlKMzqD+aZbnYaryu3fvjB9ShdUk2RqrcHME8lUNS6uvrezFdr4dvxflg+j4PRqgu9Z5lIMwEdkjEOAchn0ZGE1rOZbBGQuOYfFaGPukOA72s7qyL56o+Xd3OK6xpN7sHKWXz9iZbT/45U1Nu1/zLT2FIzAXTSFwDgIKmc7BeWwUzc4Ybu29QuA3lrdvfzPGOxTvaOqC+JaeQr3XLncVf+4C422JFHVmnrf5Zf1W1eMOlqF/AyfJ683aKgJbGvAImRepSS7syTdlHhuQ44yd6mtnxi+9FqfT1Z78y85p5ftgiIyM7ayq5UYEbqjhGzlv706CzzY16wjtau+FotKFRcf5qvZeaikEEgKKEC6kCd6FwXaL1zPp/PFEKv07ZtZGhftG4CqL3XYDTnh6dWb8f+ZYN9Tk4tP29ocLe3F+phbtxfMAnUnQbuF8t/McwRHa2F0e0XqNFexgx1j3E3qRFXigvPU5YXQNsQWB4qqG4L4ann8T23iu3LI2UxVwMH7by8c6U/EpZu4AAbZdzJyiaWyDWrRh0rGEaca2DqfoeCTAczJcBnkXZnkgGOKghh0iYQgiY4jbWBTYkYQsRz0YhcMcXS/3+Gd47X7NtzztjSsvsspCYF8EFDLti+e+1DQ7++KZU8sfa40FnLk78LFZPm5eczmXpPgzn8TL1fh82Zj3cZdVnl+Q9WvB/A6WYf6020faLSBcsY1fei1Op6u9f/pliVtCicTt1atXXd9ZvCK8U/H8mBo+1RSImftDQBHCtebU5zhw3r5lxxExO55IR15j7no97FooidsiAhda7ClUa/noWlHSrsoz4/8zx+oCYd/GPtJOlFvi8315gNqZWrQ78+0EJ0G7heG7Os/Ru0HZAtC+bXwSy45Ae7iwLxuiNoBAvqoTkX0taQgoPZ9LP8Xi28xW9huvXvln41P83AEC5FR88zB5AVYrByw4t8FLbAR5/OVnp1lBHONAD0m9iGX5/ionPFo+5rEEDgc47COu0IQ4ozBWGo5fuWY5Yx94ltZl6kkM/IjtC9+3hB+k83RUFgKXQ8B7DYVMs02fZufoGcnDzrGAM6fT9enEi7okxZ9H6+fR9HO9JcAjvjp63Bb6sn4tKNHm6sswf9rtI+1GEC7XzC+91fwFB2EPtFih9e/O+icfNA7E07IKhzwuh961GH5MDb/WHInbyyGgCOFCUxaOzqeNxEb+w+nD8NsrjUTU7NIIXGixp9DuhI9zpAk9M/4/c6xbqauPzBMPY5tCG/k/WYs2cjvcfRK0W/g//DxHSNVaeBpu0+WAh0fZ0tFb/Hm+GbtFosfpm69qZOcJE0+LdwQhf43SiF/xlaCg5OEDBiaaCkJgFwT4Jip7hek3p9PzKjaqOFTBX7wDQQ8/kkKuxadueAlslxP06SOu0GT/MTkgxkrDUcNyJkvsffxAd4/G8MIPdDxNlYXAJRBQyDTzNGl2jp6dEHbiC3q9SeIw0KGyK10KruQqLknx59H6eSh9/5DYBvIbdlZ5k4KsXyPsl16GnIq2kwom77ABNAqTF8iPTOqWzWLvX1ZX6MePH038cG6DJc+yAt5dsjMbRYUKAo+p4RVAdEsI7IKAIoRdYDyHiHdhjBhSngoPuCrzlTRj+3EsR6sMoVvzI3ChxZ5UvSWu2wX2M+P/M8faBZwBIsFSQeG0qfTcnqxFfugzy5Og3SLyH1sarbYhHyg6v643wFZHWWpgQ0/uRHmw573+atK7JK/qb4JAvqphY3czWvk+x2mnKXeEl8MubM2Y2hPx6FdId4RXpIoIcIjwzHOE8IBW76jYtl6K0rVXXu4XmtpFU8tHQEAh08yzrNk5YXZCQDgWcPqHc8Zz1yvmF3VJij9tuq9Y8M99jf+wYWf1Jxdk/doBv/QytP0lL2/XYTjf8Splv93Rso/n23c5qUCcjxoCkX80chXErsvnY2r4dedLnF8CAUUIl5gmY9K7sFTJ+4er23p8Fdh7K77Xe/Leo/Gvwg0RuNBiZzcgAdUVp23B9sz4/8yxtmAy3Lf4tB2phwmOdTxfi8b43NhrErQbpdjn+xy5I0zDn2MvUjYy/wsTYXNKXr9RR2doVlzVMLa7hi8tJXY96p8wnQGlIg8eIqQDyWIzVQoBIZAQ2Oscxl4P4TQvQuAmCChkugnsjYNqdhqBGm7GJlHo66OpcKtyWfzqW9cjyeu6JI+Y4s+Kkkx4K8+GSPPP37oqIiPrV4RlqfK6y7D4tLvrMNwSJjPX+6Xn526JZ99+dWvLE7QkhS9zsLRBm28orj5FW2JD9QMIPKaGDwClLkKgHQFFCO1YzdAyHJ2HpfDtqJxJDny8evXK6jnMoc9KGRoPVbjQYk+hGun/mU+UfMgHA4c+BjpzrPOV3EfaaXQv72n83ESLTpPOBpoEbeOnXpjxPAcHf/jSRvtPM6RspGt3sg7KQXf9Kc6brMCD5HoEsvmqTlLvO48VnQ+/z3chzMPrdPplwQvNnVgVAkJACNwKAYVMt0K+ZVzNTgtKW9rkYedYwJnvVMJV5QQ8z9WePHnCA7YtzE/SV/HnJBMxwEau/2E2B2ju1UXWrwvJMHEXSgOLT7srxrMLlmkbe6lXz2ewO2/HMsL3NooC4l84tJFu8cyMZ2Ac4Pjiiy/wU3//+9/fvn1b7KXKgxDwc21D3L2Gm6QqCIEjEFCEcASqB9EMR+d5nESqhVOr+D78lEU1WEt+ZkWHOQ6anfnJXmixp6xqbCdheCJspSQKh8b/Z441DMhwxzwpPnkqE+c30aJh0IY7ToJ2I//HnucY+4UIMjoSjOIrZUWpUiY5+QsTIVy4yQosoqfKFgTyVU0vYrh9f+LHxwSeK4LL676wElS9iKQXVmUhIAR2QWCvl6p3YUZEhEAXAgqZuuA6ubFm5wTAQ7C0b8C5lDFxnj6d/1hqsEXw812S4s8t83XDvsHCJE4m+ZXSwFvQsRuCNu3QAaJg2aZlG8aKT7uPsI1TgZDOW7DzwGOqVcZ40TO9ysxhjsadeh6GQTlpBfse6ANL++eff379+vXqcGqwLwKPqeH7YihqQsAjoAjBozF/OQQkOCYcGe6Pejb5w2zy4iWV9o4lngsTWjn5Mb/44nALAkE9Qqy7hfIRfZOqn8xkGC4st33FPHOsfTlvoZZDF+RtIbK9zU20aDvbvRQmQbuR7T82tqs0W/opCnzh2Pd8EoLtZ0HQZhLCSTZ6loAKatHyEsMSKdWfj0CYvsTAvmaUtyGLozAWn3E7X+S9RsQI8BzCXt8J3yXbaxTREQJCICBw95vOQV5d3hMCwRsqZJpqcjU7J0xH+K7GcMBJLpZzS1SWV1LDeXr+MtZY+lakaZXnuyTFnwb+tQp5poDGTrJpLuvXq0vXXYbFp91LxrMXlmnb86px19vG7//9r0sc1vIky7mL7ftr/Jgafn/zKInmQUARwjxz0cJJmC8eJxGx8FIx7/pz6+uvv4ZISqO8tSRLIl2a5BcAW8RUmyMQCMoz81YVb2skBIY3E8YAPDP+P3OsMTSGe/GU0Nsf6JCJnG9/bqVFw7iNdZwE7Xbmd/g+R7BlNvaYvUBR0qPf9u58uuD333/vSj6NydMKASXlsachv32gpRNL7SrawoOd9g2NeVHm6toSgDJnECTVpRAQAiBw/kOvB4cdi8R7gZhZ3rrghwbSP7ICAmXiisrPYD04boeKr5DpUHg3EtfsbARwtTsPyEKb4rGM0KZ4WTzsHvYFUkdsXXqOHs4QX9olKf4sasXklcHCwG34ju4N+Q+8XT1BOwfJiy7Dop0cNsXnQK1RhEA7AtLwdqwmbKnsdcJJUYQw4aRUWApH59PrxGwB8ekFviNFAoXHx07yjweoRDIc4+BrUtw9/2FqRYrKLawE38TiYRl7XMhle1xcUsmt47bll4ZO22vkuTxhqXA+fMvGZSATGcFtZy98V4OB2AakQe+O34UWe2IVHeZLmQfBvjRfZ8b/Z461JO8R9UHTGKL9wwc78nNDLdpRilVSk6C9yuf/NeAkxMZ/6UOL/0fxPyU+VzVAOVHDdw70nbZL+MjwodIlADFnZ6JBcJM2ODiZyJnWM4c+YaylL4gSz+01+tJHTU+ex73ECXTSG5//MQz/+wJoaKBLISAEDIFgDdotaviRsvaONvRDFfDLnJZrfNUSx9po8CGb/u0IZjvB/wz+r3x0+Ecl0C48GkYY2RGKrQq8Nu4bHCjnvaihC41xRh4rulBD/RFqhhTmLygcGjIVRbZKQENGIEqy85cy6MGhtdlSuGLANs/sbEF+qr5pYaa1yVmK4gkMVgGKx+KlGf+61l1SM7+m8jAMgqlBfovhfN/2oY1m6t7eccfZQRzPfC5d11jMjrcG2MD2VJeFkyY32dvEVTIpBxnSLtHmaYzV9VOWyijhDByeaf2u6B2W5mjfZbg0yu71uR5Ss5f3351bEbwJAvi1ECFfyKpLw2+iMxsHxQShcikrKc6gr8SPKHv1WCl73ah+qft9xCchuyG83wWcGYhgJYi70HZvDZbKKcHcK7bpMlBdaVQd2CSyX+zIi2hMK6Pw16NBM8sHLenGrtaH8HcZzuMJcX/3hmUYQ7GRBbngKgCSeKYSTECg0TtsEefM+P/MsbZgkvqygYAhtV0FpoYyE5dPiqmoqZxp73Y2ihRm06Iik12VM6NtgowlFP9l/YcL3jiaklFADwZoJqODcg/0nbZLCBdYkwex6q3YOZtfzHJQAGZwbOoPwmQ72RSzet2mjJjbKScKwJXUPgyBo91riNvSCfp/N3LdFlWNfq8IhIcZ7c/AwkK7Mzu873R7X5kML3YeABNo/KWc75e1ZHo55WDYly4r8xWc7BIFqw9RfiNLwTLDDx2LvskGSgXagEyF/965C5p8XMhUYQxx8vTJC86j2Ur3llt+XhC5pcvGNggVdIm56524GWZnIw5TdSfD9HrVXu7SQPYIPGXm3fYLUABTxWLydWmXFNQ1WLl2TQClgKHhyZqqu2nuMq61XypAv06nndtLtzRtNKBQ10kkCup0nG/yIFzIOyxNU8BteBku0T+iniVvGugLR4wlmldEABccAiqvJ6k8s1WXhl9R67xrSDqm7DU4lBTTEjbk6zHU0EbZ68Aq8Ep46fiE2fcq0bLJMwDX+V38BJmALBMExG3xjwaUqfHLhDK3tnDL0gsPTXCRDISScCtRJqMk7Q0bLDTbqEhwbrJADQEtyQ0SMZCNTktAMIiKKXDobpfQsY4UjksHbMR6Idm9PFEFFsRMrBpEnnPubpz3OmMBqGCu63177545Vi9v1h7NDMvET0cqB1uUT9xB2wXTapGh11uYGW0vC2vQ1mmuD6lmKaHYep6DWS8OCUOexcYykiRqGPrGLpdoFtwql0ewjb7aXLDsjxgip+m9oI0ebFDe61o1xdW1o9vOXS9IdoUUk+MZrMRpyjk5LGJPCCwhYLaUArHpUrNQH54Lhru6TAjgKINJx5hjo5bwCTE35rrSGCLB3fuprJcrZAPDdTrcDTFGI0s+xUKXfPLALdw6lekf5aLb2sv1B4aDOEsztWM9YhrICGVZE4vRw7LFTV83YLv57Ow40TOQCrsPpnirBVPLRinCxEEfw+JtS2WheWau5ZL2ij8TUCx/jAOAQzbgWYSFZrZvCIaUyXNZ+8na8xdqfgpoU5mFxom+erPcueyYcG0EJ0z6QZN1Xe+wBC+q7m3IJdJADKzn2cpLMqr+cRDAbvtQEBuOKWDZJgTQnJA47BUb74uwNHxfPI+mhoKFaEHZazLLyl5N95S9GhQthRBtFsP4FjrztMGqByvBGsE9paSjyGdwWH41FdsvVYJecIt1PGEJz2iRFYW6QVsal3rvcFOOVmmcbmFOw+zDQNeuzjnpwKogNGAGmTWPJDoAtoa/mQVTA7rQwKsKc3fQqY4z4/8zx2qZmryN11WmjClI2wK0hHmmjFWQptJWok8J060jcqjJtShHsqVmWrQ989sTiq3nOcxAeCNCucsgmkjmBszc2K1LF4KRbfQ0vSL7UcyC9xLpap/bl6QG2KYuOjM3Do7B9HwXnwfxPJhgiF2IT4WqLe0E4J0t8KmgFjN3gIA3C+3WgJZmoKBwBzjsLgKe0SBKhRZ4PbD0wppVLBj+HfD5hx8Mdi8M7S9pX6EZ4lHfMZQZFFIhxoB/6vlX58cyB8slaF/ZBSD0Z6ycAQKDjRPngxnoB3E2El/tbil6cWcBZrzILfpTHNHLeK2AzXN+/uwUwVRlIwIYGTQWxcYamBqzitnWqdgfiPuV3q7ztPSjNDK5e7Ng9+qSFkdPJhE6oa+ZyiRmMH2saxu6YkgDvJBqR7jI7aUrQdh0xgrnWMgW3M6xfn6Uc2Q/IZ23tZCmNSylFvBPbhN8fWIbKU5mQ8NNhQB665cn+rAUoLJyzYJRwFlMJQjMSMNnm5EKP0Gd0KiWOMHHYHRBXSuGF30g0uPfarboFZv2FZrKXitzuvstZa+9kHpNplzR5F7KN2mfm3S8VaNQNLOMhkXdy384mcFlIwW2knxCSjlkUqt0zMhg33r7mshJE7oeX/pIgO5LkcAq/1sa5BtxcJVnDQmi4rTCtse/bs+HWWVq/Fpr1Mmx4c4cq4tD5sXzRnlJZ8zdJ4UMfhwkmeWuoeuNr6JFdSnC3WnR9nyyELwZaVGJtI5CQrH1PIfZUL9KKS8pqJchlE0ezEq4dfVLv3oBp9fZtIgP4DYFXd6ohfhSGzM3NrQVDrXUS/wcUe+BNekobJ9EKAfFgCyrYDvlI3DYSJP4wKOH5mwkqO5C4I4R8HlRe1I01uuOYQyi5cacmtBm6dJjiylrj1JwhQTiuak3e9jor6HjMy7rnphhE4dwfIn5UE/LYuSG92EUs9WNjNn+kWepHdjAW7oMcJ3pE02cpa1SIPKSwmpRhHqlV8VGnOsEW+7uFbDdcHZaxFSbIxDwBvByLslsWlq5vfEnBnOpo1/ItPEJtu2/JLtanxQbwmwLdqbe5V7vGm4GBYV5hD3B+nmlupx3qMzUxmVYoXzQLQsGvCoixUHDiez8CGCovQVYte3BmrW7znOgkIafg/P2UbxTSOaImkayPnijr7JXw62o/+3AGh1f8PYBtJW9enCGy3tlr4GBQPbqzj24G9TPpyRB9uIleQdOLVmYLm8VTkXASZH+UiXjhg0uXO1S41DvbWNvcpdI+aG7Qu4bLnY4B7QAO3O3hFuSsTKnnhRyLdEJ4Ldfnhn/nzlWOwLB3TAjde9gio1W+9lJyxNq7UNXWl5LiyqChFtzoh2Y3DGh2LpL4o1g0rD0F/0ITFcuUWi/9rqMaYXsPLc8MpSPYMwmgsIR9JdoBtHssm6klqhNWI82mlBWwNVtYZUFbAGT0WTiNmYRW1g6um9wRXv5oaPZFn0hcBMEMBFmGbAVjTx4q3I3FrhR9tVmIW8H3kpiU6RmTjZNTVegkierNr/FsYqVFtxbX1gaS1+h77UlEaTGIrEuZ5QzBsHefN6LbAKmgr91aNkEqTMf2Ks3LjJsukSh2OCgysC5XXaZC+uVCgexKrJTIXBpl7Qx/kxWseiIPSxpOaTkF5uQLttjXbMJqWOXf5lKVTYyYz4o4cBfpm8jzR27G1epsCNlI2WacEXvYFLkhY3LMCd4dE0x/S/agaM5Ef0ZELD4MK39xDAbuwAAIABJREFURhMdDNpwxH4EAtLwI1Ddnaay1wCpstcACJdmneoJaQhg6o3zUai5p/gkHHXq3RQq4nOrSks6bIq7YhUyl3xZNe4M7BLawUA4HkF61QKmKSSutqV93sbncY1uPRExqFMhp3xcDU4hwFVZy2CbOKyHH34eId44+40yeuIw054aN9L3zc4cy49bKQeW0NW0V1Dpwq0UoaHhYa4BsHF11OlfTovq4tjdOdE29lLBXHZam42WZymh+GOiMvb306dPv/76a94Xzfvss8/yequhI3pM359++gl5+Gu3KOQexd+9XPnHH3/0POdr0t8dK79//94mIujHGMH2Xgz34sWLvP1vv/2WV16x5ocffsjZHlNR1B64vvvuu6DwrBcc2/Pnz/OB7qbG4q0kkanr+QIyC6B9QwZ6RX727BlWvm5Re2mq/eQIfPnllyyZpKVFE1Tk33IS/P3nn39ebPOYlaz64KeA9+3bt11oYDc8ESw5C5OZaiHC+mV2GHSLZwxhHKPj+ltGL7bBiwXVsktC/K+++qrYq1iJ8wKcN2/e+LuvXr16+vTpgF87IWTyfFr5l19+SfPLns7Lly+tPi8Qxfl5BLd6+0Dh0gHbrWYnYKjLkxG4tEvaEn9iFlLEjolrwZwgn+GwfjRmf63dMmDefVwKnS3mvYXVCdvgqUN+BJNjCdcR0p1g/S7tHeqYb1mGdcoH3fXr0YY4Yg/HiKswLQIfPnzw8T/7xY32mUA9uYMkGmV8yiRiSsMnmYgKG8pec3CUvQZMlL0GQBovbdMjtZ8n1Gzk35oRmnovQz2BCkmENVgtIHsee3/8+PH169f1vjSgmbWBzmoXa+wL7JLB8Ndff22VkGLfrL6ZiV82LzY8faS35F+5+MZJsXBCOlAcl0oQfvfund0ltGbXrgKU6TkPFKxXXgBMiCQ82eNiLsB/r6cPZ8b/Z46Vw5jXsBHq1wjsMSMtwLLtwFazabhRZnU3bj5bl7xwRS3Kpchr5kQ78Ll/QhFOi3RddrmKIEnlsuXIUheft20cUMJn7M6P7S+QN+5OfJVgfiaUyd33WN8qDwc1sCONQV0rpyA9J3THF9KYeQmP4hJBdgTqhyU9tUuXg5IQdd1KnOJEhPmd7RI9uRVcGvdWCHjHQXmVDSyJ6e2DWJVVTKxBnua1QGrdrRCShF5vjlu0ObJC++r2KkGUb1yNFTw1Y4bCGDLwkIMMNTxgL3uBsV6Qe4ez9mlyW4bzcFFu6WKjULh0wHar2fEAqnwTBPzUt1iJeVzSlvgzvcCHcShi7mVMZsHMYGOaYGTDm4JQu480ygRsKYSZCpZ2y2WvlS5y65cAzOxCMwx0ae8QZAmXYXJvmAYGxpYuQ7yX1O8m2yxLHKr+HAS2LPw87G/xnufIJQ0/B+cto1hEYe5vTH/CXPc6r1yN4UfZa5jZLYYikOq6TJPbMqemRanQ0sVzcmfxSUDDS3qtss2LSdSVgOSJTKKzGqTlHTemLZgUE4HCqn769l0ih/m16LQ9wLvVYg8eAYhWH5siVAuYYMKWnce/3cIHPPNLQzjRX1WtnEJ7zZljrXKVwPeodu2Leg03ItvRu6gWXRTtwPYW05FHYikg3PTbH7mOmqoNFwhKgthXvwwvdW1fhAEQUwvc+apND333usw14Vac7CVRomPYDutz3pFpwjqn5bcvtzNTC0jecJmHnDafoAlrdjcaM6uKeDMELN5qWS+m2NIWAzAVQmTPAscIhzaNl/kjt664nFGCJUzWBg5bGDB92H6YY4mTLclbHmUiXYvqBtmPDpnCcOnSBl3djCC2CT6iS0ZTgIsGbAZUAkHWpqhO91ppJqhF5+dxSbboktK2MG8zyDql15LJDcvBLAM5kVFoLOTOha3Sxr5304ytScNw38IW12bwhune3fqZol7UOxhQxYJJl2a2axkWCR5dWdTAJVNwNDOifysEwhOOgbUZFGn1GdVpkgbG0qU0/DT8VwdS9lqEKLiSpLdbXLyy1yLOodJgH7CBgdTw5Y6PG8JZhHnMci84OSa9wVWefaQ1VafDZkjKj8yPbA+Jg7eFct0fwaGNjhS90Fl7swDtudvR6YDx5gshRWpU2oRSIz6W5idg98pDzXoksnXV8iIPlM8cq85evrLq+pxTC7Ik9HqJBLLX1aIgSLicE+3AZDBxA87ULF4qJCOw6TyHN6OeOqQr/+gVHIDv225JA0DTXgZHuyXiLMoI1AnAxmdCRSLbK8Ocbic4A4Uwd15Rx8ooP6Z5BtFO5iHYL9A7mQEbDvyXDNfYnB7dC25Bz/hX4XEQ8MlS3TPiVpIeoi33cZZux1kOvgmgGrOanIfcjtXnJadATR5xwtLqGrd9vYERi2wUk4SNylMUrRft4HZ3D5lyNJA6LZ+WHCnXAWKwnOZSzdUDtvNnZwlJ1Z+PwEVdUr5mG6GzjkvHvMzzJgOS/nYZBOMkrCxIPVqyYHbYg7lLmRhgaQYN/5ZCmKPdfdPVvUMdQ1tNNqf19re9u6SNt91puS0mDzi6d3lJbwfMcr7nANmbgykNv/kUrDKg7LUIkbJXg8VWsbJXw6SxEPYrencqGkc5upkdRLCwikJvlILy+O5WrucyAUB6DTjHHJ8ud2msUth4miSRIsjPWSrWHJ0O5INagpBYbdzvNRPReDIjWNe6DuRMLtWcGf+fOdaSvNSHE2PM2gCYxQWOgJVx67curUUV0eZEOzDMYgxB3YDNLFrI8aeqZiCSWbG/DBO4X7pER3E5QbF6ndAS8Xnqw37fvhGD2ax22A9CxkcDAwbrIK42ks3XDHre6OxZIBgXYMmJUNPoVof5Z3RsBKwS3zAdjMhfVJH1tcu2Zi9juUPqpaD2QuABEWDhmAFhLecxHDXmQ2nJwn9AlCoiY/EsOLFCDmOFQrgVQjEuQ4OWy3D+HcagU5k7c/Qb81XPW8jZEji+wUAZEQxkX6iIlo9yaMiUD0dNSssbp9KHOknG9qd6No8s1SInp1V6KboCtvNn5zRMNFALAld0ScPxZ9qvrFgGbnlDl8oM14JkaBNWFqR2SROwvVPlAkFqf+mNUo7qcA1ztMXjew7DHCmd9+CsloeX4SrlIxrk3CYNHNh9O4I90TwHgbDkxyJwy9HMiM2gRdLwc1RoeBRlr0vQKXs1ZJS9GhS9hWCW94oSe9nY2D7fTcLLdG25wIBtTZiHSoXK846i+9goS+qeHxOpsBEYhqthHtJea2WsQDnEBvumA2EsLsNwCN4orFnLRq2gWUB1l6WRK0wu4141Z461xDMw5vsDA0l9LktlR2KJGau/uhaZIKEwJ9qBSS4D/jsmFOPnOcxAhGXfbgpNTu+NGs2T9Z2/ECIGdqx25Bm0E/43Tw69xUFfd5TxVqRylzYMNRbcHsraehlYKS1Q4Hf9grLhfAGdHHAqLaMvtcnBvL+VviS76oXARgR8eoMlwXRQw19vVY7OJTaKcKvuHiKzgVuYya3rQKpTDD2XAjtrjCyUtzDv+xZDON9grByi1YR5l7M7NGTKhbLQpfEwca4A7UEdOCRArhuwnTw7+XypZgYEruWShuPPpO1L5stMh3kWCsOOOHdVA57F68acuYDnMJRzBDywY2Xmbkeneaj1uwPvECY0XA4vw0DnnEty5KLKnZw7nyOsRikikAfJYxsXwW5scRNFPscqpeFjuJ3Wq+gQt4yeJy8DMQZmPH9Mpew1zUtY6e254di0Wgiq7HUAQL8cWGsDFG7exRTAxypLi7HOrUcjUWOZV4JnnwOm9ih/fYjGu0XHtMRJsEXM41LL1dETAu0Z3JmLPUe7fRMpZRZdsxNQbcekAjLz4rWU8lg0VRnCbp05lg0aCvleaNcUGLU8Ch1b4BC8Ay0yWEJhQrQDh1zmUzm2BILlYSn978zm4zXW2NZDWJ/tJsYGMtuNBbHKuymEiHzf8C7Z3EkCEXMA+8p4K03IF15S9Y2xgl8vY8a9AohflWgFE2HGggIS+YiN8rAsFR6WbnnBKQ+kkUuUVS8E7h4BlioZOyGLORTsLWVqqD9zIV8IaoxMMDtcDofCSfA8IG7cSQm4FXkrZk0WupkxD6TGLosOboyU72XhXEDet6mXTcMThaPDiTSh7cFnkIvLdl92BwHbybNTVxXdvSEC13JJYdm2rFkETL2WslosfyDbbkbyiQukuNzi1mfOBXLZqSk6xAGXRxdmAaeJYR/oXuTNKg+1fnfgHQyopUJQ8pZluETq6Pp8dSfmd1eqowUR/WEE0pI0pSXbGiMV7AYEh0mNMVDsJQ0vwjJJZdEhKntNs6PsNeGg7HXL/gCuPFlmwsWLuvWkAOahUmEYE08NU1PHJAzKJUnHXsYzJ74kFHyGxnhttqEGOKEXfrk9KA1ufYnDAU5Cl3xXrSt+SHwyuYFs5dJ2HRO2XFYat98KM9UOdfsQ1vLMsWxQK+RTBj9LOwnWq1jwuXwSakzTcpYuqkU5SrloN0c7Z5KaQxOK8fMcwZDZyhnYgbKwtUu3imBNWBnmb+zZT1Eu0+CNNPHZGPqNRODQHACMFRm+VmVuQ1Fy1H6LFPmq2ZieGTOsO8MfPivmntkxnaRwqEM19iiYiUiF+1ASL6DKQkAITIWAz07N/mzMOfM90GGCOSmYDIbR3FCo347zQTtiMGZQ+0J7JmPuKXXfHpnUsUrDNea6Fqx60er07S4zuItEtw3YTp4dQ08FIbAFAb9gKbeYU1uwS1ktGWsgO+wLcsPCQhuTd/5coCiXeTqDdMINgeOsnynbRn93W+9QnFlfaZObCi3L0Hc/s1yMHmF7yRqcyZvGOgEBdlGCug7vlgQ6XO6187MFB2n4FvSO7lucneEAI3Gbp5zDBHNSaHWw5+bTQ/126JS9JgyVve6uWtuV80wK+TOFfBn28tMS4RQX4MbY1fMZIm2EWnr4UjREtOeBSPumkx+6vRyY3FH8wEMYCOla5igRoSXt+de1UvJTMoGlscvEif3tYql3RBslFQ4dK+ctX5hMYt6spSYnVT9otUTzbrQoFzCH6OZo50wenVAMnucwAxEWzJLBzQXzNbaTdZw19MOdXA5LaEcHY7HyFokMfKZyI/7mALbwM0/f3EAA0XDyk+Q6Lgby3K76Ldavbz+8SdE1WcFWrDLZRVyNhYAQEAIBAX/EzezPRjeH4TJSqbBlZzZ/IkjAYME6rKYhKufzgsjtl0Vn1N690tIiAQ9U+8O540KmIs8oCd6wMT3OI/L22b+PgO3k2SlOmSqFQC8C3hZRbok/scMYh0rMH9ZCI9ki57lhaTeYgaCP7VfFvEkuEBhOlzuCWaS/S2VgUul8L6oDy7B3iL3am78OPO9FX3RmRiDf5MSujjGck0Kj8Cxj1HbsJQ3fEczdSSl7rUCq7DWBo+y1oiR3f4sMJQQn6bJxN2MLPvnOFUOvphvtIxatn+2MBTohLA+YsEVDenXEY44w7o7pgBcwP9hHjW9QL5uprDcLd/P5XQI/dKxfhqnZUWHycc8cK4xuO7eeh8pOQujuL/PoEa3zDRrL96RFQeQJ0Q4ccpnP4+4JxR+9trWXf/jhh2Lj4j5+saWv/PXXX9PlWHdPasLyb7/9dhBXyUwvpWSNg/ruNhGNfUOzpK9FNxxazn/56dOnIhobVfT58+fY4qASb968efny5RZMIGvcErh89dVXdWqfffYZfvSLL75IzRCK7lTWe+17N4CwL3FR2xGBJ0+e7EhNpIRAjgDhTl65veann37KiTx9+jSvbK/Ju+eBWju1Dx8+fP7552a96YhhfPHixY///vfq1StqsM+vX79up3nzlsQAeYiY1yzxebJrAOklTvL6XIr2kOA+ArbTZoelAdpbFlc+fTvWYAcInr/88ssxmvKqAbeDXEAYxS5b1BjLXDEOv/zyS05kNfY2BkJhi2HxpK6YC8A/iz2AyWbHMJgekH3Lgckdid+Hd+gF5Dg8eznJ2/uozO6GHXyrV+HOEPjuu++CRH6vLNyqXxYVqd7lnLtFxqTh54C/Ooqy11WIjmig7LWI6j3FJ+cnXwdlN3nWkObuhM384tD55lhRl1oqi6QYlKQs785Tj7RXlt+ihl78S7dIK9ixYY0/e/ZsOHm3UU4IX0kz3717ZyOmAs+MQk3lMsne+2AuFy2vqQzaeOsImktDnzlWPmVwlR+RWWLV1yfD62vatxyt131r0WxoG+y+cEJCsfN5jjF9TUkFWUTRUntEVDYE2GdM5mkM80SHRe5zhqIHtRFXC4kf3ORqy/kbmPsPrA5Y0pzCx48ffSW4sZvJPqyvbC9///33RpBgpfHJH2uN83rJDsIA8cH79+/bB1VLISAEhMDMCCw9itu4X5l3T45vGAp/tC4RwSnjDpIPwqRj4YeJ36RjMQYAJeKNq8d4eWDQGBIoYOtSRSIiTjV1dTm/MRkax01O2Ds7XzSNuIpAbgp6t8z8EDm1RsPiiVw3F8g3O/LXibykd1aWd5hwQotPu4nHJmRVLO2OQPGDSWOj+I/gGoWNu21GZ0tBGr4FvUP7Kns9FN4KcWWvOTiKT3JMZqjxj2+MnxNCFN53Le565ZtjxlVvoUiqKC+UeSGWBMqeg1TGwuVZrsEQJFkc05zw4LiJkD+rhuGuPYeUWvamk/mLNHmNMamCR4A0vBhZjanZLjsDd6xFE6LtlcHKJyQUf7DBugq5hqXuxUholXLKdnrNDR4Fo9Zl11Y5uVADm4IxG5EkNSLpcst2JBSSCeudxzkxD8gkJomTtutbMdjKj+C1w+LPpXbtgfoznoQ4PGxrH3SgZTE+G6CjLkJACAiBVQSKITW9vv76a97PGP5nnzVaZaCxAUcccvtPapoSZk57NNKZp1nRx8He0ozMw3mdk+Iea+NLHhZRKGCrg5zuXkVVrsJnC+b33Wb3+NNWtOE2nPvkJ/bgduDo21VyAUMsFUg9cjA3frMwDDH5pYl/995h92V43MwW96+XYpvj2BDl8xHAIIfnVcz7gEFOnNvq9oLMoEjScD8jU5WXAktlr0dP09LCXJqRo/nZi76y172QnIdOUSdPCLGK4+4LS/G8Y/FkZBqXN0B6323GxbPPhkXFs+cp2L7ijFHjKaedPjEKXU95yK3SZPUmp/kUF2fEuGosnKCcxsmZY9mgFPIpo7JXOY1gHj32TuX9aZGBMyHanjcrn5NQjHyfA+XIlzp8cxpg7Gl30tdeHWXNYI6XYi/D8V4LY6AFNIKlGDuOk2iaO+ydx8DSJJcBmcTVLqIVneLSsdNVNAhi/GLseqWV1cqataE53gG11RGHG4T9kWE66igEhIAQWEWguFlJr92j/OFI3UTgaxwcus/TAH4XcHgT2YifX1hC2Luq87naPmIeFbSHBArYuvBnOXDIyYKTrr6nNYbJxtM8p7GkgZYQ2D3+3GINApP5i2VdkXyidqFcIIifOz5WVmhz35eP4x12X4bHKUaR1WL+fhwPonwTBHKDvCXIL4YxM2xdSsNvol0tgyp7bUHpiDbKXnNUHyc+yWWfuaa4o3JCiFIc9wSgig7LxiUDevv2rX9P1W7VC4jDqQ5c/KFPQOo8FO/mL3oRNnRtCVqW2nVSnIe8OdRLhrHI+VJlTnap5fb6M8fy3ObRI3cHMnp6cRwnSMEsdCkARO5Pi2ZG2/Nm5VwljkgoRs5zmIEwXlOhfWvbdzTD0avu6eslj7bvY9CNfdTEuqeCn8rh4zie1EYigb1bXS6dWBrT8CBFMRJaSt5C3/zS74Ri6HsPVHGCx/YasDgI3kshZ0k1d4bAQT/9eGcoSZzZEAhxsLGH6+wNiK3vcQV+7grGzBqngTDvV3xNeWlDYWlGjkN1X8o+XkqU20MCBWxdc0EcUnyfrIvIzI3lVWeenVXe8n0WugwfiM83XAay/evmAp7zhHzXK2irkzV/A3mH2eaIXLjI0gyP4YuMqXJHBHKD3B7pBTaWdpPYKwstT76Uhp8MeNdwS7mSstcuGAcaK3vNQbuz+ETJVz7FXTXDDyy6Rskbr47Lz82TOvGdwnyvJqcWangCwsYgqj7PQ5Dtj4ETDr3BRlrvAZ8Jd00DhzNcLh0JGgsgczUeoHPHWjQh2kUlPCehGPm9lVzDkgADekZHTCc2+ueff+6yoTz8SPHu/Oc5wqG2VYdU1IZQaZuJvWba0yGd8znD2PQZwWQyeg/lWPepCvtqeBCt6ClDm8ZLZtCzOrCbHPQnNzqNnAw0C+tigIK6CAEhIASWELichcGYB5453nHF8xxLsVxj8BNAaOy1pAY71ntvm8g2Rk33FLBNOzs7TrRI3T0CQY175c1NAbH0kt2rE7ffJvfNut6mouN1cwF2ZHweiiwY1Wm3DoPa7OKb7sk7eB1uKQc8W7qc06b43gVD6zzHOfjfcBRbj56HXoNsfXNPkW4NbNcYzV0K0vBdYDyIyLSGcUleZa8JmTBxu0QIS5h31eeG6AGz1y7E5m98K+0KEftpQLWMS+7A1+J5pMih8N5oDZ/Y5ZePXuz5mu19xJYoNK50m8d83PCoyFpuLAQAN1Krdz9nrBw6uEIPxzYHcmq9U8noOZG70aJctJujnSvhaQnFnuc5hhMeFL13++bdu3egxmGOsUWSI35czdJp3y0j2lu8ve7KDxrSud4V7kmxI5moDdgaT2eS8r42Ighlc+frx5QkHL8Y8LhBf/JzfJ7JfctjIu/Lg6gJASEgBCZBgOQ8z1d5d5nTq5Nw2MjG0pt/jTa/sVkjM3s1yz8XQX7Y+HMb5vSDw+3ibZKAbc7Z6UJSjYXARjXOc4Th3Cf/OsXAxzmumwukD216hZz54xwb1caLaeV78g4mVGPhCDwbh643W3pScs6mcJ033T0UgR1tO3zm1KgcPvy3o+DS8B3BFCllr0kH5vRoyl7vcoXeStluFQW1j8sjRX57hSep2CWSI3KKxucjbLPw88eN2nIo/jCfs9G445Q62oPk3uQ0D1q2PB/MpbCaQwG0UVLhnLFy6Bi9F3/jPKfWS+q+tSjH57Zo28T5Qs5k7yTWqXE3JRTd5znYqQ/bymmkRlvp2Rou80JP4mHmfR+TLnig/IGNtWwv2BRssVD+QxE8ZujyE4HVtCOJpFuIBJo3vMyXH8xsWYEmSx5Vp1tBSax9vRD4HHhWFLoEgvXRu+7mT/jGRO4aVI2FwF4IoMA8VifQ5wThE/ePtIFKbuUavtfQojOGQDBuRmQXF2zUdizwE55Fanw9cslxFNvfvHLjTnFwDZPMV+4c29/kuKeAbc7ZubnOi4GZEci9c1DjXuZzazCcIISjGHAysHcW+FnyfRUxQ5dAsNJxyy38mp1mSHRgY/jNkC2cNPYNarOLb7on71CHcfdlWB9uy12blEAkLJNwV5d3gEBu+oZtO2jk1KjcQnAvhKXheyF5BJ0lO7OLxzmCYWWvCdUjIoTt85VbocfMXrcjORWFoGyJt6Xtlx053/LgqZGNohQD47Jhyw4tZzvINfidHb7bQcLFq+BLBhb2eK916XccAvMB/32Nc8iMGLr3Maut+q6Uiig9H3rgHYOAFZdnxv9njuUlLYZVY/GeHccx+uhb77cP8qm8uhYZGhRmQ9vzZmVbhlYzpg+pe06N+kSw+zxHkZaRM3YPLaQXehCgV7MP5WqJePBARS+11Hep3pR4y+dJvO/ZYqyxm+k8x/y/fbOEp69HHIPX129ZgUZnaflUYgvrmxcCtaBpefu8Ju9y0IPDXO3zoXP2VCMEZkCAH2VEXXmsTqDvzSa8YSuo5BYNSBuKh2FnEOEBeVgyqrktmgEclCf5nW+//Tb3pDzhy/OTGdgu8hDWiLVZmhFrkArBNUwyX8Hbwmp7SGARxR0EbHPOTlAhXQoBj0BuQ4Ia+8ar5XyfhS5dW2Y2BF8Gzq0lvsAaNBaCdRqQLu9yUC7gJco/zpH7Pt/+5uWAUq5XAxzek3eoi5/DFfCsdz/zbr4q0+iX2HQ6E6j7GyvYUgRsj/QCGngKW93+1gxWThruZ2S28lKulJvQGThX9mqzEDzaJPO1xaaZBbuD7NWm6T4KRSuxZNh3FLk4LvSPHnpp3HbR7AU8XDOvNC89+Xrz5k0LzUMXu60746RX/LTqe5/f5x+MZNxd4t7cGAYATdLthTPHMm6X9v/HAsgtRttYuj8tMtEmRNt484Vd5jERrCcUf/SjtpRzzlKvMX1tGTG04dxcOnB0iY9zwPwRJ/jyJRpQarn0RLakl7YlN/BWWQufJ7c5VMOXiPf6aTDh8V4InoKmteCWB+iEOEd8ZCWwCm/50C0Mb28DbmisV/7tNA+lwDl6luet4DpUtPmJ4z557yRpC6E/E8F0pLngFp6I2NcWNQc7+Id2cf5jftHunsOlDCS3RTeHgrcH0BzYIKp5+fIlBZTK2yjKuFce/t2c1RYGPOe+faObC45skvmyZW4StQe9S4AYqZaCJ3LDgG3O2WkBUG0eFoHchmwJqHJT0LtlZhORzL5dUhhY2tfKBUxYIqhc/MljpyOsnzfsBk5vwRMZUCEb7tB0ft9laDwfUci3gxklzP4R44rmbRHAKAUtZdKHt0Ry+4Z0OIul3ORM2aXhZ6LdO9aShgTl7CV7RHtlrx7V4CMmma88ZH3M7NXP1B2U2Y3MXYwPBQ+ScWknp+hTxngoSlEcl2eCPLbACvUOhFunLx6fvbXwGQNG5zj7qt8/dLHnYBbFr0idVn37Sk+k8vMclhRUxmq5lRvDLWl4fcQzxzJO8kG5hZKMiZkv7d6pZPT706KZ0TberHBmQrHbeY6xl5NM5vZCOjeHXTttxHbeii2DCc5XV7FXvdJcHRt5Y5YC+sbJlvQSBt69ewc1xFx1fnWhJrmbB75JumGcvVxF4om+b9ZSNh2wxrscdczJGv0tBVO2RCSEQVso9/bFI4bQrZfCye1x6kSrjd9/O5m3+x4OT0y+RIiGzvCNvmAB2HDhHy+mEPeTD9jCwUOh7QPZxX2DeRPVndGZAAAgAElEQVTpmLjc5NpM3YSlfFD0J0U1HBgytfnnP//5xRdf+MYIwt3JH3clhrFXnvNUxuazXvL6vOaIkCkfpasmf1UdcdoDHlO5OwjYJpydrqlU4wdEYN/4M/cpA/ssaRbyvbOlN8Yqs2bmxdrMnAsYkylztEsK87+kcYT1s+m7A+/gZzMv77sMc/o71hR3ZsPs7zicSE2CQG7byQGHect/SwtSje/+Dg/a2FEa3gjUrZope70J8speA+yPE58Ewee/XMo7tkSSLVKzF0osZIphXfIau9VbKLqnorzpRWLc9MB3DeGKXSm2d3ieGFw/vnt1hycEhCG+7RV5tX1XWmcPkougLY3Fg4Ywiex0jQGbDxHwOfQx0JljmaRh0FQ/HEAGhYRa11QaV6FwdS0ycS6Bdj6Jw/qA4PWEou/3VnASYaknZIdfTrKJaSy8f/8+MbBl3wfbjXnCiD958gS3xOuwyFVnAFtPY+xjvVnxbrD4RQCLHSuVpsdWqDQu3kJk07MtNsLeBLJCcbgLVRosnuctEBmd/JmQ3QpKYvWVwi6KBP3gU/ciGzgPwdmAvIHg8GXgZJjOmR2vyPOZ+Bw0FnkCyPN8he8ihMMcfkSCfrYAvBPkQQWuyrdR+SYIFO12cb/mJuwxKI44MYn++DNbxCd56MZG8CU+0bHRhwbvcJBL6prxfC6KqrVE0+I0Kyy1XKqfJ2CbcHaWQFO9EEgIhAgq6HAvSrl967IGNpw3+KmSaLzyogK3inf3spDn5AImfn6WZZInncZhXgiaswvy5hSskI9br5nHO9T53HcZ1sfaeLc4s2H2Nw6h7hMikNv2gQN2SS42DPNXR1ChvZ6ObERPGr4RwKO7F4MKZa9Hw55bAEYszkWRk+Ajiqus2PG4SmWvx2F7W8pLBw5OsBLFFbGjthdJFQdNU1Bctu2zw8ZaWLm5786phS5FnvNejTX5c/eQoNXpGCDFnHGpb56C5WnaUt/V+jPj/zPHMsHDoKnePxqwlquF/HEhs7/0Rhxv+qVjSTnZ+9Mik3FCtI03K9gytJrjEoq+73PknCUWK0bWZNheYM8i2RrUOn2TvJcmFDh24D9ig0JgrQh3EG3JNfJkLgmeL4wWBg61+LicpRVe5w0cbDG0+K0iNVyggXkf5znQkKJL3kXDl5YP2AYlKaIdKnM+u5x9oGaXOVm7taUQyA7Iu2V035dPh2FGAj++wWxlsNpyfG02ca7CD89akmFsWfuc9sCJ+A8qoGNjTqqID3Zpe4aG/0KXKgdTikNfuhKvlOcnw/7uCCjQLhwxpjv3Dmz7wn/IpjhjhCaMOf0j+C/SLCLcHiEE7zCDrc5np8Us5OCAzNjcgd4kAduEs5PjrBoh4BEINiTosG+5WrbXnnzLri0z6xhsO/UVI0m2lVuhRCpIR+XMuUDi2b5ElS75yzbH/MFJ0JwceRNnoHAH3qEudYArgFnve/Ld4tmasS2gkznXcFsQyG3sWKQHD7l5p3KvT5dvkTH1lYZvx/BQCgQDyl4PRbhIXNlrERYq7z4+WRJ85nrCZnsKY3zixcZSEqOwWsA65Q4uBHirRJYaFN+dxhFXEoTccS8RX6r/9ttv+XFtu9siS4hgW7oY/dVCIE572wJa7UuDBEjXYQJ7Yd7og/mOx08DPrmANu72wplj1bkdEzPX50ogSlSJbiBy/hQ7H/3qWjQz2jlvXfOYd/c1ub3l7v+XUPze829ps4lvg/eQGWxrp1p4ujlAguwl12wPFo9JcrI///xzaoOtz++21BgFG6ulV72N7dYxI/WWxbv/nwb8m61is3oleBobTE298VXu5geZ06wh7HYRTIFNE6wwQDx/xo+mDdCxSUzMsEYGiKx2CaZjbAmvjqIGQmAvBPxqbVwUQcmHXUYughmKXQqIA6vYul3MWs7tVDXFIHgvwYkZsJ9jXhiUTGGKsUeCMc/HqNkF4aKz2065SBaU2ikfETK1j15sma+7Lm9rTnZMVaYK2CacneKUqVIIGAJmadNC3hJ/4taDNRgzyPigQIfLilVJIhTHulYukCbFTKKBUHGCNo83Lxxh/QyKO/AO9QnacRnWB9p+t7hZhCPeTpmFT4wEFISmLGcG4i/pBoalsvy3jysKqwjkq7srcA30bV2biSta79DrtEtp+GlQDw+k7HUJumKaudS4vb5ItssI5DakffSDWpr9sUKXozE7dvfxyUH4H0qWp282rVbYy9EQk0NqKV3KPUjXSqnAkidZiMbaLHYxqbdv63mJKBeH85WHLvac+NJEeJasnJZtexfQs5W+I6TGD4Uz4/8zxzIZWS8GnRXGno/nrn/pgYLpSdGq213jp10lkGtCLZoZbeMtFXLwt1jIfHkGO/9fYfj6pTd2phwU6r12uevDrDGrvcS8FyTsKDFQ6rXxvIIfgnJx1XWhZLIMKIdH0hhbshQVrtAk675dospAZ94KPiAJCNq78JCvRgNwgH7O6tgsmC4lZgY0qoX54JyWIrMWUmojBE5AIKyLFo0NmdVGr+FlrJgOsyFjBZgMXs+PewflMCkJpQF/V4QiGeEQVBVb5pWWstaZySNCRGDcnGBvTTES6CWStw+mfgzwoMxjri3nbawmV6FeL2nGpLcjDBenqa4zRTF3DNimmp2isKoUAh6BYJRavLnv7st4zKD/XfsjRio/pFVPNFIMUHyifK1cAARym8YEGTKTF8Lsb/dNd+YdKtO34zKsjLLLrWLIvcVuwBWRdkAg6BKXuOmx/d9dpH5wIhaT27wM26WcFDS324odJ0gaviOYB5HKUw+0aCD4L7Kn7DWHpWifewE365EKt131uQr1JqGPE5/k+nCJGpsgr3i7aF1KdpY2uI7zcXmSVVFak7p3neaT68ddkjr0stGPWOzBR8NeGH3pktlP/LQHk1721HdjuJvzFqzr7vT9iGeOZeMa7F4rxlaip5DKS3TSMqwskDvTosnRNvYo5Bby0ISi4ygGhxtyDaNmmD8vdr3sF0m7RfM08w2voixUsl+WzotgB5Ob5K8nNVAO7rbdwi6N5bfmu3xYHtslHCq2oMiDt5Xbny0BOLBDh43R2z5cDDOVwNkuYMJwSeUaFQzn58HJve+SuS/OoFUGkXs1wejUC2EUL0i9o+4KgZsgEDS2+BwlMBZcZGM+EIjULxmCZQ4zwZiwbCtrKvWiAc4CaxbCO0hhz2lTH/q6d723SrjtNTWJ2sDzPOYi9W1xLkWv3eX3i3OHQ0k8+L/Flu2VPlQzsgM+Jay+7SFTuwh5S+bXZEmF3ij0zgK2qWYnny/VCIGAQNDYiq8MHfPL3HuOWafAEoalYtLNBRTd9LVyASDNZd8yI/kcHVoTmB+bfc/hnXkHL1ooB+hmnvTg8dPlFoaJ9IwmOBDDW8JOgWDMh6n3HZAHrZjnMjekLXlfkf/cTQyTKtLfXmna6AvS8O3A7kvBm4U0U8peQVjZa6OaKXttBOq6zYprYWBXKkcgGZwKqRDR0X4XN+ddUipXkiNrvN0w+sXSuMkTENieDvhZ8EEjYjKWv1spA1eCpdLG37L2BuYu8+iHoByw2hJsBMr55Zlj+dENQCtYnO+b1cuW7xuRyiZqihAqO8l3pkUeOsPHCjdH27N3ckLRcZ6j6DMA8Yhl7xFhenxqNGAC6GKTjb3m0jbFKGPI8ojZ2jP0gH54/imHSa14ptBx6dIThEMTZ6l9qg8m26OKvBVzEMgGuBpHD0TsEv0xtFOh0Y8ahb0KCBI4SZdo/vYh0KIicSpbopBk37079zqQKI8panB7kNoubE4hyJ43UI0QmAoBH9mjvS2LKxgQv1r3Fc17tLSyKhlXcWjsSb7w901FiuPepLJoe7cLa56rRTe84OhJcr7tGhK0MU06auDJ9paLEV2vLGHQ3CvB6oADDXS2h0yBz65L/7wtId/Ljxfn6gEb0HlxAKQXjS7w1VgIbEcgLVv7O0yw6EoGqIVQITFG5RKplHOx7ooNwnqE2pgZz0OC4nB5Jc4UHrCTLV6VNjYRqYB0Oc1pawLa262fJ3gH3qEycWHeKy1ve6u4PGG+skIrDNPLhxCVHTOWhm3LUNgY4FVY0q0iAga+KWplsooUUmUers9m4qThlemb6lYx5Gjxs3UplL3m+HhHbBZA2auH5b7jk1wlrlLjA4ykuszURuZbTEQezLdvai2xR0Rtqy8VkG6pMfW+8caQyT/5bnT9fnXAyfZ0wEua7/Q2hqCJqzpuNlA+ie1PA41IS8HPFOWWLsNtzhzLMxkej8LGQDKeL+dKAJkkrfipO9OiydH27J2cUHSsKG/p/FLZaEC98HmZleARaTRPgU4ybdCprysEwYLT2K+lXaQL/mm7rTRHmyZiFRZ8QJi+hIafR8qrDwUBMGz5Nfq8MCN2WXykBCfMgrU5rbDETKMHrfMJdAFtu6xYaqOZdNi3TDVGhEJdvY1UKIQJhU5osP0yyL6qrttHFAUhsB2BZDNZIJVQyY8S9NyvVt9seznYf9bs2P4OHHoDMkxnu0RHU8gR22iFcAopMhlwVRZgdM2a9bIpg4Etvqno77YEJ3naAKsD+KAMu4dMWxTMALdCr6sN6reqe9MGbAnGqWZny8yq7yMgEPzy6uqrYBI0H4MwRi3fQatEC8b/UjZ6w1wAQXwG0YIGbcyQpsKSXJWJuOGtoANbPGaS4s68w9LUmBqnSW9RlSVSR9cHVk1dx8b1C2Q15MP1+/bXWhpj+EzSqzjpFbO8xHZOhwndEqgvDbSlPmcyKfkYTa+x0vAxDCu9goNgpjYaT7RR2WsAXNlrAMQug/qt6t7k2avJdU+Foj1ffaBTRyCZiFUPGB4tYZ2IkOuU63fTuBZ0UUC6Shffcmy7yYj7HdHG0Gv3dMCYSQXPEpKyGEOD4mXCsEUBEDMAvj2jKbIUVHTVjBSJNFaeOVZgKegDU7YaEQUKeToPkaWptF3cQCRc3o0WBbnmRDsxGZQwmalVcxoE5DKns5RQdDy79SF74iz9zYffq8Y01YZrfK4WGEjWqr2vjdu7DsO4dhkixe2GDMYMk1RgdorcElrhAIK9pktqDCeBDjVFOqhU7ra3C7KkVHDV6E0N5O2FohmFw+2UocBEBKjtcjUEsb5eh3NumaMBVvMpGCBS72ILKol8ULhQ50F3hcDRCAQ9X4rAtrMRgjOW1RhNDEvuGqgcozZ5rxy0xtSoKJeZ3y64aGw+t9ez0NdchhUGokMTJ6ir0SwGANarUshdSa+MRnz3kMko9xZAw5BJBZbMdiIgU8SZWZ45YEuCzzM7vROh9g+IQDB0W+JPM/tmE8a8fGAJahVnlAatZFs5V+fkAvm4CIJoFR3LzSlEKu0nvLW79csxubR3WJqyoPNbluHSEHvVhylOi30smPFrpLLGPed+/45goyvC9HRU7kIg3xpO896LP3qSOqa/zOCYNe5ivrexNLwXsdu2V/Ya8A/exFZcMasKfYuXYdlCcMzgQzwsrkrkVuRkx8o8tFD2uiO8U5Eqrohh10Nek9ZUC4WwdrYELTaureh6QsEUWMtUYPUNz4uRal/7Ry92Hw3CXsv6tS6rxjAwD/2xfLYF8KCfh8b/Z44VZM/3aRvD/kQn1/+kk0SnYaB0mfKL1X1gU4lE7bpaFECYE+3E5PkJRetzoKANSSf4u6pGAf3GS4bL49cWFSzSZ4W02w6bg1VTWBxrqdIQS4WlZu31gWC6BCKWN/Lyj4I9OgqNuZsGwtCEWzkdoFuiwzS1M5y3zJeiZwb+8y6H1oCeZyCVd2QjJ944BPNFy6D/MBYIjk1HHortDnLi37hdjc92Z0AEhcAJCASfNbYeW/i0pZQKW/YLMO+B2o4Wr0WWM9vkjmzMy5vfXAqyi0KRO3kXMxA72bh+ysybFwetVIacx2jCZO8WNqPk/miMjjFs/KSC1Z9cCM4LZsYWSBAnXQIR1BiCfxRy/UzNuJukLioAbTyd4wI2j3wQx99SWQhMhQDLx6vrlviTheZJUR7zIPRqpGM7bhSWUM1t71js0ZULLBkr5KqMHmIkGg/4miUcTqsPc7d93EAwXXqrfi3vUARkx2VYpL9jZb48mZGBgM3TaX9CgCAeq/bNqx0ReEBSuRVNy9CirxZMAhGWcMUYthA8qI3XTDM+0vCD0N6FbO5wmcQBypZEKHs19MKyZUWwcrdEJramUsEGOrng/UjiBEkHeAjipMs7i08GYJmtSz7dRB0DamzeodH3MUTIHTBWA+DYuKZvGKtVOtY4FboCLU/cnv1BpytJDAx4mruUzWKngVYDQhOkPnq+AdjlEerE87tBObsQzqnVa84cK+ckjN4eVtnE5f6oODWsu6QSLWDehxZdBW34zCcxTVajUU2SBiL1hKL1PEf+1Cdx1mJt8wmo1GDQgwBpIP52oVAZonLLNH4sUK5QDttYlb25ChF/a2lGDK6lAvAaHcwB+rHUsl7fYkFsoGKBRLc+RLHXQZW5b0u87ajhQQdMdj8juXSGUjDo+TIZ2zgICsBlzsPGmpCIDsSXGxlQdyFwNAK2TtO6ri/qLczYAx4zIFs8Y9HubWFv5r5YnmCLwLDX11uQsJpWGRSMm/vrgbTTwn2b+lQYc1LFqU98glKXlQ4JDFwh3Zg/MtCCu9weMhnlrkKuMMERN1LLFSBM4tKltyRMSvDXS73y+u0Bm5d0ktnxLKksBIoIhCXcZdk8weDi0xLzDdrL8BBW6JK1TPukdV9zfi5Q9B0mETaqKE6+XTtmS9txPqjl7tbvzrxDEfa9lmGR+L6VxUCrvgaLDKTFm9ZFl6oH+1BcTcURVTmMQB5ZWVjbiH9Yxdtj4GFZVjtKw1chmq0BNiGYUAyLsleLOiikBQhKXTGeLXMjtX3l7h4hjGljrjBdbsgGDZbNgFotzJm9mlz3V8iVuXc52AYjHdvxwUX6aAfFYAm0d6dlnh0gSwuFXAm91rVQoA0WwwKAXs5PWOwhxauv4tS4Pn1hRW+3eKs4B1vUZaJXiYcGZ44VhubS61JSzhZhbWM5becGrS7OeFrs6G3OQ7HmDrQol2tatM2e2FSacT4ooVg/z4FxD0pgzFEoKlmOeKUGwbDjaHCwiX6UVG5ZEpWBVm8lMZmDI54c2FpNsuyCWw7Rak3uqOBktVfeIFmcVUhXG+SUfc0RE5GzhF6F2fE84Bj2Urw8XkkD1f1u8ky428B58MeQarQRgU4wOvlAof3AZcBzgIK6CIHJEfARJGtqL6ORS50bq949HU+zaJTOMbyejTPLeTzT6M6YU+tLYZVnDDLPvayLN4Op3JivpoGYqWCrPUE8Ow26tK74TI6xUlrenuDlnmgXpxn0fHvItDpfxQYe5FQe87P0ykmt1swWsBlEk8yO8aOCEFhCwK+yerC9RCHV57nSFmo+YIDDolVJSfFqTJ5b4CK1unTcDf6lMm6LNcstdhAZtldZmrPB7tavBU+vxqk8rXcozprnf8vCKRLftzLMb+Kcyq5RQnzVFZsxkF8sLdFmF29qHBDIFyDGkDbJAreoa4jz6dg744GlQy+l4YfCexzxoGaYpka7pOy1OCl57MRi375yw/rKY6EiM7tXep+bymORYW4ec8p5zbXik93BvxXBoHvMC5F8456eBS106V0FtPdBC+Ny2ahveW7VvmRyxaOmK2SCc+RNdAY2bwPg7Zx3aUiw/BWzn/K4pd1Fpjgkekstu9hbbeynqSWgWiVYaXDmWEU2wr76aqprk2vTGhxTPkdmk61LkZNQaQMliCp959SiIE66nBBtmx1TRfCE20MTiv87z4FFY6ZZZti19C+seWMrFGj2nx4d/zcSt7HgrTiRu1SaH0KARvfTO26Y3V3EYSkaPi2FJZuSNKyFQmpTMQG9sASbFXjA8fQSrLfHJiJs+pdUvVEPUQza/6fr//4/BgIdg4xcwsMS22Z8c7VElkCqMWILYwUEdne0cOX5zN1S4EeXQuByCITFOLYSG6XObUhjx2Izy9/8IiU8Kja+m8o8e8TCV9wNEQIG30xl3Yglz+LxrJShuYq2H7pCKt2CoMVhsF2ZsuLU055eUEjU6qkpnFtLY2zMM+Z8HhEy5aPUa0KegIzAW+9SuQsyhlJLYcKAzaSbYXaMGRWEwBICO8afebZSdwRLLKX6YFuCF8AIJ0ePwcmD/0A5hB/YlrEIhLG8XarnApab+C6hjHeAN0RDhGD9dkmBAw6nXR5h/QI+Acn8cmbvkE/EjsswJ757Tb6gwD+s0NVBfaA+EDYEa1OP5VaZUYM6AnlGkAwUsCeriDFcmgIUI4TBe8XAdZ633JWGb0Hvtn1zXUX9lL1iopkXFqktRmWvIWwYcEOm6vcdn5iY91HAJYVgHk0goqikEkRoFrFUnN0qPrme4GuWXCfUYJXhvKKyfrvyF98XEcw8QqclZqO9YUWXCkRLsh+RDhTHCtiCWw6UMZPLjo8w25hAI8gZkLfIW73yzPj/zLEqUofJWnJGTJNNinfiFnmmmWKuw1hp1dA31K9eBsYupEUV0YJQN0fbrJBZpxMSiv87zxHgMCYmKeRmqzK1XbegnKw5nqDidbpoFhvbogXSLXGVJ46KNE7Qkn4naubI69RgO3cSnp+BcrJKYdyEFTo5QHCpS7DyYcTey7EZ9MmGH9Hb8cQ/LW1S8ru0ye3F2BrxbFBm0CUAx+qDYRljcmxo9RICJyDA8rRFhFk4WsNtrFTI47wukcPyTDSPFqGLw4MaY2Bz78n0UYlpZU7xdPwlF/UeqsUD0ibMUf2yaN691MW91zrNdLcez3i9NWo2roGDODAAGkaNDBCIPCypO75j3+TwiJDJBGwp5MgDS0vHpTaGqgG+VJg2YDPRbj47xokKQmAJgeDgtri23OJtoQbD3rxAPBlP/sJzciL8bbGoN8kFcAe9ns5sHYIvzddV6o+wfvfkHcI87rgMA+UjLsNZiqS3LSvRmGF1mLZTGEirw6KuxwM2rgpjCORLzwBn3s3QYbjM5lNPm+AUdo+Bx8RZ7SUNX4Vo5gaYl1xj0VIq0UllrwYOmLBmlb0mZwQsW7TaUPWurVg241kcDiNZ7BUqmbvdHzcU+bnXSp9fGLY4LOrNRDBT+AIfzXJ3IyB4xnyK/bhMaxrXHGtij0sCxd7RvWipL/SNMqJBE69t+1e0gUMQQHBrBhHU27fpYsMDCM2uvl2NESQPOQATiRIdygmQdIlESJqvXGS3Ll0MjDU+M/4/c6w6GjYXaUbAPESPpjYU8umgsddPFmbST9Q7deRu3qvOUrp7US2qizYV2vmKg73EP1Nm08qcBpXIV3f7FP/feQ7WvJnF2Qosg/pEDt81DThuCOONmfPA2ixag7FCMF5+iFRGtBYvtRedASkY2swTywD1TcxsDyw8M4BgqyhHqbdmmDfYyGMdGGMBJm6T+Maq1XtZKGPTA8/UhDYtl4HIsFxLY3nzxCwvNVO9ELgiAt5vFmOyfYXCa+y7YHNbBP19eZ6ZGsYW/2jGNmDrL2mDV2qRpYWap7xk4W2sEDn4vvVy3e971TU6NigFHIq33tYmFJAXDNuDTj9EvRwE3ytkqg/q7+biW1Dum3WV9wq09qLTxbxvfPPZ8cyoLASKCPglvDH+xMp500eqUhyxq7KyinHNdQNuA90qF8jH9fgUyziLsTzFhJ2kcJD1q+hDwnP+dL44QTsuwyL9fSvzzTjA7xrCdpbSrKEtXd1pHBYX1qCXgtq3I5AH7T6gxQ4XVcKbOBqcH6C2CxhaFsUJbeqX0vA6PifcVfbqF2Aw0dhP73RCS7tU9tqlqPcan3SBcKHGeC5ij9y7mf77wr7bOMk6efqVMkt1eGslkSW5C+lSCNEro2/33WGsoyMBjFtx5xYQbK4p5yLTaxjnLWrvTfHGNHyVjTPHWmWGVVCcKZsa5gujukSH7l4c60WBjhvV7HJatISS1c+Dti1DmzJ4Mz4PSij6clTj5j4Ktj13joFjOm1qKVTWcC+8yWez7E2HsJjJcAcPV6dMY7jydCA4QKc+Ssvd5B13hKhl0DPb8CxtyUybktDAm4DAXlAneq0+FwwU0qUNlwr7rgU0ytNnWos8qFIIXBEBFoupN97kBBEwiTZiKhCTDY8blmcieI4gwzwf1BEYsU44O58FJfdHfRfIXT73IHFayK6e50hEcDQJGYsu0JMUYPQi08KVbxN83PnxQFhrXFY8sue8XkZDgM4HWlcM2G4+O3WQdVcIBAfHotuCCdTSYzAs4UZSno1kYM3vUMAFd+3UhJWImTotF8Azer+QG0xfA3pXcY5+gorlgPmOvuk+vIMHbd9l6CkfVM5zc5S8a6zwvHwgrQ4KxjrqYkCN2xHA2HozRbk43TTDMpuhpk2y1Uzu5cyaNLxdPeZvqew1rd98plJwRV7voxSWLTXKXnO4WmruLz5pkfrqbXBeKHy+wYUjwKmN5QuNmCxZJ4YmTMJ7skgbSRWbQYcVveSCEY1RzGsnQ4E1MMGXOhbHWqoM0dqO6cDSiKke6fJptWAmiYn48NO1h1kftPcuCBtLFHbMnXNOzhwrH32pJq0+VM7cEArJvDSuu6TDvu++CnYJLVrCNq+/Odow4BWeMnNX5HPfhOJBU0TWPEsroXymmUuDppmmnE+wahICaDko7WuzJsSWIAAZQ7SRDH2LWiZFsr8De0bB+UEKS7QjULBk7FHYGLftyJhICYGNCBCVJt3GVTeGZRtHpDv5mF9QlLfQNBGMJrJgE7bQVN+rIIDS2rxbYTbmbxgy4YINllQoBuWzIXYmPzecnTPF1FgXReBx4s9gqc7MBQgYUr4WePCX5Dj3F/zL+jWahcstw7D7jyb3btcQKnj9H0gQjs7NG+fuEZqxCeMnizL26r4Fl4bf9/zevXTKXutTrOy1jo/uCoF9EZghHbBjJfs+x9kI1Jnx/5ljbYRl2u5zatG0cOWM3Sqh+ENIYx7h8scffySZ+emnn/iL1WAmhNsAACAASURBVPvqq69Ok9pve8HAL7/8ctrQ1xoo7WXkOee1pFjl9vPPP3/9+vWHDx/QBDMKlKlpUUsfQDDWb7/9tjpiaPDrr7+Gmi+//DLUbLn8+PGjdYdb5LVLFYTAdRF4/vz5u3fv4J8DFiwiLs+R5YcffvADBQvgb62WP336lETwLdkl+eyzz3yNykLghgjcMGQKaw0Q8tNUN0RmhqFvODsziC8eJkfgceLPEAmcmQsQMLx//56UjV0MLKQ9yabAJftr3CKjub/gX9avcflfbhnmZymePXvWKCzNCK3DArRF0U4kj8Pzt77aqallBYEHjPSk4RV90C0hsAsCN4wQHtCm7TJlIiIExhC44WI3hm3V7/scx+iPFc6M/88cawyN+XvNqUXz42YcGoBWc87W8cOd52DjicycZBt8eXB+8h7Ty5cvbYIpeNPj61XmsAsg3P15jo0THWxEfjhjlX7oEjaFV7vXG7Cr5e3amzdv6u11VwjsiwBH996+fcvRKOz8k//8o8zxCxwB+jkwHL2IlZPp5gHG999/n2+8DpBt6YI4odmLFy9CTftl3pdHLy3HyNqHUEshsBGBG4ZM3nklKYLD3SjaHXS/4ezcAXqTiHCEl5xBtIeKP4NpCoF9y3SELr25AFEQZ9MJh4A9nU2nwCUm4rQAqUXMHdvI+rWAecVlGE5jIGbXXkRYSnR/+vRpC1b1NjnZenvdbUQgPygTzGkjnQs1k4ZfaLLE6kURuGGEoOz1IJ2513TpILgeh+wNF7uBnFb9VNHLmfH/mWMZ5vdXmFCLrgXyrRKKxzrPwX7Tq1ev0AxO0rHT1KgiPPnLH6Q19s2b+U/cf/fdd3kD1YBA2rmY6ozhhPMSnsgObPeELoHgRpG9evN+0mnfMNjItrp3IYBtZGb9gYn/HJzY9H96PNDFiW/MMQ5Y4ugep4iITtBzNJA9Wf5S5jQGjoA9VjyC77Va5gggNO3bTkvdaYbwu5+N2DFFZ8oCNb7MERKSVTTUQAicgMCtQqZ0qNQLOFWe7Bm7YflWs3NDke9m6IO85CT4PFT8GUL3ENi3zEjoEgi2UHjANrJ+q5N+uWXIpnAu1MbzHDnBlprwVY+wQlsoqM0qAiSw4XADsJM8rna8bgNp+HXnTpxfC4FbRQjKXnfXk/tOl3aH6wEJ3mqxG9QTPok/M/4/cyzD/P4KE2rRhUC+ZUJhv/Jw9wV+ETPpBC9Vtwubfo2Jd5Xau9Rbhu8c8it39fYPeDf98h8bKA8oe6/IfpuJbYje7rYo0tLY9yeuPW9di65XCrW/CQKYsqMfcDJEr2hYbL8NCoecVAh0OD5pmk+DxiHolSjTNxAMFNJvu3JqMNRvvMzRHiDIGg+v3nK578If4EpdzkcgaWkIlM9nY3VE1ppn8pyQST8/vDovqcFNZqeRNzVbQuA4L7k04vn1jxZ/enlnywXOn/1zRpT1W8XZq+Ul0kD79WgfdXRFyIjp+1Lu6m6Q+kQGIjtuQ9kQKuSTRX5337BIw+97fh9BOmWvlVlW9loBZ+DWI6RLA7CoS0DgtumAjc5OdWDshpdnxv9njnVDSA8dek4tOlTkfYnfMKH4r30lmZaaPQkjCuxiMmXU+z6Z87+zdfepYxfaqXE65Mjfgb6P1iXYjt5tI79h1P5guwVkn1EMbC63DKE2N0TADjeEjct9L7sERPn9SQViu3pca2unxSnY9gG9VrlKFp4kcLVlV4OAbe+CJVDz58ehxsLcnckuidT4hgiYSnu9uiE/laHPD5n8iAkfaiocPvItj5UC2sk14VAvOY/sDxh/WjyT7NU8ucA8WnEEJ7J+FVSvuAzJGnxElMoVGfNbIcyGQu9iTDR9eg4RMpp8LNVsRMD2Bm3S7z4nkoZv1Bl1vzkCyl4rU+BjkmTWlL1W4KrcepB0qYKAbnUh4JfeyZshZhK7GD608Znx/5ljHQrabYlPqEW3BaR39BsmFA9xnsPwZcF3zY11HMvGl8ayA1Ap0tqX+NKgF6pPuxj1Z7EXEudQVoMudR2CCVl97+qoy2VrByVveQRep6a7UyHgIyfbBdu90LWtFliqR9KsGq+flOvwpicl2KVGo3SEBQurtXFZISkd4d+fdKEvl13w1vHR3SsiYIG7X7lzChLc3AkhU3iUAkSNa39OAA/l6vzZOVScOyZ+qJecCjfv3x8k/gzL8P+1d7ZXWttMGD7kpIBACSEVZCkh0AG0sFQAlBC2giwlwFaQUEKgA2hh6YD3PtGbyRzZ1iPLtizL1/4A2dbH6NJIGsnzyO2sBZpSjNWFibBXmJtWr8J2GR6xGw7tormOFH5PPxhXZVrhf26ofGSTbNdSp83ZW79LGutAANHwAzUWoo4SGOqwOu9ozN1v1rcQWL2u0ujnWS6tgotMRKB+Zzfswey8uJtt8SsEatr/NcuqgG6vIhrUor1QlJW744Lix2HZnd15+vRp+BqQ5maFM2unT+Do+8Hhe6V6Nbju1zQfPnyovbabm5sgjAK3t7eZgnUf7cOHD/qaqTYyrq6uuq/s8gpKl7Rb/ebNm5CVvh+mj/xlZhveUofImgvze8fF/NV9QqdTTC0tXr9+fTEJEY5CQI377Nkzk1aeAVKeJ0+e2B0FtNi+u7tTL/Y6ZhGkpVIPJTS9tUchIJ1RhtLt6P7UpQYN/7l3WSTpEVUC+8+Lpr9LfX19HT7LpyJUL/1NiaH7Grv03jd8jznajU2kynlkHcoiS6qEMJJBS4sgiSWRSJrOVBFGV2NCoH0Cy00mjVoai9TrNbZI/9NTUjBCPBYNVnQZD8SHl7eOz43wRgQ2nSU3krks23Pan22uBcpa8ECpGP2mGuug3TDakVft5lrywxymEHF/XwJS0UgA2YfrbvdF+bdwOdRPNLyFdkGGLgkstxBYvdZXjPMsl+qz7bjE5Z29GE7YItYGb3EO6yasaf/XLGtdSq3l1poWtcYnLc/OC4oyD5SjpBod2rR00fs8eVToZZjevWltY9XRryj0q2U9tTbT6s5HsJjLA8rZStmoiOVC1s9BL06Ehd+OzyLvV+OZP8uT5pv6KVD2+6EpIX0PUi+bisb9wxGQntjApdF1Sm2CAkypYlBXvV5dpfqRT4OKTmcrmb3mK6wxZyqJ1+QoVfpSlKbyLLsfBsZ0oemnai8mmjL4XaaKOk5QnpZraiOPRJ2lyRqIoq4hl69ETYd9jcM5ErjCo+LWuZgzEZYTiDr7urPkcvHWzcHP2mezP1tbC6zbss3mxug3bJqDdsOhtTC1kBlWOdwZ7jtNLZSmcgj3fV9u3zxL16XNp8PfG6jt2hR1RanQ8BVhktUuBCKDtv3hsdhCGPZWVq9bq1ykXX0vl7aGecL8izt7MSttiIUxsMzULC43kbCm/V+zrESVj/6oQS06FtJ9FxSNHlC2ShNGZpBGWD/IRvv7U5c61WMVYYaZeIshbZ8N0/Z6J5xvpmbqtYIb1St6RX1RaTVq+62idbe8vafIRTt4IyBkuxEBe9OZ0BmzCUb10J4mcsgXPtJ8DR3KP508DDJ+wB/1LIn6iI+fE15d86NCL247iowID3eW5+5NJ2AKkRzvVIQGkzC36l+FdQeHvAS3Rh5JPSKl0mUjso2K4QXON5l8Kl/fqYFiGP9iXxuV9mw3Pbf81jkbpV3qu90suUt10oWe3P6M2nrUBvMAIztHvdg/JZxJgNEvAnXcbji0med2imEO6pURn5xLv0gPpktOKuLkE/CvAQLhM6xchvqJhufrDDFbIOAnXFvWtSDYlAxe4Pz1kU9l1VSA1esU5+X3IxN6xU3F5bKRwyEI+G6b39mXVC2UKF1dksmKaWva/zXLWhFRg1m1pkUNIkqLtO+Count+zS49FOtyoL1owFOr+vM+tFUPVzMeDvJh6Xc6VIWPvVtryFpYW4dJA/7F6OvVzuo3aZV8FOadDixK6Eu4PeJEjHLBLZX/hKjbBurrFxSbU3APOTSg5XZsqPymDvFKrrhNTmt9iaM5gJNCjbOS13tkQ94NbbI+YF1jXiDZgLkd1txjuqiS5sQfZVnhU0ZJJJaQbOqqqw/XxYj+SyklSNbPzWlUqCyDHOLKzCZoiHCKjs1/vjBQZF1ubyzzK3mQeMXtM5Ba3ossaMukDN3ZM6SDXLwE9BUH29Q7BVFamctsGKl2s+K0c+30XG7oZc8WAtzDYDhFlPZQBSN2+2bZ14BDhE2a9ACZS11iMqakGi4oSBwUAKsXkcbjtXrKJZZN6Npt+/l0iwyRM4nUHk5EGxO/Zsv4aYxvY2xtU1Vs6xNoe2eeWtatDuQuQLYOsICWyu/l7D17Xsva35YBANN9fPRpbhmaMM9GpBVdPGHTfnyTMWUbFa6RJ2KdpL7ehcoGrKlTlLf1asptfeWqOyJSIe1zxsgB62Tkq/useR7Fm9zV2/ifTMManNRZ4IhOzWgmR/A8rpYVkGw/KFDPUUdQbZLYqnmu1LIf9a/iZwLKh7VVJLMtRK8yavkU62TI5umLctNDIeS6E6wC0NBo1NwTkHE2ZSAH6tNtzctcXnmc00mH9/qGAKjwpjeWuS079poJqe96WkvGWFOC3CLikdzx7qz5BYCL8nTj2lntj81BXsDZpe1wJJ2PGJaRj9rtUN3Q5v6Q6BgIhtaEUMj2VglAr4LSxgt2BOReTSXQOT3dh7CaPhcVSF+awT8FGP63JqQkTxzLQQf3+oYAlHO4XI477B6HQWVuHmq5VKCA48WEvCdt8CGnFt6cOTSqDg34Rbx/eC89TK8ZllbsGoqz6a0qCkyOcLsvqDo058jvG1Kj6F61R10N7KTdCmrSGNxTvstj+O9jBsZi5dXqiAH44ABWkDPJ9H0GSm2doWijSEpud5nr67kytCK1g6yl4pwBwQ0QF105jArVuui0SoHbw9p4OjT/JvaIY2G7o7HzzCjWX3Vy/JBhZhr4VL72mCSttRtYaz4c6UlfgUC3rfPVCtyAawgxtwizFSQzBe7/FDtQ01V92G50mfjEALt0xjWYt87s1pnX1HPUPpQ/y92meNiwf6M2m7HtUAkyUkuGf3U0IfuhrZ+MUtgaiGTUOnhezWNw4n4U49sNR2EKTD7p3LmvggM7T01XPdk0PDum/gMFWT1GrXycDRj9Rohunh5quXSRRpEWEig2nLA9LbMzlxYzSh5Tfu/ZllRNfu7bEqLjoh3OAVXXlAsfanWJnSte/Wnrp4WTxG0Vre3U3pnpsv6A6I3TOuXnkZU56m5Nak/1Cmx+1JkykuZpdLqCLYZJFWXsmlD/2LXKONjr+pzel9ZEaRqnIC0K+jblGNWeLr8Hb8fNkOejZNZIl6ooP1bZiXYTBfySfs7TklrfTzHYcsilwk8JQP3lxPwS03TKwWkJO0bIb7vX5TW1y6EVcfhDBjZ4prCpkaw5fD7zmFW6/SNYvfa+bYIyr+7SNsJYNMN9qeHvMtawAtwqrDvcRfnpi7JHLobqrNEBkNBI3odCLkVZCLdsMW72S1dKsxelTJFtRbv2NnRIKPhhoLAQQmweo0ajtVrBKTscjhxl+VDKggEAl6jyozAHJJh113mYk7kreOYWVVhGV6zrK257Z5/U1q0O40CAUwb91pQ9OnPUdAS+yaxn1+XvWPbV/iFpWuSC9qvmW9hViTfkYC9yFdr8iZsx4bYt2hzGhgVwzq7oo1GyLyp17E2ZYZAxx4Dww24sm3HobWRSduieUlyFifmqKc2UlrLh0BlAtr/UuvrTwaG9dCoB/lLrcQUU38hVWVpc4qTbEFgBdLxNTL4qukycubQZRRHeUZx0kXwNCKQ3zpRQi5XJHCqWRL7c0XNIaslBM48+rXWDTUGyvjJNz71KwhvLZStU6JMlGHZijjy57ho6ixR2hOm9Q0dwjmLmtZAoeGttQjyrEuA1auNVKxe11Utn9uplku+4oQ3JVBhORD2r/TvphXJybym/V+zrJy6Hz1OO1p0UJI2TVug8oICf44mNEeWhC3dtRfQhEy1hGAQqUV6w3LsPb0GMs2yG5ZE1g0TsPf3eg08KqY5BJTtk1qew99n6I497Sww3B0usxJsXWHWhuadWawsh/zmM++BKZWYJQCRywhEP98xBcgMzNWTMiFnpco3mXxMKaGGoFAd/avxyv9+QjRkhjF/zWqI0cie+dkM2lEgu9w8zyyJ/bmLglHoKIHTjn6tdcPIcs5ZI5iJG0yjMmPAbzSHfMr8OSLzDBN6tLuV3bS1qkHOX9SUlbhFKjR8C6rk2RQBVq9hjGL1uqlanme5tClGMo8IVFgOhLeHZcZqJO2Sy5r2f82yljA5UNpGtOhAxLyoLSwo8OfwLbJn2GtDzr7DnrKuWrbG5VPVd1V4TWQme8Xe2vLypokm2UkIezmqFfioCLYyX7h3FpzAbCdOASnhaIkd3Iy2mGV1lVXK4wrhWfl4Azr/LCVTCZWoHGaVSOS1CFi/G+pAzp02O1e+yST5tReWrqlGpKlRa61WOFU++a1zKiw1K3uSWRL7s6ZSUVYOgROOfq11w+HrGRkAapd083kjodjSNrd1yy3/gBAvniUPARbXHs7CsO+hAe/hzD80fKEOkPwQBFi9snqtoKgnWS5VIEkREQFvbKz+tkuGdzBg9t1frWn/1ywraspeLxvRouPi9X18rwUF/hwN6Y/fBbi479CQ3IhybgK22Mh/y3tuYN3WPkxj+ndq+LK3+wv9Ocx/KJS4MLfG28OohoCWnQUCD60N5TYrH/9TsPytT78Xk59qlmBEPi2BWSaTuoB0WN5RwQ9d+q+AJi/dnBqvTgt2lYrPap1VSiQTT+AksyT2p290wo0QONvo11o3jNygg/GcdomIXpCnIyfUzLs+h3LLNvFDWvt3999fJqp8xEdeQ8pWVfvW2stvSpJWWjR83yajdAgYgVkWAqtX47ZR4CTLpY3okW2awKzOns5q+FSWYZmFOcyq+E5N+79mWcVADpewBS06HDQvsDfId1lQzHuj40UnvAUBG/T1pmFfb7stakee/REwp+Zdxq/+eB63RvbmPvGzNrPDtP20pKa2exUCHeuezQhW5bJdXaWyHEJgrhOMN1byFw9+A1Gtv6TRSQuBIQHrIJhMQzi736F1dmyCaMDvcpbE/txRwSg6TeA8o1+D3TB6PRMGw/QY6JcniVVMutHD02jsLTDa7QdzlhVepznkZ8VRu2jdelCwaPistiYyBFojcB4LoTXyQ3lsns0xFYbJuQOBNIGOO3tN+79mWekG5SkEIgL7Lih+iOYwLvcl8PTp0zDof/v27cmTJ1++fNlXHkqHQILA9fX13d2dIujchQ8fPiRi8qh7Au/evQt19LuiUa2He5RRhLLL0Y2tsqxaS/Xx48dIpATeKKa/HObj/TN8zKnw58+f7ZE2uy2cDviY2jZNR+YpBOYSwGSaS6xmfFqnJu10Wf3Nktif6Rbn6b4ETjL6tdkNveVpapAYA7XZ4o1kW85Y2lmByLrWfs6s5Ir89evXKMnV1VV0h8uFBKS6r1+/PihYNHxh65McAvsSOImFsC/kstITpkJZhqQ6OYFeO3tN+79mWSdXV6pfQGDfBQX+HAVNtm0SDfo6mUPGRHDp2LYwcodAKQHtg4Q9L/3A5fb2tjQb0vVAQN48tv+YcDjw25qfPn1aq+YdL738FrNwaQvv8ePHBdyifJTDLGiRZ+GjR48yZfAx1fr39/eZCYkGgUwCmEyZoHaJRuvsgn1Y6KwBf5i8tTvYn621CPIMCXQ/+jXbDfV7mGFz2Acfh49evnxpN/UTwOfPn9tlQSBaBNniKD+rKEnkIJKfDzF7JYCG99qy1Os8BLq3EA7alJ0tlw7aCp2J3V9nr2n/1yyrM8WjOmcggD9Hi62sN3b6KbP2FHgB1mLzINM/BLTfJJNXiqpZFiQnJ2AfWxGHaCvTk/Hncyw5rSH6ZVLHSy9/KkaareccheU64z1pwlPvaRHFH15Gm8sR/2H8qTtRPlPRuA+BWQQwmWbhqhyZ1qkMPBQXjdKdzZLYn7soFYXOJdD36NdsN3z16pVvqbBWVVv4mxbWDxLM41kxlx82+eLFC8tcgQK7N0oSZegzJ3xOAmj4OdudWndGoG8L4SiN1fdy6Sit0L2cnXX2mvZ/zbK610Mq2B8B/DkabdOHDx9qT0Hf5lGgURER69wEpJ/61f5Bjyo9d9OtXHu5C5jbgRZFU3umUamWJLqfczn6y6SchKNx/vrrr9H7u98cCpbwlUlIO+o6M+v13tAdJFFc4pF36ElE4xEE5hLAZJpLrGZ8Wqcm7VBW37Mk9md9jaLEMgIdj37NdkMtQ8zLXIdbyAaeWquqCnY4R3D7KGtln0pleQN71AL38YfhKIl9NXwYkzvnJICGn7PdqXV/BDq2EI7SWH0vl47SCmeQs6fOXtP+r1nWGfSQOnZGAH+OzhqU6kAAAhCoSuDNmzdWXvpnZP5MiPfv31uquYHIrWGJt4HOVX727FmbZ8zYTwaNT1Rxu58OjLrORD9H8DloM/rBgwf+Gytr+WEsaSkvIWEIQAACEEgQiCaLJWNvy7NkggCPIACB0xKQVR/OMJABLO8KXUYfedSlRjZbs2jAlBeFdttXIea/7aKx15vTOfl741+CZXrJ5+RMnG4IoOHdNCUVgQAEdiTAcmlH+BQNAQhAAAJLCODPsYQeaSEAAQicmoC2KaOdxwQO70OgLc5odzWRMHrkt0r1yAsQxUxfXl9f393dKU60lkunqvY0qlf+2Sc5EnrfGh/fTluZiuAjE4YABCAAgQYJnGSWbJA8IkEAAi0QePv27Z9//ilnDi03bm5u9BtceSrLY0N/Cugy2P8yrf/44w+dh6f7a4kdDb/v3r3Lz1lGuHe/i76skZ8PMbsngIZ338RUEAIQ2JpANF9Hm2/5pTe+qZhfEWJCAAIQgMBRCODPcZSWQk4IQAACzRHwh3NIuLRjhD+CWJFnbXH6mmvX1a++Co76uL+/f/r0aRBAO7kK+/wbCUfnaqTZJmSOsIeY3rfGpw2HVKusFbe2Lf+1zvmwDAlAAAIQgMCQwElmyWHFuQMBCEAgEJBtL6dzeXXokyXB6JWrRPCW0KUMXS0ftBzQa5h1iWn4tQ++KOdZix2fUBK2uTxZFxe5FRNAw4vRkRACEICACLBcQg0gAAEIQOCgBPDnOGjDITYEIACBnQlonzT8vi3Ioc9Up50Aok9UaotTG6lldbi9vTU3BW3O6jI/H32HT2mDA76cOVbfyc2XJBFzWCOrbyLV6KPRb29//fp1GFlkQoMKy/Dp8juc+bGcITlAAAIQyCHQ/SyZA4E4EIDAyQnonbeMWy03vn//Lq/i8KdLncmhT65sBEefwzCjXYsUXeYUpMM5/KpqI1M8RxLiHIgAGn6gxkJUCECgNQIsl1prEeSBAAQgAIEcAvhz5FAiDgQgAAEIxASiwznsQ9RxvH+vhydM+B+i/Rsr93/95M4OmXj58qV2Zi+mVJyrqyvJqd1V7bTqa9mNOHNoD1ey6U+bzlpVaotZNYqqo01eHa6rCCGmkkQRpi717W1/nEmIFh3+oZvKMLSgGiX6XDd+GFNsuQ8BCECgWQI9zZLNQkYwCEDgKATkdB7+Kgis4ddK0QdfZLrb5WhALiZ+GaWzQyJTfDQVNyHgCfyr4Kt9PMhnHoXR8AgIlxCAwEEJsFw6aMMhNgQgAIEzE3igHyucuf7UHQIQgAAECgho5zF6za8fvWkjKZ2Vdif9yRA6OkIOCukkiac6IOTZs2eWobwW9KnpaANUcuooDv1pb9SOWZYnSuav5RKlr/VIBPwebn62sw4XkSOL9+GQK4zcWQIrIdJZKcE7RwyHR4NoG1qcTTAlVG52mQjIR8QfypKfMJEnjyAAAQhAIJNAH7NkZmWJBgEIQKAdApENnDDao4E6EbOd2iEJBNBwdAACEOiDQDQLH3RTsY+2oBYQgAAEIJBDAH+OHErEgQAEIACBmMCDBw/slhwpdHqEXU4F5CvgT56QO/zyj0PLM0M/fbMS5akgRxP9K+8Nc/UIT/VFGC3PGjmTwwSOvCXs/sXAXPcINVB0pEo4Dtoo6WSOUTcXLXF/+eUXkye/3KhqOR4/VgoBCEAAAhBYhcDRZ8lVIJAJBCAAgcoEoldEOqdQyyW/8NEbcXlU6y8IpsWLwtt9CKZy9SmuewJoePdNTAUhcB4CLJfO09bUFAIQgMDRCeDPcfQWRH4IQAAC+xCQc4b8A+Q2MXqow5RM2qbUp0PkSSDvgRW3LHXKhU7g0BEU5p0gAVSK/uTGoVMitIt68fiQKZm7ua+jOERJp5V4UOIjOGrKBB/vu5PvhRMdPcJ5YN0oEhWBAAQOR4BZ8nBNhsAQgEAHBOROrSVPOCMwVEdrEwX8gkWXWkwpWsIU7wAFVeiSABreZbNSKQickwDLpXO2O7WGAAQgcCwC+HMcq72QFgIQgAAEIFCbgP9cS/5B0P44FnmN6GeIteWmPAhAAAIQgAAEIAABCOxKQEfW/fP5x49y4wi+HeFAQXlUy0LWhxfx5Ni1fSh8KQE0fClB0kMAAhCAAAQgAAEIQCCDwI8ZcYgCAQhAAAIQgMB5CWi7WUd6hPpHPyhMQPExlUMiJo8gAAEIQAACEIAABCDQJQF9ZsV/aaXLOlKpMxNAw8/c+tQdAhCAAAQgAAEIQKAagR+qlURBEIAABCAAAQgckYB+OGhim2OH3ZkK+Jg6R3oqGvchAAEIQAACEIAABCAAAQhAAAIQgAAEIAABCEAAAhCAAARGCfC9lVEs3IQABCAAAQhA4D8Cjx8/tvM2vn///t+D6ZDOjg5nSvOxlWlIPIEABCAAAQhAAAIQgAAEIAABCEAAAhCAAAQgAAEIQAACkwQ4n2MSDQ8gAAEIQAACEAgEfv/9d0Px4cMHC08F9B3l4MyhCD7tVHzuQwACEIAABCAAAQhAAAIQgAAEIAABCEAAAhCAAAQgAAEIMWHxpgAAAbFJREFURAQ4nyMCwiUEIAABCEAAAiME9Gnkjx8/6sHPP//85cuXkRjulp3n8dtvv8m3wz0hCAEIQAACEIAABCAAAQhAAAIQgAAEIAABCEAAAhCAAAQgkEWA8zmyMBEJAhCAAAQgcHIC79+//+mnnwRBH165vr5O0Hj+/Hn4OIs8P5QqEZNHEIAABCAAAQhAAAIQgAAEIAABCEAAAhCAAAQgAAEIQAACUwTw55giw30IQAACEIAABP4j8PDhw7///lsuGrr17t07Hdfx6dOn/x7/E9Kdq6uru7s7XSmm4itVFIdLCEAAAhCAAAQgAAEIQAACEIAABCAAAQhAAAIQgAAEIACBHAJ8byWHEnEgAAEIQAACEPg/gdevX9/c3IQLOW3oiyo6t+Pbt2/6Gks4lkOPXr169fbtW5BBAAIQgAAEIAABCEAAAhCAAAQgAAEIQAACEIAABCAAAQgUE8CfoxgdCSEAAQhAAAInJXB/f68PqciB4/Pnz8GHQy4djx49+vXXX+Xe8eLFC47lOKlmUG0IQAACEIAABCAAAQhAAAIQgAAEIAABCEAAAhCAAATWI/A/iuyQM30BYyIAAAAASUVORK5CYII="/>
  <p:tag name="POWERPOINTLATEX_PIXELSPEREMHEIGHT#455F7A285C6F6D6567612C525F30293D5C667261637B6520765F305E327D7B5C706920635E3220525F307D205C657870286A205C6F6D65676120282D5C667261637B525F307D7B637D29206E5F30205C6D61746863616C7B467D285C6F6D6567612920205C696E745F7B307D5E7B5C7369676D615F6D7D205C72686F205C696E745F7B307D5E7B32205C70697D205C657870286A205C6F6D656761205C667261637B5C72686F7D7B637D5C636F73285C7068692929205C3A20645C706869205C3A20645C72686F20" val="91,66666"/>
  <p:tag name="POWERPOINTLATEX_BASELINEOFFSET#455F7A285C6F6D6567612C525F30293D5C667261637B6520765F305E327D7B5C706920635E3220525F307D205C657870286A205C6F6D65676120282D5C667261637B525F307D7B637D29206E5F30205C6D61746863616C7B467D285C6F6D6567612920205C696E745F7B307D5E7B5C7369676D615F6D7D205C72686F205C696E745F7B307D5E7B32205C70697D205C657870286A205C6F6D656761205C667261637B5C72686F7D7B637D5C636F73285C7068692929205C3A20645C706869205C3A20645C72686F20" val="42"/>
  <p:tag name="POWERPOINTLATEX_REFCOUNTER#6628742729203D2031202B206D20636F73285C6F6D6567615F6D207429" val="2"/>
  <p:tag name="POWERPOINTLATEX_REFCOUNTER#30205C6C6571206D20205C6C6571202031" val="2"/>
  <p:tag name="POWERPOINTLATEX_CACHECONTENT#455F7A" val="iVBORw0KGgoAAAANSUhEUgAAAG8AAABUCAIAAAADGv5ZAAAHSUlEQVR4Ae2c/T0kSxSGub8bABsCIkAIZIAQyAAhCAEhIAKEgAgQAjK499k9u++U6q5SH909Pdvmj3G6uupUnbfOV32Mpf8qPsfHx0uj/+zt7VWImNd0merFgCwvLxe3HbJhjYxZ4/wnq7ZXeW1tzSuZ+OO/NfK/vLy8v7+Lw9vb28fHx+vr6+Xl5f39vco9gjk4Ozvb3Nz88eOH9+rLR7qgDr1A0NHT09PDwwPfkYaDTnmeY0iuHZHh+fk5mU1qxaurK6anFdOdnZ1ULtX1qiy9dfRWuLKy0voW2dbX11tf1RTu7+8/Pj6CaZNJZF6blStL+kIzZH2gWTniSHMwxfC9CqF59ap18tgLmnd3d6HB9YomnW5tbeGU3d4XXjcjIQhpXVH7oE9OTly2fy2afSumQCRjF73waM7FaQo+iO3tbT32EfTE3CO695tzdJqSTdnSkCGI3rtHc75O0wDVumBIMx8UzcGcJlJJJQWrodz3d/e6OXen6UK22Lo5Bqf596A5BqcJmmyLGKaLrZshNId0muBoW00Qi43mSJwmm3ULr5s9Oc2Li4ujoyNDJ/FbaK6uriY26aZa9Z7ejEHkmGhWKZOSzd7e3qY3PTw8BB3ypPQmndTsMkPqw2mKp7tYTNSjgiaJnIPVOpkTYxLqgy2y4l5s/4JgksUBjT4/P+9jkz8+jKX46/S3WGIITXZw0/l4NY0nluuVj/OxM0uXSTYxLd7TvL6+Nm4DJ1hNEVJLuppkbdt4HQNEcRcCEcstZjJkw850s/NMk1Mz03ec5tCJjqcRyY/doNlHpnlwcGBSSEOThZpbxW7Q7NxpcvqoDHyB0OwmpnfoNEkAPG7DJzrFrrbq5owsqsZpcveGIAMHcLy5uZFKGnPWM0Me7EiiQqJ4HtQwkmkWjslpNuR9QUlUTHTgNyNO04GlkFwkp9nJKVvIzAvx+9xssdCsug1rgofuxLKldHp6+hkc/wmPaZcUcZrouDcxOE33RqPfeITPxT7CGoJCSChe5TL3XPBiOU2ErfWbEadZsDzf3d1l70fTs1hmzrD7QrMYCLfhHDYoNZNFxOjQdKUo0G63+fB0FZpsTIRG7KpYqE68vJ5DnH8fb6vQ7NZpmng6Cv9G8/d81wChJKGGSR96l8KzF92sAUIpZ4HT5Bc3LOpzj4tTYEqtk5sSqr6UqNlTQaYptnY7g/lQSToxr4NfjbBcN/twmqx8bA+pQLtpy6++mFrDtDnHQ5QI11wiJHCZWql31j9wKDgI0k8xCtqq90qifLc4NNU1p+c1wtgN2PkuRgstvddMMzRPkXLuKllqNU8zZ3xl6iCzakpYxrCylcWu3CshlZ02mxfqZigEeUc6Taz7KOESg8WuyLWyPvpt4dkEOKWkhdGvIuRJad5tHU1ht2wLuJXo5qicJoppCf+cPabpV8EMjMppmsdElvqDYlIrRJOmwzkxP7Ex/FzOFKAZyjQZRwG3mibaWq5MchlDSEVAKj5PsgkmowTNkThNRm85JuPJunncnL+QfkjS0FpZ/1/AtDgbzcjyvFKkppDxEhJ1kxb1ideMv/0SSuulKZ1OsWSU2WiGLIIu44Pu9q2Ugn4TvVvrALKSKirbstU8rKGMfVgh/LNPgDkIa002mZ9IrLeOu/pm521jY0PcEKbsSqLHBx1HCvtpJjzJYflo91rdeQTGOts8bJ2xSKHHS4+DZZrIaTHUuiYIREYbfyVfAREKNZRjB0iHQ5CbltS8crvIM8+5O00PSqQKxQdXyBBtoORulGgOyCg8znloztdpApynHXL/nlQpj0yMoRnSylYmgrLVWeehGQp/NVK1DrpZ2BouPENrtvqyBEy/rKMKEr8VSqploKnJlNcQ0avTxKA8lbR+KZScfRPIjsZYvyEo89DUzAhEEfU60oSDbE7LDHXkEhGpmtxqSnAFintxSVvuFutaGhOiC2wcuURyBXIm+lOXrsxf0qbylov8ykle8Y86uYw0j2MdaZj1irQPNUJ2TAExZ8lQKxd30qTMrTVHVZgbiF0x02k00aRGUVKC1cxvRrKfUeFog6lJjBLRVNxDNzGglFYzNGlQZqrDY12TsaeAAhQKEll9zdBM6WYKddyY08zP4wh8o/kJH20LEXOam0afqrY9fKM5Q4WUKyvmzFr+ob7R/I2E8i085h9wsv9+o/kTsrKYQ0NSKHyC1hFTR5PwrSxboKTrpGVBSn4njaabFMaXjK346oxPbSeNprSyIHxrsYOlC+vpolkDpVac5ACuf5gomgo77kIOJ4gHBJ3IshUtdtvSRIoJkX3K5na/oDQX4+0Wcnz8KC9g8eHcDQ/LthYoextplHzaVXKhnQKt0AGUaCK6BlIIDiHbj6Ostwo+wm1alu6GjtbIo30jQRYiWpfw00ITswUdonBksxK/GUJQ5U2tNPWcEJrSu1atlLVCuCFbCBqBczDP4NYXPSE0bSXuJjRCoUmgvNRHiw1EXCqTEdFo4/A/TeLpopJcPFYAAAAASUVORK5CYII="/>
  <p:tag name="POWERPOINTLATEX_PIXELSPEREMHEIGHT#455F7A" val="100"/>
  <p:tag name="POWERPOINTLATEX_BASELINEOFFSET#455F7A" val="16"/>
  <p:tag name="POWERPOINTLATEX_CACHECONTENT#455F7A285C6F6D6567612C525F30293D5C667261637B2032206520765F305E327D7B635E3220525F307D20206E5F30205C7369676D615F6D205C667261637B637D7B5C6F6D6567617D20204A5F315C6C65667428205C667261637B5C6F6D6567617D7B637D205C7369676D615F6D205C726967687429205C6D61746863616C7B467D285C6F6D65676129205C657870282D6A205C6F6D656761205C667261637B525F307D7B637D29" val="iVBORw0KGgoAAAANSUhEUgAACOYAAACfCAIAAADY5tOgAAAgAElEQVR4Aeyd/dnlNJL2h70mgIUQXjoCIISBCAZCACIYOoRpIoAOYekIgBCACIAQgAx4fzu6pqa2JOtIsuzjj/v5o1uWpVLpVn2pZPu89eeff/5Ff0JACAgBISAEhIAQWIfAd9999+bNmx9++OHXX3/9448/ErH/96+/995775NPPnn//ffXjaDeQkAICAEhIASEgBAQAkJACAgBISAEhIAQEAJXRuAtHVldeXk1NyEgBISAEBAC2yPw6tWrf/7zn3ZMtTTgf//3f798+fLTTz99++23l9qoXggIASEgBISAEBACQkAICAEhIASEgBAQAkLgtgjoyOq2S6+JCwEhIASEgBBYi8CPP/74t7/9LR1W8T7V3//+9w8++IACdH/77beffvrp+3/9+WE4uHr9+vXHH3/sK1UWAkJACAgBISAEhIAQEAJCQAgIASEgBISAEBACOrKSDAgBISAEhIAQEAIjCPAlwI8++oienFF99dVXH374YZHK77//zptVfDPQ3+WtrC+++MLXqCwEhIAQEAJCQAgIASEgBISAEBACQkAICAEhcHMEdGR1cwHQ9IWAEBACQkAIjCDwyy+/vHjxgp68WfXNN988JPH1119//vnnvhmnXJ999pmvUVkICAEhIASEgBAQAkJACAgBISAEhIAQEAJC4M4I6MjqzquvuQsBISAEhIAQGESAd6r45t97773HtwEbSfCTV/yWlW/8888/v/vuu75GZSEgBISAEBACQkAICAEhIASEgBAQAkJACAiB2yKgI6vbLr0mLgSEgBAQAkJgEAG+9ffOO++kznwV8H/+53/ef//9FlocUP3666/Wkg8G8vaVXaogBISAEBACQkAICAEhIASEgBAQAkJACAgBIXBnBP7rzpPX3IWAEBACQkAICIEBBHi/ynpxBPXBBx9wiGU1lQJnVP4uZ13+UmUhIASEgBAQAkJACAgBISAEhIAQEAJCQAgIgTsjoCOrO6++5i4EhIAQEAJCYAQB/6ZU6v/DDz+0EPrb3/7mm/3xxx/8JpavUVkICAEhIASEgBAQAkJACAgBISAEhIAQEAJC4LYI6MjqtkuviQsBISAEhIAQGETgv//7v0NP+05gqA+XfEUw1HBqFWp0KQSEgBAQAkJACAgBISAEhIAQEAJCQAgIASFwTwR0ZHXPddeshYAQEAJCQAiMI/DJJ5/4U6v33nuv8besxodUTyEgBISAEBACQkAICAEhIASEgBAQAkJACAiBqyPw16tPUPMTAkJACAgBISAEJiPw9ttv823Aly9f8i/nVRQaB8i/KJi/d9VISs2EgBAQAkJACAgBISAEhIAQEAJCQAgIASEgBC6GgI6sLragmo4QEAJCQAgIgT0Q4NTq66+/7h3p+++/9104r4KOr1FZCAgBISAEhIAQEAJCQAgIASEgBISAEBACQuC2COjDgLddek1cCAgBISAEhMDeCLx+/doP+emnn/pLlYWAEBACQkAICAEhIASEgBAQAkJACAgBISAE7oyAjqzuvPqauxAQAkJACAiB/RD45ptv/IcB+TUsHVnth75GEgJCQAgIASEgBISAEBACQkAICAEhIASEwOEReOvPP/88PJNiUAgIASEgBISAEDg3Ar///jufAfzjjz9sGt9+++2HH35olyoIASEgBISAEBACQkAICAEhIASEgBAQAkJACNwcAb1ldXMB0PSFgBAQAkJACOyBwCeffOLPq7766iudV+2Bu8YQAkJACAgBISAEhIAQEAJCQAgIASEgBITAeRD463lYFadCQAgIASEgBMYR+OWXX968efPDDz/89NNPv/32Wzo+4dt077zzDm//vPfee3/72990iDKOb7XnZ5999v3331sTzquosUsVhIAQEAJCQAgIASEgBISAEBACQkAICAEhIASEAAjow4ASAyEgBISAELg4AvyE0j//+U9Oqh7OkxMsXgb6xz/+8e677z5srAaNCHA69fr169QYhP/nf/5HR4ON0KmZEBACQkAICAEhIASEgBAQAkJACAgBISAEboWAjqxutdyarBAQAkLgXgjwZhVHUP6wilepeKeKgxOA+PVff/6uofPpp59yyvX2229bjQpjCHz88ce83Jb68iob51U6DhxDUr2EgBAQAkJACAgBISAEhIAQEAJCQAgIASFweQR0ZHX5JdYEhYAQEAI3RYCXqzivSpPnpIpTKI5Pcix+//133gHigMr/0hLN9D5QjlVXDcCCv30PEIS/+OKLLgpqLASEgBAQAkJACAgBISAEhIAQEAJCQAgIASFwKwR0ZHWr5dZkhYAQEAJ3QcDOqxpPnsL5isGkX10yKLoKvN/20Ucf8RobvXitjZer3n///S4KaiwEhIAQEAJCQAgIASEgBISAEBACQkAICAEhcDcEdGR1txXXfIWAEBAC10fgxx9//OCDD5gnhyU//PBD+/f9/FfsDCaOW4qvZ1kDFQIC4M9rbemtNX4Y7NWrV6GBLoWAEBACQkAICAEhIASEgBAQAkJACAgBISAEhECOgI6sckxUIwSEgBAQAudGgDMqzkt4v4q3fNrPq9KceRko/3Wrn3/+Wb/A1CgT7e+3cZT122+/vXz5sneNGjlRMyEgBISAEBACQkAICAEhIASEgBAQAkJACAiBcyGgI6tzrZe4FQJCQAgIgQcIcBDCKQiNvv322w8//PBB6+w2X7R78eJFqP773//OSUyo1GWOAL9W9eWXX1LPW1a8nVY/i3rrrbdoyalVvVk+imqEgBAQAkJACAgBISAEhIAQEAJCQAgIASGwAwKkid68eUPuYv1Y77zzDk9X80Eg/vRgdAVPHVlVwNEtISAEhIAQOB8CnH+kV6w4MuHzgAPHIcXPA+pFq4eiYLj985//5Oyq3j59vJFYjV8Rq7fUXSEgBISAEBACQkAICAEhIASEgBAQAkJACDwFAR6G/v7777cYmod9+eMhaR1fBXj/K1zrUggIASEgBITAeRHgICT9hBL/fvTRRzzA8vDsJJ9sekkr1L9+/TrU6NIQ4NiJDyry2BEPCvHjYS2Yp4Av/eSY0VFBCAgBISAEhIAQEAJCQAgIASEgBISAEBACx0GARMdGzJAYIQHFl344Ffvuu+82GuWMZHVkdcZVE89CQAgIASFQRiB/8oXv1PV+04/TF97+CQNwHhNqdJkQ4B15Ajh+AIwngzivAr0WZNIR4HaRXwsPaiMEhIAQEAJCQAgIASEgBISAEBACQkAICIEKAl9//fWf//7j84DkPT799NO8PZXc/XfD+D+3+HgPffkg0D/+8Y/33nvPUyCXxVPXpFNIsPj625b1YcDbLr0mLgSEgBC4IAKfffZZ/joU71n3Pq5SfO+biOOCkK2bEsASVyUa4PyQGFEaL8Clf2n81VdfsWQPe6mBEBACQkAICAEhIASEgBAQAkJACAgBISAEjoAAD0Z/8skngZPelBGfq+FXFdLPgXtSnGnxswu+5oblv95wzpqyEBACQkAI3AoBDkh651t8+4enXfR9YY8kjxp9/vnnVpO/4ma3lgr6MOASMqoXAkJACJwRAZ5jSH5Bz4eecfmuyjPfKyYZxOPMr169uuocNS8hIASEgBAQAkJgTwR4WSoMF96aCneLl/zyOsEJR188/pt+4SI1o6blB8KLNC9TqQ8DXmYpNREhIASEgBD4SzFK0LnIFpLB21H+vGpsiMavCI4RVy8hIASEgBDYEwG23Lx3++uvv+45qMYSAg8RSDkgTq2IOnic+WF7NRACQkAICAEhIASEQB2B/IHdlq/OFGkSn+TU+IGr3m8FFYmft1JHVuddO3EuBISAEBACEQHOUfKfoeK52thO1+sQ4P2q/AOMvSTzleqloPZCQAgIASFwEAR4kYWtNcxg27/99tuDcCU2hAAIELSkLBK/u8ljTDq1klQIASEgBISAEBACKxEgqAgUho+soMOpFT8NHgjmHx4MDa59qSOra6+vZicEhIAQuB0CPN9tzp6ggd+3HPiaX/Eh8QE6RfT56jGpPYISXgN/699/EOe8bc1zNGRk+AmuRJN/+fZxFzU+4kR32IETOCxybpX+pXWr7C3o7bdexNReCAgBIXBMBNKH1xJvPCU6y10ec7Li6owIEBGlF/EJ8HRqdcYVFM9CQAgIASEgBI6DQDHTQjplDYf5ARVZlzt/0/it3l8GW4O++goBISAEhIAQOAUCHPmEUxl+3WrlL3MQ1vBRmvyN7wAIA3311Vdd4c6PP/5IfFM8ZuPQjp/uZDphlHDJ1F68eOEreUa+iwffV2UhIASEgBC4DwL+vEq+4z7rfrqZ8nIVIVaK7ijwExQPo6PTzVEMCwEhIASEgBAQAjsg4KPfNBxPxpCWWTN0npOB2nqya1h6bl+9ZfVc/DW6EBACQkAIHA4BQo1wXgWL9ubWALu8tMQj5/zCh51XcZLEuRRvgPHgCH+//fYbab40BCdPtOSVqcaBOAnjeWF6kX/hdCoRNG4ZseX99PxXqThda2RAzYSAEBACQuC2CPDsp/kLfiZazzrcVhKOP3EOqOyX0omaWqKj409KHAoBISAEhIAQEAL7I2CJHRt6o0/I5J8ftBEvX9BbVpdfYk1QCAgBISAE+hDIH5mh/9gHBnlShtMgH9BwmERSb+mjSZw/cV6V2CWxwscD66xzupZiI8j6r/lZferO8RhfHayQ4nuA+V1Ov/JK1QgBISAEhIAQSAjwdIU98cABQPEbKcJKCBwKAYIl+/COhPZQSyNmhIAQEAJCQAicBYE8f8LTw/w0wxr+i29ZQfC2aRm9ZbVGnNRXCAgBISAELojA69evw6xIaiwdMoWW/pK0CF/bs/Oq9Iv06Y0r38yXeT6dA61UYwXfIJTTM8L868+raMMbV75lPiN/lzK8hRouiZnyStUIASEgBISAEAABDqjsvAonwkZdsAiB4yNAOunTTz9NfBKh1R/oOf50xKEQEAJCQAgIASGwMwLFh7RSZmYNJ8UfelhD8Ox9dWR19hUU/0JACAgBITATAb5xlH8VkLeUeseAjj3GS1/Sebw11fLFJJ9JqQ9KngVWi4lCvjTo+z58nbx4ppXj4GmqLASEgBAQArdFgGcavI9r+dHE22KliR8NAd4OtCd7iH/u/MPmR1sa8SMEhIAQEAJC4PgI2EPJxipxxfofyMzJQt8iFhvrPgUdWZ1+rTndLR7wnn5imsDtEWA/ye8k3x4GAbArAojcy5cvw5CV7/iFlnZJ+iPQ4byq9z2t+okR6cJ0zgR7eXhUDHeMvbzAQ8f8mFao5zAs1OhSCAgBISAEhAAI8A1bc1L/+Mc/Wh7IEG5C4DgI+JcCCdhW/l76ceYlTooI3Cphoh10UQZUeXwEbqWnx18OcVhHIE+2rH/FihFzslTaj5TXWTra3SnOSEdWR1vWPn5IMrJj9A859vVXayFwVAQIWfjazDvvvBM+d3ZUfsXXRRCwN5xsPoQI/LSVXbYUENpwXkVmpP28yt4Hrz9Qk4bgVKn4TZsQ7tRJpUn5bxKmGhSwZb5qIwSEgBAQArdCAL/jXZVeUrnV6l9jsvxWKEetNhcyTXpOztC4WOFWCRPtoC8mvfeZzq309D7LeuGZ5t+wWX9kxRPJOVkwDJmlU6A6yxnpyOoUy11gkqiaBOibN2+41/J7JwUSqhICB0aA7Pl7770Hg5zI9h4YHHhaYu3QCHDUlIyqcYkQ9h6ahm8lQYrwhSjcaD4s2Df6KnEPLiCxWoxg7K6N1fhsDrrm36zKX94ygioIASEgBITAPRHALZqfAoGBD+feEzfN+mgIcNRqD/TwymD+0NLRGBY/vQjcMGGiHXSvkKj90xG4oZ4+HXMxsBIBzmNyCil7mde313z55Zd5Yx6vOWNOZpYz0pFVLhInqCElSoSdHm/kvKr4iP0JpiEWhUAVAb7Rkew+trsr41+lqptCoIxAftSE+A18KCZ/7bUrnUcAZKlA//xvYNo+aFPMsBgF61VsZnd9wfhfH3V5sioLASEgBITABRAgteQdCs9DsCm9wLw0hXsi4CM0ngTqfUrpnqCdZda3TZhoB30WERWfIHBbPdXqnxqB/F0onvpt/6ZOce7oQp7DISFz3i8ZTHFGOrIqSsuhKxHlDz74IH0+noSmXkA59GqJuXUIYObS849sI3VqtQ5L9a4hQA4Ou+pb8IbTwHkVyY4QwUCnPXzhg7986zWxgXmvdEzf/SOIKT50E8IdmlVI+VlTtle7AiChmS6FgBAQAkLghghwXmU/YcX0g7u5ISCa8qkR4MDVwh4mgngTEJ56RmI+IXDzhIl20FKEUyBwcz09xRqJySIC4ScYaONjiWKXh5X23LC1JBGaD2R3T1FY74x0ZHWKhf4Pk96s82DjeU9c/zMllYRAFYEffvhBp1ZVhHRzAgIEGT4HR86i+Lr3w5Hyz/RV3pTy1Djr4mcV+P22VAkDdfMOwxxEFb8KS2RgPzFi1PxY9bJ9GBD69Za6KwSEgBAQArdCAFflP5+Lgys+NnErTDTZsyPgX7TS5wHPvpqJfyVMwEE76GsI84VnIT298OJefmr5SdLKIys+nBaeeyYVgxm/QJi90hm99eeff15eni4zQR77Inef8qpI8MAbAJeBQhO5FQIENC9evEhTJpXPmyi3mr4muzUCnBX5EIFzoLG3V7HJ+ZtJRSeLMf/tt98YFBfOvz7o4cSIh9bXvFNIxBMeey/ysIQqGcn0jM/PP//c/m7WEjXVCwEhcEYEOLPHLmGdOP+2I3BCUP7YkvHIlIzDGZd1Pc/snP3jHTiy3fbSyTchfmMPlLTMPXlPvPDDp0ZaqKnNiRAg6PJnsd9++60+d3mi5QusKmFigGgHbVCocDQEpKdHWxHx045AMeezJnMSghA4uVjOc40z0pFVu2Q+v6XlVdlNkUHYbZf4/JmfnANc8nYzuIkYkKGwD6YNnyhstwqifFIE0E3yX6RlE/+YVn4jajhPkZ8VQRaaHhyf7PP1lHkQgegEIqG+9zKkFEkuk+lrJ8JxHb8eB9ubGq52ftRSCAiB3RBgR8GBN38VS5WYwbDgi3VwtdvSHGGg5B2Mkz2DMZ8d4FEPNkTGxqwCrt8/PnKxZMEslK5KxydTmCNn89RcdbKXn5cSJn6JtYP2aKh8HASkp8dZC3HSiwDfwglf1hnOnGCi+cqOPR0IJyvzUb1z2a39uDPi4evhv8bvHe2GQnEgNtXDEzxURyZiE+Thr0PxJmaWECD9bau2aYHNVcp383ULNvNL/Jy63hscqcCpl/IgzPN4OFpjikmZmjW8oYZGrV4gFrGXFcj6Ic8rhza2IRWG7lWWhMllXKcho4IQEAIVBDBB5Oi99cBM4XbNOtGA6IIYwz58QYNzxRs+kPYzXVMGjQqqV7qFAASgZrmtFpTMvVJoad/bphiu88BsLx21Py8CwT5g6847lyLnKCxyjlXHamG9gzo/5RI2iDlhaaKu+XXsDYCLuF2gUjvoCyzixaYgPb3Ygt5tOrYVMtc5sB3AI/tMFKTwieSFLgzmmDP6yxpEbIUOXlgzx4P0RXYNZFb6IFyJjYcIeH9sK7hDAXvH0NeL1M2sM8GJ25uH66gG10OArbuJEypJrnb9HHPV3jOjl/jPk86980qzIIrq7aj2QkAInBQB9B2vahaMct0CEF2k9vx7likTM9gE5xbOgsBKPoNz2XMz4re4G8V+xXD9eocWK2Xg2t05gPeW4UTG7eG6YM/z/Jqf7BHKU0yKEiZLwmBbHgR7Iyu6NLTqhUBAQHoaANHl6RDInebDoyaSQthe3DEtc4/M81g3iTkHnNGqIyt75C1fs0PVnE4HAsM+ht7o6cIwoi5nIeBd8lOUgsD0oQGdNdkd6PiUE/ZuhxE1xCURIGjw/mtKiOANdVL2p+Q7GNSbmt6jOAKp1H3/w7ZLSpomJQSOj0BI1nNZ5xnjgGExUzPFftZHnHWXLSKWH87tz1vLrnKiALUrhVgVnH30tbOP8ENvJ2zhQC7NsdeBVgDUrVMgYJmUJAAX0G6mgLHqMm5PbLzyUUsfhythEjTOG1LtoAM4utwTAenpnmjnY4E/cT4WEjtwAR+XT3CHGi/DKz0mC8HjGhDcge2DDDHgjFYdWTFtNq72x/DA/fBBHhaGNjS2ju0FevHHKMQ07FvYS4TgMheaC4QsTMHmdSuBPoheTWQDUUeAkd76FgKppg2NK0MnUknjoJZ8j8lJKLBd2W6fX2Fyi1v+YdspT+RtwaRoHhkBdMeMKqoxy6iis0HvBt4QX4kbcwk8wFUXzZS8fpiz7qKpxkJACBwTAYxhiKIfelVimJAAvUBaPwVU7E0CGsGcYhhn+YtjykOFq+QaDJA9vZsNvemguWAz2QvIdmVNdStHwJ7aSaKOrcvbnKWG8C/YatPfwxZWapzF9kzwtra6Ip/aQVfA0a3dEJCe7gZ1PpA3AskRbBpZ5Qxco4bU6xQ3io++56mhl8OHG09kZu2R1ZLYeWMUVpRdwVKv4frKPvPsekj0ZgCujOSG4VXHLRCoGDuyJ2MjolyQXdqikIsZpjzGz0a9vHnRnmQjkK9KFhUw+aHQ6I9ohivhr6JBIdOB3d7fYudWpWsdmV1yN8ylq6M1Rh/hgeCDufNHgcPyRpCNiApCQAjsgIA3hknxW7YNdn5goSk1O3C72xA2r1DA/u/Gw9EGMtdgmPQ+DDE8I3yKDbq1K/FjpUFbNGJ4aup4TATCHoqQ5ph81rnKo0HToyMX1qBNzGlTo1zH57Z3bQcEVtpB31YMnjhx6ekTwSekMSPpC7tFdE+c+9yh2RF4ACm3bIUIYkmweBVIRIg6hhMv9XkdOS3T5YzeYp4B8SmX77///k8//ZSTYoG/++67vH5KzTfffPPJJ58EUojF119/HSrPcglWH330kXHLpvHtt9+2SxVOjcAXX3zx5Zdf5lPA5CHJeX1XzatXr16+fJl3wSZ+//33qGd+60Q1XtOxd7/88suJmBerT0Tg999//+CDD3799Vd46HJGJnIVjxnMNUOw90bN95zvhx9+iILbiJxS//jjj3b5sJDsBlYCoB429g3QQazZ69evfaUvQxNfjFGSC/OwqCwEnohACNQbTeJbb70VeGYPjOkIlee9zCeY5sKWHgN73nmt4TzEq3vGXR9//PGbN29gfh9/Gvw4j1x89tlna6BT39MhEKR9ICJ6+pTDFOAH8+7TQ3UOCZJ9JGmNCSkJoe2yXgA3a/DHH39AM/1ZZV6gC23GosSguUqY5PCmGtvOcLmnJV/iR/W3QkB6+sTlZqv+4sWLIgP7xFfFoU9ame8UusJF0ixkRVJwawhMPLM4RVqmzxnVj+aG7xr6obDm8ZkWZi72iJyPL7eGrgVetZmIwNL3Z2Z9wY/0StA+u9z6SdWJKC2R8uhJNZZQUr1HwL9SQFjgbz0sp+eSMMiVlrn3maXLlUHDLZ8jQN97nxBPHqe3VwInmRfSIjwoZBaGAiCYtsLeRo8RBRx0KQSEQB0BbKCFBKmAhax3SXdDLy5N31u6H7wNc8knmGoOzvmm7AVMen3EMG/IZBoa3zFMpLejf49Qjx73oneB9rkROFfcku/+endJhG1B5dPlFHUATJ/csIHQ8TUv/XiavfO9gNB2TcFicsAXVl3QqfFKBKSnKwFc0x1lN3sbCvvnK9ZM5Ol984QPeDbuoTzz+UZsSnR9orRMuzPa5MOAebRkirEmHPFrXCkHhTyvEvqJ7Llbq2CrW7MQsH24qYYVJmZ/2BgYWV9AnAYM66y5T6ETjMzZpzMFExGpIIBaWaA84BSST62/9J0r9cBAlSm03PJqTrkrz2LmokubOKNKg9bTDUacxlMCshY01EYICIEiAl4fk/625618Qp++7R2LnBytEqOdAAn/YuiOxupu/OSYTAxT67OwfVCXL6vTfHjXh5e7zfQhV2qwJwIWLiY7QAS45+grx/I5IMoDiZdg5M0YdgWHlVmgVkbTEF5D3AwF1JQwqSCfbnkTB2JrkH84lhoIAUNAempQPKXgTzKCBVao07UiXpITksQMXRSscQg2oDbgso0ahXOlZdqd0SZHVhWV8JhuV/Z6CBbbDbQdZQIIPwt0Y7uxRHl/BIKK2lpPD7XNctkQqVBPvu8PyMCIfld2gekMIKAujQgQiqFZSfLHPELq+/CsxUZJ7accWbXHkcFrwEPXZFPY9HCOHnPLazDxh5teb/SmIOM5UVkICIFGBFDVYKm4bOybmhGRElrweODKnVXXoPs0NpuWbLj9e+cgPOyoh3fmAyuYhu6VTy+lY2ddtu4DPKvLBRDIE1InsnVoDX+Ysq4I0K8a3U0FrEClb7Om7INVyI4pqTHgqcHtnW21YfKwoB30Q4jUYC4C0tO5eA5Qyx8/Sua998MzA0NfrEueXB3GMA821qQ0bQtzorRMozPa5MjKj22xDgUWeB+RtQVj0PZ83z68NY7iXxUc2601DqRmT0Fg6Vh3jZ0qTsSnib0yUj7RBqw4tfCc+NmnU5yjKtcjYOdVGNIxITFJe7iv9nYbFes6/inONDnTxrxD2A906XiKmVpCHOPTx74PkUm9vN07qWu26asgBE6KgFfDFBUox2dLiQ1MmIR/x3yHkT1vgYkHKHaTFnzEsHz6bSCesRf/NC7+t7ej2l8DAZM9E/7hhNTpAMkjyQTCXAQIIPmbYld94K2ESaO82b4mLe6UhWgcWs3uiYD09Ajrnj+OMD3xeIRpbs2DBQZWaEyD5IzlMfawF8Ol9vLj94PPSss0OqNNjqwMr1DYbZ+Tsm9p9Fw4jl8T4sX1ec/jT/luHC4d62JupkMR1NAudztCnj4jI+izSxeYjs1LhVkI4ICTkBCljTljelmE95BCiDxWyiTdk7Y2HlkBmml3KjTuQplXat9lf0z7wKdxvbxrWwlO44hqJgSEgEfA66CZCyp9m9uWzRIaMla4LSY+zZTQaHQr68yhGPkAACAASURBVBGzrVyvfAZHPMBwmqk2X+sX8bwULPBLwjCcRTodAktPOg6n5DZFIHg06Ww72hbDI+EKyNtxU8sBBKSnA6Bt0YWFsAd6SEUe06pvMfGJNEOEmSKE3jDV+ClSs7tdBTPpp0vLGOcVZ/RfCeiJ/3733XdL1CwBt9RgVr2dB3gIZhHfgc7Lly/9KOHS31L5pAj89NNPRc630BFThzDi999///vvv4fKc1161WA6P/7447n4F7ebIvDLL7988MEHf/zxB6P8+uuvlN9u/nvr338vXrygb+Lz3XffrTP8/vvve3VDJuvtl+6imB9++GHqTsaQ8lLLUO9H55ZxHpqFy08++YQa+n722Wfh1tLlq1evErA0sPB3qbHVA79xKIU1WFQQArsh8Pr16zAWUQeKGSrveblksbcIzM6CcHj+kV0Vbm4f5tNysPfulc+c5y6GiRxSe2KGro5qfCUEQmBDwPPNN99caYJLczmXGfTbQGYULpfmqPqAlQJyicSmCATFDJebDi3iHgGiKRxZOgghafbxxx/7uyq3IJC7yIEw1QYqHlkNpGdPnZbxBmHJGc0/ssoX0lZlt33OO++8kwYND0kZJ0cuIKY+p6BswpEXa4y3pWNdcgEPc+IDI5o65H2LhjJvdtia8PyvPZN7WIbF2G4I+POqNCgZh/a/nM9Gb+KtN0S+/vrrnFS9hiCSTFnypEh4F4V0+GT0K+7Y2nBMxQk6xqelsfXy0+zK6/nkrydilFUQAkJgOwRCNp+BQmZ2u6GPT3nJBnqrdfxZTOSQYBWn6QkGF+NvTS+nAHVAPt+8eWPMDMTVJga3XXdD786FfPVz43lJfEz+/ex42Kj35Nh336ishMkaYLWDXoOe+rYjID1tx0otj49A7iLzaKF9FsV3GAa8rc+onC4t0+KM9juyWrOc7QufWrJFSYVKsr6X5m7tvcwxqP/K5G48aKBNEciNXRpuTx1JIxYN5aZzn0scm+5BI09hj8fOHUjUzoVAfl61nn97PahOiiczvNHmyZH2h2VoyQESoUZ6O4oj2K7zKhj74osvzP1xiTepj85wyeOQi2mPkIDXv7/ViEzCzZ/83SQBVBcY3RUCuyGANcidvvehu3FyzIGOE5sdBB9/9pNY2k1akNV0Wta1905Mevc0wHASg2Pm6A8iGHdgI3+7PVeHS+KQ+wimOaBHO4CjhMkakLWDXoOe+rYjID1tx0otj49AvlNY4x9zaj6N04jG2dMyLc5o/pFVMdYB8TXL2bhgeTOfHcvvHrPGvymC1OZB8zHZFlftCOTmKfXdSEf87j0wGT4uHO6e4jKczIfA6BRTEJNzEdjivAoO270Jb2fbg+Ek3ci41c+NIM6bVZwe8YxFEmDG4gFzzp8GkAnnQEsPxcMSziUNR5cuRxMsWNejIR5GwNHHPAeWWF2EwBgCQXMhQpC5xbvdY+w9txeOI7xRZPzs9okIG/EgheBN4GqjMDWfr30DwLuMvFlewzr6yl6G8YzpZGLJdXriKl8bgVx4lj6ScRkcliZ4THVQwmSl4GkHvRJAdW9BQHragpLanAKBYtYiDxXa55InaXuDXsYKm7szpmUeOqPJR1ZLsQ5orlnO9oUPLQdWPVDY+TJ8heOYMeLOmFxvuJ2PdXNreCVIw3d4dWR1pcUdmwsysJR5HCOYenU9682nou1dKxSQ6IHzJx/okBfjkpeoOKni6RKI22HVV199RdJtOEnK4ZPPMxLHkJJmIEvkMS7MwBK3SFjzU9tBiR6iFGKj9tezoBwCKctLPhxUDYSAEFiJQK5uXWZt5egH7x7MmnH7lM2Ljf7EAp4ieFK2VF3Wfg3zFrj2PnBqHdPovdsoiyHtuZM1s1DfUyOQ6/7lX7QqmkF0cDgi3U4AlDBZj20I/s36racsCkIgISA9lSRcCYHcRa4JjIvnJgOHF4GrrkD9IGmZh85o8pFVgMzL6J7hju2yBlbd87x/OYQL2jLtvwRbj1g0Twy60cPOlqcuzut0ClKchVcTdP8mv5BchEKVIGD2fy4avcrCu1YkiO2jeV9++SXZ4bf+/UeIwOXnn3+OzU8MI8YcNaGwHGKt5BzH//PPP1u2hRQeA7148SINzrgwwxCMyK2u96sSYyEn2MVtyD+uIdU1rhoLASGQ20YzUAJnaf9ihvRuEPlHH9Lc94TCXEPYTj9cBS/kMNy1dYd4eh4cd6+3Dx9CffkGuXlcshKXgaI4wd5z333QUMJkCs7aQU+BUUSWEJCeLiGj+jMikLvINYFxTg1MetNNdLGAeQDS46Rl6s5opyOrNcs5gL597mxg1QeGm9XFvkdhBAeSidZXhWMiUDRPsLqRjiy90ZXAucYT1mE3FcKjY4qBuNoOAd4o+nODv4GnLujCg+ocXPHGFQruwwLKZENwzyTIeM8JfjlqDc+YrIGIdBun4xxcQZ+hzRWmceGHW4zYm85LLPnYyE9qgOG6gRogqC5CQAgsIWCxsTW4Rgxg01lT2Dk2W8PqPn1zQPIM/nac2MmTdzctw3kht3edWzrShgdN0ri9HRvpq9m5EMj34Ehj/UHAc00wcEsWohiSbbQ/DaN3XSph0gVXpbF20BVwdGslAtLTlQCq+9EQyAPjNf6x+N62ZWza5+7j5POmZerO6K/tcLS0LMY6dFyznC3jhja2cgOrHkjteRkeafSHjXuyobE2RSA3dmm4jXRkabg06EAWflNwxogH6JgyQdJYLn6MAfUSAhUE0LJnKRoHV3wDkL8KewO3LJk40Dd08enFcEuXQkAIbI3AuYLk7dAgDb1k1p5lvbebbCPlfEP3lANONnRdS2DriGznRw6VuRM3vnz5MjUIO+dKL926NgJIkaUU0kzZYlz1DbylDePEp6lmSYsSJrOQ1A56FpKikyMgPc0xUc15EeAp5Jz5YELzBpWaEF2klgP7Mot7K2M13npiWiYgGdK5M9+yWvriGRgFJhpRS83Sr310dTEJOFfaOpy1rgGtCy413hOBPAuQRt9ouUO44Gd6mTNR1DzY96V9l5++ykJACOyPQPjK08Qwa/+5aEQhcC4EgqOE+ZWP451r+hVul2KGjQKzCicHuVXc0HUdHc2aSCWIzYcgoWDHTr0bbzum4legz7V5zHFQzSwE8jcLl2zFrBGfSKc4tWNuFZUwmSUn2kHPQlJ0cgSkpzkmqjkvArmLZFc1HC4WD8AAJ+RJPFzpiXxGpODr15TDcE9My9Sd0cwjq3whDcHhfQ5Lkn7to7h9MvqhkOA+3VY8AHjbrXJYzStdLokxsrrFU3sMVzE9trG/AMJhT9WV47jA9DUFIbAbAhPjpN141kBCQAiAwEZvyVzgS1kh/DZpuW0cngOS5+4NpS0KtoMj59XodJBDv15Evzzy2MgbPyFpU04/Z9XYUc2ujUBuM01Orjfx4tTsKPdQ8w2sesU/FJ+nYEY76FMs0xmZlJ6ecdXE8xICQZ5ptsb1LD1WZdFvzgbpTSJb/vytxgjZdzlsueKM9jiyWrOcJhx51PgQ7oEuD2lu14CfFfHENzrD8EOovD8CJs9h6DU6Ekj5y8qvOjHi8EGyH+Ig5QBgeK7nIEyKDSEgBISAEBACz0IgOErYCDufAcYIJF68eLH0OM4Awad02Tk2e8ocuwbNvweQv6LXRbC3sR+u5fkqJJBNX5BnOracp/LtXIuW9YpV70pdu31+UouMXSlDZMuHptgnaqySwgG/CqiEiV+g9eUQGGgHvR5SUQAB6anE4GII8NvkYUbBeIa79cvwepM1XqqnwZdffsm/DDr8apeNcsxCwNM7o5lHVvkOJ8ERhu/CKL0t0fvaHY/IffWvv66xnts4bJjXgPbciWj0CgJhla3lFsvNnsqruo2VChd7Dyk/n1563zbgoEshIASEgBAQAndAgE1OyMAWc5TtUPBbQUuRfzuRp7ckVxuOOoylKz3ZY5NqKeQ78zzKaqEz3MYPx3lS/X0pzpw++uijfBGpob5yakWcjAynLACs8rCgXrEaXrJLdvRHpzbBXDvs1nkLxQ3jFpvT9RCFrfQxmVw/zd0oeGObBtUOejfwLzyQ9PTCi3vDqRW/XBW2VF2wLO0vlt6+IgxOW7YLh6kVZzTtyKryiOWaYCKFUL0U2JbzkYctvrTWJYtdjYNlz9esi5oaHxOBpeROr4S3zK7yXCrnVRc7n2c64UXaoFAtiKmNEBACDxFYaTpCKBbU9uHoaiAEhMAaBMJWZ/jhlZTrT36WF1PI+6/h6rl9l6KFLQKz5860cfTiGV4xd99IcKBZ2MzziXi2deHtFi7Zw+OS7MyJgfAp/tMi7PB5C/DVq1eBB/pSyaT86nM2ttLBhVF0eXYEipkELzNnn6DxX5yUVyVr+fRCYFUJk5UrcvAdNAlGjD8xBny+9e8/yvgI6nmVJ/iFlWgcqjtTwx2DANPE2eGzmDIvPoIG08c6gcfSMxnU04XGNDPoKHBJJaSWOs5CQHo6C0nReSICSQdRpeI3cjmnWKNH7J7yqRUfJWQUwmAa45RDeIxS50Taaw6VlmEuIS/0HzPy56S/f/zjH0voDI9ge2kKw0RO0TGIC0h+++23W3Oe9ITzYUbfeqyc/s8//4zWJbmk8BQecq42rWFNizoCCNPHrTwDiKpOH+4IBMPOimTTEbgSD0Lgegh4O9ZrvrD8vvsT9ZQ3sRk9+SD+pUw2v8sT0RgiWB7caKLD1CiQBqXy8nHL9QT7JjNC1L0Odsl8gogAww4wiCTPjlsIHgwcDMLZpzbGfzFYxXSPURvuVVwXjC31/JkE2nqlAsLJX6hMl0h+pS+3hllVxwsjkEsagnS9+RZVZsA7bI0MLAVWlTBZjznWz6N6BAnHjAeuPIehDMNdYoA7Q5D4Ww9doJAoh8qly8RDzsaSCwuzTpe5a2b30fjyB8aNXcwSe2vqmVTgtmuB1gytvogE4avfmbLQxOrI1VxwrppJxp4E6W2/7FIo1MSyBzZEvqti4VIz1rG4gtaXAi2LbZYqkRbf/enGP5h94+cvSxPorV8yjjZSL0Ham8Tk1nyA2pG72OGcCc3WU/ZP2u6/LUefbaapgPwceYGm8LZ0rLvFPjnfYiWcr3pexQJ5kU6TnbJqIiIEhEBAIJiXcLd+GXZiW1i/OgPcJT4LU/D+qMUhsvWy+MT3zcsXNrkPcaYBQIEnWAF4HpfncLXXQPDm2LbgX2wT9khdUTp90x41rVSLshR5OFTlkmRO394fatYVZvJoiuWutN/oVnAWLcbBHhRotM9G84B7EBnPjeSql2wuS3ifXiIHb59nIVCNLtew2wRzVpUwWQ9+bvPX0xymgOXPlQ4TDZNYRe6abTQDngq0yc9vcjZyEQp0Kpf1dHBI/lbo+FvFDLVvUC/7KQNO2N1wyT6LaJk/CuFuosykuvLsOaR5TQ7y1nqa83DDGoSBVa4IDJrlBWYNRN5oUF5DaqDvppnkCoAPb6FoXdNhOfI9iOkjdyGYBkV5l5Qo6HUXAyHSfkpaxjPs5SpNPN2dtglZWsJhITYEWQY/k0uWTRwTjHWPuB4BFMCvF75/Pc12CgznR7ey6Wc7qXO1JJayyfrC9InnoV4ablgZT4FzHh7N8sqnmL6YFAK7IRAsTNe45tmfZZQI+Cw6xPPij/jzWXgYq0Rs8O8tOfEJfbHhEOEW/2JmQ+zI5d1sEVAAi+Hs/d3cMoB3iZ8aJwRYIL86FYE3xNKa2vIh1dTY3fMWQjxsE6Rw3kmt5DxPeWy9K1liOOfEL1AoEwQancqyhl5cIsxLiQAjuFtBxnM3qBsHCuFBkp/GvmdpVlS06ZvTKWgoYYIETl+a4+ygw/oy2UqSHTufi+5DcPLJJqVu+bfuCrv8jg2HhQmqgRewuw8LDJq6e+hwauBQ9Gu0L9q0xgO/wOrSpWeGKdRxWyKi+i4EWHGTFlaT3WjamSLwyIPdYi3WR+9B1HfeizGcTccXHup+I54ghgAP/IF5Uenq49KlqJJ+ahi6CuVTp2UCOLl9TiZuzpZsSXTAelgrTLtyUx7mdoHLIGpcbjopn3FDBzYdKyfuR/faSH3e+Eo1frK+bNHGlMnm0VsaCxMwhf5hiQT3yawvP+XDroUYuzYChHHeglWiqByHEIvsHObCjzmgEJyESRUDD4JRmziWNlDwkw12mB3CXDvvxzpUmQU1hA2r7Qqz9ieHwnAfZhBIv1KIKOLtpRS9RsJBGF3gri0i5SvBzlxsar6wdRy+zyqPjeIFI2FCzRiplb0QQtsM+tUJZdrk1riyM/XdWeguF7ZyRpXuMp4VcJ54y/t9kxxvKp/I26yhbV6+cBC9CHNUwoQ1mm6QkWe/9JT330Ejb7nraWEjd+LE80Fs/GXYhoSJ1y+JfzypUM5hrFNLd4vbDTwaHoE/uMUEBbH3ZJMtsgZw2AIa9Iu+taVvmHXx0vhJrHJZbKbKWQggRQnqYjgUJBMhWWnevaoqkzxlEVkRTBlgesWkzMrm8W0YMWQwuhY32ENsTiC+82WQVaQ6GaU5R1YBKW9Jx+bp0z2zrOcYJ/v0wnZ40IreaxYn3rWvt1kDXPmZhvIAtbN0wQSEyaZLlmDWFFBy70JsOCpTQDNroMPSsSmnQj1mPewsxJgQODgCwZo9jKX8dLwDQk+74ipPZ6xsuac8rsiDpDAv24A1WlQfdDJTeo3xfJZeLKWP3II13ujy6bH1WVZniU/0McSflZVifXPFWaJ8lvolocVWnGUK0/nMReKJ+SYMi9neonBWIr2lrFyiwzSR/+noDRCU8RwAbbcuGL1c8K5kCUNElyZ72IglWCclTGYpQhDyil2dNaKngw0MMTP8hCDctw/lsLOgb6MHZ1xGoXE+egCEUKGFHwjaRiNQsEs8Gm3Qu67kTFFPoQkRc5EUYCCAs3RJS9TcuLJCI3RLZFP9nnpa5+QOdy2OrdhDE5K00HQZRsarGwvdLnLDI4aOJqt5IbS8yWUwDi2WypDxqwme+6+mcWKFsKzJGc05siqaPMZDPWz4xgIoB2pdBr1xlEM1QzjC2kzxFktz9F4EEV9qtl29ZyBM/MJrjb6FyabLNT7Dr1ExQgLqg2zIPavblUPEOWB/tuNNlIXAlRDw1qwrd0M8bX13zomYq12yusZYKngDYmFJu3fObfKFrXExqRfwnH65tI5XUrR95kIoiGIi5D48o0wNICPJT4kV95m7n7IX0a4t3z6s7jOK2UmPRiUPsg9XSCCiaItFAfuMRW3ZXWOdfF8CRfp2ua1N5yjjuSm864kje14XUvlK3txHZTbT9lBnPcLtFHLrtCmfZnCA5SlO0DNgS5MK0xMmT9xBs6xh9AHAMfIBot4lKypCognxdimlZZEUq4m4tvispbHwXGGOXNr2ZMxN58hDc6Va7aynS3DdpN6Erb5qeR5y2IZ4u9SrZVMWxTMQNGJ4UlMYeyIRj0NXfGvyk4zJE6dgQwejlLIxc46sPEy+XFeexBl2DfECXHQpsAgphNImcNVCHg13iVoXLN5gjfm2ruGKjT0PXlooXzhHYCFFmPL6bQ8UirYbnIv4X7gyBHPYkwtPVlMTAk9EwG8Ou1yJt4TrrV8XAgQkyfwuRbS5IU17SzMsXa6ZUYK1Z+5dDJ+lccWnJwQAlrnzl8d4ASJrmdoX/2U5ELmutTgLkuJzZwRyJTWB3JmT4wxHHG4gWOGG8eQ+KyLjuQ/Oa0YpWokraUQe+aD4S2HSGiTX91XCxGzy9ISJBbppiD130ER6Nq9UGNCv/JgEwU4xfLvgLRnk3t0KAWqYEZumXmZytpfYY6zeQzUjDldFC7Amxt5TT20i9ywgmY0qY1tgk8yWLH2OqhfCru1/Tmq4xvNg00mF6YZxmMmdO54xLbMEUdEZTTiyyg1TkJ41l8MmeAmFA9abuTGgNtI3787xT0+EIsji1hN/4kxtaJtjKIztClhKgglvnowsK4sTWh8YGecnKuA7DYdUOBHzYlUInAgBn9Zs9ybP9UFpV4b3WcI5NfA2BDNrVoVQZ6njUr0nlcrXs8xL3hwwga4IGsJjqOYQjfnEpSVQvRCoIJCH30kgK1aiQu0at4p7ut6E3TWg2HoWMp5bIzyFvo9bzGFdJjtR1Pc9jyu61ii32EqYdAFYaZxHZZXGE2/l47bvKQIbeSIb4qHNw8tiaqU3JAhqNcuB5qcOySJx5vdwXpUG+QFbIjscje+mp5VJ3eGW7cRb5DMXnpZeAUbvDYf1NNAcu1wKnzbyCGNM7tnLhAHlbV+a4yyoxyp3Ctz9Lwu/hgvff//9cN+HHZck8mHHEzX49ddfA7cPn0QO7RsvX79+bS2X/JM12LTw3XffFVcWHdt03GcRZ75LQ//xxx8/NvxB4euvv3716tXHH3/87rvvvvPOO5988smbN288WSBlWX///fcvvvji7bff9rduUs7l55dffjnC3Fm1t8789/777yOkR0BSPBwEAUTC9nUYsYqJ8wx7H/Ty5Ut/a+syAgyfjJJHQjZ0amCXFGAy8Yxp/fDDD/2tlnJukXxM2ULh4G0QgzwCZNbsV/FE+KwiaPTiFoFy/mgt891ZMA6OsNjbFIFcetNwxQB1U06OQzzfksAbMedxOLwGJzKeZ1nH4n6qqCZnmZHnM2wk0y1mN3HLgrv3I64p57ArYbIGT983j1d32EGzd/D7gsRPnlv3fFbKefQIcWLRSpf81jfffJOHpoQKpFbyxks1PrRg+/DZZ58ttZxSvzKnR46iGPN89NFHY+ztpqdj7F2mF5lA5oLmtgiAP5xICOQ1D5Hx2toy6EOCww0wHUWhze3Y8BDn6ni6tEwF3nwR/9cZ+UOtsXJRYip8dN0aPuEfm8tTelniz5DZiA2TAJZsoyHayWIojZ+tJ97O1UYt8wd/bMorC2CI/OA2wHMj5k9E9pjP9TzXqa8UMOt+BKNxIlG8A6vehrc8k4s3N3Fa+UjgALx2UrXU17NnfKYCBnypV70+93GznrWsj7vP3WLshz/qckZ5agDM7xD47bNGGqWOQK6hSeVv+5wmcBXThcXXJevY6m4FARnPCjgHvBVCAi5bYp4DTiRnKZ/a9JqJ1kMJE1udfClX1jxlB527YGrWTCQ3rQMBvN/dGOAUGiWZ7tZrbsxf9M4DE8wRXnqcjhHzxg9rdtPTh5xcuIEJQ6NY5osy4MVMYY+QFCrq6YVX/OHUPCAti+vzHvunZSrTKTqjDd+ywoaCXf0PsLCSpHRpnGcuUAxeKDG7f9VC/mT3FjPlsREbKBeFLUas0+SxNX9WT2Ozg/WOZ7zrH7eZyz9PWOC0eECm+Bjg3LGOTy1/EDh/0uf4sxCHQuAUCGBzzLKhaMX3aWwiPCBjz+sRSFlHa7B1IZ0c57tZG/enn36ysi8QmfB6q69pL5vPtS55jd06VwGnky8izohIo8sZFU/0Q2xwLmTE7VkQwCgt6SOPK55lFtP5LEZNeXA1fdz7EJTxPN1a5/tTkhunm0XOMP46r5xbQwRVDw67hluy2F1EHja+Z8IkN/JFX/AQvfYGhNb5gqYXR9qJhJZ5Xn4gniSILYam8NbyzpZNgdzm1u9XMX22VAGEgUtinuL+iBfXWqYcRsyXNTTQ5UoEWJT0TiGr1mhg801ur+Tc0zCuXKk9u58rLVNBpuyMKmdcLbeWjuXhY+ApRQ6K/QRwPC08nL1NMBlcbjEjOxGc8jjGLA79NgAOZ5E9Gh0v1b7c+Cw5WyNaEj/xooBHzEhRT5ujzXp/foIBAZ+x54Omc760cLaCBy+gm42yOh06ETw4Ajh6M0o4L8xUYBjTZM+CIefI0v7GCulNKlZ54NFewwrKOCz5TDOQ4rLCQMDtyJfFp17ypW+cQo78RlFQIz9qdhMEimKMkh7h6dEnLkGe8gOTYTP4xIkcc+ii1Ml4HnOxjKuwT0+e3e6et1BU9jS7Kf+C29x4LyzERqHCPRMm+++gbe/gha3xlZElpbNofz1N0mWeSCo/TFVZry1ymH4zZbzN2lbkApCGGEgb7qOnSzJwh3rbNzXGZsUNKUS6sLqnYeyC6AiNT5GWqQOV26L/NX31Pg/vFq1nsnEP+xYb+Gh+lhUuDnScyuCzH7rDAc69C58bPg4w47uYa0dmek2np3Pkcq54SUFY9zG22dwGmYEgNSvjvEZmkB8Uk1AMQSUoYVz+KJDlYTUHDqobx21pxugJW/t3INJqGUhthIAQ8Ah4S472YRwwEclKmDJiKJ7l0y1QqQT3YYuV2Kajn2ZXuWj5h1OT+dDPMsW5mQWrNUAVCVZWKodCNUJgAAEMlFknX1gjzANsHK1L8VFr6eOUZSraujXyViSoxZqyWJ6Ipeq8ofANzlguJjH9BFeWt9jUE0Z6rpQwmSh4uTHZdAft031+TdfPKAgJxIcnUvSGFcG2sJ8NxfqJ5BRwFh6rVJ64scqhYwgqc07qNYHOFnpaZ+Dad810E8Q2zpS950rJIa4wCjDQOO4OzXz+oaKbO3ByqCE8LCzc0dIydayKzuivJn9jhfzLMIlO0cq3DOE7fvDBBy1dzt5mh/dn7bVoJLjroz1bY8tyf/nll2mU4pZgawZ2oD9dR9LvZAKdf8kXKeK7WwQu272E/uOPP/IacnE6jM4HBLjFahKo4TO6fqd01iqEIAmyOyjXLOZFRwicFwG+78EfP7KNEcAuYQ2SdUIlMey4cgLrxm8XbAFCslows/SpYb6xkH8ChfZr7Ji3zzap4sGY3W0sPNcU2zdPjFsWdw1QxY+wgd7SYtm4KgiBNQgUgxkI+m3IGvqhL99UQXewKmzGjizblg3x/Oef6fB3VW5EQMazEaijNSvKP2HDoTbUvaAVk5hYvzEDiFl78+ZN4gEK5NaLnr2XydB+hz3dbRMm+KY90Tac/aBTEkHsOIJzD5d+xHoZHSFoD1IH50g4qZjQ175/DpJ2dhXaHPwSD5WvC9MnesnnW5lLQKzSUrcGELCTSys8ci+4pgAAIABJREFUJFJUgS5Tb4KhTPJDtI/Q4OBpmTpEZWdUP+Z6eHdpSLToYd9iA3+KW2xwvcqAIRZk+hwtTTblYBwixKZTmPTLPYvmFMYmElmKwNY/F2PL6kVo4lP8HgROofwo5CgZyMSJdWQ6fqYpYvMUdijnqRb43GFcDSEEhMCREUi2q2INirmb4TAmQcFw3mam8nqUnmuKw3NbTApTb45geHbedySgGGiYmjoKgYcI+OAz6OnDvgMNvOJsFKQNcFXskisj+BRbqrILAS8DSeRkPLsAfGLjYmoPG/JEltYPXdT0NZNiG+g3hus5zCkEW62ESQ7RcM2eO+h8rLSyU16SCEFyojwMC7mpIHXpMtcUy8ls982b4hHF+mySgVPcCjHfXkULiPV2N35UKCKQEvpdqJpw2tJApEh8qdIorN/xMQREZmV9fTA/i+YSCKrfB4HcQZBR+S+T3YECj/ou9UKRlm411q+n0DjQc5vlv2qYLNFErlim9Pw4673+iTCeo+dxM55hWU+KOfon17Z4IGsijMOkis/aQ229hBdjC56R4UmfYW7zjogoTwTb4xWwjSlJT9yYDNCAt7uQNFhKAswjNrz1xSF/TnDPGj3psyfaGksIHBABc7LFfWxiuPgAWvHMqX2COU2L+NuJ+JZPN8V4Fnsr2hjDNZgjsMrego8EUl+Z7l4M1b4LgVw9U/f1gVlgg2CJAClXnNDsOJdSvS3WQsZzC1R3ozl9Y74b50sDIZD55pRDrDUvgLIN5FWM9fHAEs8Wy1mD6euihIlhS2E7X1BMXzDiyiA5MV8kkguPn2mlTG6qeFBEisP3QvJTqo3GT/ykhGdpoLwU/yzFS8Uhcqin62lx3JtUAm9SzPwhmCUE6JJ/R2RprYtEZBiLsKhyNwSQ+VVHVhUTNnz8YA6yS5d2g+yMA1lkUEnYNc6LGPfzzz9PjVmp7777rrHjw2bFp70e9jp+gyWI8N9rNgZp4mhZUU1sjdbjg5/jeNJcHQ6SGVU2JClos3iRDwmu+WBUL/8VxnpJqb0QEALXQACzwENYPPZY2UbmwcxKE42vtGDGYCyaa7tbLxzBFGPPA5OY+q6vhYTudplvaPNnrKyxCkJgPQK5yieaa5TUc8UOn+AH48NTRBZB+QYq3woBGc/rLXfu4k80R3sM0fOcS6m/e4fynRMme+6gl/yvZQ/WCFseT0JtjRfGledPsEHQol8ez01fxaTZnkmPNSgV+yIDRfRoTEhT7KLKnRFIW1peJ6psaQNLRXXrinXvbBgDmLrcAYGiM1r1W1ZFHWAmXWoQZm5v4K4hEmge+XKHvExaJpxQu3VbQmz6g6I2fc5FlgY9df0WOuIBITzKh6CGhOn6IzEGQg0tzmOslremMDRkh1nQtJ1Lv2613S9seTTysglYfks1J0XgrbfeOinnYnsuAryf3kgQY1ixh+sfQMvZyM0ybdZENU83xexX7ZcqbL7Fh0/tbnvh1Lm/9mlu1/LgVrFdVbeDKFAuaihtBpQU1Uj7ecSYkIN3FyxqCoPqsgWB6wmzjGfLuqvNngjkR1ZkCSwFvycn7WPtsKFLfkEJk7Qo2wGev+GXRpxyZFUksnIu6W3p4NkJifnyEMOls14KNGuX52O2JHtTjI6obHwbYSXUA7CwieOhfIRq/6EHuOWrEogKj4APZ2Ur+9kiP8UF7Yp1L28YDx52Fpf1KZXP2s2h2oc7sjI31mgZ/YKRpudFXZQQF+Lr71zGjidI81/9HYDFjtlT32JY0EXW3H+X6ewa4rmNi34ClmbNd4kOu5GW46U6OFAwfaRlvsNZ6o43JZVpL3tRgM9eF7tEXPVCQAgIgYkIFK30kmltHHcuzSOY4vx0amKG6xT7zMalV7PjI1B8CTKxPbD14Em74uNcKAiBt+Wzjg9L4lDKOH2lZDynQyqCaxAgsZ4/JqJXrJQwWSNUXX0t+RN64X1YhVDZe5nLdi+FYnsyYPnT1eQ3cPSpPU/rFjueq3Ips7e0ZEeYHedV+RN1R2CsyAPyCZhsEnfL/ucbUoS2PSknw1hcR1XujMD4kVXlFdE1uZ6kV2MU2DRiBXAqOrIyMTI7NQap0aGQb/Lb7Z2n48t2IrKePU/2OGWbYGBp1nzznwBJA9m6h3HbL3FRfgPD8yDF9zSXCPJaFd0tcCSqW/pG4hIF1QsBISAEdkCgaC1Xmuh8+8THb7tMqE38CKYYHvIZrf/UsM0x3wwvuTbrooIQGEagqPJQW6n1ZAFI9/BHYgtS6fTrdJEPqmeR2zDC6mgIyHgaFCocBIHiA4gTHfpBptnLhvmFlY6AcZUwqYCPSVy6G34gaqnZU+px6F999ZU9jGs8JHdJ7nF9TsxoPrFgJ3CBhzxKDw10eUwEULd87bpMnAzjMVf2blyN/5aVSXAO2cBTiomI6VWXLlnfFIQp6vIrMvFDi2HFp/z6VKI5nMvzMz1geelYt+vphrF55f6pl44/r6LvgFr5Liz0Ehq9jHW1V96zCy41FgI3RCC4NhBYaaKLSeqBqCatxRFM8dYZrjxFvrRtvqF8asrTEchVPg0xpqQ8oMPTsvyxhSHO4Q0Gfs1ieB80fbIi+FwEZDyfi79GDwhwmpIbQD78PvZITSB+6kslTMLybbSD3v9FXuLJ/AWpMNmWS3y9z2xYF7JYB/+oprH6sLC06Puv2kNWrQG7pNNtGXgQ3PjftJBbe4brinVlGDddIBFvQQC7NP6WVVEHetUgcEnARNhE8qLoEkLjcGm7gpDfCc2OdrnkG2bxmZaJpz7XB6PhhaEpXxpM7HWZzlnI7EBnCx0JbC8dTeUZwNCxfknmxRSKlmMJXJbVfy2HT6Nc4CvPddx0dwcEyAzuMIqGuAkC9qCMn+9Kl5S/kATxMY95EFPs3UECiqBi1iOlxacZpuQX/Jpeuyyr2LW+O8RmXfyosUfgYsIs4+kX90rl0yVJE/i5QFJ/isyJEias1Mro9AgKWElQHN/48xkn4oeQeyE/Rn7jGqdWS2atsmpBqLbW0zAclzwhxF6Jv/zWMWvWp2Tb51UMd7vMSKJw7Uzy8S1P+4pfteWxjqxAeTipnb4VfoEHhdq9QotQpnMmDE1L43obO2ZPzbrsXZGyPYq+nlSR/tMri34CribONyzKrCmHLc0YwyHnSBqXeGJTP53HK0ux1yygREcICIFTI1C00mMWz3AIP/pIPYZo7K2LI5hiHsoO+3NmRKxl811ZKHqxKUHLSsbU/ZII5J9ssmmOKal1v0ZBUdPEdZTxnAjmE0nN3Zg/cSIMHYIKanhH5KSmb+663Dxhoh10o2Lym1UvXrwIjXko7eeff571IFcgfvbLuXq6hMam+aWlQY9fn29yifG6BPXmhvH4S3w9DovOaPDDgMWnYhNkK3M9Y7jz1EMyiAOvZ42NOKvXphaWzVLic8pH/JLNSgSHE3AeN4ubP/zwQ19/mXLuJ9LUJuqIX5SJuIWU61j2ENkOuY9AdiLDidSR31ufPlkRFAJCYD0CRSu9xkQTHeXbs+HIJNjMp5ji6RCFVSvSP2kGLUxNlwdEoChv8LlG6w84zbks5RvIufSvSq0obBMlrUhfxnMfcdr/ZYL187JsiSd1ilesYFgJE0DYLmGy2w46ZAa8KJ7a0Rz5h7g8yPVyvn9J7SurFghuqqdhLF3WEUCh8icOuyIQZZLrCOvuFggUndHgkVUxSk5MPyVWTt8fI5uznS/fYkmKNIvrVGz5sNLOM9YH1iGMGE7AGc8QTF9PmviwthE/QmHpWBev3/V0Q30uS5o4ltlMY7E0JjmpJrwvVWfJ3w1sFL+X5dtPL6+X/OksiaAQEALHQSA3oStNtD2K4ec4/FXAI5jiHCKmNjHWyul3bag8zioLgYcI5PKWukjqEg6Kmh6KUHuDorDJeLYDeJCWEzfmz52R/1p74oSA57wfNJu4LhZrrTeAl0mYrIeiKO0bkS2OtUXl0tEUZwPnVSUDakmn1qzaEk0bVIWNEChGIF2xrgzjRksjsl0IYH8mH1lNeZunaw405luC6Qx5t9+y6+Ww3j48ubD0gEOdSPGuHa2HIYqN65VGKjUbS8D5ISyvt56UJ3ucctFPwF6Xq6hPh7A4rIu1D2dFVt9SyDkflp/ARk65hZ/2NrnuDHPePqha3hkBvm7K7/HyoAaPlb317z/OpMlJffHFF0vn1ndG7FBzL5rQlSY6vBfFfLFCY4/y5AZz2KCtMcW2Y7G1mxjpFb/StnIJjE8VhECOQK5WqY2kLuFQNDJKOeWC1FIj49mC0knbnO5lAuLVfM94lleskpAE65Rv+oZlyZAJQwwQNFKp7/osxz4JkxzM9VAU0UNxligf39FwKJXWl+et85iBB3N5kbE467NUBuk1tsMmwuqLhbC+uWgVe6lyOgLFcDeX28q4Jg9hTStdlm4ZqdTgLIZxaTqq3w6B3GIgfpOPrLrUYNZU069YQY3U4Syae9IJbmCiww7WYc2kPCkYHkvAeQZs1S7wTIqfl5WLfoK7E3VkaQhGCUJlXLUU8l8WGaaWP5Vjrxi3cNLbJtedYc57h1b7uyHw6tUr9l08bcdmkrSU969YS3STp1l5PZE2tAwPXd4Nq8POt2hC15hoUkJeEtLEh19KPogp9t4/zWj4vdtcEoqv3l713et8+qrZGYHiEWniYX1Yu/NcNhouD9sYKDdrG41+MbIyntdY0GvIf/6KFaszHJ88ZWXDni7f9A1zlavqFFIwvN6z7JMwycEMaA8DkndcojxxFfJB19dwHJVCVh7b4nF5HlDL8/iff/75qZ9WXFqCrifVwvrmorV+LUShBYF8k8vSdH3qaUkeWkYPbTwp2DiLYQyz0OUOCOQWA4EZObKq2OI1uZ4xCPAZ6Sm2c0VdfrJhfzgxMs6X3I/bVfak1kNNDjdN88KZqdxPJMAn6sjSEAwUwoWutc4fCw0i2k4tD+Zy4u3UHrbMdWeY84djdTXgXPbfb+Cc8n8Ci03PGrvAfHpjPCAHUTyairyhaLzdy76F0wX++FVe9pZex2lDS5rhqp7OuRgICBRNqF++0P7hZfEAZthj5tZy2KANm+LiaWvX3rUOWv5SGsS7NlR1+rp7DQSQQ95bRTDwoJhfXOqYSyqqPBCt0fprIGyzyG0Ft/wWwFqqUEdAxrOOz4nu5vK/ZpP1lIljMHPrR3CCOX0KP2ODhhAo3/SNkaVXvsRTSA2Hfzb6bgmTHMyAtrG0vrDkcHMe1o81iwJbP46joIaLTKqE7uQ6RQNmVzT+szjZlI4/V/ADdT2pFiTnyMvq53ixMkKYr+aS6i3NXYZxCRnVb4dAbjEwKSNHVkUDnfie+IXuRiDslfb1XwVEt4kMSM6mpDJ7Yy5b2Ei76MpJXp1IHvjOcnW25Faoc1K56ymsjMCYnT0xtJJUheHn3loSBgKdicm4iibmQtUOCJn39sb1liFqofFE4vnQuW9eg0NOf6yGs4piInuM2lN6kTpPkfpTRj/UoLxGQ+COPUS0OKAiC4CbIH+K4+AvfQ+QNgR5/jye9rwC3+hQDjXfazOTm9CVJtq+32K4ISd1m4+0LHn8idZy2BQXtyuz7Crqkx/LWVBnGI4V8MIoJjmFdMiBbrYcG9OGXimos1CQGp6uXVomzx6DcrKCKUjjpqG5pHLsiMUTv22ZRUGAeUUguXjMKS71xYsXS4FWBahc5VPj3m18ZYiz38ptBTPyW4CzT3A3/mU8MaTXMJ65/BdPdncTrYGBiq9Yrc+cDHCypksee7T45ZYRbYmt0NKr2MZTWJnl2DNhsucOesnhTgx6i0szXMlCGM9EEXbQS3RnGS0jjgCs/+iZUduzQJjqpdeGxtwxU7t8WNhOTx8OrQaGQDHcNTG2ZvWCyYMV6u0rdz2FExnGyox0ayMEis7orwODFXUAOhMfvG3kiiRCmhUaWM8KPSRIMjEkSqBMDRko8pIV4nyNMPGQG+iHg6YGeUf2OeYOG4kUm9l+KV/7YvulSnxYAGepZUs9pJLZwgXuf8bZwuH6Nks60usqKpwQP1WWNReqCqlwyzuVdGuKNCZSFZ4DGwOXJvDWdw0ORkQFIZAQwBKm393lOKqe/kZlaICH8kd9mD6M3twP2MIS2dtc8geWjEwl7KEy/FVc3gDlY3YpmtA1JrooEvW4nJMMEknETsXk+xFMcc4Dq4mETFnT4gkfKc71xENExyxwyvzBeTGiS4mhYlIPn8UfWoYuk5tgyYrssfooOC3DXYbmWI4/iGM3mPJEfxrGuuQlZ7pL2R+Uq6g4FRyQgeLdNYpfJHjeyqJ2T3Ex58VkjHMZz3/Zzmsaz6KajMnJDr1wcLm3xR+dLtLLYcc0TXGpZuJyJ961QOdNmBgCNt8cbbu1srCU/FkJ/kquKt2JEJI958MA4fCGmPBf0eX/CS2oof50zykuBUhLMdgSYrnkzNLTpRFVnyNQXM3eWNfMwkrdPK9hzIFVzdYImNTZQP9rUv7s/7P+ocDTOv3ExnswH/JriQdyEOOE/vzzoQLz3EeRvn3ThkRGsUFLpRExPFdOxwa1Q0RW2ioHCkYncQjDA0RSF6Zm09xZYIZ5Hui4JFFfffXVALVil1xsDFgKP//8c7HXw0o6ejqp/LDXUgPmG6iBzFLj9fX+vZaVnK9nxlOAMTNWAZBTXGIBhiXK43D2ctJr0GifSP783Vwkl0zNermCMszP5bYdtx1aFk3oGhNdXAsClcpc0r4O+5C3OYgpnstGmGYupWvwN+K2sghwwj88Sx6kmvZmn1kLLq0BhdCXYxIbKBUYwpaeBWVQHzF64syXgYx4oKPLIgK2NLm0UFPsslS59AQ3Qyx1WV/vg940BURiPdntKOQMwzZSvd2IV6WMpudCO2uyOWUZz1nYBjpY+Bzt3BGEXoe6DF4sTcf7qUNxW2EG4xnWQgmTClxdt3beQefDsbKb+uIuNHxjU58lP4iJKAYqs4TTmIGBIP9cTrH8aYjiojBE70S201ODQoWHCKQNpheYgWywZYAH+noOjU7iZ00Y7GNUdNOPovI1EMgNEfPq2+/RYWnLN2DRVsJq81mpRZZr8Fqdl3N7bTrTlcHMZ53vama5H28gUuImH/1hTf6QOMg/7FVsEJz6MEtF4oeqzOUn1UzMVVkIVRxrGI2igg9TQ5IDeyuVpc6JF3jG3XSsOie6ez0EsFcmzDid9t0+ja0jhbmZjtw++7GmlHGRufu7wPoWoRs20V48DHagqwBlrr/o8Q9iiovzqkyq/Va+955isY3hgKpPKPig0Twpi7W0+oFVT5llSpT5d2kPZiwlwZgyzXacT90yDyFMuVIBbNsnWFR56My1yYEf2ykY50tyEjo+69LskjG8NUTPmunW4wbFT3hOGTRYJChPsSrGsDdxMHxz41n0xSzBlKXch4hfwSSH9eBkH64GRsmtU5DVAZqpCxqUkOHfLrfiR8xdzIkSJh6BWSbFgxPKRbVi3KUwLHRvvGQpk/APk7XTl/pSFqfD0MPjFieYW34Qm6UCjAi1/M8HzEWu8srt9DQfSzVFBMyb+wUdiHW9WbinYSzCq8pNEfBShwBzyXDdR1ZFc5n0YVPuA3FzIQy9JnC0bIVX6aUyjZO68q/hgEMa1mGbVBiRgezWmoJf8jGXZtMMHI5N2fMza45r8NmobzFwAUBEZeKI7DfCovjL4YHy9Apkh6khdZ4rygOhT/voKTC1EevxZTtZtRQCIOCdTpKxRjMYrOhcO+CXBn4wPvmeGW6prHDLLTYY9GWOWGZvqE2bqJy79fKcP6UcjhKZ6ZqlCauccAPPytSAOjUrLs1xTLHJgBUqk2q/Fcw1xJHA9u5LLZP8I66hQfCY6RTWlOVhgGRzp2ByYr4e4sVFNB5soESnLhjWSwWcuEc+lG0hGoHKRS4R3NSy5Yp8/NUPOHOpaKpRxkKzHMnQYOwyl2QZzzEkW3rlKsyyHl+LbWr5Rgz+kwe0NicqBJ2alUzwce/DeKAIVzEIhNt6bFAkRaXnZ9Ycl8ZK9cGq7GDz/RxtWYGxzmfXXfQ0UR4TeDt6acldFAUgj0W7+A+Ni0OMiWugzGXRUIDeGH1b0FTYR4bzSd22xiTfL8SA2/JKOiYJRaGFq7MYxtuK0BMnXnRG3cnosO03TZhrlOswmQtJo48JPUMEOjgkPDSZBf4oMKMAmU3WF6bsE0LubFagAB1jtcXdBtiXvBc0gSg0fngZJGd41cJA0IFPfCE2cSwiCQTXXy5Z51nLmjisCGf7WoNYAK3o5IYxyUUItoepPexo0p4KLMTDLmogBBoRyPU66M4SHctrm3xumiGdosLYVYyqMWyFgXh3CZbn1jNBm5QV1pjo4MQTzfocUxc8Y7HZlHU0ymtMcfDdTM3IDhdy6ZqyobVlzXXTh0NMgRjGeMgb5/MKINAFLU5euEVswmouLXo+7s1rimplCtsViOYqkOhsvRaIijGcCse3onl4uecW70oyH+wGArB+dma4TK5kPNejWqFQNB1T9v6VQSfeyq3oqdU5TKfF/7aA6SMEhmjp4tsUhSRpaJefSjSD3SCw8WNtVDZ7kgo77KBz58jQA+BXAEHU03QqbSq3TNgad21h4dLQAwKwxFK+D2WIWStlWCW207/Dy2HQJTqz9HQJGdUHBJA6v46pPGBJZBgDsLrcAYEgusnEdUfPgYpdTomYW1BA37wdXOMJTA8pLHkj6tleMjv8UL6Lm7XzNE4SnsMeIgAYNjZdXi34xXzuLVke4yd48S5OjEheyGNEPO7SUubdN6oJkzUdgduJIxrZvNC4G7FMuvdhIbOWiA+znS8QgjRMrd7RpmOAdIlonbjuCoFcmBtzFuiXyWQqNHYcwzyYfUZsNAj5cPCZW/5Z1jsfbs+aoqEbNtH5EgN7PTixvfpSFFHkcBiiXHrbTXEIBpjaSieb2+phEQ2AJFaLUwt+2QR7Cf9AOQRpaFkKRCEbWhYvbbmTBShyWOx480pbpoRb+NeHLg+B8hsHT2elMD8cNyw9QzeK3EPK2zUIygLPktgxtGU8we3sxjOPqdCILuMzJjzFXrhy1BNr1mi4ioHEqTdHQZyUMCnKSW9lHpXtIyRhNZNrnuUibVL1aHwJK+OtfWuAWSgGLe0UlphJ9blDATH4rPdquZsHKmkthsXA0Et0Zulpy1zUBgRyORxbguD+kMB2eIO45ix1SVeIS7s4aedZLZ+OgNntZDr4N8lJ35FVTiWQ23qeOANUzgalAEvDgyY6vbberPAsDwT/QathbHhSviMceqwot1gHQA52IXUMyFPZAj5RNdkoz8aY0fTzSuV8dmkUbOKz9hKJMT9ZX27cYOQzLdZ4yqHM8hW7hErzQ76+iKpv0FWeS60+dL4xe64Y1LnV3dMhgDj5eKs9yU7HoKEtlnMYn2BvGRpNH6ZWdPotfmR4xH06Fh9AGzbRABKWmMs6SsnJIlFL851rPNdQA5Ywu/rUlmZk9SGWmOiyE+ViesIrr02nXTUs8LO+FNqDmVxCDA0VKggUVy0tQZcQFuUfOu0CUGGyfitf+ln5uPq4a+4WzeMagrftK+PJ0p/deOb8Vxz3dqIeEgVw1TJW8LYYvcYdYgvxp7QJODCjKWzkPqLFxRDenyJh8hCiZ+2gw8YqOff2yKo+L1uagdjeMiTte73ETHHTxLym7Pty4U+IDUwwQJcbCigXY+nQcekyZ3WppeqnI5AHHsOreXPDOH1pRPAhAkvOqM/T5wYo2Ur+fcjB+gaY+7B97XUkngdLI3YZeotcgcJTW1nOPVwXV0ujF21WhXMwKS5xclrFTWyFGlwVqbVEgUsz8vVBGEwUKTSG8p7arHK+lImx6TscP99Qbpx+AjDsXnLnBPFhcOZSq7Nh8WVCY1bIWx9Ud2+FABYSM4jKIGyUG+ee24T2vo1D+GbBGnC50uSa1zPK062Z53+fcr49WzOpPMACq8pETCSwkEvN5hrPldRs559kYM0+NogTsE+JdoDRAp5c4NE4k14rdAWQAYFEhHVcWr5Qn0tIaKDLIgK5noI8le3IQ7a4+olOcdC5lUijiVwqIAxzh5hOrWguZunpdG4PTjCYDhnPpAXtKvx045k/BsSa7il1YFW0hA8xzI0P4D/stefUBsaC/2BRp5gmix888UqKA7dSTHEkBedfTyeVK9TAoUgtD2YGEGvp8sQddFFK61i1zMi8GFNrae/b+LUY8Ne+u4kBKrx+61ekzBBd0ayfaSqH1U88w3Desr1mIz1tZ+DOLU34TfwoDEgyGN7cMN5Zip4192COzBDVsio5ryHyNk1YaSvzgfKaMIE09Jj6eeJd/sOmv96Veh5S2cBMBcxN3magJh1LBOJUgidRAh6FPwoMFxJJ1sVkpRhV0AxqBGesBaQwbfxLeYnamt2an/4SM8b2lBDWj9hYLgoqXE3f4bAuNtlQAPyH3Jo/A0nfmLUL1Lj0DbrKNoqn2UWhvbGpZxprlqS1M6CWQqCIQNhjmEUtNl5ZWTSMK2kWbcIWTnAln+3diynsFrO5NEQOUT0oSimwuiTkNJ9oinHr3obj9JegqNeHPA50oFzv0n7X3E3epagXXUECrHoEKHepQAgMhgHMp3btGoskURkwBPMBgQmxQVpHlqBLAIZxzmUP1R6mtk/HoO8JsRAr7sPJBUYJYA7rvoynae7OUpEbf2zRbjwUI4EERT2EgMMUaaTG6d9r7Iz8jCjj+qcsR77QEKeS5cb6ocj8UWA4c0yBE1uR3OynllBjCVhTSO2WMGkBJ3jJneXEgjeP5xqPA7yJlK1ICwipTbC0XXlCGyVXPfhZnwgK20kPV1dEanxSKMoqgjo2cU/Zs0d5lp76IVQuIlA0UMMLemfDWIRXlZsisOSMOpLRxSxPskebRm/YuCVt2RQyT5y5m/sZ9gqeYF42+gnSWeECSxN8RtclyPtdPb6/q3toPBA65EClmmJ844fbaJmW+LH6JYid0peLAAAgAElEQVSm8xOCKj/3ltxr0imkzjhPheLuKLRpv8yXiXHbu3e19AhQPn5WqGt2anxeBIJNmG4KPDK5wc913LdvKeMCgnJxuZ5sy9AbtSlauTW7KdseG1AVI2xWsb4hLzI5DIgNahz2muLgcQbgChRCdDE8NeuYNmlFycz1oksN8+i3N5gJIfj6zIXN+toF04JecTVY8qVPKoDOWptNC3k+6BTBiRkKKwyo/KbAnoh4MH0DSAYKMp57rr6pgBV2U+Fi9GVsUKi4ktzyIDbDWcs9AX84Fl7eg4B2POzS0mDJWfixKuWglSHyr3Qs3uqNMVomWGkTeNhNwo2lIvhjbhqtYS3SjLoo0DiIFkTGVCYPuRM/TNOmPFAgcA0rxaWFl/U9RXE4j5VRDpJc7NhSGcCcpactQ9+8jcm/rekae1LUTaP8sBDE6VyG8eaC9JTpB4kyZ9RxZGU2MdDi0shNnBuWN8ToYdyujMMaxjDopmBbzDTxFixCMe0yMIuH8W5ANVwGZ8/0Q4P2S2zWmOMvzvohJ7MALI6+VFkMJhJE08WVpVkCv7KHSZybZuXxTb7JYZSl+T6sz4M2xOBhr4EGuZxPFLYBftRFCCQEgqWaawZzkMMOAeVdv0nIlStZnnz0s9SYAfQmlGmu4d+TqsBuYFbOtBIbRzPFWFQLhJhg2ITUoaNvCCAR1OkmGl2DbO7U4C3oRa8bClrM9KmpTzncZUQvISvTFoH4tS8NuoFEfzEkg2CIbDcFMFfkXuHZlL0l4l7Zk+iudyVLY12+XsbTW79e+TcLkIjsbDyLW62V0UK7wFvA4AEMZbxbkZ9chYvOsZ2Z47RUwmTuWuRiNj08a2G46K97hZb2ZjHaTQ1qnp55CsrF5Vj2JkS8nuwaT1qEiNDImO+Ci3U3rIxD7EbRnrSsYGizkZ6GUXQZEMjVmcVdI3VFgiYwDwsh3kYrH3ZZaoC4PsU0BYR1uR0CubDZiheS0dxLf3RDzpAtjE5u1Lw8oQm0/He/vv8ZhT+MLANhiyEVkgt+IF9mmO0gM8rMK82df4PWWZspBYj72VGeQhYiQBoot1wuzbfihitkocYqz5oRdKBWGS7dmjhchRRyyNoRMTxEBvGm5US5XdIUAo4Kw+Ytig4MTcyBrVCr38qPrOq81alV7oaBQKbSWLeEwD4IoOzJfZhOdW0nBpi0gayAvg/Q8V2WjK1vc65ybjlZppVTCH62eCIFkkkeMIMPHcEBTbHxn6SrZRagykSCFhRdz0r8691NHVKhN+kZFhci9eHC3VyD1mtlGOLCl965g2T7TIvJHYS2i0j7cEstc0U+xernMq+wammJW+plPM0It8BlbZ5uPG3HZPyvjxZsdi2Fh1tLc2resnmzmRqcwuy0AEIbJUwagWpsFqTliaY+DxeRXpzRw4CZmdLGu62KwNMSZUmpG7oQFZh2FwvEEi0MwANkGfehzmJDGJeW8ECX9NeyWMWohuWjr+1raNNCitHzycJ540xbhthOT1tGv22boM5plSvq0AKU16xcbJZqkHNkIKf/UEGKBKGGpuTUVHMlBIL0emf0fzbeZu+KsnKoymI+aPqamUHfZ5eLNnqQ8dyzZvTQH/txKVfmizObSG3NBO2hksC8XU70u8ZnMVywEccKKdqwIdoL2O6lEZfm7kW6OFCRZrFlS2UOF46qpWNvmyAMvRnJ3uHUXgi0IBDCsmFNbxmLNnluFPuwZAoaaS6RhXI7haO1zM3m+ogCnL0HpxxmbVvxxrD7mKYYrnwAwFwqgQq3ggrQt7iBCVjNvcz1opeHEBv3SkvuB9dr5VyIDk7N/Dvy1rJ2wGtdvLKz695/prn4rcwd7DOFsG8Extym7cPJZUaR8USKTmc8w4sCTGGjXcySnBcjAW/WfBkPC8J5evEUNmcJgWI95shPvBKHFLtXKn2E44dYKtOeNSoSxBNNpFYcYkplcJfP3UEDWogbQZ7lhqslnIkKvJ4+jBN6FyUx0AL1kpC01LcoaR5MQtm2loYbIWtFI4DLWhpjgGZ0Wmba2GY7PW1k4IbNgjqnJV6/6ejVmgsYxhsKz9OnHKTXO6P/ZJ0wYWa5jl9o2bWuxN38H5Z9vaq3MBOizIm7a9x8cBuVJX44blcQhvBthB5kQyIpTcrEfSm4aVmLpTbtMFYQDrceAr7EDPV5NiQRL9I0kWYWS4tCfWCPywoD9Vt5dMXq1LuM3Q3rssXSjzGmXrdFAB30qrTFZiBgawpu4xIyhjYDlzlZ6E+hPMDM+i5FE1fZ3bWPGIIobB01/LH0tj+sBPFhoCKfoU375URTDGPmZJOkMSnog2GaLxtvhJ9Kk0MKmOgdVKAISC7AxWZLlflC9E4kBCpcLo2l+iUEvMixoCzKUktWJ8QDyV5N0fGlQSv1eZDWkpmqENznFkGU199UrsC+D1dnH0XG83TG03y3qQPObmc5zN23MfOwgDHEL+/M8A7DhQC7uOcdY+OSCZM6FMFjHmEHjZcMMWQSdSoJBlhuwgD+RT0D89x96KeKlOuqxCh1DNPdOpH63ZbAoGgKvFH14S7TBCLIpuCcAndDOJpYotlD0Fqmn7eBsp81l3kb1cxFIGgE+CMJ64e4oWFcD5oo9CIQpNc7o/8ko7FWA0bcW6LdylubPKCwIHXrsfxahp3tFBNj9JmU3/MXF4tZt4e23i8WqeEXd8gR4L9NbuE/jZj4aZ+LofSwwHDMixFn/cGzV8iHDOQN6A4z+RKw3ClM4V8Wy6wA/NdDk5xUvX3OktXkQkKN3Z1VYKE9z6Axi7LoCIExBHyYjurtYAnhM9+KTPFfOVnUbQtFHoN6oFcwmBjhASLFLtiiQNybpt7l8H1T+TimGJEGt5zDvIZmLVvxIp5TKoMA9y43Mw2T6gotWLLQnShiyrzuRiQka1hHalgdloM/ZAz9sjjHMEcffUJnf9By+XmuOrQjkIN5Fs7b5/iUljKejbAfwXjmWoC1aeR/YjMfUppxe1hoSd9PZHJPUsGuzt33IXiXTJgUFwh59oI0F8niiO2VrPLDhTDmadmom5Uo3aiFAnaghe3Qq+uyxb2GKCjRDxEOSaFG0MABgsPbihZANtXTFgbu1obVz6Wud++5BNqtDOMSCKrfDoG6M/rPkdV2HJyLsj8ACG5gh4mE4Bhm5g6KNGC5fAaHEdPOf2AsjBfeju7GNgWIk81sjBvmzs6oJXs9MCOjcLoCstoShLUkmr14rEQy32W1xGS94IcYjsteCmovBCYi4HcLaNNuhiiPU9erG8znZKnZdJMzcS2KpJhUsnI4rBaTWCRSqQR27xaxzIwyIAbHN8VMCnuLwHvvk8IAjD84HEFOggD3OgjWLlCoLH1+C9ccug9IQk72njVA561rADZcooPrDeB6nEPKBiaPwFXLvHKot7CWLZxcso2M58NlfbrxZI2CVeHyIdsbNQg7nZwxX4NHxvJsxMlByFrmIU18umO9ScIkyFVvgLSDMBBG4jQJKX1czaIPh5oQ5G8HzqcPERYrSX4xV8kEqS8G51Rya7q+LE12az1dGvee9bnTREjmxpw3MYz3lJ/nzjrYt+CMnhZ7PReUpdFtb4mFfUq0F1L8YbWW2Fa9RwA/vVH86kc5ZtnvgS1KoECchyw1hmhBCAFz+AAyT3lsEST5bCncbjHEMZdbXB0NAVQMXUv2h3/3NODmvGz0KbqQWwPIKnG5j+Dl4B/cFO8DS9coIOY1gnIvhuHgEAXvYsAbBEbHW3V1V+McAcxsSmCxNBbnJGxBG+v0lOg95zPV5JZ5bvpgadz19fAZdAfA15MVhbMgIOOZqwCbmicuHysSHErQUC5R0rNYmJVIhgBpz3h7JeeH6q4d9KGWo84MQp6rfPHIqk5nz7vS0z3RztNuCExj9m9PPjWWEMgRqDujv+a277Y1r169evnyJdMHMjaZ77777v5QsNl+/fq1jUvc+cUXX9ilCi0IYJpTs6esYAuH27VhyusFJmTo4PbXX399//33B9imY+g1fVF++eUXPwrbuelDhCnoUggUEUAUP/rooySNOBGs95jWFIk/rPzpp59CG5K5K3WBGXl/lOhjH/CVYSxdboHAuUzxFgisp/n9998HIr1aGTTrYcbQD/f7778HBsLu3TdWuRGBt99+++N//TW2V7MxBHJRD7owRla9zoJAsF2wfTfjmSOQK8Weqwn+3333HYHZmzdv4I0TrD/++AMGCPY++OADeCNfuTLq23M6K8dSwmQlgHTXDno9hqJQR0B6Wsdn7t3cZ5GOIGaeO4qoCYHpCDx0Rv81fciTEvzss8/SeRUxH6g9K+ZjXJ+lYn8IMyeF9Flsp021f/b2WZycdNx8S+bPhLomlXZT1iWnbLeGC+zcfF8lBD0aKnsE2OpzoPvhhx9iZt/69x9lajiDWWlpf/zxR1IGSVMI0KHWm9zxrA6U8zh1vbp98skngRNi33yg0EaXsxDIV/DIpnjWrOfSCeKaQ1ofDqMRGhSfYQxt7LL4kL7d3afwzTffYO2wctsNR/zMEOyK1z8xsx2TotyLAAua6wuerpfO09tv6vqfPrvtGJDxDAgAdR4UbYf/EmWiViwtUs0jEek5ZQpJyLm11Ot69UxWCZOVy6od9EoA1f0hAtLThxDNakDmIaTdoJxHcbOGE50dELhP+PrYGeWvZd2wxvSZfHfX9MlHcDQy9230kOMg+9nFkhqn96ZZU0ExjACJaW+Ie/XCxvVEKG/x9rpnFWW0oVUQAgkBPhSJFW05wyYZPfZVSTPajFL/JhXWCWa2eEk/6Np6dctPf8kObMG5BLWCgLdvrOmRTXFlFk+8FfSiN1pDWz2FXhfjE2rQ4bIIBctKxLKFcvlPe1Eujr6y0uLnBNSwiK5k47Ddz/thQCDNfxfhRFuSHVz/YaVuCmPe9FG+m/G0L3YYDksGfAraIjKAgMXeaY1OZJ0GJrtFFx9h9oY3W/AjmnUEUoLLLFIqbJFaqbPRe1d62ovYWPs8YENCAH+Mmno9EYEbhq8PndHdf8uKkNRyCr3hOKKc8CXROVesHy7b3OEuRi0lUBS5rlnWkKcb26dhcENcNT0lF5JBAyq8BiX1PTgCyFs4d2FLhmwjNkkU+Zc0LkGeZV1p0JvYNWVpSTonjZiuCD4xbUo3dvyW1jR/lUSZ6KdIu0lXWtbDmuKngPNw0FwverXb4sOEPzr+cFBrkHvAYmbBmOzlzQaqFCyYpFBpNnwrZCISSmsszzAnh+0YohQgOlEGAVeV1tT+HTNBO68ObO/g+nee1M7DmV2ype81UGc3nnn6r2jAd14XDRcQMB+HoOrQJYBTvwy+STvoOlxHuHvSIyugk57uID+WyjCvTWF6wmGHidx5iHuGry3O6NZHVoiF2dCBPaSFswN969polJPRYSHr7XXXIyDQPBpj5TzXNkAniHFXsq9xOJ9Y116lEbSbNMMsIxIWt1GuG2rMbGrfJUgmgS2bvZQD6qLfuFj5NmZ4FHAwt5jQg5R8UONCTG92FlM8feJTCOZ60UvWDEgqtKi5DRGOG6Fgt3whNRtWWE8qlD0DGx0jmQH0QCmx6xcC4+nBoVz3RL7vEcp5EuTgGZB9XP8RlmZTHm5uPMH2dJK/qTwclnjYaSpYbV8p7763iEDaOVHLRgRys0xEcYqIS3rauMRrmoVQk8stMm9rOFTfOgK3DV9bnFF5C10H9DJ37RGwgRDHHkDbyM37pKEsTrvIWXagvYtaFhEIu7UBHfEGCMc5QKHImFWGZG5XMtGIqHBJBILscVmfZnqqBWOeAr6WDQBdkgfBVjc+fZw2G1vY86CtY3EqoZL5xIQDgEit6pKzw92wuAOGNKjDAIUdprnFEAE6xLtrFIBKimD/Nmp6GsXsSeq+ZIVSs+lvMXr/2GLQupCxxuFdljTT6XOx4c5YyKXoXEdWcGvynwrbidP69Q22bknpbKAB1299r124s/FMKxvEHkCuveLnnZ0SJgNr5yMERF2h/gCG+3dJu8hgmo7skT1E0lOPxvRyHqohJ2eRjelonJHgbcPXRmd03yMry80NpG+8XdjIzfshMDos5xnVb3+e0y7r4TZ1f8ZON6IdyqbYqBdSEgE+qOrNFbbA5ZNlZP1auqjN5RGwkyQTP141qM8a6xqSyw9TrtYFvWDEOn27m+L1h8StfXvBJmuFh44JtpkFjoaWITkFEVhVpNuO/6Ytj2+KN53+GuJBrx+agjBWnh0IDSqXYdXQqWKoaZHe9BjPNj+bZlrNEprlobCFiatAffBbZz+yAl6/uJQ3lajh1dzH9Q+zd7qOdzaeLJZZZhN+ak63iDdhOCzWdGd6SRi1gz7jsuZBKQbqLJs16WmXyAEXSspf4/rmG3llxroAf2Ljm4evCLkFWhWhvemRVa7YgEWSjk0+/qDyIC2bT9+XLtuJuB2qwVvvgcF2XB2ZMjqfhL6YGzoy58fkzRsRgO3aBvhPEtG3olNjc7e1Tive6NHHxlKvsyCAVKRjoSQV/NuSpLbcrvWq21ufgsQdPPzDksOVJYCmy2qeHLeJ9BbgE8Sma+tZ5OewfB7ZFB8WNBxWkP/ewADV9hS4bJ8sau77Ui72TWFe3eAUO9YrvU3octx1ssW7fqw05RarWyR1yUrvLxI+p8t9B/vDLHC1h1qsfVz/oaa8KTN3Np4J2BAWVtIomy6EiDcioIRJI1CpmXbQXXAdp/Gpj6yAUXraIksE1SGVwWU96MpdNnEa0tIynNo8F4Gbh6/tzqi8i37u4m09er77StvI8C+GlZiVvTc6z79kKyznaC03Te2FRMDWeYetYd+BflpZLPsOY91kCO810YjGWQfR3cJrei3Wijeuy+Wb+WgYK92YYjZ7boVKyjXPRFuvxsJ0r1HcwzQy45vh4LZQ1ctL3T4TPKwp3mf6A6PkqtpLxGsH5YpZyCmH50mL3tM4nB7dWb51H40OpzLMKwfktjVBEhCk0+GTZ0OONoUdXP+tBNhMk9nA3ulbx1Q4kfFMM13Dfy9War8egbDrnO5S13N4KAraQR9qOdqZKW73juaOK9ORnlbASbfycCs5I3S20tdifvNcyoxV4DrUrZuHr+3O6HZHVj4QR8PZaaeDawpBaEztlwo7PCnpF7Ix/XooPdyTGbPyO6zLnvN67lig6k9qUZmH/Ax0eUgzNAhn8tPPAMJwujwFAt5aJqOdbPtD5nMLjwwXe+VD5H0f1hQpr6nENYRBG/UUU5nPCH3fyISip2y3SF0xKH8UcMdLUK8B5JJ9B+zqQJcrQRf0onhoVJlvOIZBxaiptA+3ws48j9+swfRTJfOP6HLgartLv2HuAmo7lg5COd9Z9IriESYStCmX5ycyiTcJHnC663/i7J4ydFjuXok9r/FMaPtEQRKtRol6ymJp0ISAtwOHMlBHWyCLEJJsawd9tAWq8HP2IyumJj2trC+3gvO12KZyBGW7CWtMQXpdx/kgd706pOVrDDb8WqfyGdMpXc7oXkdWptXs5IubapJouRAUa/Z5qIG19AcGRZ4PonVPZyNZ+YpNfzqHJ2Ug5D3Zu1bMIslury8tqfMBWHx2DHM/QEFdLoZAEDyEsD0R7MWp0jHPYnhRbyxvkUTOh+5yT3iZgAAEJ6oV5iKPyTzPYILnbYzSLia3XdM5oCnu4n/nxj52Qt6QsS4G8tRAV3caV16MIxZN7G2RWTPONzp7LuLgk9SVCKHY9wKVQG1/mF+WAHnDrgYh9HaPu7ShJe2tL4VjouHXN83iIKsMYh5VykDaiGFwfO0dG+mft1mQ2/sYz7Rk4Zh5Yjh0XpE4PudKmDSukbd7ku1G0A7SDFMc/F2XyzvCLKSnlVUAnHx9U03lwRG/10iNFcxUQD7OLYWvXc7oXkdWSauJxSt7LfR8yV5Y/Z67Si/QOo9ZMjSWTdZjBUsQranHiYbnPrAypDCoT2RRKJYgbPOoWTPoUl+fOkGXl5qp/j4IhAgYQ90rGJh9JJzNW8WAtLgG8xFLhekZansOw49oitkuA/mpUm+WqjiW318xd9yZOd9gNFiyPR1rkdvjVx7KFB8ZLqTLawTlimoXJxJc3oDmBt1MDMCYKUVlC1pkqbHSAt3G9r5ZsoRjmmiAe4I3KWO+bPorC4dFLAR4UxzEysnu4/pXMnm67nc2nixWPn1qTreI92RYCZOH664d9EOIjtzAZ3gt0jjduaP0dEnGwq7BlpjCUsSViwQ1S/RVfxwEFL72OqMbHVlZmgCM6iLrjam3F5QxBAPZwPpwD+/6ZCIJhYft79bANhinc9vnWin0IuQsgnbYJQux3R7PP07Sm4U8F+DithEBs+0mgfexk/lB2vCTDV6zEpIr9cuS/uRzK6S8w10Kyhsl4SbNDmKKj4w2cZpZAwoDSuHjLig8jBuLaPiI3PNDeaNwxcKhARvot74DgW6a4EbncEV4j1N5hyOrIMxM+en439n1bwf+bY1ngjQIldJ/20naFpS94x5wgluwdCiaPs6vhOWH4lnMGALFSOMIvtg4bCxIT4tAhSjL7xqKMXnwVrSXwyoCe8DKfO3u5rB6ndGNjqySfWwUCLb9tDffwCYc2douC/9Ql/y6PpGNh3zu3wAjnpZpICe1P7cXGBHxQ4lIRgO4KQgFdASVIZdadKuzJu5NPOVZZEXnvAiE9EqK8DYVwkNhZcdCFtqihmMcotdGJBXWxL6W/sY4PFwOH6Zv9HbmGCZH7vVcU3xkZBJvOKPkoRDFhxKYT4cuSbnwdJDKGzTWQAdXZU97QA0N3S5VZFrcO2VY8uo/wGHqLr/cKBhnbGZinNZ6jV6snz4S7iU2lXvFfj0bl6RwT+OZljIIlXbcp5NwnKwtopbPL5920B6Ns5RxaogxNtkLtkl4KuCaaUCzE3lAPx3paZLGYlTDErNHzsXVq3MSA4XfOUrHrCku9ImUdz2qXnob5fZGR1br8X0iBay5+Sc80xM5OdTQqHfyeWSm5PAOtTRbMONzaiQTtxhCNE+HgKVozULeSjZs1lYYTiN6/UrUsKtj8mBfaoVOIz8+fJExH4NdvYSAHbP1QuEVELXt1UGLURv1vZc9tT8CAv7ZAoSE8PuJXN3c9T8R+QsPHYRqzVM7F0bp4FMzZ4SNUsLEFstH+LfaJRkCJyr4xUKMx/4gcuQpS0+Lq2OPe6ZFR1XzaJya8PwQu3XF3kU8j1kZIg3W+lY22du39on/15gdVK+dEXj33XcxRmnQn3766bPPPtuZgWMO98knn/z666/w9v333wPRMZkUV1MQ+P3337FriRSJElOHKcRF5LwI5JIQAr7zTu0h5z/++GPextQkv9Vb88cff/R2Se1fvnyZCqjqxx9/3ELEutD4888/b+miNkJACAQE0k5gwAa+efPGSLH77Q2oiMFS94n2x/hR4SAIfPjhh359Cb+/++67Z/F2Z9f/LMwvP25IJL1+/fryU77eBJUwyddUO+gcE9U8FwHpaRF/nA4ReLrFDtoH82jxN998w576xYsXpIKtO19uIBhr3GtbLxWeiMCdw9dhZ6QjqydKbN/QGCMLprFomK2+/ldsjVnHoPO4wfvvv3/F+WlO/0GA48mUQGfRedT37bff/s89le6KAJ7Px20JBp9TuzYwlia2aWIPh1XDP/ZiBEHYyo2FV69e2VmXj7br3WHbnhpjXsXTuDoF3RUCN0cAbU2q98EHH/RCkZ7+Sb0GTGiyRajwsP3pZVjtn4KAf4MWBvyjBnvyc3PXvyfU9xnr66+/ttCFWbPjljU76eorYRIWTjvoAIguj4CA9DRfBZwO0XgKwinwBCcHVG/96++dd95Bkf3jZRxWkQLFc8lV5Ugetubm4euwM9KR1WFFusDYF198gXlKN1hyJfU4t/vll196HwcuIKuqYyOA5Ft2noJW/NjLtR93JhU25MD7Adb3dIV8+gO5Zpt1fvjHrYE42D+Y3JU698x7IsahCkJACFQQsFNnjq4rzfJbxFG+0muir18qswFLu2ji0qU2qr8GAkRf/huSeI2nvGiV+75buf5ryNLRZuHPXxEn9h1H41D8tCOghIlhpR20QXGWAs9hr/+g2Ske5pae5jLJvpuwinielC+eKDSghodBeU0HCeGwSgmxgM/xL+8cvq5xRjqyOr5s/x8OMU/23DpphZBo+D9NdSEELoEAMv/ll1+mqfB+1SmCsEsAf4JJWIrWeO06I7FeJy3kcU9vrtlPPKeWx8q+fbGMS/Kva9iLU8XGodLn2fO35kNjXQoBIRAQMNXr1VzrmAj2njzZAbNFp4ExXV4JAd6j9bb6Kd9xvbnrv5I4HWQu/u1wWFIEcpB1WcOGEiagpx30GhFS3x0QkJ4WQSbZBTI8EMbRFK9SpT/K1KTPAxZ7qfL4CNw2fF3pjHRkdXzZjhxiqlJegC8YkJ/FeMUWuhYCV0EAabeECOdV/JTCVWameUxAwH/FJZHrOiOZwMHzSBTfsl1zZBXS1szM5yUbJxrOvfiOQWPHMBwrW5xgOzW1FAJ3Q8BUuEvvQMkbUmxI77uV6ZvVmAs973kTkfOfB0Tq2IjuPHEvsWno+7j+naG+w3Dso/0rVmyxtde4xrrfPGGiHfQ1xPjys7i5nj5cX0Lr9PewpRocH4F7hq/rnZGOrI4v2wUOWfj0hUDkXqdWBYBUdQkEeDPaHvfWedUllnTyJH777bdA8T5vWYXDIXAgZdybazb0ih93Wn9k1cVPyLPnDyIZtyoIASGQI2AbITu7ytsUa7wh9Z99KzYOlfZ2Qm/HQEeXJ0KAhL59pRy2Sffv/PCcl9iE231c/4nk5CysemHmFVV7bfQs/IvPCgK3TZhoB12RCt06GgK31dOjLYT42RqBG4avU5yRjqy2lsyt6PNUY3rOkdyEpfW3Gkx0hcDuCPCFsY8++ohhyZvzQrSeedx9BU454MApyynn+Ze/5EdWa16xyqkl1esFpzdX7umHr5mtIeXJqjVq3T4AAAqUSURBVCwE7oZAr+7YWRf2s8vV+rcTFIjeSszYg5i3RX580v8pOBgzTxldg54XAZIp/gftiYW6HrU578Tvw/kNEybaQd9HvC8z0xvq6WXWThNZg8C1w9dZzkhHVmtk7Ml9P/vsM55DR9DzA9snc6bhhcAMBEhhkwfB2PFC9Ax6onE1BHI3H449rjZhN5/8kGnNkZVP2dggObx2a6ngc+Ur1+Knn35aGkX1QkAIVBDo+iEWvsBpH8XqDSbtmApPrTxvZUUueYt3321eeJDiq7rWYG4h900r3c1c9kTtRAjYt8fhmVdF9XO5J1q7dlZvmDDRDrpdPNTyIAjcUE8PgrzY2A2BG4avU5zRX3dbIQ20BQLE1iT0t6AsmkLguQhwTLXzp2aeO1+NPoDARt8COv4pafF3ntYcWfmjJluIPK6yW0sFe11jqUF7fW/2vJ2yWgqBSyJgWXvOD/CeLWdI2DpvN9BfHnQla9CCD83s4Dz9nFVLL7W5DAIEaXzswTL+nF/iR1qkbj0Ct3X966ETBY8ARsyCHywhnzn1d1W+EgK3SphoB30l0b3VXG6lp7daWU02IXC38HWWM9JbVtIgISAEhIAQOCUCPtmaJrD+yIRw+cWLF3s+MD4AvWWKrS/HS8O5wuIBGJTDj0vZWBRSQpwRJ54rh+HWL6VnWGUhcHkE/BmzvThVmTVWjr1TUDQ6tjwI9cUXX9gvvugVqwrI175Fxt8+CYggWXnrWd/W9W8N7K3o8+spZsQwnl0vp94KKE1WCAgBISAEhIAQWI+AwtcxDHVkNYabegkBISAEhMCTEeDI5L333vNM2AOzvrK9zO+4nOJ7dPmRVR4Dtc966X0me2kjJ0VyhwQlf/7WxOMrT1ZlISAEWhDwz+6RiuV9qUovzpz4tcigwrSnhvrKqRVqjp388ssvE3GshF6xquB8+VuImXkfXu/b5z2V27r+y4vTbhPEjtkJK0aMr1wOP/SzG88aSAgIASEgBISAEDgvAgpfx9ZOR1ZjuKmXEBACQkAIPB+BkC0dfk425WHTURCJDHKyz5/bMgf8imG4aUnDUN9yGV5vsi5L9TRICWsGVZbH4FJBCDwXAd4Q9QzwxTZeggkHyVxyxoDa2pkTXcjY/v3vf7e+HPzzpml+9kBfKnkdwR+ZczYmI2DQ3bPA63r27Ahv6S29tjsXnHu6/rkY3pka0Ysd2GPQ+HbNndHQ3IWAEBACQkAICIEdEFD4OgDyW3/++edAN3URAkJACAgBIXAEBDhe8ilU3hnqTaGSYku/w8F0OK+qv53w9CmTH+Q1iMDGzz//vCbn8tZbbwWCXC7RBJ/0+yWcnPksORltf8pFHjyky/MhfE3oTma88qqH76iyEBACCYGPP/6YN10CGhwnpG8G8gpp8T3UdATuX9IyCiR2UWQui3056OLjWtZYhdsigPVGfpJ0ITBI1Bp/1Ajj3Vx/Iyxq9hABbyd5v+rgjyg9nI4aCAEhIASEgBAQAmdBQOFr70rpLatexNReCAgBISAEDoQAb1alpGriicOnduZItPEiguXaePLlsOdVsMoRDuwVJ0iees0Bj30hx0NXzG4zSjqvIlvtz6vo2HtS6MeiHL5P6Nc0tNSlEBACRQSKP2HFaRP2gb+iRmM/UWT+im9q8jTAUl9OwnReVVyFG1Zi/DmmSiej6duSOKytcbiJ698axrvR51VRbFqatc6r7rb6mq8QEAJCQAgIgecioPC1F38dWfUipvZCQAgIASFwIARIlpFXtRMOyjxC+5A/3qzisIq3gtLvb5NrI+PG77s87LhnAx7D4f2n9AerfK2L4yL7mo3nhFQ1d//d9n//7zp746zOADSyltaxGkBLr2IA19bZav/CljGgghAQAhUEOHnyn/irtEy32DWZtfzqq68etrcGWAD/bqvVq3BbBPypFYejxRPQueBc2PXPBUrUDAHiFjvX13mVwaKCEBACQkAICAEhsA8CCl97cdaRVS9iai8EhIAQEALHQoBELQdO9nManLUQDfAsrX/xiIe+OXHhIIeTKu5y9JIOqziqIVdLS4gca1Z/+cuapHDxjYqlCQIIAIZTK/Cxcy/w4TwP0DgwS8d7RVLcsvri0ZrdzQuhfWAmb68aISAEcgRQW6+GeYNUk7TYzquo5Etu5HCX2vt6TiMwFxgNX6myEEh+JIkf7/bt8L21q7p+ydIWCPBRZXtJXedVWyAsmkJACAgBISAEhMBDBBS+PoTIN9BvWXk0VBYCQkAICIETI8ARC4/QhsOPpfnwOgL5C5+0XWr5rHqeCCY1PDA6ryjxrb/enDKneqCXTvKWBgU0GixRDl9n7vqxTHuFKw3Ni19He+ltCRPVC4FDIYAiY9kqB97/+Mc/ONEv8owa0nfpwJuDZBSTU/9iX1UKgYQAXjW9pDvw05JjGF7M9Y+BoF51BJJYcqTKedUOv7VWZ0Z3hYAQEAJCQAgIgZsjoPC1RQB0ZNWCktoIASEgBITAaRDgWVryZRz2kHi14yuSraQq+ONVId7H2uEB8NPg9X8ZJd/N58LId/OYvGWuwY1XKzgGq7+LxiHTl19+afS68pWcz9kT0FDQQ9AGowpCYAABzCCnyyhysoEYQExfOqdfOnK2UVDGZARS338Zzv+H+h/5gN+YV+H/t3cHtwnDUBiAZ4ARgBFYgUzADowAIwAbwAqsgtgARkCM0F+K5AOHND00hOS7GfJS25+rEvXx7D4IJPeZv/8df8766O/D0vd2DHm2yWNhx7+TvdUwMAIECBAgQKAPAh5fm1dByqrZx1UCBAgQIECglUAeuaqqKqH591BziqtEppHvGeWkrvLOn9Jd5S4NAgQIECBAgAABAgQIECBAgACBrxZwltVXL5/BEyBAgACBvgi8fX+5FGm1GV+KukpYyuB+LQQpwRoECBAgQIAAAQIECBAgQIAAAQKDEZCyGsxSmggBAgQIEPiwQHYeKyNoOE2nxJRGSrJKO1uQlbYGAQIECBAgQIAAAQIECBAgQIDAeARsDDietTZTAgQIECDwvwI5wiRH5tR95PicnB7Rpr+ETafTv97V5ieLIUCAAAECBAgQIECAAAECBAgQ+CIBVVZftFiGSoAAAQIEei2Qw6tKodXr9crpVm2Gez6fS9hutyttDQIECBAgQIAAAQIECBAgQIAAgVEJqLIa1XKbLAECBAgQ+F+BlEzNZrPkq9JNGvf7vbm/BCwWizomp1ilTqs53lUCBAgQIECAAAECBAgQIECAAIGhCqiyGurKmhcBAgQIEPiAwGQyKadYPR6P1WrVMIjkq6qqqgOS3yo3NtziEgECBAgQIECAAAECBAgQIECAwFAFpKyGurLmRYAAAQIEPiOQ7QGv12vOskr3yULN5/PL5fI2lBRjHQ6H1FclrZVLqa/KLUl3vYV5SYAAAQIECBAgQIAAAQIECBAgMB4BGwOOZ63NlAABAgQIdCqw3W6Px2PpMnmplFLlZdJUt9utfj+Zrf1+v9lsSpgGAQIECBAgQIAAAQIECBAgQIDAOAWkrMa57mZNgAABAgQ6EjidTqm1So7q+XzWZ1wlTZXc1XK5XK/XzTsHdjRE3RAgQIAAAQIECBAgQIAAAQIECPRA4Ad/6D3pI7hZJgAAAABJRU5ErkJggg=="/>
  <p:tag name="POWERPOINTLATEX_PIXELSPEREMHEIGHT#455F7A285C6F6D6567612C525F30293D5C667261637B2032206520765F305E327D7B635E3220525F307D20206E5F30205C7369676D615F6D205C667261637B637D7B5C6F6D6567617D20204A5F315C6C65667428205C667261637B5C6F6D6567617D7B637D205C7369676D615F6D205C726967687429205C6D61746863616C7B467D285C6F6D65676129205C657870282D6A205C6F6D656761205C667261637B525F307D7B637D29" val="100"/>
  <p:tag name="POWERPOINTLATEX_BASELINEOFFSET#455F7A285C6F6D6567612C525F30293D5C667261637B2032206520765F305E327D7B635E3220525F307D20206E5F30205C7369676D615F6D205C667261637B637D7B5C6F6D6567617D20204A5F315C6C65667428205C667261637B5C6F6D6567617D7B637D205C7369676D615F6D205C726967687429205C6D61746863616C7B467D285C6F6D65676129205C657870282D6A205C6F6D656761205C667261637B525F307D7B637D29" val="45"/>
  <p:tag name="POWERPOINTLATEX_REFCOUNTER#6E2874272C5C626F6C647B727D29203D206E5F30206628742729" val="2"/>
  <p:tag name="POWERPOINTLATEX_REFCOUNTER#5C72686F3C5C7369676D615F6D" val="2"/>
  <p:tag name="POWERPOINTLATEX_REFCOUNTER#5C74696C64657B6E7D285C6F6D6567612C5C626F6C647B727D29203D206E5F30205C6D61746863616C7B467D285C6F6D65676129" val="2"/>
  <p:tag name="POWERPOINTLATEX_REFCOUNTER#7A3D30" val="2"/>
  <p:tag name="POWERPOINTLATEX_REFCOUNTER#455F7A285C6F6D6567612C525F30293D5C667261637B6520765F305E327D7B5C706920635E3220525F307D205C657870286A205C6F6D65676120282D5C667261637B525F307D7B637D29206E5F30205C6D61746863616C7B467D285C6F6D6567612920205C696E745F7B307D5E7B5C7369676D615F6D7D205C72686F205C696E745F7B307D5E7B32205C70697D205C657870286A205C6F6D656761205C667261637B5C72686F7D7B637D5C636F73285C7068692929205C3A20645C706869205C3A20645C72686F20" val="2"/>
  <p:tag name="POWERPOINTLATEX_REFCOUNTER#455F7A285C6F6D6567612C525F30293D5C667261637B2032206520765F305E327D7B635E3220525F307D20206E5F30205C7369676D615F6D205C667261637B637D7B5C6F6D6567617D20204A5F315C6C65667428205C667261637B5C6F6D6567617D7B637D205C7369676D615F6D205C726967687429205C6D61746863616C7B467D285C6F6D65676129205C657870282D6A205C6F6D656761205C667261637B525F307D7B637D29" val="2"/>
  <p:tag name="POWERPOINTLATEX_REFCOUNTER#455F7A" val="2"/>
  <p:tag name="POWERPOINTLATEX_CACHECONTENT#455F7A28742C525F30293D5C667261637B32206520765F305E327D7B635E3220525F307D205C696E74205C696E742874272C5C626F6C647B727D29206453" val="iVBORw0KGgoAAAANSUhEUgAABNsAAACfCAIAAABP8UjvAAAgAElEQVR4Ae29//3etq3+HZ9XBzjxCF97gsYj1J6gyQi1J6gzQpwJ4oyQeIKkIzSZwOkISTfI8z7lUxQlKYqiKN2kdH3+sHlTJAhcBEGAP6Qnv//++yf6EwJCQAgIASEgBO6BwI8//vjhw4e///3v//jHP/75z38Gof/fv/7++Mc/fvHFF5999tk9kJCUQkAICAEhMAQCTxSRDtEPYkIICAEhIASEwMEIvHv37quvvrIodKm1//3f//3yyy//8pe/fPrpp0tllC8EhIAQEAJCoBcCikh7ISk6QkAICAEhIAQGReCnn37605/+FGJRdkP//Oc/v3jxggTs/vrrrz///PPf/vXnuScu/fbbbz///HOfqbQQEAJCQAgIge4IKCLtDqkICgEhIASEgBAYCAGO6b569QqGCEG/+eably9fZpn77bff2BflQK9/yp7q27dvfY7SQkAICAEhIAT6IqCItC+eoiYEhIAQEAJCYCAEfvnll+fPn8MQ+6Lff//9Kmfv379/8+aNL0YQ+/r1a5+jtBAQAkJACAiBjggoIu0IpkgJASEgBISAEBgLAXZEOZDLK4s4uFvJGddNuUfqC3/8+PHZs2c+R2khIASEgBAQAr0QUETaC0nREQJCQAgIASEwFgIcxH369GngiSO73333XeV7dIk/eROvCcNpXvZO7acSQkAICAEhIAQ6IvA/HWmJlBAQAkJACAgBITAOAuyOGjNEmLzNiBjVcgoJQlD/lFDW/1RaCAgBISAEhEBHBBSRdgRTpISAEBACQkAIDISA3+cMbPEZ0hr+eDGvL8ZLermP6nOUFgJCQAgIASHQCwFFpL2QFB0hIASEgBAQAmMhwBdcIobsEG+UH/0MH4bxmatfMfWFlRYCQkAICAEhUI+AItJ6rFRSCAgBISAEhMBMCHzxxRc+KOX9RpX3SGcSUrwKASEgBITA5Aj8YXL+xb4QEAJCQAgIASGQR+DTTz/l4C4vzuVfwtHoDbr5Ov/KTY/7prumhep6JASEgBAQAkKgHgFFpPVYqaQQEAJCQAgIgckQIChteE2ufyUSAhOOQmcyycWuEBACQkAITIKATu1O0lFiUwgIASEgBITAWQh8++23vqno1bv+kdJCQAgIASEgBHYioIh0J4CqLgSEgBAQAkLgUgh8//33/tQuN1EVkV6qgyWMEBACQmAwBJ78/vvvg7EkdoSAEBACQkAICIHHIMAHSzmj69+s+8MPP7x8+fIx3KhVISAEhIAQuAEC2iO9QSdLRCEgBISAEBACdQjwel4fjn7zzTcKR+uQUykhIASEgBBoREBvNmoETtWEgBAQAkLgCAR++eWXDx8+/P3vf//5559//fXXEB1xcJQPabJ3xwtj//SnPylGOgJ5aL5+/dq/04hwlJyD2hJZISAEhIAQEAIBAZ3alSYIASEgBITAEAhwffGrr74iEF3lhgCVrby//vWvz549Wy2sApUIEHzaC41A+LvvvlPkXwmdigkBISAEhMAeBBSR7kFPdYWAEBACQqADAuyLEmH6WJSNUHZEiYugzlt2+PNPrUneuEMQqw+TGCDNic8//5yt6VCdjWjCUUX7zWCqohAQAkJACGxCQBHpJrhUWAgIASEgBDojwNYo4WggSiBKkEl0lLbBG3fYwSP+9LccKabdvBSrTTkAC/52WBeE3759u4mCCgsBISAEhIAQ2IOAItI96KmuEBACQkAI7ELAwtHKwDIKn6xt3Xg0KDYl2J1+9eoVW9DUYlOardHPPvtsEwUVFgJCQAgIASGwEwFFpDsBVHUhIASEgBBoROCnn3568eIFlYmFeJVR/eFbf8TU2iaaym6uWgElIgTAn03psOfMpdx3795FBfRTCAgBISAEhMAJCCgiPQFkNSEEhIAQEAIZBAhBCYfYHWWPrj4cDYTYyktvln78+FG3HzNA57Lqd6eJVHnp8Zdffrm1j3LNKk8ICAEhIASEQIyAvkcaI6LfQkAICAEhcAICxDlhd469zYZQh1opk0RNaaZyUgS4KRru7rJHynJA+Z26oPr111+nRJQjBISAEBACQqALAopIu8AoIkJACAgBIbANAd6gQwU2SPmX26HbKn/yCXuhf/7zn6NavC2Wi5FRpn5GCHC2OUSYdMGPP/5YXg7gZC/V6aZysagJ/RQCQkAICAEhUI+AItJ6rFRSCAgBISAE+iBAnBM2SPmXN+s8ffq04f2u2R1R+6JmH0avRYXIn9POxO3h4m4N5uEdvOG677XAkDRCQAgIASEwCgKKSEfpCfEhBISAELgPAvatEROZXTtuNtrPmgTBVdhi9YXto5o+U2kQYPeYQJTLt+wt8x6pynfqhgifisJQCAgBISAEhMBBCPzhILoiKwSEgBAQAkJgCYHwuZHoKcHP1pflsncXBbdZylFDN/zJ6Vz2ooPg7EvbB2CXoOBVRhQL/1Lmj3/841JJ5QsBISAEhIAQ2ImAItKdAKq6EBACQkAI9EGA+GcroezeHZuBeuOuR/L9+/dv3ryxnCiGt/xCQqd2C+DokRAQAkJACOxEQBHpTgBVXQgIASEgBDYjkN1zU9izGceKCq9fv95/t7byiG8FOyoiBISAEBACQiBGQPdIY0T0WwgIASEgBI5GgDApvQL617/+9eh270af3dH94WjaU3eDUfIKASEgBITAoQgoIj0UXhEXAkJACAiBPAJc+LTPt/BVzI8fPzYctc3eGm2gk2WRNy3xNlq2B/nwyZN//0GccJprmdkqNZlEiXz/M9DkX67ObqLGmWSqww6crL4LKrzQuIarQhntXRfA0SMhIASEgBDYj8CT33//fT8VURACQkAICAEhcD4CRHRR0MXN0p2fJCU+5MW/q5ctaeibb74hOKyXmm/e8EqhbBRNTP7dd98hTpkaoj1//tyX+eGHHzbx4OsqLQSEgBAQAkJgBAS0RzpCL4gHISAEhIAQ2IyAfdTU17R9V59ZmWbLkY1H3klr4SiBImEn+7es3vLHu5eIAEMTBJaUZMOzkjiBLpuN1CKUJfgMBI1bWqStVVL+BUWhMMHzai0VOAIBOpTdchTm39vnT1hQYHXg3bt3O9dEjuC2I83bCt4RQ5ESAkIgRiBMivpXCAgBISAEhMBcCGTvnVr0uEkWakUBIbFigRRxqc2mfNtztS3KhPKQ9YUtPzwl+vVP07Q16hNpMeUcigDdtHq3FnWqUYxD+exO/LaCd0dSBIWAEIgQ0KldP60rLQSEgBAQAtMgkB7ZJQxgA2erAGyN+u9zEmywh7l6FJatsC+//JK2CDJX73MGVlP2fvvtt6dPnxrDvIKYjV/7mSZSkSlD5MxOXVpYOd0RoL9QFdtCZ7v7L3/5C70WOpENcB6hPHaS/KuvvuIqcnc2zid4W8HPh1otCoGbIhBFqPopBISAEBACQmB8BPD102m7sKu5JFFEh3C0koh9PZUqS8RDPkELrFKMKlFJ2oqkiApEP4l2ovL8vN5eXCT1ID/pPkJQw59uXWKMbqK7Q0l28peKzZJ/W8Fn6SDxKQQugIDukdrkMmuCDYGGPYFZpRXfQyLAVTpW0IdkTUxdEwH0LexPevGILbduFdo+p9EhuttKxDbEjIhPcKUwfH8F9tjh9I9I225blL/0kxfz+gPDoZgFP0u1lN8FAba47a1UbIyXrxDbC4q56Lu6hd6FveOITCS4PKLj1GBwyvJDBu+gdfYuEFXfWQQmRfp4dYX+zhBJ9qMRMP+YbYGj2xJ9IRAQCKbPz3DkbAUn3W/cpMN2BZR9s0LTZSsdCVImZa1E+7rp1quVVKIXAr6nstvd1pAvGVS0sluNwlAJL87gggdWJ/KImD058g3DaAh76RrIzZovP6QZunEqfjIOK+JkEwL+FM3qyzA2UVZhIbAVAebU4Hhd4HzaVtlV/nwE0kgSDdzKRnpclo2gTUTCWVw0v3B6E0MdhgYxZErcnoYy/Fs/gvBirVZKWTl9EYhUrtBNUUnro0lPVkfiDCv4jB6RLWmZkhCXIkhf1b0PNfkhs/e1ItIpexBfytyRrKMzpVRiemYEbDJglXpmOcT76AikkWRDOIqQprHmDkK5Xnhbkqd6oSLLhYF+1tGMtjrLpCLeLB5uEz+ipp9lBGzCLfRmoOB3FEPh8O+kC8dTCD6pR5SaIFSlEPOXVVRPQcAglR8yoz7oHqmfMuZIcyuJCyrh5hLG6xrv8ZsDenG5jAAvCGV9l+cfPnzgqttyQT0RAu0IcH3UrucFKmxsll9Om22Me30///yzfwSd+uujXFjiS6ShOka4UDFcE8VPSm+QUj3cLzU2KFYgZcVCAoZDIgIkKqaf+xHgsrG/Kgzy2d4MDdlF06hdTyF6NOzPKQSf1COC7cgEBTXYerF8WOV5CGPyQx4Ce69GFZH2QvIkOt74sgjEhHFSw2pGCKwhwBkkBaVrIOn5LgQIBrxnzz5h23vd0rciEVjWcEYo+9lnn7158yYUhoGyEYZh4sx0L5TqOE9R9GLbnjWc2OaVbQvU1FKZBgSi7lvaBQ2Ugw1MW1nKT0uOkzO+4PN6RCzdjtPRV+JEfsjEvTnjxu5teebcl/dCbouDBB8WAX+iEvd6WD7F2IwIRKEX7nKbFOn1LabwLClMLirNVTriVduTDPM9ppj8bK3KzDT+rKwYitkFv8KZ4U0EVTiLgJ27Nj+vDHhWu9CWLPGRM8cXfGqPKLJmpl3NZm1kXTqZN/khRwMOwigqa3OosUUl6DBpcpjasB7ZiypZxphbqUj5Jzy2kaDE4AiwNh+OedB5LK4XDg4NLsiY7B36/ZL7dBZ7VnagEZulU+VjavtcXDE2mbTskBsGkHjs5cuXbVK8fv06Oi4LHWh6an4n1ueTDjMuRKL8rT+xCb4VZvdN3whhZPFZEdg+1HBtFep65W3aDaLVAM62ud+EpwpHMaEzFzjjC24cgvBcHhFj9unTp1l9wC+/j7eQRaBL5pX8ELQF9UYx+Jcpw6fJJAf9ZyGs/sZHM8IcSWDq5M/PXAVqzJVYwvI1Lp6G8wLIkl8YzkaxaWblMacCuyc8YppPOZ8xx58U4qUaM4owLM+223C0QnJwyxaQsCDDArKTMW8ZpKs7wVR1JipGjY1N0uTsgaX+/CQzPYUJhjG/LK+gzDubNrb9i5GCaFtHSsDkMhOcITNUwm+2hG5CGWo4DHsIWMKdG+k1bR1RZnzBp/aI0v3noF06WNRRmWf3Q1ASJiCb+MqJrdPHVpzxVzF9WR7CLMlEyV+WYfKX3F3rI8rA0q6INMvcgJlboR+wPM6QAUsXDsjh1Cz5uc1wPiHB6KXpo03JQ7rGQghkxLl5CA9q9AIIROFoF48tHdq94sx6wKMjuwyT+rqhZJBi0oBnq7CPKu9n3gD4TebfwQX37M3YI0vOvebKviN9aj8kG92lk1fI6Yubp4ZOpupKAMm4y8aZTKb4tDyljOeWMevJkvbrMmFm3xWRRu35todKRyhM95NeNzzDQsJ0IgzOsJ/eDOozE5iedLgODlqZPb/EzqxQLqynQiCLAHObn2WYwLLFNmV6cxrGeEM0uKnFbOHI29gaaduxjvNj6aw4V81MXbGbLAGMLLgfwpN6RFnvQucdupuRqf0QP/dlFcYyj3OxfNAYmsMy1G+iUNJL4RePeGT8kwh2dVdEivYwHdoffY+lgG5qy3zD8EcZClvF+gS1+KMVhAEpZnFbAvFN+PSkBsuPTN+jyO4fKX0EAigkaoaOESVGjqNXLXSPMhQu8BBIhXEBNaYc35ueGmna6uJzF/g58xHWxwT0luhMHtTWvAgwdmywMDR6mb5oIkRFmbBORglZbGiEBFxt4iEc65ALuwm0hsJRN/Gzlx42MHNmlZEFN7MwaXekJiigfRPVOlONaWtqP+RfEc//hTz8ETdFJ2tskB7hXzH/RqEc427rPBX62ndBcHGRK3KtgyO9NyJd0i1vMgy1kICVpVrN+XTVUmh6vrfRLEW2olfBrevoWYLK3IRAYfs0DKFN1EJhhkAh1kWTmyk3MHNoFW8HMKmHtiXiV0KAIWDKQ6Jy1qAYBp+/wghisoimpPPtampVNvUd0gURkGVTRSvMYIQHHAVk548EjkIlyEbk8ols5FBQrcsAMrLgqKuNX9IzYu5FMFmY92eUZQqebSoB7dn9kLAWaWoTEm2BYqHv/Pwbmti5+sn8YjzTBb5HyOdnYOaoiPQh8WHqaiDqpDYrdE80MZw5FwImLkuzx1PQ9bke+dUdG1Ekdo7PAELqmIYmOu4IPRZtPyTN6DyWJbU+PgJ+OiS8rGfY9K1QJTKqjDiGYaH8EY8QyhuTrc5osBtYia28EXNmvWFjBppYvDMnmq0inFk+a5/PZOBRbQ0reDR4z1TUjh5RtDsURl/3oOJRyjNguzYvAPXsfkg0dwTl6Ys500SkokwK+5tY8qURwcK0oyLSAFP679FzP8F31GgXKPd3RhsFv5BwNHTGYaSOW70lo3ONxNLaSq/jtdEU67X3GlsWHsDTdPgaundPKXw4ahNVJRRhziv7HOkc0WssVzJJsZ3zfZgXtk5t3iHArcFLMwtDAhBsqMIeT+vFuWrJ1Pkrq9ZlcBhW8At4RKn9YdK/iV49cICYcQPtqf0QPwSCu4hoHYFl/o2mp45w+V7wvq5NN4dEpAUnm9HYEbssKeDzop7vbWS5asj0gqAiDRTaqqQaf9vVOwan1yWfNmeuDWRfyy/g+Sbo9DPXgD1LHdORNbiARB3BEakIAYaV2Z8G0x0mvPL5hXRQNzQUsb31px/mpG0+rqFj5mLTULIYA6tSmIWNOFxtjXhrmJ+rjKmi9RcwziVCG7djCn4Nj8gvDJlenW+C2hRj3lrX8EPSyau7oY7G/tZF4bKGZJdjEMHmskMi0uyQC2OvzG6vpzbOSUwaTUWa13GVogyy90gMxk0OU5n+XE8jK2aAdF8gMH/RmgiJsm89C5h+YewaEs2C/Fx8Eo4ysoLmt9ntUHc1lLJWQvku7mD9ElVk2+Fhk7DBY1iV0Xc9gy5IiuA29/sCPu2NXhdkPPG50gE0/+9NzJcXOaQfLng0aub1iCKPH3i7uxNzjbLTuL2AH5L1zzdNH2W0baYIox7EyuUbnvpeCK0wIozO/4Ssvv/+7W9/yxJccruzhfdkeljT8b+H8ml1v/zyS2sLg/X27Vv7eWgi23epDh3KwzjEs2jAXndNXlrE+fDhw08//TQOIG2ceGW+hkRtOKhWAYFffvnlxYsX//znPzF3rKS+fPmyUDj76Pvvvw/50MkWsMwvvvjC0iT+8Y9/+J8N6c8+++z58+c//vhjQ12qPH36tLLiu3fv4BaI/Jgq133//j2DLpT59ttvP/3003J5kDdz9ObNG/qlXP6qT7OGd1J3YlMfjSm4V/h5PSJGU2ptvGibekqFNyHgcZ7UD8l6pA1zZRY3JlCbKUKBbACcrVufmb7I4L/caYtNOyaWmDttWcuf7ugo12mkouXATcvhO5lMZ1ys/06a81ZfCsWP2DpYGjUM13kBNM7RIhPwGhKZaErsR8B2R7E/9ZuNvl1qme1apRCdHdqpkDah1q9V21gIicIx2kjGUH6T/bGhBz6eWiHtJ6Cd4BRaGfxR1hs7zYd5IDgDCu4VkiEwr0fkXVMzAkj3wO6+VdNmDAF/Rstmc5wpT69tTJTQgwP9vud1Tc2YnY35kMDg2NP+p3b9mZ+o4cp515hrThgPQNxM5IEVo1WE0wxWZPdD9z38uM4DOyJSYPu56vI28LwU/dLoaQrQwHZllWgmPs0UVLKnYg9EgNHk50LS9X82JH2iRpZouNVUScswMC0c3TR/R637KTltxXJCLf61nNWEH3eb/HjP4T1Hq4fOtGvTWsBq74xZYEDBL+MRmbkwjdpkN8ZUmIm4inR7LsuW9c83WfVCT0VDDP08zu1kfjf9jxrqf2o3u60cmudok+fjuLQdgkpXFI5rtBfl3377jbNVRg0TtnrOygrvTGT7LrWhO1uZpfrSGTyG07Nnz7pLYUqbUsZupplz5UT2LpoY5pJF3HZEwA7rGk0O7tb/WS1LVNp8b2Opy9FWo1CZ4HAjx4ODzUS9N1GIjg1nDW/ExuvXr3/++WeMT01hq+vFXD3MbLVIeLPvifgy105nrW6ldk2NzGiCX8YjQpB08BJRTK0tczE/tR+SKg/ge0Pd3BfMwpGRZyPquLjDz0RYVN/QeRFpF+AqEbcQvODlV5I6v1ikGWcarOM0/nwY97eYRQOyZ2pykAJPdL84j6WA0fG4cV3htvfTHtsRQ7WehqP72fObewVqLI9608oVI/zFQnn/iJLEh0yr4UoYyyubwlFI8V4Am6T4ic0vt05zYV5gN9XP356rNA28/tJaJTKBjg+9ssc40+YuluOhM9Fm9CiM+crEaIJfxiNKPQr8/iNWtys7+obFpvZDUv2hB7tcIv36668jZYjWTKOnO3/6ycW7hZDtH5Euec9RwztFqqzuJa+s8vBifvsIr6WLwlUKlWo8DNzWYqZoBBgP0uSsHxBazJ7WqOzTcYpFy5ORnzEOn+LkHASOCEfhvN7m85Ygewceu7JEmOWwEOLsixIcEpYE7aUtNpTaXjsXhXlLHgAsMQVYOLppOogs2KZoysMIONm33ZyjJ49qJWuQ/TrCoxg7ut3RBL+MRxQNefrRv2vn6G4V/YDAvH5IZM8RZ9MiY0EBUmfsIC838OCtaNRQ54h06aAjfEQNF9Dp+MhPqx3JHkcKAJn+jf6Sm2IFOiZwfdKp6CG91lGoPaROXltJwd/D/IB1P//8c89VagT9U6UvjwAK4G1dL3n9iaBVmrxd0HZKGYDEbISXPvrCKvKTLVACUdbXIR70lpmFK4UE1c1XUYgtvYeKt8HaHw1BM7BNuzADSzxiCuflCNEIWpUu8mDqN1ehHIWv2ZOcqwzMW4B+zypnBMu8Ai5xPprgV/KIoheZEk40W4+l7lP+KgKRFZ3FDznOP7d31Bt0TDebJgurWJnwVjQKMTpHpNEU6Pk7c+zZXDJdRBoND1vC90gelM76HJG6HNT0gGSX1lYYq0dsGpsbmoViOjXOSkGm12cGaWoKlyoq/3oImJXuK9rWwcJOKabPFps5v0TY+eTff8yd/OQjKBY/o8NEkgxYYtSdnOMb8VYns7GExDTEV2RC47QbDlPRIo827Y4GxvYscvllbKjtIbUTpYdUX5L3UEftIZJGjY4m+GU8otSj8Hu/US/o56EIzOiHZGMrmzv2wJVS9hHjHsqrdZmsI4t6UkTaBbhV8ayAnXLc6p0YhYckWAWJVtEavJBmzlO9hNTJHdfMfPeKWTSOA2RpPzbIhW/aXcCHEIz2/CNv4yEsqdFHIcB+YOHVf82PGpY+qcKGJHEp+6VYPB+MkSZYxYPBfQwfd2EZJVpl3wMgy1u4qsSl0Kdpm7BCu/DDI1qMpu3KFn104YWqrO6LlQ2UL3mNtIfOJNqJodEZOTGU4FfyiCLXjpF+pnc3ssqdz9uMfkjWI+2iQinlow2dBWhpfPGHvtqwNG+lDfdtN6JmVtUm+KjAmD/9IS449As5JzCc1csj9gNPkGV/EykageZBmrzUXGi0wcnej8ARFCL0kBqfo83bPoI90bwzAoyyRw00zCwHdPnri3/HXWjzIfpyOCw1cyE8h6dtHfhGT04PJfiVPKJIFrsscHL/qjkQmNEPSV1EO9ezs0/TId9x4ijzFnUEhXvukabHEoybtGF7tJoId3hWi/kCBvFczm60irYHNI9GZTpdTTiZgUo+zymWohHaPQiTaLryMp68MOGb7p5mPEaLRKmd7d6oCAoBIbAVgSj6Os1H2crnQeXNhfD0j9468G09Kj2U4JfxiDjk70cQirT/zP+jNOQC7U7nhxx3iTR7XyxrBDr2u9FPg+qeEWnBuWxee6Ynwh2eQribIhUG/3TzRwTgQcFPChc5WXjPZCDL1aMys2jADBp1xKYxzfnpKpL6Yq/jiwLsQige4aCfQkAI1CPA1FlfWCUjBMxn8vlRlO4fXSY9lOCX8Yii0Ppic/qMyj+XH5J1k7r450ue55IP3KWvLUBL3ekzItI9wJlJarhK11ClC9xtRKK3vBwU/CzxZjj7Ans6ztOZLp1FAykOAqRwnZIWm1dzxoQ9wjCaqsfkWVwJASFwKwSygVl0vuOSgIwj+JU8oiiiiD5AcklFGlyoufyQrEfa5RLp0nWMglO6v2eDkYlu8wayPSPSIw46hpHMTLDp/C1vieDV/Pztx+40CpHORQPmaDai1mnu5JD4aAE30U/RCNWP6BS2MgpRWTSTbZJizMLpOpH/2MaYPIsrISAEboVANjCb7tRVQ5eNI3g0Cx8x+RbwiVqnZLNHxBTvfWPC0U3ebIFJPWpGYC4/JNXG9LxrGxRL5z5wSo9zzLhEzR519ip1tzcbFTZ595iS4KxvpcCAn+6YfqRz6YBpU7jKWt5ihipbMa9saIpiKRrHYVI4wEM4er2pC4mY2v1ZETT/YvvAUyi5mLw2AjtNR7R2fodgzPQhe7eKp0vem1WcPTGU4JfxiKJl5awjPqPmbL0XULZI4W3nLIjgG2Bt2IXCBz7OMZjID4kuIQdV6eWfFww7e5i8f77ca216S3S2FKB1i0gj8+EZbdYqO7bRC33P1VBpxna0NtlrCaRGzOxqwuUxX0ImiwaFGbrpqfclIpX5WOGl0xHMWx0/MlHJzznFUC2/LYzp6P6W0XMEUStC4CYIXD4Y8/0YzcX2qOC9WZmpE+MIfiWPyE92bA119yIeonI459lTlwVmCG/SWICOZlGeoN0vUnsibCnjCx0B2gP9EJxM3B7+QgSOvNgW+AHS1OujmAckpHv55wVg4Y1WaP2IoDSV6P/Paf7sW1RxKYJCpKhk/U8DnfXa+lozloxW0eibXiLzDb2D5lEsxYxQr/K8tITJXLJad2uBpYtJ8LCV1ETl0y+DT9swufYAACAASURBVMS8WBUCsyAQmZdNbOM+eqfhCOu3iZ8zCy/d92GaPpON89saR/AreUR+HDGszu/WI1pMO8iLmU2nsqeeQLYimUd4RGnrRwDlaeLV4zaXHXKMdgQUtjeFxZPdmV6K3UKjcHum3et2j7T7QUe2j8LaAD10aoyedv7xOdH0jxL0EpktuKXFp51iZVdudtIcofqSXLY+0otJLqZn16QxlO/evevVyoB0IkcZDpdOiw3IvFgSArMgkA60Zs5PvkXSzGeXilmzDOWOeHbhszuRcQS/jEdkB/3oLFz/dJOweyfOQpDNwMKVpUiKr7/+ujt06XA+zg9hK5hzqpw08Q45LiVrQKg6fyRC5MkYxNh6tUk90nIMGUG3+rO81034QAHiEfiHKwRZJbinQJ+IdOmgI5w1+/EGUzOFPbicXDeK5ztO/+mo6yXa0l5iL/qPohP1hbHRVw8xx6mhoS2Woy5/hDW1p0uYG/hKCAEhsBWBaKBtciai4CQitZWTucpHshvz5c0NKzZvYhzBoxlhXo/Iz/L1Adi8KlTJOf6PP8zMyMKf5EAfu4hLjhYqkZ5orWwuWyy1aZHWZWs1ZBLI4Yf7+1kEnx8/fiRuIswj0uYvxHtkBo+d8CdEVYdeIg2ysG27KhRxKfzDFUE13OKjFoK+VWqlAjs3fEP1QnDSRt/vU5+5ZdzG7f5a0VTX/UAs43zpL3v6ggWbpfIhf7/IY1LAJmZHCx3Ui2GMTmoKaZRMHvVqZXA6EchHnMkZHAGxJwSORiCyZqzE17cYHeDE7NfXnb1k1j5jsi4PwjiCX8YjQmeCN0ukMfu48Pxn/cZoWo9+mv2J4gVMjVGOzE5EgZ/YNCu8PxHRP8IPSeO9ckSDwoSglCFAOgtIXxCAMWUyQmbpJ8sHnOmznu3QI/tJQGHJkMHuVvrIFlG7vJuO2kX9TR9vxa25fGQdAieXx3wJriwaYMKkslRlU356dQHimB5vlDcRnLRwsLmm9g2GYlLBxbYQOBMBG2Ikyp5QxJX3UZiRo6fX/hlZJ8Pw2lIj3SCCyyOaS9PoL/x2bzFsyPhEiFv41zLxfCJXc0kDrUovTywgHDXX1w8BliiWQd4AQrl/wSTIi7D8meyWKFdveAqr8Gb0GxJUh1X8WEg1MGBVPrHUnsSSADWRFQLQAUyWBAORfkAWOfcwNkXdaCUbqTe5DjtljMbMTTBfAi1FI+j2/ogRCtkxf8Sy3JJ04+Rj+gOw4V8G/ji8iRMhcBkEvEODy1gvl7eE+61ffbsjlPSmyadH4O1QHrywPn1ooylxeUQpJlPkRNO6VyHSIRgzJx93KApHiQWiKunPvhFBxHBHPwRZTFKToiYcDR29tDUCKSzzEcqQDjpje2sCDpunjA4RaUdJUsmZUI9AfyiadF4keL3i7hckapqfd8B8CbcUjZATmc6l6lE+VonFBe8UGn0MK+s1FIiq3ORnup56E8ElphA4EwGmEm9zKpv2rmFfF7CSgQcW87IbdCQ6eqsPlK7Q9DiCyyMqdNPIjwpxFCMIW+R7NvVybW/Qj7s03RGBg/wQhlIajhIo1XO+NBhB47g9DN87Kexbc5g4IFgvcijZ4Xuk/ur2VqZXy0drGKvlZyyQvk4g1eaD5MreTr4D5lk8s2iEklzs5uXP2Vo+EztCb1IYa8st+bRnKQy82MG+d/Q9D1OksVYRn9zgL3waKyp80M/odQsHtXIcWdYmef0ALx44rglRngsBlIEVsfASEewSJo5XfK+K4F/CcbfXsWSNNoilJmsVxrkKjCN4yok8oil0afWrxbwyNwiCC5TOU6vVqdt3GKbUuvgh+HiRDhNG1hhe62XebWt22zJD4jj/nLcr0cSbN2+iFtt+Mt1AivDQvzd4ndTWEDYtfxxAcN+2N5UyOXJOuod2GrfZNa07YJ5FOIvG+hCqKIHho5fZLyVkzTZ9t8x0NS5dMT0ZE3qnoidHL4I1Phk3NTc4Atgcc7xqNvr8TsVBJ8RGRmzJDlx+ZI0juDyikQdIgbfsazJsyvT+1ZIjZJbKakWJvsPwCD8k1d4aq5uiujQe05J9c/DE+i4AAUg9hx2+/rK0R4r+oXblPyY/5Ad6CjP5RcqHdj582yRi6YifrCUcQbaGZtp3N8E8C06KRrZYQyZvzcZYswXX6zOzDTwMVSVdDY3WFIfiVswIgXkRwOaYZWOUlZfq2SJ49epVEBa/xCrOK/5WzpcM0aqvvLWh0cqPI7g8otF0ows/dvICb3/JEUqP0UZNrxaIypd/dvdD+JK8/6pNaH0ptizzlgZElM9mlulsfcreNbMAsXqvuBRAwu5rFSf1wWu2JPHkUjMNmx7RldRNsXWWvSkyo47n5zlss1iQ9t1NMM8inKIRcio3jcGTklgfjGbWfSGfMtmm75YZjXRwrnkL2tEoLXXckmKMls90VamrRyMp+qMhwHRsRokpBjMVcYhp8lsc6NI9jdWSy0t+hNjFfo4juDyiSVXLG5DC5Fg2LFHvezrdvdO+fkg2Gmrmmancyx7SBPNn6gb40GKhR1IOl3Iq75Tu3SMtrKGmx8SXeLV8lm/9Nvqh54Gt0YcnGJ+eB/MbfOYR6ez4uQnmKZ5Ll0jpjsqNepb9KMlG6Pv37/kYPT5f1JWsETK2lxpKWdqTAwOwATMMQ7iCt8AeQ4yvG9fcid3T+mrddG0yGgWrFI4oEDruTIvfty26tVJXj0BPNEdGADuATcC9gEl2wzi18eTJEzIxEcFKMCTDlVGsFrMwuoTFGFmig3hb2irs4pYdxHMXsuMIHs0F0TTaRdgsEXlEWVj6ZrLUVTYs9ELWC2XFZNuNxAq++/ohGNW0zcooPa3Ii0jSzCwyabFeObiL7PqyZcqQDHstzWaQO6VMQKuM7X2z0VJE2gycr/jixYtVAS5Q4FFnVLJ95/G/ALb1ImTRoHozIPh51OXPWxb6mkNxOHwbjjHUy/CvkriSeJZZcWgdt4NHvGAAy4KJJzrdSL5P8dTJeNQo6COPqAiBGRDAveCPlReMQHj1WrBOjEc8RSZcVvTLx3pnkHIXj1E4ZLRSk2WPrpEYR/BHzQXZSZMZ/Br9O4gU2bDN80a8yqo9bgwhUFglCXbpiMXWdFA36x52NV3TQXma2c5q46OMM53yr6XLz+kpAkt4o3f4dxNcBOeg5Ps6k965SJ+h+K8s2m6j7Leq2yhMVyvCECU+R4R0tYPxeU7TA7aCQxZ1RPhZedigIFGKM5QZz4UqzY+ik1f4lzSEqxEIMrgQx0tKj3Mwo7m55oqp99N8uKWZB1UUAkJACEQIpE5qmAgOsthR6w/8OY7g0UQsj+iBWrGp6Zr9QLZAN9E8tHAvPySls99opH4jntuhaDQQDy4lzls0Zpd+rjax69QuyxhLDe9fWNpPYYm3ofLTjeyliaEv27SbXdHp28pE1PxOpmd7vx7iyniCIc1KIWch0vzmHDqU1Th7eQBsYyU55cLKlh2SoQB7s2H1MagZS1zs2a4vXDWzVV1x02JbNVUVFAJCQAhsQGDJEKUO4gaiMxQdRHB5RDMoSzuPDbf52hvbXnNpFJQpLX0iC++rXHHp6Sz+eXAp8TMJNdntWA1eVs9d74pIs9vKAeJmtTOF2B8JLHW28kEg23e3xXzpbicDrPnQhakZYyELbK/vPtEQ9ouTLbbEwG0xJLJA1DixBIaSwuZjYU9PPr5b4M2YVEIICAEhcCYChVXCVWfrTD67t3VbwQ1JeUQGxXEJfz7ruFbqKXfxQ/C+bCfAN12/c+hrhfSM2shuB1BEx/Qi0bJy+TKHRKRZ/9u3Wkjb5fI9RAr0R3u0tN1/NJ9ZzbgJ5im2WTQo1guQrG2i0YIfkDJZyIFPC0dpq2bPE1vMeV1zs7hZyu2yQhNHP3rUQDhartvS58U5+hMCIDDRELAF8ZTn/UuTKc1xcsYR/FETQdYH6OUAjNPRj+XEFsEfy0ah9Qb1y4ajNLF6Y7bARvZg3aMukRb4TB/hRob356WPyLH4LvuUzOEiUjs82bDLin8fNpGXpFW+IZDa3y77gUZ/rkSKRuC/14S0RGfJlm1Cj/jTRg0V62kyWPzFD/Zse0XIm/hXYSEgBITACAjYul7EjK3cRfmX+Xlbwa0HUx/gzh6RwdI3MX5E2iCvd6J89eYjuxBJtXG07WUvaZTGI13idsnOGIX2iPSgS6ShJ5Y8eOM7m2CfB4GzqwvZ8rfNnOWQ+mkd5CM632ibHnoKIZ2+ZDzkp3YnrVvOoSv9HQZWpzYdROGghXe2Oh4kLrOtp0JACAiB0RBYcpiWDPho/Dfzc1vBA2LyiJo1Z1PF60WkXI/Kni/Y4zqyMZDS3ENwUx91Kby0L5LKFTXXHpEWnOmG7c3AltmFBvSpG1Aon2OO5L/nz2zfNWB+DfSW1lZOWCJd8gPqgfXhKLUalN9XQTGW0Khnqa3k5X2+NlhUSwgIgdMQWDqzdz1POoL0toIHHOQRRfpw0M/xZ/mtHH748CGL1R53+gLaSAy4tE2ahcsy+0eke3qC7R1uwUHBe8nGazlhQXnko5drPfzp1gHQheELaHwXHAKRLBo82qPJEXtLkefqilFEJ/ppqzAhvy2EjsRcOoISNa2fQqCMwOp73lXgJgiU9WSop0uG+vIR6TiCyyMaakT0ZcYfyOpL+VHUlo5kZl8dUslk1iPtcomU87Th/UOVnOwp1naN9g/NTWZRg1rk4G6lv/p24CWCwZNGDzadWlyi9sD8nVFKDedp37UFMzVtjV8mRSPwvFOTveCr97l94fq0rcLsYZiX9PoWWfMj0D16ENGEb5T09eaqSED9FAJCYHAElibfy1unkQVf4q2jLqU+wJ09oo7ADk5qpx+SPV6LyDuVJ9XGtv3GCHy4Ddt1REld4tuIfvQzy/OqIW3cIy0c7evox0cSFn7yfqdgtho2VwtkT3h0tOufisAgTBdEH9JrKW8PyUnHf2CjIyZL91R3yhutz7Ut5KOBkZmIyO5kMlt96ZBYtrAyhYAQEAInIJDOjKHRNtN6AsO9mhhHcHlEvfpUdFYR2OmHHOE6ZqPcLr6ocRttQqyi1FYge9hh1ZA2RqQmW8pr8yXSlFR9Du80ojDSnhD613PVVnLnIFltNNt3XTR+tekBCyytrexc5YokzWJOmdXxGdHxP1lZiALdZkMTsbF0NcK33j2dtV/dWxFBISAEhMASAkuTb2Qhl6rPmz+y4Eu89UI7Ozvf1iPqheqkdDb5IZEDZiLvUZ7jtDH4dXi25yz6RPscAZxVQ9o5Is1u1Fo/HZTgoG9Y4St8BuegpruQjXru6DMqx2l8FzROJpJFAx722JRIhOymdCizOj4jUv5nynmkSL5wOR2xkVIuV294mip5M/MNravK3RDgjYjcn2G1lMnYvhHK149YwXz79u3SstTdUJK8qV0KmEQW8npADSV4NBcs8darF7LzXUcHoBefotMdgVS1It0rt7h0sqB5b4DmstrYZactUH6sKVsdVp0j0tX2yh3c9tTexYLP0UbhsbUiFTl/RZBBeO3Pfxf6Nzv+Kd9Rk5eaoJWo6wt8po/Su6nN1NJ1QY6OpC12zEmVvJn5jlyJ1PUQ4F0ORKGvXr3i0jVL2t4FwZ9gbHK+BgeCMpRMrxVdDxBJtIRAofdTC7lEZMb80QSP5oJ0sugLcjpB39kj6ovt4NRS1Yp0r8x/6oOF8nsOiqba2GWfz1ZdNwlYFr/8NBuur/rVLRGpyZYytNpeWmVnDhukYet8uhukJng023mfycr0SmT3687vtV7i7KeTjv9AsyMmS03Q0B7rkJ4YiRSpHpx0XTAlXk+tpmSq5M3M1zRXWYZPWtsG2owJJsKjlxIqkRyhGPMUcSbvckDZGGicoOGCND4Efz/88APrmH6MU4aSFGt+td4IIouHPQik7qlRQ5Esfb3EaIJHc0E6WXTsAnlEHcGcjlSqWpHulSVKq1N+TwB5wiXSTQKWxS8/TSNSptfVra+WiLTgYXfZXC7LGT21b73sP7KLbWKZHK8uOKNgx8+ouexPSlKlEKhna1lmGpYU1iytVlsCbyyt6D2z9GmUg5gcgYsyJ/251GV9l0gL4yXt+noks11ZX92XTI1UR+K+IUtnrZU9fUiCUOQhF2g7Css6wps3bzoSnJcUNoqdTzwGhhjxJzM9xpwVB8w7f+GwLmXwxf1r+inPO+srzf684IjzLAJZ/5KSe6x0tqHRMkcTPAVcHtFoOnMNfo7wQ7of2S3454yLSm/cvNB0++GgrrQWjX7NrmHL11/SlkKTe9YGjOlNCV6xG1SKPlsNvsuU8UIsuA0loUwOZ71waArEOSoceEjNaLlFe5pWxE86aFE223cFjTcmQwLHLow3IhYcu+jpdD+zaCBFPSCrImMyUqtntdKut0eridSN6KgzBZ5XGaspkK7K74GipkWVuQ8CmCmO6SIv0WZ5z5MhQwHmER/JY/aZtrvfAYErljxSzW/oF5aQ4JAhw19hbmqgfOcqS10DyNeGZTTBU8DhsOPs5nsz6wPUOwAX84g8MndIp5qf6t5WHPbEQdk18cI+H4rKMjS7caurqKbnqd+4VcDK8tailT87Iq0fxsbingS+vsWQOzdI6fIUvsAbrvnz58+XAjC8mfBNSM6ANVvMdAzQ6EF+Rirmpv1AA/wC4Sj9m6IROr2jJi81ERpqXq9iIgwUuvybsnG02Uoj3ubh0wUBiLCBRgBDfx0tey+GUzrMhd98802af7ecEF6CRjkcNVgIPul0M27kQwEj0NcIQ7NsDYyfrQlY5Q/t7cvwVjZmL58apSBROkHPLmnE/2iCp4DLI4q6TD+7IJBq/n4/JNXeelbTs2nl+Dbcrlpt0e+jpkF4PXv1JWkx8qMIR2uw3Xxqd+mgI7wyKdZzvL8kEgaZ6Y/CKsJqQ4Vw1OqyMeg7NeSTwxEv0igNL2y0wlsTqc6l42QrzaXy6f3A+l5jCSAs4dQsdSwxMFT+koNYj8mqOKmJ8VWaPchotHuaXdJHm61Iw9Mh0EWKrUQIYFDy36f9wzg3a9RWrIYtTw+GcY2tA43ChOVFwIBH83r4opgvszMd0d9JzVdHXsJpVk6Zy9J5ypdUuoDAklE9ruMKzJz5aDTB0+kgmi86giOPqCOY05GK9CpVvLJE6VI+5ZvNBVNVOhILvqiZ+kKZwL93dFOFL8vY9jRs1Pm6lbuGmyNSL5tvj/SesDAitfoT39E2uPcESDgiBYk8GxwDozDuDpn8yy55OBiGUlZS8NR8OnUio3HiC+9JZ52zVW22Fu2dxpW6ZRXHTGTRgFU6NO2RZhEOGv9HR4ypZWxGIFsx0vBmI54lrsw7I+CtMWrGYmIw2quYRPMIr0FarbKpAGeDba2D8ctaVdRioEYmT61klODRx48fqQt72OHIhUJ2ZiUOsPQ9Q7FJzHkLLxnVy1un0QRP599ovuilY1kf4LYeUS9UJ6IT6dXWkZ4tn76VoxIQP3NZlYI2hgioxl/1lCORraGOiXA/xRNkqkoHtS9g6c33SL1sRoVENDX6R93TCBw2JwPl7Lxe0yh0/EI46oUUQZ+w0fQcf941p7AvH5oAkJrN6DI/NE1bVsanLXN/Itt3BY33LeLVBdnbzoZRHRcKuYAXkM9cvPBS+HQWDQpUAuJJFdKFPdKsOcuSCothHjSvltkqOzOXfJSdZK16xP+elwEYTSWEAAikxpMx6MfOEkrRwEdFmSAq59Elmkv5TBnEjbSYriUTuC7VIp+K/JGgOufMSWBaWSv0ExOrYOyXYm9DgQI1PfIIREbJHtUbaqsyV2JAwS/vER2hIQN6WUeI2ZFmpPlb/RDKp1sOwT43MJldAy3MXMGDjaatbLsRk+znHTo1+JcywA8x8+o1V2O7W0Rag4u1uifBqAubk4EI4WizBtjFIaIsJvWs84FTQnfi04R/Iw1Gh7rcqCRI845UpEB74PJ10+ioZn0lUDCsbKfUUy6noxeHUBh5gS4LeJlUx6fnRKSRwnj+Ad//XEqzjhsUniixWdWXiD8kP12ZRh8ewokavR4C6bCqXLROA4/C4O2CW2qQGwYCNoH5niVapmDPMDnY6j3XSbrIOBGRpWW4VKMmEqqG1QEFv7ZHVNMpW8uM6WVtleLM8vv9kOySIhFKg59GlJi6/YXpgMAkhAyrkZcd7jVsD12sRJDItc5G2sZMnIgOBZV/pjOokeOFtOW6XZ5iOiO/AZaaKQfmCUc3UaB8qMhLRDZVLBROw7xC4eZHqe6SU0PN+p3N95ryvszSq1aY5ulNX/LktKlulOBQXEdOIuL+ZyX4dkbac5VF1RfYlO5LbbXp1EI9VhNWGVaBiRBAl3wIwaReyTwV/fAkvWdyqWk0dTgaDKw1ZFbaS3HOvGw8TJ1IuyMgObVQNcwPKPiFPaKaHtlaJjuDo70ne1lpr3lbRHooc7TfD0mnDGRscCCpEgEVfrLftqQJBvWq72QOpG+igcklTnx+NPnS4tYZbds90ij29RIWNpd9sT1pljSisxxY0uYtSlYyAjPWtTW8sdkdTm9Tq+PnAdJYkSWQGn52lonC+yVq4Yw0hes3342Uba5aTkiwnN983Doi1fAzXR4LRLDgp+3cer+5IEI415dqSKHK4I8i1xm9alhTHFxGsfcoBNAlFo+xLQwZpsPCnBVx6E+phEeV5jGiU/8zXRTfM8yZCm211Hjw11ssU4ksAn6H2QpUWmkrP2NiQMHTgXAZj+gIDRnTyzpC0o409/shzDWpyU2tepnn6NSnL1yYgIJbSAS06jtlZ8CD5gWOMXtjwijeGjL0iUiX1tg8uDvTnD6KpIXg0jisaYuOJLgnpq+PQIi6LRztexoqjauzalQjV6FMqt810619cDVdUiq0FR5xYMAraFQeMM+ZZqJ2+bkky9aLBCnlKCfFPCpQ/slRnABgtNBVeRCxTPxRTyOTnTofj2JM7V4DAWw7Awfjw3S4OmGbyJHJZeTW1zUi9Yn0MBV1dy7spn4G1mOrT1AvwsVKZnc8dhrwKSAaUPCrekRH6MOwXtYRwnak2cUPSWOQaB5ZZRj/JyyGpt54mhOosaESqtRs6kRiBgpk9g1hIMvk5Vd1iQqzc1wZkA0RKaH8EtaH+pT4FngG/s0NQSR6a//13EqfA9kxkUF8dke79yUSRVF9Vo3Kfbn6NGpitTwFAD8sxiB1OkmsUvAKmi0cIvzso0Mzl9rtrsk7CQZ7R8ftdFW3grlkCrfSyZaPzMhOiLJNKFMIbEUgeslQzWS/tQlfPhoFPGqwz57gEoWl1beorn5mF0/vEJGOKXg0HK7hER0xyob1so4QtiPNyAK3+SF4xVHFensbwoqg2NRK1xOXhLVznatVCjEhIVWvxUofHwWeGbwRvEuyRPkb3mxUEL77zhJcAiVhQ+QleO7TxQn/tGOafTxeLROGPXqzPwzO8oZae5sbnSjIVtmaSQ9Gb8HKTkVGljvKoTwnE9qC8NWtPPBso2xMNiQYh6tGvIFstgp+7ZIOl8GHGrvToYwZIGvi0IjRWjkike6KRwb9iEZFUwiUEcDWeZvA+Do/Ij1iGkVqP62UQbjzU5yqrPiXj0iHFfySHlFWx3ZmPsTLYh5Pd4lWvVaqZDcDsLe9oqNKMDv6IVzi5d3m1i4+G7PJapiQhhWYmshXzLqIVAwYMkOt7qilYSHcMtOFviOGosvg1phvSLBhy1D1rPKzEAmvNOGvpYY0RzjCH5dfYZeYgRODZQ8YaCj573rb/qcV/rjxTEN43pCK1saWBKCZlPnuOcgVZOdf0t3pG0GIR5Lao46JyM0C6iXiFgWhXktlVvPp2Uio9OcqkS4F0BYQZjQiTsqDz0FwSnbUriV9xgAVRGM4BK7osrQY48XzHNJpscqc9L0IZd4qyWaLRW0VNDBbXZlCoDsCDPZogjvhDRzp+GXI7xRtyd7uJHuH6kvQ7e+UwdEbVvBLekRHKMNSD3oL071d8098K3vS3TksE+zrh0Ro4D6VHUjK24zjLUzknbIVlEph/mS5iVDRCoeusfcM+euvcOJ5SFtcyoGBKKCgFWtiqVY5/xP/OOJ+j3odXTfbVV6WLmnTMzSMYd+FZoGI6WhA7wivKPW9sPsRS+SYJuzH2at+VitqxlXE4epPC6ezLbZlYsJW280WKEwYS7J7xaunmS1Zk5nCtWcZotxipA877Ve5LT0VAjUIRH5A80ivaSuUya4oLVmDnWQxd/UUblsyjX/CNJHOjxeDaGTBL+kRHaE/0ayaejj7bUvEtrkoaVttORH9o39GiO33Q9IQN4s5w82mG9Q7Mi+prxgRsQiwcpLyfYHIHlUjFcoQ4+AHVoY5cAVinjjp5sjWc/WfuWrJMEWtDvIz6kgvUq+0IY4CRWrRq4mITqQi/IwKdPmJznlDTxrlBk+cJBI2WuhoFHR/i0Bn8a1XHrMIlWNgEydeQN/onvSe7sg6oDCTpWmKhxRLikd+KssmiHzhNCKNjJcvvDMddc0Rvb+TQ1W/FQKR1a2c6XdCZGPcRnGXUwkpWeh3obxT3vGrL5noJQs8vkSVHI4seDQ2s9NlpZiFYid7RAVOmh+d72XNHpEe4YdEmNAEBpnxFbxrvCzvCeNiZW1LFIhhvSFLJv9a9cqB4Ic2dVPtgmaEQ5gv4A1uA+cwGf4YJpRHImPDJi8SS+KkjZZz/hOR0irC+zaGTVf2R1nywlOgsMDs6LY8G16BAP84T8ILmO1lxO8bKqDfpl0QR1IED00z2DwIXdJh8NNir7/9gIAnzKRoM5LDyOdfRrsZCIY93VRAIyVVLl8glTqy5BTKNz9KrW0zKVUUAvsRwLzbOGLoBbu0n+wqhXRS7zLRpGSR7qCxvCrjXAVwtkwTfGIuKRq4HVlwxqPvCybQBgFrqpzvEdVwtbXMmV7Wktr4/tqU3irsnvLH+SEoEh5dWXCsdHmiwVfMWvJAtt6eow+hXXvrSgAAFEFJREFUCgNnyTkk30+CZc6zT/f7xr4r/xOR+tw7p33kcM56uUfbApLQ933DQt8QaYYlumhhEk0zDFD3Qxv1PJwgo29uhDQaZYBnh3fIrDE6qc1q7rjUJDHfHAGXmcggJj+PaEU0hUANAt51YDQ1D5+atqIy6djfP+LgPyVLzpIvErF085+RaQpIHhcCjYP24ILfyiM6QiuCJp9p3LZKgYE62UZFOt/dD0EcaBKqmfaad12/AUPUGvnnTFj11ekFGKD3aXq19wPDNa5pUKdA9ohgQRHpfw0fW5OjF8vLGP9Vrd+PKDboPlT6cbqXEmNgfFu5V8iF+hgIehb7ggnwNgsLQn6ldY5UBTA3WSvPmnfND+2UyOStGkrPpNJCoBcCDLEwWwdtP9nM2iwTWu814lKDAOWata1eqE5NB6B8d4Q0SjK1UDXMDy54pNUnD9UaAEcuc2cvq9AvN/FDGDu4l5vcQlwy1kapiOnz3in2EFLk4CsyBjfRLHRE+kgR6X8wAegwD4H7o3xl2vXzIiv3/+HvWimT9FpinScN261eVUg3b7Ok261HiGE9Hti+g7d3BIyiuRMB9NA8EhLHTa5LfNpEY+OXyX6pcGV+NLgC5QtPH5Ww1BeLIp8A4B3i+cEFjxRbKl2v0pQ09DbVunZhw0R+yIAd/T82Kd48wbcfwwdOcZT54M+zZ88eAgjt+vCAT8ml3016CGPdGw1fybMdwu70L08QRY1k9B9UjB6Vf/pvSVEypVyuXvk0+hBZ1hOqJKViF0aAT5nxjeKXL19iDJ/8+480OXyzbqc95ONpfPYzjBTiDajxifOTwUy/Ebd/xKVfCyfYThs6WdKJmrPdJM+zrVz4zIulBxf8Ph7REXolLytFVX5Iisk4OYpI/68v8HXCp2nxkjd92pVvy/KN2r7f9g2BsalI9M1cy589EZzCgz4KPzs4NfwzVUcOU3NEGlVMD/HW8LNaxmsyKxGrn5BeJagCV0KA4JBAFHP66tUrvt9NNOXVkjQ52Ea+RY7mtMWlmGsMDusvqB9HZwt2m0cw89tvvx2BcBoo7oxIWU4Nrqdxy7Ime7+r30+38kp4ZTM0IgNr+VdKjC/4TTyiI5QqdK68LI+t/BCPxnDpAfdtz2SJBULbk2y4ohBmLDz4vjz7iRDnqS/xQagFJ+wOx6KOAzy6AtR2oik6xIKFYlB05zm6O9cw1rqzJIKDIIC+RRvmGD10G50Jqsi/xFccU7fIjQJbT9vaYIHIqoaHeXq1WAOAsJ06AYzBBlKhSrp+BJjN1G5b0c+51kF7+mUWJKcQ3DN5VY/oCIWRlxWhKj8kAmS0n7e+R4rDYZau4Q6eXeRrqFvWA6McpkZGUbn8jE8vLNpp3ZEGkw1NR8rGHNZAZLWK95vlUqzCdZ8CGE/0wWIA0mVzijEM5TdpkalfzVJICBo30a/vr46XSIHC5q8AIDxfcrKoh7e5ZFAq08OQaKY2UcUpBI8mKSl5pYIFNRZcBpdNBCBzkIW3tpRoQODWEantjjaMWFvqPkitvatxUJDQoC69qgD4fab8XqBl6YRF0AAm/zZosrfRbRSyjPnMKHKuiQp8daWvikCke/wsS8oaIhuA5kPjp5bL85Qqwc5jUSu3VUPQeJDVjQYsI66hIYJ2m7zC2AcTDatVZSgUCDD6f1GYQvnLPPIih/SYgl/bIzpCneRlRajKD4kAGfDnfSNSm9EbnHgcArPjB/kBvgnautjxoeCWrTqgAw6Y0ViylZGgkFshxV83TSbBoDhCQH8m86AVnCPYFs3jELBA0dRv9QA/NtBi0VBr9XiqVWFc0GKlOMH3XSVeSS0qZvJaYnUGgXMEYUagZBrQwm1NZB6xoZ8egcgMhq7Zaks9wVnSEwl+bY/oCIWRlxWhKj8kAmTAn3+wefFWCV5lZK+C4EUaQXamdjxyboEzkpdewMh7j8JbN6wKL8A4Ajre3gEzxiSX+3ktxxENnU+T94WEd3t4A3E+G9doEUUFRrusz3vkeOkLLz2qlA4f15c0Oj5zZ5ru9mSjFncSV/UZEUAlMLP+lSqEo4X3DAUZsYHRS6Gz/rQBgq02207F9G20VjIkoEax8C85tmQZFdvzkzf9ptWRi780v5zDbEXIhFBLU1W5up56BLKKFBYmfLHrpScS/MIe0RF6JS8rQlV+SATIoD8HjJKPZqkyEMIjYcrHVcKH5l/C1GiFnh6tPAbWJlG0/XWZbdKAP/N9GyyqlSLgnSf0Ni2QzYkUDD3PFtuZ6YebOn0nmNeoHgV7mNYaudIZtLCtGl08S+uu5hxh23stx+iMbo3C1Jex841eK9iUq6cwacm5BI8mrMt4REcoj7ysCFX5IREgY/683ald76kQcGKRWSakb0hEfpKfnLLpE2YsP4oq/bYx9cy4YhYJYJ6AnjV6+QSo+uWSmvNmDVUaYIzW4I/w8hu4UpUHIuBtWjAFwQKvspQa4SWXNG0irbuas8pPQwFseNRu5VDFWqZCMeQPsqKM07AOS6P8Efkzby6h3YDDaFW8V2AddGF5Df/pBEcbrYOu4RFZX3RMoLoBpYPsQ0dWzyElP+QcnPe3cq+I1NbYmMsJQVP4mHrN3pUTmPK0evccBpKPNLI8d2/0UILBJ9NeWXeQmYS8qrC8UvComKi8ete4xW0MQ9kawploI6Jal0EgUjx0o35n3utSoWLWyTYlrEwwlI7APG190zzCdBCBAMGOwwqL4T3+lFtgYYqsXEE4AsCDaKbz/kEKcBD/zWSnE/x6HlFz3xUqysuKwPFms6PBjFrRz/0I3CsiDYcbmWwKznrNwaozV568Dzd7IGfOovbK9g/dlAKzdbQJgyG2UwCUR+3pgugswCafOG20kEPT5tTexMMroKFHkTeJbmzVCowzGo5LUTAgNQbc1HIpQSvd+8vWQ32jDdFdGjQSV+zn1gcniM+8Y7NkZDfotTNnwP2irVLwDmvoHXJWa12gwIyCX8kjOkKF5GVFqMoPiQAZ+eeNIlKbcVd3Gr3J894DaSx4gw+xUwO8C1K/pbCz0e7VcWsCmFqj6o6tJ4j2RjFnpMP2k44wp9NT6JUOC0ChuUII0as50RkcAbPApoHzWrMGqNNQuXmF0Y+sLuPLVrKINgtD1c+MXcLgBhiPqJIazOPW6Y7gv5nmpIJfwyNq7rVCRXlZKTjeWhaMW1pROecjcKOINFixSh+IgU15pucw32O4mYAPdd/Lfe8H1QPZKDNZeGrbI81OWIG4HqUIoCSoOo4mgJsak0CTUWw8y6MXVnz4cSXnNYVaOTUIoG8WiFriaCWsYey0Mhb1mfiMxLbW0+B2z56ebZRhH1Z7xG84XCZssx6xxCoObR03Wi2T1xKzCD67R3SEJtB3Ya6Xl2Xwyg8xKKZI3CginaI/lpgkwLA5g6BiqdiY+RjKMH9gLmcMp8dEdWSu/AFFHPGRWRVv5yCQBlF3Uwwz4JZgYagNfD++AjVMaxspO+MHnUp+vJN3AXvu59YA5nQzbFvXTy24Z/4m/VXuZXlZKT7eTt5tuknRmCLnf2x2VGJkBPjCpJ2Y4iOlr1+/HpnbiDc+mhe+PchnSOs/lRkR0c9ZEODDX7YdxEqE6e0s/IvPIxBI1cC25o5objSa2S+R2jDZz230pdZ6gvYpVIYqn3ysqWhVKPzmzZuaKmeW4YPMmKD6Fu2j31YlHKeyn7MkbiX41B7RERolLytCVX5IBMgUPxWRTtFN/8ck7oLtM3z77bfff//9LKyzfo+7w6KmPuY+S5ft4ZOpMfjH9Dtn/D799NM91FT3AgjgHKR+f8d4bHyIWIyLmMQkNg8Nv/ZvZDeFYaHWu3fvLJStXyCAbXalAgXkygbbxtWZibdv3z558uT58+dPnz5lrqlkLO0aLNiZbO9v656Cz+sR7e/xlIK8rAgT+SERIHP8nGInV0waAn75Fr/E8pUQAiMg4E/0ST9H6JEReEg3SJtPmY4gTgMPafjdfImU1v0sYH5GA1dExVadPqqn4If5HkHqW1wtmY2oa25FehBAYxBxVuW1ArcVPCDgx4JmHNOKmye8gZJWTKQM2iO1GXmOxPv3720GwsvhoM4cfIvLGyCAcn799ddBUHZHtSV+gz6vEhGfICr34sWLKOfaP9ONuDRGrUcgpUaEX189lGTuCJcpwk/b9qyh46O4dLmhhkLfMsjy4cOHlKY/YJw+JScCgRzvy2arDJV5W8GtF+QRGRRKBATkh8yrCYpI5+s7zuuGoJQDVzh2DYe15pNZHA+PAGppl8oIR1++fDk8y2LwJATsaKi1tyn+sVqTJrLHR/dEpD6SDJj4ELESpSis5aRrZUWK+ebo3KyA9dT2l0zPhAea6VJI1Bb3X3wOE+tcbzq4reC+1+QReTRunpYfMrUCKCKdsvsYdeGwioLSKfvvckz/+OOPdvlK4ejlunevQByejEjcao80iv2Agoiu+RIpYy0CMxBMM8s5EVeb+InC19XAr8zJ/qepglXSjCLS6GclkQcWu63gEebyiCJA7vlTfsjs/a6IdNYe5GRCeHE/6+UWDMwqjPieGQFOjr169QoJ8LN5f5V2R2fuzJN495tsJzX5uGai2A9G9myQptQg2IBnutFaj1B0SHgPqfpGCyWXxC/jzBzqd++ZTzeF5QV+Tnt0W8FThOURpZjcKkd+yAW6WxHpxJ3IN2BYnGZOal4onVh4sT4SAniobNozJcx15m0kCK/MS+o3RyHNlYX/5JM0hixHSmU0shcmU4TLRHjqw8id3bF0dnSVh14FsqtgCFW4R8ptF/+UHpnrm2oButsKntUceURZWO6TKT9k9r5WRDp3D/LyGMKAh1/jmRtEcb8PAaJQ3DuWqPeRUe3LInDQGV1M3/iQZY3znojUR5ImfkNE6rcHjU5bYoQlUfs0WhCBG6EAVdjztI9DUB70Rng/Uxv4txU8C5c8oiwsd8iUH3KBXlZEeoFOlAhCQAgIgXERSAOw/eEQridfnsxeqhwKiHSDlPinECmVmc/Gt1SJLnZ6IqwW0Rx/Hd+BFzW3vzc9w21pvslpr8siHOVGKCIvkeJTltYvdAdHjQqFl4gMkn9bwQfBX2wIASHQCwFFpL2QFB0hIASEgBDIIIC7b9FCeJzd6MvUXMjisOLDT4ousBZnW+RjD9L43B6tJpZ2IwvHbtn9I2KMgsaO0ekqz6cVAOqgZhxsJmbmDGcUwIejHOyl2Mln+mLqcDRge1vBT1MtNSQEhMAJCCgiPQFkNSEEhIAQuDUC0dnC5kOSBBWEoyHM4+py9h7dUECn76HdE5FGm5Mm6VI+BcIngml03m1AE7OcQEBCUNM0tkk5Lv7kyRPyiUL5F5T4QlVYDSGG51VG7LFfAJbbCl7WBz0VAkJgLgSe/P7773NxLG6FgBAQAkJgOgQskgycs923NRgg3uD6X4goCEfHv7pMwBNeQ+07i/dREyD5nE1pQqy0/BJNIApfCSYw5pyzVSSw90Es4dmmXdOoOgdfh7rTC3uEo6x6ZDfS2UdFeWZ8j5F131LitoIvAaJ8ISAEJkJAEelEnSVWhYAQEAKzIoC7TOhix0fZtau/BUpd3oxqn4tkH4zrc8MCAbfE22zkwrPJa9zCPBcdm4NSQinDwWhmPwJMlMhVW8rQHB9stMIh4SPbrRGpUQ6kiPGi87FRW4/6SUewfhGWMJCRINyH5Y/i6oR2byv4CdiqCSEgBA5CQBHpQcCKrBAQAkJACPwXAsQtBKIWpGUjpf+q8MknVCEAsxiMmJa9rwHjimgHOJKi/JPjo/VbdgQbPrAPlNMdY4N6aQOzY0S6aXGhDIWeCgEhIASEwD0R0D3Se/a7pBYCQkAInI0AkSTHR+0tR7xghoO7796982c+ibiIpjhuSpDGU64ChnA0XPyj5IDhKDiGq61tgIZNvMq6YAKGoOHLA5GdYQYiNpDBjcifcDS9yBoq8sgo2BqB5ZQTUfmImXJdPRUCQkAICAEhkCKgPdIUE+UIASEgBITAgQgQPmVPtGabZCuV66N8sSP7dJBMjsUuxX5lDjlKyg7n1iu1xO3+GHO2CXAjUl2iHG3qbnqjBEsG/huzgx+izoKjTCEgBISAEBgKAUWkQ3WHmBECQkAI3AUB7pGyTUogxyahbbux4cb2HX/EPOymjv823Qf2FnEpZ5jZnuUVPrbRCnQcoyXKLW8ms48aXsMb+N/0oinCb9YITPDsLVZ7qoQQEAJCQAgIgVUEFJGuQqQCQkAICAEhIAQuhUD0HmDWBcoRrBfeXuEbMjdFs56O0kJACAgBISAEAgK6RypNEAJCQAgIASFwLwSizWfbYq1BwX9VhX3spYPBNaRURggIASEgBIQACCgilRoIASEgBISAELgdAlw0NZk3vZnJ35jleLARUUIICAEhIASEQBsCOrXbhptqCQEhIASEgBCYGAH/giKu73IrtUYYivE2plCyvlYNZZURAkJACAiB2yKgPdLbdr0EFwJCQAgIgfsiwMVR2yblzVLcLK3Bwr4NS2He91tTRWWEgBAQAkJACJQR0B5pGR89FQJCQAgIASFwTQTY8OTdvOFFxyT8h2GzAlPg+fPn4RE3SNllzRZTphAQAkJACAiBTQhoj3QTXCosBISAEBACQuAiCPBSIrtBysuNotcdRUISjr569SpkEr5axaiYfgoBISAEhIAQ2IqAItKtiKm8EBACQkAICIGLIMDZXd5UxI1Q5CHIfPbsGZ8bjWRjK/Xdu3fsjoZX8rI7ShW9YjdCST+FgBAQAkKgGQGd2m2GThWFgBAQAkJACFwEgbdv33799dcmDGEnG6H8JAq1z70QuH711VevX7+2YkoIASEgBISAENiPgCLS/RiKghAQAkJACAiBKyDw/v17dkoJQX/99ddwv5QolND0xYsXvAapfKz3CvJLBiEgBISAEHgEAv8f64mpIvB24jMAAAAASUVORK5CYII="/>
  <p:tag name="POWERPOINTLATEX_PIXELSPEREMHEIGHT#455F7A28742C525F30293D5C667261637B32206520765F305E327D7B635E3220525F307D205C696E74205C696E742874272C5C626F6C647B727D29206453" val="100"/>
  <p:tag name="POWERPOINTLATEX_BASELINEOFFSET#455F7A28742C525F30293D5C667261637B32206520765F305E327D7B635E3220525F307D205C696E74205C696E742874272C5C626F6C647B727D29206453" val="45"/>
  <p:tag name="POWERPOINTLATEX_REFCOUNTER#455F7A28742C525F30293D5C667261637B32206520765F305E327D7B635E3220525F307D205C696E74205C696E742874272C5C626F6C647B727D29206453" val="2"/>
  <p:tag name="POWERPOINTLATEX_CACHECONTENT#64533D5C72686F205C3A20645C72686F205C3A20645C706869" val="iVBORw0KGgoAAAANSUhEUgAAAjEAAABcCAIAAAAQ+HMOAAAZqUlEQVR4Ae2d+5UVNxKHYY8DMIRgHIEhBDsDQwgeIjCEYIgAHAIQATgEhgjwhmA7A/ZbtKdWUyXpqvXoq75T9485arVUj5/qoUdP990vX77c8d+dO3/++ee7d+8+fvz476+/f/75J6Dy7bfffvfdd48ePfrhhx+ePHly7969GrR++umnQKqyfQ1Nb+MIOAKOwMUjcPcsOenvv/8m8v/111/8JfrHZSqpIRMQ0x88eDB7AEhFv3/9SRIqcyQzPX/+/PHjx4Vm3CW90QBdPCcVgPJbl4HAOu58GXjWa7E+8q9fv3769Okvv/xCoVYvctJuv1evXpFsKiV7//79VMHIeT/++GNSmLA2YnnELykw9XRPivfrr78GmrRJNvBKR+AyEFjKnS8D0kotDoQ8k3ji4c8//1ypGs3u1Dftb5mM78msQGU/uxyFz58/22xECiGdJDMNyx0SJHdpE0v722+/KRbYijRgaqDu+qUjcEkILOLOlwRppS4HQj7EQxsqC5pODP2Wq4rpEr5tgexquw+pidNG4Et+ql+T0TLWgkQlUnErVuTNmzdyywuOwOUhEDtCbPm2PM+dLw/VGo2OgryExORcP6fpN9aA5tVweMMP+uHwhmOkP/74g9Mcy9GuY2ybrTXsvfKQAhylI0NLiuJ5BKk5WaAxKjx79uzly5c05i9Erq6uqIR43H2GCjF9LzsC50Xgv858Pnc+r+7n5X4U5CXYPnz4cANiuWS1Wz1bjVbc+oVLpZzsv6nJxaYtTsslXm8xC1DEubRdvMYRuHgE9nHni4exQcEFkQ+HSczON6nzL5sPdq5JPvC2ae1yUmCmFSQJlmXSkj23t2/fymVDgbURREJHnhSPiVPpi6QGSL3LBSCwgztfAEozVFgQ+U+fPqHp1mB4/pykojk6hOw6atjYsiNnxAPGgduLFy/66UMkJ+rWYegXxik4AisgMNudV9BxTRlWQ/7Dhw8BqK3B8Mw5KTxfr8Z4qw6qu7pUCYnH4TgNUm2aL5OHYVAbq0KzeN7REdgTgR3ceU91DsRrQeQbD5Pu3DlzThK54+EfGND599V4+sCyZsO/bsUyZcqc3dmlEvuE/q+yGcC8+pIRmO3Ol4xdn24LIh9EagjmK+akUYdJnBiF9ynIcPN8tpRHFVh4KVINw6Ao+KUjcEQEkpFxlDsfEZDdZF4Q+bbDJBBbLifZZUfbuLKYVdmCyxkvK7IZyNa0qeC9HIFjIWAj4yh3PhYO+0u7GvLNh0lAd86cNHUPlLfSxc81oCqPNsywFfKc+rdqz0kzcHaaiyMw1Z0X1/284i2IvOTIbf+Z9BXHc+YkkTse0SEBnYe/1dMHPLw/74yHxyhEBT9MEii8cKsQmOfOtwrGBmUXRD6I1BbMl8tJQ3afw0sW4tFVL1mIb/WXyUNCpG0YpLsXHIGDIpCMjEPc+aCA7Cb2gsg3HyYB2lo5adTus1okoefUVBHv3U1ltJuVOyNHYCsCNjKOcuetkty29qsh33OYxNidLSfN2wO1L2ggZ8zbuAPE+/fvixt4ThIovHB7EJjnzrcHwzZNF0RecmTDYRIgnC0nidzxSAwJ6JZynDNidsPLfpg0HFIneAgErNMh9hB3PoT6ZxRyQeSDSM2jv1ZOGrL7bAcp3lubYT284DWQbR6GGVI5TUdgNwSs08F6iDvvpsJBGS2IfM9hEqOwUE4atfscv7gh2Jl6KHye8XlOmoetU14ZARsZR7nzylqvINtqyHceJgHpeXLSvD3Q8EEXZSs2S6kGnZdC3/2wE0nvfkQE5rnzEdHYU+YFkZcc2XaYBHrnyUnJd/wMWWTklkSSvWdYTGDKDuGM90TMENhpOgIDEZjnzgOFvEhSCyIfclJPMD9PTpJcGhvKkN1nOdqJKVO2T4erBj2XYZ009V+gesTzvo7AVATmufNUsS+A+ILIdx4mMSir5KRRu165R+x4Gev19fUkK+TjfrwnQj7xN4mLk3UE1kTARsZR7rymvutItRrysh11sHUSRz52h61Hh9hECo/YsY5h+zVuPKrMN2f5pyjfuBuFp9M5EAJT3flAOOwv6oLIxzmyOdh+MwRK0iPS8GMXSw5XSDOkAb5gpFjQTNVwOSonFRIDssEF7lP/f9aq5jW3B4HgCGxffPz4URyB/1rD8PgN2Z3eAcx13LleWUc+YIWZ1YPW05KMGAI+1k5o5dAkXmnIK0BZMVNmG2mD8X/p+CEHH4AoLE3QGYfEP2MmyGexiBt0lsv7BkjLwWAnC+/uCMQI4Ajs3JYdIfjCyra3pjvHONuyI69iqYVobM379+9PxnwlklwS+VUuSMp2J1l7sjKYrzALBVL0q1ev4MqPQpx7Yle0rksWOcmxvkHNNymQAWSRCkXqKXtLR8AioM4RxbTEEdQkicvVrG5ld7aAS40jryLw2EAqOFPAQoirNnQjAGGfW8RSGQ4KxH/+cst2oRLXiImrcktOgr3iRPr5/PmzIs0llfLObBJsqFE4con0tm9zDfBZFoUaBhIBgnjNTL3jLUQAm4kdgTLOmcQBl4ktkJZJf0n2nV25uDsn1XfksZ/YokJ5bCANyBNOIWt5MadXqYWa0EwNGc3kltApiLo5J1nq2LQSIr5EpZCW8EPK5E8RSwrD84EVUniVCyHnK6xjdbzsCAQElKNiOZh3ARyMPLa9RdKS9ZQF3Vmh6sjvFkgJ1xiqslsq1YiEyxDnc2s1kii3YlJcJl1mQ06ivyKKuDXhW1I6yyl+sVihnNSwpxJRFZSWabmG7ogK+knUemTzvheAABkotp/CpC9WViUAfDi+u3P5QO4cI+PIY3hf4+jcQGpTCHwLdo45BY8otGEc1XwCF7ABtjYn0TOkwdgVaxJSsCclSkwkl1djQ2woq2lpzHFrGQlzU4MGwbzLoRGwjpDbr7NqyuRMLLDswJbCqBqrBSKt7M4obmV25MWQKAwMpIS7mDJlgn/ZPGR3+uSml8oFdmZWlZOsNSDlSd6x/0BBKSmX89zSIitMGwqsnDwzxWN6C8vWEbZar9ppwA6huTOSVgvEWNydrcyOvApiWwHJWZ3dyqIm11jqZQ9AagoF5QWKflVOUiTAokF/q2rAdJMzFPRM3hqblhBYwZdkepbKHLzKcJe9xMbKE7GzoKqYKkdgH0k1OHmJ46ghaHClk1zKDZQWyNMgQ87eJrmzktmRV1bEZT/yJH6Fc71thF00updtL9y1GwbxKebpnGSNz662auSQxZ1Cs6ZvTxsiXcBL8W2+XDAt5bBt1vEsHRsCTY9hbO2rHIF1c8MSx44UdLZK0tNeacFAr+/OSmZHPumePVZB356ERN8gUv3kxo6pyH8iJ7Fja/Vvm8/a3Ajlyrwq4jYXWDANzEwsVJslmdHRRjo7auvXrJyT7IK7bVpKLzsQbQ7VYEhHdGdHXg30pEBqV0j1UU7iT71TWEdgoIOmpZyEq1j/Ib8pjCovk1DW59VKLuVmAAHHIclJECxz3O0uBsT80Y7XUWpwCSxkN7g2MbKm25w+kz5Vf1a/SWzVOMl6cXd25NUgcmkxwcc7Ayn2rALFJgvfdJgkGimOsl4v5aRk7G4OHJJLY1Hq86poMqTAYhN5gDKpYyxhodywdTNEeCeyMwJ2CtnsBWMTwyYckqberMg+7uzI2yEejrxkFIl1W3dHg2kxWFbaQk1ucLM5KbnM35Q8lTRWcyBQbc5yGfITE8at64zOuclZlHWmWxGwe0fNawtY2y0LvGCrM29VgfZHdGdHPjnQYwNp0iA3LRUaDpOCXlaRsGGQzgrCRjJnKJCikzDVVNpp2g6uWCNY3IZpI55A0FGK5y7jvl6+SATsTIW1TrOmyUkuLJoJ1nQ8qDs78snBHRhIMQwL8tYpl5j0pkyGanaeFNY86ZxkM1gIykmMaiqTXrH4OoPkZAdMJaeeJF2Dm7c5LwKYqBrxzomU9cNOz6rB54ju7MgnR3ZsIE0aBiySrHOVQiTXIFdvfYF0S+NETkqqjedszZ+xKJJLYw/fmldjgruVBfFYcilzdzdJnNH+CMhAS4GZSo8YuSV4D81y34O6swAuBUeegR4YSJNHmw3rhLbDJHSxOYmxpj7x7fPff/9d7CAu8IG++HJTOQnlhq88bWI2tPHr16/tlE04JMdV7nrh0Ai8ePHCyt/jBVDj62eW5snluO1SX3NEd3bkc+M7MJA+f/7ccklW2mZSw8dkg0nbJ/ekTa6Qmy0l1kk5DylPx8p3Lc3OPZAyu+F3kTaJLHoN5+UEF0Fg4Ma9aJS0orBlIW3GFqzrBRl6uFiaY93Zkc+NzijkOTi3ptiw6yM5smHTK7kFheJ6ncQnhONP2IrcDWlQ+i743XiRrbKQm2wmsaqk6c1WRuD6+tquaToXSdBMqmxDcLJZQ+UR3dmRzw30wED68uVLyyWZJGyzuIbPn4fLhk0v618h4+qc9O7du5illHtyksgt1Cj0EIzp7FN++PBhbqm0jwDOZWcEZAIY882dBsVtCuXcTu+8nHREd3bkcyY0MJBakDFColyOda4+iNQWG6073L9/H0Y6J1lZgzQ93piEsiGvWlzYd766umJP094aXtM5Rx4ujxOcioA1WiZxDx486GFqaQZqbS5dI8mx3DloZFFy5HPIUN8QSJOr54ZFAuu25sMkgrbdZPqfI8Qbl8lNRtTGJuJmW8thRRZgDX/hvZWIbS/SNmxlWmona+ASqxDKncicZOoNzoJA8vS1YbddCW8dIVgRlqxaDrkUB1F222m0Vosh7hxUduQLQz8K+eRDWw1RVGY8PX1j4+RJPNS/sU6yM5TQoSGFCqeBe6BCMxRE2kePHqlbMy7DulJRnrfrohj55Z4IiGnFTHu8ADpJR6CeQNO5/IqFjMtJLWjQo0hSix6CscCUkzJ30k/KDK9bi/ynT58U7Fw2rLdksHr6xpKEgb6Rk5Ky0qfHJkRuyzuuaSiHvXIM6969ew3dt3axkxQoeE7aCuMh2s8w2iRN0OhxrjKYx3LnoEsSpU6IkjRvM/L2IKctjoV1UtvOs6yxxIYJsOFA60ZOsg9ChA49C5GkQTTkVRFdCoFyG5pCpLPQ6S2d3L37JASs0WJmnVOf3OMGDQ87VWp9LHcOSjnyucG1yNCyLZBmD3JyvFP1svpsiIHJA63/O0K8fZlcCiBP3GZr2dIcsvssqb7n7RKbdEmeJ006CdgkmDcei8CkI42UX/ee1JYVt64XZCj3Kt+1NIe4c2DqyBfAH4V8EuSG1zfwWo1gTg2HSckn5iSW3lgn2fwJ17alWRBXcmm4DH8b8mrcPZRl1pA85rHt+2vsrJO586STgAZpHz9+fPfIP5btWEuD4sO7iGnFlDuN9u3btzE1Kf9/bihV4woHcuegtCOfG/x5gTRwbNhtksHaulbjiTu7Z0CWklh6IyclERm+cVdwb8RlWZcUQ1UKInb6oFqOuhSOQnBqQBEuNQVCnh3mmo7rtOHw4+nTpyvIYwcaqQpGWyNz7n+ut77KpYZXuc2a7hxkduRzY7cVmfpAmuN4sj6I1LBiSb7m7kZlvFpMytHz6sOkJ8ccVTloWLOQFFFJDIrIpEub/FgFT+K1law9MBR8DlTAWrYqPqO9nTN2bk8ld0sYl9mmmxz6Nd05jKMjn7PnsYHUGgYBJMc6WS//ZlATq2MKSV9QjnB6nWQNxaqUq5FTH2lQzqvhSaGTHOO1VFJJYTeqYA/lwLHz0HuUbNBh447Fr82aA1nMJoVhyA71bF4F+kww7SZtz9oCXrlF0o25YUGmobdOOleB2yR3Dhwd+d2QtzawNYrKui2ZLAuKEDbVXaKWcoRv4hbctnvQVoG4S6HMe6sstYIOkmkKbQI7QYTL3AOvBcEabtmwkvy/swbKo7rkTixG0b8ldGLTEpVPGqS0TBas8dAMP5w9pzmKOwfQHPmk8VA5PJAy/1MTLxuoc8Kowdp0mIQi9oiBJZpyhBvrpGT6aX6IYKuRBXFxJDnsyuESU1bg5rr01HPAqKAkIZ0Usoej9z0XArFpiQw9OYm5gjVRgsKzZ8+E/qTCUdw5qO/I58xgKzInA6m1Z2uiOWHiwbJ0yr1sewJpIqvFm312YQWPuMGmcnKbrkAhuFDNs91K862boQUZkrcUlGTNZDOvvAAEbBzvHG5LEOuVx16nInYUdw4gWKAc+YDM8EBqd+pgUW+KcpjEWr++l33+m7ia7H4j5SSPylEg2bNcmSRV0Fz0PHkGa/9PqCaNlaUt3LWKNDyPX6Dvt9ZBwPoq+aMnMiZPyE5a+ChArOmizmruHJR15HODnhzE/kCq5tmbDEOsmvPFnNiqXp0Ywa6gwo2clLSMhjmdJBh4xz8mbkpWuRShT/pM8iCnQUhhXSggDCEpVgHuhfZ+69AI2OlOGPqTNpnUOulNBRdIEumpTArQ4ClT3Tko6MgnB3oe8vZxlfqpkqx4kjLbSslhEkhJSAWfupGTICf8pD+J2rIp1MDMLsMDtcJaL3QpJE/hSBuRTQo1HYVCfUEpklts1hP0lisjkJzuYGMFuy2oY6ei+9vP+u4cAHTkrSHNDqTKNoh1VoZkTZimVxpzMiElyUqlzkk2f26d2UnOUCsMfDuXioVproGIS0HykCoMX8GomDIp7cWqefm8CIjpKtOqd1eR3wbZs9iPeJZotJo7B8QcebEcKQgmkwIpOU9Rrpl7ydKtpjFtxPBCocb8dE4CERWLkVtgKhdQUnBkdQV7JVAu5UjGhkKZRW6NHxjVwFSmH+7GigTK6HVSthrK3mZZBBhfZa5cykJ5026BnRtWTipngLOyOwd9HXk17nH8mRRIA0cbTpnEKGHUpdh2uSUqSFQXt8rFf8UikZMkEwqtGoekl3JgO0dL5gxhV5NC7fQTPeNKgFAabr1EbDV9OGNA2Sq8t29GwPon9o/lh5iOSeBmNcTFacV9+m2yhm+ujfiXyLOOOweZHfl47PYJpMJRmSt2Xk42kmmEgi0woCqEMqdHL9syWZPISbTDasWCKZBsyg5JexEitng1R0s6pyytyiyC9NI4iCf7dYIU9UgSy5BUO1mJAHZtJyySXbzyYhCIZzZi/JiExPSatbK1n8q54VQYl3XnoLUjL6O/WyAVjhSUeWD8hfgZ4nxumk4+UzGf9ltdIJ2TEFTlz5xDxkLAXuVY8efYyWM4xIcr5RY6FFSGE1KhDXmUZVllcib0WMdozm2xgl4+CgJquoMVYUJBeJnIU6MsXLSjDXdj+4RgrrH02q2wpjsH9R15cNg5kCrDg7uyXlKLtV6J53bHizSmshG+QFCtWWkoYbI5iXYqfxKj4YHvISt/ESs2JjJEkj2NY0dFc8hSyV/pTjpRYiUvJTRAkL62DTQRMmZHGY7IhrRBcoQMP/ClPRqJGHHHnDqWqddcAAKYRDz6oRybJaYiDfA9Qrw4Aiak/BkjrJxj7QldrAK6nN2dg+6O/P6BNGd1SCJGHgoYdoj5DBO9ZGZDAKeGv3SxqQjToj50yfEq1JdyEt2gS3RWgqpLYjr+WeBB9E/G/UAHnQt941sCGUjlFKZeLZiUtCcvgbhydRXL5uVDIxBPd8RCCOKxUmUzDr2wzAWzkWixlDsHqRx5sbfdAqnYQ7JAmC2Ea5HWFkhFxF4SVZJsfeWJnBQIYcohH8I1iEIBuUkn9RJgfEgsM0ookO3quyNJSMh0PJkzgsDCy8JnayCLOicp1yPrLQ+EAENvTQIrsipgscqMMbOwED+K8SzizgFbR37/QGqt2tZgzMyuMHXEIzZa76ASyycmM4K0HGj8d5HG8luz5urqiqkrbyTkm6SVEvL6VF4cThdeMsgPb5Q34IIpr5cFcb5EALL1NCtZe7MDIcDoqxfM42+LfPf2QDA2iOrIN4B2li64w/fffw9r1idT3yB841sVZ1G1nunrr7/69rTk7d38+LzQpl7e+FYhwJd7VEJC/bAov1U47K+sI78/5s0c5fXks13jxrcqmsX1jo7AcRFgO84KP9vxLMdbWOPIH2jQJSfN3lLynHQgq3BRpyAgzhZT95wUozGp7MhPAnYG2bCXsINfeE6aMXxO80gI2MjIYZL69uWR9DmOrI78UcZKvkzvOekoQ+ZyHhUBP9I418g58udCvoGvzB48JzWg510cgQ0IJI80eBpzAwlv2oSAI98E23k6SU6afZiEer53d54xdq6LICDOFsuzw2QwZnc7y478gcY9TCD28QvPSQcyDBd1PAI2MvKPa/z/wHhOTvEmAo78TTzWvZJdVs9J6w6SS3YZCIizxers43gxx1tYduQPNOiyy7qPa/g66UC24aIORkCcLaa7j+PFHG9h2ZE/0KDLinaHwyRg8Zx0INtwUQcjIM4W0/WcFKMxqezITwJ2BtkwWLv5heekGYPoNI+BgI2Mfpi0z8g58vvg3M9Fdlk9J/WD6RQcgRMI+GvuTgA07bYjPw3awYRl9uA5aTCyTs4RUAh8+PBB1XD55MkTW+k1YxFw5MfiOZVayEnsH+xzmIQuvnc3dUCd+LoIyAQwFnG3yWDM9LaVHfkDjXgYLD7os5vMnpN2g9oZrYWAjYz+mrt9RsiR3wfnfi4cJvHZOejsOVfznNQ/cE7hkAjYIw0+F3tITY4mtCN/lBGTR/Y9Jx1lyFzOAyPAFrmSni89qxq/nIGAIz8D1Rk0w+xhz8MktPB10oyhdJoHQIBPOMdSvnnzxl8pFAMyr+zIz8N2LGVmaQwWrjGWbJna3S9fvpRb+F1H4FIRuL6+5myDaSCP2/kHk/YcZUd+T7SPxes/q7Kwpub70IQAAAAASUVORK5CYII="/>
  <p:tag name="POWERPOINTLATEX_PIXELSPEREMHEIGHT#64533D5C72686F205C3A20645C72686F205C3A20645C706869" val="100"/>
  <p:tag name="POWERPOINTLATEX_BASELINEOFFSET#64533D5C72686F205C3A20645C72686F205C3A20645C706869" val="22"/>
  <p:tag name="POWERPOINTLATEX_REFCOUNTER#64533D5C72686F205C3A20645C72686F205C3A20645C706869" val="2"/>
  <p:tag name="POWERPOINTLATEX_CACHECONTENT#455F7A285C6F6D6567612C525F30293D5C667261637B317D7B32205C70697D5C696E745E7B5C696E6674797D5F7B2D5C696E6674797D20455F7A28742C525F3029205C657870282D6A205C6F6D656761207429206474" val="iVBORw0KGgoAAAANSUhEUgAABz4AAAB7CAIAAACKDbFPAAAgAElEQVR4Ae2d+/0lNY72t/czASwdwkIEAyEsHcFACENHAB3C0BEAIQxEQBPCQARACEAG8353va/WI1+Oy5e6nef3R7fLZcvyI1mWZZfPi3/+85//pj8hIASEgBAQAkJACDwlAj/++OMPP/zw6//8AcB//Md/vHz58j//8z//67/+68MPP1wBye+//06L//jHP2jzjz/+CI3S4kcffUSj77333opGRVMICAEhIASEgBAQAkJACAiBKyLwpysyLZ6FgBAQAkJACAgBITCCAPHTv/3tb998800InpZIEUv961//+sknn5QKbMr/+uuvafGnn36q1PrLX/7y5s2bRVHjSrt6JQSEgBAQAkJACAgBISAEhMAJEfj3E/IkloSAEBACQkAInBaBb7/99sWLFxyN/OWXX07LpBirI/Dll19ytPbt27f1uC1EOB776aefIm6q1GlW3hIm/uKLL1Cb169fp3FbzvnGdb/77juO3xIsplacr7QQEAJCQAgIASEgBISAEBACT4iAQrdPKHR1WQgIASEgBDoRIABHII/KhPzSGFwnUVXbEQHioRxo5VjrpjYRN1UI4BK431SRwlThMgTCxFaRx88///z777//7bffuLcKlviXP65QID9EcgngUozLHKyWEkJACAgBISAEhIAQEAJCQAg8IQIvWCo8YbfVZSEgBISAEBACmxAgAEfwjstJrdbf//73Wd/RG00lliJAkJQDrbEQuZ2AKxHIDFfc/s+Ft78iWSKnJU6owqUHLTfS0hyXLcSkaIvg7Mcff1wiHvI54WvBZSK8D8vXqemtEBACQkAICAEhIASEgBAQAtdFQKHb68pOnAsBISAEhMByBDj2SCAveyOqQrfL0Z/agIvbEkINB2lLjcTxU1eG87BEVN9//32XHz9yn8arV68sTEyVr776qj0IG1f/+eef623F7SotBISAEBACQkAICAEhIASEwJ0QUOj2TtJUX4SAEBACQqAfgRClpT5fx/MlO/chWNwtS1Sh2ywsp80kbMrFtbDXEngNvSDay/0YoVbar8p5WHSJA7Z2kS5nb/mBspRCPYfWIYIewrAuVq5jpbdCQAgIASEgBISAEBACQuCuCOiu27tKVv0SAkJACAiBbQhw0ygXkvLHGVs+cre4LZ/SE3r729/+to2cSvci8O7du88++4xzpvyuV/jjdgICrxyD7Y5gct9FiMD++c9/RtCNh1hpF2Y4n5vtCodqeZu+Im7LDQwWt+WwbUfcFrK0Ds+oH6rIJctpQ8oRAkJACAgBISAEhIAQEAJC4PYI6NTt7UWsDgoBISAEhEATAsTXXr9+TVGCZZxz5I8AHMce+VUrMgnSEaqLCenUbYzGlDQi4BIDC3pmaSIRwuhBKNkC2UzCoJBFpsRtSWfLVDKJ/Iafp0vLuLO3BJfjuK17m1Z/mGOKx0nwDs4f0lcBISAEhIAQEAJCQAgIASEgBM6MgEK3Z5aOeBMCQkAICIGzIGARNGNIoVuDYjzhriYgxspJZ07Ivnz5EuIcO+X8KYBbVJfobftBVAvKE7fdGvO1rlWit3YXLb2Ac2NyPG4bWg9XPXD4l3PHxo8SQkAICAEhIASEgBAQAkJACDwDAgrdPoOU1UchIASEgBAYRUCh21EEy/WJeHJS1W6oqNwMS/yUtyE22h7KJFzLjbEVsmXW/uVNKXob7jTgSGxoKNSZGNkPNzDQCkD9C0N6EAJCQAgIASEgBISAEBACQuDuCOiu28tLmGgCf5fvhjogBBIEOCinOEWCijKEwA0R4A4Ei9v+5S9/YexXOkmQN7zlVmJiqZWS4RVmhLgt6dKVtQ8pWIFPPvmEi2vt0RKEkukCp4BDQ+TTFoWtwGCCiHA4zEsMd5CUqguBFQjIF12Bqmi2IyCPsR0rlTwVAjKepxKHmBlBQHZ4BL2WugrdtqB03jKsDLl7sXQB33n5FmdC4BECuDLcOsq30i2hmUfE9F4ICIHzIsBEZhFPDpbyG3ElXinJfBd+bSyU4WLcUmHLt18na/xpMquYTfD7adkfrKMLhJJDFcK40282IKIN8bjvWfaUKQT2R0C+6P6Yq8UYAXmMMRpKXwgBGc8LCUus1hGQHa7jM+WtQrdTYDyACMeIWIXyG+i0nV1GHsCTmhQC8xDgbkeuuYQekZr2Gy3ntS9KQkAI7IEAezNhIguNcadB6Ze4XMlQnrO6Dw+icr8thQmnzuoPFgk+K9S4KqHytu9VOGsc+tJHQbWEwHQE5ItOh1QEOxCQx9gBmqoci4CM57H4q/XpCMgOT4c0JajQbYrJBXL4AWu+nQyflxK35RDQBZgWi0JgIwJEZEL0lrNs7EtvrK3iQkAIXAABFwOtnKItxUMfRjPDXGnXLEwBhY/CgnVKqVWiz2nh9hwmfQrbtRLtFVVSCCxCQL7oImBFtgMBeYwdoKnKUQjIeB6FvNpdioDs8FJ4Ia7Q7WqE59PH3LMEtR9p0YHE+RCL4mkQYA4IAQvO5Sl6exqxiBEhMAcBbhUIc1kgx8HY0pFbCpSiljGFLFuhAFcxZN92Z3J3QbBOjgIXPvDVmMscfwxtPezseEOiIARaEJAv2oKSyuyJgDzGPdFWW90IyHh2Q6eK50dAdnipjBS6XQrvfOKxuefmu+m36c3nWBSFwBgCHKlT9HYMQtUWAidFwN32E65zLfGajZNSuJRfojMrnyjz999/n6XGHfRM1tlX3Zm//fZbd11VFAJzEZAvOhdPUZuFgDzGWUiKziIEZDwXASuy50FAdnidLBS6XYftfMpci2PnbflUUz/fNB9iUTwfAnF8hLO3uh7kfCISR0KgBwHuHHBnSOvX0WbvUuAs7cPz+OG8rWurh+OkDjfOu+izFSF6y5Rtj+OJRWeHxxkThWdDQL7os0n8Qv2Vx3ghYT0hqzKeTyj0J+yy7PA6of9pHWlRno4Ay1pbvOlnpqfDu47g3AW84xP76HLu90h8hNNthELoGh8jc8hO94TcT8rq0bMhwFiOu0yAlZEe57j0hx9+SJw0DuBSpWUqDMdyS/ctuFY2PWLbS6FbmmPK5sOxTQQrhcOVvkcdMa4wplfPhoB80aUSl8c4CK88xkEAVX0dAjKe67AV5VMhcDM7zLyMV8/Xb/xLLC5Ok0kO6xG89PoqZo6A/jnw9/nnn89hYiUVPsAc6OKJqsZfkhLGOhFnYqWMQOl3daarPOt5DmLz8zhfffUVtqPM0YXfxAZHQ+DCgrws6+nX8Qzwy/bmYMZ//vlnZwZZ0rTwREWipViDdvCDHW6k38KDlYnnZded8DjRAwlt0XdrXQkQiOeFrAjOkDlRDQ4XeqzzmojnikMe40Q8Y8sgRZ0IrEh1IyDj2Q2dKl4UgavbYYIqxGQb3ch9Jpp/G1GFxp4cXmykjyepG5/rYRichCux8RCBeJ7ecyBgaGh6HyPyEISJBewn3ekgEZyJlEVKCDxEgAHlRnF79PAh8WcrEE9qAdV1U5vdEjsXZFw60we2zUrWfla/Qlt33ZnrFo2J4OSJ7g6eqmI8bGcp9qk6eCwzJRuyWrflMR4rd7X+DAjIeD6DlNXHFIFLr9zb47ZM02nfV+QM3XWrD/dWu1OBPl9c2ieiYK6fJtsH9imtcDfxFDpbiXB0n2thuWGA6xTupDB2JoUOfvrpp1thUXkhIAROgkB60cE6a4kZDL4jt+vO6v67d+9ev34dqDEvQ5nb581DjVt5+/btuBEOFHAiuTUiJq60HNHddEC+6Gqo19nAOufyGOv46K0QGERAxnMQwMHq4M+PIvAxOx7UuD82yMyzVb/0yv3ly5eN8sr6/411NxV7QTx4UwVXOL6SKdz1wO0PXGCXrsqsIn42W0/0sB0OqxvOzuBkkKChn376iRMo/GsF0gTNTf+h57SVpTnYGjobmqC/WrktRXspccaLqS6jAE3ONsfo4C1OfOUe20AKCugGf2EgkMgSZMEPwXv8wBe33BIKCd3k1I/m4KzElbkCAaJ14cJlI45H8vA3sqywEjECL168iB9JL53dCK0SaZ3lD7AMsCAL1hXOw/1WmGXys3YYC9x9Qzdkg780QsShfadH8LHuyBE1KKYn5ItOh7ROMLh52BOWOYx9eYx1uLJv5TFmYVHmzgjIeO4MeNxcbARCPtdn4c/HZZReikAsgsut3EMUMcy/TMdEON0PdQTo9uvXiqO80Kycg1jxmTPr51K0e8X1dotAy5LlM0wbTqSzZZR5RQRwxE2yLsHis69H4RbI0vF+xkg35T5+FtWKzQtBk0WtiKwQcAjowgQHSPdjiiQ2cLV1CoYRw9vNdqiIzYkttjNBGOGSBe7+wNzcm9UQDSJzturxTBGLjLQc0a3Cki+6FbG55eUxduMZ2wFnrrtpqqIQaEdAxrMdq+kl8bvc7B8e73ej4HTo5hK8kx3OXm20m0YNXZiQHQwhs7R0IZAaDqdU6na84twTp2DsSHZMIdaVOP8SaTaF4tB+xXW7RHfEZIwAi/D40dJYhMphWyuWTTC42NripEZWVTi4wXBgpGTrXigz7p2uTbiQ4MSqEAgIZL+V6bZ7jagGu8HtQyM2kFsR7Lwt7eKrue9gMMJEB7IuEJ8LdJzR/vjjjwNc8L8aokYkr1IsKwWYlyO6VYIH+qKMOL6t4d+tPN+svDzGboHKY+yGThXHETjQeI4zf3UKnJe0zzRdX7JeqCvznI+L5tw72eHsFzD46uMK0wT+3Ji6UStxj+SszIqEOw4DG93nXFawt5VmHHdeDd1W3lR+EAE7SOUGCz99M0g5VM+eawttrThwNIXndiIxehoa7bip5AgC6Zhiv3CE4NPWJXbm7B6T3Q5ohHaJ6PXZQHd8o7LHXjl7S08bT35BxAwdiR3wuVkTTsfscfWUcTNHFK04xBd1g+jJh4CZAlPjkJDH2GK1YvRWD/8WflTmeRA4xHg+D7z1njLYncG0x1mWs87Atd6unnNvY4fjQR00atw/aQd/ya+hpetbGyqNK5YRXXcD9bqDM+4IS80RTFT3bAiUDlAwUhi9s7jNnkOnCdTp6h/eOiNz9e7MkrjoLEXAaR1DSaHbPsBTv4egah+pTbUwFOEkJv9u8kYoHPPcUp22Yj/VvKCQ4AvKitXilXMAKoU3IfA8hdPRaiLYJPo+xGLx0e51HVG6H/cFze8DpKNWPOKC7JBpB50bVGH4m/a6hDzGFvk6ayBz2gKayowjcJTxHOf8HhTcdntsPCdazntgRS9Wz7n3sMPZ6Xj8nGg7+EsuTKj8Rpn7tDAeRbPSfDAek0qxiN+eNs0373zXaezFactU4roIsHTMMs+6aOKNInycm55uo12O+sdXL2U5OXkmHybEYZGrd+fkaIs9ITAXgfSHvDB9c5vIUuPCAWwvbWEDufeAX26Mf+EqW4XbFbA28Y+PYVTh/6EzQ1vULa0cuAqJXx6DMh+D80Eln/XxR3l+Tg27zSub9OEWnnVVQlY6lUw5ohVw2l8d5Yvy2WBqJbJfKbb35bol5TEOyk4e4yCAqt6BwFHGs4PVu1YphYBYM05ca98DvR3m3HvY4axvmQ22tCvGNvBX7BXEIZWY732O1dCj+P7gi+6rxKEoVm4rxCSaByJQWs+junO5cntc8XhkMTC3rZ2puTPFV+/OzuipuQ4E0tGkU7cdMGbDEONb1u2c4BXEDj2zLXKMz2GRRtawFBcLxrPj+CT9LTlFsUHOpmHgoj5MuzgWlSxhLkd0E+BH+aJxuzY0nnYsyGPcpLTZwvIYs7Aocx0CsRHTQn4dznXKqRc3faFdZ+Aqb2N1XTfn3sAOZ4EalHKWZsnhWXLqtnT382BM2jTpYSL+FZEr7quwUxf/OllWog9BUIEzI5DdtIHh6WOEPa4SDnaqq1Tg5PmcTcMZMiav3h3riBJC4N4IpIfp6C/nTHfrNV4BR1xtYmW25dcOYeDF//8j/erVK37dImaV8oR0Oai7lU/O53KcFoc1XULUSdEifF7Rh6n3a5+3ckTHcT7QF019JKb7px0LKRpBuPIY25VcHmM7Vio5jsCBxnOc+TtRYO/czvOxoYsnxgnHO3VwVl/SWWbFnHsDO5wCVToo0C6alGYF/PmhWz79K/E63ckoNWQgxpGdUuET5rsglHs8IcNiaSsCe64qbTg4JrEU+BYu81qP8dCgO8RHrsW/uBUCT4hAHA+17u8/WXM1AXvaFsA1TlyCeCvX1RG0pfzIrQU4rMRhOcxLiw87Sxl4o0XHjB4bEZAj2ghUvVg8w1LSPdbrjrzFM0mtxG4riBHOF9WVxzgF2FiB5TFOgVRESgjEykYZ91iqpfzpCOC2EasNhyJZJOKJTW/iBgT3nHPjsXA5O7wCqK00/zRd4RBDiebDu+FKFbfm2/mdrYdctja0ojwijI/c4q2OLBdXcCiagwiUVpWVPZaRFm04pETYjawcy03Lny2HAEc8BxBh0W7q2WQkfoSAQyB7YcIhkzWH+AiP8odNJjhCtIgQbeAWfvh8Z/r8i73ljxZZQoADLfLHDZ4Yfww1jbLTRgGHmB63IiBHdCtiafkDfdGs+J42dCuPMVXOvhx5jH24qdZWBA40nltZVXkhAAJ7zrmXtsMrgNpKc7/Q7Z5elx1pqQStTjtW47gtTJauuDot/2LsIQLZUUqtPcdIYJJoxaXDBOxqAJrh+d133+n74ofqpwJC4FgECFamDBw7Wf93PHXfgCk72bttZqdo3z7HJgXX0z0n2Us7ouB2oC+aFd+esnNqc+xjFg1Y2h8QeYzHaoJavwoCBxrPq0AkPk+FQHaWWTTFXHrlngVqcPmQpVkBf/6FCXt+1/NQ7w85yPOQq3oBTg5aAVz/QYUwUkqcB4HsKIW9ykAdYT4bKAkE7YjZCP1j67J9FzPgHKb4ldJCQAicAYGsRbI41xk4FA9XR0CO6LgED/RFUx8J+6CLbp1M5TE6QFoe5TG2oKQygwgcaDwHOVf150Rg5zn3unY4Bap0KWW7IqU06w7P5NBt6bseOrDIyahDc7nQLQDy7aR1it9OsbQSt0Fg51VlNlByGzDdvUUK3d5GsurILRHgQ8J4jrM+Hnvq1thQ4gYIyBEdF+KBvigmInVaDllBjMM4hYI8xikwBiLyGCeCKVJZBA40nll+lCkE6gjsP+de1A6vAKqD5uTQbRo5NnXZ89tAWxleLnTrAk/2q4gGoxJXR6C0qqzvsXT3mgsEKnUvN0CyfYmHCWNf191mUVKmEDgDAmlQJnClK93PIJ178CBHdFyOB/qi2buwnzZ0K49xXJkdBXmMDhA9zkXgQOM5tyOi9iQIHDLnXtEOZ33LQeekA/ydQreDHds6eOwz8GtFpgi9c1ln3FndlhCjcY90duTTtUVjpHReI4DJ7/DcAFV3ON25TTfooLogBG6DQDZ0q9sSbiPfM3Rk50m21OWLOqJ051hfNCu+RQ5SSXbnyc+iAXuLAJHHeB7Ri5MrInCs8bwiYuL5cASys8yiKcY6e8WVexaowUhdlmYd/Mmh29KsX2fCBDkrYYvDa4Vu//73v8cIxDsScb7Sl0YgO0rp0aIxUmouYLjnWfh1UnPQ0WWcp3XNibIQEALdCNjsHFPQbQkxGkoPIiBHdBDAY33R1GlZ9E3SIEr7VE/RCO06t2cWM6XmAn15jLNwFp27InCs8bwrqurXUgRSs7/DnOumMHg4/8o9BWr/i27RhJmh29J3PTTjJLRJBb/++uvPPvtsUxVbHF7rG0x35HYEtE1wqfCeCOy8qnRuRNzT2+wNMMzdJk1qXuOOKy0EhMBRCNjsHDOgU7cxGkqPICBHdAS9UPdYXzT1kZ7ZGU7RCDJahIk8xvHhIwrPjMCxxvOZkVffuxFIZ5lF80vM4eVW7kSW0/XLOFAd4M8M3VbCJd1btSD1+vVrvoCuuOOxKoR0uOv2cqtBB+C4QqTIKOdYBEpqvGiDi+bs3ue042/evEkzL5rjwtCV5cdFOyi2hcA9EEhdH/qlU7f3EO4ZeuH8qJglOaIxGpW0w3BPXzTrI+3JQAWW/V9l0YANeYyDspDHOAigqpcQONB4llhSvhCoIJCdZfaZc69lh7OBhUGg+sDfI3Q70jEzgh2XcnZUqSj36lfut5UWeWareyH6dQRMn12xkTHiSMWPlVtfabF7HRs3cZK0A9Dte5+ESbEhBIRANnTrTs0LJSHQjcCKSdZodniVHVW6+z6l4rG+qEEd98XN7/Gre6ezaNDlRYDIY7y3Oql3qxE41niu7p3o3xKB7CyzaIpxALpWTr5yzwK1/0W3YPgnh+PIY3roN1BzstnURAhys67bdPXB3/72N66fGGl3E5NTCjuduBbzUxB4BiJOytblFeLmxHrFDma3j4yfyyXS5fGPP/54p9j05SQihoVAFoFs6PZyn8hku6bMMyAgR3RQCs5LWeGcVDh0rVPymc8xpGgE6FYIRR6jPMbKwNSrFgTcgF0xTlvYUBkh0I6AU1oq7jbnXmvlngJ1yEW3CGha6DZ76DeozojxCrGnrRSI8269HrddyxeVdDqRKvSidkV2TwRWrCpL/FfuQyBuu2kvpNTEefLpDpNNfDsEA0qO+HkEJE6EAAj88ssvWRx0YUIWFmVuRUCO6FbE0vLH+qKpj7TV/097dN2cFI3QlxWYyGM8j8eIHWPxyzbnP/7xD3NrcXE5xsTaEOnzdzMf3gYpWwi//fYbfafjJPiXdEjY488///z+++9bFUvgYGC++GPghMK8AjccDIIsQMcH2tmKRmEwQdMxBS3kYzSUPicC6SyDedmH1Qut3LEtZooNnHGgOsH/56S/zz//3DrjEt0t2MFAEt1ELlGROcaB9v3336/m/K9//SuNMp/R+uq2UvpMvUyizKnwQOIQHlKuluYgUyfl8AgI09vF4cu2RSZDdXpzZyCIFsVdxqSegSvxcCcEbEoyTfvqq6/u1MHVfSnZQMG4GvknoS9HdFDQh/iixnPWPjytcciiwdQjj9EUZiRxQo8Rv91xZZ5GmsDFRUPaEWDNxejmr71KY8lAubFw4CFlo7JmSftOi645fLPGE3CEvxeZFDrlWN0kINcjPW5CAJUI31uHqAKCQNBEOdCrTXQeFr5Z5CQ7yywaIFlsncXbc+VO3/EYsRumMyTgJxtyBBM3unkcHODd4P9bFsqOzJLRHBEDdQNSqZXv4PDMVdKIwOouY+NMC0nvDE46BtCfnXnYv7nSqhJLMZ0ZJi2Tb5y4a9wWAGOVDl2ejqoIPjkC6TT3DIZrotBTyx+GatZVmtiuSD0JAukIDQomR7RRAdb5oqxSbIEU+yTjadbSjb27VjF5jEvldSqPkQCTLXhtRGDNYJKBw1v+JZ0tk8YxU9zScW2tPEwwbFOClkPrDymkBdIx2x26paJb7/DIqorhwx8J9zYwQ6emx6dSkFcv5E0Kz5xAA5FyqmOWw6hpGSMtGMZGg3RLlYllUv+5vgC5xJwbQxpENhGxLClGJfan7o1gNDAscfWsjsUFXHop+NNCtzZIXKJbuc2Og6BD5H6PTDAxbvWZcrz7bq5Fw8ZptlOgubizlp4+j7aztE/J0qpyesdT9y6A3D0Y98FnsJXUbZo1Ww8ypurXQgBFsj/GJqMmLAAqM31YJ1CS8laXxLU6vgO3bqYz4++cpB04URO3RMA0yiW6576nckRRCTdCJ/qi2ZWPE1Pf413XCPIYl9ooJminb0d5jG7QwVUl2AST6VB6uIhIO+v6XnmsGwG3nKzQiV/NCt3G0GEHwCEbLYVJWowZCGmG2EShx8xAv47bUt1+HuJI3MSKNJnoiTAwa6Pw6IO9QhbjTqZT9fNHTlJDYYAMJibOualpmjgk3UAIQVvXd4wtWoR68EciBg3ejAIq5Cqib/Y2TcR0XMXBx/9W7LS9jpxSMA7+wKKDIFVs1KUmvo/gmWu5WBuPS7mNPULUa2lbKfG49ViD68MgpXO5nLizcXqunSrZi9gGXQ66FobdtArCt+9yCywqsxWBdIaOR+um9Namb1++ZJ3m2sDbw6gOZhGQI5qFZVPmOl/UxTU2GdJ6YZZbm/p4lcKlXs+1liWbfHv36QweI6GEdEHUgnwcsQp6wviqKDY0S+r0ML8egkxhfEiQAtl1PeECbDh/cEsMztmimGwYAlYADltAg74FFmJqLXUr2Nor4ycQ59FeKbECAQvHI9Y01uQ0EyXJhvXbGYuH6iUiJ5eYc52YGDuzxqOTLGTd4g4hBkviSpJphgJzxNuUSfism9yl4M8J3VZYdIg0PsbOxCIpNnKyTzGnT9lZbRYn8ZQ/bss6uIqnTJfuoHaVKox/19nwiAhmdQHjEk8t1hyZWfM0q93z0LEuh0TdsJ6HbXFyKgScNXZKtenxVP06AzNZAwWkgy71GbomHg5HQI7ouAic9ZvuizLSS3+4+ql1xV8tlQ/5410+JwV5jDvIxenbzh4jCmwBAuMkjUCVcIiXcqF647cFtEsrFE5bNzZCgpV4Cz8QhJqr6x6JY1IGrd60GCmNAohYnJQEDJRQcvmUzDohjdA5au5xtfF0zT35o4WJKpOUKYnpczdo8XBD0O0q192iq+gGVPzoSrpHWC39nWTOjftCeoUdtii/tVUPLYJYMI9B1rH0jQLWyUGdPpaQJ38E/Dmh26wppHsMm7Qn9RzmCUdtk6GvEz/nW0RoqhASU2aRUmfj2aVF80p0uvNjBlzHbyzr0qqS6acbybhi1nMCaixOXOzeaeeJdtife+Oj3gmBYxFwI9Ts/7FcqfV7IOBcR9OujongCR1RdGBnX9RpXdZHurFP6LrvHrNooNLyGB1QI49uPuowFN2tM9Zc6wh364rMoldm67ZSSCMaRmqrpmVJsQZhbUJnu4FCKMaSJczUV8J2lRZT5KE8uO4+1nhWOnvLV6ZsdamlVrR7QokDF1tH2RQRxAzYQAiJ7k6l+ECwm1p3N914nGuHGZhmLgJcINmyIwl6HDwAACAASURBVAUOoTyWkL+Qjv/t7m+oOAL+nNBt3Jk4XR9UgXtgBSDCz3TDyQ9SQDyIzvmrYwVi0EjXdwNGehTrSt+cN9J6qBvz4DreMpzGGTiEgrMd1vHx0CoUsjYdnA/p6YGNOicPe3IgM2paCAgBh4DZPZdwxfQoBDoQcEplj3JEG8Hc0xdNWUp9pGfw/1McQk6KRtBneYwlxDryD/QYU/l2eOxpuJAhQ+YmKEorsq2alh4iI96xlZmU8xJ7DAfop+VbcuAqu2gaWXofazxben2bMmhmMIYPhwxTv7kBIdHiDKRAxUp4p8hJaoUOmXPX2WFGehpXbA80xXJ3igR0qZ5syhkBf0LoNjVYrocjj92meROCxxY2M2RAtSvWJs5RYmvikPFp3LqBalwt6ri1e2DC+ugSfRtciBInI7sRhGSZnChwYGePatp2Yg3kozhRu0JACDgE4gnIRigJbbE4oPTYgYAc0Q7QXJXdfFHXbniMbUJIP4P/n4WCzBSNkCOPsYRYR/5RHmPabveKLA0udISWsksJlmmbIHUWeGvkt9RWGn0LA2EwdJIGmkfGF8wfazxL6N0vnyhBkFSLfqbK01LLgRY7rt3j1NHse5weOQlIxv8eMuem9rAPH1cLwaVxW8yUK1Z5jEUfo0T64bZBhWx45Qjy2A7+n9LKW3N++OGHrVXay5c0tZ3C+Uv++uuvjslU21yBvsdvvvnGKpbmLSuwNPHu3buPP/441RzM4tJ2jyJOf0tN//HHHz/++GPpreVjQdATCjNv/fTTT6nOUJLBggX85JNPrNazJVL9+eWXX95///3DcUAo33333eFsdDOAl4z1+PDDD7spqKIQyFotYEmHrbASAlsRSN2JrRQq5Z/BEaX76Qhd5IumUGd9pCeBvRGNUEweYwpXd0469ezgMaLq8VosMJ/GmBo79ebNm7dv38aFIQ619957L86sp7/99lu8O1YWcTEs6hdffPHll1/GmZV0bIFZYK5eiQyuYWEP8xLzHLr26tUrdKDSzdKrA41niaVb5n/66af0i5HbogBp6C3NeYhSPFpbGn1IsLvA3MjJeebcRXaYAe5GJfFWQk/t+GNFCadmF++Dzsko+A8Dww8LDHagDmLfDvNDnk9VIN3wXMSeDQ9EtqiJdrIYUOPHdKC9+rVKphvj1uXBBBiiP0wn4HktTFZwe85972Mn+0EFs+pnMBordEY0d0OgNBCkWruJ4MYNyREdF+5uvmjKatZHegb/P4WCnCwaNhePJOQxxoAf4jGmCx9yYq62plPTh/5sJZJdkaFpjYfU4ojYrPO2oQvZoHZHB1NA7PymG1C0mBZ+mHOg8XzI220KmDI0qmUqlI5vvGzAnsFTzY7TPvlmZ5lD5twVdniK6AG2tGzpw9xqDYL/785mdTym21aBCJyhZPU/tATrCTQUzt77cIYTcx2YbKrCLvqm8n2F2Va1htJx0kdzpBa7GfFeFqTMPo6QPWfd0hgZ55YdSCYzNpA37bGPt3tOCi9fvnSMuT0391aPQkAI7IZAaTDe2PLvhq0aKk2yckTbdcNcxPYqs0qm4sMsPIP/nwUwRSNbrCNTHmMM2v4eI4dY01EWDhLGjG1Kp0EKt7ZqocYKIhukgLfff//9IQXrAvb2s88+e1h+sMCUrwE4aJxGvWGMg8wtXXZdSMXqCuhxEAGEgmgggtQaz066g+TU3ao5N46cpLPMUXPudDuMmU2Pymbt20OdTCOTVMlmPiQVFxgF32LAfYnSthUs8morTXdXDhPSVgpXLO9MScemUEuvTdWYWVvK71MmXrTD4T6N7t9KPGLjdOMGF/sflMTucB9CjJiRIp8y+/frbC06AwI+ffvn0/tVEpxJ8OQJxmajrk6HTgRvgwCjIKvn5N+mj+rIIQjIEZ0C+z6+aMoq3ktqGZ7E/0/RICdFI+Q0zsLyGLOoppn7e4xZB77xCGHKf8hBK1KF6aPJ8jAl9XBpZrVWjFk7aBkzNutgb6oAoZWOZfJRxrOkFffLNwey3QzGOhPSW73Nu0ZOTjXnpsNwZOWe9Qa7TVPWunbYh3g8joM/euo2jRzbUOm4GJGNlPhAaHZDzOjfJuGkmJ3aBzvL3T22+xS2rQYJzqputhiCH3300Syyp6KTvdMEDhF046ES9sMpydHar7/+mo1HYrhOSdhjx28oNTQXDRiADZhhgMMVvAX2GLxcjNVyb+9cfmJq6d6dG1xx4T3TQXCx7b5WGrE26uqeqKqtayFQOnXr1jzX6pS4PQMCckSnSMFNl87NmNJElkh2rfUk/n8KSMmRk8eYYjWYs7PHiB+YPZvZeISw1Fl8s3SoVkxiiQ75nFZLxx2Lx8pBWtQ1XLbLPM4RxQrxE74C+RQ6+Ow4tnyU8TwhqitYYuEZhEIMrnExkh0CFoptYfLGkZNTzblz7bB9ARCLOLsDFBcopS10FhdIjWT89mF6HPxVodvujsUV7xrLc3LNzuWuzOCjzUPsFRBoG6Q2sXos7k0mdSIPq0ll5w8ajfu+iQfCpgRBHFxoEffr4xpuIrWpMPE7HB2M7OvXr/kYAYsGG7TLHwm6iQPHmGVabf9lg00MPCycOmHw9rCWCggBIbADAm5tYy2mw9ZeKSEEWhCYPsnGs/OTOKLgfNR0mRVfLIIWHbhNmSwa9K4bEHmMJd1Ip56lQ8AWYjE/zpOPX7WnUxtV0qKHNNOjIVSB82xYltgW6w4KgGR6dO5hW2cokA30oAbZ/lYYXqo5lXaf5JWF3izxsOPZIbDJitqAvV/kZBych/i3F5hohwk+pGdEEHpjuD/lOQvU4GZbluYmzTxd6DYGruPcblz9oul0/2G8I3brx5Qjt2x/zTpcGZ+3Sp2P8Y6fgUJ2lMLYpoHqOkL8HRHE6IUCBFW3OhyOcumRXXcEZH1h5xMPj1hMOD3KNwWclw8+KHYTNYPD0uGRUhPj+enYKUWLxtsSBSEgBDYhkHpUoXo6bDeRVWEhYBOTg2JkkjVSz+mI0v3dBqY5qIY5a7nutZYRuWhihTLLY8wqQ6rh6zxG1k3ZA1xTFj7pWiDbVhYEl4mqZDWQECeBWlc4xG3JZDlw0QFbmiMsbOe63PiYqlZjRRXLIhDEgbDa1SxV463Tik1M94ucWNcM7a3gWMXxRDpY+uwwNjYrqfjz7q3cplo0vtk2Dv5Q6LYSvytZw3bUxim0t3VgSVTNtZ7uP7gCWx8RU1gzE25jVt5a3ZXnXCfDDG9jnBSU4xF71wVSyYUa13C8JScdHrMOVlqsPQcVZbI0Pwa2saoEiDnKYTpAAWK7aJrt2LMFjVd31PFb6512wg0KJYTAsQiUBmO67DyWT7V+LQTkiE6R1w6+aJZP2k03dca9o2xbl8iUx3igmEqT1DhLWXcdslOmvyyRdEQ39oK1WPZsowVqA51wmps0hQePoTUytqJYydSkIZtK6ynU0xfyldZv/wp4w8Dk9GtjZ8enlRtHTsbBaZRCd7E+O5yN28IDlqqPkxVATaE5FLqtmLbuMJwJrGRP+wTwzLXMYxjZeQgAsunKuc6QRlITj1WO72OcU8QliKZscDHKssPEZDSOCVaGML2trJg46ZFFbFP6wZkzPxJLygW4abFFORXGFrUoskJACLQgkB7YsVpa5BgUSnQgIEe0A7TzVMmKL+vYnIfndZzIY7yrx5jVcxTJvOURpcrOoea3d1BGCpz1cRUhaEEQjmWEs2MU21NkjqXxR1YNWfSgXNkUHG9XFNoRQEZ82ckNoe07BNnhtmlauXHkZBycdtm1lJyycidYYSfM4kZTOxa/radXADWF5p/qfNffZjmgyqbh4Zqw63tHiDiaZ37sOxa+qUdBTExO7VavRD/cRl9625Fv3Z/y0VAHA6urrBgjMc9YpbQJcgiUtH9XEhN0aYah+X+01XKKFivMpVcINGzDoDP4ppVfOXAtzn00BZtLVtQORODFixcHtn6qprmu5FT8VJixTdm0zBRLlZJVzpMgkM6AoeMjPuSzOaIgdtRcmRXfiOwurfZZNOjRLEDkMdbVY90oKB2mnhK6zRIZ7Auf1jE1m/8fcCNcy5eXNBcOuJFYdEVbXUxz37JayY47MhtPoQ1C3dEdAlUcxkKp9m+6g1u+r0VVOPrTHYXY6iVmBbrJigYKt4ycjIPToQObqnRodTZuS6PZy6wbmbHwfVy+W4cDkSngny50a9Nbo8WMASVcxQcdDM6lP9YUt3j+NPY9QDqivtZNp8dZd8EKtyTMLdhkUlson6RMdpTC26z+luhgxVrCrHWUoGDjkZIly5gSYZblEyo7/EsCPrdOvSlZ5QgBIXBRBMzUO/5LB15cMT0KgRICKyZZm/jkiJZgn5Wfig+b8LTeQopGwLnk6W2VQomOPMatSG4tX5oBCVKwTNtKzZWv7Iy6kpseWfGlp2rw523WvuhPkzkQSivZkshc9UMeidumN2YewklLo+gnYGLcdjttkBrSTdPKvSMng+C0SHz/Mtk7XmDDPhToYCkFavwD8ZTmJs0Mvei/MKHyKUHJOWgBLvSqjwLn+7AOLrzY0uiNy5iW9EEaI0Nk3PkH4+61LZDG2YtZPU/aOuhYmtXf+LLguAmTe5y5Kc3UFV8cs/UXNjlma+4d7VoYdxMPKiwEhMA9ECitgkoW7B69Vi9WIyBHdDXCS+njZqSWYZZ3tJTzRcTlMQZgb+YxVoKznDdiEhz8m3I0J1VpNq74/eE0P6wEWWuPrwFT4vvnxEuVuPXUNMVvlT4tAuPTiq2gxyejs0VOxsE5ody5aMiFpwKTI+JLBQfNEYJUnwV+f+jWNDuVYsc5hUDEetWBDnXDqcDxG13THl03Z+J3f07i45sPoBpoQmrKXSdnE1NpVdmxx7K1a+M+Rxy3pfWOYRVXQdAlNLZ2bVN5HOJN5VVYCAiBFQiUPoAqHXhZwYNo3g8B55bEHZQjGqNxznRWfB3+/zl7t5Wrko8kj3Erkt3lF3mMpemvm8+HFdGZ9MDsw1ppAQ5hxJ68FWDVNnKczeicIVES+v5Sa0eDBVop4txOZOeS7T8yNsjY+LRy48jJODiD0mmpXhqSpbqlE+gjvsQKoGbR7L8wIcsBsI4gRfyOm5iInWenipLMQr59ze1CTvVah7/dqqBbGQ5iYnk8Hht1xwGmbPMG9kZ0Zisge5ZfMUYc/6UQbXYDytWtPNpGSCjTt3JArPHlyHzOcINbsSqg6dU+COz2ydU+3XmSVkqWSqHbJ1GARd1cMck+oSOKdFb7olkFyIrvrg5hFoE4M4sGBSYCUrLD8hhjQUxPV+A9vz/DDYRoptMc1oP48/eI3pZioBWpOQ3Z33iyMckyjT/HyWkfx0MQ7V3LGtJNVjRQuGXkZBycdkHsVrL0tT0RxW4eskCd4aJbenSu0C0MdQd3wj0XyGlPA9GtE5WK7bNFhYi9CvHWKctj24YKxDfZQeMnTthv6Y6TismeJ50d+bA3sb9OKLP6bhshgWAfw27Pn20x/IylwzP1Y0o+2SygREcICIEWBErzmkZoC3oqU0Jg0SQrRxTAS2O2JIuO/FR8ffvEHU2fsEqKRmCyzwHLdlAeYwyLPMYYjUqaO20/+OADV4DjOz///PM97kxwXRt/3MF4wuTS9dQ4CEdRSA3p1mnlxpGTcXCmi3XQDmdvNoDJrUJ3/UqBGv/WPKXZx2TnhQml73ro+UQnw+FYeWRXMBjKjuO6FbI7vFpqeVHo0IVxhYNOfOoWbev+GtFQtfjg4D6GETxbIh2lgcOJYyQWysTuuy2svtA/uo2exFw5svGrKekzf980pYMiIgQuioA7s2O96LMtVl2JZ0ZAjuhE6S/1RbN8smBLzcJE7yjb6Jkz5THe1WN0/YqVMA1bxG9Pnuai3pNz2MJeKcxakZoju7/xdAzo0RAYn1ZuHDkZB8dwnpgYXLmvmDez4eBB52Qi+J2h2xJSyHI8otehEOG7bBaBNwgCDipxjJ7F9ca/5nDuxXiIHILhdpKRA+1xZ8+WLq0q8QYmblOXRuJIQATRmOYEVN352XaoHRul+2jaCW4tOa75W1tUeSEgBFIESvOaMxFpReUIgRICpemP8nJES6C155fGbDuFesms+AZXR/UWz/xWHiPScdPBbTzGqzuipRAtWy83uDOhZOhGpFaieWYTdA/exqcVW/+OKEAA82yRk3Fw9lGSTcibvBxvI77ECqAm0pwcup1yutOh//CRT9vC1v1ud2A/ZGlTAbezV9oA3EQzFLYTDa6JEVKh7vhFt3bkdpxUR3d2qJIdpbQ7Yk0c28wKJmL3ynnA7m39MeW8W38cGynlOidb36Zjp5vzrU2rvBAQAhUE0rEZCjsTUaGgV0LAIVCaUOSIOqAaH910WRqzjdQeFsuKb6KD9JCBUxXIogGHEwGRx+gknmq4GwKufPdj+gmakTp/jI/gbFhocM4m1UbC63z2at25YmLKMsppTqpaV0TmijxnDWmqt5WumT44mVaqlF4ZqVBgPNwxGDkZB6fU05H8dLBsQt6BbJx0nzmDQhaowbOhWZqbNNO6Njl028eEcdOXCLfcUpefwuyjcGwtt3adOJGXFLqjvzEpGB4/0mJSu8GebRbP7Cil5MQxUmqCVpxSZTksZaa3oXVTS7fO7FOUUusj+enY6eZ8hA3VFQJCIEbAHT2IX6UmIn6rtBCoIFCaASdOspXW3StzaS7qiNIdN12m86nr8uBjKj4WbBO/SRpkb+fqKRqBgYnKXGqChpzoN/VdHmMLXCWE47VVC52dyxCWDWef2Q/jmBSXnqVRldevX5fOjO/MbV9zJRFs2gJ08l1tPPt6+gy1UiuHaDZNKyV96EAvJgUbh0dOUnDOMOemg8WNpjry6QQUyo+gnQK1yRpkGU5pdoPfE7qt2OiJTka252kmc0k4LD3+CX9KfJ8ct3ZN9x+62UjHwxRS41B/+eWXoZt3vS0BnNNRGsCfOEZKTdDQJsPntCL9+sCpqCtfeUydvJR4pfrWV+nY6eZ8a9P18uxPvLjyH1Pg0ph7HT29vToClZlIl8RdXbhH8S9HdDrybrpM59OJLWZPgE70jiayug+pkjs3EZNSE3RQHmOQshsCE0VfkuPSUTbIPzaWsCxE8OSD8jBfZ7WI3lU2aAfZWF09jq/FbW06tec058xijft4s/SUaaXir26FKyZ1eORkCjhbEWgpnw4WN5rqRNLqlB+JtJ78olt61xO6zRrugOzgceK6eLJv37x5E/LHb0tArQkpEqQIMRZ2aXjMNuoyKUmVykLClXePqc80awo0hbaEa7r9MaYwaIDonZ1PGSTVzv/OJUvK0L3HkuW/MhJTpcpSyGaWtrCyheuZqf2dSDxtOvXARnBI6fflsL20/5VtfayWahFwDx58qYDyhUAFgXj6iIudYXjG/Ch9IQQq058c0T45puNxli+a8pP1BErhrbQ6OXhZ7969y766XKY8xiCyG3uMJd3ODoQzKDBj33jG2NomK2tkW8EZn0zx4x+DG7U9E9kwDQywWNt0am9P47knPtdqK+sVmBo39sX8VUs0VkyLxRQGwx3jkZOsqdkEzqI5d8XKfdO+ixPcVi1CNA9dkbngzwzdjgS5HXCNj3zKEUSO8m06D5/SJ0qL00Ag2E4FQplHyNaPm/FxXOAhNdxpK9mctGK8UZOt0phpdNKB0UghFAMBC5FvqpgtDKlgzpga919iZVmanpkd+bSyyUrWucJYVMSaKlWdWvw2nmxCvjltcbG+dIXnPoJxLVN4yxzBwYgoIQSEwAgC6cAM1DQ8R1B98rqlSVaOaLdipOOxNHK7m7CKWfG1O0g4pazN+PWkUtDTGrpEIosGnLcD8rCb8hhTiFL1TodAWqsvp7TYWeoS97EaaqF7YS3AJQkuiPnFF1+kmokOkz/S4iF1S0NvayQ61ZxUuw7p4FM1mpVmqqt1TExwg2PzbJGTQXDWzbkGuMklHU32qjEx4gdmz1qVDDj8oGC4InXrNxf8maHbrcOjUQClYjgiFk8cPHKLSIyUa46h+8EHH5S8Q87ThUuj2YTsDm+lOjpoL1wXeMwqTVqslOPmsBFqbE3YNduDe1Albs+QX4Jo4hgpNRG6T1i8Dwesc1/FbK2UjTQunK3Yl5kOnO5R2cdAtha3JXAxSApFtvA5M5kFv/rqq3PyJq7Oj0A6MAPP6dx3/r6Iw5MgUJoBJ06yLT29jSNKZ9PxWBq5LcjUy6TiY4psP4FhHrsLKtUbPe3bFI3A6kRlLjURGur2T+QxtitV9oK4ulzaic8tSRgiHGNibZv9PZLspbdv3759ePpsLp/j1Er4Z4VVaW5P41lh48lfpdJELt3LwJTaJnjPFjlJu3OSOTd1M7pFZgJKx6O9ephIT8jWA8HBVNZbnAz+Pzf+pV0yFL7//vuNxIaKm2EFrxFCjb5R2jtyQt8R6ggDP//8s2EYEkRJRgha3Vjb2Naw/E2JNMAK8psoWGF4iB3EbpaM4GkTTqD2iKxn8VzfruhuJTvAu6ml8b7BwVLnJFZ4MF/aVp0TvRUCQsAQSL+vDCaRfCujhBBoRyA7TwWlSl21drIdJW/jiNL3db5oCqw5RZZodyztkA7eaUr5ijkGgkvIY1zqxe3sMZas1kQpo/y2zuomS1g26GF9SGa7wxKvu93syM06D7PWyLToRlx47Igq0GtHaiKTWWSU6RCweSEWRMccEZuF7jDFCSMnMSwhXR/gMbyGbQeeMZ1sOgYcxrba/DisZH3stkJZs0a8Jcs5mRYJrLdojFliBPzNp27TyLHxUTlObGVmJeLrI9MR0t4KW4uVHsV0wnFoTliQyb9csEAOaZSmkUJMLU6nBw3SLYi4fF/aJuNN1emmHZK1ihwmDzhYTmOCKLkdumQkjO+rNLa7c7HSGW1UJZV1N292s0c3hWxFM9DZt+OZpgDjpFIKbuDUN8HS6sq5EwKcBsJ8cWCEQYepCTeYk+CRqQrLf7njIdeVTsmqaIReV6bHcl5xuuSIdosm9U/clNpN2VXM+kiNpyggZdGc+ga2a/S0j1k04FYeIyDcyWPkhLgLUgSdzH6f262u2MYAWt/gxXEKpwWZnVloV9igOzYSrRhNu8OG9uqECS5dzHLVYVh2M55ZhpUJAlmvoH1ayWJ4m8hJdpZpB8dGesfQyAIbZzpLtXVdkC2fXpset1hJb9WiYL3rk/V88EuB5FJ+SdJbw+Ql+i35bnere1fE0UH8RMEJBPNHgh4hjIqAwysi9C0818s4zWsPxtfJQsf4p4l64fRtemTSqAFRWr6e4zSnW2quFejAJ9YEy7LzcRvHiT2ajTO4QmKWWENDFeVslzWIOdCyE5V1bWsiVSHY3kqkvbwDHEG011XJ2yCADmcXSE49eEQbMWX1zdLbwHJgRwA5BZ+cKbPngf1S00ch4NwJ0y45ooMSWeSLOq6yPlKjHbZ9oD6HSh6jDRZLyGMMUOzgMeJvG+yWaMffjaPsozk/2bcPM80CNI7HrCnuWCGWGMvailmSMqxMFiS6xWHQBWp9BqqEg/IfIpD1MztCDbeMnGTHUeMYH5xzHwouHn2kt47urNwfNloqkLUJpcLkh1FfH+zTwf+3CkPZVw5ieyR2li0/PRMdiu3jyAxh45NESYPJJxBA75if0mAZr6Z00DgJeHbPHI4Ztz2yaTw4VUv77kJ+rmn36Gb3TZw4UvFjGhlk1JVEGVdcmnadtTECtxPbNbJpAhBaGrLvAuK57bqhW+uOAbJJRVsQU5mTI8DYd/Mug5E5AkvIH2bWvTVVoUw8Ck7ezcux5yY4g/1wW305JMVwQMBUyCUY5vtAdEtHFOjcUJ3lizqhuFYQYvuerq3TOqyHPEY3XsKjPMaAwz4eY6r8tD5rLWlucN/S2HhrX61gCdPlIT1qp+CMg3t0S9EgKfh0xToes2F06HergaEXmFxkPDt6+iRVUj3sEwFeRJBg+HdTvMKpa8rSJu1ywYRNnDihO+Wka/vMuY6N9NFMlmG+CSIIZqMWfQu6LKnK/IgTEtium7vp4G8L3aYQd2Odyq8lx7nLtA5LLRWzZQLzW+cAk0FdVNkWS5lutMNYqeSmfDg0AYVEy5AAZGcvqEtFjKCj1gJ+GkzpM6Zpx9PeBfawR32DNm2iL8ehZI8dK40KA0Y2TSC+SkV7ZfOT5ZDIohoX2JSeS63edGpzj1WDOrd6Ox2BWAEYAjxmm0ArsLepR0VOi3nM0lRmHYFSxLxeS2+FQBYBOaLAssIRhewiX9TJMfUwG50WE31HjD7rjeA+yWNsBF8eo1Pjvkc8kNT9mLUsspHVsdww+VZCFdku26h0i5GWFWKWYJyZWqTQSkcHY7Kk0yUtlPtC3oFyyqprUY/rEEAfnPp1SzOdKVqWBoxrG33GyXkiJylvjWbfRnfHnNsi7njhFnDbunKnvAFuiQ77kFUhCFZsgg35Os/Twd8WIjQuDR1LtEhosAwK5Ca8rRNMzIAJe5OAzV0GipjaYNrGhuG5iatS61lFrHAOJlkRB8XlX2PPEhVqcJWl1mIESz2K850yGEsktobjY7KD6VSUgTG4HaTsqsf9denG7gcAnflOJy2Iu6bbH+dSq7drfmdAY5YrXG9Ub0+CgE3/aHWLhcHWpbMpmoPGnqRHd2Iju0aabhLvhJj6UkEg61cEs1+pNevVjR1RIEodmCm+qAM/tb2V1VFcN1iSvsk9ODxBT9y/jS5TzMmsdAp44G26eXRdjh8bux8AlMc4LnpclBj/kK4vploaNX+7I8gSG9XStneFh7i6dY1xWo9oVAjaqyxlmhhZ/kPcrRcCz32GxVhNx/IK42nNKREjYMpv6keiQ5OhecvIySFzbiygUtqNxL4xyBQWy71D9FgqmnZEwmPFMocqD23RdPC3BWXS5kPHHvJdkll7vpNuaLdvWMaNbppXrPsVQcbEN6WdxsyKIGS9VTLBE++BmYY/EjSXqn5ggfRWEQAAIABJREFUyQZS1tugDNRwu5EFpDB5/Eu6RK3RQX8IXYkZg/GoKTOrqHCF8jzs1KYCJStDWy2OuM1zIBm3i+wMQ0vEBTalrRUjRWIThfbCNjxDW7M0rZ0BlTwKAWxOEDqDYpNJz5qp8WnlKBxO2252GtrBbTgtIGJsBAFn6m1y2UGjsvP7uMXYZLWs+yscUeRieIbELF80ljizs2sFYOMC2bTVwuBnC1Qy5THKY3TqYeMoqOLOHmPWN3beuGO4/hh7QfWS6VsbWQGKTebIqGF+3aDmEZCtQF+iFLqFeLcBzFoDvJS+jsf9cgisMJ5xc0obAllnvlugWZeVzOtGTtwYR1FXz7kmmnpiih0262cDcKs9N/OVir40iq3RUgHr+HTwN4RRGAMGiku0aID1YWsCUFIoYYDMraS6y9N3k2v3bFFv3egHbLeqXYk4onHC2vQIyHEMtOL8tZCleonPrfloRb3FRWJ6yGcJoun8pLbAAGkJ3YYxhda5Hq0O3a4bttb9kBhfTjtk9HhaBIIy82+Ho+YMb1Ce2OidttcXYsyNzfDYYqYu1Eexug8CckTD8JnuUZj4nEmc5YsafRKp//ZwEWFV+jpu1bO2iMw+snGn+tLyGGPcUjHd2GPMrs46tiUAEI8leEFo8iYKFHbjHQodfhQ8pLILY+3h0I4VIE0zMAOd+F8L93QEu2OsjCboTfH6HJgrjGcKkXJAwPTfZDoScMiOTaP8MOHUqWTkH9IJBUY6YrqRDs+HA9OqLJ0cHQjdK3ezCYEgIrC+1xNxfI/W09AKOGQp2G7BQ4NpSFpnB8HfELp1uBgHJLqxzsIRMrHIKYJxo0uVKWYMg24Db0VPQ1vOUjABxDx0p2E+Bm1r2jkBdH8rBSvPQHqo3+3dfMjJLADbWaJk1skICExXV0Rj2LoEQ7XOto2s1O/JbkfXqVXepgar3Z5WyKavUj2fqGxpc8o5DwI26FJlbmEy1RxGk6KKLdA1lmEkOgMVHh/6Lo30VeypEJAjyvBZ54iiS4t80VhLU5tQj3GYv9dtmY1C1haRKY8xFpBLy2N0gMx6NO8lVsutngzl8asDhXbLwArCQg9x66T7VisVy1wf3XUwsxCxsjDmN8GFv2dYWa9Z4JNfZ6Px7Q7Gs5GTpyqWdeNHtC5L0BTmYeKEkZP959wWDUxx7l65p6RajCG1XHwvDa1k7aE116Jm08HPhG5pI/zBGX2g8xij1NjFugvrlPz/9bb9Tyv8YXxpCIAg5bat4obiNM20aMZgGfoV+s6/pAepVapDPO4d6UrhTa+A1FFueSz1tzI9V8hCDSlvYrteGGqV5sKrOoVZb9FDZIcn8RAZ1JuSE/W2NFLqe3QMtIBP1uIwElNgu7FKQ7d13mY1dMgyrJt5VRxBwOwzqts3uGwNEGv+XHs10sGr1y3Z6ha/6up9F//dCDCWwx/6w7wpR9QMHWh0o9pSEfqxJSTdUmtrGeeXVqZsi93gYm1txcqXrFDcUyu8NIFWg7A8xizIT+gx4reEoR2rIqMDPclCFGdSJh5HlSmVksGQgjBVLFoRNxqnGXQtDMAMZGn34fKHPtIuJVF+qoS/uC+ltA3/mD16QXlbAVGmVD3Op/WYSEjDeWNPY1Kl9D7Gs9T60+andgPhVoZDC1DxyErVppSDnqMDKf2HAyRLEGqMlJRaX47r0eo5t4VJJ7gKSy3U3ADHytWHNuXN9sba4oSV3TA241NvwtieC/6/+GTGSlaHTpWZhdIwmpUwPUADJo6fEnumQwFqZvRSya35D+dpJ9xKf1HTidS2diQunw24xB1pHFExzYfprBsRN9qRDl7Iw6bTAuhkqblS32OVTgmSk6WZLdmSmcKFTWypuLWMUwYd6NsK4EXLp45yh+hTIgyrDjoXxXA121l4QTjr4K5mRvTPj4AcUSejeNbewRGl9XW+qHUNF8W1khoEckwZxn1+5ySkvlPJazKeOxKpC5S2uzVHHmOHIFwVpwzHTvcongsWoBKMDrgqjXeGBm9NcyicDp+4y1tXbYGBmEIpbTx0JOJwSYl+dgTZEDDcMBSVJTPgWEnjE9CMTqn1jnxn1ipcdRBXlSwCbjgHEY/b862j5uSRk/3n3Kyw4kwnuHE7zIi2AU4Cs5BVg9ggpMYzDYM4IhaHbTcgc8H/v9AtPYk7fPJ0fZaKNaM7bfMiFt+JrZtmvaJpQwCfx3r59rcooptOKvJ92C5otFs0RuYi9CBrbn3cHbMFJaenHbe0ZDuMMUv19EPAUzYsB7cgSzxL01SaXpSEQn5K0Jrbmki9LqSzlUhLeSeXFaJvYUNldkYgVTC0t2U94Ph0+gMRTJwro8c+BEo2qmSC+lpRrXsgIEfUydFm7d0cURjAf4jdgKw74fjseHR+KUaYhRAKgMUgEYdasPMd9F0VeYwAUrLGWRGb7sljdLq04hG/JbuwIhO3GQEhDv5lXDh3pWWRlaUcj/E0TSst3Uwrtue0uGpZHy+OmJiW0i7dBCLIoudYEhK8za4TKbbIA4FyjACPLTCqzAgCbkQETRghGOq6GSoWa5p+KGj0rX0Ytgzqjg66HoHb0jn3IYdOcFNW7oz6WDo0gREIBoF/sSexQSjh7BxRBAfZYFKs+kOJu+5PBP//QrebtCrGZf/0VrwcfA8fgcK8xtVtxcw4pwpdid8OpukUOloXFr1GNRsbiufLLFn0mx41Uusuxjg0awj/ocXAT3tf2lsPw54WZ/3B86C1ojrMpCJA3KABCPyLsMxEIheUodLllFS9fIVUqiTkVMr3vaKPMc+g0UdHtS6HAPY5Fn1IM6a2doQqKZ2tRFQ+i4BzpAznbGFlPjkCzDXZ6czU5jyJ1c4hUJhdWt2W0zp8hhjndVNq3Me4RUuPO0iua/IY5TGe2WNk6D1cqdnooGTjMqfDqLJkcGMn+2jMdCTwDbI040wGbEo5Dt1SGJVuBA0cINi9ookZK6V3M54lBp4tH+mnGjJrxkRVHqoWk1TjMEQ06aLYMb86crL/nFtSyHV2uEVqD3FGryjjpGOPfaGMWeD/X+i2BO6z5cdujZsedoDC4mtBP2BmbqMMFSxarI60iN1hMutoCy2kItWNbRIQR6fbDdncDgZqi9Bbweosmuhqi3PWYm5i9RhEEmUzSxcSLb7aVkycb8fjVgoqf1EEUgVDzVDgrd3J0ukwiVvbfYbybngGO7AuGPQMkKqPt0fgWEcUeM2pCwN2qTEMfqk5MOZGLm00VqEd+hg3d4a0PMYgdP49ocfI2gpXGbckXl7Bahga5POWMu2KROFN5dspry6Z9R+ya3M6SD6BNrMkhhiZvNrNnuxpPFfjf376SNbGsiXmrjTvFzk5fM5Fr9zQnm6HMQjQjE2ouRbtESp2YrC3ZlKggDFpr54dPuPgK3T7L8DadhniIf0v73Z5cBGE6aq8SycOboThGsz3bvP0wR2OmqfL6EzwXcx7IBGi842um1NCwOy2U3BiU+k6oZhVXddEhLGSJ0Ig67ShwFtZTHUeXXpCA7IVt5by2VMGWKSWuiojBJ4QgcMdUTB3JvHGvqg8RnmMT2hkrtJlLI9bRPCI43dm/p/HeJ5BCukyEw1pXO2egf+n5UEr927R/3tqE58258svv3z16hXdR5+IVX388cf7Q+FWuWwc7c/D1Vs0R/z999+/el+28k+Xv/jii2+//faXX375/fffg10g8e7dO/Lfe++9FoLpqdtff/21pWJaJq04XSj0NG6FkND0JtJ+KeckCHz22We2RWEsOStq+UocgsAff/yRtpsambSMcoTAEyJwBkcU2J0VvbEvKo9RHuMT2hl1eR0Cz2M812HYTvmHH35whYnhNK52XUU97oaAVu4jUCt0+7/oEQJ48+YND4R+UKmjoj+0G69pf/rpJ5gZEfAT1gU0ep0GdJ4Qir4uMwRcxTg26l7VH13UJqVcr97y9rvvvouLue3u+JXSt0QA5bRddxSMo7Id1jur4R10bonwYKcsMhLTcfvt8SulhcDTInASRxT8n8cXlcc4ONxSvy47n7a0Io+xBSWVOTkCz2M8DxcEERJnNGAptUiH8ykGHAJauTtANj0qdPvfcHHA9ptvviFB3Ifzie0IslnN3g6nJNqrPCwZIshWLDBmj0o8RCB4jR999NHDkiqQRQC3wwVWuh1xV9FCbNl2+zLjAUK8/pNPPumjo1oXRQALjB0OB8yx3n3xVj6zcN13Q8C9zT7++OOPRF5g4MWaPyhvmp6yTO6f6YxAYKAD3v0537NFlAdHAv3BG+EPO0aaHPIXscHXGAwcvsagLWs0fLTBq0WNimwFAaRwHkcUPp/EF5XHWNHJllfyGFtQUpmnQuBJjOfhMk2P3MKSQreHy+UhA1q5P4SoVqD7qoV7VORAkJ1y7bjMK6w/CUjNRSNe1hKNmkv89tSC1eaLldv3dF0H3fc+jJGOtjj/6EwPw62DTqWK3QkYGuoYwhXievUkCKRxW9RpkwFBsVdsS7jhw2PfSDxWjvF0Zj3SPcJBKGgOmvbwGxEmtYk/u8FFgeb2mERcAn3uvuL8WH27YuvndERBMh68d/VF5TGODxl5jOMYikIWgSvedRs68gzGMyuyPTOzUdrpK809e/QMbWnlPijlp/6ZMoa32daOdZH9Qk5H3brYjHJYTR3yg2l1Ds/8VqCNSyeNunbQdGrMFNtBpF4ljpfddWFZR0BvxxFwy85gQNpji0S4HobeXFys+/GKodssOONSuwGF7KK0ohsgObI7FcLEJfpZMWFgtQparWmndUTpuJvEb+mLhhFxy66tVl2jL4/RoFBiLgLZWRK7NLeVFdSewXiuwG0TzdSfWbHS3MSSCj9EQCv3hxDVCzx16NYOnnQ4bXZQiwVPHeK+txZTxjDJErVjiCiDKW+vopJZBNxmZscYia0zQumgkGXMMt1qYSSoYTSVeEIE0qBVu8k1g5N6kCtypm8T7iDuFAdmtx3aPXMTROvM/Ujxqeegrh1qQBWn50iBTQsU2AVn8W3ig8DU0vHbpbpkmtAxRa52ROn4vX1RM+BLRfwMxOUxPoOU9+/jdUO3YHVv47m/MrgW8WpSZ+kSYX3Xkad61Mp9XNzPG7odcZdje7EoYBQ3gW1qPwI2rhOXphDcR4KGl+7FGZi3NWGYGrdCSjggnlMZbtM7Ff8iGfGF6fRF8BkQyC4MGu2tLftjVcdZR9vjv/AWFY0z43QokFaMy2DZmBQuJxFnB0JPtxqTy/W6zjCYxCs6MAEQ1huYXBSPtySQNZkBruy/vKVkvaHwlmKOFLrUEiWMh0ZL+RZmVMYhwBgP8u1AOPYSFzmicBu3AquNttF187SP8hhniUYe4ywkRSdGIJ6GbCq8Snju3sYzFtOUNHCxrOOvUb7BeptWkNBKcIoglhJBviYyyasP6icN3aYDHk1iNcUKh3kCF6SEJu51XJcqpZLj+ebTwxuMjRO8PQXWqMEidKyCbg9ORwdjCwuwm9Zs7iP0ypjqYIwqJusg8caZvq8t1borAk6Lgi41BkEYDqF8+BcTXTI7dbK24i1VvzT4DqUABcbh0p0aYR6Vi+O2QEFOhWB24RpghM5Dm0yBuDnSm9Qsrv6wrUov9CqLQOxMBpnyLzI6lSMK53f1Rc3+bxoUWVEqEwTkMUoNpiOQnQEv5PDf1XjOFTRucOyohHmw7hrhkNikaYlG730u86LWjoDNuUFkFxrI7X3coeQzhm6de2Fj3iUwuDjQrKywBfyLk83+gCszPSAVi9yW9KFRLZxicLLpIFkmgOxbZXYgEM+mjIhGCk51V8ym8SiWxBvlomIOASy8M+nkuDKlRxsajIuKcSYoEJooTRa2Mqn7qSU2Tp5v3Y9x5mzFydlex55F69CfitrEDKAYViuGMaQrUSdULnZasJkx2cY0rYfFp8xsI2KNxeIpLBWr5RzuiNIdN6E36m0jDgcWk8c4HXybFlFgeYzT4X1CguYgmUkkcaGIz12N50RVZEKJhWvpuseSeu9yUSYKZRGp2O2RvLpBfrrQLRbf7AIjn2VPWDCTCOsTe/swscP6M9ZyFm/dYn6Gimb9d5DLM+AZ+giq8eK/JbDVUWUrnozZeHiWgmJbyar8UyGAoYi1iHT7UtO8xrpzCZ5mw0vYhqjcXb8biidcQxsTUULj3vmmcmhacDza+8v+sQHoEtnorVsxjqx1YTXMAvDQzrBKVhCIx8X5HVE6YnYM3buHLyqPsaKf3a863L+OKlvZk8e4FbHzlL966BYk72c856pHaWe6Etpz7k3wiLQSnCuX6dRkh2dB+lyhWxvtrEOyq53K6sgtlkYWQu3CsyVTaD3Lczu1e5cM1r9i6+/d/XW9c441QQdySs1ZbCJobEuot0Sqkm+BM1p5GDur0NGrp0UAHXYmvT1uix0OdVt0L8S8KsGOUKC99WuJLJ1S6e+1ujCR2yBrJilm9g6yzrrGCux8A2e03duOpk3n+zjvaPHGVS7niCKL+/mi8hgXDTFnfOQxLsL5ScimLgQT34ov+dbheT/jORErwIk9mThd8YpxouKSl1OJiQBeiJRW7rOE9Vyh2zDaWT5VYk/ZLT5nI1hBzRLAQzrxak1xyRJcdoZF224liEbymVzdvmh8UAjKDChEwEQbj5RF2xsWRKCtZw4DjQj0yes6TxpFqoRWU6yCnrdUMV0trTQYOGHILNrkSJnfOSf21e7d04fATpmkYn8g4Gn/mlfj1Hs8bhu6FqYAHbx9KOiHBa7oiNKpWPeu7otOGYwPBf20BeQxPq3op3c8dSGY8lp2zadzMkLwTsZzBIe0rm1kmidjiZKzkarEXf3nFK7r5thqCPlq5T4oxycK3dre3cOVTGxkzYiEBAYCp2QQ9K3V468tSiGArTTvVN7CH5ebzq8lBcaFC8660WGPCMLiCNP7GNa9oS1F6qfD+wwEnRpvtRvMINjhlonATHdJUW2u2crDVcTkoGbYLtrROT8gAYpxQZvOmL0NCbzhoJMx5hSehUxYYsnnHsTzuo4oHTeDhspd1xeVxziow43V5TE2AqViFQSYcdxMx+MVp6F7GM+KpPpexRE9J+isj20TqBVW3LYP+Z1raeU+EfAX0LIBcO/EZ5999s033+BufvHFFw97+ssvv7x9+xbP448//qAwayGOnGB533///Yd1VxSg3V9//TVQxu88io0VXRuk+fvvv2MREBP/IrVBaqr+EAFA/u6773744QcUkpk1DBAcKfD/6KOPGCb8vffeew/p9BVg8DIwQ12m8C+//LKPjmo9LQIffvjhTz/9ZN1vnBGs/KbEixcvKM/owExlK5o+L2Uj2/Q+mQGBuC2MxhT7cAZr3z4RowAvX74EhynT99dff/369esY1ZAOjso6Cxn8EGK4DKK0deW0IHBpR5QOXt0XlcfYoqUTy8hjnAjmk5BikOIn4Ke9efPGVr6u70x2vOVfJtYpHoWjv+Lx6sZzBSbmGjnihHQ//vhjl2kOs+VrGWhQnDkRC04imyCpiWFgkVqHgB0TQOTMVesauhZlZvewk0NwBIiuxby43YpAOPYVrB4B4q3VVf7JEcBcYDxt1sRoPPwCYwQxdv5CW5VDAahxKHPdI2wViOJpK3RzyuRlZt9EeWCi8RBxUIYp3Q+AozD1Xq+wkOHAyy11taLGehUjEA/qifocN7EubaZDHuM6kM9DWR7jeWTxkJNYWPWprfIWIg8bOrDApY3nOtzwkGOZ4rqky3lyYu+d8thw3Kp1XInyLATiob3CL53F54Xo/Hs8YJQ+LQJs1lkggK1IDm6cltU9Gfv000/DliyHQIFoz6bV1s4IsDdrcS7i9TYcdmZDzV0UgaA/GM/AP14gpiPd1Z/YOz7yCNRMb1Pi5tPghqZvz5bD+SlgbOfK0LYq8TeDlrk1EY78b621qDyfILRQDoKuaEILkbgMpxjqYK6wkHxXAQ+mtDE/Sj8JApf2ReUxPomW0k15jM8j66v09NLGcx3IuMrmALO4iyO5jOJvv/32k08++eCDD2J/EucHB578dVyJ8hQEZIenwOiIKHTrADnvI0bKDtpg6TBn5+V1L84w9xh6tuP0/eZekB/WDosuu5yBw5JX+ULqMLzUcIRA8B7M88Pt+/HHH5eqEC0SYQwslAJ2lAkqHXF60iSBQq4+wHvm40SMLei1MGoIWGFGsaW7E+Bpjn43kVkVS8J19MMWYwh9ulfdj1yb4M6hGCk0fIV6h29cQl+sLSWeDYHr+qLyGJ9HV+UxPo+sL9TT6xrPdSDjq+BUBFeKBJdB4WricPKHw8lAjjfI8W1Y8uP8rPBw1vXxaSnLDq8Q/RPddbsCvv1phovSQrscflHIcn8RqMX9EYgvypHa74//pVskQkrIzOJNfOG+w1cLprEEC2AgCyABUIvlsS1HlWyxwzNZbMSuc+CHT48fus6cMTHYqYXPjcM9qzugBw+zqHXQYVFBKPMhCIEy57sJZGevb+to2qo43bZ8EtPbgibNhV6f4aLhuLNK74+AfNH9MVeLjQjY/Et5eYyNoKnYbgjIeGahxqnjXBofDLkzDXjRBHYJAuKLZisq85wIyA6vksuFLncQqwEB+5oAc5beCCOUhMDNECDWZuZv6eWkN8NN3QEBu9wQFcJgsorbBxbaCkpbueg2/qSdW0T3YWxrK0wxNvriBHHYOqm04jPPVuFEyQrzleJsYpoOeGiLgHVd9Hr7JAjIF30SQV+rm/IYryWv5+RWxrMud5yN8FcvprenRUB2eJ1odGGCLXMuk+CqhGD02Zji0FbpSNdl+iNGhUAZAbTdfkt9xTmycst6c3kE4jOJxJsaT99wopAzkvx1m1aU1k4NVD6oj0+kWvmzgW63TDjGANPluEe76jfkM2c983XkIZS/QsqgajcpORG8evWqW4cdqfAY+LdtiWwZZT4PAvJFn0fWV+mpPMarSOrJ+ZTxrCsAjk34qxfT23MiIDu8VC4K3S6FdxVxRgWHnqDOUkrR21Uoi+7RCLx7945vZAIXitseLY2LtR/HbYmfEpDFEWzpA8FKvm3nr/Fb+JRmHEqrhG7j7/3jMG5K8MCcmMlNbLjQrXvcROoGhdfdEouex/oWY4VSVdQvLtmYDvH60JfGKip2bwTki95bvtfqnTzGa8nrybmV8XxyBbhr92WHV0tWodvVCK+iz6WB4Tg6yzMLb61qTHSFwO4IEGvj1BjNEingwxlOQe7Oghq8KgJx3JZdLjyJ9p4Mxqe4rstOqnI+sRIvjs9gnjZ0W4rT1WOCTE9x75iquuPg7YI7c8lwqTH7AdOZRL1jqB19VHHi9XCBf7ug2bWlx+dEQL7oc8r9bL2Wx3g2iYifhwjIeD6ESAWuhYDs8A7yUuh2B5BXNcFN50QZWFp3H4xaxZnoCoEZCBD5IjDRfl5yRpuicXkEUBiiSyEYStAQ53hTl0J86s9//vOmWlY4PgLZvql22tBtdsuEgfnmzRvrsksQN4/fEuTd4XfhHA9newyR7umhW3TbfkEOU2nX58Xdp8CsX8ALbdWj9nHTSj8JAvJFn0TQJ++mPMaTC0jspQjIeKaYKOfSCMgOrxbfC67RXd2G6AsBISAEhIAQ2AGBELcN5xD7Ltl48eIFfPK7YV9++eVWhmn9gw8+sFr8EFnlzCMue3yNQB+31ta6BDjEoVjig7BdOUVLtNdilOwssr9YKbyO7bNR/vDDDzkDy17CrEA2Z8nDdwn0FJzRPRKhlbTv7CgMBnCDGuCUE5pP6StHCAgBISAEhIAQEAJCQAgIgXUI6NTtOmxFWQgIASEgBPZDwOK2BJiIGGZPjNa54faxUKDvq/C3b9/G9DedT7RwZ0zhDGlCfnYG+WHcllC1dURx21h8nIrl0WlIXGBTmns5LG6LthP3D9UBH9hTUgTfO7YijI6dpI6D+PZWCSEgBISAEBACQkAICAEhIASWIqDQ7VJ4RVwICAEhIAT2QMDitiFiyPHDra1CwSJTFqxsJ0J4Kz5FCxv106ZE3GLi9uV7nHmSNAHBAAhMvnz5knOjhA5j3ug7H+9zsa/1grC1ztvGEAEaEudmjJEQaiAI+PHWAtKxK5VROcK4TrVCLXS7++CtbUKEAHTcL6WFgBAQAkJACAgBISAEhIAQWI2ALkxYjbDoCwEhIASEwFoELG4bmsmGrkocZH/lqeMqIeJi8ZnKh1cuEOt8/fp1zBWxzo6Ic0xhadrdnEBb4Ewkl8vWYwzJ5PP8WdcCLO3RzsRN4iOC5mB4fIdy9p4NNxzibnJu2o6Wx/mVtN2AMX7rQqUVvRICQkAICAEhIASEgBAQAkKghIBCtyVklC8EhIAQEAIXQKASqOrjngOz0NxUl2OnBDHjKtmYWlzAnZ3kFUcaie7FZc6WDieLucOXa1tT3jiZSxcUtE2RsZwQBiW6TfTWjsra24cJtz1Q0bHKoEC9kWDLJgFECBMHWSNcd9T6IbcqIASEgBAQAkJACAgBISAEhMAUBBS6nQKjiAgBISAEhMABCFRCVN3cdJxMTE+ktpzbDT+JFvP5888/d0T0Ygr7pInh8u0/fzQXzt62hAL34e3MrYAbkVMOKQMaFx20g0bYlChqADxg/rA6bXHRQTbIDgWC7JyiLd3pEWL0dn8I3NJ0qfCZARdvQkAICAEhIASEgBAQAkLgBggodHsDIaoLQkAICIFnRGBF3BYcH951kGJNVCu+NKDx/CyROxdZ62g6ZUY5Z0YgVtp6/DT0gqAtIVQCtdYpArIcm20MpLqDukYkJCDFHydqCSiTgw5zHJi27M5iMonb9p0Rdm3pUQgIASEgBISAEBACQkAICIE+BBS67cNNtYSAEBACQuBgBOphqW7miIt98skn7dXfvXv36tWruHzjZaZ2+anV1XWiBsWNE0RvURg7QksAN4RQLRrLoVcLoVqxAMhXX3219UoKgr804TYJGuElpMu1DJc4Cd7YIxUTAkJ7jXMtAAABNElEQVRACAgBISAEhIAQEAKXQ0Ch28uJTAwLASEgBITAfyNADOubb76ZjkVj4NXaJRL3wQcf2OOm+xbi47r6LN0wfIbEVu1tOaJbwY1fJ+P0rgsEV8rzihZPfvlynX+9FQJCQAgIASEgBISAEBAC90BAodt7yFG9EAJCQAgIgcMQIMJFXIzvzTfFbWGXE5GcuKQi/3KgUscbDxPhEQ0T9H/79m19+4Fzr4RQ+bMzuSOcckKcyxA4Vx7f75ESpDnu7pA2psgoRwgIASEgBISAEBACQkAI7I+AQrf7Y64WhYAQEAJCQAgIASHwvwgQUeVCA47E/vbbbyGLiO1HH31EQH9KxDYFmj0DTpfTIn+EcTnx/fLlSxrl3tuPP/44La8cISAEhIAQEAJCQAgIASEgBI5C4P8B8efvTZ7vu2AAAAAASUVORK5CYII="/>
  <p:tag name="POWERPOINTLATEX_PIXELSPEREMHEIGHT#455F7A285C6F6D6567612C525F30293D5C667261637B317D7B32205C70697D5C696E745E7B5C696E6674797D5F7B2D5C696E6674797D20455F7A28742C525F3029205C657870282D6A205C6F6D656761207429206474" val="100"/>
  <p:tag name="POWERPOINTLATEX_BASELINEOFFSET#455F7A285C6F6D6567612C525F30293D5C667261637B317D7B32205C70697D5C696E745E7B5C696E6674797D5F7B2D5C696E6674797D20455F7A28742C525F3029205C657870282D6A205C6F6D656761207429206474" val="36"/>
  <p:tag name="POWERPOINTLATEX_REFCOUNTER#455F7A285C6F6D6567612C525F30293D5C667261637B317D7B32205C70697D5C696E745E7B5C696E6674797D5F7B2D5C696E6674797D20455F7A28742C525F3029205C657870282D6A205C6F6D656761207429206474" val="2"/>
  <p:tag name="POWERPOINTLATEX_CACHECONTENT#74273D20742D5C667261637B525F307D7B637D2B5C667261637B5C72686F7D7B637D5C636F73285C70686929" val="iVBORw0KGgoAAAANSUhEUgAAA60AAAB9CAIAAADGERI6AAAgAElEQVR4Ae2d69kltbGF4TwEABPCYSKwHcKBCAwh4InAQwiYCBhCMESAHYJxBINDwM6A84LsQq6StCX1ZfdlfT9mtLt1qVqqllaXSup3f/rpp3f0JwSEgBDYF4Effvjh22+//fHHH5c3++LFi/fff/9/f/n78MMPl1eoGoSAEBACQuAmCLwrHnyTnpaaQuBQCHz00Ud//etftxDp/375+/3vfy9OvAW8qlMICAEhcCUE/udKykgXISAEzoIA3tuNRIVef/755y9fvoRq/+Uvf9moFVUrBISAEBACF0BA/uALdKJUEALnRuCf//znP/7xj69/+XOafPbZZ1988cUHH3zgrqefFCSy4l//+hfF//a3v8GA//73v7ucv/nNb/785z/LN+xg0U8hIASEgBAAAfFgmYEQEAKHQOCbb7759NNPnSijgVswY3jzl19+6eqBCn/yySfuon4KASEgBITAzRFQXMTNDUDqC4GjIIBD14mCK9ddefgTz/Gf/vQnqmLnXJ4Zhs31/IrSQkAICAEhIATEg2UDQkAIHAKBuG2ODW9zkv32t7+NtRE0rHDhOTxVSggIASFwVQTEg6/as9JLCJwMgRjaO82D0RwqzJERDoIYd+Ey6KcQEAJCQAjcCgHx4Ft1t5QVAgdFoOip5cCHJeJG1suOOkVHLIFUZYWAEBACF0NAPPhiHSp1hMApEYhhDBPBwU7zYg1smHPZ9FMICAEhIARui4B48G27XooLgQMhEHnw7373uy3ki9EXW7SiOoWAEBACQuAUCIgHn6KbJKQQuDgCkZ4uCQ6+OFhSTwgIASEgBFZCQDx4JSBVjRAQArMIFIODl/NgPq4xK5HKCQEhIASEwC0QEA++RTdLSSFwZARiUARfXa59Q65fkVgtZbf7nnO/YMopBISAEBACB0FAPPggHSExhMB9EYiEdbkzGDRjtVyMh6ndF3dpLgSEwA0QYMGtuOZ2AdXfvHnDN0QXKnJQHkyfcfwnDqEPP/zw9evXy/VcCJOKCwEhsB0CWwQH//DDD7FaVOBrGtspopqFQAMBbJJj+zgNkKnt3V/+SPCTi5rjGrjp1hIE+J78xx9/HA+RXFLnQcpCFF+9evXixYtvvvlmkUg/He8vfl6Vpcwff/zxeJJKIiEgBJYi8N1338Uh7O3btwvr/eyzz2K1f/zjHxdWq+JCYAIBTusrnuKXmygWq2luAlsVqSGAOVkY2FdffVXLdurr9lgtGduP6A+OExj7Xb744ot8yFBaCAiBayAQvbbvv/8+C0FLtMPx9vXXX7saGDH1EQ2HiX5ujcD333/P2ibeuGTn8BIYib3m4fSxQB0slrvk31ok1X8HBBgDMae0Vxj69Ic//OGSWvO8JCr85Zdf4vme1PForwIMEEVNUPVookoeISAEliMQQ4FhBgurNSeBDSZMCXK2LURVxUcRcO6bmk+O62aoJIwljzan/EIgIYAJ4U1IRrXEUXoWPBnek7Jzc8fh/MHffvttPiIoLQSEwLURiLvZIjMeQgDPh/MxQ4txvC0/gGJIDGW+OQJ4pywYnXkaalLzyXHdvMKARjTnzaGT+ksQwBPMR4j4hjyVYFd3WARjeE9UGAI54RU+HA+uffX0klHeS2xdZYXABRAorgIv4cEMgi4igjgrWhEJvoC1nEgFdr+ZT4cZmnm6HeqTe45Zy2Z3+ImUlajHQYANl0aCef9fuoHsOIo1JWF4t30mPHe1F85aHcfiwXShc+SY3DFo2G4pIQSEwEkRiM7g6eBg9g5DNYx8AAhVMThysM5JwZHYJ0UAEmyGnYzw4WsYpmtru2hNsKNOkDhp7z9XbJwIyROM4ZkRPlekYusMy5yYMkpYi1WlizxBRoVxhQx5wY/Fg2vOYEjww3GkAZBuCQEhcEwE4kiNM2NUVHwebEViNdk+IMccgIMNJgEjGa1N+YXAEgRw5eZWzaTW9gRbWy6ovTYbWn4lhIBDgNUw8yRiP0dmTWnVjj0bToUlPxntCYZONRCS1H9k8ntLWl29bO7LySs33fKLSgsBIXB2BHLGkHR5GBQBu2X0ZLiH9VLc1YBTjeFiRTfD2RGW/HsiwNSLK9daJDqz/02MY1CtIAkMW2acA6J0GwE8oMagGAP7Da9d7UZ3E1+f8Hq05QEEHpxUOcG0D+ORUm3vsh+wXe+ed/GTx+YYSm4S4xJ11xUhcGEECNtdaxyE/jJQMPDhGL4wYlLt4AjggUur0klOXtj6fXKw3jy0nTUNhUYcvLuPI14+ljIYslXuOLJFSXhdTJtB4amrj9jo/vLly9QoayzFLShOpAPFRdSc2Lbl1omun0JACJwaAefKndYFxkDoFJ6A1YfUaZFU8IYIEBGRk+DRcD63RpxXdUMwpfIQAvlBAsePqLGRf4sRmzAkiyDAMdyz5fRA/mD3NpyMoJPOD1mMMgsBIXAEBFi5swExydOz+MPrPqMbBXPnGcVhw1yZODTnIRR4FGgOmmIbUPC4EL/RGff5sH5luAAC+G5dYAMHpQ1ZCJwgrecaGkPuZCulxN0QyLkTb1/H3xmcTJ0htOb9XN6DPHq2XeSx13nhOcm8ebAfhX8X1kNxprGoPBsAl9esGs6CwIrmdBaV7yxnfN5rHxooogRLgDe7SpgGipknLsJjqM3Vn/9kyMLxgBgTlavIxRDIDz7DSHhTGlUwzoAyrVEMb5jfDklIQ9MpbCaJyiOzXX/lTvGHD+M703LkHyxBKxy301VREMKeoMn/fSj9khZV9lAIrGtOh1JNwhQRKD7yE4N4pKpw02KLQxdtZY0RCb8FoyommmogAV+33f3Ql1UcAUPiKfPREGC2yievUSPE8vPiKX00HSXPARHIDW9TZrmW7kbcmQLWqrNYjw3RPE1tZOZ5cI5+emiX+G7zWceGgyHnUBEIXTwLAuua01m0vrOczn/GU48NzAESjWfhCGtnVsBxG1XlLodR3jOnqUodE4H4Utcwm6IKRg5s+sP2ijl1UQgYAvkoehaDMbJnWmyUcM9Uw8kyuU+OAxws9sKe2yVx/Xbeh9VGp+rUGEPj2onVzenacF1DOxcZjFLGPkcVjC7hfHoYrY0I4yQbQxCjXGMnBzltqOW0rOOH5Y1CofydCORvRKlIw2yKdcbHYa2jVIrN6eIFECAkPT9FIE8fWbtk6tOjfb9q7D/JXcJxmrCqJnlwfGipMW/SGuhJsPElsuqzdGqPgsrTRmBdc2q3pbsHQSB2+vTIGAvGyju1hsvaOzm77h4eesVQa+6NV69eHfy4ok4QJrJxWAdYgcY9j/py9hYN8iGkrgbyT1TysBVluBICOUfipb3nYIQjqJ82g+5j3jlEDOzVM9TmPNJxIXKJT77ovGk4sedkVqnDIrCuOR1WTQlmCMR1ZAbo6Ue+WJu1NZRgHEtTRX+QRh7ZyeA+1Nw1MucI3DM+xNELZrTRnnU18HM0smK0ReU/NQL5Q4e1nOW5swW03czbhnRQqo3PM/5g3vij+3YJu4+vwniwH3pi4sChK2dEYHVzOiMId5M5PvLwzulHvsiDJxyTODUtuCueRFHrI8S2pTD0qrocauXPfz2fDvL0+TXr0iCe/TQ6G8YPRfE4jEZWdMmqTFdBIPd0opP7eVgtbeTfzbxzZGrj8wwPNk1yrEeffCvLdBUrtKVGy6bEVRGIvY+m0+Z0VZQuplfs9CU97k5dTVhNsOr8QOKh6Mxc+LySi/VaTZ3cNWUvErXM17sejXl0jo/hxY1YxusBKI1GEYA15eMM48/EcDfa6Cr508OSD5irVNuoxD1KxeiD5/PgOIjgiRk6frwBgW4dH4FoAMi853NyfIiuJ2Hs9CU9HmvL18I60XO7FMzF21M8D+yJnKanBuU5LwLO/IYsJ2ltIenpJ9Z7lljP8/baqSXPSTCKnMhvuGdwcOpi3hDyyYVnLe7iWIcH89xOM9c4beR+7FMbq4TvQcDNIhRZYk49LSrPcxEoRg7kQ9WoeHEtPiemnbU5O3TfBmtXkjeHQ7SoYLsG3T0vAm45YtSS4zEjmgHPawz7SJ47NZku2Z+6T7sLW7EIotFnZGG7ziXs3iKofJgHrx7N6V6FeZkeXVRaiJGKPxGB1c3pibqo6U4EHOOkFDxyel3Pxta89ZyY5tcbaSfVkDyONBfjlRtN69Z5EYjmNzrHu1kZ05Uz+Lz2sIPkmFweffTpp5/u0OgqTdgYuzPH44DLXH73xHFrmAcXh/jRJ99kioNI/qJj2ZS4KgLrmtNVUbqYXjYaml7TAwg1xNq4OMGDo1PZxHuYwCWT51lSVV6P0sdHIJrfkHOOHXLOnRwXSI8PgiTcEwFH4/p39O4pZLGt9LAsGe2L1fZczFHiLcLtTB3mwfGxR4hpxZwzmNlraBDp0V95jozAuuZ0ZE0lmyEQO316AKFON4akVhbyYMdrTfLOhGM2naWU7YwIRGPu14LVMLdiyydUd3aV9UurnEdAAJtxI96JKNP+wcHWZc5r7t4lVuDBS6I53bvvicK9DV8lliAQZ5El5rREEpXdB4Fi7OwSHlx0vk7w4HypcSEU+fkJC6tS8YMjEN95YrxvTQXm5tzq4MT6hGoNK11PCDjKlLs5Dw6RLf4vGe2ndXSNQjx4o7DahnlwfOxdA1b1wwS79vJRAAKkUeAhaBfLsKI5XQyZq6oT33zgrEPBuDkyRVZNBhewmxdh+KM5/vJxMM8wkXbN5cPaRG0qchYEiubHF7Z75CcIOH8WIMH9BLqnfuW5JALOGTzNvvYHx6z9KSseDPjOOWLyAMUYDzZGn4M43ROuR7VJNkf1Dul1zekOiF1Ax3z0SepMDyAUr3leG4ENOFTgqY6qrsiJL9BHUqETgWjMFGSB4uFGNzLkdJmFUJHgTsxvns2Z3JLBc2ckk+RPFNj5znPP+hgPdn2QcJxWLJeDqlyk1M6dpOb2R2Bdc9pffrU4gUDcGTk9gNC6c8SaPLXrZEj8g0bxEFh+JYTABAJuBOOwozSpYWN8m7BYIW9cBHTmJJgitczFGnTxtgi43V3niiF8YnBwMhg30eR+2KU8eLonGA7yNXFIsKaluz3ebhZB/Wlzuht0J9WXFQDniEWRie8OmPq1JbaanxivW4on1rk0hqES0wi4EYyJlhOakmmxvIlxQlxsqYEgCgL/eEOzUjioMFR3qNO0MCp4eQTMcpKmjtgdWX1b+32izPEToRbX9N4QdjlzXdgTzhmsHXJDHXGNzCua0zUAuaoWUAHmewbxYuwT7+UQgukP8fAK7Tb/AiNkN1bIhoRXr15xl+YcgV74Eu5odyMq46pdfEO9bBI13dMcT8wDkYiYJeOb26We54QuOyO0uwdPoDjPMgs7KIjl25stWvPHay04bH2IAbwKGRCAJ91k4LlLMsB4lgwpPfgzmCQBwAEE0tt1KogYCFDEgVKYBGK/ffs2DlAP26XFPE8kdvndQ6VzyZkOFo63c6rRKF1j5kolSPXvZ/Cn7r/vvvsuNs85L90V/FfG/LUAk/2ve/pxAwTWNacbAHYyFfMHPI4b7StDowqzYOSdsBCHF9NVysZM6W6ln7lI5CzmqV1kVsuLo3st5yWv58/yfXSPSwqYYt6/mDFomHFieMx0XHTZ8iJHTmPkPFamTm7wxTTK8tCtqxEVIkOxuXgRwOmj1dGmB6k5NgcyERyuIEMCAQAtA37AUWRQxDXKczdayQ75UROI8Gxi/ABlKjvheU+gK3dWAZvMxbDB6p2EC9LUxM2LTaTjhJRazKta/WnZobPVRAOB/c2pIYxuPQWB/AEfTTOGDsmcTzDWFmNxqoS7ttzEuFybF93cNiQAI5i1S+JuL/Y876a+TS1DAJ4xM5qa1iSwnzNq0SMzT5AjEKY4bIZbzPL8SzqyCFCieE8r7Tw8Yg5wZOAKLBPz4y7/Qi550hHDxEsJLtae+naj7i715wqm1mnaVc5PhKFRG1JIMBzlZSd4MEWcXq5dJ+3OP1EZM8h1dNI2fmI8wLiDwPHdNTX677gIFhZzd3FD4tFbuT/cyubh3ljtSZeHTB0lHAI7m5NrXT+PgACjNkPbhCQEUDKeDhVkhZF1SYIu8gAJQiBSFIRVxWhLhtqSHHNVvrhppSYSJ1qvnNBORRICbmqLLO0aQLGHL4YzJe5bDH5g1RtkePzTPiTSL1++hAUuORSVsvmjDdmC0BQrTMHWhB+wE9GKpDQ/l4RiU9Z2VqE+AtQCGxhhQIY/oIPqMJoxsLixaMI23HAKCLWhbKLy6SJ0N8CCRiSQPBH8Ma4iedoYmt4NQIPIEC5aEYDlj8zUsykbtDcT0xdT+bkfEx1GPruxbsK8MjnZz+e5iRejvCqlD4jAzuZ0QAQk0lMQwEHCgMMslY93pBlwGHbbIjmjHfK1OFcNrpF2Wxe7i742azCZXUy7ojqOlKD+9SYyHoHoW+XKw0cpIUbx/JkiXUSyfRFfcv4sg3N/PZR18jMytJur3cWqzcJHO7oI42glCJbLgDBPf9Bc/xo+cbA1vufgxZDslhXv719XW89PTMIaSonUEf/mwakKFKv9kduV5ydTTi1/ul6TjLtYJDVg4rU8un52BBq2sa45nR0oyX8EBHIyx9DUOdknyRkJ8+ERyz+CRrvJkEP39Ol5H61xXOU9TvpinR4JKDpO8EieI1srLzrFGv2V21VCe4I+JqZhnQXlGO2pnM2PqmDaOTY/oYjBmHSBQVrl+yfAwcnDzxo4SXfeSYpyxtcVco72UbHm4kWzhJRItPu/eHCxWLqYm4JVhAKNIrolBGoIyJxqyOj6ExGwkY3E0ESVezVqw/0T9dq66Zyv3IQHO+fcxRw6zOyO5fBEzJFgHo2cAvbzm+grwczmLHkJFYbH27Cw5NEGUqtndHhBa3DLi5PmTWwOjYWlIm1FmMQmizWb5I08FHSUAJvpN5Viu7WLuTUieRqvenkwFuC6geek1pKuC4E2AjKnNj66+xQE8vlyyN2S23PNKfIUjfZp9IY82M2GQ9ayT6dMtwL/cFwBZScooGM2CbE2GTKZc4tKBRc+VvkTSoUoaG21E/kLz0IZ8rfloddsJIyAjNbQVrPzLgik7rB/QbK9dGbvMw9fY5zB9PdRp/ApW96hZgm9PNjUtsTE2+GQuMp8YQTMiiwhc7pwd59Ftdz30/+ebw4PjLm/1Fkw6ZEzn6STf6Wn1Hnz5HaSRrCnkJKNAHREISk4uvZr7MdG+JToeUCiN3q5UTl3LML01Jk/2hQZBcF1UC7DqMFEAtpmn67pVX7mboLUmz2ztrH/Hhnc60pP/T3V5nlMnqQC/3K363ty9i0QK0mi+LTkGa6UZq/ou2f+Yw9mPPX9WR0kc3oW8mq3jQCPiY317GUuGmqswbalcyvurI/5deXsCLiTIlDnMrMhRxxE7ViCr52NUOvKGD+dcvJYccJArVS6zpcm7CSBdCWywHYN8S7yO3cjaj78nLVj842vtccW4xVkiI72mK14JR5lM11Vsf72RbqMsZEjHfJs4Jkf/JXfytPJnBzBzTPkaQc4LfY0kdfwMM2bmMvDkRFd/mBnQKmWhe9GOUM/eNr1jQPxLD97Xn/36Yibm9M+IKuVOQTwANlA2bMwl/t4JtaO54Q8Wqm7+YMd6+2xk6N1WVGe3Jjzea2YuX3RHqK8npRuM4dIoNeauZxzt0cY5ztc7oK1Ckf9wfZ+bni28V/xLrhFFssk3tOEYd6Znzqdpj0LCD2SWJ74TkW3dvmD4wsiwo2+IFr/KXFzBGRONzeAI6vPkZxmn/hgOAS0IS2OhI8//jhlgAxZwUYR3boAAi4uws3c51WwuJpRdFtspCN+xyiDcceFjfJouxcYKmwf62s0LjXt+n1CnkgoOytxDvLOUqtkAzSO+82rokceutJTfhsSI/J5hXnadTeKv3nzJs+wMB2d+ozzj3kwpulQQI5+rRYKfYTiBEXQN40X3CMI2ZaBxy++BrWLbHRX5rQRsKp2LQRYAWTCS8874zgv/HFtDjNmJuADAWm9kueLIkc41n4tEFRPDQFefhwpucZnU9DLLXwnBIhSqEHRuF5jCG0PWiTBNLHk4xdOwvjGwgPeCH9yHZ0+BuHqHPo5Hczg4iKm6xmSlsw4Ahz9o2f7ianx4LZDIZcq5lwOe15/JHJdPLj4DlSz8ry9K6XpeGY+c62fLkFw8EH89zKnKz0XV9UFKszznjxhjJJQAXYHcJEpmT8SOBXSnM2oyhsmz5dI8FWNwellU7tdv8ZsWGQb8C2s3TTtTxQZLcVr17nFE5eH2qe2ph2oRVGLPVVUPBV3nImhoPgRu2JbxYvRGVnMFi86z7QTLOZf5QrKOmun3aEw0VR8tBNdfmD/OYR3pb/YBWD72B/sgEjCFO1pJTlVzZURkDlduXevpRseX954obm4kSAEDMc4zPgjwUjNGhFxsUzeC6fGa2F2fW2cj5Cp8AKvQEUOSl9OT/SwZ54OR9d4sXz9+nXNRGJkMDnX9bXjDHIi0QRTUo1mxdbTx5mBq6ZF+zqwMJIgg6N67VLcdVb3MP/yDLjJ42sJJLjf2kGJoRJJRq0ows6ou1yjVEM0gJ+xfejajB54KnpYShmEQBEBmVMRFl0UAudF4Fb75PLNZEyF7V1fZ+nTmpNvdDtX1JcaeJPkX7xu8W5+JU4NEBfK5nmWp4sEtLaLq7h6iVT0++qCtVVzLBBm2c6/8C6dFfki7oChas2oGB+GCsY3ohX1dZ51gEWvB/5gY/R5N4yy+7ys0ndGQOZ0596X7kLgAgjgU4T7MlXDhHB3HSTebCGwRllcPUXW6PK0fxJHxIIJ/7b9iEQWJd+hq61Ijl2eoZ/FCmvuxuS+jfXjQWSDHbFS6MXmgWn3cKy5eCXWH0lqseD0RcJXogc6uofb9dvabwz5bReMd4u2EbPNXUHT99olTZM8m3hwjobS/QjInPqxUk4hIASOiQDct7G+f0yZ21IVR2aK7MbyawLEaM62Ig/vFnkwNAuuWWTqvPA0dgr+HCb1y5I91fLOADViTX8uovqh5Ltl4J0kUl5c5kV8GlKlPl3+KkUTK/LgohbiwY1+1K2VESgOdgd8rWJMJPqTfbJxDWVlRNaojqmCUZhxavlr9xJx8I4sKX6fsiwRPkVZfFdpzt60dZ7xjSyBCZXp+VkkYyOlOvtiU5uJJ2AkqbZ2Oua6F6cGMqwuQ41YIwAPSC5SSnORdfOHDw5EjT/LxoDMvMZfsc7YSvvKztNQcS9j8WJDbOZQACEDIDSyFW/trO/PzbXjNuLLE3bZLqK7QqCGwFnMiYGv+Hwe/GIN9n2uHxyc44i3T3e4VmoL38eBpUcS5lSn124/e8TbLs+matZsgxePTdvNK6/xXThKnm15mmiWYjfVQoRTi0ucmswmowGyTs08JD0JT50uz1o/Y1u0iFdotH4zqgndaS720agAjfyucjq3FR9sjD4vNsHu8+JK3xYBmdNtu16KCwEhcFgEkt8uildzncacy6/EaNRUZ3EVe3lzsYYaCCkn3uJpKoyTmK/tsI5RO5UiCvPEK8VT5IrEtC2kOfgnViljX9Rek9oy9N9t8WDTJK9OPDhHQ+l+BE5kTqwBbf3g9ePWmRN/RmdOZbshAml593RWnfcURKTmzMuzKT2KwM7L0FG8IxDEyL1yOaHjRM0uGWOJsuOzO/1foMhb3zNtflxrlFXciWCkNN3PvTzEYzo2fSWj8lZ88ImIi/WZEodF4ETmxGOP95q/w4LpBNvNa+LazX+yDpX/VPpoCMSv4q0lIUeN2velcZQ0PtC1Vov713Nh8675Yk/91jRqITUQ8no4UJw9c3hJinNZnrOW5pQJCPEoG96UBeai8uRGHCZcn7zYpPeKibJMu1GGOT6dq9ZOj/FgHozdNpC25dbd0yEQx46Dm9MRyOXpelkCCwEhIASGEIi8Z6j4nplxkUAW4Xls2STgoe1FLgpGQSY+KHXxbufFjRCLczTyTOyWsU8xT/DgogzxyxqdQMVs0b1Fd1TjIsgd+3hCqyiHrtwQAZnTDTtdKgsBIXB8BOABRSE3IluxrZoAMedBruANhMjChtlVRiAB4bNxC3hDVGJwhxZndvPIGH/NhZ8I8DUuu6RsLsOKzLMYBVT1B5smG0mTV6v05RGQOV2+i6WgEBACQmACgca6Pw6UfVjgHBeHEPNnh6MRQ0xsK2yS+S66EXNkoM5wu2nVimQur38uHQNzh/i9NZqCjOeCGWKAMl0zEaBswjxMYH5Vf7CIy0P4lKEfAZlTP1bKKQSEgBDYDYEa19mIbEW9pulgrOrhlZqTuwbCwwrzDNA1Pp5H+G9yFfMNjhq9Roz49eC8Kpd29dS0cKVGf8ZqJ7gsuqd6Jpy4xQDlidMqGopHHcF2gAeTm1efRgO6JQRqCEQeLHOqYaXrQkAICIHdEKgFX7Y9muuKV6Ohq3PxWoU1EGB1c5pClvjoIP7s2iEnxRPKam05fGpa1Ir3XEfUmM21GzPEKzbXT/Dg+B076l+XB0fo0LHMgxXN6XqXhQ++J3TeP95Tp59nB8XET5nTBGgqIgSEgBDYAYHaonP0nG0nTM3vuDoXrylVFAAiy2FnFvYwpz4eYrhXsf7+KGEXOlLTYk7CRqklPHg0OBieYB/kM5HYpbeu+zVCV42LiGEiiDXE7gmUuczpORhr7B7rp1MkiFjixJZniSpzehbyalcICAEh8BCBIkujFPP4w7KrZKixi9V5cK3Coj847RtbPvsT+IGXNHJKc50+xDCWLbpvH9azQ4akVM2iGgIUA0WKFxuVPLwVDaDqDy52T81SY8O4HrEqTpTc7SmKMujKcRCQOR2nLySJEBACQsAhUJvciy4MV3aVnzUBImtZ2FyxQkhbO0Z5OZOhfr4w7IQvCuPypJ+RB8f1/WLB/otFBJwf+mFt08HB0PoYKEJExLrOYOSPuA3w4KFoTg6aTnjVFlweonmoDPoU08LuiFrr6pwAAA/gSURBVDz4zua0EEwVFwJCQAisi0AtBDMO3eu2a7VBd4oexOJJXlZqIlGknjX1rf5VcEBH11DkZNaiS0QeXFTElRr9GVvplzC1ZUDVXmxqIjlkyAZJWN0ZTLURN14AyvHB0fj6tbIgj6hYDYLjXyc0Ar34pNBJ/3idXf29qr/XZE79WCmnEBACQmBnBGo01GjNKvIwh8I52GZT3KxSJAzrOqRrsZp8Ja6t4Fo4THyTIgkWXxIin2ur0HM3thKjadv1GFBDwcHwkxh8wgFqRRd1W4CHdx1uSeUCDy4uAfTzYKPwSz7G/VAZZTgLAjKns/SU5BQCQuC2CNgqbo4ANKjGHfNsnWlOA0i8qsiu2E+GC9BVRc7iDOKydf6MZIuCEJWHfAt6B4nvbKWRbYgd5vVEN5bjc3nm6XSkeaOtJB4c62mLFPPTKdNYtdtyGiUXeIEHG6PPq4uC5nctja2kII/Vd/lZE0qcCwGZ07n6S9IKASFwQwQI/4vuQHAoHmU1h0+qCrJbC5g0J1pef/ywQn53KF2sqvgCEKstlo3Zhq7EOIRGcZfZ8blGwf5b0S8+5I+fCw7G8Nx7EWxz4XenGyq7ttL+yAIPjpr3R3OaSRUNuiGcbl0VAZnTVXtWegkBIXAlBIqUFx9qMYxhVHH8yom6RbJlVeESjly8KJUV6U8Q3Og4EGUhKg+dwamJuIurv+lazuIhFbXMDpkYbVgr2H8dKJzHk1b6HeHm83KVNASA7zonPWquuAThmo5rCwnVAg+OttLZW7SRTBafdnTjO4H08yYIyJxu0tFSUwgIgVMjgJu2GKRr7q0l2hmPbAdMRtbLDMIX2pY0ncpG3xwciBOCO2uGxC/nZ+6NYihc2NGwLfzBQBFR6neEGw+u+fsd1HSrMy16xCpxmVf5GUGr+oNje84hHzOkK+k9j8zb+bRrTev6iRCQOZ2osySqEBAC90EAahLHZzx2CykgvtjEb+DZbR8ZFCp+gA221O+VLHYWekUHaj/DS3U60lZsqH0xJ3ng3IbCVRWdrI5Vu/xzP8HfsXN7gXlYYdIuylksSI+4bxpAgvGldrrni3U+vOhWp+mC1FzBHxwfgxi9HttjRSNx7VHbilXpypUQkDldqTelixAQAtdGgGNu44yPk2uaiVIwuZmpNrobI5hwCeeWxiXciKaINbgr8EVHuciAmkM0lCIw6YU+vtzb3faLOxX4GZ2sOauO+aevIGRuAPC6Hq0BOa399vBgKnQ9Qo/HoIVpFWoF3buQiVrgwSlgolZR8TrUPnUwVh57q1hEF2+CgMzpJh0tNYWAELgAArDDSLCgOJCGOSpMwcSQIAmd3j4YhfNKIhL8eAJeZOaTXq4g3rq54whwCU/TNXzqxsNwD02o4yZTq81pt/AnfeS8mT1am80YuSyKQXewMc551lkBoMeL+de9aEKman8VNR6IG09OhqrHbHbFIMNw7aISQiAhIHOSJQiBayOQfyiLqeXayt5EO1aQc6dg4g2wN8bzfgTIbNQNH1l/wZTTeYWRYZRjvH37Ni5IYq6dkvzKkzI6BixU21mDZaNIjifw2q3+hHMhg21/2dGcLjoF4dsy23tLo6G41IAKE2A2mmjcoqGsG39OmjG/Uyzm7K8Bty1zaPgrIqmLICBzkhkIgQsjIB58yc6FN0QSCR/C89Wjb056IHA9RWIex8bgLojUJmRWSbHsEOtyPDgnsp0gJGHcS8VQWVOHBPU4JpffXT1tLk5rtCF5AqfGA5E8gkkHrS5zo0JnDzmtLfNgaHLe5aAQLY8rVJQAGn1La8iqW9dDQOZ0vT6VRkLAEBAPNiiul3A+yDTjM/U3KBG3jBuQfyHdgbnmtSUBIFVYXRFtphtajAy+vaxdrCqnbjAiJHGmHnmRq4ci5ihNktfEdgVrPx0xW1hbrRW7joIOSTCJWqNm0i56/TGGHMaUDaMyX6y1tXXCdUT+blbmwQiEYjnipLEt9Ad3ErliUfOt9VH9p0NA5nS6LpPAQqATAUcOOksp21kQYN7PZ/xEZdK/MFT4JZSCP3iGI6z8jJxpTmvolCNkSQAEawhgeebEyLU2xslclquJVAgAKSIDrfCXOBIXncDURtk59a0U1eb489NubZewZX9rGtXocTRNdBb10y3U5wr/UiRHL92FRnJ9fwackMkJLfLkfVHlwZRE3KiJAUFilX7drvNU86EQkDkdqjskjBBYCwGmQ5sXmBTWqlb1HAoByI0jYdbpMQFTbDiMp/UqOhdj6+kKvAeBc7oz2q7xn6hLjZcXhaEenpHR1ov582eNtuCjxWxbXITC5i8ARU2LF1NHYD9bSNVZJ63nsjnc3qWW/HZMp69jsM8uHYuGSlRBv2Jho8eOxMp15W4IyJzu1uPS9/IIsBHetuQzNSw8a/bycJ1dQfoXPsBhBVCCxArQKBGDxA2wgU25AWcOIADMJsrw4sULuBofR0CG5UdXcbwXJxtAeTnioNhrTGfcTewonYmRsoEDfyZJ5ykZxSbiRWrL24Lob4q2E4Dz0VLvgz+9n0uScmIJ9EJSn3+3NgYnXu1n6kq7C6fPP6HymAdbSSWEgBAQAkJACDgExIMdIPopBLZDgAPX8nOIHaXbrt1azTDjly9fcvfpktQk5DqvCvbOxk/38lA4P7hRl24JASEgBISAEBACQkAIPAUBAnPzdnFI5z/3T+MeTo3i+t2/9Z4WYeo5CY4u6vd6alEeISAEhMBJESgu4/68bPnLmh2be/ZcVTwphhJ7OQKyw+UYqgYQYLwi4sI+okECnvfEQcx48PJAlI36lw+D5zUXwtw7o4yVTQgIASFwIgRY+cJxQrBaPgIW01DhJZtpToTJRqLme3fwtWzUykmrlR2etOOOLLbzATPQPVFaHAqMq0d+8JOEafBnRohYKS6iODPqohAQAmdFgG00hNARsvbll1+mbRyMffkpP+lkHzv/EW8BG2umP5d6Vpgk98YIyA43Bvi+1bNvL+d2ebjwzqBg5Cnk4LBBEazD5EER7pPO/4YrUmNdEQJCQAicFAE8JbkPmDRXGrrgy0z5+beRTbcaCODytNn3ua6phpA735Id7gz43ZqzI3vTo7fWuWyjMJpn+rnHojXEzj+fURvk5Q+2AVwJISAEzo0AbpJPP/3UjvJhBMRdUTvzCFW5a6FjlHrz5s259X+S9MQmppA7fFSF2LsnSfXEZmWHTwT/Jk2z5JW7hFn7eoriBw8OJnLaRnjwKTuDudHg0bolBISAEDgFAoQ6sHcknwkeOibxYiZPsJWCw51CWQl5WARkh4ftmusJZr7YNII9ZZNDGnUPGxycv5bXnMEYhvzBNgkqIQSEwCkRwK1LgK9toEYHSDAHp7eVwTdgnuOUExLTLqK7QqCBgOywAY5urY4Ayw75y3/V2bl6w/+pEINPo+4xg4MRL4+c5njj/wju/xcP9ojotxAQAudCgFE43wnBz4ckGAXz9bKkb77OeC4EJO0REJAdHqEXbiVDzvMY0AgD2FN9+1jxMXlw/mLA2E4kSQ0c8eAaMrouBITACRBgdMs9wUjslgv7dcgX0fpLKacQAAHZocxgfwQ4sjcftV69erWnDEcODnbO4PakIB68p9moLSEgBNZE4Jtvvsk9IlTN4tcHH3zQ00a+jzgVfOJZ9D0CK89hEZAdHrZrLi8YI57tc4CYckzYbionHnxMZ3D+ekC6/Y2Pd4kR3g01NSQEhIAQWAsB3vhZ7cpjfJkPuNhfP+ETDOVU8nCg7K9TOe+GgOzwbj1+NH15DeOcnCQVo9k+0RGY/YsXL2gUIv769etDYcLLwMcff5xE6poUrreJUhoJASFwBwTYDOcGX0bkOyguHQ+FgOzwUN1xT2Fy9+c+w6BFGhzw5GBeBmxq6BFP/mCDSwkhIAROg4B5I3KJOfChMygiL6W0EJhGQHY4DZ0KrosAYV22XZgz1LaO8iIgnpi0Lm/runo+qg3ntJ2m3HNwEPUpPvgRqLovBITA8RBwYcEISJiaSPDxOuriEskOL97B51GPT8qZsBYmYVdWT6TgYA6sXL3mJRV+//33RoKZEXoODqI58eAlmKusEBACz0HAVuWsebfvza4rIQS2Q0B2uB22qnkIARzAZo0codM4Jmyo2mJmlkGS7/lQm+SQyuQhNMLQKKqQXxQPztFQWggIgRMgwHjnzkpDaBsBT6CARLwEArLDS3TjdZTgyxoEByd9WKlg/9xGuh3z5GC84GnbNNEaeMf7lwfFgzeyE1UrBITAVgikJbm8dga+rePh8uaUFgIgIDuUGRwNAaJjbc8cvJA4gS0kTG4IRt32eWRbNF2rE8XteSQxNB28V6tU14WAEBACx0TAvBEm3tHC1EwwJS6MgOzwwp17XtXevHnDjuH0vUxWybDSIVLYo3ii2vlXnXtKbZcHlS0sGE/wKDuXP3i7rlHNQkAIbIJAfmZwauA4I/ImCqvSQyIgOzxkt0iod4iISPslMFF8BATwrAsKIQf4Xz/66KN1q52rDWXtQ3qQ4AmpxIPnkFcpISAEnoYA3g7XtvzBDhD93AEB2eEOIKuJOQRgh8lruxEVnpNq9VJ8MsMOx5gjwYgkHrx6v6hCISAE9kYgPzh977bVnhD4DwKyw/8gof+fjwDRAl999RVycLaDkcXni7WeBHw5L303jueOI5MnPMFJFvHg9fpENQkBIbALApFtsGNjl5bViBD4FQHZ4a9YKHVIBDg9jfhgDDWuXRxS3mGhGPlxe0OIl8RAa5/cMO4qIASEwHMR2CgKYuFg+lxM1Pr+CMgO98dcLY4iwKYxRrbRUqfID/ddJfRZ/uBTdLeEFAJC4FcE4lHBccfSr7n7UswWL1++JNqsL7tyCYHCkdWyQ5mFEDgdAuLBp+syCSwE7o4Au5XdARHp40bTuBBYFj/MMV2bCt4EAdnhTTpaal4bAfHga/evtBMC10TAPpuU1Ov/hKaDg2U1SHA6gJ04s+mdFq5a/bwJArLDm3S01LwwAu/+9NNPF1ZPqgkBIXBVBIy/JgXZCNL/Ic1UhI8tsY06+ZIhwWyvvipW0ms7BGSH22GrmoXADgjIH7wDyGpCCAiB9RHAB5wfEzF0MBBuYHZSs88pkWC8eiLB6/fQPWqUHd6jn6XlZRGQP/iyXSvFhMDlEcChy54525zEJ5Q4Pb6tNUW+/uUvZeNEIXjM6Hc4203o7t0QkB3ercel75UQEA++Um9KFyFwOwQ4EghPsO1yw0P8+eefQ4jtOElcvzh9OUSTPFBeI83kxA2MV/h2kEnhDRCQHW4AqqoUAnsgIB68B8pqQwgIgU0RIKoB+msct90WLBnq/Mknn7Sz6a4QGEVAdjiKmPILgacjIB789C6QAEJACKyDAKf/fvvtt7h+cQAbJ8bvS/ADf0QDc9qaToRYB2vVUkdAdljHRneEwOEQ+H9/Cap3UibcNAAAAABJRU5ErkJggg=="/>
  <p:tag name="POWERPOINTLATEX_PIXELSPEREMHEIGHT#74273D20742D5C667261637B525F307D7B637D2B5C667261637B5C72686F7D7B637D5C636F73285C70686929" val="100"/>
  <p:tag name="POWERPOINTLATEX_BASELINEOFFSET#74273D20742D5C667261637B525F307D7B637D2B5C667261637B5C72686F7D7B637D5C636F73285C70686929" val="35"/>
  <p:tag name="POWERPOINTLATEX_REFCOUNTER#74273D20742D5C667261637B525F307D7B637D2B5C667261637B5C72686F7D7B637D5C636F73285C70686929" val="2"/>
  <p:tag name="POWERPOINTLATEX_CACHECONTENT#455F7A285C6F6D6567612C525F30293D5C667261637B6520765F305E327D7B5C706920635E3220525F307D205C657870286A205C6F6D65676120282D5C667261637B525F307D7B637D29205C696E74205C696E7420205C657870286A205C6F6D656761205C667261637B5C72686F7D7B637D5C636F73285C7068692929205C74696C64657B6E7D285C6F6D6567612C5C626F6C647B727D29205C72686F205C3A20645C72686F205C3A20645C706869" val="iVBORw0KGgoAAAANSUhEUgAAClQAAACUCAIAAABgTsGmAAAgAElEQVR4Aey9//netq0+fHyuDnCcEZpO0HiEJhPUHiHOBLVHqDNBnBFiT9BkhDoTxB4hyQZ573PwFl9cAMWHv0RR0u0/PqYoEgRugABISnqe/PHHH//Ff0SACBABIkAEiAARIAJEgAgQASJABIgAESACRIAIEAEiQASIABEgAkSACBABIkAEzozAf5+ZefJOBIgAESACROD6CPz2229v3759/vz506dPn5h/n3/+OSpxCw2ujwIlJAJEgAgQASJABIgAESACRIAIEAEiQASIABEgAkSACBABIvAIgSd88/sRRLxPBIgAESACROAwBF69evXtt98+HP7vf//7P//5TxyHP2zJBkSACBABIkAEiAARIAJEgAgQASJABIgAESACRIAIEAEiQASuigDf/L6qZikXESACRIAInBuBjx8/4jBbTr5xtv2vf/3r119/xSNr+PfLL7/88MMPf/vb31TC9+/f/+Uvf3nz5o3WsEAEiAARIAJEgAgQASJABIgAESACRIAIEAEiQASIABEgAkTgbgjwze+7aZzyEgEiQASIwAkQwMn3s2fPfv/9d5xw45wbHzxPMv3hw4cXL158+vRJ7/7jH//gEbiiwQIRIAJEgAgQASJABIgAESACRIAIEAEiQASIABEgAkSACNwKAR5+30rdFJYIEAEiQATOgcAXX3zx888/44Xvd+/e5TnGD37jgByNtdl333338uVLvWSBCBABIkAEiAARIAJEgAgQASJABIgAESACRIAIEAEiQASIwE0Q4GfPb6JoikkEiAARIAKnQQAH3nKYbT9svsU9XgrHq+H27uvXr+0ly0SACBABIkAEiAARIAJEgAgQASJABIgAESACRIAIEAEiQARuggAPv2+iaIpJBIgAESACp0FAD7O/+eYb/Oz3Q77R5uuvv9Zm+Fj627dv9ZIFIkAEiAARIAJEgAgQASJABIgAESACRIAIEAEiQASIABEgAjdBgIffN1E0xSQCRIAIEIHTIGC/YY7f83745XMIhg+kW/F++ukne8kyESACRIAIEAEiQASIABEgAkSACBABIkAEiAARIAJEgAgQgTsgwMPvO2iZMhIBIkAEiMCJEcD590Punz17ZtuUdLHtWSYCRIAIEAEiQASIABEgAkSACBABIkAEiAARIAJEgAgQASJwAQR4+H0BJVIEIkAEiAARuBQC7jVud1kiKr58XtKMbYgAESACRIAIEAEiQASIABEgAkSACBABIkAEiAARIAJEgAhcCQEefl9Jm5SFCBABIkAEroDAmzdv5De8//znP+P3v0t+9vvXX3+1kqOjvWSZCBABIkAEiAARIAJEgAgQASJABIgAESACRIAIEAEiQASIwB0Q+NMdhKSMRIAIEAEiQATOhcDb//tXzrP9mXD0+utf/1rely2JABEgAkSACBABIkAEiAARIAJEgAgQASJABIgAESACRIAIXAMBvvl9DT1SCiJABIgAEbg1At9//72VX14ctzUsEwEiQASIABEgAkSACBABIkAEiAARIAJEgAgQASJABIgAEbg8Ajz8vryKKSARIAJEgAhcHIGPHz/+9NNPKiR+I7zkS+nangUiQASIABEgAkSACBABIkAEiAARIAJEgAgQASJABIgAESAC10DgyR9//HENSSgFESACRIAIEIF7IvDFF1/oZ8//53/+59OnT0+fPr0nFJSaCBABIkAEiAARIAJEgAgQASJABIgAESACRIAIEAEiQATujADf/L6z9ik7ESACRIAInB6BV69e6ck3hMEr4Dz5Pr1SKQARIAJEgAgQASJABIgAESACRIAIEAEiQASIABEgAkSACDQhwDe/m2BjJyJABIgAESACCyDw7t27Fy9eCCN45xsn33gLfAG+yAIRIAJEgAgQASJABIgAESACRIAIEAEiQASIABEgAkSACBCBAxDgm98HgM4hiQARIAJEgAj0I2BPvv/85z//+9//5sl3P6qkQASIABEgAkSACBABIkAEiAARIAJEgAgQASJABIgAESAC50WAh9/n1R05JwJEgAgQgfsi8PbtW33n++uvv/748ePnn39+XzgoOREgAkSACBABIkAEiAARIAJEgAgQASJABIgAESACRIAIEIH/+i8eftMKiAARIAJEgAicDAH8zvc333wDpvGp8x9++AEH4ScTgOwSASJABIgAESACRIAIEAEiQASIABEgAkSACBABIkAEiAAR2AGBP+1AkySJABEgAkSACBCBvRB4/vz5+/fvQf1vf/sbTr6fPn2610ikSwSIABEgAkSACBABIkAEiAARIAJEgAgQASJABIgAESACROBUCPDN71Opi8wSASJABIjAjRH47bff8KvecvL9z3/+88cff+TJ943NgaITASJABIgAESACRIAIEAEiQASIABEgAkSACBABIkAEiIBHgIffHhFeEwEiQASIABFYEAH8qvezZ89+/vnnP//5z//+97/x5fMkk2j25MmTL7/8MnmXlUSACBABIkAEiAARIAJEgAgQASJABIgAESACRIAIEAEiQAQujAAPvy+sXIpGBIgAESACF0Hgw4cPOPn+9OnT3//+d5x84/3vLcFwOo5bOCDfasB6IkAEiAARIAJEgAgQASJABIgAESACRIAIEAEiQASIABEgAldFgL/5fVXNUi4iQASIABG4CALv3r178eIFhMGnzrde+FZRf/rpJ5T/+te/ag0LRIAIEAEicEYE8FMXeNqpk/PPPvsMj0PxNzI6YWR3IkAEiAARIAJEgAgQASJABIgAESACROBECDz5448/TsQuWSUCRIAIEAEicCsE3rx58/r16//5n//BqXbmhW/FBCccv//+e/7tcG3MAhEgAkSACCyLAH7DYiBvOAL/23/+8Sx8ILAkRQSIABEgAkSACBABIkAEiAARIAJEgAishgAPv1fTCPkhAkSACBABIvD/I/Dy5cvvv/8eF19//TXOv/O4yJm3fPb8119/5dlGHi7eJQJEgAgsjoA8zLQHk/gFDTxWVfJA1R6jkyYRIAJEgAgQASJABIgAESACRIAIEAEiQAR2RYCH37vCS+JEgAgQASJABBoR+PLLL+Ub5rX9cUyOj+XW9mJ7IkAEiAARWBMBuHQ80vT+/XucWFsO8x8FkV76XNQPP/yAsu2O98BRySelLCYsEwEiQASIABEgAkSACBABIkAEiAARIAIXQICH3xdQIkUgAkSACBCBSyGAE4tnz559+vSpTSqcZ/z4449tfdmLCBABIkAE1kTgw4cPCA2Wt3/84x/4aQxbky8jNHzzzTcuuPzrX//Cs1b5jrxLBIgAESACRIAIEAEiQASIABEgAkSACBCBEyHw3yfilawSASJABIgAEbgDAji9docTVVLjh12r2rMxESACRIAIrI9A/BYIgkUV2zjk/vjxo+v11Vdf8XmpKhjZmAgQASJABIgAESACRIAIEAEiQASIABFYHAEefi+uILJHBIgAESACXQhgT//Vq1fY8ceXXZ/85x9+6BQ/p4236BpIv337VqmBZhUdNAYL6AUimaHdl2kzLZO3/vrXvybrWUkEiAARIALnRSAefre9sY1PneN76RYHnH/zxzIsICwTASJABIgAESACRIAIEAEiQASIABEgAqdGgJ89P7X6yDwRIAJEgAikEcDLbd9+++33339vb+OVaOz446VqPV3GC3Dlv3gKmjghkHey5e1qfT/7n//8J47Y7VixjBP3n3/+Wev5pVmFggUiQASIABF4iACenbJt8JxT2yNcIIInsVx8/Pvf//7u3TtLn+U1EYDSobt///vfmswgIYExIJ958eLFNX7B/Q4yrmld5IoIEAEiQASIABEgAkSACBABInAZBHj4fRlVUhAiQASIABH4XwRwRP369ev3798rHF//3z+cPWsN2mDvGKfjqJHj8If7xdiKlR9bxQkBjro///xz9H3+/LkO9N133+E4QYdwBRwqYFfaVvacW1g6LBMBIkAEiMDlEdAYpJLW/uC3dkQhhiRU/vHHH7YNy6shABtAOmOfoosc9lhFpDa/5g4yzkeVIxIBIkAEiAARIAJEgAgQASJABG6IAD97fkOlU2QiQASIwGURePPmzV/+8hc9kMY28a+//opvjNuTbwiPo2u0xDvfKOMtcDTLI4LvwcqPpGJbGWcGcvKNLvY8GyfuGSJ4Scvdze9fu8a8JAJEgAgQgTsjEL957n66uwoc99lz6YtzxyoibDwTASQteAJPMgc8PIcEBukNnlfAPyQYeCYPleAHT/UhRcETfjN5GzXWHWQchRXpEAEiQASIABEgAkSACBABIkAEiEAeAb75nceHd4kAESACROA0CODXT+3xALaG8WZ2nnv9FDk2kTMvfwvl+FVY9/IcNqDdKbuOHl/aw638oNqXBSJABIgAEbg5Ai7AAQ2cejZj4oKX0OGPcTTjuXdH/K6KfKsGA+FxPTzSlxxR1Vr4SZskkaMq7yDjUdhyXCJABIgAESACRIAIEAEiQASIwA0R4JvfN1Q6RSYCRIAIXA0BvJmNU2d78o1N/Icn30BB35zTX++O0GA3GZSxlex+IRUt3fvcGSJgT140j/RZQwSIABEgAkQgj4ANcGgpr/nmu2TuJqPVZ599lunCW0chgKNuPfmG3jMn3/oFGnzSxn6Z5ijOy8e9g4zlaLAlESACRIAIEAEiQASIABEgAkSACPQjwMPvfgz3ooAP1uHjb3tRJ10i0IfAjz/+iBPBPhrsTQSGIYAzbPsVcfz8Nl6SK6GuBwDJb8AKBdlNxt/4arg7jfjzn/+cGRSH8WDMNogE7V2WiQARKESAKVMhUIc0o3b6YY8fJNcnt9qIu+AlRLa+XNI2xE697pZ/QvXffPONghkfwpNb8s63pjSohIrP8vHzO8ioGmRhBQQYlVbQQgkPcA74JgRiE1ZMT/7vH37W4eXLlwgEJd3ZhggAgcvM95n5z8yxbmKll7HDm+irRExOkxKU2IYILIHA//1SGP8shwB+uU3s45dfflmOOTJEBP74Q3Zd8Vd/cZCoEIGjEMDXyG1AhVmWc6Jn3ltd8Aa5EI8N4J/tuCjHNrFGX9fD0PEua4gAEahFgClTLWIz21M7Q9BWGDXoIDY1U0bmpnS0gI9pNxOc2fFu+afmDNBUJr1JPnsHs5mpmuax7iBjMzjsOBwBdafcZhmO7UCCeFzYujUsmuAodNUGf4i7PXFwIKsktTICV5rvM/OfmWOtbD+jeLuSHY7C5AJ0OE0uoESKcBME+Oa37vksVMDTrPKiIWIkHm5diDOyQgT+gwBWpFh/4rUSrDzP8mbJf3jn/5dCAG87vX//3ork3q62t1wZLxPg06CoxKa/u6WX8pZVsoF7ASvZRuloQZs9e/ZMK1kgAkSgDQGmTG24zelF7YzCOb6oXfh1kyQDugend5HRxUq9u1ThVvknMhz7VRvNH6JG7Dvfejf5lIPeXaRwBxkXgZpsAAFGpfXNAG97YwcMX7wQtwa/h8cU8PtWqMdf/OCUPC6Du1999RU/lLi+Qg/k8GLzfWb+M3OsAy1kztAXs8M5oJ1iFE6TU6iJTBKB/0XgJof8JxJTnh6Cav7xj3+ciG2yekMEsBCV56/xFwvRGyJAkVdAQIxQIzpcaCFX8LHSCxQyHzCQNsl3C9zQhbNA3xenky/UFJsRgS0EmDJtIbNCPbUzUAsa46SArf9m4skD0WSMax5i7473yT/ti49QfQZYl5CIneCBhkyXRW7dQcZFoCYbjErr24B9DAuRDt4+ybOqEr4Oxw/JNqy8OQJqJFdacc/Mf2aOdWFbvaQdXlhftaJxmtQixvZE4BAEcqvoQxi6+aAaGvGI682hoPinQACnfbK/hr+FJ3+nkItMngUB7HeoBUqhZAcfvXSzFfvFWxsrAgIWzEmHjIHs0CBYCJoePPzwww+FXdiMCBCBiABTpojJOjXUzkBd2FxL4k7PoaaqRkPYGU8OLCZXzT+RJKiOUMg/8ZB8KTyf3gw00WZSd5CxGRx2HIuAur5kVj92LFJrQ8D6MfymVYYInJt1j+v7uowsvLUHAhee7zPzn5lj7WEGh9O8sB0eju06DHCarKMLckIEthDg4fcWMgfUa2hE4YDhOSQRaEJAjwAfHiI2kWcnIpBDQD58Z7c/YmtsiCAlxQYrjrHVzUoXbLJk3vmOpGyN+6Hx8qMIzY+bh7ZssEwE7omAzmWmTAsaALUzVin2TTgJXogjbUO4yAVq530M6/L5p84jUXr+3TVkFC4jOsUzDXeQsW2qstdYBNTSUBhLmdRGIWBPvkvUpDqFh8yflI/ikHTOgoDaRokhnUUoy+fM/GfmWFbGC5Qvb4cX0NEoEThNRiFJOkRgJwSegK6sqPn3WATwQyDy87F4fRBbWk+fPj2WH45OBMoRwK9tya/U4/wbv79F6y2Hji17EMAPv3322WcNFOBmsUuCTRb8pFxDd3SJQ2PfudDy3759i9+xAw8fP35sG529iMDNEWDKtLIBUDvDtYOf93a/+d2wfEPEefHihf0BaZyV4uS7OQ4OF7OB4IXzz5hmQFnPnz/Po/Tjjz9CxcjGoevCnCRPcNe7d5BxVwBJvBABRqVCoA5s9urVq2+//VYYKFwi2S7oWL4QO1BMDj0BgZXnOzIuGCpiXz8OM/OfmWP1I7MIhZXtcBGILsYGp8nhCsVS9/fff8d5BNws/qJsC7gszC4OF2Q1BpYFtiqk/qkNVgiPvXtYUlv3/Xrh3QjsEO1HfyfKcJRy8g36eGho/d2KnXBYhyxSUhyMicccyBV2o0ANx3UowPPi37Nnz7744ouBQxxCCotPPLHx/v17RBQ84fjhw4dD2OCgd0PAHQZAfGzlx+NwTDeddKNmHPagLdow+3K/LWzrs8CWDstEgAg8RIAp00OIDmxA7ewBvgt2teEDOS3WR3quAA4RFlGDjbk9uJ1J88L5p0szgKp7sTuJM1bBJ1oI30HGpJpYORMBRqWZaLeNhad2bISKniFJFhspth69LhDUrEQsNyCw8nzHFhl2FxuESnaZmf/MHCsprK1ETlu+62I7ziyvbIczcbjVWEtNk1shD2H1WZO84AM9cH6gy9xdGdjqkNr2Rrn9KtFSej3jJ4/0ExlA8hRfqGuzmXP1Klx0jTJ+7GdhF/LUv1aFR2HkaB+YnHEanss+ya0ggE+AujkIO5wDjjt7qHLdMlPg+eewylGIwJUQYMq0sjapnT20o7+UofEOGePDgRAN0REt3YkpLqsC1sOBDm9w1fzTpRnQ/uFQD2fgDjIOB40EqxBgVKqC66jGuodQtY3gtmuwP3kU/xx3EQQWn+9IyWDhSMNGwTUz/5k5VhIfoGefd6nNZrHRiu5IjJPEx1YubodjhSU1i8Dh08Qyc6uyrpHzBaw7bgVLv7B5PPXuIcDWhtTGhbQMo6KuUzjdqZv1j4dYTP98uCQFJEZ2GTbNwmEDyJZOCinzvJMq7rxsw+HbuYk5O00WOy7K8OSFQ8sxxkxWCxljMyKwPgJLpUwIeXKsiOnMLVcYz1LaWd+YyzmMay7s38H2tv7hbsxgUYnHxebs+pWLNqrlJfNPl2ZAg6PgWofOHWRcB+0bcrJUVGLOsGWB7lHm8pcB8CCX9SGIiVtDsP4OCCw135OAY6MPFguDT95tq5yZ/8wcy6KR35gtwROcS2I84bBgfTu02LI8HIGjpslwQc5FEFsxWCjJv7gK1lQBa+pzyXU4tysDWxtSGw+/ow6Qp+LpSySdaliugEhTnsta+ogf+IeYB/owVpHQEdfLkuBniR9etuK04XO4CHdgABYI7SCSYfKrsbkCbuU1KETEkmGoVvWOFG7lSS2LucXnpCIsiy0Ziwi4STRt18MmtZi8VePKHKkNVfAe2OJBGEVKJ/kc/qKMmou9wxe1zBoioAjYKX9siMEUjoFb+bxnYR3tXAz/zNrKGeHWJSIFgshAWBYMSRfLP7FYcNqEEgdqcAVSd5BxBZzvzMM6UYk5w5YdIppYXweVbbWM9Q5VLItiG9bcB4F15vsW5mLq2EbYatBWPzP/mTmWoOE+8GDdhZaxK7J1pgUPozxXuZc2XaDX+nbYLBo7FiKgJgcTPXa/opDh6zWzE18dBQpYelxP2JkSLQWsaLY8pA47/BbE4zpWGBqejGK7HzStHUv5XMcA4FZF2ArYM02ZY5UgoCqzhWYLx1y1GZKleS5jFujgDfVJq6oTwRLk2YYIOATc3EGi6RrsdOl2W6q8t8zxqjzYDgdXgx1wSIp/9kSkioedYCFZIrArAuukTJYTG7URAXdFYGXiFhO6o7GasjaG8sNDUMQX7BWimeuIUDKEsTVD0sXyTzuhRI8I+kPUtw6RO8i4Dto35MQa2LFRyXJi3fKdcwY1SBtQAA6w0lsPC24ZyJ2Hh4hduIGdZcfO9y2QdZ98+MSfmf/MHAtIWrWK89SdRutLtYxMCZurSIPxDwVc6i24iy3VDKy3DK9phwOFJaktBCZPky02bl4PD6DTXws3x2SI+IsA2xBSBx9+J4GAqY3acHHaijs7YMC1WfYSPlEnYfPR6bLSXZUxqzVVHwqdyQ3sNpnJnXGry+Z8KF/VEijXCgi4ELBToImS2lNnTP/yuANHgfblqy84HB0LwmIh55hBjYKAlmjvGvCSCFwDARt8D0+ZwIBNALR826eJl9LONQxepYgLq/LMCgFCI4hYaWeYWDwkXSn/tDu2orvOhYZa1DqFO8i4Dtp342SpqMScIWN+bgMEiss0drdc3/LllaPDy7MjsNR83wJTNgGQhm016Kmfmf9MG8sOhITBLrJQjimELsdiYY5zOIUd9pgZ+5YjYK0X5fKObDkKAasC8Qlz/MAo/pelswiwDSF18OG3e3hTA0/52UCtjmHBOgoK8WygluC09npiAbbxisa0cTlQDwJxF1LMz2ZjbfRhum4JJ5SR2LURPLCXXeRXLWIP5JlDnxEBiXkyU/B32uG3m6rlRi4dCwMiyOpUyu96a+RF+zPqkTwTgYcILJUyqc9xhYdSXLXBUtq5GMjq3tXYalc68fy7DaJThCQNmoCrPDS3AbJrL6c1iHO9peIdZNzVSEg8g8BSUUm9tytk+L/JLeyfWEyqzgXh4W1flM+4Z3ITRe8t5lLzfUtY2bXeb7NiZv4zYSz92jncwlbeCycQk2TnFnAJ89hSytj6U9jhWJFJLYPAhGmSGZ234vMx+Q1VIlaIwCLANoTUwYffdobbwFOIY0MzxMI5AzXwlulic32AlmnJW0shsJVgDWFy62T9dA+L2aeBpqWbQ1RAIudCwE2Zzl2PwjNpQOQOvwtBq308TR/tQuHhENqYM+4hVmxwOgRWS5ls2qnl/fazFtfXatpZHK5a9twBIaJPLQW3UILFtmWVGmVWDkmXyT9dmgGtlacotRZyVPs7yHgUtjcfd7WopHmCLdw2Z7DG6fZVqjDRszFFtS20WX5YPiMCq833LQzFUPcL5TPzn73H0sS1xCfgCDwexqhbmHbcdRY73LJP1g9HYO9pMpzhixGMR5OYpBeT8RBxFgG2IaSOPPyOD2AKQ1VPcTboT7djMFxD90O62M2s6z3Lfwikcwa1itOkqmQfsJA9a8xKHwVMrkIKizSzW1oMM4so5ZJs2GnSMxPlWd3CBZI1b5RLgNX4WDgd7Ln+1vPOdly74tpvXW1HZJkITEPARt4VUib7aL+4oB7nMw3GnQZaTTs7iXkUWRvjUG57vMktU6GyWnFOFJJsgC4MuLVo7N1eEwar/ZJMYG/GBtK/g4wD4SKpKgRWi0rMGbbUZzUFd1e1fonHXafbLdmChfVVCFgrWmGNkGRe1+m7WunM/GfvsXDsXbgtI4ADWLRXYwB7cBEzEycdGq5sWTtMGicr90Ng72myH+dnp5xcZZxdqBX4XwTYtpD633Zd3Vn+6aefkhS2zvOSjRsqlb7b3GkgNafLu3fvfv75ZxkLPD9//nzOuBylE4HffvtNFWdJqQXayrZyXB4LHSRzbQSP6vX69Wsd2pa1kgUiMAQBu/ehUbCWMpzw+/fv0cuuWzJEbKz5/fffMy311osXL1AGt1988YVWZgo6azDW559/nmkpt0BWufr2228ftmcDInAWBBZMmcCSeh7MOzzZ/eOPP54Fz7F8LqidsQIeSy3aVVvCqdFBxEmmsnlJTxSSlFVIZMt5AZe6++nTp8jPZ599FivPW3MHGc+rnVNzvmBUYs6wZVEuGH355ZdbLWM9jpdsJVZwT58+tTUs3wGBBed7EnbZJ9/bSm3OY8tJljorLX1b7iSr3d+8efPq1Su9fFjA9Ef7Dx8+yPkQtm3fvn1bsoXykHJJg7PYYYksbDMQATs1bHngECSVRCAeTbatoJPE71y5CLBtIfUKh996XOE2d5Y1Suv4dP90WW7JmCIQp7rcGuhJt0h9//33ysYpCtawgRsy0VOwTSZPh4D9Yh7OoWstDUsjbLXIyTceMSncdnHz9OPHj3ncsH7DLECEwjIs31LugqDuB7mxMt21JcZ6yFKGDm8RgaUQWDNlwlyW7RXMtZcvXy6F2Exm1tTOTAR2HSumnernq8aNj2kj9pVTOFdIukD+mTwYvti5zh1kLJ9ibDkQgTWjEnOGqGL3dJdu6MWWsQbLPffwsfX8sT1rrorAmvM9oi3pXFsKF6lt1dhZgBFrd0W2yCbrZ46VZGCpyrPY4VKg3YEZTpOjtDxqBX0U/8uOuwiwbSF1xuF34XFCs4L1WfhTHH4j0bcLfusQmxFgxzkIxKmOcfExk8JXOUuYVGN2jbHAO9dpFjbprG3bjNCJxksi0IMAHum130WosjQ8pYuoIfMa726WP19sbRvMy9n5lhQYRbhy7yhstUe9fdilPK7ZlnmWMkPzFhFYCgGmTEupwzFD7ThAhl+6tBMJZ9tbLPo0lXJYdZJ6rpB0gfyz+TM2qt/1C3eQcX0tXJ6sAe0AACAASURBVI9DRqUT6dQFuKpzQbekQnC882OIJ1L6WFZPNN/F2quMvAGrmfnPzLEaoJjZ5UR2OBMWjgUEOE2OMgOXYICNvd3vUZJOHncRYNtC6rDDb7xDYM90VQdVT3Fqr6qC/pSC3fqvojCzsf0gLb5xDYc4c3SO1YNAnOqg9uzZsx6a5X3j3mV530Na2gNCQHeuw/tDEOOgbQjg0Fp/LwCWVnKGjQNpPLOCT5HjsRIEDmzCVm2a4PjBvnGOs+0t88Y73/LBc/yOXflTMtbVlMc129JSaEOVvYjACggwZVpBC1s8UDtbyIyqd4lf27q9/9UfG1BsoMmLaVtaCvleQ+6ePf+MC2oL5hCIDidyBxkPB/mGDDAqnUjpLi5UBTj7SBZEto9BnwgBstqJwFnmu6ZhE7YNZ+Y/M8fqNJVdu5/FDncFgcS3EOA02UJmv/rk0WT5Tux+jJ2d8iLANofUYYffLn9VvVYlstqrraCn4G3dJ/TCAYkFyrrCCaNziB4EklMdBMdaePw0pfKcuaVtliogwNjdOpsXLsUnmbkAAjjMVncKS8PnRjQoqnSYwmiGQ248coQDaRwqIGRguwRuuSEZwqm2nrhjCKxmQVzHQgFPAYMszsUxCk6+q76AYg88yuOabcl3qqwuWD4pAkyZVlYctbO3dhBE3BBtCWcMBzY3c0MkL08Xks6ef8aDYRvfkzo6XeUdZDydUs7OMKPSuTRoIws4L18o4Rvy9pvneNOm6gnmc6FEbrcQONF8l+1fGOqEt55m5j8zx9oyg8PrT2SHh2N1TwY4Tebr3Z64yehtK+j5nC8+4iLANofUSx1+1+7mzLct+5gqNjLKs/z5rHJEh0Cc6tJgrCd160DLw9YX0W2b1cr2dNAa/2p8kp8LIICtEHwET6IAZitOo7HCxCvayDjx98mTJ5hBOPOGHWLHBOtPfOccx+Elr4lvgYPTbhCRLWnQBHGMgrFkuK+++grTGf4BBw9Vrh6LKDti+cS3LcEPpLN0WCYCp0PARg2mTKupj9rZWyMx7WxLOCOdqo9ynTQknTr/jAfDNr7vbXhz6N9BxjlIchRFgFFJoVi/4J7uqtrEcz9x5T6Bvr7s5HAIAiea75KGTXjtW4Cdmf/MHGuI2QwnciI7HC47CRYiwGlSCNSoZnHl27aCHsXPZegsAmxzSN398Ltq07/TLKry5s6x2rrb6Cjfwm2jw17zEYhTHTxgOx5HawOZiS/oKHE5Y9PLUxSckbtXY08hApk8EQLPnz/HNj1es8Zb4LK5j91VnEDjL6IDkh58qxxbJPiIAt4LH/KWAIjgjBk0MaIEIIwlw6EG0xmbOzgLr8IQ3W375onv6FiaLBOBUyDAlGllNVE7e2vHpZ2IBbXRRDh0dFBZtVxyoeQsIem8+SeSCvtSoyixGfa9rbSN/h1kbEOGvXoQYFTqQW9yXxeYXKDJMIOVl/WQWPS1RcbMELx1CgRONN/F2qedvszMf2aOtaZZnsgO1wTwDlxxmkzWskswMPo09ztZ0snDLQJsc0j90xC8sIhN5qxV7xY0c6JDL5774hTEJuv2CaBm2dlxGgJxqmPo4W408+b3tMdFB0KKJwOwYadmj+wQx5MD6ZMUEYgI4ImrmQ9dgQFY9UDD1vkSRauqOd0PJVRJx8aXR4Ap08oqpnYmaMclhG0JJ570ijGl6jXi2L1N9skh6bz5p65qLc5VzyvYjmuW7yDjmshfmCtGpXMpN+6r4BH5h4spfOXLHjXh+1uTV3znAvnC3J5ovusPsbVlcQ1KnJn/zByrAYq9u5zIDveGgvQzCNx8mmSQ2eNW8mgSKthjrFvRXATYnpA65s3vmL+KHcyJ8bKEXv+h+Pfv39vpwWTdorF4OTnVwfNwC9+aSniOZMKvBO2hBQsRpAOSe4xCmkTgMgiMOiEYdWJxGWApyLkQYMq0sr6onb21gw01N4TNptytzGXye0JVJ6nnDUkWsRPln8mD4arnFTL2sMitO8i4CNT3YYNR6Vy6dk93gXl8MSsvAk7Hv/nmG22Dk+8hH/FSgiycCIETzXfZ3EPeNXMrb2b+M3Os1Uz0RHa4GnR34+fO02SyruN5igV/MjNXGm4RYHtC6oqH3zjMxzvc5V9IliV01VbOIVZon1TlDDxEBc2DxqkupMbqMWPz7tetmgWZ39F95oW/yzVfBRyRCBABInA6BJgyrawyamdv7cS0sy3hjAcM4DzzuDAejX/y5In7ne+9hd2J/knzz+TBcEZlO6G3K9k7yLgrgCQeEWBUipgsW+Oe7sImHgIcntnNvBny5s0bdenwh/jaOU++l9XvBMZONN8lnWtL4ZqR1MkiFHbdf5s5VjMgO3U8kR3uhADJFiJw52lSCNGoZqNW0KP4uQydRYDtCan7Hn63faj5n//8J1bFyZcVkqYj77ct/lC8y/InJ0BJ3FhZjkCc6uiLpdfYL+3b/MnyhjXhw++A2fZLlZ2pJ5FcimEyQwSugcCo1/WugQalOBcCTJlW1he1M0E7Llkam3BurZjw8LEclm816BF8fkg6af6ZPBjeQyM92uzsewcZOyFi9yoEGJWq4Dq8sQtw8NU4nMN2B+qxteK0iXcDUKmvAeB3A+FAMsfkh0tHBvZGwFmIi/V7j15LX6x9MpNuODfjakXIt585Vp6TyXfPZYeTweFwDoHbThOHw4TL6O4c+BN4uOQQiwDbE1IHHH5vfREaKWzb111EnvKDc7HmxX9C29nKnF9Dv+SsO0Qopz7hYawbxXs2yVEwFr7rdYjUQwaFE7AvrLivAw0ZgkSIABGICFxsrzwKyJoLI+CiIVOmpXRN7UxQh3tjuznhxFoscmuzMnsXDx/jEmO1Ld8sqVieH5JOmn8mD4a3VBZxPkXNHWQ8hSIuwySj0rlU6fSFTTy4a7z3gugD5/DVV1/hAyQ48MY/FPDCnHgM3EUbnIXvEaHOBeDNuXX2s/IaoefXSXu0PDP/mTlWDybD+57IDofLToK1CNx2mtQC1dkeRypuiYEFFH/wuxNVdF8E2M6QOuDw2/l9RbZtpwbyyJvc5d3xUuwff/yx+LePHEp8XlXtZP3C1uMd5SZaIqM+0ewa/+Mf/zi7tTig1Gc5SXlJBIgAEJh/QnBz2OGRXr16BTcru2zYaMM/LFGQKCOvyPwaxc1x21V8pky7wttJnNrpBPBh97dv37o2yTNs1yZ5mXwy2O0LSEf4Onk80T1weeqQdMb8M6mdZgNIWsXhlaeWkTnD4fYTGWBUipisXOOe7pI3XpB4401KfM8cYQseD14C/7BtDTeOB7N++eUX3D3RFjYcBT7Vjl1KLC4gmi4ucIlK3NpvP2RraFnXIMHA1tYe5qHjYiAV2S6p3Juy4AHrLzSoXWqdaL4LqzBjfPxmJ9i3VDkz/5k51pa88+tPZIfzwTnLiPBa8ELWZYmLjguxfonuOU36caui4GYl+pa/Uls10N0aLwJsb0jFsXHnv6+//jqpe3y/qIGyUEPK29B32S7uW3+7SicAwrfORANrEtmXwaOXeCZ35tATxtr6mRwsw0aNjpVechJN1uMocRwdeZdIBcSla8BLIkAEFAHnDco9KlrqLEOhvKMOfasC4jIeLSp8nQ6BtdDhg6z8GwhmOcH/DP5rHB38wyRgXYhocMKQHUJhhxFRG+EbOKAce6EGXdAYwchihS6oQf0eZgYprCXvmjIlRdZKgAYZAZHIjr8oAz1wqG16CmdM2NbRTg/yS/WViSlzEwfPyeNqzAIYHiYvmuFf1bwTM7NzKqZhICgN4i0MZ/uWD600pXt5x4HagTiW+SjdwLFGkbIMa3mUzxnFZCcdlcsWFpcR7CEc2DhomXdl5gzMGWASzBmSjsLFFKRVyWYnrYSjQKBByHY+IXkpkX2U66vyUZihbVu1US8isvONEA2axSj4a9FAMw3Emu3AtUayWzUYzoIJ4lstJ9eDMdg2ZIFc4MoBIjyjEpgAgcJFZY8IGMUCpbD30NzqO3YsZMIwGwFQECu3VWhBEmmrAhABQahmYCI60w7PuFrcMpWB9epArJ1vlaOTwRzEZNxqL/VjZ83YadKMJGYB0IDsMsUg6R4TpJm9ZEd4AMwCdQvgWWZ0dKTRKsYqMcmeVBLYDDgNt/YIqf/VwIfrYhMa6z7ArmtZcimTEMZd0vgsbVyWjzm5E+fWpWLQnUaxZKFlZwDQYJvqLdmlypJwWNuWIDGKScClsceOgpg0aohj6Tj7v4xcx6LK0a+KANI46wfK12luol3MD49Vt42Vgjb8PAAU0PAXZSwMnGeOC6fIVaRstZkpZ/TlgmyGiNxyWX4hS84zgx90dAgkh0YbIJPhP6KUr3GWvF/KlGED4sTlkxUfeyuZ7iW3rF4gckmXzjYQytkSdFeruBW004nDUt2xnrd2VV6uskDsEVjK0LvuF8AA1BSTi69ThyRnrs7LLWUJwgzUYTWl5QVZbWbpjDLqHFGNMGdws0k8CXMGtRBXqPLYyclljfBEOUOUBRmjBacktY5E1qyxOlIZMVMgIwwA/9AAZdTYmYIybvVIhNnndquQ7GEg2AluCWWEcuQbLrNFs05bAucqC6hBQM0unEQYSEdHS4CgECVzD9ddL0FHO6JwyBpBmUFBXJ/LssAYYIGYwqpCZDnH3U69WzZi2QHlPHZs31MzaiyAGZEU0ABXfksEd61RWahtGfTzdApxcCLvZ4fWq2DQQvZ6mkELaroCHQxYPUkP5bF91Z9Y/W6VXaApX3zBYEbJ7mxm1ymZhBoOx2k2wjVqgiQZqK1ENHGhLTLsNBud7ZD5nuecwObxqbqL6QanFwPBkJDae/gN5qIJogbzqkpIaQy7EWrwRw3dl+1igxYExOUerNr9KRjHHkNEmskkw/mg2OtcNckgMTDFiXMbRlK1DFgcT+clphnn4rCQPSKwhYDEQflbvs5xefwW8ZvXI1A6lw5nnlnVuJz74RLIhXurynw5w4NjOE8Hd12OUciSXYPBluziAbcQ1lEp/1BOhq1Rod8x7MSZYMAQU0GGULpqwmS0sPSE6fMmbIdrZ4IBzBzCbYWo4T0sqFkWcusUB/pwLNa3ZCaaZeZcIel0+SfUatHWcqGWT9HsXDIyZ1AjdAXmDDrdmDMoFCUFl0CWx5QS4ke1gVuz8VQmC6JqJrdHF7vEsBOqSgqXmoKNPKRgCZmtnc75dVCGGcs/ZkGmpd6CR3UGAE6q0mmXzGRSFx10pwI0CK1ZJAE+sFX81TOoGaALGlhTwbJipyPwmfnPqLEEGWAi5gSyTt2KrdUpmtlzUJQBKSwN9WiGv6BmMYfK+s3GMdZP0Eqk5fOuFlWE/QpW6XYaJsuYd8qJTkxpCXuDC4LNWIdmicBlad+eAkzRksW4PdSq+kJkDKejYzrAYmFdQsQFIzSzcFUNNLCxUwd4lnmNIYAkXIEagEZPO19E2L1BJrADNT4hpPYefjvfoTOqKolRyHROSqzS+rMXXGIE0PaQyI6SzAyGDxr9ixgAfNPwsY4i6KKUWviQPBXE4wIAQwwhfhRiyXF1aguAF5vgSZFZSQSaEbBuodwboKU6qFFperMIa3ZEZFSIpFACrwUWveDNMh4M8R3g4x/ioPN7bmh7ifYZmi77tx1dGYOClMsxwD/q8S/Pj64cdC2B9lgabTGGDBVjRQZ0KdVsAzaZAX0nTjPZwo66nQEcouxgxopcYj/Jca2M50rYLOfztZMEk5WFCMCeYbEwbHgDNWPMYuxxRFO3NO1ML7d5tLSjWIIzy87v5SWdyVhyLOdhBECIkGx80soTycicQadwLDBnkAnInKHWETlbWtwnl0gXfRpmR6FcaKZZN0JtyXC2DcK3xbP8xAI5vM0EUK7N3nVtgghV21dFFuar9o1XyELjCghcxWReIEqqFTZj8UebQoOx2n9Ynpn/9I8lVgE6DgpnLc7YALsOnVm0AiubysLwyrPZJM5z7NCOEg0syVhnJeC1LkXLMNdOysO7O8NQVpMF9Y2YvNoAloOZKIzB6tSQtIEWtHunFG4IZ+qdxJPdMYS1Iiuya+8yXsDrGky7tJMaKijhWYKIXXiK7iD7TmwT2IHATgupvYffmveoa5CC+pFyUHRaLuhby6VItnRuzsXsZJfaSpt2V2WQtQPZ9s5FWhuY4MotJ/uVLbBWwH4lgrIzDNDHLOinvB8azZRdujkne2vmlh2JwLEI2L2M8my7rdexks4cPTpz1BQyYLGFoy7PUhAKkYhHV6/RpDBeg47dJdHuwgxW+8gaC2VBy2TmhuiDUdRXFzKm276WpXJgkzw7uGbGRBVna08EEFlJwWpShHylNcVCnPMES+6OStgO1E6JmGyzBwLWAZ4uJKlPk5m7eP6pLsj6GYiwh1qPonkWGa2jFnWUhzY7ZdCXOYMaW1L75cAqHVs4MCqpOMwZrEYyZZeKXMC5xd322jMDJJa6C1oeYQGyO/vZMsItdcSVRflSwrrHtqhqFzVVmfCB8x1IAjQHO3S3hZvImNGpJQW5tuhsafBh/cz8p3MsyL6VpFljQxs7v3T2yRo2D4gOIQPhL7SZ75K5O8EOreBVcyTD9sNbzkUrVp1wPRy3oQG0D2OQf878LNtS1mmoikMXawAazWNf1KBXA4exi+OzzXlGsls1sHmVF1I8nCY6oRxoW/T3qHeKgBfNbwTpNAGYMAanPlDbg0kCOwrYySG19/DbJi7W1KwreWhwMGjrCKY594eMjWpgkUF5FFlLRxWBgq3fu+xE08u8k9qbq4H0YY0qlBY64x/cpS5ylCYUB989kPOlSLlQNMpdLiUjmSECoxCwyzP4ikKy1qtcxgMXyv6wWVzL6SroYV9poEFWnHZVooKMyHVXz184Opppcq99QbN51WStRQiiRjOxqmAUGQPB2j04i4MKKAV7a9eyCpJn3rGXb5xkWI0BhWSDnSod53pZ5S60lxR2YpVkl0Lg1CHpXPlnctFRngYsZTZbzJxCRuYMTn3MGRwguGTOEDF5WIPc22YRtan4Q/qTG7ijAohW5a6xOogzqzAlGxLawIA9GgH/CPclGGoei4VDSfvYxuYVVUsqaz8oR8r71SAuOLgySwBgK6zmV2pWjyBeqP1CGS1xMLPr/lvnWLICTU4fayoCKbAFAjr7yuVSuxU6VYbnMBcK+tfdHXKp3J5xtTgEgSoisApFTPWiBYk1GoAipNEVa18pFPrGPM+d0yRP3N3VFEX4L7R23QuSXnn35Ubsv3T4gBmZ7HnKsqyATp1/hghDtOZGJ7CjgJ0fUrsyBg3qMjf0b/QmzmLQEaEd0iJWuQkGIrAn1/7Uly5gY04OF0dj/yhDLOfQTX61gT0cTTlXA1smgyj8csMQMHtoKho8hriYzUdwNNUQCymMvpFOfw20AGagwbP8g5MEz/2Ck8K5ELCep5BzTfjgZAq73KQZZpCCIy7oYZYSkYnBrirMRR6EkzjQVg2yJo2wKHR6UTgWS82WG9Y5SWptcW1CypREWOGV5XGyjVQ6W0IoyTSOt06dsB2lnQgjayYjcN6QtE7+WaKy5O5brZMpGejANuvLGOM1c4ZklJfMgTlDfjbdOWeIyLhtkAbjiTSPqnEZEaYDdF21ZndoyITCXHsokYtrySPDh0SkAVRglwAQ4eH5q10QPcyZM2yo+OUrGoc5uM3QH3vLYY6gkAdKUXpoEja/Qvlh+3K5HM/lOJcPoS17xtIlGPSrBLXglA5zxUpK7RZlbfmwgGzKWfvDLskGjqU97PDUq8UkaBMqM4kK7BMzS7UfJ6+6I23jCkOiVc80qQJQ/Y9IUb6OsIaHvg3ZbxWftrGbnuXO0GrWam2PiUlggfAQYN1cgLrjrLTmocg/DJEgpWbgrKjr8Fs5UOpDCg/lsSisX3YowbEO5xn2J8jvmtNsse1cpHCSt90tUqvVb3nSwjQL3ZEboTH0kgyocPFD4uhquEV+nJH0LNIi8aqapCKGOK79iJTnK1VQsPHKCNjAgfJDVnURCDu8iVd5iIk2iFvtJZBqdy3YXAo410ZzXdtbX1E+u61JlGyNKdvJgqVm+WlDBkNEkEE2uYuR5EcrHWO1ICud2oIot2Q4CxfKJV0sM6dO2I7SjgWQ5UMQsKov8RLrhKR18s8SxbkoI97mkMVdCbdtbdaXMYazEpuPaDhJa4MFc4YIaayxrqkhIkeChTXMGQqBcs1cBuXunutS0zkVqnCDSMS0UVIpoPBwkyR27Nx2c0cODz2VbV8lstOvRufyGHfUfHdBARA93K+GUNDmQzCBiTtJLV8YOjzjpSIsBvbQtCKF8pqeseQUBE41OVw0eFVHrfm54xbA0jZ3Jtihupfy2ZFEr63SaVPspw2rNgbaejm9CNvyF6qXKYnLpNlgqtr2sQw7bOPK9nLA7jQlHQ4lXkiZjJknqOnd/QqqHUW+ahPJRiWlMBxeAivY9gOrPlwITgupXYff0UbV1JoLW2Fvv5m2N2X3CFK/rTiGdRIiRj7Mw1zfUZfREo7iZJREQkexbbbn2BFqgneeE0XGotFDzSF54DSX3Yqol5VrhjuNHlWy7zQENC0omS9q2LQWpyC3zMBMhxN2bQov45q5Ki/HKM4TittJrsEiS2oP/SffW5z0bLjExRKkKzFdJ+neKZMbTi510IcLe+Q2LlhUyagGcNKETYESEOhtkuZ01Up1QSU2v05I0kknRlvC/IEadO5FLof4/AOFckMvLiNzBqcvuXTzSJTInIE5Q9JatirdIVbVjvwWzaPq495XbXCJawqZVnk6yEKRQFov2p+JucNXEM8HHY3vaAkpmlWgCweAWUjkkCzUnYoV2q2gVIiP5lei2SHHbIDU+e28aRWqYKtZz1hi0ltW55Suxl9uNspznHRtUDuW+uegcigFBfOkq0UnzrRLxU2NRAuqekCa5Ce6dO0rhSGnG47DPaak8+cNJuQEL/R4SVQLK1U7OvSWN9gi6IAVOrVEtohLPYFt1o4D9sCQ2nX4bVMfxQIFyJP5h14S4WwXLTeEMYfmapfOk/YsFJOiAWpBr3ADPUmkv9LptJ/gChSc7tRKmwswfrjmFUSbzIOLFgBwMgM6HPDfclzNat21I7gFeso/C/dBwG5w5CMjwooYIaxlSGp+JZBdbAJQhTsREYTox/J6iRRQE/N7sPRwjut2fMOISTaSi4RO40mKVou2C7vDU6aIBqSW6VOyRoo2gBws0tyqOXvCNl87W0iyfj4CJw1Jcc7Oh65wRPVF4pH077Hru0LmC5utLyNzhqQqmTMoLGrDzBkUk8KCyxJr88PCUSY001Nb9dIo1Dpq2I/truV8VukwRK8hO0txbwR2voWksopC57GfkCpf2szPQjVvF1YLF9rqJQrPVp2DzdvAll5i/cz8p3ks7bj1LJHucljDa4PI2Q8Itk0fR2f4WlWtrtarRBvoqXHpUA+pOX3dPLIGo7JsBW61Q9tLy52OTsWPo+itIQV4HpVUmG+w8Kpw0M+2eyoObDfM7mRQBtr97AkFAqtzAYUeYNW5CcHJIbX9CEqDugUCZQhQaGSwUTh0J/+xLr6Q86pmLmCPTfTVgZbDXsV8eWObwTc4rPKBZraMrh8WXpigY4LAlQOWSAQ1halws7AYHaEOrCJUQx0YEX9hiphfW5ll81glHWNAKunFNkTg5ghg4qgDwVyOqQZqNIaiJSb+zRFz4sPjuRQFlxFG1ytz6VYUuMw03roFVTquQCejOw30o5ZeYCy5PtxiuLAeIji55DIjWqS8a8oUh0ONbGEUqtKmOiJd+ZaH6hFTNcnJtEorRVXCNl870zDhQCUInDEknSj/jKyKk2nYuirR5iFtFpeROcOWVTBnUGSYMygUtQVdsIhn68nGa4ce2z6m8ZCoKtcFP5oTChr6N7PRlPSfQ0SLZ+oZNpRVKYCrZh5kkZsZy1GenIW64SBvobDqMAutIi6ghsyOaDAOz4GXzWOJ7WVWYbjlTK5cEU7AqNC2LVlHh9v7DuejLnXeRYPRmsyUjG5QesECCyf+Q8Gbp8lDytLAWWbbxpGL1ABhv2UI1BEneMOsjMBmXEohmLYZgdUZ1AOsgxE0C2eWTu3M/LX62gqp7YffyoECIYXy9EX5sxlkofzad/2Ccx/YcxzIM9AW2PdzSYXcWo8Dsy7stXKzOGeaoYYH1xMsnS8NM6UELuTKdkLpcLYAm2wIKiWjb7WJYF5vpm/Jznoi0ImAzcXhSeA6UIO/1quMXXd1MrxOdwuR+sAe9qJ3bdiegD+Mif7W+kQbQxaUe5i3fZMpnG3QVo5JLWCvCna7pkxRKE1dCp+8jAZQntQBBzHC8yZsk7UT9cWaFRA4V0g6Uf6JzFzjlC1Mzth3tbHFZWTOsKV95gyCDHOGnk0em0Fhrm0Z2+L1agPWS2/l8HlZLCBCDauDTKpvg6+0R1aWH6LwbtIzb3HiljA9yxNBoHwNOzMLjWiXZ++S8Fdpx6FajklGxTPzn+axRKdbS8XkdGsGJ4b4hlU8AN/VDi+wWszY5K63kolKlaO2T4erj4URjmK7eZqUMBDFb+PcmTdwaJ5xD9mOG0dVblPpR9nbgrIStIVInMBafArLK4TU9sNv9cvWoaAM4yiUX5tpvoWor5WXKbgoW75PWoKA5EmLrB80aRsrYwkOe7SJbk5MfWsl8JCHuMJpc+6ZgeyshFVAEeqaUYBElgeUm2XJ8LB1yzmKtlxzizjricC1EcBUxeEcEkQNKPC3KKMG9TMn8olwhpNxbgeXnalwzNsKD00dbknekksLXYGoM3ek2i6TAa6NlO2l6ZxD3rbJl9XChcLe6YQotDz5dHLhsjyWXSBhm6ydvKnw7oEInCskuWlbPmcnI4xo4liVy7HOf7JQbriVZUzGZeYMokHmDIIDc4aerAyuTLIIZLbndWtxIQBH3QyLpQZvk4clBoitI0PneEsuI/EtocCna4z8Fvl/ySiuDXphg9DJDAAAIABJREFUJVselKdloXE5Az4d85lL4RPKzbRxt3S5J9iO2iR0miqH2rFXctkwFpJJ6YUQkxwi5gzlS7ZI0HGIy7YtlF3t8AKrxYj8nJpkomKVvuXTLHswCdDB5EXjPeaL5QflgUOI5Sj9KpdlEXDmDYLNpCzZWI5uFmNtuYLY3dbYQxBBoETXlkKmTGDVqFBoAzbqusqoRoXU9sPvOCsElIYQgjkvfasgyBjoUrfcbGnbKE9KpDbUSRN5Nvx7JxFwqEkbGEsyfK7K6ENhpTD7HinirOncVVFmMO8U/7xXgnbUJlEYGHGVmWRB5rj+vYaRJCVlJREgAisgYHeU1PN07hPFRXgzwUgKTDrHqGHI1ffDm1wf9pMFBYXaFspXMhqepHt/ZpIXSoYr3J/SZNWKlqevd6HBIRIdm7BN1o6ixwIR6EHATliUh7vTHt5s32TMAsMNK2tLdqnyyjImeWsO8QJ7DPTNBCOpaMzMGZgzuPl+bM7gmLnGZdzMiTOxVtISJ5/M2wcavEvwINTWrlfSF6E9dqLKs/1aiKS9Y3Kg+I4fNxCkK9GREEFLtMe/qmQjPlLgWGq7FE70bxVLtSPqKFIoGQttpPEWvDgdcGSbY2hcxEHLtTJKe2ceA+1QAemkeU/Pn3SS1n6m7Xtn7Mryg3LJNMlQ01s4knSUm4V1dHA56sBCuZVCDKbNUzKSwhRww7VdElhnD23AOp8Jmls+P6ppYEj9bydM4eVvv/326dOn2Bhm9/Tp01hfWBOjfmHHEzX77LPPRnH7/v17IfXy5ctmmh8+fPjLX/7y7bfffvPNN2/fvm2mg44q2pdfftlDZ5G+P/30U+Sk00Sj98QonbALk8+ePfv555+ljCD66tWryLzUQDuYvBIhfv/9d3SEDWw1Zj0RIAJE4KQIJH24fUioQa6YWydzoRLKCNxxSf/ixYuPHz9Kd4SG77//HmUEjhNF1WSUfLgc3UJM84qtBp31UCj+vX79uoROtKiksElSl0zY9tZOEklWEoGrIoCcPClaz8o6SfDAypVljB4eQDFn2NtakmGUOcMlc4a9bWkCfaToybQf2yk9o5c4+eSkQAbbM67tG0lBUl2S2JZYv8SNbDTAThRWMU+ePMGa5c2bNxP2l3bKQrGN5kIVHo0q0ZGgpKGkau0WIU2CbxVxgTKsDkEW59lb8CqYKmxcO+utfCGSSkafPJHk3YF2SM+fRHhU5RdffDGK1FJ0cDbntjIws9qEBakomp4+xlvNNdjmisEUEaSBYDyahDv9/PPPG0i5LgTW6agN2HVC6p+cggsvY/CQjm0hRDFt617I81HNXPI0kA1JgvUp7zbKtrsqoo2UuMXObYK2oYf3ij5Uhug00efPn8NlOJNArOp5fAGMgazqruSYBPklDsjx0IMKhe5bSedwbIWgA2GnUUi2HwEsYvuJkAIRyCCAR/wyd5tv6fNAlkLnAjV271kPvHv3Dqm5em/wCceIvB8bRviHJ9JQg6CTeZjJirZIGTlATBFjzRa3k0MDcN7iJNZHKcpTgmskbNO0g6kBtHsmV1TfwBr4ASTPbdsKYINR1elipxDgRtHLaWasIxYWbCzQLnFDXG+dsbCyjMwZDrEo5gxJ2K+RM4ho80PefjEl5oEi44RdlOTQcVWSNKeSyiQpDJo8QsB2kyxSkpTRC//kFs5gkCpjmuP5gOasSUeZEL5x5IyXgnREKbiDJXfXXYrstTuiUbRY4wZquNyD5hYbJWPBujILMegiEql6pMDypjapleWLOO0ihciVa9B8eSXP3wzCTh3j8z07DVRFdogtycsSdlx7xGPrH5aTWfrDXg0NopsFkbZHW2TWWB6ap7YlgjKBdYA0ALtUSB18+N1mrzLH2p4jcPq4zyUSBfGVbZgLULBFu9RPZr3lkAo/nY++lg+3a8uYHslwDRPe8QkK+kyf3AJu2OfFAbZrWXj5448/KkEE9cJjEuSaeIhVog4YQE4/5AX0Qp7ZjAgQASKwKwJba+nOg4TYXQJfsyz2OSQhgqCMcCAxCC4dHr6Z+CEdkzkAUEK+kdxBO4TJtkFjYlCYEjBhqwIcGVHbo99Vo3Q2xnoYZ/MT9rs7+WT3EyGQ3HJac7euGdVlZWTO0KzTzo7MGSKAzBkiJovU2H0zZWmCl8ZbGcnlRlyVKFe1hSSppLygjNc2kBLrBlRmLPh8PT/AEEibcSrTfH6ZGWjUrXgkA4arkj1ZLBQuEJTt+LhnrNHGNynEZVftIwUWqEitVkeW2h5lev49UFWaExy1jjW5ED8u23xCFH8dALJ0HhJFNLC7lVwOtIWG/aY2gXW6a/CZS4XUxs+eRwsTXJILGAdZvJQ5VgslskAkIlW5SBz6vDWqgjYfIYIrEbnsySdAQVxYrR7XVIFDRphEyOy3t2Tcjc8rlcNiH7xN/l7dFin7ECuWJTiZ2Go5pD65phpCmUSIABEgAg6BZEqNNl999RXeQWn+px/McMM1X+I8OPp/bCfJJheOxpspH9UxGePAzJZGjuKzdtzk0UjhWyyaUTBhK4H9LKZyFj5LML92m7Pkn8md7i2PelKVLSvj1nRmzrC3pW1Z+JZG9uZnFH3mDKOQXIpO0iwnhJjkuGORSR5vJA9CZFw8p1h7voKlDRY4cKpY+6z5aC+2l/WoXuGt2l7Dfpooq3ZHNKo4qRHlqrAwwTiVk+Fj6epJh6hFVTtGewO3qz2TrfJytaiKG1gYbp9tvA1nA7btHo1CWtVs22qEVrqtPM22qSpHN4vutQFFR4w8NzsKpYkCge0HdrWQ2vLmN2SI4Rn2gaPTtqNBgbXWRjFnMM+HT0Vr8SuX20BzEjmDbnt2QWhqSlGrR8fSIpcOGeFqiGjJRHbrudqHaGDhYSdj1ctSmK2Yszo0zsJB7eGIzQ1cVG6mw45EgAgQgYcIJHfY0Wv4kqM5U1cR8J433iqIy4DvvvuueemixOcXthC2oWo+V/0jxqygPCVgwlaFP6YDngjR5KSq77TGYLLw0YdpLHGgLQTOkn8m+UyuGrYkXb9+WRmZMxxlPMwZIvLMGSImi9QkU9kJXjo57gRMkh5bx8XGEX7b275NobfyBYiDI3AsoHbdesrzkLwbH0euPUbSxULV+SV21yPUW74xyflWZSS71bK/fvhYCqbyVr7y0i5SiF8pqNo1ddR2uqTn3wlYITvBUZfwP3yaRNvu2ZtKrr6Hn7hFngFd25TE80YOUnjOIRtokUkCWwvsaiG15fA7xiGZ523RSIN9rbnLVwiw/VTiZa7Xpu11eYeDVWXzswtCU0h1EnHsHXW59XhHm4U7KZKrl609F9c3XtrzEjj62qdP8LiDRjj4dwheSyGyxJqLIbDfD6ddDCiKsxQCLg9W3hA6a/M27btfAb86AcbUG8tAcO/4ruB+g+5EeWttuaWRndgYTtbmS0K8PCVgwlalDuQhyXfmqois3JhRdWXtHMUbMvDk0MO3nJKjzKlcWcatCMWcYW/bYM4QEb5YzsCQF1VcW9O8U1Q7kGv/cFz83B7OA/AZwpgkO1LxEltPWJHB2tfZfeo/7dAd0ShvpkamvGuw4HLVcbjrZTzTwnDNb2rFM5iec6ydBL+Y598JpWayQ54maR59v47Rtss3KBxXW4cgOOJxLXsut555amM7hp42OlEiAuswaQB2tZDa8tnzaGGCSwMc6Ih0B3nVL7/8UpX3YKdYlqnrH347P/swiXRGlrzUbKDHE8G72aV+m/qUPbHs2icYtPtShbEW7kRLZreuTeElNGhZbUgHnf1EF1/ISUMzNy8aKLALESACRGALgdN5GDhzxzPOws94+L2VyxUmPw6Ewl5bZjCw3kZbIVuYNV0pYVtWOwMVTVKXR8CZ8SLyJh+NBW9XOvxeWcY1rSJjnMwZBBynOOYMAgs3eTJzp+fWUQZmt+x6+K/tWzIuzmjxAUjs5eLz4LUBC0Ghav9q7/keU/3avU2hULhAUHXEcd0enbbsLDgAO6nlu3eOlcRka42Z50R/S9s2q3o133ZE2Yk2xC1cabXo4OJlBgFnS5mWyVtqNvZus23HSSdkq7y05SRZTo6C2NE2uyO1WvebZJLADgE2Ejk2pI48/G6eZjD02kfb5IfTcfLdNkmSJr5T5dYTzT3D6fthtSmmHdTtQdQaoiWFlEKoDfE1lvIh5ThLwUazR3YiqO5sfZuRuLPqhizZ2U98NscyObbcJvJYHkiNCBABIrAIAlg5xz0mvPyNR/0W4bCQDWy5JlsW+vzCZskh9quMLyJjsVr41WsN+i7gVnG7SMK2pnaqkGRjIrCmGW9tnnbuiy2l7jvIOA1w5gwC9ZrTmTnDtIkweaCj7O2oQFA+LvZy8Ql0HBjANWGHCgfhhRtTyG/x80+FetwVfzAf2ShM9aWjnpfU7ojGvceejdkohdbsCqCOIoXOsSImtagqP/ZLmVLZ+dp3p2jKmC1cabVo5WI5j0CnLQ2cJuAzUkMlPPnYE7fkKM2zO1JrJmU1NZZspHYHYBcMqdWH39jWdHtwYiWF+Y01qeYyPpUgPCCvaiYyraPLGuPudgMnqoIed2lfQcaebFVu53iWlAKS9hBxNA+8TLqnIW40LoZFTGckhbI7Phs21l0XR7CQjZJm8TikTeSSsdiGCAxHAAaMM0gszpH8PTH/sNRHJW5FCx/OAwlWIeCcm/YdEoKV2sACfv0uSQ3fEtwKHMn2h1d2Hm+40LCIvmJwLH8I+koJ25raOdzmycDKCMTo7Mx4EebVUTh+tmKZa3aKy5Vl3MJ5kRgU9cucQTBx03kRfTFniBZ7jRpnbyLUVt47UOSeHb9CNpJSNIyLlTKWxjgIx+IFX7zHG+E4C8cLS1s+Fuzh7YutD+E65h3+Y+e7nj7qoLX72zrxq14JQ5YSh+48nRURZuY/w8dSMFUdzZux7n0hEOx8tmAPO9QEqWHSKUTc3lco1iysPE2AWJx0qGyed1sqUFO3DdpG0eeNlBTmZu1btdrXFiIUbRwKzUgN9T0ELataXg3YGNcOD6nVh99Jze2hPNViLMivfcNchlh2pD+2xgWwZGZZO6Jads9jODZf7Emw4MTl8Hv9T9CX4AxxFF7bfoh72po+mfWA5cGVHTVnaa5x8jJ22emUJZp9HDrJISuJwOEI4PfMYK44g8Ti3LpNMAZfgUrcQgMs9ZMPuB3O/z0Z2HKq0RetgA+MR+LOd999FyMpluhxsbQC20ke3BzRNlsa0QZScKFhEX25aAtWy1MCzSgukLCtqR1nQrwkAhaB6EOcGdvGB5a3POcplrqFuK0s41aEivZTKOyuzZgzKLxuOi+iL+YMqqCLFZKOYsuzDZQ9OS7o7z301rjloulj4lgj42Rua8vx9evXJTR3ne+arisnteLLxK/d34/vJWPcIaE/+kMHoEraXxg7VjzTAodVjxSoRPgmf5wmiKHaoKHgYIyyN9BU87vAarFB/Jt0iabibKkWh55kw42FSadGaG/FjSl7t7a8tVlavq9iRxwoviWL8kDKtwU2mtPhIfVPTs0PL6MdSJc2e304XGyABwPlIYJTvPYN/nd9NCziU15jzbHHqcmzCBi38xm6cs53bbmrhW8Rr3UEQABnIS6Tc5ZWglLMrrAs2eP1fccqeItDlzDc3wa4wWKt8ffT3JUC3i/E9DwKrl1FW584khW8WyPWguU6FAF1iC5wC5EI61Wd1DgFxz9YFw7L1xft8hxu7RpEX3Q4FHg9ApYDNpDVyI98w6isj0IZ4RWr98NZLWHAcm7bF4Y5F8gW0ZdOc5WoPOndAkRJlRQskQMTtjW1UwIg29wWgehD1kyo4o4YVOZm3NmVuLKMzBmOsi4b3SwPzBksGrVli+qBOUMt2+u3xzJQMnbLqkXb1g8sb02HpFNtGzcpRXJcbMZivwiLl9qBsMWEvlhBY1Hj3gnD6HgB4+EelIuJMb7XsmTbRzCT4tsuriyLhfIFgnSPh9+6uero115GfPbLf8aOFZddtY8UKFZxwva4RCG7hx0mJ6BKUViwRHrEVAu8xvZ+IXoTmo2dJvCljiAs86EX3RIzzhS0xLzbSo+36OTrHcPSGGy3uabIc637TXJLYIcAu2BIHXb43fYoVtLa8pXyYCBykWkj5vl5eNelTdEIHlKIDTSw4SSvzVOApnLS49TAgPz+OsRsdrVRwANrYrIFZiBdM85WliRxoW+blZTVBrRx54NjQieSVfo9BTU2IeJSxh7KtX0REd1yq5bC5PaIPVhhFn4NbDJv1x4OeQ/2OJCiwWbwvSznAZAI4h8eHMZaHQsDnTiIULD2hh2Ba4N5iHRQXHS5qqlDWIqDwn4kq8HTFWo2//rXv/7yl7/YxhAEd0/xXAX8leVcyvD5mC+xPtbskTLFUapq4gdRqtaWanIXSNgW1E6VKtn4hgisk3/mwU/uB7kZl6ew/t3FZWTOcIgJMWdwsF8pZ3CiXeASXiIpRU+ClyToKrEIRThQ29C7sUZv1RaS/jkpr5yHYY3c9voslgPIq7GR69ZoWGs/3Et0MdHF91qRH7av2lvT85IkaFtjYYfHKRFLjDZg4xAOn13338aO5WwDolWhaqGIzxZsfX7A9sqX97BDNYMeZ6Ja4PZ+XoNH3VUFCQOdUzJOE7jlZtHirwOAVOE3OcoHdQhIx2a2IwLNjsKKEMk2cwiyBFaxPTyk1n32HL5Y/bLKgELzo1iWSEkZP60qDPS89o18CykFEi/8citSSbxoBbnyoyM/Q2PkNPlmybsuOiYBTHbMVKrX0EKmcfIWRNZZ3eMj9JkyLSSHO1GlwmJ57oFI6cQNdL3ljETrM4UhhgT6LuiOIus4dwuqBnkdweZLx0kznZkdz8jzTHx2GgtreyCPBRLeuHUn33ZELNSxc2eDIJ4HQqiybVg+BIGk305usx7CHgZFIBYmYT/2ARfkJzFRxvLjFC9/d8ZQFx12CklVGo+6SJrWFk3N07Sw1XKrfp2EbUHtbIHGeiIgCLgMytnwOiglfd2y3LbhtriMScfOnKFN1+W9mDM4rDRV0IJr8PBynZzhIauna7B1OjvBUSQdVNKptqGaJJUcVOgnZ2750FjRuABX8nKC65LkuZwH1zLuy7tdMtfeXSogVS9oxbOleFjrBiq/nJn/jB1LwVRhM6aobWLBLq7lLnSaURBuZe4q/T3sUB2+FnS4wgI9fyFQBzbbe5o0P9iBc67ogWHnox7EUcwdAlJv91G15cNCPFvB7N561wLvkMhzVw/JokH0PwS2AdgFQ2rdm9/RDsR62qJRieXZNnDokh/ArOXToPZuSRkUcEZr3+LH9EOGgZ1NiLaVzuIYQwSP+isZdI/oqOPCSW0ZorZJFoCDup7o6ZJdYiXSVgXzGoffsJBkGj3EwremD4B1RhKhjjWRz6oEPRKUmkh2q2VVvSPbIG/VcJnG+IwP3IjjJ9P+8FvAqudZn8P5PykDWCyJYyyZ+zgaRxCxr+rCxtqCVBIu+KX+XRXEL9hS5hQ/OfSpKxGV4p5Cc7zbAwpYFwIxXHeMDlhsgH+3A4IHMmAJbUF/D/6TNJMIl2cILjqs4KujdkrcQgQHyLTpDugtkrAtqJ2IM2uIgEXA+RBnw7blseXkdmfbwvNYQTKjLy4jc4aM7va7xZxhC9sL5Axbop26Hpvguv2lgiBRLDkz0/YNhbgoABEX4BrISpfkGz7IdTPLxpgb147+3Xff4cfFtFeJLC6Cl3RR+g8Ljjjaa+79sC8aCCBVpzj6WpfSB+YDT5scPlFAHbe/MHAsfYfectU2v9w6GgQzC1LsbBdatUPSyW7ZbijT8zeAdpYuzlScIdVKEc21bYMC48aZgkr9+n0tY7Xt23CoEh+ywJ8D/60jP8tzFWXbMZbvDGxU6/Eh9Y+af1vRAp/orCHT2FYfuMBRUAMJLLmjAqyBYk85kv3ll1+kDfKzeLekRinoWCW98m30mBMaybdM3o2OLNksXwk8lQ2oJt/4LHfjC16iNQjbL4IasFqCFhqIxwNRWFoDHVWiMIM50kDkYRfnOtqm8MNR2IAIjELAztbCSeGMvDlkRBHUUQwpQBywCl83xK1FbpeqSa4BRgmOnAH+sy0KAyU1mGTuITDGPRTUDEE4Gez6KSfJAqVyynukTOWjJ1vGeVcVbTXItpnKUgnbgtpJqoyVREARUE8rE3nZ/DO5RMX0V0EuUFhfRuYMW2aWDO5bjcvrk2SZM4izukDOUG4JJ2qJbc+YFo5KzrEiAKmtOBVdaNVkyYCMRWsUCtMz2UVb9q+nrEQoJ4ezlbtmoZH4liIsS1qWbL+8C9DTBcJASJUfFGbmPwPHitbYNr+AsAKrhcwKTkQoGSuaioW9razGQM/fBiB6JTMKVX353Gxm4GHHgdMkGmFPOFDzU7hKJsJDeWMDxDgdQgtth4kxY9/afVWsMtNfWdXGyh6BbQM2Ilk1B8Umy7uUhNT/UjWXFGyCotaAQknfzjbWl7VlWlvMW0HcHjQGkl6dh7t2CJRLZl0eLpWlYSpaJJWxLYPOsAGHqN37JcoMNPOWC0giINAewkMMKgpgA/3IapsW1JaEmQaLKmHeBaet1VQJKbYhAhMQcPOixGLdbkhn1LAyZlyH+pC2Aph0Uc+Oe4GyU4qg1BDvklCIE25bG4CHEmZi1oheGDfJT1VlMhOoopBs7Fx9iYyRjvTSv22hLZJtq4kmVBsl1ZnUdgTDSTU1GPDAhE31IoVjtdOmU/a6FQLOKZVE80PwSQb6Zbltg2h9GaPDh6NrcLlJfJgzRFjc9JSwUgv4UlEpmlBt6L9YzhCVfoEa1ZG1vSHpkDx7vbWy0LXDTuNashm71Wa1UzWqXuQVgltSu146uhSGwK5DuCBVvpYHG8IPPIBSyxes7NJ3eMR3DnY4fSvgwLEiMuXnH5al+PQwZq5t4Mqi/cKHDofboXqVzNRzDOslNOv4wWXD9By4WlTeZhaSOCgybVY0lv+B0ySGAxBv4zaSAmhjXasypq5S9dI8lqUg5S2eRcDCmRXRILDNwK4WUivOrZMPT8HOmq1B58DDgp0k5VmIJRtPCuNskRoEPDlcR+4iQSgfJu0oW2UNZjJEeVa0RdBGJszPrWaxPi7JhKVCX6AErePu34gH4IAddBCTjj2JcZoScPoFFNyEWvxbaGAI5xacmBdueSXVWrLgRK61hCTNWOlGsYLExqwhAocj4Cy2ZCHkQmThGr5KUgyBaQ5mnBvBtM3MKemFBggW8GYuCwEp+HO0qeLkRI1ttBLcRqlGqDUspaAL6VsSXJJRuyruJ5WVXB8mW5ZX2lRNBMTfhpjiZl9/ylQuQmwJ/aosUqjNQi+WsC2lnagv1hABh4Cz2EysdB0nXzo/I5fLctsGzilkZM6QVC5zhiQssZI5Q8TkejXJ6dCwHIjIiJPMkHIRDe1LlqhxIFcTnXNmoaGN+9dTdr4UZtcOgbFrBKzLVDoUMJYDausScEnHrQauXtvrcEP06EZxWO2aUQwcK+5UtGnZsQSoM1aty+3CLRFHvI1Dq68rrRaBIewZswkTfFerswCinPTMOsUyftXR2e/SmU0POPEsoNmHxBnXTKoEOtWIFhpOMXTCKpHMjpMk9iXbbuCfwCqkUugBdrWQWnH4veVNdp0bsD9MBjshG3wEuqgKxQVrVMMtRMG40NX2GLphNrpp76ZQJu66jluXliA4VHG22ku9S7MsqpC30B2AlIOrcPQt3mA/irYUIN1W413rIYjjRC5h+f3jJk8FhH7JykH8O+KlcmJtQOi0GaqLwSClQwwsCIf6dyBlkiICeyBgV+Ow25LJ5RyIna1jObQRTeZUbTYPfxInfv+ybayYo6glfW+/sBq5SmzDygI7keBbbiHOGkXpDbmQZSOZ0dXKYgmiHKMSWG0IoI5Of8rk+Ky6tJsRgnwtP1acsydsUcu1aFSBz8ZEoB8Bmbb6t5/gHhRc/qDcon6P4Q6heRYZmTMkzYM5QxKWWMmcIWJyyZqoaCR4nZKWrCxkR0hjBArlq4kt9twOIWjm96bs6J2LEbszXrilbJNqcDI2C41L7MIoLFzlcVP8oxLLt2GVSEnBagrlki7NbUaNlQzBDVwlU46MNmV/G3osHGu4HVqCp14tqh9TkyhHtRD8rWbJREXZqN0u2xqlp16ZkUIPKdlNsgQLXagbNO4yYS64NmMv3VkSRGjYgIohOMO2oFS4JUVgrVGh3APsaiG1Igra7MQi0pn05OcSZoK1v8KUwtGUWAI6+XkFQeAy0NjOpSHSuZyyP79xQeUhLIj0Tn2ChtUjyg9DAgB0RyZtTlYVtBWipsVI5QSFLWYyeZLtni8DOoe2XmYcitIUG7YtpUaJoJA3byXlCk6hoOMa9F862R+aa/+IpEAE+hEQn4kJUpgqOTu3s7WfGUvB+X/M2bajXHBoHUgzHcvbmuWIWKcXQlCQzKQhVGmCUaU17aUqAwM9sSkZ73qSk5jdgtUGfGBCw1OmHrNUwLVQG2qd+T20vWUTNoFxKe30aJZ974CAi8sPZ99RmDg+1dscxc8e455IRue0oY5Oy2HOEC2KOUPERGqc+T20vcVzhi0xz16fdGgPd9LyUsvK4uH60e3pwUF1HgDLuBp3UIB0GVZty7Y8X4nbpWjhpuveWahlCZJiPiq3mYJgWGIAENMB3rP4yrDkTPShJ8mQenhr4FhOv1BBG+fxCYPMzFL+C40QgDg++5V4Dc+f3F6AEjsdxUMLlAZbo4vLKpmehQO1NVMzE37aDFuGdqSEYMbCtxiOdLDz2bO/tDWQrXdzB8xX7YmBFMxJRLZ/t/SrVmF52CpHQDAEgU3CVQjsUiG14qArHpKJtSWxGFKpgKpZo6aBsmQY5X113Np5uMWbW+D1eDoZIoZzaCfJLZwXQqnLsYCnNAYniq0UUJOkA0cQU+1+QbaMCsyUJx9bsNfWJ90oOKylk2wPRTio9fJhNqB9rQ1ScJTTAAAgAElEQVRHbqGj5ND5yqiCfPuGuzqhROT+7LCBB3YhAnsj4Ox8KwPrZ8PlEJhWbTThWGJoQGUbtcV7RdAKtzOScqn7rYILjTXm1kYW9NWQoYWGXFzFceaqNJMJgPbKFGIoqZVRiQ9PmZRybQFoKDJSwJTpJwJkkjhDyysnbCL4OtqpVQTb3xAB5+iWzT/dtBJv0+xC11T0uWRkzuCsyE0ljYzJWOb6Ji+ZMyRhQWVMPE6dM2yJeYH65KRo240BGlg2yrQqoeCmD1LTqvWIBV/H1UkNuWyDWNaWUoBvj20Ka5RUebxzoaR/N9KxCvyVKxRK0n7t8tAfOuZBf7/tAmefu+Y/A8fSJbZqoQ0ixxKoZRb+MmiVLTlVVvV1JieX1/D8zjWpElHocRRJxGJlVLploM2Q4ijNNY69nikZz49F0tpA4PQFd1cSgJoRkI5xUyszN+NYMWaJ7MAkNkaNzO7CTTMCa6fMEGA1Pgq1Y0Nq6aa5Y1pBKTSjpCFmKjFcXHaWIJWkiRlS7lzU4h+mL8mxtioVMSlsNSuvdwTlEhBhekNe/ENB99ldY9yVgeBo3K1IB9Bt0el0jtHxWWbAfzkaQ1oCPcuAlAeyEYkXDgF9oaWzfzDmCLapI8a8IWBaIsK/covAb++yTASugYCLWW3zsQQKnUpS6Fluwb07agM9XoksM9vEQNYW5TVubiXZSaGw5LMhpiF30nGtyjSaJwfNVLoFmNIEk7ULJ4wS41EbHWVY+ZGC1k8uuOAFZtomiBNHLgERqGEI/EMh2qc0w12ROmkAaGPp7JewWeSdOPYWy0RgKQQwfay5Lpt/xk1PsN0QJpYC3zFzOhmjT2bOYGeTlNtiPXMGNzvcZcQZNTbWnytncNJd6dKFGKgJ+yoNWbS6R0358ihhCLeB07YY1HHV5JBq5ofGXW0sBXDysEuygW66gk5VdHYMJIn3VLp8++E2sgqSHzSuvKoWknni8a4zziqEI7V8zcCx4Oicftsib7TtLTp6jF17Ouv4zENUctcRlMsTef7D9/bjFLOQFnrXEk21tRk4TWISJZJWyeiIwNL22710iDkoytc76mwd8xA/6U7VJgsdYCRLYPuBXSeklh5+xy1ysYOSDMnZev4SYWmIzeVH2bqritmKjlsdH9a7c5Ha4Brpb2lE9JL5C3iVGtxBzDAyfe2tQg+iY8UC3KslGMuxy341W8FyoIU7G1B5rUaigIqS8ztxmrSFK2cAuIw8dNa4/SNYXSdBdicCqyGg81TmdX5S9zCvKzR1IFVprhs66fdcm8tcwvM4XwQMa2O9JgkPt0IUN4wb43XDVpGm+6p6KbQFqaTqhU+gVOWl3QIGXEG6tnikoLlw2Z8yKeWqQjQYF4gLqUUDcErcurSeBEpx8XqrV6zvT9ispItox7LEMhFIIuCmcJVnSxLcqTLp3sujzE5cjSV7OhlhLc5+4FqZM9j4wpzBzZFoMMwZHETXu4w5MMygKtboyg4dy/FBmu3Ov5GblXdHS3gzO51RLlxRul64tMlqIQ82p63lfEIW6vbZ8hNZGufV5xYC/Qulhzg7d1Rlkw+JuwajxnLbKWJpbqzCS8jrDHVrZSrzqCHjGm6Hzkgc/5lLOwHtzMp0Sd7qXC0m1WcHKtRdYTNIihHtv2SeqQwAXttYy7tODSvLqGkCmnFDQCMR5LKDbpWdsU3wSJaTaKUlWtBdONn7Us1KIemlBZbyAw4CCzXtAewiIfXx4TcSMserhSNpZNayH5YxP5F7wYJd/LCjSLlkSjwcLtNAxITF77HNqnNVZBmCW4ToYU1MLvNBYougeJwMmIW3tuhL/R6KiIzBrpx2LFeIUqMML64xZCAMEbnSGgmTCEhaIwUXsUCqMNQ5Os7Fx4Fc+4ZLh2cDBXYhAosjYNNZzKlRTiNKHZ1V7VaspZl0SnMcr2VjZjnmM4XhDDrVvig85BkOGWtI7WLdoJQL95hkIGjK+WpLEJEdDaqsLnn4jbFkC6B8CRQj0ZCg6ey8P2V6qK9kAwuylNviLHpFUg9rVkvYFKJFtKP8sEAEthCwsyyfbG9RmFPv5pSwXRib5nDYP8pJZYxBvFAvzBmSNsOcIQmLq7xYzuCku95ldG7IogsXU5qNo0tVGg8Y0d4uPxE4cFmYpsYNwPJM2wZWLZesjFT14FyWG+jesGp2gJdzrgyUFJzzz3h+WaBtLeugYreC22pZwlV5G1UNCnvnP6PGimbZw7mbHcmpIQcQsMZyYLXlcDu8gOe3lhDLhV5REc4X3AyNwxXWZKZ2noHau5afHsOOdgIPA2bEmEsoO+jQsTb61Moe27tNSCSHsY2tUZ5VXy6fjH5VgdIulmAsa3vVFIEFFP3ACtSqQYE3o5T9Qur/O/yGxYMhzBZ4f/nn4rQagSug2X96VPxfSFzHAm/RQEfVaO4IAWD0o8haOm4uDREHFqP4lBS2fIo4yhIK0iZjqVbkkrLzWY4HJIslRMrbYOpCWPknpl5ohzAMtP9P1//9vw0EdHQy4hI8bImgPiKaJWRxpNryCYdASbzc4jZZD64sn9F7JnuxkgicCAE3GdtmYqG80YcUdkw20z0XO0mRjCYbX6YyLq3h4TPhBhkCHL66yrwTk8hi8cyUQfMh2nboDCm5BYKah+WXMUnVQ8XoBQpCLb+dBM61pTLWFhmjae2RMsVR8jVuVQYZAW++S+YukFGUSgoLJmwq3QraUWZYIAJbCJwo/3RZhLiIh9FhS/A1688rI3MGWBRzhofTijnDQ4gu3ADa12WC5nhI5OIGjoKACKVrOqwd8km79oqFmF7C2WaogVUMp0yigGS+aulq+0IE9ZCgUxK20F6xQpcMRFFYqZmWhTpsgVsESpmJssNtuoUSdvYa5N3CIVM/M/8ZOFbcGc4vujMI4BY0Ym3VKQhzRCYgrLFNKap6GYXb+8A8atCqILPZkldl8q7uk9shGsqj9i6STGrlwGmiLleFFduDSYtrzQQUzALnlOaIrzjYgnOwkMve1bLl2ZqQyis4QGrtIgWJdJDX1W9dElhBZjiwCrjT+PyQ+v8Ovx0rOpcWKcRUQ0HsLICyuAnEP2i6k1qmu3U0GDHTsvxWudPf8iYylibfeXWDbZc3lLO61VK8khtXsBrri13IcSPWXrZpEAZmzUAHtX5cgEJLVUq8izbRO7fNEeVBChh0S1Nt9c6xtDHZNjR7EYEJCGB66iSCW9jbwnUsKcQ8r0pkNz2F5t4iVHG4U2M42Bg9oT5UwrVCp4h0+Islt41QJREQbZyO8pdJ926lTh4Y5GnK3Xw+Y+1Wqem4Cg7EAQNAQ6lhqQ+ILCzSHbGjbe9AB3UFGyvBhrs74TIiD1h6xlVUFfCtwrIJm4p/uHaUExaIwBYCLsCtHNqS24VjPeoWStPqTy0jcwbmDA9nCnOGhxBdvkG0AaR5SJhRjxkkKwskeHCGNonC3U5kECx010gTSzsuhpZx3SIFlw27bXYI4Rz0lTJEA00EXF04oA04BAIQXJuBCLJi26YKBAsgaFb1rWoMQdySB1ADTA3QKAsgQhYSQdKY8EN27VLFQFvjmfnPwLEc1AC2M3OzUxLERQX4C57FFPG3Ry972GE0Hp1xrgDby5hH9Amuu1wCAczfDJ3aW1GJGEiAAuy11DLty4FKCq6VY7naYnjgNImCqyXAmMWwIR2MX6cP6tHGqWb41s2W7Jl69Z+iDvhJx7NOMRTiVEVjlVdElpgCk5aOVROcwKqmxgKrZFEA5WiHMANVrpqE9BobUv/f4XdyVaNO4dgCpoGFbGBZwd1vCOXWRl/gqRNbG7QVnCeNmoJoJZnlKDoNUmBodU9wOjB9YaZ/MWCZAQjWOUagqmqaeQMbMRcBY5iAwq2Ir6xqvZUFZfh0x3Bb4uKINMvl2NNL692gZa1ngQhcAAEbN5M52VgZETXGTtjoi0B/LM8rU4OzRXxUZ+uwtZdog6hUIksJNUt5y8PrWC5zsH3z5Xzct6ardHRQFBBQrPfWNq4AeYGhJqyWQmfZCT4qZSrnKoqPjLG8e7LlqERrFJ0kkyWVh2unhEm2uTkCdgovnn/GDRd42oup7wIyMmdwCYA1UeYM1uEIUMwZrIXcpIzcGwlS4VpgbP4sDspN0q1LmGuzfQpNRFW30HCZ4dbQqEc46Mzq3Vid1B4aJ/xbcskMEFTXKEeR0asZ54dcZRpYd7R3/jNwLMwIiyHsJCNj4a3MignacTZcSFOb7WSHGZ4FHwBVwvkoOipvYQHjynTA7IAS4ZqEE8BVSKGkWTKrtPZTWAZvJcN1thk4TdTnqIB2HwaG8RAZNNjbZ5bDBeaT3lWlg7wZHaG7xVZ7oYCOVWISWKu1gcBaslI+KqRebWkdkc3UaHydk5TAgOxszMzhDM/JW/BxiCWY9jpjEW8k2SqJi0oTjcGVpQOCDXSUYHNBMomBEDVzslNHHDxsuWk1EjSAzWwx4MwJvR4eoiRJ6XBSGDsXYFGW/tiMJykOK4nANAQwWdS8EU0mjAuXqCNKAalD87huegrBOYI087xTR8AI74RgZ3cuJPyhvgrkqpi7kzglZB8efgsRBBpBRrML2IkkGLXIlHBl27gYNz8fcHMNl5mIbDnPl2EhgM4mWmdM2A7XTh5k3iUCLsBh0q2MSVwRwOWuzHADb1eSkTmDxMdoBswZbObAnCFayH1qsOcu+bNbWcATYqnVtmlTiN6Wg8LQOPPA6rXTMkEHQm2tdyAaRrFSY1IgoqngWx0LpZNmR2WhkC6qVWe9iAnxsWapWjxWyf6w8cz8Z+xYoAb0xGAGpm0SmNQmUcAcrDoV28J8PzsEFEAAs0YX4GC7YVsedGCNlg4INtDZQqCwHrJArfPX8g/ZAz4P2/Q3wCjqJVDosW3YrSWFMhQaOUQzGLnaPNqI2cP/zxE5spSvkYhpDRUMwxsUxkqJO3ay1BobgU0qqB/YJFmtnBxSb3r4jTmPqSXOYmZqIoOKw0JZtc6CQwDOGijV+ixHZP1LJEyQ0a0QxNGXmKUYkv5tOLd2kRik4PcH4mZPB0Ec8g4kTlJE4EAEJImHVSPNKkzL+rnFWkXnuxR6aKoIShOyrJkQ94jJvkkEYLSqdy0kWx5YeWDKhBCssEgBs+NAKBYc+kDtLIgGWVoNgXPln7o/pW7neovEO8i42iwYyA9zhjyYzBny+PAuERiOwApZqJ59jt1A68RqZv4zc6xOWHbqvoId7iTaQLI32dvfQmzgNMHZga4UpICjhK1xWV+OAIEtx2q/lnuH1P92k+cOlx8+fMAK/Oeff8ZfZCpffvnlNKnF78twYODjx4/Thj7XQHIoGzdKziXFQ24///zzV69evXv3DpagTgRl1JSYpU22MNbvv//+cETX4NOnT67miy++cDU9l+/fv9fu4Bby6iULROC8CDx//vzbb78F/ziNxiTC5RxZfvrpJzuQ8wD21sPyb7/9JiLYltjcfPr0qa1hmQgciMCBKZObawAhPnpyIDIrDH2gdlYQnzwsjsC58s/4KOqzZ88WR7iWvTvIWIsJ249F4MCoxJxhrCpJjQg8RODA+a686cQfu4Gm9NsKM/OfmWO1obF3rxXscG8Z++nfZG9/C6iB00R9jo7FDQqFoqdAYHvQG9VXtbBTSL3d4ffbt2+xoYBjQrgJnDJOPo17+fKltQzrB209y3gyACBc/vC7U9Eu1MWT7If0XZees7Q4Fk7X1H/h7uvXr2Mb1hCB/RDAc05v3rzBcyTw80/+8w9lnFUjEMA+G4ZGLwRjcd14QvDHH3+cdloMcRzDL168cDXll7EvHkoteeamfAi2JAKdCByYMtngJVK4gNsp2gW6H6idC6C3iAh7RMkVRDtd/hmfXr3eCugOMq5g/Hfm4cCoxJxhJ8O7apDaCa5bkT1wvivOMvGXWiDMzH9mjqWYr1ZYwQ5XwyTyc+e9/bHTJH6deyn/E1V/lhoCu4Kmdg+p+r7pHQr6lVc8olUuL44EBn7KRnmAeWFro5yNW7WUuXcrkRuEdT4aka+WiPu+By5rKWTaW+L8YGwGqFPfghG67/YPCZwwGLjKZmRge27jGARRg7+Wvdoh8CUWIYu/maAgH2xpmI95ee2EEikyPORJQWUWB5Snfbk9zxjvTkPgFJ8wBRpHpUxuguAS83qads4y0FHaOQs+K/O5U5RcRGQbLtfPP+Mr0dcLyneQcRHj34kN5gx5YJkz5PFpuHvtINUACLtEBA7PQmVjAbYaeTuqZmb+M3Oso/AsGfdwOyxh8tg2EiKP5eGo0QdOE7f5D1TXX+McBXvVuAS2Cq79Gu8dUm/0m9+63V+VoMgvNOCN2FE6duv/kp92HjX0WejI72bheOksDB/IpxzFST7REPx0UgiFsZv7lreqSXcgnhy6HAG4sr2fNMQQ5fxIS3hsiZpi0uAQG3aODvIbtfzyI2r0Esro6wg6JmWLsOoRK0cheRnRTjbLV2KOuw884HLsxM8zwLuLIHCWjWzMNZnL8ndOysQf7yy00kO0U8gbm20hsF+U3Bpxfv258k+EYOvlpHyxuHwHGefb+cwRmTNk0GbOkAGn4dYdglQDLOwSETg2C9XRsUUQeTuqZmb+M3Oso/AsGVctYeZatYSxRdrcfG9/4DSx5+hibNiWXETLp2aDwK6gPnWk+4XUuxx+67EBFm9VqpXTjrHHGPanQeiwojrk6Tn8jbdY4xBwnrp2s8wdEzriPZd2IwCj9JBi3wUR0JPguGM7sKZKcBi/PdZFopkPnDp3SoKC7vqh10OuxMNj7+Zhy6oGDtjyY3sZBfmEfTAZ1DAxhzNZJREbH4iAmrS1qwP5yQw9P2WyIwo+qMlweOdbFismtItbwq5Rch3ZT5d/IlexfljK6+A5hJM7yDgEqGWJMGfIqMbGQeYMGaAe3rpJkHqIAxuUI2Bn3+QsVL1iObd7t5yZ/8wca2/c+ukfaIf9zO9N4c57+2OniR5p6aqBW3lDrJfADoGxk8iEkHqLw2+1ZnifKpVox9ozxfwo+lCDuK2xxPNDn+KunMjmD65OIcgEJp0tVT0x4LaiamdHXjqdOzDykvPCPDXeXQoBm8Zp7jW8UJXMOZbyq1/MGmufKOfhlWNy+KVCp7SHB3OztXBaQVJ0BP/2sQD0xWUVvHl8ePeMCGh+aWfumoK4MDchZZIpbJEpnPtrArgrV/O1s6s4Fya+a5RcCjcb30+Rf0ZvjKf3loK0n5k7yNiP0soUogYRItdkeH5UYs4wxBLuE6SGwEUigsD8+a7Iy3nnw20EbT+hMDP/mTnWBOg6hzjQDjs5n9B9j52xCWwPGWLsNLFbE1KesCsyBIfFiRDYFRQ0IaT+KWr6YjVffvml/HA6UmqUC6X78OHDixcvPn36hPY4R/n8888LO5Y0e/r0KQ4pv/32W2mMwtu3b0s63qHNu3fvfv/9d+z7fPHFF3eQt1NG2BK29l6/fi10vv/++zdv3hTSlCM9aYzAXD47HtLH9JFJh5ZId169evWwCxucBQEo96uvvlJucYwK43n27JnWoIA9svfv32MWWxvTBrBSmAc6qt3qLSnAZkAQtu3qty7hNOCu9S4CZ96jguGff/5Z24uf10tXePnyJRhGJYaAXPjnGthL+C4ckuEvKiG+vdVZ1gmldMBVhhnwgGWYcKJdwBLCGQShd1VMWFgfgf6UCV4LvgizHr4F9p8PSZKEWFjgrDhlLCC23K8dS43lnRDYNUruxHMb2TPmn27PFIKPzR/akBzb6w4yjkWM1JoR6I9KzBmawW/ueJ8g1QwROyYR6J/vSbIllbI2x8q6pPGENjPzn5ljTYCuf4gD7bCf+V0pyLIaae0Nl9JjpwmoOU1hW2PsKZWjf5NLAruIomeE1BUO+ffjIZmOwPni8APHzzg5wEEFFuTKAJ6dwftwuKsWAJ9iG2jL/gIo6yg7DdHP5HwK2GUGLHwrsQp5u01W+PI3LF/ND4WxT43ZGYRZViULG6+MAOxEHRe865bZiAFsmaKYK86ihkjqDoAxdJ4seLaWjzJ8zlYXa8muV/4SKG3RbKsXx5gfNH8X+mKgaQP/kr3cxBHjWVlS9TxgtcqS4Yjc1MDzMRlJ41zja98ZuORWs3YeUmaDfgTcZB8bJfvZG0vBRu2z5J/RR22lT2OxmkntDjLOxHP+WM6NMGdQFTBnUCiaC866rh2kmlFixwwC87NQrETEDW5thmS43enWzPxn5lg7wbUH2fl2uIcUY2lKiLzn3v7YaRLfKcLm3lhl3ZMagV1B73NC6qJfrBqiALfSRjSyAclthm5d4n3xIcxEIjbRz2/Fxr5XrZEPXkFNVxVwJ7nced5Do4VzseflY/cH7bH6w+XrToCQ7E4I6BZPxmY0dCXtUO9mKJQz7ywfrgP0893FyViHnzyGd3PEti8pD7d8N+jDZBfIAGE0cx0HbqkDIqxkMAScicRW/EUZNfdc4eQNb7W7MA9nG7hcjUnLj2W4PGWyvay8W44itn841yyTty1b3Mq1c1u4Zgq+X5ScKUXhWCfNP2OkxoQqFPksze4g41l00candfIaTNtIzellGS6PSraXiokCc4b9tHarILUfjDenbGdu+XzvAU1GXGfTcmb+M3OsHh3N7zvfDufLWDXinff2h08Te5Qu+Qk33Kqscasxgd1CZmb9nJC69F5nD9zwBeIUkJTgbEMXLciw4wrcLm9sGTro4eFhXzvT4B8ftr98g7GvhF4eLiugja+w4UwsxBSwJ9+ZlpZ+eVnPR8EGxirvyJaLI6CPE+Wdleb9SXH07HmIbVhLzpu9MoNYICe14uphrnrLFqwZS8uqv2MX3gqa8lA+bYGzkwWXGhCtyFVlNQawJAfeEBn/7FjJpwqqRmHj/RDQeapGhcJ+ww2h3JAyORehwm75H+sc0BiX/ZNliOzrE2nQzvpCXYBDNwVKYkdhlFwQHBuAtub44myLj7qe27GquaqMC5rWQJaYMyTBZM6QhKWq8lZBqgoZNq5CYHIWKvvJ+FvF5H6NbZDdO/+ZOdZ+iO1EebId7iTFKLLi3u+5IzR8mugmhhb2numjzGBxOoqnFgjsfJXNCamr73W24Q57FduF00nuIGD3R407WcBiBucNbaOX9wJvOjpYLe94yZY4OAEaiJGXlG6CUDB7u4BE7uVsGGeWArJYHYx8+OMddmbdM9GZoOijhhCzeWgzkvRvOTQ9NO2XQkkJY+WuAzMFEwEhNnMMYKeS0K/6m6HcILiTFJzU5mQ2/0b3Le2U8IawpdSAYeQENZK+yEDJEFwyENvsioD11Wrbu47YT7w2ZbLtVUYpJJlRu9XG+Qd9kkRuW2nR7vEwtwVwD8Fd7BgbJfdguIem9Wnnyj/V4UjhktPnDjL2WO/6fe38Um0uznZtVLLtVUYpJCVlzpCEparyVkGqChk2rkXAzt8JYVQefBm73q8VWdtb/7x3/jNzLBXwRIXJdrgyMnfe2x8+Tdx7bshM4IJW1v5ZeCOwi2hqTki95uG3bM3n8x6cCwrEbnmDSyxmELfm2IF9knqR/GmO4G4UxYF7zQ6Z2kukvM6wsd2Jf87OkY4MN3IQ1KFxAlrLOdsvjgAc1MOTb834sZ2RFEefh03eLa/ECasz6Qv7T4loKi9mWTlQ0nIUXNCvOpP86lr3s9C+llu2n4CAfRBKTcs9LzWBjdohNFUAzw+nfDR7kRSyx3Fhz4qDFNZHI0pxbE2Vdo5l9Q6jR/t/OGXOC8t580/NmtT/bKVPp9aOSieF68l4Xu0Ucs6cwQHFnMEB0nB5qyDVgA+71CIwLQtV00Whlsnh7WfmPzPHGg7UNILT7HCaRA0DKQg33NvfY5rElAMnVg16YReHAIF1gBxyOS2kXvPwG2cD+Ae/k1ceGmD5rVv5OGDA5fwkxq4n54+eh2jOXX3iBt5nzoiXHwW79jBmmDQmguw0oQBTh7Fh9/Ph1GjDR881S2Zf2xDstTgCsC6xt61MV+72H4hatyk0F0emhz0RUP+2Jbsa6YRO/uGwLW51jpc83aKN2xje4oH1/QjoilSNSgowkvWTEDv3H3LrBMQlZIwR0K18EMK2PFg/+NemUKWda0NxuHRWFzIRDmdpPwY03Jwu/0S67tzUQ7e2H4w7Ub6DjDtBtwhZ5gxOEcwZHCBtl7cKUm0QsVctAtao9gumst2BfKOWvT3az8x/Zo61B1bTaM6xw2ni1A508739PaaJ0tQlw4UfaK61t572BLYHvVF9p4XUax5+j1LDNDr6Yl/bgcQ0PvcYCImpOHFkCXvQJ805COipJ7TJY4M5mC84ip6wJnnTyY5myQaFlTi70sxPChc+Xo27xm3JbsztCtHWZpaTkg0FXflAR+irdFiYjAC2raF9/EOCoTPUzSB7id0ctMQ/6TWZ25LhwJswjEK+PTyDFQ2X7uQbl64NaLo2+SF41yFQrh3XkZcDEbhVlFwq/wTycLnlIQ8Pqlof1ZkdDTShDKk7yJgR//K3mDPolGTOsJ+13ypI7QcjKUcEJmShsnDA3zj65JqZ+c/MsSbDuMdwE+xwD7b7aep23z339neaJpqWaKFkL65fm5enoHhqgcDOV/q0kMrD7/nKTYyIBQC2m2XKYR8k0eK6VdNs/boQHi+ZZjmwYYT84xkiB0cgoIedODNLjq+np53bu/EdFNQkR7xApdsZxxRry8l0Daa5HeJOFT5KoVx9etS6ZRJVDLBxGwLuFSU1gMJCrZ20MVnVqzxlsi1hhHBBIg7+wl/ZB/OBBtIwxq8qRSQbW8zvltAmATmk8j5Rcqn808XrksxEA6s45PVd0B1kPGTOrjMocwaZjMwZdrXJ+wSpXWEk8YjAhCxUtm0Pj9cz85+ZY0WdnrFmgh2uCcud9/Z3mia6xapbN+V7cWsaySJcEdhFFDEtpPLwexGN/2HnXsl2ySp8d/OBIHErebsBW44Acjs94uJO93LqmciQniRh49H8WGsAAA1aSURBVCw5rG6odWZsklVr/ocCjDA54gUq3c44koM2oSxcUq6iY7P58id51SQwIihUjcjGoxDQeRdtoKRmzclVnjKBf2xh5yWFR9ryWqO0cCs65dq5FSwzhb1JlFwq/4xnOXA7mAt5vVvX1Bzf80MMvHsHGQfCdVJSzBmYM0ww3ZsEqQlIcoiIwK5ZKBIPCdzHLmxn5j8zx4raPG/Nrna4LCy33dvfb5pYQxLnw12LIfZPYIfA2ElkZkjl4XenskZ219ciS7ZLRg5MWkSgAwHdIyg/EusYjV3XRUD3cJFJJLnUo9DOw2992EJG7KSWZHWdSkVVCtgtauAt5nagVkXHvuxVnnDbLdTyXlWMsfFtEahKmTAFYMN4lESeLYX9o4Dghcotf3VbYIcIXqWdISOSiEXgJlFyqfzTPakmITv/SKg7S843tvo9qnwHGY/CluPujUBVVGLOsLc6bhKk9oaR9LcQqJrvW0S26vHO9+Gv7szMf2aOtYX5Set3tcOTYnJVtnedJjb9btsMvCrsnXIR2E4Ah3SfFlLrtr+HyEYiGQQ0QGJb9tjHCTNM8hYRUAT0wW2GYcXkngU95sy8uqRJYe3Jq4NU9pT174VtTyOCCtv2jTX0UgpSqH1iwKaG5Qt+u7MP7Ts98pIIdCKgE4QpUyeSe3SndvZAtZCmc/iXjJKr5Z/uLEdUkEfeJkWZ3KlQ6ROa3UHGCTByiKMQYFQ6Cvk47h2CVJSaNTMRuPB8n5n/zBxrpnlMG+vCdjgNw/UHmjBNsJuH7VY+sj/cGAjscEiXJfjfLvXk5bEIfPnllxIgf//992fPnn38+PFYfjg6Ecgg8PLly/fv36MB3uh99+5dpiVvXR6B77//XmS0m7lOav2qiavvvEzuxnbSXKT7Tz/95DjJwOta2stIxx5m25Zb5Z9//llvYY9ey/mCbYlkPd+Yd4lALQJMmWoRm9me2pmJdn6s60XJBfNPG+9UHRnkscSzoVmTKO27YOEOMi4IO1kahQCj0igkh9PJuMrhY5HgTRC46nyfmf/MHOuqZnlVO7yqvhrkmjNNMMqrV6+++OKLBg7ZJYMAgc2Ac7FbPPxeTqEIkHjnG2sAOf9ejj8yRAT+DwFEX9mqwzNob9++JSp3RgCPPnz69EkQyJzOwqcpSh8+fNByZ+HCOyZ2ZxwoYd/5888/b4DL0QGFKtDcY1ifffZZIQ+2JbT/22+/FXZkMyJQiABTpkKgDmlG7RwCexy0yuHH7qvVrJl/4pHlCJT+2ku89c0332glXhl5/vy5Xi5buIOMy4JPxoYgwKg0BMbhRC4WpIbjQ4JtCFxvvs/Mf2aO1abfs/S6nh2eBfkJfHKaTACZQxCBIQjw8HsIjIOJ4HgDL8lhK4SnBYORJblxCOCwEytVGCpC/jiqpHRKBPSb5+A+c/ht3/zueQ/YvXt04R0T+751HtuM3eA5A/vYgbS0x9KZvnJLn2yQS4f/w+7awNHRehaIQA8CTJl60Nu7L7WzN8JJ+s5LXyxKrpl/4he7rS4kQ956Xg3PjOpDaWh5lo8n3UFGq0SWL4kAo9IKar12kFoBYfIgCFxsvs/Mf2aOdXlzvZgdXl5f5QJympRjxZZE4FgEePh9LP6boz99+hRbIfhcPgqbjXiDCByHAOwT74Py0yvHaWCVkXG2qme02MvY2up17GoXV19ymXz3qKRjss2PP/6YrD+8MjKWebAgw23yOYOqs5B4dp4ZLnPLPv2QacZbRKAWAaZMtYjNbE/tzERbxrp2lFwz/0Tyow8C4odFEHm3MmTwr699yxn5fAtpG/EOMrYhw17nQoBR6XB9XTtIHQ4vGbAIXGm+z8x/Zo5l9XXV8pXs8Ko6apCL06QBNHYhAocgwMPvQ2DnoESACBCBiyDw+vVrleTFixdajgX7tvEPP/wQGxTWuDPgnqNZfGj0q6++WvPrBfpamMLiBNf6fCH5nIF75cJSwH79kydP7KfORx1a92jKcsgyESACRIAIZBBwwaLH964cJTMIHHILuYS8G42wi1NtXLpfeMEl8NRMCWrCGTn2Qw/htm3QO8jYhgx7EQEiUI4Ag1Q5VmxJBIgAESACRIAIEAEi0IMAD7970GNfIkAEiMCtEcARqT2jdXsZDhp74Iq9eLcp7BpnLt2PaFoGMr3irZcvX75//x71ebZjxzk1Tq7yt+pL2LMPItj2+h7/VgPbmGUiQASIABFYEIGbRMkFkX/z5s2//vUvnHwjyfn222/xdiMeJsPxNv6hgEvJOhDQv/vuO3zfBfULSpFn6Q4y5hHgXSJABDoRYJDqBJDdiQARIAJEgAgQASJABAoR4OF3IVBsRgSIABEgAh4B+9o37uVPkd2ntr///ntPruwam8V206ThJfLffvvtyy+/FAawAY1y2chTW7k3tvPYZjhzsEtL+yCC7StfbcVYe+zIj3qD3DLMMhEgAkSACDgEbhIlndSLXCKjwHOB/197d3jTuBKFAVQ8vQIQJRAqgBqgAkgLUEHSAqQDKAHoAErI0gG0QAnsJ1kaWQ4J3iSA7Zz8WDnOjD33zEpGvr7jpMDPz8+rS20S4flkePmay2v+aMkfIXn8riMDXmMYuxDjGiy6ECDQUsBFqiWUZgQIECBAgAABAhsKSH5vCKg7AQIEdlQgt3erGqYq/rzkcnXGtPGCt+Sec/93Pbvb29uS08095Xxtf5y8myd9q7rqZL67eQN6MaISb/tIq5a5/77Y5e3tbXFnZKoJDcvir5vvUU2+uaEjECBAoI3A4K+SbRB+sU3Sw7mk5o+cj4+PPPhVffI11d5Z+fwXB7bFU+9CjFvkcigCBOoCLlJ1DdsECBAgQIAAAQLfJPD/Nx3XYQkQIEBg2AKNsu/yGstlUS/WLqfOOOtnLmu/en/KqpJNr6qprq6ukhvOfdjVXXLTOWOuKqrTPtVXeb/16i4/82sWG8+d8Zwr4WQjifn6UwXVGLInyeMMu6oky3bLwY9GoxTKN+rsg9DgyhiqGcykpEs9cEnruoZtAgQI9EJgSFfJXoAvG+Tq5wKX9erX/l2IsV8zYrQEui/gItX9OTJCAgQIECBAgEDfBfbyQHrfYzB+AgQIEPhhgRQwNXKiydp+efczWdV6zXGKklMatfbIU3p+dnZWDpgU72QyaSRuM87kkvNJqrusO5oU+HQ6Xfu82+0YgS+fG/j0jP9Utp5MeX0d9WTQ5/N5ZRWipMarRxliuFh0nocG4lzGkI4t8+5JqNfL/dt3LOeyQYAAAQJrCwzjKrl2+DoSIECAQJcFXKS6PDvGRoAAAQIECBAYgIDk9wAmUQgECBD4BYG9vb1y1mSd29RwJ7GaKu3SK4/8N+qPy0/tN5LGns1mpX3SusnK59+kuktevPo1C7Mnudu1dc4bqeUSyJcb/5pLzgQ1ivWrpdSLUmq+P30mIHemjo6Oynjan7cRWpvHI8pZbBAgQIDAVgT6fpXcCoKDECBAgEA3BVykujkvRkWAAAECBAgQGICA5PcAJlEIBAgQ+AWBZLKTTE2O+dNy4WUDytsus4J30q5JtW7xzZepn05td4qbSyo3A8hZ8knOO/XHWXT9y8L0ZWMezP4UeUcpdfB1qPgEJ1O5wqf+oEP7RxYaRe1WmhnMfySBECDQOwFXyd5NmQETIEBgdwRcpHZnrkVKgAABAgQIEPgxAcnvH6N2IgIECBAg0EuB+qrp7Zdbrxf6J8WeVdB7GbxBEyBAgAABAgQIECBAgAABAgQIECBAgEB/BP7rz1CNlAABAgQIEPgFgZSGl7PWa+vLzk836i3rR/i0sZ0ECBAgQIAAAQIECBAgQIAAAQIECBAgQGBzAcnvzQ0dgQABAgQIDFlgPB6X8LJketlevVFvmbXxVzf2KwECBAgQIECAAAECBAgQIECAAAECBAgQ2FzAsuebGzoCAQIECBAYuMBoNCqV3C3f3p2XiOeV8HGx5vnA/3MIjwABAgQIECBAgAABAgQIECBAgAABAp0RUPndmakwEAIECBAg0FWB6+vrMrSHh4eyvWzj6empynynQb3vsvb2EyBAgAABAgQIECBAgAABAgQIECBAgACBzQVUfm9u6AgECBAgQGD4Aqenp8/Pz4nz8PDw9fV1dcClUjxv+04ifHVjvxIgQIAAAQIECBAgQIAAAQIECBAgQIAAga0IqPzeCqODECBAgACBgQvc39/v7+8nyKx/fnl5uSLai4uLao30pMnTa0VLPxEgQIAAAQIECBAgQIAAAQIECBAgQIAAgS0KSH5vEdOhCBAgQIDAYAXyDu/5fJ58diK8u7tLIfifP38a0WbPycnJ4+Nj9qdl2qdXo42vBAgQIECAAAECBAgQIECAAAECBAgQIEDgmwQse/5NsA5LgAABAgSGKTCdTmezWRVbMtxZ2DwV4XnDdxZFrwq+89NkMrm5uRlm/KIiQIAAAQIECBAgQIAAAQIECBAgQIAAga4KSH53dWaMiwABAgQIdFXg/f0965kn2/3y8lIlvJP/Pjg4OD4+Ti58PB4r+O7q1BkXAQIECBAgQIAAAQIECBAgQIAAAQIEhizwF6Cvs8tR269WAAAAAElFTkSuQmCC"/>
  <p:tag name="POWERPOINTLATEX_PIXELSPEREMHEIGHT#455F7A285C6F6D6567612C525F30293D5C667261637B6520765F305E327D7B5C706920635E3220525F307D205C657870286A205C6F6D65676120282D5C667261637B525F307D7B637D29205C696E74205C696E7420205C657870286A205C6F6D656761205C667261637B5C72686F7D7B637D5C636F73285C7068692929205C74696C64657B6E7D285C6F6D6567612C5C626F6C647B727D29205C72686F205C3A20645C72686F205C3A20645C706869" val="91,66666"/>
  <p:tag name="POWERPOINTLATEX_BASELINEOFFSET#455F7A285C6F6D6567612C525F30293D5C667261637B6520765F305E327D7B5C706920635E3220525F307D205C657870286A205C6F6D65676120282D5C667261637B525F307D7B637D29205C696E74205C696E7420205C657870286A205C6F6D656761205C667261637B5C72686F7D7B637D5C636F73285C7068692929205C74696C64657B6E7D285C6F6D6567612C5C626F6C647B727D29205C72686F205C3A20645C72686F205C3A20645C706869" val="42"/>
  <p:tag name="POWERPOINTLATEX_REFCOUNTER#455F7A285C6F6D6567612C525F30293D5C667261637B6520765F305E327D7B5C706920635E3220525F307D205C657870286A205C6F6D65676120282D5C667261637B525F307D7B637D29205C696E74205C696E7420205C657870286A205C6F6D656761205C667261637B5C72686F7D7B637D5C636F73285C7068692929205C74696C64657B6E7D285C6F6D6567612C5C626F6C647B727D29205C72686F205C3A20645C72686F205C3A20645C706869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1144</Words>
  <Application>Microsoft Office PowerPoint</Application>
  <PresentationFormat>Bildschirmpräsentation (4:3)</PresentationFormat>
  <Paragraphs>297</Paragraphs>
  <Slides>36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37" baseType="lpstr">
      <vt:lpstr>Rhea</vt:lpstr>
      <vt:lpstr>Detector/Receiver “Cold” Measurements</vt:lpstr>
      <vt:lpstr>Outline</vt:lpstr>
      <vt:lpstr>Photon Detection Setups</vt:lpstr>
      <vt:lpstr>Photon Detection Setups</vt:lpstr>
      <vt:lpstr>Choosing the Right Bandwidth</vt:lpstr>
      <vt:lpstr>Choosing the Right Bandwidth</vt:lpstr>
      <vt:lpstr>Receiver</vt:lpstr>
      <vt:lpstr>Low-Noise Amplifiers</vt:lpstr>
      <vt:lpstr>Heterodyne Detection</vt:lpstr>
      <vt:lpstr>Heterodyne Detection: First Cold Test</vt:lpstr>
      <vt:lpstr>Heterodyne Detection: First Cold Test</vt:lpstr>
      <vt:lpstr>Heterodyne Detection: First Cold Test</vt:lpstr>
      <vt:lpstr>Heterodyne Detection: First Cold Test</vt:lpstr>
      <vt:lpstr>Heterodyne Detection: First Cold Test</vt:lpstr>
      <vt:lpstr>Heterodyne Detection: First Cold Test</vt:lpstr>
      <vt:lpstr>Heterodyne Detection: First Cold Test</vt:lpstr>
      <vt:lpstr>Heterodyne Detection: First Cold Test</vt:lpstr>
      <vt:lpstr>Additional Facts:</vt:lpstr>
      <vt:lpstr>Conclusion</vt:lpstr>
      <vt:lpstr>Appendix</vt:lpstr>
      <vt:lpstr>Spectral Power Density of (BB)-Noise </vt:lpstr>
      <vt:lpstr>Spectral Power Density of (BB)-Noise </vt:lpstr>
      <vt:lpstr>Noise Equivalent Power</vt:lpstr>
      <vt:lpstr>Broadband detectors</vt:lpstr>
      <vt:lpstr>Comparison: Heterodyne  Direct Det.</vt:lpstr>
      <vt:lpstr>Heterodyne Detection: Real Devices</vt:lpstr>
      <vt:lpstr>First Cold Measurement</vt:lpstr>
      <vt:lpstr>Run Optimization</vt:lpstr>
      <vt:lpstr>Sensitivity in terms of Axions</vt:lpstr>
      <vt:lpstr>Photon Noise Equivalent Power (NEPg)</vt:lpstr>
      <vt:lpstr>Double quantum dot</vt:lpstr>
      <vt:lpstr>Microwave Kinetic Inductance Detector</vt:lpstr>
      <vt:lpstr>SIS-Mixer (Principle)</vt:lpstr>
      <vt:lpstr>SIS-Mixer (Principle)</vt:lpstr>
      <vt:lpstr>Heterodyne Detection: First Tests</vt:lpstr>
      <vt:lpstr>Heterodyne Detection: First Tests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Windows-Benutzer</dc:creator>
  <cp:lastModifiedBy>Olaf Reimann</cp:lastModifiedBy>
  <cp:revision>933</cp:revision>
  <dcterms:created xsi:type="dcterms:W3CDTF">2010-04-13T07:08:50Z</dcterms:created>
  <dcterms:modified xsi:type="dcterms:W3CDTF">2017-05-10T10:27:36Z</dcterms:modified>
</cp:coreProperties>
</file>