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74" r:id="rId6"/>
    <p:sldId id="277" r:id="rId7"/>
    <p:sldId id="264" r:id="rId8"/>
    <p:sldId id="262" r:id="rId9"/>
    <p:sldId id="265" r:id="rId10"/>
    <p:sldId id="266" r:id="rId11"/>
    <p:sldId id="267" r:id="rId12"/>
    <p:sldId id="268" r:id="rId13"/>
    <p:sldId id="278" r:id="rId14"/>
    <p:sldId id="279" r:id="rId15"/>
    <p:sldId id="280" r:id="rId16"/>
    <p:sldId id="271" r:id="rId17"/>
    <p:sldId id="281" r:id="rId18"/>
    <p:sldId id="272" r:id="rId19"/>
    <p:sldId id="273" r:id="rId20"/>
    <p:sldId id="269" r:id="rId21"/>
    <p:sldId id="270" r:id="rId22"/>
    <p:sldId id="275" r:id="rId23"/>
    <p:sldId id="276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29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D9C3F-311A-4BE3-A610-F6A4B051B2D1}" type="datetimeFigureOut">
              <a:rPr lang="fr-FR" smtClean="0"/>
              <a:t>08/05/2017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DF053-E836-4C9D-A0EC-44E9DEB0F9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8134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DF053-E836-4C9D-A0EC-44E9DEB0F92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379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DF053-E836-4C9D-A0EC-44E9DEB0F92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4756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9C692-D838-41CD-A962-D1704D8201D8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0144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C617B-91A8-40C5-8988-A5631FC99CB5}" type="datetimeFigureOut">
              <a:rPr lang="fr-FR" smtClean="0"/>
              <a:t>08/05/2017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28D3-9368-4956-ADB0-0A2360F001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8734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C617B-91A8-40C5-8988-A5631FC99CB5}" type="datetimeFigureOut">
              <a:rPr lang="fr-FR" smtClean="0"/>
              <a:t>08/05/2017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28D3-9368-4956-ADB0-0A2360F001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525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C617B-91A8-40C5-8988-A5631FC99CB5}" type="datetimeFigureOut">
              <a:rPr lang="fr-FR" smtClean="0"/>
              <a:t>08/05/2017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28D3-9368-4956-ADB0-0A2360F001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2379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C617B-91A8-40C5-8988-A5631FC99CB5}" type="datetimeFigureOut">
              <a:rPr lang="fr-FR" smtClean="0"/>
              <a:t>08/05/2017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28D3-9368-4956-ADB0-0A2360F001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898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C617B-91A8-40C5-8988-A5631FC99CB5}" type="datetimeFigureOut">
              <a:rPr lang="fr-FR" smtClean="0"/>
              <a:t>08/05/2017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28D3-9368-4956-ADB0-0A2360F001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355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C617B-91A8-40C5-8988-A5631FC99CB5}" type="datetimeFigureOut">
              <a:rPr lang="fr-FR" smtClean="0"/>
              <a:t>08/05/2017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28D3-9368-4956-ADB0-0A2360F001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9338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C617B-91A8-40C5-8988-A5631FC99CB5}" type="datetimeFigureOut">
              <a:rPr lang="fr-FR" smtClean="0"/>
              <a:t>08/05/2017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28D3-9368-4956-ADB0-0A2360F001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06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C617B-91A8-40C5-8988-A5631FC99CB5}" type="datetimeFigureOut">
              <a:rPr lang="fr-FR" smtClean="0"/>
              <a:t>08/05/2017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28D3-9368-4956-ADB0-0A2360F001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680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C617B-91A8-40C5-8988-A5631FC99CB5}" type="datetimeFigureOut">
              <a:rPr lang="fr-FR" smtClean="0"/>
              <a:t>08/05/2017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28D3-9368-4956-ADB0-0A2360F001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88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C617B-91A8-40C5-8988-A5631FC99CB5}" type="datetimeFigureOut">
              <a:rPr lang="fr-FR" smtClean="0"/>
              <a:t>08/05/2017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28D3-9368-4956-ADB0-0A2360F001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4664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C617B-91A8-40C5-8988-A5631FC99CB5}" type="datetimeFigureOut">
              <a:rPr lang="fr-FR" smtClean="0"/>
              <a:t>08/05/2017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28D3-9368-4956-ADB0-0A2360F001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1067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C617B-91A8-40C5-8988-A5631FC99CB5}" type="datetimeFigureOut">
              <a:rPr lang="fr-FR" smtClean="0"/>
              <a:t>08/05/2017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C28D3-9368-4956-ADB0-0A2360F001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2595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gif"/><Relationship Id="rId5" Type="http://schemas.openxmlformats.org/officeDocument/2006/relationships/hyperlink" Target="http://www.google.com/url?sa=i&amp;rct=j&amp;q=&amp;esrc=s&amp;frm=1&amp;source=images&amp;cd=&amp;cad=rja&amp;docid=IiRUURf4sN7QUM&amp;tbnid=-U0flVQzeo_JZM:&amp;ved=0CAUQjRw&amp;url=http://www.accessscience.com/popup.aspx?id=681600&amp;name=print&amp;ei=HklYUuqTGIq-0QW49oHQCA&amp;bvm=bv.53899372,d.Yms&amp;psig=AFQjCNF3GwWCc4ufqbe8pewz6YqaCD39Qg&amp;ust=1381603859694899" TargetMode="Externa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wmf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5806" y="1663934"/>
            <a:ext cx="4921337" cy="3720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31651" y="-163902"/>
            <a:ext cx="10029645" cy="1552753"/>
          </a:xfrm>
        </p:spPr>
        <p:txBody>
          <a:bodyPr>
            <a:normAutofit/>
          </a:bodyPr>
          <a:lstStyle/>
          <a:p>
            <a:r>
              <a:rPr lang="fr-FR" sz="4000" b="1" dirty="0" err="1">
                <a:solidFill>
                  <a:srgbClr val="7030A0"/>
                </a:solidFill>
                <a:latin typeface="+mn-lt"/>
                <a:ea typeface="+mn-ea"/>
                <a:cs typeface="+mn-cs"/>
              </a:rPr>
              <a:t>Status</a:t>
            </a:r>
            <a:r>
              <a:rPr lang="fr-FR" sz="4000" b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 and Progress of the International </a:t>
            </a:r>
            <a:r>
              <a:rPr lang="fr-FR" sz="4000" b="1" dirty="0" err="1">
                <a:solidFill>
                  <a:srgbClr val="7030A0"/>
                </a:solidFill>
                <a:latin typeface="+mn-lt"/>
                <a:ea typeface="+mn-ea"/>
                <a:cs typeface="+mn-cs"/>
              </a:rPr>
              <a:t>Axion</a:t>
            </a:r>
            <a:r>
              <a:rPr lang="fr-FR" sz="4000" b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4000" b="1" dirty="0" err="1">
                <a:solidFill>
                  <a:srgbClr val="7030A0"/>
                </a:solidFill>
                <a:latin typeface="+mn-lt"/>
                <a:ea typeface="+mn-ea"/>
                <a:cs typeface="+mn-cs"/>
              </a:rPr>
              <a:t>Observatory</a:t>
            </a:r>
            <a:endParaRPr lang="fr-FR" sz="4000" b="1" dirty="0">
              <a:solidFill>
                <a:srgbClr val="7030A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4474" y="5468183"/>
            <a:ext cx="9144000" cy="1200036"/>
          </a:xfrm>
        </p:spPr>
        <p:txBody>
          <a:bodyPr>
            <a:normAutofit/>
          </a:bodyPr>
          <a:lstStyle/>
          <a:p>
            <a:r>
              <a:rPr lang="fr-FR" sz="2000" dirty="0" smtClean="0"/>
              <a:t>Esther Ferrer Ribas</a:t>
            </a:r>
          </a:p>
          <a:p>
            <a:r>
              <a:rPr lang="fr-FR" sz="2000" dirty="0" smtClean="0"/>
              <a:t>IRFU, CEA-Saclay</a:t>
            </a:r>
          </a:p>
          <a:p>
            <a:r>
              <a:rPr lang="fr-FR" sz="2000" dirty="0" smtClean="0"/>
              <a:t>MADMAX meeting</a:t>
            </a:r>
            <a:r>
              <a:rPr lang="fr-FR" sz="2000" dirty="0" smtClean="0"/>
              <a:t>, Jussieu, </a:t>
            </a:r>
            <a:r>
              <a:rPr lang="fr-FR" sz="2000" dirty="0" smtClean="0"/>
              <a:t>Paris</a:t>
            </a:r>
            <a:r>
              <a:rPr lang="fr-FR" sz="2000" dirty="0" smtClean="0"/>
              <a:t>, 10 May 2017</a:t>
            </a:r>
            <a:endParaRPr lang="fr-FR" sz="2000" dirty="0"/>
          </a:p>
        </p:txBody>
      </p:sp>
      <p:pic>
        <p:nvPicPr>
          <p:cNvPr id="8" name="Image 7" descr="Irfu_CEA_Saclay_Quadr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756" y="6059107"/>
            <a:ext cx="2543404" cy="80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7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26521" y="22226"/>
            <a:ext cx="9144000" cy="914400"/>
          </a:xfrm>
          <a:prstGeom prst="rect">
            <a:avLst/>
          </a:prstGeom>
          <a:noFill/>
          <a:ln w="5715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fr-FR" sz="3200" b="1" dirty="0">
                <a:solidFill>
                  <a:srgbClr val="7030A0"/>
                </a:solidFill>
              </a:rPr>
              <a:t>IAXO x-ray </a:t>
            </a:r>
            <a:r>
              <a:rPr lang="fr-FR" sz="3200" b="1" dirty="0" err="1">
                <a:solidFill>
                  <a:srgbClr val="7030A0"/>
                </a:solidFill>
              </a:rPr>
              <a:t>optics</a:t>
            </a:r>
            <a:endParaRPr lang="fr-FR" sz="3200" b="1" dirty="0">
              <a:solidFill>
                <a:srgbClr val="7030A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55953" y="827963"/>
            <a:ext cx="4953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Each</a:t>
            </a:r>
            <a:r>
              <a:rPr lang="fr-FR" dirty="0"/>
              <a:t> bore </a:t>
            </a:r>
            <a:r>
              <a:rPr lang="fr-FR" dirty="0" err="1"/>
              <a:t>equipped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an X-ray </a:t>
            </a:r>
            <a:r>
              <a:rPr lang="fr-FR" dirty="0" err="1"/>
              <a:t>optics</a:t>
            </a:r>
            <a:endParaRPr lang="fr-FR" dirty="0"/>
          </a:p>
          <a:p>
            <a:r>
              <a:rPr lang="fr-FR" dirty="0"/>
              <a:t>8 </a:t>
            </a:r>
            <a:r>
              <a:rPr lang="fr-FR" dirty="0" err="1"/>
              <a:t>systems</a:t>
            </a:r>
            <a:r>
              <a:rPr lang="fr-FR" dirty="0"/>
              <a:t> of 600 mm </a:t>
            </a:r>
            <a:r>
              <a:rPr lang="fr-FR" dirty="0" err="1"/>
              <a:t>diameter</a:t>
            </a:r>
            <a:r>
              <a:rPr lang="fr-FR" dirty="0"/>
              <a:t> </a:t>
            </a:r>
            <a:r>
              <a:rPr lang="fr-FR" dirty="0" err="1"/>
              <a:t>each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 err="1"/>
              <a:t>Specifications</a:t>
            </a:r>
            <a:r>
              <a:rPr lang="fr-FR" dirty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fr-FR" dirty="0" err="1"/>
              <a:t>Refined</a:t>
            </a:r>
            <a:r>
              <a:rPr lang="fr-FR" dirty="0"/>
              <a:t> </a:t>
            </a:r>
            <a:r>
              <a:rPr lang="fr-FR" dirty="0" err="1"/>
              <a:t>imaging</a:t>
            </a:r>
            <a:r>
              <a:rPr lang="fr-FR" dirty="0"/>
              <a:t> not </a:t>
            </a:r>
            <a:r>
              <a:rPr lang="fr-FR" dirty="0" err="1"/>
              <a:t>needed</a:t>
            </a:r>
            <a:endParaRPr lang="fr-FR" dirty="0"/>
          </a:p>
          <a:p>
            <a:pPr lvl="1">
              <a:buFont typeface="Arial" pitchFamily="34" charset="0"/>
              <a:buChar char="•"/>
            </a:pPr>
            <a:r>
              <a:rPr lang="fr-FR" dirty="0" err="1"/>
              <a:t>Need</a:t>
            </a:r>
            <a:r>
              <a:rPr lang="fr-FR" dirty="0"/>
              <a:t> to </a:t>
            </a:r>
            <a:r>
              <a:rPr lang="fr-FR" dirty="0" err="1"/>
              <a:t>cover</a:t>
            </a:r>
            <a:r>
              <a:rPr lang="fr-FR" dirty="0"/>
              <a:t> large area (</a:t>
            </a:r>
            <a:r>
              <a:rPr lang="fr-FR" dirty="0" err="1"/>
              <a:t>cost</a:t>
            </a:r>
            <a:r>
              <a:rPr lang="fr-FR" dirty="0"/>
              <a:t>-effective)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Good </a:t>
            </a:r>
            <a:r>
              <a:rPr lang="fr-FR" dirty="0" err="1"/>
              <a:t>throughput</a:t>
            </a:r>
            <a:r>
              <a:rPr lang="fr-FR" dirty="0"/>
              <a:t> (0.3-0.5)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Small focal point (~1 cm</a:t>
            </a:r>
            <a:r>
              <a:rPr lang="fr-FR" baseline="30000" dirty="0"/>
              <a:t>2</a:t>
            </a:r>
            <a:r>
              <a:rPr lang="fr-FR" dirty="0"/>
              <a:t>)</a:t>
            </a:r>
          </a:p>
          <a:p>
            <a:endParaRPr lang="fr-FR" dirty="0"/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0761" y="881627"/>
            <a:ext cx="3019245" cy="2264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5799729" y="326729"/>
            <a:ext cx="5554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Baseline :  </a:t>
            </a:r>
            <a:r>
              <a:rPr lang="fr-FR" dirty="0" smtClean="0"/>
              <a:t>Use </a:t>
            </a:r>
            <a:r>
              <a:rPr lang="fr-FR" dirty="0" err="1" smtClean="0"/>
              <a:t>approach</a:t>
            </a:r>
            <a:r>
              <a:rPr lang="fr-FR" dirty="0" smtClean="0"/>
              <a:t>  </a:t>
            </a:r>
            <a:r>
              <a:rPr lang="fr-FR" dirty="0" err="1" smtClean="0"/>
              <a:t>NASA’s</a:t>
            </a:r>
            <a:r>
              <a:rPr lang="fr-FR" dirty="0" smtClean="0"/>
              <a:t> NUSTAR </a:t>
            </a:r>
            <a:r>
              <a:rPr lang="fr-FR" dirty="0"/>
              <a:t>satellite</a:t>
            </a:r>
          </a:p>
          <a:p>
            <a:endParaRPr lang="fr-F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111" y="3360312"/>
            <a:ext cx="3581400" cy="273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3760" y="3167064"/>
            <a:ext cx="4873249" cy="369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93111" y="6261913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sz="1200" b="0" i="0" u="none" strike="noStrike" baseline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sz="1600" b="1" i="1" dirty="0">
                <a:latin typeface="Calibri" panose="020F0502020204030204" pitchFamily="34" charset="0"/>
              </a:rPr>
              <a:t>Jakobsen et al. Proc SPIE 8861:886113 (2013) </a:t>
            </a:r>
            <a:endParaRPr lang="fr-FR" sz="1600" b="1" i="1" dirty="0"/>
          </a:p>
        </p:txBody>
      </p:sp>
    </p:spTree>
    <p:extLst>
      <p:ext uri="{BB962C8B-B14F-4D97-AF65-F5344CB8AC3E}">
        <p14:creationId xmlns:p14="http://schemas.microsoft.com/office/powerpoint/2010/main" val="285594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16171" y="87593"/>
            <a:ext cx="9144000" cy="914400"/>
          </a:xfrm>
          <a:prstGeom prst="rect">
            <a:avLst/>
          </a:prstGeom>
          <a:noFill/>
          <a:ln w="5715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fr-FR" sz="3200" b="1" dirty="0">
                <a:solidFill>
                  <a:srgbClr val="7030A0"/>
                </a:solidFill>
              </a:rPr>
              <a:t>IAXO </a:t>
            </a:r>
            <a:r>
              <a:rPr lang="fr-FR" sz="3200" b="1" dirty="0" err="1">
                <a:solidFill>
                  <a:srgbClr val="7030A0"/>
                </a:solidFill>
              </a:rPr>
              <a:t>low</a:t>
            </a:r>
            <a:r>
              <a:rPr lang="fr-FR" sz="3200" b="1" dirty="0">
                <a:solidFill>
                  <a:srgbClr val="7030A0"/>
                </a:solidFill>
              </a:rPr>
              <a:t> background detectors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41371" y="906584"/>
            <a:ext cx="4953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defRPr/>
            </a:pPr>
            <a:r>
              <a:rPr lang="es-ES" dirty="0" err="1"/>
              <a:t>Baseline</a:t>
            </a:r>
            <a:r>
              <a:rPr lang="es-ES" dirty="0"/>
              <a:t>: </a:t>
            </a:r>
            <a:r>
              <a:rPr lang="es-ES" dirty="0" err="1"/>
              <a:t>Micromegas</a:t>
            </a:r>
            <a:r>
              <a:rPr lang="es-ES" dirty="0"/>
              <a:t> </a:t>
            </a:r>
            <a:r>
              <a:rPr lang="es-ES" dirty="0" err="1"/>
              <a:t>detectors</a:t>
            </a:r>
            <a:endParaRPr lang="es-ES" dirty="0"/>
          </a:p>
          <a:p>
            <a:pPr marL="0" lvl="1">
              <a:defRPr/>
            </a:pPr>
            <a:r>
              <a:rPr lang="es-ES" dirty="0"/>
              <a:t> </a:t>
            </a:r>
          </a:p>
          <a:p>
            <a:pPr marL="0" lvl="1">
              <a:defRPr/>
            </a:pPr>
            <a:r>
              <a:rPr lang="es-ES" dirty="0" err="1"/>
              <a:t>Goal</a:t>
            </a:r>
            <a:r>
              <a:rPr lang="es-ES" dirty="0"/>
              <a:t>: </a:t>
            </a:r>
            <a:r>
              <a:rPr lang="es-ES" dirty="0" err="1"/>
              <a:t>below</a:t>
            </a:r>
            <a:r>
              <a:rPr lang="es-ES" dirty="0"/>
              <a:t> 10</a:t>
            </a:r>
            <a:r>
              <a:rPr lang="es-ES" baseline="30000" dirty="0"/>
              <a:t>-7</a:t>
            </a:r>
            <a:r>
              <a:rPr lang="es-ES" dirty="0"/>
              <a:t> c/</a:t>
            </a:r>
            <a:r>
              <a:rPr lang="es-ES" dirty="0" err="1"/>
              <a:t>keV</a:t>
            </a:r>
            <a:r>
              <a:rPr lang="es-ES" dirty="0"/>
              <a:t>/s/cm</a:t>
            </a:r>
            <a:r>
              <a:rPr lang="es-ES" baseline="30000" dirty="0"/>
              <a:t>2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Key elements: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 err="1"/>
              <a:t>Radiopure</a:t>
            </a:r>
            <a:r>
              <a:rPr lang="en-US" dirty="0"/>
              <a:t> components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/>
              <a:t>Shielding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/>
              <a:t>Offline discrimination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fr-FR" dirty="0"/>
          </a:p>
        </p:txBody>
      </p:sp>
      <p:pic>
        <p:nvPicPr>
          <p:cNvPr id="7" name="Picture 4" descr="C:\Users\usuario\Desktop\CAST\Fotos SS installation\DSC_004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85" y="1078034"/>
            <a:ext cx="2514600" cy="1485900"/>
          </a:xfrm>
          <a:prstGeom prst="rect">
            <a:avLst/>
          </a:prstGeom>
          <a:noFill/>
          <a:ex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7329" y="-134878"/>
            <a:ext cx="5096969" cy="4420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Connecteur droit 9"/>
          <p:cNvCxnSpPr/>
          <p:nvPr/>
        </p:nvCxnSpPr>
        <p:spPr>
          <a:xfrm>
            <a:off x="7728957" y="3338438"/>
            <a:ext cx="3962400" cy="0"/>
          </a:xfrm>
          <a:prstGeom prst="line">
            <a:avLst/>
          </a:prstGeom>
          <a:ln w="254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9265577" y="3057185"/>
            <a:ext cx="95750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FF"/>
                </a:solidFill>
              </a:rPr>
              <a:t>IAXO goals</a:t>
            </a:r>
          </a:p>
        </p:txBody>
      </p:sp>
      <p:sp>
        <p:nvSpPr>
          <p:cNvPr id="15" name="Flèche vers le bas 14"/>
          <p:cNvSpPr/>
          <p:nvPr/>
        </p:nvSpPr>
        <p:spPr>
          <a:xfrm>
            <a:off x="10157460" y="3427427"/>
            <a:ext cx="228600" cy="228600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241370" y="3399540"/>
            <a:ext cx="66854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IAXO </a:t>
            </a:r>
            <a:r>
              <a:rPr lang="fr-FR" dirty="0" err="1" smtClean="0"/>
              <a:t>Pathfinder</a:t>
            </a:r>
            <a:r>
              <a:rPr lang="fr-FR" dirty="0" smtClean="0"/>
              <a:t> </a:t>
            </a:r>
            <a:r>
              <a:rPr lang="fr-FR" dirty="0"/>
              <a:t>system </a:t>
            </a:r>
            <a:r>
              <a:rPr lang="fr-FR" dirty="0" smtClean="0"/>
              <a:t>at CAST 2014-2015: </a:t>
            </a:r>
            <a:endParaRPr lang="fr-FR" dirty="0"/>
          </a:p>
          <a:p>
            <a:r>
              <a:rPr lang="fr-FR" dirty="0"/>
              <a:t>last </a:t>
            </a:r>
            <a:r>
              <a:rPr lang="fr-FR" dirty="0" err="1"/>
              <a:t>generation</a:t>
            </a:r>
            <a:r>
              <a:rPr lang="fr-FR" dirty="0"/>
              <a:t> of </a:t>
            </a:r>
            <a:r>
              <a:rPr lang="fr-FR" dirty="0" err="1"/>
              <a:t>Microbulk</a:t>
            </a:r>
            <a:r>
              <a:rPr lang="fr-FR" dirty="0"/>
              <a:t> detectors + </a:t>
            </a:r>
            <a:r>
              <a:rPr lang="fr-FR" dirty="0" err="1"/>
              <a:t>optimised</a:t>
            </a:r>
            <a:r>
              <a:rPr lang="fr-FR" dirty="0"/>
              <a:t> </a:t>
            </a:r>
            <a:r>
              <a:rPr lang="fr-FR" dirty="0" err="1"/>
              <a:t>shielding</a:t>
            </a:r>
            <a:r>
              <a:rPr lang="fr-FR" dirty="0"/>
              <a:t> + </a:t>
            </a:r>
            <a:r>
              <a:rPr lang="fr-FR" dirty="0" err="1"/>
              <a:t>Xray</a:t>
            </a:r>
            <a:r>
              <a:rPr lang="fr-FR" dirty="0"/>
              <a:t> </a:t>
            </a:r>
            <a:r>
              <a:rPr lang="fr-FR" dirty="0" err="1" smtClean="0"/>
              <a:t>telescope</a:t>
            </a:r>
            <a:r>
              <a:rPr lang="fr-FR" dirty="0" smtClean="0"/>
              <a:t> IAXO </a:t>
            </a:r>
            <a:r>
              <a:rPr lang="fr-FR" dirty="0" err="1" smtClean="0"/>
              <a:t>pathfinder</a:t>
            </a:r>
            <a:r>
              <a:rPr lang="fr-FR" dirty="0" smtClean="0"/>
              <a:t> </a:t>
            </a:r>
            <a:r>
              <a:rPr lang="fr-FR" dirty="0" smtClean="0">
                <a:sym typeface="Wingdings" panose="05000000000000000000" pitchFamily="2" charset="2"/>
              </a:rPr>
              <a:t> </a:t>
            </a:r>
            <a:r>
              <a:rPr lang="fr-FR" dirty="0">
                <a:solidFill>
                  <a:srgbClr val="CC0099"/>
                </a:solidFill>
              </a:rPr>
              <a:t>CASTMM 2014 : 0.85 x 10</a:t>
            </a:r>
            <a:r>
              <a:rPr lang="fr-FR" baseline="30000" dirty="0">
                <a:solidFill>
                  <a:srgbClr val="CC0099"/>
                </a:solidFill>
              </a:rPr>
              <a:t>-6</a:t>
            </a:r>
            <a:r>
              <a:rPr lang="fr-FR" dirty="0">
                <a:solidFill>
                  <a:srgbClr val="CC0099"/>
                </a:solidFill>
              </a:rPr>
              <a:t> </a:t>
            </a:r>
            <a:r>
              <a:rPr lang="es-ES" dirty="0">
                <a:solidFill>
                  <a:srgbClr val="CC0099"/>
                </a:solidFill>
              </a:rPr>
              <a:t>c/</a:t>
            </a:r>
            <a:r>
              <a:rPr lang="es-ES" dirty="0" err="1">
                <a:solidFill>
                  <a:srgbClr val="CC0099"/>
                </a:solidFill>
              </a:rPr>
              <a:t>keV</a:t>
            </a:r>
            <a:r>
              <a:rPr lang="es-ES" dirty="0">
                <a:solidFill>
                  <a:srgbClr val="CC0099"/>
                </a:solidFill>
              </a:rPr>
              <a:t>/s/cm</a:t>
            </a:r>
            <a:r>
              <a:rPr lang="es-ES" baseline="30000" dirty="0">
                <a:solidFill>
                  <a:srgbClr val="CC0099"/>
                </a:solidFill>
              </a:rPr>
              <a:t>2 </a:t>
            </a:r>
          </a:p>
          <a:p>
            <a:r>
              <a:rPr lang="fr-FR" baseline="30000" dirty="0">
                <a:solidFill>
                  <a:srgbClr val="CC0099"/>
                </a:solidFill>
              </a:rPr>
              <a:t> </a:t>
            </a:r>
          </a:p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7" name="Ellipse 16"/>
          <p:cNvSpPr/>
          <p:nvPr/>
        </p:nvSpPr>
        <p:spPr>
          <a:xfrm rot="18931854">
            <a:off x="10501562" y="2173312"/>
            <a:ext cx="622436" cy="14895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8199459" y="2073722"/>
            <a:ext cx="2006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Underground data</a:t>
            </a:r>
          </a:p>
          <a:p>
            <a:r>
              <a:rPr lang="fr-FR" sz="1400" dirty="0" err="1">
                <a:solidFill>
                  <a:srgbClr val="FF0000"/>
                </a:solidFill>
              </a:rPr>
              <a:t>With</a:t>
            </a:r>
            <a:r>
              <a:rPr lang="fr-FR" sz="1400" dirty="0">
                <a:solidFill>
                  <a:srgbClr val="FF0000"/>
                </a:solidFill>
              </a:rPr>
              <a:t> </a:t>
            </a:r>
            <a:r>
              <a:rPr lang="fr-FR" sz="1400" dirty="0" err="1">
                <a:solidFill>
                  <a:srgbClr val="FF0000"/>
                </a:solidFill>
              </a:rPr>
              <a:t>optimised</a:t>
            </a:r>
            <a:r>
              <a:rPr lang="fr-FR" sz="1400" dirty="0">
                <a:solidFill>
                  <a:srgbClr val="FF0000"/>
                </a:solidFill>
              </a:rPr>
              <a:t> </a:t>
            </a:r>
            <a:r>
              <a:rPr lang="fr-FR" sz="1400" dirty="0" err="1">
                <a:solidFill>
                  <a:srgbClr val="FF0000"/>
                </a:solidFill>
              </a:rPr>
              <a:t>shielding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84620" y="4914289"/>
            <a:ext cx="11419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Micromegas</a:t>
            </a:r>
            <a:r>
              <a:rPr lang="fr-FR" dirty="0" smtClean="0"/>
              <a:t> are the </a:t>
            </a:r>
            <a:r>
              <a:rPr lang="fr-FR" dirty="0" err="1" smtClean="0"/>
              <a:t>base-line</a:t>
            </a:r>
            <a:r>
              <a:rPr lang="fr-FR" dirty="0" smtClean="0"/>
              <a:t> for IAXO but </a:t>
            </a:r>
            <a:r>
              <a:rPr lang="fr-FR" dirty="0" err="1" smtClean="0"/>
              <a:t>additional</a:t>
            </a:r>
            <a:r>
              <a:rPr lang="fr-FR" dirty="0" smtClean="0"/>
              <a:t> technologies, </a:t>
            </a:r>
            <a:r>
              <a:rPr lang="fr-FR" b="1" dirty="0" smtClean="0"/>
              <a:t>Ingrid </a:t>
            </a:r>
            <a:r>
              <a:rPr lang="fr-FR" b="1" dirty="0" err="1" smtClean="0"/>
              <a:t>Micromegas</a:t>
            </a:r>
            <a:r>
              <a:rPr lang="fr-FR" b="1" dirty="0" smtClean="0"/>
              <a:t>, TES, MMC, CCD 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 show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potential</a:t>
            </a:r>
            <a:r>
              <a:rPr lang="fr-FR" dirty="0" smtClean="0"/>
              <a:t> in the </a:t>
            </a:r>
            <a:r>
              <a:rPr lang="fr-FR" dirty="0" err="1" smtClean="0"/>
              <a:t>coming</a:t>
            </a:r>
            <a:r>
              <a:rPr lang="fr-FR" dirty="0" smtClean="0"/>
              <a:t> </a:t>
            </a:r>
            <a:r>
              <a:rPr lang="fr-FR" dirty="0" err="1" smtClean="0"/>
              <a:t>years</a:t>
            </a:r>
            <a:endParaRPr lang="fr-FR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2782" y="5750493"/>
            <a:ext cx="1344301" cy="10084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88731" y="5666292"/>
            <a:ext cx="1526987" cy="1119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99708" y="5730771"/>
            <a:ext cx="1445625" cy="1040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Image 2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654" y="5695160"/>
            <a:ext cx="1204506" cy="1033029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7766002" y="4063025"/>
            <a:ext cx="38883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 smtClean="0"/>
              <a:t>S. </a:t>
            </a:r>
            <a:r>
              <a:rPr lang="es-ES" b="1" i="1" dirty="0" err="1" smtClean="0"/>
              <a:t>Aune</a:t>
            </a:r>
            <a:r>
              <a:rPr lang="es-ES" b="1" i="1" dirty="0" smtClean="0"/>
              <a:t> et al., JINST 9 (2014) 9 P01001</a:t>
            </a:r>
          </a:p>
          <a:p>
            <a:r>
              <a:rPr lang="es-ES" b="1" i="1" dirty="0" smtClean="0"/>
              <a:t>F. Aznar et al., JCAP 12  (2015) 9 008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47671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80436" y="64708"/>
            <a:ext cx="9144000" cy="914400"/>
          </a:xfrm>
          <a:prstGeom prst="rect">
            <a:avLst/>
          </a:prstGeom>
          <a:noFill/>
          <a:ln w="5715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fr-FR" sz="3200" b="1" dirty="0">
                <a:solidFill>
                  <a:srgbClr val="7030A0"/>
                </a:solidFill>
              </a:rPr>
              <a:t>IAXO </a:t>
            </a:r>
            <a:r>
              <a:rPr lang="fr-FR" sz="3200" b="1" dirty="0" err="1">
                <a:solidFill>
                  <a:srgbClr val="7030A0"/>
                </a:solidFill>
              </a:rPr>
              <a:t>status</a:t>
            </a:r>
            <a:r>
              <a:rPr lang="fr-FR" sz="3200" b="1" dirty="0">
                <a:solidFill>
                  <a:srgbClr val="7030A0"/>
                </a:solidFill>
              </a:rPr>
              <a:t> of </a:t>
            </a:r>
            <a:r>
              <a:rPr lang="fr-FR" sz="3200" b="1" dirty="0" err="1">
                <a:solidFill>
                  <a:srgbClr val="7030A0"/>
                </a:solidFill>
              </a:rPr>
              <a:t>project</a:t>
            </a:r>
            <a:endParaRPr lang="fr-FR" sz="3200" b="1" dirty="0">
              <a:solidFill>
                <a:srgbClr val="7030A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22694" y="1190465"/>
            <a:ext cx="1076576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fr-FR" sz="1600" dirty="0"/>
              <a:t>2011: First </a:t>
            </a:r>
            <a:r>
              <a:rPr lang="fr-FR" sz="1600" dirty="0" err="1"/>
              <a:t>studies</a:t>
            </a:r>
            <a:r>
              <a:rPr lang="fr-FR" sz="1600" dirty="0"/>
              <a:t> </a:t>
            </a:r>
            <a:r>
              <a:rPr lang="fr-FR" sz="1600" b="1" i="1" dirty="0" err="1" smtClean="0"/>
              <a:t>Irastorza</a:t>
            </a:r>
            <a:r>
              <a:rPr lang="fr-FR" sz="1600" b="1" i="1" dirty="0" smtClean="0"/>
              <a:t> </a:t>
            </a:r>
            <a:r>
              <a:rPr lang="fr-FR" sz="1600" b="1" i="1" dirty="0"/>
              <a:t>et al. JCAP (2011) </a:t>
            </a:r>
            <a:r>
              <a:rPr lang="fr-FR" sz="1600" b="1" i="1" dirty="0" smtClean="0"/>
              <a:t>1106:013</a:t>
            </a:r>
            <a:endParaRPr lang="fr-FR" sz="1600" b="1" i="1" dirty="0"/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fr-FR" sz="1600" dirty="0"/>
              <a:t>ASPERA/APPEC Roadmap </a:t>
            </a:r>
            <a:r>
              <a:rPr lang="fr-FR" sz="1600" dirty="0" err="1"/>
              <a:t>acknowledges</a:t>
            </a:r>
            <a:r>
              <a:rPr lang="fr-FR" sz="1600" dirty="0"/>
              <a:t> axion </a:t>
            </a:r>
            <a:r>
              <a:rPr lang="fr-FR" sz="1600" dirty="0" err="1"/>
              <a:t>physics</a:t>
            </a:r>
            <a:r>
              <a:rPr lang="fr-FR" sz="1600" dirty="0"/>
              <a:t>, CAST and </a:t>
            </a:r>
            <a:r>
              <a:rPr lang="fr-FR" sz="1600" dirty="0" err="1"/>
              <a:t>recommends</a:t>
            </a:r>
            <a:r>
              <a:rPr lang="fr-FR" sz="1600" dirty="0"/>
              <a:t> </a:t>
            </a:r>
            <a:r>
              <a:rPr lang="fr-FR" sz="1600" dirty="0" err="1"/>
              <a:t>progress</a:t>
            </a:r>
            <a:r>
              <a:rPr lang="fr-FR" sz="1600" dirty="0"/>
              <a:t> </a:t>
            </a:r>
            <a:r>
              <a:rPr lang="fr-FR" sz="1600" dirty="0" err="1"/>
              <a:t>towards</a:t>
            </a:r>
            <a:r>
              <a:rPr lang="fr-FR" sz="1600" dirty="0"/>
              <a:t> IAXO (</a:t>
            </a:r>
            <a:r>
              <a:rPr lang="fr-FR" sz="1600" dirty="0" smtClean="0"/>
              <a:t>C. </a:t>
            </a:r>
            <a:r>
              <a:rPr lang="fr-FR" sz="1600" dirty="0" err="1" smtClean="0"/>
              <a:t>Spiering</a:t>
            </a:r>
            <a:r>
              <a:rPr lang="fr-FR" sz="1600" dirty="0" smtClean="0"/>
              <a:t> </a:t>
            </a:r>
            <a:r>
              <a:rPr lang="fr-FR" sz="1600" dirty="0"/>
              <a:t>Krakow 2012)</a:t>
            </a:r>
          </a:p>
          <a:p>
            <a:pPr>
              <a:buFont typeface="Arial" pitchFamily="34" charset="0"/>
              <a:buChar char="•"/>
            </a:pPr>
            <a:endParaRPr lang="fr-FR" sz="1600" dirty="0"/>
          </a:p>
          <a:p>
            <a:pPr>
              <a:buFont typeface="Arial" pitchFamily="34" charset="0"/>
              <a:buChar char="•"/>
            </a:pPr>
            <a:r>
              <a:rPr lang="fr-FR" sz="1600" dirty="0"/>
              <a:t>IAXO </a:t>
            </a:r>
            <a:r>
              <a:rPr lang="fr-FR" sz="1600" dirty="0" err="1"/>
              <a:t>is</a:t>
            </a:r>
            <a:r>
              <a:rPr lang="fr-FR" sz="1600" dirty="0"/>
              <a:t> </a:t>
            </a:r>
            <a:r>
              <a:rPr lang="fr-FR" sz="1600" dirty="0" err="1"/>
              <a:t>also</a:t>
            </a:r>
            <a:r>
              <a:rPr lang="fr-FR" sz="1600" dirty="0"/>
              <a:t> </a:t>
            </a:r>
            <a:r>
              <a:rPr lang="fr-FR" sz="1600" dirty="0" err="1"/>
              <a:t>present</a:t>
            </a:r>
            <a:r>
              <a:rPr lang="fr-FR" sz="1600" dirty="0"/>
              <a:t> in US </a:t>
            </a:r>
            <a:r>
              <a:rPr lang="fr-FR" sz="1600" dirty="0" err="1"/>
              <a:t>roadmapping</a:t>
            </a:r>
            <a:r>
              <a:rPr lang="fr-FR" sz="1600" dirty="0"/>
              <a:t> (</a:t>
            </a:r>
            <a:r>
              <a:rPr lang="fr-FR" sz="1600" dirty="0" err="1"/>
              <a:t>Snowmass</a:t>
            </a:r>
            <a:r>
              <a:rPr lang="fr-FR" sz="1600" dirty="0"/>
              <a:t> and P5 </a:t>
            </a:r>
            <a:r>
              <a:rPr lang="fr-FR" sz="1600" dirty="0" err="1"/>
              <a:t>process</a:t>
            </a:r>
            <a:r>
              <a:rPr lang="fr-FR" sz="1600" dirty="0"/>
              <a:t>)  (</a:t>
            </a:r>
            <a:r>
              <a:rPr lang="fr-FR" sz="1600" dirty="0" err="1"/>
              <a:t>december</a:t>
            </a:r>
            <a:r>
              <a:rPr lang="fr-FR" sz="1600" dirty="0"/>
              <a:t> 2013)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fr-FR" sz="1600" dirty="0">
                <a:solidFill>
                  <a:srgbClr val="CC3399"/>
                </a:solidFill>
              </a:rPr>
              <a:t>2013: </a:t>
            </a:r>
            <a:r>
              <a:rPr lang="fr-FR" sz="1600" dirty="0" err="1">
                <a:solidFill>
                  <a:srgbClr val="CC3399"/>
                </a:solidFill>
              </a:rPr>
              <a:t>Conceptual</a:t>
            </a:r>
            <a:r>
              <a:rPr lang="fr-FR" sz="1600" dirty="0">
                <a:solidFill>
                  <a:srgbClr val="CC3399"/>
                </a:solidFill>
              </a:rPr>
              <a:t> Design:  </a:t>
            </a:r>
            <a:r>
              <a:rPr lang="fr-FR" sz="1600" b="1" i="1" dirty="0" err="1"/>
              <a:t>Armengaud</a:t>
            </a:r>
            <a:r>
              <a:rPr lang="fr-FR" sz="1600" b="1" i="1" dirty="0"/>
              <a:t> et al. JINST 9 (2014) T05002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fr-FR" sz="1600" dirty="0"/>
              <a:t>August 2013: </a:t>
            </a:r>
            <a:r>
              <a:rPr lang="fr-FR" sz="1600" dirty="0" err="1"/>
              <a:t>Letter</a:t>
            </a:r>
            <a:r>
              <a:rPr lang="fr-FR" sz="1600" dirty="0"/>
              <a:t> of </a:t>
            </a:r>
            <a:r>
              <a:rPr lang="fr-FR" sz="1600" dirty="0" err="1"/>
              <a:t>Intent</a:t>
            </a:r>
            <a:r>
              <a:rPr lang="fr-FR" sz="1600" dirty="0"/>
              <a:t> </a:t>
            </a:r>
            <a:r>
              <a:rPr lang="fr-FR" sz="1600" dirty="0" err="1"/>
              <a:t>submitted</a:t>
            </a:r>
            <a:r>
              <a:rPr lang="fr-FR" sz="1600" dirty="0"/>
              <a:t> to the </a:t>
            </a:r>
            <a:r>
              <a:rPr lang="fr-FR" sz="1600" b="1" dirty="0"/>
              <a:t>CERN SPSC  [CERN-SPSC-2013-022]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fr-FR" sz="1600" dirty="0" err="1">
                <a:solidFill>
                  <a:srgbClr val="CC3399"/>
                </a:solidFill>
              </a:rPr>
              <a:t>January</a:t>
            </a:r>
            <a:r>
              <a:rPr lang="fr-FR" sz="1600" dirty="0">
                <a:solidFill>
                  <a:srgbClr val="CC3399"/>
                </a:solidFill>
              </a:rPr>
              <a:t> 2014: </a:t>
            </a:r>
            <a:r>
              <a:rPr lang="fr-FR" sz="1600" dirty="0" err="1">
                <a:solidFill>
                  <a:srgbClr val="CC3399"/>
                </a:solidFill>
              </a:rPr>
              <a:t>Recommendations</a:t>
            </a:r>
            <a:r>
              <a:rPr lang="fr-FR" sz="1600" dirty="0">
                <a:solidFill>
                  <a:srgbClr val="CC3399"/>
                </a:solidFill>
              </a:rPr>
              <a:t> of </a:t>
            </a:r>
            <a:r>
              <a:rPr lang="fr-FR" sz="1600" dirty="0" smtClean="0">
                <a:solidFill>
                  <a:srgbClr val="CC3399"/>
                </a:solidFill>
              </a:rPr>
              <a:t>CERN SPSC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1600" dirty="0" smtClean="0"/>
              <a:t>2014-15: Transition phase towards TDR (technical design)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Some IAXO preparatory activity already going on as part of CAST near term program: IAXO pathfinder system in CAST in 2014-15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Preparation of a MoU to carry out TDR work.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Strengthen collaboration, awareness actions, meetings, coordinated funding applications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First discussion on long-term plan to </a:t>
            </a:r>
            <a:r>
              <a:rPr lang="en-US" sz="1600" dirty="0" smtClean="0"/>
              <a:t>construction</a:t>
            </a:r>
          </a:p>
          <a:p>
            <a:pPr lvl="1">
              <a:buFont typeface="Arial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C3399"/>
                </a:solidFill>
              </a:rPr>
              <a:t>2017: Formal constitution of collaboration </a:t>
            </a:r>
          </a:p>
          <a:p>
            <a:pPr lvl="1"/>
            <a:r>
              <a:rPr lang="en-US" sz="1600" dirty="0">
                <a:solidFill>
                  <a:srgbClr val="CC3399"/>
                </a:solidFill>
              </a:rPr>
              <a:t>“Founding” IAXO collaboration meeting to happen </a:t>
            </a:r>
            <a:r>
              <a:rPr lang="en-US" sz="1600" dirty="0" smtClean="0">
                <a:solidFill>
                  <a:srgbClr val="CC3399"/>
                </a:solidFill>
              </a:rPr>
              <a:t>3-4</a:t>
            </a:r>
            <a:r>
              <a:rPr lang="en-US" sz="1600" baseline="30000" dirty="0" smtClean="0">
                <a:solidFill>
                  <a:srgbClr val="CC3399"/>
                </a:solidFill>
              </a:rPr>
              <a:t>th</a:t>
            </a:r>
            <a:r>
              <a:rPr lang="en-US" sz="1600" dirty="0" smtClean="0">
                <a:solidFill>
                  <a:srgbClr val="CC3399"/>
                </a:solidFill>
              </a:rPr>
              <a:t> July </a:t>
            </a:r>
            <a:r>
              <a:rPr lang="en-US" sz="1600" dirty="0">
                <a:solidFill>
                  <a:srgbClr val="CC3399"/>
                </a:solidFill>
              </a:rPr>
              <a:t>2017, DESY</a:t>
            </a:r>
          </a:p>
          <a:p>
            <a:pPr lvl="1">
              <a:buFont typeface="Arial" pitchFamily="34" charset="0"/>
              <a:buChar char="•"/>
            </a:pPr>
            <a:endParaRPr lang="en-US" sz="1600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16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888" y="1250493"/>
            <a:ext cx="9968901" cy="560750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4539" y="340061"/>
            <a:ext cx="112177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CC3399"/>
                </a:solidFill>
              </a:rPr>
              <a:t>“Founding</a:t>
            </a:r>
            <a:r>
              <a:rPr lang="en-US" sz="3200" b="1" dirty="0">
                <a:solidFill>
                  <a:srgbClr val="CC3399"/>
                </a:solidFill>
              </a:rPr>
              <a:t>” IAXO collaboration </a:t>
            </a:r>
            <a:r>
              <a:rPr lang="en-US" sz="3200" b="1" dirty="0" smtClean="0">
                <a:solidFill>
                  <a:srgbClr val="CC3399"/>
                </a:solidFill>
              </a:rPr>
              <a:t>3-4</a:t>
            </a:r>
            <a:r>
              <a:rPr lang="en-US" sz="3200" b="1" baseline="30000" dirty="0" smtClean="0">
                <a:solidFill>
                  <a:srgbClr val="CC3399"/>
                </a:solidFill>
              </a:rPr>
              <a:t>th</a:t>
            </a:r>
            <a:r>
              <a:rPr lang="en-US" sz="3200" b="1" dirty="0" smtClean="0">
                <a:solidFill>
                  <a:srgbClr val="CC3399"/>
                </a:solidFill>
              </a:rPr>
              <a:t> July: You are all welcome!! 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821822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>
                <a:latin typeface="Arial Rounded MT Bold" panose="020F0704030504030204" pitchFamily="34" charset="0"/>
              </a:rPr>
              <a:t>IAXO </a:t>
            </a:r>
            <a:r>
              <a:rPr lang="es-ES" sz="4000" dirty="0" err="1">
                <a:latin typeface="Arial Rounded MT Bold" panose="020F0704030504030204" pitchFamily="34" charset="0"/>
              </a:rPr>
              <a:t>proto-collaboration</a:t>
            </a:r>
            <a:endParaRPr lang="es-ES" sz="4000" dirty="0">
              <a:latin typeface="Arial Rounded MT Bold" panose="020F0704030504030204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85297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>
                <a:latin typeface="Arial Rounded MT Bold" panose="020F0704030504030204" pitchFamily="34" charset="0"/>
              </a:rPr>
              <a:pPr/>
              <a:t>14</a:t>
            </a:fld>
            <a:endParaRPr lang="es-ES" sz="1100">
              <a:latin typeface="Arial Rounded MT Bold" panose="020F0704030504030204" pitchFamily="34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1919536" y="5877272"/>
            <a:ext cx="77768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100" dirty="0">
                <a:latin typeface="Arial Rounded MT Bold" pitchFamily="34" charset="0"/>
              </a:rPr>
              <a:t>(*) </a:t>
            </a:r>
            <a:r>
              <a:rPr lang="es-ES" sz="1100" dirty="0" err="1">
                <a:latin typeface="Arial Rounded MT Bold" pitchFamily="34" charset="0"/>
              </a:rPr>
              <a:t>Only</a:t>
            </a:r>
            <a:r>
              <a:rPr lang="es-ES" sz="1100" dirty="0">
                <a:latin typeface="Arial Rounded MT Bold" pitchFamily="34" charset="0"/>
              </a:rPr>
              <a:t> </a:t>
            </a:r>
            <a:r>
              <a:rPr lang="es-ES" sz="1100" dirty="0" err="1">
                <a:latin typeface="Arial Rounded MT Bold" pitchFamily="34" charset="0"/>
              </a:rPr>
              <a:t>shown</a:t>
            </a:r>
            <a:r>
              <a:rPr lang="es-ES" sz="1100" dirty="0">
                <a:latin typeface="Arial Rounded MT Bold" pitchFamily="34" charset="0"/>
              </a:rPr>
              <a:t> </a:t>
            </a:r>
            <a:r>
              <a:rPr lang="es-ES" sz="1100" dirty="0" err="1">
                <a:latin typeface="Arial Rounded MT Bold" pitchFamily="34" charset="0"/>
              </a:rPr>
              <a:t>groups</a:t>
            </a:r>
            <a:r>
              <a:rPr lang="es-ES" sz="1100" dirty="0">
                <a:latin typeface="Arial Rounded MT Bold" pitchFamily="34" charset="0"/>
              </a:rPr>
              <a:t> </a:t>
            </a:r>
            <a:r>
              <a:rPr lang="es-ES" sz="1100" dirty="0" err="1">
                <a:latin typeface="Arial Rounded MT Bold" pitchFamily="34" charset="0"/>
              </a:rPr>
              <a:t>for</a:t>
            </a:r>
            <a:r>
              <a:rPr lang="es-ES" sz="1100" dirty="0">
                <a:latin typeface="Arial Rounded MT Bold" pitchFamily="34" charset="0"/>
              </a:rPr>
              <a:t> </a:t>
            </a:r>
            <a:r>
              <a:rPr lang="es-ES" sz="1100" dirty="0" err="1">
                <a:latin typeface="Arial Rounded MT Bold" pitchFamily="34" charset="0"/>
              </a:rPr>
              <a:t>which</a:t>
            </a:r>
            <a:r>
              <a:rPr lang="es-ES" sz="1100" dirty="0">
                <a:latin typeface="Arial Rounded MT Bold" pitchFamily="34" charset="0"/>
              </a:rPr>
              <a:t> formal </a:t>
            </a:r>
            <a:r>
              <a:rPr lang="es-ES" sz="1100" dirty="0" err="1">
                <a:latin typeface="Arial Rounded MT Bold" pitchFamily="34" charset="0"/>
              </a:rPr>
              <a:t>activity</a:t>
            </a:r>
            <a:r>
              <a:rPr lang="es-ES" sz="1100" dirty="0">
                <a:latin typeface="Arial Rounded MT Bold" pitchFamily="34" charset="0"/>
              </a:rPr>
              <a:t> </a:t>
            </a:r>
            <a:r>
              <a:rPr lang="es-ES" sz="1100" dirty="0" err="1">
                <a:latin typeface="Arial Rounded MT Bold" pitchFamily="34" charset="0"/>
              </a:rPr>
              <a:t>is</a:t>
            </a:r>
            <a:r>
              <a:rPr lang="es-ES" sz="1100" dirty="0">
                <a:latin typeface="Arial Rounded MT Bold" pitchFamily="34" charset="0"/>
              </a:rPr>
              <a:t> </a:t>
            </a:r>
            <a:r>
              <a:rPr lang="es-ES" sz="1100" dirty="0" err="1">
                <a:latin typeface="Arial Rounded MT Bold" pitchFamily="34" charset="0"/>
              </a:rPr>
              <a:t>ongoing</a:t>
            </a:r>
            <a:r>
              <a:rPr lang="es-ES" sz="1100" dirty="0">
                <a:latin typeface="Arial Rounded MT Bold" pitchFamily="34" charset="0"/>
              </a:rPr>
              <a:t> </a:t>
            </a:r>
            <a:r>
              <a:rPr lang="es-ES" sz="1100" dirty="0" err="1">
                <a:latin typeface="Arial Rounded MT Bold" pitchFamily="34" charset="0"/>
              </a:rPr>
              <a:t>or</a:t>
            </a:r>
            <a:r>
              <a:rPr lang="es-ES" sz="1100" dirty="0">
                <a:latin typeface="Arial Rounded MT Bold" pitchFamily="34" charset="0"/>
              </a:rPr>
              <a:t> </a:t>
            </a:r>
            <a:r>
              <a:rPr lang="es-ES" sz="1100" dirty="0" err="1">
                <a:latin typeface="Arial Rounded MT Bold" pitchFamily="34" charset="0"/>
              </a:rPr>
              <a:t>under</a:t>
            </a:r>
            <a:r>
              <a:rPr lang="es-ES" sz="1100" dirty="0">
                <a:latin typeface="Arial Rounded MT Bold" pitchFamily="34" charset="0"/>
              </a:rPr>
              <a:t> </a:t>
            </a:r>
            <a:r>
              <a:rPr lang="es-ES" sz="1100" dirty="0" err="1">
                <a:latin typeface="Arial Rounded MT Bold" pitchFamily="34" charset="0"/>
              </a:rPr>
              <a:t>discussion</a:t>
            </a:r>
            <a:r>
              <a:rPr lang="es-ES" sz="1100" dirty="0">
                <a:latin typeface="Arial Rounded MT Bold" pitchFamily="34" charset="0"/>
              </a:rPr>
              <a:t>/</a:t>
            </a:r>
            <a:r>
              <a:rPr lang="es-ES" sz="1100" dirty="0" err="1">
                <a:latin typeface="Arial Rounded MT Bold" pitchFamily="34" charset="0"/>
              </a:rPr>
              <a:t>preparation</a:t>
            </a:r>
            <a:r>
              <a:rPr lang="es-ES" sz="1100" dirty="0">
                <a:latin typeface="Arial Rounded MT Bold" pitchFamily="34" charset="0"/>
              </a:rPr>
              <a:t>. </a:t>
            </a:r>
          </a:p>
          <a:p>
            <a:r>
              <a:rPr lang="es-ES" sz="1100" dirty="0" err="1">
                <a:latin typeface="Arial Rounded MT Bold" pitchFamily="34" charset="0"/>
              </a:rPr>
              <a:t>Potentiaal</a:t>
            </a:r>
            <a:r>
              <a:rPr lang="es-ES" sz="1100" dirty="0">
                <a:latin typeface="Arial Rounded MT Bold" pitchFamily="34" charset="0"/>
              </a:rPr>
              <a:t> </a:t>
            </a:r>
            <a:r>
              <a:rPr lang="es-ES" sz="1100" dirty="0" err="1">
                <a:latin typeface="Arial Rounded MT Bold" pitchFamily="34" charset="0"/>
              </a:rPr>
              <a:t>interest</a:t>
            </a:r>
            <a:r>
              <a:rPr lang="es-ES" sz="1100" dirty="0">
                <a:latin typeface="Arial Rounded MT Bold" pitchFamily="34" charset="0"/>
              </a:rPr>
              <a:t> in more </a:t>
            </a:r>
            <a:r>
              <a:rPr lang="es-ES" sz="1100" dirty="0" err="1">
                <a:latin typeface="Arial Rounded MT Bold" pitchFamily="34" charset="0"/>
              </a:rPr>
              <a:t>groups</a:t>
            </a:r>
            <a:r>
              <a:rPr lang="es-ES" sz="1100" dirty="0">
                <a:latin typeface="Arial Rounded MT Bold" pitchFamily="34" charset="0"/>
              </a:rPr>
              <a:t> </a:t>
            </a:r>
            <a:r>
              <a:rPr lang="es-ES" sz="1100" dirty="0" err="1">
                <a:latin typeface="Arial Rounded MT Bold" pitchFamily="34" charset="0"/>
              </a:rPr>
              <a:t>than</a:t>
            </a:r>
            <a:r>
              <a:rPr lang="es-ES" sz="1100" dirty="0">
                <a:latin typeface="Arial Rounded MT Bold" pitchFamily="34" charset="0"/>
              </a:rPr>
              <a:t> </a:t>
            </a:r>
            <a:r>
              <a:rPr lang="es-ES" sz="1100" dirty="0" err="1">
                <a:latin typeface="Arial Rounded MT Bold" pitchFamily="34" charset="0"/>
              </a:rPr>
              <a:t>shown</a:t>
            </a:r>
            <a:endParaRPr lang="es-ES" sz="1100" dirty="0">
              <a:latin typeface="Arial Rounded MT Bold" pitchFamily="34" charset="0"/>
            </a:endParaRPr>
          </a:p>
          <a:p>
            <a:endParaRPr lang="es-ES" sz="1100" dirty="0">
              <a:solidFill>
                <a:schemeClr val="accent6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1981200" y="1340769"/>
            <a:ext cx="8229600" cy="4525963"/>
          </a:xfrm>
        </p:spPr>
        <p:txBody>
          <a:bodyPr/>
          <a:lstStyle/>
          <a:p>
            <a:r>
              <a:rPr lang="es-ES" sz="1800" dirty="0">
                <a:latin typeface="Arial Rounded MT Bold" pitchFamily="34" charset="0"/>
              </a:rPr>
              <a:t>Big </a:t>
            </a:r>
            <a:r>
              <a:rPr lang="es-ES" sz="1800" dirty="0" err="1">
                <a:latin typeface="Arial Rounded MT Bold" pitchFamily="34" charset="0"/>
              </a:rPr>
              <a:t>effort</a:t>
            </a:r>
            <a:r>
              <a:rPr lang="es-ES" sz="1800" dirty="0">
                <a:latin typeface="Arial Rounded MT Bold" pitchFamily="34" charset="0"/>
              </a:rPr>
              <a:t> </a:t>
            </a:r>
            <a:r>
              <a:rPr lang="es-ES" sz="1800" dirty="0" err="1">
                <a:latin typeface="Arial Rounded MT Bold" pitchFamily="34" charset="0"/>
              </a:rPr>
              <a:t>to</a:t>
            </a:r>
            <a:r>
              <a:rPr lang="es-ES" sz="1800" dirty="0">
                <a:latin typeface="Arial Rounded MT Bold" pitchFamily="34" charset="0"/>
              </a:rPr>
              <a:t> </a:t>
            </a:r>
            <a:r>
              <a:rPr lang="es-ES" sz="1800" dirty="0" err="1">
                <a:latin typeface="Arial Rounded MT Bold" pitchFamily="34" charset="0"/>
              </a:rPr>
              <a:t>strengthen</a:t>
            </a:r>
            <a:r>
              <a:rPr lang="es-ES" sz="1800" dirty="0">
                <a:latin typeface="Arial Rounded MT Bold" pitchFamily="34" charset="0"/>
              </a:rPr>
              <a:t> </a:t>
            </a:r>
            <a:r>
              <a:rPr lang="es-ES" sz="1800" dirty="0" err="1">
                <a:latin typeface="Arial Rounded MT Bold" pitchFamily="34" charset="0"/>
              </a:rPr>
              <a:t>collaboration</a:t>
            </a:r>
            <a:r>
              <a:rPr lang="es-ES" sz="1800" dirty="0">
                <a:latin typeface="Arial Rounded MT Bold" pitchFamily="34" charset="0"/>
              </a:rPr>
              <a:t> </a:t>
            </a:r>
            <a:r>
              <a:rPr lang="es-ES" sz="1800" dirty="0">
                <a:latin typeface="Arial Rounded MT Bold" pitchFamily="34" charset="0"/>
                <a:sym typeface="Wingdings" pitchFamily="2" charset="2"/>
              </a:rPr>
              <a:t> </a:t>
            </a:r>
            <a:r>
              <a:rPr lang="es-ES" sz="1800" dirty="0" err="1">
                <a:latin typeface="Arial Rounded MT Bold" pitchFamily="34" charset="0"/>
                <a:sym typeface="Wingdings" pitchFamily="2" charset="2"/>
              </a:rPr>
              <a:t>large</a:t>
            </a:r>
            <a:r>
              <a:rPr lang="es-ES" sz="1800" dirty="0"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>
                <a:latin typeface="Arial Rounded MT Bold" pitchFamily="34" charset="0"/>
                <a:sym typeface="Wingdings" pitchFamily="2" charset="2"/>
              </a:rPr>
              <a:t>consortium</a:t>
            </a:r>
            <a:r>
              <a:rPr lang="es-ES" sz="1800" dirty="0"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>
                <a:latin typeface="Arial Rounded MT Bold" pitchFamily="34" charset="0"/>
                <a:sym typeface="Wingdings" pitchFamily="2" charset="2"/>
              </a:rPr>
              <a:t>involved</a:t>
            </a:r>
            <a:r>
              <a:rPr lang="es-ES" sz="1800" dirty="0">
                <a:latin typeface="Arial Rounded MT Bold" pitchFamily="34" charset="0"/>
                <a:sym typeface="Wingdings" pitchFamily="2" charset="2"/>
              </a:rPr>
              <a:t> in a </a:t>
            </a:r>
            <a:r>
              <a:rPr lang="es-ES" sz="1800" dirty="0" err="1">
                <a:latin typeface="Arial Rounded MT Bold" pitchFamily="34" charset="0"/>
                <a:sym typeface="Wingdings" pitchFamily="2" charset="2"/>
              </a:rPr>
              <a:t>number</a:t>
            </a:r>
            <a:r>
              <a:rPr lang="es-ES" sz="1800" dirty="0">
                <a:latin typeface="Arial Rounded MT Bold" pitchFamily="34" charset="0"/>
                <a:sym typeface="Wingdings" pitchFamily="2" charset="2"/>
              </a:rPr>
              <a:t> of </a:t>
            </a:r>
            <a:r>
              <a:rPr lang="es-ES" sz="1800" dirty="0" err="1">
                <a:latin typeface="Arial Rounded MT Bold" pitchFamily="34" charset="0"/>
                <a:sym typeface="Wingdings" pitchFamily="2" charset="2"/>
              </a:rPr>
              <a:t>funding</a:t>
            </a:r>
            <a:r>
              <a:rPr lang="es-ES" sz="1800" dirty="0"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>
                <a:latin typeface="Arial Rounded MT Bold" pitchFamily="34" charset="0"/>
                <a:sym typeface="Wingdings" pitchFamily="2" charset="2"/>
              </a:rPr>
              <a:t>applications</a:t>
            </a:r>
            <a:r>
              <a:rPr lang="es-ES" sz="1800" dirty="0">
                <a:latin typeface="Arial Rounded MT Bold" pitchFamily="34" charset="0"/>
                <a:sym typeface="Wingdings" pitchFamily="2" charset="2"/>
              </a:rPr>
              <a:t>, </a:t>
            </a:r>
            <a:r>
              <a:rPr lang="es-ES" sz="1800" dirty="0" err="1">
                <a:latin typeface="Arial Rounded MT Bold" pitchFamily="34" charset="0"/>
                <a:sym typeface="Wingdings" pitchFamily="2" charset="2"/>
              </a:rPr>
              <a:t>covering</a:t>
            </a:r>
            <a:r>
              <a:rPr lang="es-ES" sz="1800" dirty="0"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>
                <a:latin typeface="Arial Rounded MT Bold" pitchFamily="34" charset="0"/>
                <a:sym typeface="Wingdings" pitchFamily="2" charset="2"/>
              </a:rPr>
              <a:t>all</a:t>
            </a:r>
            <a:r>
              <a:rPr lang="es-ES" sz="1800" dirty="0">
                <a:latin typeface="Arial Rounded MT Bold" pitchFamily="34" charset="0"/>
                <a:sym typeface="Wingdings" pitchFamily="2" charset="2"/>
              </a:rPr>
              <a:t> TDR </a:t>
            </a:r>
            <a:r>
              <a:rPr lang="es-ES" sz="1800" dirty="0" err="1">
                <a:latin typeface="Arial Rounded MT Bold" pitchFamily="34" charset="0"/>
                <a:sym typeface="Wingdings" pitchFamily="2" charset="2"/>
              </a:rPr>
              <a:t>needs</a:t>
            </a:r>
            <a:endParaRPr lang="es-ES" dirty="0">
              <a:latin typeface="Arial Rounded MT Bold" pitchFamily="34" charset="0"/>
            </a:endParaRPr>
          </a:p>
        </p:txBody>
      </p:sp>
      <p:pic>
        <p:nvPicPr>
          <p:cNvPr id="11" name="Picture 9" descr="https://upload.wikimedia.org/wikipedia/en/2/26/Black_and_white_political_map_of_the_world.png"/>
          <p:cNvPicPr>
            <a:picLocks noChangeAspect="1" noChangeArrowheads="1"/>
          </p:cNvPicPr>
          <p:nvPr/>
        </p:nvPicPr>
        <p:blipFill>
          <a:blip r:embed="rId2" cstate="print"/>
          <a:srcRect l="5298" r="33779" b="57867"/>
          <a:stretch>
            <a:fillRect/>
          </a:stretch>
        </p:blipFill>
        <p:spPr bwMode="auto">
          <a:xfrm>
            <a:off x="1703512" y="2420888"/>
            <a:ext cx="8280920" cy="2520280"/>
          </a:xfrm>
          <a:prstGeom prst="rect">
            <a:avLst/>
          </a:prstGeom>
          <a:noFill/>
        </p:spPr>
      </p:pic>
      <p:sp>
        <p:nvSpPr>
          <p:cNvPr id="12" name="11 CuadroTexto"/>
          <p:cNvSpPr txBox="1"/>
          <p:nvPr/>
        </p:nvSpPr>
        <p:spPr>
          <a:xfrm>
            <a:off x="1847528" y="4725144"/>
            <a:ext cx="2232248" cy="6001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Arial Rounded MT Bold"/>
              </a:rPr>
              <a:t>U. Barry</a:t>
            </a:r>
          </a:p>
          <a:p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S. Carolina</a:t>
            </a:r>
          </a:p>
          <a:p>
            <a:pPr>
              <a:defRPr/>
            </a:pPr>
            <a:r>
              <a:rPr lang="es-ES" sz="1100" dirty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+ …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8400256" y="2132856"/>
            <a:ext cx="2088232" cy="11079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Zaragoza (</a:t>
            </a:r>
            <a:r>
              <a:rPr lang="es-ES" sz="1100" dirty="0" err="1">
                <a:solidFill>
                  <a:schemeClr val="tx1"/>
                </a:solidFill>
                <a:latin typeface="Arial Rounded MT Bold" pitchFamily="34" charset="0"/>
              </a:rPr>
              <a:t>Spain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  <a:p>
            <a:pPr algn="r"/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CEA-</a:t>
            </a:r>
            <a:r>
              <a:rPr lang="es-ES" sz="1100" dirty="0" err="1">
                <a:solidFill>
                  <a:schemeClr val="tx1"/>
                </a:solidFill>
                <a:latin typeface="Arial Rounded MT Bold" pitchFamily="34" charset="0"/>
              </a:rPr>
              <a:t>Saclay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 (France)</a:t>
            </a:r>
          </a:p>
          <a:p>
            <a:pPr algn="r"/>
            <a:r>
              <a:rPr lang="en-GB" sz="1100" dirty="0">
                <a:solidFill>
                  <a:schemeClr val="tx1"/>
                </a:solidFill>
                <a:latin typeface="Arial Rounded MT Bold" pitchFamily="34" charset="0"/>
              </a:rPr>
              <a:t>Mainz (Germany)</a:t>
            </a:r>
          </a:p>
          <a:p>
            <a:pPr algn="r">
              <a:defRPr/>
            </a:pP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Bonn (</a:t>
            </a:r>
            <a:r>
              <a:rPr lang="es-ES" sz="1100" dirty="0" err="1">
                <a:solidFill>
                  <a:schemeClr val="tx1"/>
                </a:solidFill>
                <a:latin typeface="Arial Rounded MT Bold" pitchFamily="34" charset="0"/>
              </a:rPr>
              <a:t>Germany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) </a:t>
            </a:r>
          </a:p>
          <a:p>
            <a:pPr algn="r">
              <a:defRPr/>
            </a:pP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Heidelberg (</a:t>
            </a:r>
            <a:r>
              <a:rPr lang="es-ES" sz="1100" dirty="0" err="1">
                <a:solidFill>
                  <a:schemeClr val="tx1"/>
                </a:solidFill>
                <a:latin typeface="Arial Rounded MT Bold" pitchFamily="34" charset="0"/>
              </a:rPr>
              <a:t>Germany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  <a:p>
            <a:pPr algn="r">
              <a:defRPr/>
            </a:pP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INR-</a:t>
            </a:r>
            <a:r>
              <a:rPr lang="es-ES" sz="1100" dirty="0" err="1">
                <a:solidFill>
                  <a:schemeClr val="tx1"/>
                </a:solidFill>
                <a:latin typeface="Arial Rounded MT Bold" pitchFamily="34" charset="0"/>
              </a:rPr>
              <a:t>Moscow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 (</a:t>
            </a:r>
            <a:r>
              <a:rPr lang="es-ES" sz="1100" dirty="0" err="1">
                <a:solidFill>
                  <a:schemeClr val="tx1"/>
                </a:solidFill>
                <a:latin typeface="Arial Rounded MT Bold" pitchFamily="34" charset="0"/>
              </a:rPr>
              <a:t>Russia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4192" y="2023046"/>
            <a:ext cx="1080120" cy="7578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15 Elipse"/>
          <p:cNvSpPr/>
          <p:nvPr/>
        </p:nvSpPr>
        <p:spPr>
          <a:xfrm>
            <a:off x="3287688" y="407707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6960096" y="4077072"/>
            <a:ext cx="144016" cy="144016"/>
          </a:xfrm>
          <a:prstGeom prst="ellipse">
            <a:avLst/>
          </a:prstGeom>
          <a:solidFill>
            <a:srgbClr val="C0504D">
              <a:alpha val="41961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7392144" y="3573016"/>
            <a:ext cx="216024" cy="216024"/>
          </a:xfrm>
          <a:prstGeom prst="ellipse">
            <a:avLst/>
          </a:prstGeom>
          <a:solidFill>
            <a:srgbClr val="C0504D">
              <a:alpha val="41961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7536160" y="40050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>
            <a:off x="7392144" y="34290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Elipse"/>
          <p:cNvSpPr/>
          <p:nvPr/>
        </p:nvSpPr>
        <p:spPr>
          <a:xfrm>
            <a:off x="7680176" y="3861048"/>
            <a:ext cx="144016" cy="144016"/>
          </a:xfrm>
          <a:prstGeom prst="ellipse">
            <a:avLst/>
          </a:prstGeom>
          <a:solidFill>
            <a:srgbClr val="C0504D">
              <a:alpha val="41961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Elipse"/>
          <p:cNvSpPr/>
          <p:nvPr/>
        </p:nvSpPr>
        <p:spPr>
          <a:xfrm>
            <a:off x="8256240" y="3356992"/>
            <a:ext cx="144016" cy="144016"/>
          </a:xfrm>
          <a:prstGeom prst="ellipse">
            <a:avLst/>
          </a:prstGeom>
          <a:solidFill>
            <a:srgbClr val="C0504D">
              <a:alpha val="41961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Elipse"/>
          <p:cNvSpPr/>
          <p:nvPr/>
        </p:nvSpPr>
        <p:spPr>
          <a:xfrm>
            <a:off x="7320136" y="3789040"/>
            <a:ext cx="144016" cy="14401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Elipse"/>
          <p:cNvSpPr/>
          <p:nvPr/>
        </p:nvSpPr>
        <p:spPr>
          <a:xfrm>
            <a:off x="7176120" y="3789040"/>
            <a:ext cx="144016" cy="14401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Elipse"/>
          <p:cNvSpPr/>
          <p:nvPr/>
        </p:nvSpPr>
        <p:spPr>
          <a:xfrm>
            <a:off x="7104112" y="3789040"/>
            <a:ext cx="144016" cy="14401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CuadroTexto"/>
          <p:cNvSpPr txBox="1"/>
          <p:nvPr/>
        </p:nvSpPr>
        <p:spPr>
          <a:xfrm>
            <a:off x="8616280" y="4149080"/>
            <a:ext cx="1872208" cy="11079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>
              <a:defRPr/>
            </a:pPr>
            <a:r>
              <a:rPr lang="es-ES" sz="1100" dirty="0">
                <a:latin typeface="Arial Rounded MT Bold" pitchFamily="34" charset="0"/>
              </a:rPr>
              <a:t>RBI (</a:t>
            </a:r>
            <a:r>
              <a:rPr lang="es-ES" sz="1100" dirty="0" err="1">
                <a:latin typeface="Arial Rounded MT Bold" pitchFamily="34" charset="0"/>
              </a:rPr>
              <a:t>Croatia</a:t>
            </a:r>
            <a:r>
              <a:rPr lang="es-ES" sz="1100" dirty="0">
                <a:latin typeface="Arial Rounded MT Bold" pitchFamily="34" charset="0"/>
              </a:rPr>
              <a:t>)</a:t>
            </a:r>
          </a:p>
          <a:p>
            <a:pPr algn="r">
              <a:defRPr/>
            </a:pP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DESY (</a:t>
            </a:r>
            <a:r>
              <a:rPr lang="es-ES" sz="1100" dirty="0" err="1">
                <a:solidFill>
                  <a:schemeClr val="tx1"/>
                </a:solidFill>
                <a:latin typeface="Arial Rounded MT Bold" pitchFamily="34" charset="0"/>
              </a:rPr>
              <a:t>Germany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  <a:p>
            <a:pPr algn="r">
              <a:defRPr/>
            </a:pP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U. </a:t>
            </a:r>
            <a:r>
              <a:rPr lang="es-ES" sz="1100" dirty="0" err="1">
                <a:solidFill>
                  <a:schemeClr val="tx1"/>
                </a:solidFill>
                <a:latin typeface="Arial Rounded MT Bold" pitchFamily="34" charset="0"/>
              </a:rPr>
              <a:t>Hamburg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 (</a:t>
            </a:r>
            <a:r>
              <a:rPr lang="es-ES" sz="1100" dirty="0" err="1">
                <a:solidFill>
                  <a:schemeClr val="tx1"/>
                </a:solidFill>
                <a:latin typeface="Arial Rounded MT Bold" pitchFamily="34" charset="0"/>
              </a:rPr>
              <a:t>Germany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  <a:p>
            <a:pPr algn="r">
              <a:defRPr/>
            </a:pPr>
            <a:r>
              <a:rPr lang="es-ES" sz="1100" dirty="0" err="1">
                <a:solidFill>
                  <a:schemeClr val="tx1"/>
                </a:solidFill>
                <a:latin typeface="Arial Rounded MT Bold" pitchFamily="34" charset="0"/>
              </a:rPr>
              <a:t>U.Valencia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 (</a:t>
            </a:r>
            <a:r>
              <a:rPr lang="es-ES" sz="1100" dirty="0" err="1">
                <a:solidFill>
                  <a:schemeClr val="tx1"/>
                </a:solidFill>
                <a:latin typeface="Arial Rounded MT Bold" pitchFamily="34" charset="0"/>
              </a:rPr>
              <a:t>Spain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) </a:t>
            </a:r>
          </a:p>
          <a:p>
            <a:pPr algn="r">
              <a:defRPr/>
            </a:pP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U. Cartagena (</a:t>
            </a:r>
            <a:r>
              <a:rPr lang="es-ES" sz="1100" dirty="0" err="1">
                <a:solidFill>
                  <a:schemeClr val="tx1"/>
                </a:solidFill>
                <a:latin typeface="Arial Rounded MT Bold" pitchFamily="34" charset="0"/>
              </a:rPr>
              <a:t>Spain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  <a:p>
            <a:pPr algn="r">
              <a:defRPr/>
            </a:pP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INFN-</a:t>
            </a:r>
            <a:r>
              <a:rPr lang="es-ES" sz="1100" dirty="0" err="1">
                <a:solidFill>
                  <a:schemeClr val="tx1"/>
                </a:solidFill>
                <a:latin typeface="Arial Rounded MT Bold" pitchFamily="34" charset="0"/>
              </a:rPr>
              <a:t>Frascati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, (</a:t>
            </a:r>
            <a:r>
              <a:rPr lang="es-ES" sz="1100" dirty="0" err="1">
                <a:solidFill>
                  <a:schemeClr val="tx1"/>
                </a:solidFill>
                <a:latin typeface="Arial Rounded MT Bold" pitchFamily="34" charset="0"/>
              </a:rPr>
              <a:t>Italy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) </a:t>
            </a:r>
          </a:p>
        </p:txBody>
      </p:sp>
      <p:cxnSp>
        <p:nvCxnSpPr>
          <p:cNvPr id="27" name="26 Conector recto de flecha"/>
          <p:cNvCxnSpPr/>
          <p:nvPr/>
        </p:nvCxnSpPr>
        <p:spPr>
          <a:xfrm flipH="1">
            <a:off x="3143672" y="2496566"/>
            <a:ext cx="648072" cy="2123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5879976" y="4797153"/>
            <a:ext cx="2232248" cy="430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>
              <a:defRPr/>
            </a:pPr>
            <a:r>
              <a:rPr lang="es-ES" sz="1100" dirty="0">
                <a:latin typeface="Arial Rounded MT Bold" pitchFamily="34" charset="0"/>
              </a:rPr>
              <a:t>CERN</a:t>
            </a:r>
          </a:p>
          <a:p>
            <a:pPr algn="r">
              <a:defRPr/>
            </a:pPr>
            <a:r>
              <a:rPr lang="es-ES" sz="1100" dirty="0">
                <a:latin typeface="Arial Rounded MT Bold" pitchFamily="34" charset="0"/>
              </a:rPr>
              <a:t>CEA/</a:t>
            </a:r>
            <a:r>
              <a:rPr lang="es-ES" sz="1100" dirty="0" err="1">
                <a:latin typeface="Arial Rounded MT Bold" pitchFamily="34" charset="0"/>
              </a:rPr>
              <a:t>Saclay</a:t>
            </a:r>
            <a:r>
              <a:rPr lang="es-ES" sz="1100" dirty="0">
                <a:latin typeface="Arial Rounded MT Bold" pitchFamily="34" charset="0"/>
              </a:rPr>
              <a:t> (France)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43873" y="4437112"/>
            <a:ext cx="1329267" cy="9361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0" name="29 CuadroTexto"/>
          <p:cNvSpPr txBox="1"/>
          <p:nvPr/>
        </p:nvSpPr>
        <p:spPr>
          <a:xfrm>
            <a:off x="4727848" y="2492897"/>
            <a:ext cx="2232248" cy="430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>
              <a:defRPr/>
            </a:pPr>
            <a:r>
              <a:rPr lang="es-ES" sz="1100">
                <a:solidFill>
                  <a:schemeClr val="tx1"/>
                </a:solidFill>
                <a:latin typeface="Arial Rounded MT Bold" pitchFamily="34" charset="0"/>
              </a:rPr>
              <a:t>INAF-Milano 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(</a:t>
            </a:r>
            <a:r>
              <a:rPr lang="es-ES" sz="1100" dirty="0" err="1">
                <a:solidFill>
                  <a:schemeClr val="tx1"/>
                </a:solidFill>
                <a:latin typeface="Arial Rounded MT Bold" pitchFamily="34" charset="0"/>
              </a:rPr>
              <a:t>Italy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  <a:p>
            <a:pPr algn="r">
              <a:defRPr/>
            </a:pP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DTU (</a:t>
            </a:r>
            <a:r>
              <a:rPr lang="es-ES" sz="1100" dirty="0" err="1">
                <a:solidFill>
                  <a:schemeClr val="tx1"/>
                </a:solidFill>
                <a:latin typeface="Arial Rounded MT Bold" pitchFamily="34" charset="0"/>
              </a:rPr>
              <a:t>Denmark</a:t>
            </a:r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)</a:t>
            </a:r>
            <a:r>
              <a:rPr lang="es-ES" sz="1100" dirty="0">
                <a:solidFill>
                  <a:srgbClr val="C000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31" name="30 CuadroTexto"/>
          <p:cNvSpPr txBox="1"/>
          <p:nvPr/>
        </p:nvSpPr>
        <p:spPr>
          <a:xfrm>
            <a:off x="1855912" y="2285256"/>
            <a:ext cx="2232248" cy="6001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es-ES" sz="1100" dirty="0">
                <a:latin typeface="Arial Rounded MT Bold" pitchFamily="34" charset="0"/>
              </a:rPr>
              <a:t>LLNL</a:t>
            </a:r>
          </a:p>
          <a:p>
            <a:r>
              <a:rPr lang="es-ES" sz="1100" dirty="0">
                <a:latin typeface="Arial Rounded MT Bold" pitchFamily="34" charset="0"/>
              </a:rPr>
              <a:t>Columbia</a:t>
            </a:r>
          </a:p>
          <a:p>
            <a:r>
              <a:rPr lang="es-ES" sz="1100" dirty="0">
                <a:solidFill>
                  <a:schemeClr val="tx1"/>
                </a:solidFill>
                <a:latin typeface="Arial Rounded MT Bold" pitchFamily="34" charset="0"/>
              </a:rPr>
              <a:t>MIT </a:t>
            </a:r>
          </a:p>
        </p:txBody>
      </p:sp>
      <p:grpSp>
        <p:nvGrpSpPr>
          <p:cNvPr id="32" name="24 Grupo"/>
          <p:cNvGrpSpPr/>
          <p:nvPr/>
        </p:nvGrpSpPr>
        <p:grpSpPr>
          <a:xfrm>
            <a:off x="3503712" y="2132856"/>
            <a:ext cx="1368152" cy="864096"/>
            <a:chOff x="323528" y="1916832"/>
            <a:chExt cx="6912768" cy="4752528"/>
          </a:xfrm>
        </p:grpSpPr>
        <p:grpSp>
          <p:nvGrpSpPr>
            <p:cNvPr id="33" name="23 Grupo"/>
            <p:cNvGrpSpPr/>
            <p:nvPr/>
          </p:nvGrpSpPr>
          <p:grpSpPr>
            <a:xfrm>
              <a:off x="323528" y="1916832"/>
              <a:ext cx="6912768" cy="4752528"/>
              <a:chOff x="323528" y="1916832"/>
              <a:chExt cx="6912768" cy="4752528"/>
            </a:xfrm>
          </p:grpSpPr>
          <p:pic>
            <p:nvPicPr>
              <p:cNvPr id="37" name="Picture 4" descr="http://www.accessscience.com/loadBinary.aspx?aID=775&amp;filename=681600FG0090.GIF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23528" y="1957195"/>
                <a:ext cx="6912768" cy="4712165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  <p:sp>
            <p:nvSpPr>
              <p:cNvPr id="38" name="37 Rectángulo"/>
              <p:cNvSpPr/>
              <p:nvPr/>
            </p:nvSpPr>
            <p:spPr>
              <a:xfrm>
                <a:off x="5364088" y="1916832"/>
                <a:ext cx="79208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50"/>
              </a:p>
            </p:txBody>
          </p:sp>
        </p:grpSp>
        <p:sp>
          <p:nvSpPr>
            <p:cNvPr id="34" name="17 Rectángulo"/>
            <p:cNvSpPr/>
            <p:nvPr/>
          </p:nvSpPr>
          <p:spPr>
            <a:xfrm>
              <a:off x="1259632" y="2996952"/>
              <a:ext cx="504056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050"/>
            </a:p>
          </p:txBody>
        </p:sp>
        <p:sp>
          <p:nvSpPr>
            <p:cNvPr id="35" name="19 Rectángulo"/>
            <p:cNvSpPr/>
            <p:nvPr/>
          </p:nvSpPr>
          <p:spPr>
            <a:xfrm>
              <a:off x="2771800" y="6165304"/>
              <a:ext cx="504056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050"/>
            </a:p>
          </p:txBody>
        </p:sp>
        <p:sp>
          <p:nvSpPr>
            <p:cNvPr id="36" name="20 Rectángulo"/>
            <p:cNvSpPr/>
            <p:nvPr/>
          </p:nvSpPr>
          <p:spPr>
            <a:xfrm>
              <a:off x="5148064" y="4365104"/>
              <a:ext cx="79208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050"/>
            </a:p>
          </p:txBody>
        </p:sp>
      </p:grpSp>
      <p:sp>
        <p:nvSpPr>
          <p:cNvPr id="40" name="39 Rectángulo"/>
          <p:cNvSpPr/>
          <p:nvPr/>
        </p:nvSpPr>
        <p:spPr>
          <a:xfrm>
            <a:off x="7320136" y="5445224"/>
            <a:ext cx="2996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 Rounded MT Bold" pitchFamily="34" charset="0"/>
              </a:rPr>
              <a:t>New </a:t>
            </a:r>
            <a:r>
              <a:rPr lang="es-ES" dirty="0" err="1">
                <a:latin typeface="Arial Rounded MT Bold" pitchFamily="34" charset="0"/>
              </a:rPr>
              <a:t>partners</a:t>
            </a:r>
            <a:r>
              <a:rPr lang="es-ES" dirty="0">
                <a:latin typeface="Arial Rounded MT Bold" pitchFamily="34" charset="0"/>
              </a:rPr>
              <a:t> </a:t>
            </a:r>
            <a:r>
              <a:rPr lang="es-ES" dirty="0" err="1">
                <a:latin typeface="Arial Rounded MT Bold" pitchFamily="34" charset="0"/>
              </a:rPr>
              <a:t>welcome</a:t>
            </a:r>
            <a:r>
              <a:rPr lang="es-ES" dirty="0">
                <a:latin typeface="Arial Rounded MT Bold" pitchFamily="34" charset="0"/>
              </a:rPr>
              <a:t>…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6162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116632"/>
            <a:ext cx="8229600" cy="1143000"/>
          </a:xfrm>
        </p:spPr>
        <p:txBody>
          <a:bodyPr/>
          <a:lstStyle/>
          <a:p>
            <a:r>
              <a:rPr lang="es-ES" sz="4000" dirty="0">
                <a:latin typeface="Arial Rounded MT Bold" pitchFamily="34" charset="0"/>
              </a:rPr>
              <a:t>IAXO TDR </a:t>
            </a:r>
            <a:r>
              <a:rPr lang="es-ES" sz="4000" dirty="0" err="1">
                <a:latin typeface="Arial Rounded MT Bold" pitchFamily="34" charset="0"/>
              </a:rPr>
              <a:t>baseline</a:t>
            </a:r>
            <a:r>
              <a:rPr lang="es-ES" sz="4000" dirty="0">
                <a:latin typeface="Arial Rounded MT Bold" pitchFamily="34" charset="0"/>
              </a:rPr>
              <a:t> </a:t>
            </a:r>
            <a:r>
              <a:rPr lang="es-ES" sz="4000" dirty="0" err="1">
                <a:latin typeface="Arial Rounded MT Bold" pitchFamily="34" charset="0"/>
              </a:rPr>
              <a:t>plans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dirty="0">
                <a:latin typeface="Arial Rounded MT Bold" panose="020F0704030504030204" pitchFamily="34" charset="0"/>
              </a:rPr>
              <a:t>Beyond Colliders, CERN, March-17</a:t>
            </a:r>
            <a:endParaRPr lang="es-ES" sz="110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dirty="0">
                <a:latin typeface="Arial Rounded MT Bold" panose="020F0704030504030204" pitchFamily="34" charset="0"/>
              </a:rPr>
              <a:t>Igor G. Irastorza / </a:t>
            </a:r>
            <a:endParaRPr lang="es-ES" sz="1100" dirty="0">
              <a:latin typeface="Arial Rounded MT Bold" panose="020F0704030504030204" pitchFamily="34" charset="0"/>
            </a:endParaRPr>
          </a:p>
          <a:p>
            <a:r>
              <a:rPr lang="es-ES" sz="1100" dirty="0">
                <a:latin typeface="Arial Rounded MT Bold" panose="020F0704030504030204" pitchFamily="34" charset="0"/>
              </a:rPr>
              <a:t>Universidad </a:t>
            </a:r>
            <a:r>
              <a:rPr lang="es-ES" sz="110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>
                <a:latin typeface="Arial Rounded MT Bold" panose="020F0704030504030204" pitchFamily="34" charset="0"/>
              </a:rPr>
              <a:pPr/>
              <a:t>15</a:t>
            </a:fld>
            <a:endParaRPr lang="es-ES" sz="1100">
              <a:latin typeface="Arial Rounded MT Bold" panose="020F0704030504030204" pitchFamily="34" charset="0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1847528" y="1279302"/>
            <a:ext cx="5626968" cy="4525963"/>
          </a:xfrm>
        </p:spPr>
        <p:txBody>
          <a:bodyPr/>
          <a:lstStyle/>
          <a:p>
            <a:r>
              <a:rPr lang="en-US" sz="2000" b="1" dirty="0">
                <a:latin typeface="Arial Rounded MT Bold" pitchFamily="34" charset="0"/>
              </a:rPr>
              <a:t>IAXO-T0: </a:t>
            </a:r>
            <a:r>
              <a:rPr lang="en-US" sz="2000" dirty="0">
                <a:latin typeface="Arial Rounded MT Bold" pitchFamily="34" charset="0"/>
              </a:rPr>
              <a:t>demonstration coil magnet</a:t>
            </a:r>
          </a:p>
          <a:p>
            <a:r>
              <a:rPr lang="en-US" sz="2000" b="1" dirty="0">
                <a:latin typeface="Arial Rounded MT Bold" pitchFamily="34" charset="0"/>
              </a:rPr>
              <a:t>IAXO-X0: </a:t>
            </a:r>
            <a:r>
              <a:rPr lang="en-US" sz="2000" dirty="0">
                <a:latin typeface="Arial Rounded MT Bold" pitchFamily="34" charset="0"/>
              </a:rPr>
              <a:t>prototype x-ray optics </a:t>
            </a:r>
            <a:endParaRPr lang="en-US" sz="2000" b="1" dirty="0">
              <a:latin typeface="Arial Rounded MT Bold" pitchFamily="34" charset="0"/>
            </a:endParaRPr>
          </a:p>
          <a:p>
            <a:r>
              <a:rPr lang="en-US" sz="2000" b="1" dirty="0">
                <a:latin typeface="Arial Rounded MT Bold" pitchFamily="34" charset="0"/>
              </a:rPr>
              <a:t>IAXO-D0</a:t>
            </a:r>
            <a:r>
              <a:rPr lang="en-US" sz="2000" dirty="0">
                <a:latin typeface="Arial Rounded MT Bold" pitchFamily="34" charset="0"/>
              </a:rPr>
              <a:t>: prototype low background detector setup testing different technologies for detector</a:t>
            </a:r>
            <a:endParaRPr lang="en-US" sz="2000" b="1" dirty="0">
              <a:latin typeface="Arial Rounded MT Bold" pitchFamily="34" charset="0"/>
            </a:endParaRPr>
          </a:p>
          <a:p>
            <a:r>
              <a:rPr lang="en-US" sz="2000" dirty="0">
                <a:latin typeface="Arial Rounded MT Bold" pitchFamily="34" charset="0"/>
              </a:rPr>
              <a:t>Studies to refine IAXO physics case</a:t>
            </a:r>
          </a:p>
          <a:p>
            <a:r>
              <a:rPr lang="en-US" sz="2000" dirty="0">
                <a:latin typeface="Arial Rounded MT Bold" pitchFamily="34" charset="0"/>
              </a:rPr>
              <a:t>Additional physics potential (DM options)</a:t>
            </a:r>
          </a:p>
          <a:p>
            <a:r>
              <a:rPr lang="en-US" sz="2000" dirty="0">
                <a:latin typeface="Arial Rounded MT Bold" pitchFamily="34" charset="0"/>
              </a:rPr>
              <a:t>Site studies</a:t>
            </a:r>
          </a:p>
          <a:p>
            <a:r>
              <a:rPr lang="en-US" sz="2000" dirty="0">
                <a:latin typeface="Arial Rounded MT Bold" pitchFamily="34" charset="0"/>
              </a:rPr>
              <a:t>Consolidate  and structure collaboration</a:t>
            </a:r>
          </a:p>
          <a:p>
            <a:endParaRPr lang="es-E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9124" y="4739384"/>
            <a:ext cx="3062939" cy="1980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6570755" y="5283693"/>
            <a:ext cx="1008112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solidFill>
                  <a:schemeClr val="tx1"/>
                </a:solidFill>
              </a:rPr>
              <a:t>IAXO-T0</a:t>
            </a:r>
            <a:endParaRPr lang="es-ES" sz="1200" dirty="0">
              <a:solidFill>
                <a:schemeClr val="tx1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6869" y="4581128"/>
            <a:ext cx="1931549" cy="168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CuadroTexto"/>
          <p:cNvSpPr txBox="1"/>
          <p:nvPr/>
        </p:nvSpPr>
        <p:spPr>
          <a:xfrm>
            <a:off x="4151784" y="5229201"/>
            <a:ext cx="1008112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solidFill>
                  <a:schemeClr val="tx1"/>
                </a:solidFill>
              </a:rPr>
              <a:t>IAXO-X0</a:t>
            </a:r>
            <a:endParaRPr lang="es-ES" sz="1200" dirty="0">
              <a:solidFill>
                <a:schemeClr val="tx1"/>
              </a:solidFill>
            </a:endParaRPr>
          </a:p>
        </p:txBody>
      </p:sp>
      <p:pic>
        <p:nvPicPr>
          <p:cNvPr id="1638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20137" y="1628800"/>
            <a:ext cx="290482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7536160" y="3573017"/>
            <a:ext cx="2304256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solidFill>
                  <a:schemeClr val="tx1"/>
                </a:solidFill>
              </a:rPr>
              <a:t>IAXO-D0 Micromegas </a:t>
            </a:r>
          </a:p>
        </p:txBody>
      </p:sp>
    </p:spTree>
    <p:extLst>
      <p:ext uri="{BB962C8B-B14F-4D97-AF65-F5344CB8AC3E}">
        <p14:creationId xmlns:p14="http://schemas.microsoft.com/office/powerpoint/2010/main" val="286400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0" y="692696"/>
            <a:ext cx="9144000" cy="54000"/>
          </a:xfrm>
          <a:prstGeom prst="rect">
            <a:avLst/>
          </a:prstGeom>
          <a:solidFill>
            <a:srgbClr val="000099"/>
          </a:solidFill>
          <a:ln w="127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524000" y="0"/>
            <a:ext cx="9144000" cy="914400"/>
          </a:xfrm>
          <a:prstGeom prst="rect">
            <a:avLst/>
          </a:prstGeom>
          <a:noFill/>
          <a:ln w="5715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fr-FR" sz="3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IAXO </a:t>
            </a:r>
            <a:r>
              <a:rPr lang="fr-FR" sz="39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timeline</a:t>
            </a:r>
            <a:endParaRPr lang="fr-FR" sz="39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2753" y="2124074"/>
            <a:ext cx="8279035" cy="3743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uble flèche horizontale 4"/>
          <p:cNvSpPr/>
          <p:nvPr/>
        </p:nvSpPr>
        <p:spPr>
          <a:xfrm>
            <a:off x="4038600" y="1676400"/>
            <a:ext cx="1524000" cy="457200"/>
          </a:xfrm>
          <a:prstGeom prst="left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Double flèche horizontale 5"/>
          <p:cNvSpPr/>
          <p:nvPr/>
        </p:nvSpPr>
        <p:spPr>
          <a:xfrm>
            <a:off x="5410200" y="1219200"/>
            <a:ext cx="3657600" cy="457200"/>
          </a:xfrm>
          <a:prstGeom prst="left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Double flèche horizontale 6"/>
          <p:cNvSpPr/>
          <p:nvPr/>
        </p:nvSpPr>
        <p:spPr>
          <a:xfrm>
            <a:off x="7467600" y="1676400"/>
            <a:ext cx="2590800" cy="457200"/>
          </a:xfrm>
          <a:prstGeom prst="left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4240497" y="1219201"/>
            <a:ext cx="965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CC0099"/>
                </a:solidFill>
              </a:rPr>
              <a:t>TDR: </a:t>
            </a:r>
          </a:p>
          <a:p>
            <a:r>
              <a:rPr lang="fr-FR" sz="1200" dirty="0">
                <a:solidFill>
                  <a:srgbClr val="CC0099"/>
                </a:solidFill>
              </a:rPr>
              <a:t>~ 18 </a:t>
            </a:r>
            <a:r>
              <a:rPr lang="fr-FR" sz="1200" dirty="0" err="1">
                <a:solidFill>
                  <a:srgbClr val="CC0099"/>
                </a:solidFill>
              </a:rPr>
              <a:t>months</a:t>
            </a:r>
            <a:endParaRPr lang="fr-FR" sz="1200" dirty="0">
              <a:solidFill>
                <a:srgbClr val="CC0099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096001" y="838201"/>
            <a:ext cx="986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CC0099"/>
                </a:solidFill>
              </a:rPr>
              <a:t>Construction</a:t>
            </a:r>
          </a:p>
          <a:p>
            <a:r>
              <a:rPr lang="fr-FR" sz="1200" dirty="0">
                <a:solidFill>
                  <a:srgbClr val="CC0099"/>
                </a:solidFill>
              </a:rPr>
              <a:t>~ 2.5 </a:t>
            </a:r>
            <a:r>
              <a:rPr lang="fr-FR" sz="1200" dirty="0" err="1">
                <a:solidFill>
                  <a:srgbClr val="CC0099"/>
                </a:solidFill>
              </a:rPr>
              <a:t>years</a:t>
            </a:r>
            <a:endParaRPr lang="fr-FR" sz="1200" dirty="0">
              <a:solidFill>
                <a:srgbClr val="CC0099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9144001" y="1030070"/>
            <a:ext cx="11195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>
                <a:solidFill>
                  <a:srgbClr val="CC0099"/>
                </a:solidFill>
              </a:rPr>
              <a:t>Integration</a:t>
            </a:r>
            <a:r>
              <a:rPr lang="fr-FR" sz="1200" dirty="0">
                <a:solidFill>
                  <a:srgbClr val="CC0099"/>
                </a:solidFill>
              </a:rPr>
              <a:t> + </a:t>
            </a:r>
          </a:p>
          <a:p>
            <a:r>
              <a:rPr lang="fr-FR" sz="1200" dirty="0" err="1">
                <a:solidFill>
                  <a:srgbClr val="CC0099"/>
                </a:solidFill>
              </a:rPr>
              <a:t>commissioning</a:t>
            </a:r>
            <a:endParaRPr lang="fr-FR" sz="1200" dirty="0">
              <a:solidFill>
                <a:srgbClr val="CC0099"/>
              </a:solidFill>
            </a:endParaRPr>
          </a:p>
          <a:p>
            <a:r>
              <a:rPr lang="fr-FR" sz="1200" dirty="0">
                <a:solidFill>
                  <a:srgbClr val="CC0099"/>
                </a:solidFill>
              </a:rPr>
              <a:t>~ 2.5 </a:t>
            </a:r>
            <a:r>
              <a:rPr lang="fr-FR" sz="1200" dirty="0" err="1">
                <a:solidFill>
                  <a:srgbClr val="CC0099"/>
                </a:solidFill>
              </a:rPr>
              <a:t>years</a:t>
            </a:r>
            <a:endParaRPr lang="fr-FR" sz="1200" dirty="0">
              <a:solidFill>
                <a:srgbClr val="CC0099"/>
              </a:solidFill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0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>
                <a:latin typeface="Arial Rounded MT Bold" pitchFamily="34" charset="0"/>
              </a:rPr>
              <a:t>Extended TDR </a:t>
            </a:r>
            <a:r>
              <a:rPr lang="es-ES" sz="2000" dirty="0">
                <a:latin typeface="Arial Rounded MT Bold" pitchFamily="34" charset="0"/>
              </a:rPr>
              <a:t>(</a:t>
            </a:r>
            <a:r>
              <a:rPr lang="es-ES" sz="2000" dirty="0">
                <a:latin typeface="Arial Rounded MT Bold" pitchFamily="34" charset="0"/>
                <a:sym typeface="Wingdings" pitchFamily="2" charset="2"/>
              </a:rPr>
              <a:t>Mi</a:t>
            </a:r>
            <a:r>
              <a:rPr lang="es-ES" sz="2000" dirty="0">
                <a:latin typeface="Arial Rounded MT Bold" pitchFamily="34" charset="0"/>
              </a:rPr>
              <a:t>ni-IAXO / </a:t>
            </a:r>
            <a:r>
              <a:rPr lang="es-ES" sz="2000" dirty="0" err="1">
                <a:latin typeface="Arial Rounded MT Bold" pitchFamily="34" charset="0"/>
              </a:rPr>
              <a:t>BabyIAXO</a:t>
            </a:r>
            <a:r>
              <a:rPr lang="es-ES" sz="2000" dirty="0">
                <a:latin typeface="Arial Rounded MT Bold" pitchFamily="34" charset="0"/>
              </a:rPr>
              <a:t> concept)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>
          <a:xfrm>
            <a:off x="1981200" y="6356351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dirty="0">
                <a:latin typeface="Arial Rounded MT Bold" panose="020F0704030504030204" pitchFamily="34" charset="0"/>
              </a:rPr>
              <a:t>Beyond Colliders, CERN, March-17</a:t>
            </a:r>
            <a:endParaRPr lang="es-ES" sz="1100" dirty="0">
              <a:latin typeface="Arial Rounded MT Bold" panose="020F0704030504030204" pitchFamily="34" charset="0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dirty="0">
                <a:latin typeface="Arial Rounded MT Bold" panose="020F0704030504030204" pitchFamily="34" charset="0"/>
              </a:rPr>
              <a:t>Igor G. Irastorza / </a:t>
            </a:r>
            <a:endParaRPr lang="es-ES" sz="1100" dirty="0">
              <a:latin typeface="Arial Rounded MT Bold" panose="020F0704030504030204" pitchFamily="34" charset="0"/>
            </a:endParaRPr>
          </a:p>
          <a:p>
            <a:r>
              <a:rPr lang="es-ES" sz="1100" dirty="0">
                <a:latin typeface="Arial Rounded MT Bold" panose="020F0704030504030204" pitchFamily="34" charset="0"/>
              </a:rPr>
              <a:t>Universidad </a:t>
            </a:r>
            <a:r>
              <a:rPr lang="es-ES" sz="110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>
                <a:latin typeface="Arial Rounded MT Bold" panose="020F0704030504030204" pitchFamily="34" charset="0"/>
              </a:rPr>
              <a:pPr/>
              <a:t>17</a:t>
            </a:fld>
            <a:endParaRPr lang="es-ES" sz="1100">
              <a:latin typeface="Arial Rounded MT Bold" panose="020F0704030504030204" pitchFamily="34" charset="0"/>
            </a:endParaRPr>
          </a:p>
        </p:txBody>
      </p:sp>
      <p:sp>
        <p:nvSpPr>
          <p:cNvPr id="9" name="6 Marcador de contenido"/>
          <p:cNvSpPr>
            <a:spLocks noGrp="1"/>
          </p:cNvSpPr>
          <p:nvPr>
            <p:ph idx="1"/>
          </p:nvPr>
        </p:nvSpPr>
        <p:spPr>
          <a:xfrm>
            <a:off x="1992314" y="1268413"/>
            <a:ext cx="5183807" cy="4680867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latin typeface="Arial Rounded MT Bold" pitchFamily="34" charset="0"/>
              </a:rPr>
              <a:t>Alternative magnet designs</a:t>
            </a:r>
          </a:p>
          <a:p>
            <a:pPr lvl="1"/>
            <a:r>
              <a:rPr lang="en-US" sz="1700" b="1" dirty="0">
                <a:solidFill>
                  <a:srgbClr val="00B050"/>
                </a:solidFill>
                <a:latin typeface="Arial Rounded MT Bold" pitchFamily="34" charset="0"/>
              </a:rPr>
              <a:t>Pros</a:t>
            </a:r>
            <a:r>
              <a:rPr lang="en-US" sz="1700" dirty="0">
                <a:latin typeface="Arial Rounded MT Bold" pitchFamily="34" charset="0"/>
              </a:rPr>
              <a:t>: higher FOM with less conductor, modularity</a:t>
            </a:r>
          </a:p>
          <a:p>
            <a:pPr lvl="1"/>
            <a:r>
              <a:rPr lang="en-US" sz="1700" b="1" dirty="0">
                <a:solidFill>
                  <a:srgbClr val="FF0000"/>
                </a:solidFill>
                <a:latin typeface="Arial Rounded MT Bold" pitchFamily="34" charset="0"/>
              </a:rPr>
              <a:t>Cons</a:t>
            </a:r>
            <a:r>
              <a:rPr lang="en-US" sz="1700" dirty="0">
                <a:latin typeface="Arial Rounded MT Bold" pitchFamily="34" charset="0"/>
              </a:rPr>
              <a:t>: higher risk </a:t>
            </a:r>
            <a:r>
              <a:rPr lang="en-US" sz="1700" dirty="0">
                <a:latin typeface="Arial Rounded MT Bold" pitchFamily="34" charset="0"/>
                <a:sym typeface="Wingdings" pitchFamily="2" charset="2"/>
              </a:rPr>
              <a:t> need intermediate demonstrating magnet prototype</a:t>
            </a:r>
            <a:endParaRPr lang="en-US" sz="1700" dirty="0">
              <a:latin typeface="Arial Rounded MT Bold" pitchFamily="34" charset="0"/>
            </a:endParaRPr>
          </a:p>
          <a:p>
            <a:r>
              <a:rPr lang="en-US" sz="2000" b="1" dirty="0" err="1">
                <a:latin typeface="Arial Rounded MT Bold" pitchFamily="34" charset="0"/>
              </a:rPr>
              <a:t>BabyIAXO</a:t>
            </a:r>
            <a:r>
              <a:rPr lang="en-US" sz="2000" b="1" dirty="0">
                <a:latin typeface="Arial Rounded MT Bold" pitchFamily="34" charset="0"/>
              </a:rPr>
              <a:t> concept:</a:t>
            </a:r>
            <a:endParaRPr lang="en-US" sz="2000" dirty="0">
              <a:latin typeface="Arial Rounded MT Bold" pitchFamily="34" charset="0"/>
            </a:endParaRPr>
          </a:p>
          <a:p>
            <a:pPr lvl="1"/>
            <a:r>
              <a:rPr lang="en-US" sz="1600" dirty="0">
                <a:latin typeface="Arial Rounded MT Bold" pitchFamily="34" charset="0"/>
              </a:rPr>
              <a:t>Test magnet design at relevant scale (only 1 bore full diameter)</a:t>
            </a:r>
          </a:p>
          <a:p>
            <a:pPr lvl="1"/>
            <a:r>
              <a:rPr lang="en-US" sz="1600" dirty="0">
                <a:latin typeface="Arial Rounded MT Bold" pitchFamily="34" charset="0"/>
              </a:rPr>
              <a:t>Test bench for optics + detector</a:t>
            </a:r>
          </a:p>
          <a:p>
            <a:pPr lvl="1"/>
            <a:r>
              <a:rPr lang="en-US" sz="1600" dirty="0">
                <a:latin typeface="Arial Rounded MT Bold" pitchFamily="34" charset="0"/>
              </a:rPr>
              <a:t>Will deliver relevant physics (at intermediate level)</a:t>
            </a:r>
          </a:p>
          <a:p>
            <a:r>
              <a:rPr lang="en-US" sz="1800" dirty="0">
                <a:latin typeface="Arial Rounded MT Bold" pitchFamily="34" charset="0"/>
              </a:rPr>
              <a:t>Will better mobilize community &amp; increase interest</a:t>
            </a:r>
          </a:p>
          <a:p>
            <a:r>
              <a:rPr lang="en-US" sz="1800" dirty="0">
                <a:latin typeface="Arial Rounded MT Bold" pitchFamily="34" charset="0"/>
              </a:rPr>
              <a:t>Better (and more staged) access to funding</a:t>
            </a:r>
          </a:p>
          <a:p>
            <a:r>
              <a:rPr lang="en-US" sz="1800" dirty="0">
                <a:solidFill>
                  <a:srgbClr val="C0504D"/>
                </a:solidFill>
                <a:latin typeface="Arial Rounded MT Bold" pitchFamily="34" charset="0"/>
              </a:rPr>
              <a:t>Effect on near-term planning under study</a:t>
            </a:r>
          </a:p>
          <a:p>
            <a:endParaRPr lang="en-US" sz="2000" dirty="0">
              <a:latin typeface="Arial Rounded MT Bold" pitchFamily="34" charset="0"/>
            </a:endParaRPr>
          </a:p>
          <a:p>
            <a:endParaRPr lang="es-ES" dirty="0"/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24192" y="4171481"/>
            <a:ext cx="2016224" cy="1579779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2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24192" y="2492442"/>
            <a:ext cx="2016224" cy="1581588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3" name="12 Rectángulo"/>
          <p:cNvSpPr/>
          <p:nvPr/>
        </p:nvSpPr>
        <p:spPr>
          <a:xfrm>
            <a:off x="7896614" y="1412776"/>
            <a:ext cx="1871794" cy="8617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 Rounded MT Bold" pitchFamily="34" charset="0"/>
              </a:rPr>
              <a:t>Single 60-cm bore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Arial Rounded MT Bold" pitchFamily="34" charset="0"/>
              </a:rPr>
              <a:t>Several conductor 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Arial Rounded MT Bold" pitchFamily="34" charset="0"/>
              </a:rPr>
              <a:t>configurations 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Arial Rounded MT Bold" pitchFamily="34" charset="0"/>
              </a:rPr>
              <a:t>under consideration</a:t>
            </a:r>
            <a:endParaRPr lang="es-E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67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2805" y="1554480"/>
            <a:ext cx="5100656" cy="385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260262" y="-130910"/>
            <a:ext cx="9144000" cy="914400"/>
          </a:xfrm>
          <a:prstGeom prst="rect">
            <a:avLst/>
          </a:prstGeom>
          <a:noFill/>
          <a:ln w="5715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fr-FR" sz="3200" b="1" dirty="0">
                <a:solidFill>
                  <a:srgbClr val="7030A0"/>
                </a:solidFill>
              </a:rPr>
              <a:t>Conclusions and </a:t>
            </a:r>
            <a:r>
              <a:rPr lang="fr-FR" sz="3200" b="1" dirty="0" err="1">
                <a:solidFill>
                  <a:srgbClr val="7030A0"/>
                </a:solidFill>
              </a:rPr>
              <a:t>next</a:t>
            </a:r>
            <a:r>
              <a:rPr lang="fr-FR" sz="3200" b="1" dirty="0">
                <a:solidFill>
                  <a:srgbClr val="7030A0"/>
                </a:solidFill>
              </a:rPr>
              <a:t> </a:t>
            </a:r>
            <a:r>
              <a:rPr lang="fr-FR" sz="3200" b="1" dirty="0" err="1">
                <a:solidFill>
                  <a:srgbClr val="7030A0"/>
                </a:solidFill>
              </a:rPr>
              <a:t>steps</a:t>
            </a:r>
            <a:endParaRPr lang="fr-FR" sz="3200" b="1" dirty="0">
              <a:solidFill>
                <a:srgbClr val="7030A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9142" y="783490"/>
            <a:ext cx="694825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CC0099"/>
                </a:solidFill>
              </a:rPr>
              <a:t>Axion </a:t>
            </a:r>
            <a:r>
              <a:rPr lang="fr-FR" sz="1600" b="1" dirty="0" err="1">
                <a:solidFill>
                  <a:srgbClr val="CC0099"/>
                </a:solidFill>
              </a:rPr>
              <a:t>searches</a:t>
            </a:r>
            <a:r>
              <a:rPr lang="fr-FR" sz="1600" b="1" dirty="0">
                <a:solidFill>
                  <a:srgbClr val="CC0099"/>
                </a:solidFill>
                <a:sym typeface="Wingdings" pitchFamily="2" charset="2"/>
              </a:rPr>
              <a:t> </a:t>
            </a:r>
            <a:r>
              <a:rPr lang="fr-FR" sz="1600" b="1" dirty="0" err="1">
                <a:solidFill>
                  <a:srgbClr val="CC0099"/>
                </a:solidFill>
                <a:sym typeface="Wingdings" pitchFamily="2" charset="2"/>
              </a:rPr>
              <a:t>strong</a:t>
            </a:r>
            <a:r>
              <a:rPr lang="fr-FR" sz="1600" b="1" dirty="0">
                <a:solidFill>
                  <a:srgbClr val="CC0099"/>
                </a:solidFill>
                <a:sym typeface="Wingdings" pitchFamily="2" charset="2"/>
              </a:rPr>
              <a:t> </a:t>
            </a:r>
            <a:r>
              <a:rPr lang="fr-FR" sz="1600" b="1" dirty="0" err="1">
                <a:solidFill>
                  <a:srgbClr val="CC0099"/>
                </a:solidFill>
                <a:sym typeface="Wingdings" pitchFamily="2" charset="2"/>
              </a:rPr>
              <a:t>physics</a:t>
            </a:r>
            <a:r>
              <a:rPr lang="fr-FR" sz="1600" b="1" dirty="0">
                <a:solidFill>
                  <a:srgbClr val="CC0099"/>
                </a:solidFill>
                <a:sym typeface="Wingdings" pitchFamily="2" charset="2"/>
              </a:rPr>
              <a:t> case</a:t>
            </a:r>
          </a:p>
          <a:p>
            <a:endParaRPr lang="fr-FR" sz="1600" dirty="0">
              <a:sym typeface="Wingdings" pitchFamily="2" charset="2"/>
            </a:endParaRPr>
          </a:p>
          <a:p>
            <a:r>
              <a:rPr lang="fr-FR" sz="1600" dirty="0" err="1">
                <a:sym typeface="Wingdings" pitchFamily="2" charset="2"/>
              </a:rPr>
              <a:t>Increasing</a:t>
            </a:r>
            <a:r>
              <a:rPr lang="fr-FR" sz="1600" dirty="0">
                <a:sym typeface="Wingdings" pitchFamily="2" charset="2"/>
              </a:rPr>
              <a:t> </a:t>
            </a:r>
            <a:r>
              <a:rPr lang="fr-FR" sz="1600" dirty="0" err="1">
                <a:sym typeface="Wingdings" pitchFamily="2" charset="2"/>
              </a:rPr>
              <a:t>experimental</a:t>
            </a:r>
            <a:r>
              <a:rPr lang="fr-FR" sz="1600" dirty="0">
                <a:sym typeface="Wingdings" pitchFamily="2" charset="2"/>
              </a:rPr>
              <a:t> effort in the </a:t>
            </a:r>
            <a:r>
              <a:rPr lang="fr-FR" sz="1600" dirty="0" err="1">
                <a:sym typeface="Wingdings" pitchFamily="2" charset="2"/>
              </a:rPr>
              <a:t>different</a:t>
            </a:r>
            <a:r>
              <a:rPr lang="fr-FR" sz="1600" dirty="0">
                <a:sym typeface="Wingdings" pitchFamily="2" charset="2"/>
              </a:rPr>
              <a:t> axion </a:t>
            </a:r>
            <a:r>
              <a:rPr lang="fr-FR" sz="1600" dirty="0" err="1">
                <a:sym typeface="Wingdings" pitchFamily="2" charset="2"/>
              </a:rPr>
              <a:t>searches</a:t>
            </a:r>
            <a:r>
              <a:rPr lang="fr-FR" sz="1600" dirty="0">
                <a:sym typeface="Wingdings" pitchFamily="2" charset="2"/>
              </a:rPr>
              <a:t> </a:t>
            </a:r>
            <a:r>
              <a:rPr lang="fr-FR" sz="1600" dirty="0" err="1">
                <a:sym typeface="Wingdings" pitchFamily="2" charset="2"/>
              </a:rPr>
              <a:t>strategies</a:t>
            </a:r>
            <a:r>
              <a:rPr lang="fr-FR" sz="1600" dirty="0">
                <a:sym typeface="Wingdings" pitchFamily="2" charset="2"/>
              </a:rPr>
              <a:t>: solar axions, </a:t>
            </a:r>
            <a:r>
              <a:rPr lang="fr-FR" sz="1600" dirty="0" err="1">
                <a:sym typeface="Wingdings" pitchFamily="2" charset="2"/>
              </a:rPr>
              <a:t>relic</a:t>
            </a:r>
            <a:r>
              <a:rPr lang="fr-FR" sz="1600" dirty="0">
                <a:sym typeface="Wingdings" pitchFamily="2" charset="2"/>
              </a:rPr>
              <a:t> axions, </a:t>
            </a:r>
            <a:r>
              <a:rPr lang="fr-FR" sz="1600" dirty="0" err="1">
                <a:sym typeface="Wingdings" pitchFamily="2" charset="2"/>
              </a:rPr>
              <a:t>laboratory</a:t>
            </a:r>
            <a:r>
              <a:rPr lang="fr-FR" sz="1600" dirty="0">
                <a:sym typeface="Wingdings" pitchFamily="2" charset="2"/>
              </a:rPr>
              <a:t> axions…</a:t>
            </a:r>
          </a:p>
          <a:p>
            <a:endParaRPr lang="fr-FR" sz="1600" dirty="0">
              <a:sym typeface="Wingdings" pitchFamily="2" charset="2"/>
            </a:endParaRPr>
          </a:p>
          <a:p>
            <a:r>
              <a:rPr lang="fr-FR" sz="1600" dirty="0">
                <a:sym typeface="Wingdings" pitchFamily="2" charset="2"/>
              </a:rPr>
              <a:t>CAST has been a </a:t>
            </a:r>
            <a:r>
              <a:rPr lang="fr-FR" sz="1600" dirty="0" err="1">
                <a:sym typeface="Wingdings" pitchFamily="2" charset="2"/>
              </a:rPr>
              <a:t>very</a:t>
            </a:r>
            <a:r>
              <a:rPr lang="fr-FR" sz="1600" dirty="0">
                <a:sym typeface="Wingdings" pitchFamily="2" charset="2"/>
              </a:rPr>
              <a:t> important </a:t>
            </a:r>
            <a:r>
              <a:rPr lang="fr-FR" sz="1600" dirty="0" err="1">
                <a:sym typeface="Wingdings" pitchFamily="2" charset="2"/>
              </a:rPr>
              <a:t>milestone</a:t>
            </a:r>
            <a:r>
              <a:rPr lang="fr-FR" sz="1600" dirty="0">
                <a:sym typeface="Wingdings" pitchFamily="2" charset="2"/>
              </a:rPr>
              <a:t> in axion </a:t>
            </a:r>
            <a:r>
              <a:rPr lang="fr-FR" sz="1600" dirty="0" err="1">
                <a:sym typeface="Wingdings" pitchFamily="2" charset="2"/>
              </a:rPr>
              <a:t>research</a:t>
            </a:r>
            <a:r>
              <a:rPr lang="fr-FR" sz="1600" dirty="0">
                <a:sym typeface="Wingdings" pitchFamily="2" charset="2"/>
              </a:rPr>
              <a:t> </a:t>
            </a:r>
            <a:r>
              <a:rPr lang="fr-FR" sz="1600" dirty="0" err="1">
                <a:sym typeface="Wingdings" pitchFamily="2" charset="2"/>
              </a:rPr>
              <a:t>during</a:t>
            </a:r>
            <a:r>
              <a:rPr lang="fr-FR" sz="1600" dirty="0">
                <a:sym typeface="Wingdings" pitchFamily="2" charset="2"/>
              </a:rPr>
              <a:t> the last </a:t>
            </a:r>
            <a:r>
              <a:rPr lang="fr-FR" sz="1600" dirty="0" err="1">
                <a:sym typeface="Wingdings" pitchFamily="2" charset="2"/>
              </a:rPr>
              <a:t>decade</a:t>
            </a:r>
            <a:endParaRPr lang="fr-FR" sz="1600" dirty="0">
              <a:sym typeface="Wingdings" pitchFamily="2" charset="2"/>
            </a:endParaRPr>
          </a:p>
          <a:p>
            <a:endParaRPr lang="fr-FR" sz="1600" dirty="0"/>
          </a:p>
          <a:p>
            <a:r>
              <a:rPr lang="fr-FR" sz="1600" b="1" dirty="0"/>
              <a:t>IAXO </a:t>
            </a:r>
            <a:r>
              <a:rPr lang="fr-FR" sz="1600" b="1" dirty="0" err="1"/>
              <a:t>can</a:t>
            </a:r>
            <a:r>
              <a:rPr lang="fr-FR" sz="1600" b="1" dirty="0"/>
              <a:t> probe </a:t>
            </a:r>
            <a:r>
              <a:rPr lang="fr-FR" sz="1600" b="1" dirty="0" err="1"/>
              <a:t>deep</a:t>
            </a:r>
            <a:r>
              <a:rPr lang="fr-FR" sz="1600" b="1" dirty="0"/>
              <a:t> </a:t>
            </a:r>
            <a:r>
              <a:rPr lang="fr-FR" sz="1600" b="1" dirty="0" err="1"/>
              <a:t>into</a:t>
            </a:r>
            <a:r>
              <a:rPr lang="fr-FR" sz="1600" b="1" dirty="0"/>
              <a:t> </a:t>
            </a:r>
            <a:r>
              <a:rPr lang="fr-FR" sz="1600" b="1" dirty="0" err="1"/>
              <a:t>unexplored</a:t>
            </a:r>
            <a:r>
              <a:rPr lang="fr-FR" sz="1600" b="1" dirty="0"/>
              <a:t> axion-ALP </a:t>
            </a:r>
            <a:r>
              <a:rPr lang="fr-FR" sz="1600" b="1" dirty="0" err="1"/>
              <a:t>parameter</a:t>
            </a:r>
            <a:r>
              <a:rPr lang="fr-FR" sz="1600" b="1" dirty="0"/>
              <a:t> </a:t>
            </a:r>
            <a:r>
              <a:rPr lang="fr-FR" sz="1600" b="1" dirty="0" err="1"/>
              <a:t>space</a:t>
            </a:r>
            <a:endParaRPr lang="fr-FR" sz="1600" b="1" dirty="0"/>
          </a:p>
          <a:p>
            <a:endParaRPr lang="fr-FR" sz="1600" dirty="0"/>
          </a:p>
          <a:p>
            <a:r>
              <a:rPr lang="fr-FR" sz="1600" dirty="0"/>
              <a:t>IAXO </a:t>
            </a:r>
            <a:r>
              <a:rPr lang="fr-FR" sz="1600" dirty="0" err="1"/>
              <a:t>could</a:t>
            </a:r>
            <a:r>
              <a:rPr lang="fr-FR" sz="1600" dirty="0"/>
              <a:t> </a:t>
            </a:r>
            <a:r>
              <a:rPr lang="fr-FR" sz="1600" dirty="0" err="1"/>
              <a:t>become</a:t>
            </a:r>
            <a:r>
              <a:rPr lang="fr-FR" sz="1600" dirty="0"/>
              <a:t> </a:t>
            </a:r>
            <a:r>
              <a:rPr lang="fr-FR" sz="1600" dirty="0" err="1"/>
              <a:t>next</a:t>
            </a:r>
            <a:r>
              <a:rPr lang="fr-FR" sz="1600" dirty="0"/>
              <a:t> large </a:t>
            </a:r>
            <a:r>
              <a:rPr lang="fr-FR" sz="1600" dirty="0" err="1"/>
              <a:t>project</a:t>
            </a:r>
            <a:r>
              <a:rPr lang="fr-FR" sz="1600" dirty="0"/>
              <a:t> &amp; a </a:t>
            </a:r>
            <a:r>
              <a:rPr lang="fr-FR" sz="1600" b="1" dirty="0" err="1">
                <a:solidFill>
                  <a:srgbClr val="CC0099"/>
                </a:solidFill>
              </a:rPr>
              <a:t>generic</a:t>
            </a:r>
            <a:r>
              <a:rPr lang="fr-FR" sz="1600" b="1" dirty="0">
                <a:solidFill>
                  <a:srgbClr val="CC0099"/>
                </a:solidFill>
              </a:rPr>
              <a:t> axion </a:t>
            </a:r>
            <a:r>
              <a:rPr lang="fr-FR" sz="1600" b="1" dirty="0" err="1">
                <a:solidFill>
                  <a:srgbClr val="CC0099"/>
                </a:solidFill>
              </a:rPr>
              <a:t>facility</a:t>
            </a:r>
            <a:r>
              <a:rPr lang="fr-FR" sz="1600" b="1" dirty="0">
                <a:solidFill>
                  <a:srgbClr val="CC0099"/>
                </a:solidFill>
              </a:rPr>
              <a:t> </a:t>
            </a:r>
            <a:r>
              <a:rPr lang="fr-FR" sz="1600" b="1" dirty="0" err="1">
                <a:solidFill>
                  <a:srgbClr val="CC0099"/>
                </a:solidFill>
              </a:rPr>
              <a:t>with</a:t>
            </a:r>
            <a:r>
              <a:rPr lang="fr-FR" sz="1600" b="1" dirty="0">
                <a:solidFill>
                  <a:srgbClr val="CC0099"/>
                </a:solidFill>
              </a:rPr>
              <a:t> </a:t>
            </a:r>
            <a:r>
              <a:rPr lang="fr-FR" sz="1600" b="1" dirty="0" err="1">
                <a:solidFill>
                  <a:srgbClr val="CC0099"/>
                </a:solidFill>
              </a:rPr>
              <a:t>discovery</a:t>
            </a:r>
            <a:r>
              <a:rPr lang="fr-FR" sz="1600" b="1" dirty="0">
                <a:solidFill>
                  <a:srgbClr val="CC0099"/>
                </a:solidFill>
              </a:rPr>
              <a:t> </a:t>
            </a:r>
            <a:r>
              <a:rPr lang="fr-FR" sz="1600" b="1" dirty="0" err="1" smtClean="0">
                <a:solidFill>
                  <a:srgbClr val="CC0099"/>
                </a:solidFill>
              </a:rPr>
              <a:t>potential</a:t>
            </a:r>
            <a:r>
              <a:rPr lang="fr-FR" sz="1600" b="1" dirty="0" smtClean="0">
                <a:solidFill>
                  <a:srgbClr val="CC0099"/>
                </a:solidFill>
              </a:rPr>
              <a:t> </a:t>
            </a:r>
            <a:r>
              <a:rPr lang="fr-FR" sz="1600" b="1" dirty="0">
                <a:solidFill>
                  <a:srgbClr val="CC0099"/>
                </a:solidFill>
              </a:rPr>
              <a:t>in the </a:t>
            </a:r>
            <a:r>
              <a:rPr lang="fr-FR" sz="1600" b="1" dirty="0" err="1">
                <a:solidFill>
                  <a:srgbClr val="CC0099"/>
                </a:solidFill>
              </a:rPr>
              <a:t>next</a:t>
            </a:r>
            <a:r>
              <a:rPr lang="fr-FR" sz="1600" b="1" dirty="0">
                <a:solidFill>
                  <a:srgbClr val="CC0099"/>
                </a:solidFill>
              </a:rPr>
              <a:t> </a:t>
            </a:r>
            <a:r>
              <a:rPr lang="fr-FR" sz="1600" b="1" dirty="0" err="1">
                <a:solidFill>
                  <a:srgbClr val="CC0099"/>
                </a:solidFill>
              </a:rPr>
              <a:t>decade</a:t>
            </a:r>
            <a:endParaRPr lang="fr-FR" sz="1600" b="1" dirty="0">
              <a:solidFill>
                <a:srgbClr val="CC0099"/>
              </a:solidFill>
            </a:endParaRPr>
          </a:p>
          <a:p>
            <a:endParaRPr lang="fr-FR" sz="1600" dirty="0"/>
          </a:p>
          <a:p>
            <a:r>
              <a:rPr lang="fr-FR" sz="1600" dirty="0" err="1"/>
              <a:t>Need</a:t>
            </a:r>
            <a:r>
              <a:rPr lang="fr-FR" sz="1600" dirty="0"/>
              <a:t> to continue </a:t>
            </a:r>
            <a:r>
              <a:rPr lang="fr-FR" sz="1600" dirty="0" err="1"/>
              <a:t>with</a:t>
            </a:r>
            <a:r>
              <a:rPr lang="fr-FR" sz="1600" dirty="0"/>
              <a:t> TDR &amp; </a:t>
            </a:r>
            <a:r>
              <a:rPr lang="fr-FR" sz="1600" dirty="0" err="1"/>
              <a:t>preparatory</a:t>
            </a:r>
            <a:r>
              <a:rPr lang="fr-FR" sz="1600" dirty="0"/>
              <a:t> </a:t>
            </a:r>
            <a:r>
              <a:rPr lang="fr-FR" sz="1600" dirty="0" err="1"/>
              <a:t>activities</a:t>
            </a:r>
            <a:r>
              <a:rPr lang="fr-FR" sz="1600" dirty="0"/>
              <a:t>, </a:t>
            </a:r>
            <a:r>
              <a:rPr lang="fr-FR" sz="1600" dirty="0" err="1"/>
              <a:t>formal</a:t>
            </a:r>
            <a:r>
              <a:rPr lang="fr-FR" sz="1600" dirty="0"/>
              <a:t> </a:t>
            </a:r>
            <a:r>
              <a:rPr lang="fr-FR" sz="1600" dirty="0" err="1"/>
              <a:t>endorsement</a:t>
            </a:r>
            <a:r>
              <a:rPr lang="fr-FR" sz="1600" dirty="0"/>
              <a:t> &amp; </a:t>
            </a:r>
            <a:r>
              <a:rPr lang="fr-FR" sz="1600" dirty="0" err="1"/>
              <a:t>resources</a:t>
            </a:r>
            <a:r>
              <a:rPr lang="fr-FR" sz="1600" dirty="0"/>
              <a:t> </a:t>
            </a:r>
            <a:r>
              <a:rPr lang="fr-FR" sz="1600" dirty="0" err="1" smtClean="0"/>
              <a:t>finding</a:t>
            </a:r>
            <a:endParaRPr lang="fr-FR" sz="1600" dirty="0" smtClean="0"/>
          </a:p>
          <a:p>
            <a:endParaRPr lang="fr-FR" sz="1600" dirty="0" smtClean="0"/>
          </a:p>
          <a:p>
            <a:r>
              <a:rPr lang="en-US" sz="1600" dirty="0" err="1"/>
              <a:t>M</a:t>
            </a:r>
            <a:r>
              <a:rPr lang="en-US" sz="1600" dirty="0" err="1" smtClean="0"/>
              <a:t>iniIAXO</a:t>
            </a:r>
            <a:r>
              <a:rPr lang="en-US" sz="1600" dirty="0" smtClean="0"/>
              <a:t> </a:t>
            </a:r>
            <a:r>
              <a:rPr lang="en-US" sz="1600" dirty="0"/>
              <a:t>/ </a:t>
            </a:r>
            <a:r>
              <a:rPr lang="en-US" sz="1600" dirty="0" err="1"/>
              <a:t>BabyIAXO</a:t>
            </a:r>
            <a:r>
              <a:rPr lang="en-US" sz="1600" dirty="0"/>
              <a:t> </a:t>
            </a:r>
            <a:r>
              <a:rPr lang="en-US" sz="1600" dirty="0">
                <a:sym typeface="Wingdings" pitchFamily="2" charset="2"/>
              </a:rPr>
              <a:t> new concept that can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Enhance final FOM of experiment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ym typeface="Wingdings" pitchFamily="2" charset="2"/>
              </a:rPr>
              <a:t>Catalize</a:t>
            </a:r>
            <a:r>
              <a:rPr lang="en-US" sz="1600" dirty="0">
                <a:sym typeface="Wingdings" pitchFamily="2" charset="2"/>
              </a:rPr>
              <a:t> near-term activities in the collaboration towards an intermediate experiment with relevant physics </a:t>
            </a:r>
            <a:r>
              <a:rPr lang="en-US" sz="1600" dirty="0" smtClean="0">
                <a:sym typeface="Wingdings" pitchFamily="2" charset="2"/>
              </a:rPr>
              <a:t>outcome</a:t>
            </a:r>
          </a:p>
          <a:p>
            <a:pPr lvl="1"/>
            <a:endParaRPr lang="fr-FR" sz="1600" dirty="0"/>
          </a:p>
          <a:p>
            <a:pPr>
              <a:lnSpc>
                <a:spcPct val="150000"/>
              </a:lnSpc>
            </a:pPr>
            <a:r>
              <a:rPr lang="fr-FR" sz="1600" b="1" dirty="0" err="1">
                <a:solidFill>
                  <a:srgbClr val="CC0099"/>
                </a:solidFill>
              </a:rPr>
              <a:t>Exciting</a:t>
            </a:r>
            <a:r>
              <a:rPr lang="fr-FR" sz="1600" b="1" dirty="0">
                <a:solidFill>
                  <a:srgbClr val="CC0099"/>
                </a:solidFill>
              </a:rPr>
              <a:t> </a:t>
            </a:r>
            <a:r>
              <a:rPr lang="fr-FR" sz="1600" b="1" dirty="0" err="1">
                <a:solidFill>
                  <a:srgbClr val="CC0099"/>
                </a:solidFill>
              </a:rPr>
              <a:t>work</a:t>
            </a:r>
            <a:r>
              <a:rPr lang="fr-FR" sz="1600" b="1" dirty="0">
                <a:solidFill>
                  <a:srgbClr val="CC0099"/>
                </a:solidFill>
              </a:rPr>
              <a:t> in front us: </a:t>
            </a:r>
            <a:r>
              <a:rPr lang="fr-FR" sz="1600" b="1" dirty="0" err="1">
                <a:solidFill>
                  <a:srgbClr val="CC0099"/>
                </a:solidFill>
              </a:rPr>
              <a:t>join</a:t>
            </a:r>
            <a:r>
              <a:rPr lang="fr-FR" sz="1600" b="1" dirty="0">
                <a:solidFill>
                  <a:srgbClr val="CC0099"/>
                </a:solidFill>
              </a:rPr>
              <a:t> us!</a:t>
            </a:r>
          </a:p>
          <a:p>
            <a:endParaRPr lang="fr-FR" sz="1600" dirty="0"/>
          </a:p>
          <a:p>
            <a:endParaRPr lang="fr-FR" sz="16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26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304801"/>
            <a:ext cx="69437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dirty="0">
                <a:solidFill>
                  <a:srgbClr val="0000FF"/>
                </a:solidFill>
              </a:rPr>
              <a:t>http://iaxo.web.cern.ch/iaxo/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219200"/>
            <a:ext cx="7220690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85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245225"/>
            <a:ext cx="2133600" cy="476250"/>
          </a:xfrm>
        </p:spPr>
        <p:txBody>
          <a:bodyPr/>
          <a:lstStyle/>
          <a:p>
            <a:pPr>
              <a:defRPr/>
            </a:pPr>
            <a:fld id="{02D4A04F-AEB4-46BE-B10F-B7230E3A3F4A}" type="slidenum">
              <a:rPr lang="es-ES"/>
              <a:pPr>
                <a:defRPr/>
              </a:pPr>
              <a:t>2</a:t>
            </a:fld>
            <a:endParaRPr lang="es-E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07035" y="836763"/>
            <a:ext cx="11173980" cy="5771072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Baseline search: </a:t>
            </a:r>
            <a:r>
              <a:rPr lang="en-US" sz="2400" b="1" dirty="0" smtClean="0">
                <a:solidFill>
                  <a:srgbClr val="CC3399"/>
                </a:solidFill>
              </a:rPr>
              <a:t>solar </a:t>
            </a:r>
            <a:r>
              <a:rPr lang="en-US" sz="2400" b="1" dirty="0" err="1" smtClean="0">
                <a:solidFill>
                  <a:srgbClr val="CC3399"/>
                </a:solidFill>
              </a:rPr>
              <a:t>axions</a:t>
            </a:r>
            <a:endParaRPr lang="en-US" sz="2400" b="1" dirty="0">
              <a:solidFill>
                <a:srgbClr val="CC3399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Why are we looking for </a:t>
            </a:r>
            <a:r>
              <a:rPr lang="en-US" sz="2400" dirty="0" err="1" smtClean="0"/>
              <a:t>axions</a:t>
            </a:r>
            <a:r>
              <a:rPr lang="en-US" sz="2400" dirty="0" smtClean="0"/>
              <a:t>?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US" sz="2400" dirty="0" smtClean="0"/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FR" sz="2000" dirty="0"/>
              <a:t>Most </a:t>
            </a:r>
            <a:r>
              <a:rPr lang="fr-FR" sz="2000" dirty="0" err="1"/>
              <a:t>elegant</a:t>
            </a:r>
            <a:r>
              <a:rPr lang="fr-FR" sz="2000" dirty="0"/>
              <a:t> solution to </a:t>
            </a:r>
            <a:r>
              <a:rPr lang="fr-FR" sz="2000" dirty="0" err="1"/>
              <a:t>explain</a:t>
            </a:r>
            <a:r>
              <a:rPr lang="fr-FR" sz="2000" dirty="0"/>
              <a:t> the apparent </a:t>
            </a:r>
            <a:r>
              <a:rPr lang="fr-FR" sz="2000" dirty="0" err="1"/>
              <a:t>symmetry</a:t>
            </a:r>
            <a:r>
              <a:rPr lang="fr-FR" sz="2000" dirty="0"/>
              <a:t> </a:t>
            </a:r>
            <a:r>
              <a:rPr lang="fr-FR" sz="2000" dirty="0" err="1"/>
              <a:t>between</a:t>
            </a:r>
            <a:r>
              <a:rPr lang="fr-FR" sz="2000" dirty="0"/>
              <a:t> </a:t>
            </a:r>
            <a:r>
              <a:rPr lang="fr-FR" sz="2000" dirty="0" err="1"/>
              <a:t>matter</a:t>
            </a:r>
            <a:r>
              <a:rPr lang="fr-FR" sz="2000" dirty="0"/>
              <a:t> and  anti-</a:t>
            </a:r>
            <a:r>
              <a:rPr lang="fr-FR" sz="2000" dirty="0" err="1"/>
              <a:t>matter</a:t>
            </a:r>
            <a:r>
              <a:rPr lang="fr-FR" sz="2000" dirty="0"/>
              <a:t> in the </a:t>
            </a:r>
            <a:r>
              <a:rPr lang="fr-FR" sz="2000" dirty="0" err="1"/>
              <a:t>strong</a:t>
            </a:r>
            <a:r>
              <a:rPr lang="fr-FR" sz="2000" dirty="0"/>
              <a:t> interactions (CP violation</a:t>
            </a:r>
            <a:r>
              <a:rPr lang="fr-FR" sz="2000" dirty="0" smtClean="0"/>
              <a:t>);</a:t>
            </a:r>
            <a:endParaRPr lang="fr-FR" sz="2000" dirty="0"/>
          </a:p>
          <a:p>
            <a:pPr lvl="1"/>
            <a:endParaRPr lang="fr-FR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Predicted</a:t>
            </a:r>
            <a:r>
              <a:rPr lang="fr-FR" sz="2000" dirty="0" smtClean="0"/>
              <a:t> </a:t>
            </a:r>
            <a:r>
              <a:rPr lang="fr-FR" sz="2000" dirty="0"/>
              <a:t>by  SM  extensions, </a:t>
            </a:r>
            <a:r>
              <a:rPr lang="fr-FR" sz="2000" dirty="0" err="1"/>
              <a:t>neutral</a:t>
            </a:r>
            <a:r>
              <a:rPr lang="fr-FR" sz="2000" dirty="0"/>
              <a:t>, </a:t>
            </a:r>
            <a:r>
              <a:rPr lang="fr-FR" sz="2000" dirty="0" err="1"/>
              <a:t>very</a:t>
            </a:r>
            <a:r>
              <a:rPr lang="fr-FR" sz="2000" dirty="0"/>
              <a:t> light, </a:t>
            </a:r>
            <a:r>
              <a:rPr lang="fr-FR" sz="2000" dirty="0" err="1"/>
              <a:t>low</a:t>
            </a:r>
            <a:r>
              <a:rPr lang="fr-FR" sz="2000" dirty="0"/>
              <a:t> </a:t>
            </a:r>
            <a:r>
              <a:rPr lang="fr-FR" sz="2000" dirty="0" err="1"/>
              <a:t>interacting</a:t>
            </a:r>
            <a:r>
              <a:rPr lang="fr-FR" sz="2000" dirty="0"/>
              <a:t> </a:t>
            </a:r>
            <a:r>
              <a:rPr lang="fr-FR" sz="2000" dirty="0" smtClean="0"/>
              <a:t>cross-section</a:t>
            </a:r>
            <a:r>
              <a:rPr lang="fr-FR" sz="2000" dirty="0"/>
              <a:t>;</a:t>
            </a:r>
          </a:p>
          <a:p>
            <a:pPr lvl="1"/>
            <a:endParaRPr lang="fr-FR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 err="1"/>
              <a:t>Dark</a:t>
            </a:r>
            <a:r>
              <a:rPr lang="fr-FR" sz="2000" dirty="0"/>
              <a:t> </a:t>
            </a:r>
            <a:r>
              <a:rPr lang="fr-FR" sz="2000" dirty="0" err="1"/>
              <a:t>matter</a:t>
            </a:r>
            <a:r>
              <a:rPr lang="fr-FR" sz="2000" dirty="0"/>
              <a:t> </a:t>
            </a:r>
            <a:r>
              <a:rPr lang="fr-FR" sz="2000" dirty="0" smtClean="0"/>
              <a:t>candidates;</a:t>
            </a:r>
            <a:endParaRPr lang="fr-FR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Astrophysical </a:t>
            </a:r>
            <a:r>
              <a:rPr lang="en-US" sz="2000" dirty="0"/>
              <a:t>hints for </a:t>
            </a:r>
            <a:r>
              <a:rPr lang="en-US" sz="2000" dirty="0" err="1"/>
              <a:t>axion</a:t>
            </a:r>
            <a:r>
              <a:rPr lang="en-US" sz="2000" dirty="0"/>
              <a:t>/ALPs?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Transparency of the Universe to UHE </a:t>
            </a:r>
            <a:r>
              <a:rPr lang="en-US" sz="2000" dirty="0" smtClean="0"/>
              <a:t>gammas;</a:t>
            </a:r>
            <a:endParaRPr lang="en-US" sz="20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Anomalous cooling of different types of </a:t>
            </a:r>
            <a:r>
              <a:rPr lang="en-US" sz="2000" dirty="0" smtClean="0"/>
              <a:t>stars;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000" dirty="0" err="1"/>
              <a:t>Relevant</a:t>
            </a:r>
            <a:r>
              <a:rPr lang="es-ES" sz="2000" dirty="0"/>
              <a:t> </a:t>
            </a:r>
            <a:r>
              <a:rPr lang="es-ES" sz="2000" dirty="0" err="1"/>
              <a:t>axion</a:t>
            </a:r>
            <a:r>
              <a:rPr lang="es-ES" sz="2000" dirty="0"/>
              <a:t>/ALP </a:t>
            </a:r>
            <a:r>
              <a:rPr lang="es-ES" sz="2000" dirty="0" err="1"/>
              <a:t>parameter</a:t>
            </a:r>
            <a:r>
              <a:rPr lang="es-ES" sz="2000" dirty="0"/>
              <a:t> </a:t>
            </a:r>
            <a:r>
              <a:rPr lang="es-ES" sz="2000" dirty="0" err="1"/>
              <a:t>space</a:t>
            </a:r>
            <a:r>
              <a:rPr lang="es-ES" sz="2000" dirty="0"/>
              <a:t> at </a:t>
            </a:r>
            <a:r>
              <a:rPr lang="es-ES" sz="2000" dirty="0" err="1"/>
              <a:t>reach</a:t>
            </a:r>
            <a:r>
              <a:rPr lang="es-ES" sz="2000" dirty="0"/>
              <a:t> of </a:t>
            </a:r>
            <a:r>
              <a:rPr lang="es-ES" sz="2000" dirty="0" err="1"/>
              <a:t>current</a:t>
            </a:r>
            <a:r>
              <a:rPr lang="es-ES" sz="2000" dirty="0"/>
              <a:t> and </a:t>
            </a:r>
            <a:r>
              <a:rPr lang="es-ES" sz="2000" dirty="0" err="1"/>
              <a:t>near-future</a:t>
            </a:r>
            <a:r>
              <a:rPr lang="es-ES" sz="2000" dirty="0"/>
              <a:t> </a:t>
            </a:r>
            <a:r>
              <a:rPr lang="es-ES" sz="2000" dirty="0" err="1" smtClean="0"/>
              <a:t>experiments</a:t>
            </a:r>
            <a:r>
              <a:rPr lang="es-ES" sz="2000" dirty="0" smtClean="0"/>
              <a:t>;</a:t>
            </a:r>
          </a:p>
          <a:p>
            <a:endParaRPr lang="es-ES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000" dirty="0" err="1" smtClean="0"/>
              <a:t>Still</a:t>
            </a:r>
            <a:r>
              <a:rPr lang="es-ES" sz="2000" dirty="0" smtClean="0"/>
              <a:t> </a:t>
            </a:r>
            <a:r>
              <a:rPr lang="es-ES" sz="2000" dirty="0" err="1"/>
              <a:t>too</a:t>
            </a:r>
            <a:r>
              <a:rPr lang="es-ES" sz="2000" dirty="0"/>
              <a:t> </a:t>
            </a:r>
            <a:r>
              <a:rPr lang="es-ES" sz="2000" dirty="0" err="1"/>
              <a:t>little</a:t>
            </a:r>
            <a:r>
              <a:rPr lang="es-ES" sz="2000" dirty="0"/>
              <a:t> experimental </a:t>
            </a:r>
            <a:r>
              <a:rPr lang="es-ES" sz="2000" dirty="0" err="1"/>
              <a:t>effort</a:t>
            </a:r>
            <a:r>
              <a:rPr lang="es-ES" sz="2000" dirty="0"/>
              <a:t> </a:t>
            </a:r>
            <a:r>
              <a:rPr lang="es-ES" sz="2000" dirty="0" err="1"/>
              <a:t>devoted</a:t>
            </a:r>
            <a:r>
              <a:rPr lang="es-ES" sz="2000" dirty="0"/>
              <a:t> to </a:t>
            </a:r>
            <a:r>
              <a:rPr lang="es-ES" sz="2000" dirty="0" err="1"/>
              <a:t>axions</a:t>
            </a:r>
            <a:r>
              <a:rPr lang="es-ES" sz="2000" dirty="0"/>
              <a:t> </a:t>
            </a:r>
            <a:r>
              <a:rPr lang="es-ES" sz="2000" dirty="0" err="1"/>
              <a:t>when</a:t>
            </a:r>
            <a:r>
              <a:rPr lang="es-ES" sz="2000" dirty="0"/>
              <a:t> </a:t>
            </a:r>
            <a:r>
              <a:rPr lang="es-ES" sz="2000" dirty="0" err="1"/>
              <a:t>compared</a:t>
            </a:r>
            <a:r>
              <a:rPr lang="es-ES" sz="2000" dirty="0"/>
              <a:t> to </a:t>
            </a:r>
            <a:r>
              <a:rPr lang="es-ES" sz="2000" dirty="0" smtClean="0"/>
              <a:t>WIMP;</a:t>
            </a:r>
            <a:endParaRPr lang="fr-FR" sz="2000" dirty="0"/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0549267" y="-276045"/>
            <a:ext cx="71438" cy="724535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0" y="-152400"/>
            <a:ext cx="9235440" cy="1066800"/>
          </a:xfrm>
          <a:prstGeom prst="rect">
            <a:avLst/>
          </a:prstGeom>
          <a:noFill/>
          <a:ln w="5715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fr-FR" sz="3200" b="1" dirty="0" smtClean="0">
                <a:solidFill>
                  <a:srgbClr val="7030A0"/>
                </a:solidFill>
              </a:rPr>
              <a:t>IAXO: International </a:t>
            </a:r>
            <a:r>
              <a:rPr lang="fr-FR" sz="3200" b="1" dirty="0" err="1" smtClean="0">
                <a:solidFill>
                  <a:srgbClr val="7030A0"/>
                </a:solidFill>
              </a:rPr>
              <a:t>AXion</a:t>
            </a:r>
            <a:r>
              <a:rPr lang="fr-FR" sz="3200" b="1" dirty="0" smtClean="0">
                <a:solidFill>
                  <a:srgbClr val="7030A0"/>
                </a:solidFill>
              </a:rPr>
              <a:t> </a:t>
            </a:r>
            <a:r>
              <a:rPr lang="fr-FR" sz="3200" b="1" dirty="0" err="1" smtClean="0">
                <a:solidFill>
                  <a:srgbClr val="7030A0"/>
                </a:solidFill>
              </a:rPr>
              <a:t>Observatory</a:t>
            </a:r>
            <a:r>
              <a:rPr lang="fr-FR" sz="3200" b="1" dirty="0" smtClean="0">
                <a:solidFill>
                  <a:srgbClr val="7030A0"/>
                </a:solidFill>
              </a:rPr>
              <a:t>  </a:t>
            </a:r>
            <a:endParaRPr lang="fr-FR" sz="3200" b="1" dirty="0">
              <a:solidFill>
                <a:srgbClr val="7030A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477001" y="609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151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>
          <a:xfrm>
            <a:off x="1524000" y="0"/>
            <a:ext cx="9144000" cy="914400"/>
          </a:xfrm>
          <a:prstGeom prst="rect">
            <a:avLst/>
          </a:prstGeom>
          <a:noFill/>
          <a:ln w="5715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fr-FR" sz="3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IAXO Collaboration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0" y="692696"/>
            <a:ext cx="9144000" cy="54000"/>
          </a:xfrm>
          <a:prstGeom prst="rect">
            <a:avLst/>
          </a:prstGeom>
          <a:solidFill>
            <a:srgbClr val="000099"/>
          </a:solidFill>
          <a:ln w="127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746696"/>
            <a:ext cx="5160450" cy="622285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153401" y="2514601"/>
            <a:ext cx="1305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~80 </a:t>
            </a:r>
            <a:r>
              <a:rPr lang="fr-FR" dirty="0" err="1"/>
              <a:t>authors</a:t>
            </a:r>
            <a:endParaRPr lang="fr-FR" dirty="0"/>
          </a:p>
          <a:p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26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0" y="692696"/>
            <a:ext cx="9144000" cy="54000"/>
          </a:xfrm>
          <a:prstGeom prst="rect">
            <a:avLst/>
          </a:prstGeom>
          <a:solidFill>
            <a:srgbClr val="000099"/>
          </a:solidFill>
          <a:ln w="127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524000" y="0"/>
            <a:ext cx="9144000" cy="914400"/>
          </a:xfrm>
          <a:prstGeom prst="rect">
            <a:avLst/>
          </a:prstGeom>
          <a:noFill/>
          <a:ln w="5715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fr-FR" sz="3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IAXO </a:t>
            </a:r>
            <a:r>
              <a:rPr lang="fr-FR" sz="39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costs</a:t>
            </a:r>
            <a:endParaRPr lang="fr-FR" sz="39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066800"/>
            <a:ext cx="6172200" cy="5189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88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27E4-D7FA-4CC5-BE5A-2E0560B619DA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828800" y="1265238"/>
            <a:ext cx="8229600" cy="4525963"/>
          </a:xfrm>
        </p:spPr>
        <p:txBody>
          <a:bodyPr>
            <a:normAutofit/>
          </a:bodyPr>
          <a:lstStyle/>
          <a:p>
            <a:r>
              <a:rPr lang="fr-FR" sz="2200" dirty="0"/>
              <a:t>Use of X-ray </a:t>
            </a:r>
            <a:r>
              <a:rPr lang="fr-FR" sz="2200" dirty="0" err="1"/>
              <a:t>telescope</a:t>
            </a:r>
            <a:r>
              <a:rPr lang="fr-FR" sz="2200" dirty="0"/>
              <a:t> </a:t>
            </a:r>
            <a:r>
              <a:rPr lang="fr-FR" sz="2200" dirty="0">
                <a:sym typeface="Wingdings" pitchFamily="2" charset="2"/>
              </a:rPr>
              <a:t></a:t>
            </a:r>
            <a:r>
              <a:rPr lang="fr-FR" sz="2200" dirty="0"/>
              <a:t> </a:t>
            </a:r>
            <a:r>
              <a:rPr lang="fr-FR" sz="2200" dirty="0" err="1"/>
              <a:t>increase</a:t>
            </a:r>
            <a:r>
              <a:rPr lang="fr-FR" sz="2200" dirty="0"/>
              <a:t> S/B noise</a:t>
            </a:r>
            <a:r>
              <a:rPr lang="fr-FR" sz="2200" dirty="0">
                <a:sym typeface="Wingdings" pitchFamily="2" charset="2"/>
              </a:rPr>
              <a:t> </a:t>
            </a:r>
            <a:r>
              <a:rPr lang="fr-FR" sz="2200" dirty="0" err="1">
                <a:sym typeface="Wingdings" pitchFamily="2" charset="2"/>
              </a:rPr>
              <a:t>sensitivity</a:t>
            </a:r>
            <a:r>
              <a:rPr lang="fr-FR" sz="2200" dirty="0">
                <a:sym typeface="Wingdings" pitchFamily="2" charset="2"/>
              </a:rPr>
              <a:t>  </a:t>
            </a:r>
            <a:r>
              <a:rPr lang="fr-FR" sz="2200" dirty="0" err="1">
                <a:sym typeface="Wingdings" pitchFamily="2" charset="2"/>
              </a:rPr>
              <a:t>improved</a:t>
            </a:r>
            <a:r>
              <a:rPr lang="fr-FR" sz="2200" dirty="0">
                <a:sym typeface="Wingdings" pitchFamily="2" charset="2"/>
              </a:rPr>
              <a:t> by a factor 150 by</a:t>
            </a:r>
            <a:r>
              <a:rPr lang="es-ES" sz="2200" dirty="0"/>
              <a:t> </a:t>
            </a:r>
            <a:r>
              <a:rPr lang="en-US" sz="2200" dirty="0"/>
              <a:t>focusing a ø43 mm x-ray </a:t>
            </a:r>
            <a:r>
              <a:rPr lang="es-ES" sz="2200" dirty="0" err="1"/>
              <a:t>beam</a:t>
            </a:r>
            <a:r>
              <a:rPr lang="es-ES" sz="2200" dirty="0"/>
              <a:t> to </a:t>
            </a:r>
            <a:r>
              <a:rPr lang="en-US" sz="2200" dirty="0"/>
              <a:t>ø</a:t>
            </a:r>
            <a:r>
              <a:rPr lang="es-ES" sz="2200" dirty="0"/>
              <a:t>3mm</a:t>
            </a:r>
          </a:p>
          <a:p>
            <a:pPr algn="ctr"/>
            <a:endParaRPr lang="es-ES" sz="2200" dirty="0"/>
          </a:p>
          <a:p>
            <a:endParaRPr lang="fr-FR" sz="2200" dirty="0"/>
          </a:p>
          <a:p>
            <a:endParaRPr lang="fr-FR" sz="2200" dirty="0"/>
          </a:p>
          <a:p>
            <a:endParaRPr lang="fr-FR" sz="2200" dirty="0"/>
          </a:p>
          <a:p>
            <a:endParaRPr lang="fr-FR" sz="2200" dirty="0"/>
          </a:p>
          <a:p>
            <a:r>
              <a:rPr lang="fr-FR" sz="2200" dirty="0" err="1"/>
              <a:t>Low</a:t>
            </a:r>
            <a:r>
              <a:rPr lang="fr-FR" sz="2200" dirty="0"/>
              <a:t> background techniques</a:t>
            </a:r>
            <a:r>
              <a:rPr lang="fr-FR" sz="2200" dirty="0">
                <a:sym typeface="Wingdings" pitchFamily="2" charset="2"/>
              </a:rPr>
              <a:t> </a:t>
            </a:r>
            <a:r>
              <a:rPr lang="fr-FR" sz="2200" dirty="0" err="1">
                <a:sym typeface="Wingdings" pitchFamily="2" charset="2"/>
              </a:rPr>
              <a:t>shieldings</a:t>
            </a:r>
            <a:r>
              <a:rPr lang="fr-FR" sz="2200" dirty="0">
                <a:sym typeface="Wingdings" pitchFamily="2" charset="2"/>
              </a:rPr>
              <a:t>, </a:t>
            </a:r>
            <a:r>
              <a:rPr lang="fr-FR" sz="2200" dirty="0" err="1">
                <a:sym typeface="Wingdings" pitchFamily="2" charset="2"/>
              </a:rPr>
              <a:t>low</a:t>
            </a:r>
            <a:r>
              <a:rPr lang="fr-FR" sz="2200" dirty="0">
                <a:sym typeface="Wingdings" pitchFamily="2" charset="2"/>
              </a:rPr>
              <a:t> radioactive </a:t>
            </a:r>
            <a:r>
              <a:rPr lang="fr-FR" sz="2200" dirty="0" err="1">
                <a:sym typeface="Wingdings" pitchFamily="2" charset="2"/>
              </a:rPr>
              <a:t>materials</a:t>
            </a:r>
            <a:r>
              <a:rPr lang="fr-FR" sz="2200" dirty="0">
                <a:sym typeface="Wingdings" pitchFamily="2" charset="2"/>
              </a:rPr>
              <a:t>, simulation and </a:t>
            </a:r>
            <a:r>
              <a:rPr lang="fr-FR" sz="2200" dirty="0" err="1">
                <a:sym typeface="Wingdings" pitchFamily="2" charset="2"/>
              </a:rPr>
              <a:t>modeling</a:t>
            </a:r>
            <a:r>
              <a:rPr lang="fr-FR" sz="2200" dirty="0">
                <a:sym typeface="Wingdings" pitchFamily="2" charset="2"/>
              </a:rPr>
              <a:t> of backgrounds….</a:t>
            </a:r>
          </a:p>
          <a:p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590800"/>
            <a:ext cx="489743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2469990"/>
            <a:ext cx="1766888" cy="1644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imag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5410201"/>
            <a:ext cx="1905000" cy="125571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1" y="5410200"/>
            <a:ext cx="1679575" cy="1219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10" name="Picture 3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1" y="5257800"/>
            <a:ext cx="1698625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3" descr="DSCN334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29600" y="5334000"/>
            <a:ext cx="1752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0" y="0"/>
            <a:ext cx="3649436" cy="1066800"/>
          </a:xfrm>
          <a:prstGeom prst="rect">
            <a:avLst/>
          </a:prstGeom>
          <a:noFill/>
          <a:ln w="5715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fr-FR" sz="3200" b="1" dirty="0" err="1">
                <a:solidFill>
                  <a:srgbClr val="7030A0"/>
                </a:solidFill>
              </a:rPr>
              <a:t>Originalities</a:t>
            </a:r>
            <a:r>
              <a:rPr lang="fr-FR" sz="3200" b="1" dirty="0">
                <a:solidFill>
                  <a:srgbClr val="7030A0"/>
                </a:solidFill>
              </a:rPr>
              <a:t> of CAST</a:t>
            </a:r>
          </a:p>
        </p:txBody>
      </p:sp>
    </p:spTree>
    <p:extLst>
      <p:ext uri="{BB962C8B-B14F-4D97-AF65-F5344CB8AC3E}">
        <p14:creationId xmlns:p14="http://schemas.microsoft.com/office/powerpoint/2010/main" val="257209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grpSp>
        <p:nvGrpSpPr>
          <p:cNvPr id="2" name="Groupe 14"/>
          <p:cNvGrpSpPr/>
          <p:nvPr/>
        </p:nvGrpSpPr>
        <p:grpSpPr>
          <a:xfrm>
            <a:off x="1600200" y="914400"/>
            <a:ext cx="9067800" cy="5410200"/>
            <a:chOff x="76200" y="381000"/>
            <a:chExt cx="9067800" cy="5867400"/>
          </a:xfrm>
        </p:grpSpPr>
        <p:sp>
          <p:nvSpPr>
            <p:cNvPr id="4" name="Ellipse 3"/>
            <p:cNvSpPr/>
            <p:nvPr/>
          </p:nvSpPr>
          <p:spPr>
            <a:xfrm>
              <a:off x="76200" y="381000"/>
              <a:ext cx="9067800" cy="58674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600200" y="990600"/>
              <a:ext cx="6395918" cy="11682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3200" b="1" dirty="0" err="1">
                  <a:solidFill>
                    <a:schemeClr val="bg1"/>
                  </a:solidFill>
                </a:rPr>
                <a:t>Weakly</a:t>
              </a:r>
              <a:r>
                <a:rPr lang="fr-FR" sz="3200" b="1" dirty="0">
                  <a:solidFill>
                    <a:schemeClr val="bg1"/>
                  </a:solidFill>
                </a:rPr>
                <a:t> </a:t>
              </a:r>
              <a:r>
                <a:rPr lang="fr-FR" sz="3200" b="1" dirty="0" err="1">
                  <a:solidFill>
                    <a:schemeClr val="bg1"/>
                  </a:solidFill>
                </a:rPr>
                <a:t>Interacting</a:t>
              </a:r>
              <a:r>
                <a:rPr lang="fr-FR" sz="3200" b="1" dirty="0">
                  <a:solidFill>
                    <a:schemeClr val="bg1"/>
                  </a:solidFill>
                </a:rPr>
                <a:t>  </a:t>
              </a:r>
              <a:r>
                <a:rPr lang="fr-FR" sz="3200" b="1" dirty="0" err="1">
                  <a:solidFill>
                    <a:schemeClr val="bg1"/>
                  </a:solidFill>
                </a:rPr>
                <a:t>Sub</a:t>
              </a:r>
              <a:r>
                <a:rPr lang="fr-FR" sz="3200" b="1" dirty="0">
                  <a:solidFill>
                    <a:schemeClr val="bg1"/>
                  </a:solidFill>
                </a:rPr>
                <a:t>-eV </a:t>
              </a:r>
              <a:r>
                <a:rPr lang="fr-FR" sz="3200" b="1" dirty="0" err="1">
                  <a:solidFill>
                    <a:schemeClr val="bg1"/>
                  </a:solidFill>
                </a:rPr>
                <a:t>Particles</a:t>
              </a:r>
              <a:r>
                <a:rPr lang="fr-FR" sz="3200" b="1" dirty="0">
                  <a:solidFill>
                    <a:schemeClr val="bg1"/>
                  </a:solidFill>
                </a:rPr>
                <a:t> </a:t>
              </a:r>
            </a:p>
            <a:p>
              <a:r>
                <a:rPr lang="fr-FR" sz="3200" b="1" dirty="0">
                  <a:solidFill>
                    <a:schemeClr val="bg1"/>
                  </a:solidFill>
                </a:rPr>
                <a:t> (</a:t>
              </a:r>
              <a:r>
                <a:rPr lang="fr-FR" sz="3200" b="1" dirty="0" err="1">
                  <a:solidFill>
                    <a:schemeClr val="bg1"/>
                  </a:solidFill>
                </a:rPr>
                <a:t>WISPs</a:t>
              </a:r>
              <a:r>
                <a:rPr lang="fr-FR" sz="3200" b="1" dirty="0">
                  <a:solidFill>
                    <a:schemeClr val="bg1"/>
                  </a:solidFill>
                </a:rPr>
                <a:t>)</a:t>
              </a:r>
            </a:p>
          </p:txBody>
        </p:sp>
        <p:sp>
          <p:nvSpPr>
            <p:cNvPr id="8" name="Ellipse 7"/>
            <p:cNvSpPr/>
            <p:nvPr/>
          </p:nvSpPr>
          <p:spPr>
            <a:xfrm>
              <a:off x="381000" y="2209800"/>
              <a:ext cx="5410200" cy="3352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5854818" y="2510135"/>
              <a:ext cx="2964338" cy="5006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2400" b="1" dirty="0" err="1">
                  <a:solidFill>
                    <a:schemeClr val="bg1"/>
                  </a:solidFill>
                </a:rPr>
                <a:t>Hidden</a:t>
              </a:r>
              <a:r>
                <a:rPr lang="fr-FR" sz="2400" b="1" dirty="0">
                  <a:solidFill>
                    <a:schemeClr val="bg1"/>
                  </a:solidFill>
                </a:rPr>
                <a:t> Photons (</a:t>
              </a:r>
              <a:r>
                <a:rPr lang="fr-FR" sz="2400" b="1" dirty="0" err="1">
                  <a:solidFill>
                    <a:schemeClr val="bg1"/>
                  </a:solidFill>
                </a:rPr>
                <a:t>HPs</a:t>
              </a:r>
              <a:r>
                <a:rPr lang="fr-FR" sz="2400" b="1" dirty="0">
                  <a:solidFill>
                    <a:schemeClr val="bg1"/>
                  </a:solidFill>
                </a:rPr>
                <a:t>)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981429" y="3733800"/>
              <a:ext cx="3041089" cy="5006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2400" b="1" dirty="0">
                  <a:solidFill>
                    <a:schemeClr val="bg1"/>
                  </a:solidFill>
                </a:rPr>
                <a:t>Mini </a:t>
              </a:r>
              <a:r>
                <a:rPr lang="fr-FR" sz="2400" b="1" dirty="0" err="1">
                  <a:solidFill>
                    <a:schemeClr val="bg1"/>
                  </a:solidFill>
                </a:rPr>
                <a:t>Charged</a:t>
              </a:r>
              <a:r>
                <a:rPr lang="fr-FR" sz="2400" b="1" dirty="0">
                  <a:solidFill>
                    <a:schemeClr val="bg1"/>
                  </a:solidFill>
                </a:rPr>
                <a:t> </a:t>
              </a:r>
              <a:r>
                <a:rPr lang="fr-FR" sz="2400" b="1" dirty="0" err="1">
                  <a:solidFill>
                    <a:schemeClr val="bg1"/>
                  </a:solidFill>
                </a:rPr>
                <a:t>Particles</a:t>
              </a:r>
              <a:endParaRPr lang="fr-FR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519542" y="5029200"/>
              <a:ext cx="1755609" cy="5006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2400" b="1" dirty="0" err="1">
                  <a:solidFill>
                    <a:schemeClr val="bg1"/>
                  </a:solidFill>
                </a:rPr>
                <a:t>Chameleons</a:t>
              </a:r>
              <a:endParaRPr lang="fr-FR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219200" y="2514600"/>
              <a:ext cx="3470822" cy="11682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3200" b="1" dirty="0">
                  <a:solidFill>
                    <a:schemeClr val="bg1"/>
                  </a:solidFill>
                </a:rPr>
                <a:t>Axion </a:t>
              </a:r>
              <a:r>
                <a:rPr lang="fr-FR" sz="3200" b="1" dirty="0" err="1">
                  <a:solidFill>
                    <a:schemeClr val="bg1"/>
                  </a:solidFill>
                </a:rPr>
                <a:t>Like</a:t>
              </a:r>
              <a:r>
                <a:rPr lang="fr-FR" sz="3200" b="1" dirty="0">
                  <a:solidFill>
                    <a:schemeClr val="bg1"/>
                  </a:solidFill>
                </a:rPr>
                <a:t> </a:t>
              </a:r>
              <a:r>
                <a:rPr lang="fr-FR" sz="3200" b="1" dirty="0" err="1">
                  <a:solidFill>
                    <a:schemeClr val="bg1"/>
                  </a:solidFill>
                </a:rPr>
                <a:t>particles</a:t>
              </a:r>
              <a:endParaRPr lang="fr-FR" sz="32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</a:rPr>
                <a:t> (</a:t>
              </a:r>
              <a:r>
                <a:rPr lang="fr-FR" sz="3200" b="1" dirty="0" err="1">
                  <a:solidFill>
                    <a:schemeClr val="bg1"/>
                  </a:solidFill>
                </a:rPr>
                <a:t>ALPs</a:t>
              </a:r>
              <a:r>
                <a:rPr lang="fr-FR" sz="3200" b="1" dirty="0">
                  <a:solidFill>
                    <a:schemeClr val="bg1"/>
                  </a:solidFill>
                </a:rPr>
                <a:t>)</a:t>
              </a:r>
            </a:p>
          </p:txBody>
        </p:sp>
        <p:sp>
          <p:nvSpPr>
            <p:cNvPr id="13" name="Ellipse 12"/>
            <p:cNvSpPr/>
            <p:nvPr/>
          </p:nvSpPr>
          <p:spPr>
            <a:xfrm>
              <a:off x="1066800" y="3962400"/>
              <a:ext cx="2057400" cy="1295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rgbClr val="CC0099"/>
                  </a:solidFill>
                </a:rPr>
                <a:t>Axions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05200" y="3524071"/>
              <a:ext cx="1844095" cy="13017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400" b="1" dirty="0" err="1">
                  <a:solidFill>
                    <a:schemeClr val="bg1"/>
                  </a:solidFill>
                </a:rPr>
                <a:t>Stringy</a:t>
              </a:r>
              <a:r>
                <a:rPr lang="fr-FR" sz="2400" b="1" dirty="0">
                  <a:solidFill>
                    <a:schemeClr val="bg1"/>
                  </a:solidFill>
                </a:rPr>
                <a:t> axion</a:t>
              </a:r>
            </a:p>
            <a:p>
              <a:r>
                <a:rPr lang="fr-FR" sz="2400" b="1" dirty="0">
                  <a:solidFill>
                    <a:schemeClr val="bg1"/>
                  </a:solidFill>
                </a:rPr>
                <a:t>Arion</a:t>
              </a:r>
            </a:p>
            <a:p>
              <a:r>
                <a:rPr lang="fr-FR" sz="2400" b="1" dirty="0" err="1">
                  <a:solidFill>
                    <a:schemeClr val="bg1"/>
                  </a:solidFill>
                </a:rPr>
                <a:t>Majoron</a:t>
              </a:r>
              <a:endParaRPr lang="fr-FR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itre 1"/>
          <p:cNvSpPr txBox="1">
            <a:spLocks/>
          </p:cNvSpPr>
          <p:nvPr/>
        </p:nvSpPr>
        <p:spPr>
          <a:xfrm>
            <a:off x="1524000" y="0"/>
            <a:ext cx="9144000" cy="914400"/>
          </a:xfrm>
          <a:prstGeom prst="rect">
            <a:avLst/>
          </a:prstGeom>
          <a:noFill/>
          <a:ln w="5715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fr-FR" sz="3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The </a:t>
            </a:r>
            <a:r>
              <a:rPr lang="fr-FR" sz="39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WISPs</a:t>
            </a:r>
            <a:r>
              <a:rPr lang="fr-FR" sz="3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 zoo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524000" y="692696"/>
            <a:ext cx="9144000" cy="54000"/>
          </a:xfrm>
          <a:prstGeom prst="rect">
            <a:avLst/>
          </a:prstGeom>
          <a:solidFill>
            <a:srgbClr val="000099"/>
          </a:solidFill>
          <a:ln w="127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3352800" y="6553200"/>
            <a:ext cx="64087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0F4F97"/>
              </a:buClr>
              <a:buSzPct val="100000"/>
              <a:defRPr/>
            </a:pPr>
            <a:r>
              <a:rPr lang="es-ES" sz="1600" b="1" i="1" dirty="0">
                <a:solidFill>
                  <a:srgbClr val="000099"/>
                </a:solidFill>
                <a:latin typeface="Times New Roman" pitchFamily="18" charset="0"/>
              </a:rPr>
              <a:t>g</a:t>
            </a:r>
            <a:r>
              <a:rPr lang="es-ES" sz="1600" b="1" i="1" baseline="-25000" dirty="0">
                <a:solidFill>
                  <a:srgbClr val="000099"/>
                </a:solidFill>
                <a:latin typeface="Times New Roman" pitchFamily="18" charset="0"/>
              </a:rPr>
              <a:t>a</a:t>
            </a:r>
            <a:r>
              <a:rPr lang="es-ES" sz="1600" b="1" i="1" baseline="-25000" dirty="0">
                <a:solidFill>
                  <a:srgbClr val="000099"/>
                </a:solidFill>
                <a:latin typeface="Symbol" pitchFamily="18" charset="2"/>
              </a:rPr>
              <a:t>g</a:t>
            </a:r>
            <a:r>
              <a:rPr lang="es-ES" sz="1600" b="1" i="1" dirty="0">
                <a:solidFill>
                  <a:srgbClr val="000099"/>
                </a:solidFill>
                <a:latin typeface="Symbol" pitchFamily="18" charset="2"/>
              </a:rPr>
              <a:t>  </a:t>
            </a:r>
            <a:r>
              <a:rPr lang="es-ES" sz="1600" b="1" dirty="0">
                <a:solidFill>
                  <a:srgbClr val="000099"/>
                </a:solidFill>
              </a:rPr>
              <a:t>and </a:t>
            </a:r>
            <a:r>
              <a:rPr lang="es-ES" sz="1600" b="1" i="1" dirty="0" err="1">
                <a:solidFill>
                  <a:srgbClr val="000099"/>
                </a:solidFill>
                <a:latin typeface="Times New Roman" pitchFamily="18" charset="0"/>
              </a:rPr>
              <a:t>m</a:t>
            </a:r>
            <a:r>
              <a:rPr lang="es-ES" sz="1600" b="1" i="1" baseline="-25000" dirty="0" err="1">
                <a:solidFill>
                  <a:srgbClr val="000099"/>
                </a:solidFill>
                <a:latin typeface="Times New Roman" pitchFamily="18" charset="0"/>
              </a:rPr>
              <a:t>a</a:t>
            </a:r>
            <a:r>
              <a:rPr lang="es-ES" sz="1600" b="1" dirty="0">
                <a:solidFill>
                  <a:srgbClr val="000099"/>
                </a:solidFill>
              </a:rPr>
              <a:t> are </a:t>
            </a:r>
            <a:r>
              <a:rPr lang="es-ES" sz="1600" b="1" dirty="0" err="1">
                <a:solidFill>
                  <a:srgbClr val="000099"/>
                </a:solidFill>
              </a:rPr>
              <a:t>two</a:t>
            </a:r>
            <a:r>
              <a:rPr lang="es-ES" sz="1600" b="1" dirty="0">
                <a:solidFill>
                  <a:srgbClr val="000099"/>
                </a:solidFill>
              </a:rPr>
              <a:t> </a:t>
            </a:r>
            <a:r>
              <a:rPr lang="es-ES" sz="1600" b="1" dirty="0" err="1">
                <a:solidFill>
                  <a:srgbClr val="000099"/>
                </a:solidFill>
              </a:rPr>
              <a:t>independent</a:t>
            </a:r>
            <a:r>
              <a:rPr lang="es-ES" sz="1600" b="1" dirty="0">
                <a:solidFill>
                  <a:srgbClr val="000099"/>
                </a:solidFill>
              </a:rPr>
              <a:t> “</a:t>
            </a:r>
            <a:r>
              <a:rPr lang="es-ES" sz="1600" b="1" dirty="0" err="1">
                <a:solidFill>
                  <a:srgbClr val="000099"/>
                </a:solidFill>
              </a:rPr>
              <a:t>phenomenological</a:t>
            </a:r>
            <a:r>
              <a:rPr lang="es-ES" sz="1600" b="1" dirty="0">
                <a:solidFill>
                  <a:srgbClr val="000099"/>
                </a:solidFill>
              </a:rPr>
              <a:t>” </a:t>
            </a:r>
            <a:r>
              <a:rPr lang="es-ES" sz="1600" b="1" dirty="0" err="1">
                <a:solidFill>
                  <a:srgbClr val="000099"/>
                </a:solidFill>
              </a:rPr>
              <a:t>parameters</a:t>
            </a:r>
            <a:endParaRPr lang="es-ES" sz="16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25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245225"/>
            <a:ext cx="2133600" cy="476250"/>
          </a:xfrm>
        </p:spPr>
        <p:txBody>
          <a:bodyPr/>
          <a:lstStyle/>
          <a:p>
            <a:pPr>
              <a:defRPr/>
            </a:pPr>
            <a:fld id="{02D4A04F-AEB4-46BE-B10F-B7230E3A3F4A}" type="slidenum">
              <a:rPr lang="es-ES"/>
              <a:pPr>
                <a:defRPr/>
              </a:pPr>
              <a:t>3</a:t>
            </a:fld>
            <a:endParaRPr lang="es-ES"/>
          </a:p>
        </p:txBody>
      </p:sp>
      <p:pic>
        <p:nvPicPr>
          <p:cNvPr id="6" name="Picture 8" descr="sun"/>
          <p:cNvPicPr>
            <a:picLocks noChangeAspect="1" noChangeArrowheads="1"/>
          </p:cNvPicPr>
          <p:nvPr/>
        </p:nvPicPr>
        <p:blipFill>
          <a:blip r:embed="rId2" cstate="print"/>
          <a:srcRect l="43260" r="10216" b="54651"/>
          <a:stretch>
            <a:fillRect/>
          </a:stretch>
        </p:blipFill>
        <p:spPr bwMode="auto">
          <a:xfrm>
            <a:off x="8763000" y="2438400"/>
            <a:ext cx="1925638" cy="21002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41338" y="1503710"/>
            <a:ext cx="6553200" cy="497964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/>
              <a:t>Relic </a:t>
            </a:r>
            <a:r>
              <a:rPr lang="en-US" sz="2800" dirty="0" err="1"/>
              <a:t>Axions</a:t>
            </a:r>
            <a:r>
              <a:rPr lang="en-US" sz="2800" dirty="0"/>
              <a:t>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 err="1"/>
              <a:t>Axions</a:t>
            </a:r>
            <a:r>
              <a:rPr lang="en-US" sz="2400" dirty="0"/>
              <a:t> that are part of galactic dark matter halo: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/>
              <a:t>Axion </a:t>
            </a:r>
            <a:r>
              <a:rPr lang="en-US" sz="2000" dirty="0" err="1"/>
              <a:t>Haloscopes</a:t>
            </a:r>
            <a:r>
              <a:rPr lang="en-US" sz="2000" dirty="0"/>
              <a:t> (ADMX)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0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/>
              <a:t>Solar </a:t>
            </a:r>
            <a:r>
              <a:rPr lang="en-US" sz="2800" dirty="0" err="1"/>
              <a:t>Axions</a:t>
            </a:r>
            <a:r>
              <a:rPr lang="en-US" sz="2800" dirty="0"/>
              <a:t>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/>
              <a:t>Emitted by the solar core. 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/>
              <a:t>Axion </a:t>
            </a:r>
            <a:r>
              <a:rPr lang="en-US" sz="2000" dirty="0" err="1"/>
              <a:t>Helioscopes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CC0066"/>
                </a:solidFill>
              </a:rPr>
              <a:t>(CAST </a:t>
            </a:r>
            <a:r>
              <a:rPr lang="en-US" sz="2000" b="1" dirty="0">
                <a:solidFill>
                  <a:srgbClr val="CC0066"/>
                </a:solidFill>
                <a:sym typeface="Wingdings" pitchFamily="2" charset="2"/>
              </a:rPr>
              <a:t> IAXO</a:t>
            </a:r>
            <a:r>
              <a:rPr lang="en-US" sz="2000" b="1" dirty="0">
                <a:solidFill>
                  <a:srgbClr val="CC0066"/>
                </a:solidFill>
              </a:rPr>
              <a:t>)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/>
              <a:t>Crystals</a:t>
            </a:r>
            <a:endParaRPr lang="en-US" sz="2000" dirty="0">
              <a:solidFill>
                <a:srgbClr val="7030A0"/>
              </a:solidFill>
            </a:endParaRP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0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err="1"/>
              <a:t>Axions</a:t>
            </a:r>
            <a:r>
              <a:rPr lang="en-US" sz="2800" dirty="0"/>
              <a:t> in the laboratory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/>
              <a:t>“Light shinning through wall” experiments </a:t>
            </a: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8616950" y="0"/>
            <a:ext cx="71438" cy="724535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5443" y="0"/>
            <a:ext cx="3235778" cy="1066800"/>
          </a:xfrm>
          <a:prstGeom prst="rect">
            <a:avLst/>
          </a:prstGeom>
          <a:noFill/>
          <a:ln w="5715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fr-FR" sz="3200" b="1" dirty="0">
                <a:solidFill>
                  <a:srgbClr val="7030A0"/>
                </a:solidFill>
              </a:rPr>
              <a:t>Search </a:t>
            </a:r>
            <a:r>
              <a:rPr lang="fr-FR" sz="3200" b="1" dirty="0" err="1">
                <a:solidFill>
                  <a:srgbClr val="7030A0"/>
                </a:solidFill>
              </a:rPr>
              <a:t>strategies</a:t>
            </a:r>
            <a:endParaRPr lang="fr-FR" sz="3200" b="1" dirty="0">
              <a:solidFill>
                <a:srgbClr val="7030A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477001" y="609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8442" y="4648201"/>
            <a:ext cx="297955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0010w"/>
          <p:cNvPicPr>
            <a:picLocks noChangeAspect="1" noChangeArrowheads="1"/>
          </p:cNvPicPr>
          <p:nvPr/>
        </p:nvPicPr>
        <p:blipFill>
          <a:blip r:embed="rId4" cstate="print"/>
          <a:srcRect l="6250" t="17500" r="5208" b="17500"/>
          <a:stretch>
            <a:fillRect/>
          </a:stretch>
        </p:blipFill>
        <p:spPr bwMode="auto">
          <a:xfrm>
            <a:off x="8782050" y="0"/>
            <a:ext cx="1885950" cy="24526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-373062" y="928627"/>
            <a:ext cx="94307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FR" sz="2000" dirty="0" smtClean="0"/>
              <a:t>Axions couple to photons in the </a:t>
            </a:r>
            <a:r>
              <a:rPr lang="fr-FR" sz="2000" dirty="0" err="1" smtClean="0"/>
              <a:t>presence</a:t>
            </a:r>
            <a:r>
              <a:rPr lang="fr-FR" sz="2000" dirty="0" smtClean="0"/>
              <a:t> of a </a:t>
            </a:r>
            <a:r>
              <a:rPr lang="fr-FR" sz="2000" dirty="0" err="1" smtClean="0"/>
              <a:t>magnetic</a:t>
            </a:r>
            <a:r>
              <a:rPr lang="fr-FR" sz="2000" dirty="0" smtClean="0"/>
              <a:t> </a:t>
            </a:r>
            <a:r>
              <a:rPr lang="fr-FR" sz="2000" dirty="0" err="1" smtClean="0"/>
              <a:t>field</a:t>
            </a:r>
            <a:r>
              <a:rPr lang="fr-FR" sz="2000" dirty="0" smtClean="0"/>
              <a:t> in all </a:t>
            </a:r>
            <a:r>
              <a:rPr lang="fr-FR" sz="2000" dirty="0" err="1" smtClean="0"/>
              <a:t>models</a:t>
            </a:r>
            <a:r>
              <a:rPr lang="fr-FR" sz="20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6560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>
          <a:xfrm>
            <a:off x="73479" y="0"/>
            <a:ext cx="4574721" cy="1080000"/>
          </a:xfrm>
          <a:prstGeom prst="rect">
            <a:avLst/>
          </a:prstGeom>
          <a:noFill/>
          <a:ln w="5715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fr-FR" sz="3200" b="1" dirty="0" err="1" smtClean="0">
                <a:solidFill>
                  <a:srgbClr val="7030A0"/>
                </a:solidFill>
              </a:rPr>
              <a:t>Helioscope</a:t>
            </a:r>
            <a:r>
              <a:rPr lang="fr-FR" sz="3200" b="1" dirty="0" smtClean="0">
                <a:solidFill>
                  <a:srgbClr val="7030A0"/>
                </a:solidFill>
              </a:rPr>
              <a:t>  </a:t>
            </a:r>
            <a:r>
              <a:rPr lang="fr-FR" sz="3200" b="1" dirty="0" err="1">
                <a:solidFill>
                  <a:srgbClr val="7030A0"/>
                </a:solidFill>
              </a:rPr>
              <a:t>Physics</a:t>
            </a:r>
            <a:endParaRPr lang="fr-FR" sz="3200" b="1" dirty="0">
              <a:solidFill>
                <a:srgbClr val="7030A0"/>
              </a:solidFill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 l="3179" t="4614" r="9134" b="10035"/>
          <a:stretch>
            <a:fillRect/>
          </a:stretch>
        </p:blipFill>
        <p:spPr bwMode="auto">
          <a:xfrm>
            <a:off x="3291464" y="4137325"/>
            <a:ext cx="3276600" cy="2525696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</p:pic>
      <p:sp>
        <p:nvSpPr>
          <p:cNvPr id="20" name="Rectangle 28"/>
          <p:cNvSpPr>
            <a:spLocks noChangeArrowheads="1"/>
          </p:cNvSpPr>
          <p:nvPr/>
        </p:nvSpPr>
        <p:spPr bwMode="auto">
          <a:xfrm>
            <a:off x="7239000" y="5801380"/>
            <a:ext cx="4104456" cy="5232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latinLnBrk="1"/>
            <a:r>
              <a:rPr kumimoji="1" lang="en-US" altLang="ko-KR" sz="1400" dirty="0">
                <a:ea typeface="굴림" charset="-127"/>
                <a:sym typeface="Symbol" pitchFamily="18" charset="2"/>
              </a:rPr>
              <a:t> 0.3 </a:t>
            </a:r>
            <a:r>
              <a:rPr kumimoji="1" lang="en-US" altLang="ko-KR" sz="1400" dirty="0" err="1">
                <a:ea typeface="굴림" charset="-127"/>
                <a:sym typeface="Symbol" pitchFamily="18" charset="2"/>
              </a:rPr>
              <a:t>evts</a:t>
            </a:r>
            <a:r>
              <a:rPr kumimoji="1" lang="en-US" altLang="ko-KR" sz="1400" dirty="0">
                <a:ea typeface="굴림" charset="-127"/>
                <a:sym typeface="Symbol" pitchFamily="18" charset="2"/>
              </a:rPr>
              <a:t>/hour </a:t>
            </a:r>
            <a:br>
              <a:rPr kumimoji="1" lang="en-US" altLang="ko-KR" sz="1400" dirty="0">
                <a:ea typeface="굴림" charset="-127"/>
                <a:sym typeface="Symbol" pitchFamily="18" charset="2"/>
              </a:rPr>
            </a:br>
            <a:r>
              <a:rPr kumimoji="1" lang="en-US" altLang="ko-KR" sz="1400" dirty="0">
                <a:ea typeface="굴림" charset="-127"/>
                <a:sym typeface="Symbol" pitchFamily="18" charset="2"/>
              </a:rPr>
              <a:t> with   </a:t>
            </a:r>
            <a:r>
              <a:rPr kumimoji="1" lang="en-US" altLang="ko-KR" sz="1400" dirty="0" err="1">
                <a:ea typeface="굴림" charset="-127"/>
                <a:sym typeface="Symbol" pitchFamily="18" charset="2"/>
              </a:rPr>
              <a:t>g</a:t>
            </a:r>
            <a:r>
              <a:rPr kumimoji="1" lang="en-US" altLang="ko-KR" sz="1400" baseline="-25000" dirty="0" err="1">
                <a:ea typeface="굴림" charset="-127"/>
                <a:sym typeface="Symbol" pitchFamily="18" charset="2"/>
              </a:rPr>
              <a:t>a</a:t>
            </a:r>
            <a:r>
              <a:rPr kumimoji="1" lang="en-US" altLang="ko-KR" sz="1400" baseline="-25000" dirty="0">
                <a:ea typeface="굴림" charset="-127"/>
                <a:sym typeface="Symbol" pitchFamily="18" charset="2"/>
              </a:rPr>
              <a:t></a:t>
            </a:r>
            <a:r>
              <a:rPr kumimoji="1" lang="en-US" altLang="ko-KR" sz="1400" dirty="0">
                <a:ea typeface="굴림" charset="-127"/>
                <a:sym typeface="Symbol" pitchFamily="18" charset="2"/>
              </a:rPr>
              <a:t>= 10</a:t>
            </a:r>
            <a:r>
              <a:rPr kumimoji="1" lang="en-US" altLang="ko-KR" sz="1400" baseline="30000" dirty="0">
                <a:ea typeface="굴림" charset="-127"/>
                <a:sym typeface="Symbol" pitchFamily="18" charset="2"/>
              </a:rPr>
              <a:t>-10</a:t>
            </a:r>
            <a:r>
              <a:rPr kumimoji="1" lang="en-US" altLang="ko-KR" sz="1400" dirty="0">
                <a:ea typeface="굴림" charset="-127"/>
                <a:sym typeface="Symbol" pitchFamily="18" charset="2"/>
              </a:rPr>
              <a:t> GeV</a:t>
            </a:r>
            <a:r>
              <a:rPr kumimoji="1" lang="en-US" altLang="ko-KR" sz="1400" baseline="30000" dirty="0">
                <a:ea typeface="굴림" charset="-127"/>
                <a:sym typeface="Symbol" pitchFamily="18" charset="2"/>
              </a:rPr>
              <a:t>-1</a:t>
            </a:r>
            <a:r>
              <a:rPr kumimoji="1" lang="en-US" altLang="ko-KR" sz="1400" dirty="0">
                <a:ea typeface="굴림" charset="-127"/>
                <a:sym typeface="Symbol" pitchFamily="18" charset="2"/>
              </a:rPr>
              <a:t> and A = 14 cm</a:t>
            </a:r>
            <a:r>
              <a:rPr kumimoji="1" lang="en-US" altLang="ko-KR" sz="1400" baseline="30000" dirty="0">
                <a:ea typeface="굴림" charset="-127"/>
                <a:sym typeface="Symbol" pitchFamily="18" charset="2"/>
              </a:rPr>
              <a:t>2</a:t>
            </a:r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7848600" y="5157192"/>
          <a:ext cx="28956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4" name="Équation" r:id="rId4" imgW="2895480" imgH="507960" progId="Equation.3">
                  <p:embed/>
                </p:oleObj>
              </mc:Choice>
              <mc:Fallback>
                <p:oleObj name="Équation" r:id="rId4" imgW="28954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5157192"/>
                        <a:ext cx="28956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8674100" y="4800600"/>
          <a:ext cx="13081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" name="Formel" r:id="rId6" imgW="1307880" imgH="279360" progId="Equation.3">
                  <p:embed/>
                </p:oleObj>
              </mc:Choice>
              <mc:Fallback>
                <p:oleObj name="Formel" r:id="rId6" imgW="130788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74100" y="4800600"/>
                        <a:ext cx="1308100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Espace réservé du numéro de diapositive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27E4-D7FA-4CC5-BE5A-2E0560B619DA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26" name="Picture 5" descr="ConversionPicCro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0400" y="1143001"/>
            <a:ext cx="5791200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ZoneTexte 28"/>
          <p:cNvSpPr txBox="1"/>
          <p:nvPr/>
        </p:nvSpPr>
        <p:spPr>
          <a:xfrm>
            <a:off x="3215681" y="2895601"/>
            <a:ext cx="25202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C0099"/>
                </a:solidFill>
              </a:rPr>
              <a:t>Production in the Sun </a:t>
            </a:r>
          </a:p>
          <a:p>
            <a:r>
              <a:rPr lang="fr-FR" sz="1400" dirty="0"/>
              <a:t>Conversion of thermal photons </a:t>
            </a:r>
            <a:r>
              <a:rPr lang="fr-FR" sz="1400" dirty="0" err="1"/>
              <a:t>into</a:t>
            </a:r>
            <a:r>
              <a:rPr lang="fr-FR" sz="1400" dirty="0"/>
              <a:t> axions via </a:t>
            </a:r>
            <a:r>
              <a:rPr lang="fr-FR" sz="1400" dirty="0" err="1"/>
              <a:t>Primakoff</a:t>
            </a:r>
            <a:r>
              <a:rPr lang="fr-FR" sz="1400" dirty="0"/>
              <a:t> </a:t>
            </a:r>
            <a:r>
              <a:rPr lang="fr-FR" sz="1400" dirty="0" err="1"/>
              <a:t>effect</a:t>
            </a:r>
            <a:r>
              <a:rPr lang="fr-FR" sz="1400" dirty="0"/>
              <a:t> in the </a:t>
            </a:r>
            <a:r>
              <a:rPr lang="fr-FR" sz="1400" dirty="0" err="1"/>
              <a:t>solar</a:t>
            </a:r>
            <a:r>
              <a:rPr lang="fr-FR" sz="1400" dirty="0"/>
              <a:t> </a:t>
            </a:r>
            <a:r>
              <a:rPr lang="fr-FR" sz="1400" dirty="0" err="1"/>
              <a:t>core</a:t>
            </a:r>
            <a:endParaRPr lang="fr-FR" sz="1400" dirty="0"/>
          </a:p>
        </p:txBody>
      </p:sp>
      <p:sp>
        <p:nvSpPr>
          <p:cNvPr id="30" name="ZoneTexte 29"/>
          <p:cNvSpPr txBox="1"/>
          <p:nvPr/>
        </p:nvSpPr>
        <p:spPr>
          <a:xfrm>
            <a:off x="7032105" y="2819401"/>
            <a:ext cx="28083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CC0099"/>
                </a:solidFill>
              </a:rPr>
              <a:t>Detection</a:t>
            </a:r>
            <a:r>
              <a:rPr lang="fr-FR" dirty="0">
                <a:solidFill>
                  <a:srgbClr val="CC0099"/>
                </a:solidFill>
              </a:rPr>
              <a:t> in </a:t>
            </a:r>
            <a:r>
              <a:rPr lang="fr-FR" dirty="0" smtClean="0">
                <a:solidFill>
                  <a:srgbClr val="CC0099"/>
                </a:solidFill>
              </a:rPr>
              <a:t>the </a:t>
            </a:r>
            <a:r>
              <a:rPr lang="fr-FR" dirty="0" err="1" smtClean="0">
                <a:solidFill>
                  <a:srgbClr val="CC0099"/>
                </a:solidFill>
              </a:rPr>
              <a:t>helioscope</a:t>
            </a:r>
            <a:endParaRPr lang="fr-FR" dirty="0">
              <a:solidFill>
                <a:srgbClr val="CC0099"/>
              </a:solidFill>
            </a:endParaRPr>
          </a:p>
          <a:p>
            <a:r>
              <a:rPr lang="fr-FR" sz="1400" dirty="0"/>
              <a:t>Conversion of axions </a:t>
            </a:r>
            <a:r>
              <a:rPr lang="fr-FR" sz="1400" dirty="0" err="1"/>
              <a:t>into</a:t>
            </a:r>
            <a:r>
              <a:rPr lang="fr-FR" sz="1400" dirty="0"/>
              <a:t> photons via the inverse </a:t>
            </a:r>
            <a:r>
              <a:rPr lang="fr-FR" sz="1400" dirty="0" err="1"/>
              <a:t>Primakoff</a:t>
            </a:r>
            <a:r>
              <a:rPr lang="fr-FR" sz="1400" dirty="0"/>
              <a:t> </a:t>
            </a:r>
            <a:r>
              <a:rPr lang="fr-FR" sz="1400" dirty="0" err="1"/>
              <a:t>effect</a:t>
            </a:r>
            <a:r>
              <a:rPr lang="fr-FR" sz="1400" dirty="0"/>
              <a:t> in a </a:t>
            </a:r>
            <a:r>
              <a:rPr lang="fr-FR" sz="1400" dirty="0" err="1"/>
              <a:t>strong</a:t>
            </a:r>
            <a:r>
              <a:rPr lang="fr-FR" sz="1400" dirty="0"/>
              <a:t> </a:t>
            </a:r>
            <a:r>
              <a:rPr lang="fr-FR" sz="1400" dirty="0" err="1"/>
              <a:t>magnetic</a:t>
            </a:r>
            <a:r>
              <a:rPr lang="fr-FR" sz="1400" dirty="0"/>
              <a:t> </a:t>
            </a:r>
            <a:r>
              <a:rPr lang="fr-FR" sz="1400" dirty="0" err="1"/>
              <a:t>field</a:t>
            </a:r>
            <a:endParaRPr lang="fr-FR" sz="1400" dirty="0"/>
          </a:p>
        </p:txBody>
      </p:sp>
      <p:sp>
        <p:nvSpPr>
          <p:cNvPr id="31" name="ZoneTexte 30"/>
          <p:cNvSpPr txBox="1"/>
          <p:nvPr/>
        </p:nvSpPr>
        <p:spPr>
          <a:xfrm flipH="1">
            <a:off x="8001754" y="4267200"/>
            <a:ext cx="3199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Expected</a:t>
            </a:r>
            <a:r>
              <a:rPr lang="fr-FR" sz="1600" dirty="0"/>
              <a:t> </a:t>
            </a:r>
            <a:r>
              <a:rPr lang="fr-FR" sz="1600" dirty="0" err="1"/>
              <a:t>number</a:t>
            </a:r>
            <a:r>
              <a:rPr lang="fr-FR" sz="1600" dirty="0"/>
              <a:t> of  photons: </a:t>
            </a:r>
          </a:p>
        </p:txBody>
      </p:sp>
      <p:pic>
        <p:nvPicPr>
          <p:cNvPr id="14" name="Picture 15" descr="axionflux-radius-energy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44" y="4261434"/>
            <a:ext cx="3036637" cy="2277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848600" y="881143"/>
            <a:ext cx="3229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fr-FR" b="1" i="1" dirty="0" err="1"/>
              <a:t>Sikivie</a:t>
            </a:r>
            <a:r>
              <a:rPr lang="fr-FR" b="1" i="1" dirty="0"/>
              <a:t>, Phys. </a:t>
            </a:r>
            <a:r>
              <a:rPr lang="fr-FR" b="1" i="1" dirty="0" err="1"/>
              <a:t>Rev</a:t>
            </a:r>
            <a:r>
              <a:rPr lang="fr-FR" b="1" i="1" dirty="0"/>
              <a:t>. </a:t>
            </a:r>
            <a:r>
              <a:rPr lang="fr-FR" b="1" i="1" dirty="0" err="1"/>
              <a:t>Lett</a:t>
            </a:r>
            <a:r>
              <a:rPr lang="fr-FR" b="1" i="1" dirty="0"/>
              <a:t> 51 (1983)</a:t>
            </a:r>
          </a:p>
        </p:txBody>
      </p:sp>
    </p:spTree>
    <p:extLst>
      <p:ext uri="{BB962C8B-B14F-4D97-AF65-F5344CB8AC3E}">
        <p14:creationId xmlns:p14="http://schemas.microsoft.com/office/powerpoint/2010/main" val="137892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Magnet4"/>
          <p:cNvPicPr>
            <a:picLocks noChangeAspect="1" noChangeArrowheads="1"/>
          </p:cNvPicPr>
          <p:nvPr/>
        </p:nvPicPr>
        <p:blipFill>
          <a:blip r:embed="rId2" cstate="print"/>
          <a:srcRect l="3244" r="2438"/>
          <a:stretch>
            <a:fillRect/>
          </a:stretch>
        </p:blipFill>
        <p:spPr bwMode="auto">
          <a:xfrm>
            <a:off x="288818" y="1110713"/>
            <a:ext cx="4381955" cy="2043391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</p:spPr>
      </p:pic>
      <p:sp>
        <p:nvSpPr>
          <p:cNvPr id="9" name="Espace réservé du numéro de diapositive 13"/>
          <p:cNvSpPr>
            <a:spLocks noGrp="1"/>
          </p:cNvSpPr>
          <p:nvPr>
            <p:ph type="sldNum" sz="quarter" idx="12"/>
          </p:nvPr>
        </p:nvSpPr>
        <p:spPr>
          <a:xfrm>
            <a:off x="10211116" y="5752502"/>
            <a:ext cx="2133600" cy="365125"/>
          </a:xfrm>
        </p:spPr>
        <p:txBody>
          <a:bodyPr/>
          <a:lstStyle/>
          <a:p>
            <a:fld id="{484227E4-D7FA-4CC5-BE5A-2E0560B619DA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1014627" y="751859"/>
            <a:ext cx="3209325" cy="53245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fr-FR" sz="1100" dirty="0">
                <a:solidFill>
                  <a:srgbClr val="CC0099"/>
                </a:solidFill>
              </a:rPr>
              <a:t>LHC dipôle : L = 9 m, B = 9 T </a:t>
            </a:r>
          </a:p>
          <a:p>
            <a:pPr algn="ctr">
              <a:lnSpc>
                <a:spcPct val="130000"/>
              </a:lnSpc>
            </a:pPr>
            <a:r>
              <a:rPr lang="fr-FR" sz="1100" dirty="0" err="1" smtClean="0">
                <a:solidFill>
                  <a:srgbClr val="CC0099"/>
                </a:solidFill>
              </a:rPr>
              <a:t>Rotating</a:t>
            </a:r>
            <a:r>
              <a:rPr lang="fr-FR" sz="1100" dirty="0" smtClean="0">
                <a:solidFill>
                  <a:srgbClr val="CC0099"/>
                </a:solidFill>
              </a:rPr>
              <a:t> </a:t>
            </a:r>
            <a:r>
              <a:rPr lang="fr-FR" sz="1100" dirty="0" err="1" smtClean="0">
                <a:solidFill>
                  <a:srgbClr val="CC0099"/>
                </a:solidFill>
              </a:rPr>
              <a:t>platform</a:t>
            </a:r>
            <a:r>
              <a:rPr lang="fr-FR" sz="1100" dirty="0" smtClean="0">
                <a:solidFill>
                  <a:srgbClr val="CC0099"/>
                </a:solidFill>
              </a:rPr>
              <a:t> to </a:t>
            </a:r>
            <a:r>
              <a:rPr lang="fr-FR" sz="1100" dirty="0" err="1" smtClean="0">
                <a:solidFill>
                  <a:srgbClr val="CC0099"/>
                </a:solidFill>
              </a:rPr>
              <a:t>follow</a:t>
            </a:r>
            <a:r>
              <a:rPr lang="fr-FR" sz="1100" dirty="0" smtClean="0">
                <a:solidFill>
                  <a:srgbClr val="CC0099"/>
                </a:solidFill>
              </a:rPr>
              <a:t> the </a:t>
            </a:r>
            <a:r>
              <a:rPr lang="fr-FR" sz="1100" dirty="0" err="1" smtClean="0">
                <a:solidFill>
                  <a:srgbClr val="CC0099"/>
                </a:solidFill>
              </a:rPr>
              <a:t>sun</a:t>
            </a:r>
            <a:endParaRPr lang="fr-FR" sz="1100" dirty="0">
              <a:solidFill>
                <a:srgbClr val="CC0099"/>
              </a:solidFill>
            </a:endParaRP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0" y="0"/>
            <a:ext cx="7788729" cy="838200"/>
          </a:xfrm>
          <a:prstGeom prst="rect">
            <a:avLst/>
          </a:prstGeom>
          <a:noFill/>
          <a:ln w="5715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fr-FR" sz="3200" b="1" dirty="0" smtClean="0">
                <a:solidFill>
                  <a:srgbClr val="7030A0"/>
                </a:solidFill>
              </a:rPr>
              <a:t>CAST: CERN </a:t>
            </a:r>
            <a:r>
              <a:rPr lang="fr-FR" sz="3200" b="1" dirty="0" err="1" smtClean="0">
                <a:solidFill>
                  <a:srgbClr val="7030A0"/>
                </a:solidFill>
              </a:rPr>
              <a:t>Axion</a:t>
            </a:r>
            <a:r>
              <a:rPr lang="fr-FR" sz="3200" b="1" dirty="0" smtClean="0">
                <a:solidFill>
                  <a:srgbClr val="7030A0"/>
                </a:solidFill>
              </a:rPr>
              <a:t> Solar </a:t>
            </a:r>
            <a:r>
              <a:rPr lang="fr-FR" sz="3200" b="1" dirty="0" err="1" smtClean="0">
                <a:solidFill>
                  <a:srgbClr val="7030A0"/>
                </a:solidFill>
              </a:rPr>
              <a:t>Telescope</a:t>
            </a:r>
            <a:endParaRPr lang="fr-FR" sz="3200" b="1" dirty="0">
              <a:solidFill>
                <a:srgbClr val="7030A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156" y="51140"/>
            <a:ext cx="4285981" cy="3728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203435" y="4925061"/>
            <a:ext cx="4469125" cy="1796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200" b="1" i="1" dirty="0" smtClean="0"/>
              <a:t>CAST </a:t>
            </a:r>
            <a:r>
              <a:rPr lang="es-ES" sz="1200" b="1" i="1" dirty="0" err="1" smtClean="0"/>
              <a:t>Coll</a:t>
            </a:r>
            <a:r>
              <a:rPr lang="es-ES" sz="1200" b="1" i="1" dirty="0" smtClean="0"/>
              <a:t>., JCAP </a:t>
            </a:r>
            <a:r>
              <a:rPr lang="es-ES" sz="1200" b="1" i="1" dirty="0"/>
              <a:t>0704(2007) </a:t>
            </a:r>
            <a:r>
              <a:rPr lang="es-ES" sz="1200" b="1" i="1" dirty="0" smtClean="0"/>
              <a:t>010</a:t>
            </a:r>
          </a:p>
          <a:p>
            <a:pPr>
              <a:lnSpc>
                <a:spcPct val="150000"/>
              </a:lnSpc>
            </a:pPr>
            <a:r>
              <a:rPr lang="es-ES" sz="1200" b="1" i="1" dirty="0"/>
              <a:t>CAST </a:t>
            </a:r>
            <a:r>
              <a:rPr lang="es-ES" sz="1200" b="1" i="1" dirty="0" err="1" smtClean="0"/>
              <a:t>Coll</a:t>
            </a:r>
            <a:r>
              <a:rPr lang="es-ES" sz="1200" b="1" i="1" dirty="0" smtClean="0"/>
              <a:t>.</a:t>
            </a:r>
            <a:r>
              <a:rPr lang="it-IT" sz="1200" b="1" i="1" dirty="0" smtClean="0"/>
              <a:t>, </a:t>
            </a:r>
            <a:r>
              <a:rPr lang="es-ES" sz="1200" b="1" i="1" dirty="0" smtClean="0"/>
              <a:t>PRL </a:t>
            </a:r>
            <a:r>
              <a:rPr lang="es-ES" sz="1200" b="1" i="1" dirty="0"/>
              <a:t>(2005) 94, </a:t>
            </a:r>
            <a:r>
              <a:rPr lang="es-ES" sz="1200" b="1" i="1" dirty="0" smtClean="0"/>
              <a:t>121301</a:t>
            </a:r>
            <a:endParaRPr lang="de-DE" sz="1200" b="1" i="1" dirty="0"/>
          </a:p>
          <a:p>
            <a:pPr>
              <a:lnSpc>
                <a:spcPct val="150000"/>
              </a:lnSpc>
            </a:pPr>
            <a:r>
              <a:rPr lang="es-ES" sz="1200" b="1" i="1" dirty="0" smtClean="0"/>
              <a:t>CAST </a:t>
            </a:r>
            <a:r>
              <a:rPr lang="es-ES" sz="1200" b="1" i="1" dirty="0" err="1" smtClean="0"/>
              <a:t>Coll</a:t>
            </a:r>
            <a:r>
              <a:rPr lang="es-ES" sz="1200" b="1" i="1" dirty="0" smtClean="0"/>
              <a:t>., JCAP </a:t>
            </a:r>
            <a:r>
              <a:rPr lang="es-ES" sz="1200" b="1" i="1" dirty="0"/>
              <a:t>0902 (2009) </a:t>
            </a:r>
            <a:r>
              <a:rPr lang="es-ES" sz="1200" b="1" i="1" dirty="0" smtClean="0"/>
              <a:t>008</a:t>
            </a:r>
          </a:p>
          <a:p>
            <a:pPr>
              <a:lnSpc>
                <a:spcPct val="150000"/>
              </a:lnSpc>
            </a:pPr>
            <a:r>
              <a:rPr lang="es-ES" sz="1200" b="1" i="1" dirty="0" smtClean="0"/>
              <a:t>CAST </a:t>
            </a:r>
            <a:r>
              <a:rPr lang="es-ES" sz="1200" b="1" i="1" dirty="0" err="1" smtClean="0"/>
              <a:t>Coll</a:t>
            </a:r>
            <a:r>
              <a:rPr lang="es-ES" sz="1200" b="1" i="1" dirty="0" smtClean="0"/>
              <a:t>,</a:t>
            </a:r>
            <a:r>
              <a:rPr lang="en-US" sz="1200" b="1" i="1" dirty="0" smtClean="0"/>
              <a:t> </a:t>
            </a:r>
            <a:r>
              <a:rPr lang="es-ES" sz="1200" b="1" i="1" dirty="0"/>
              <a:t>PRL (2011) 107 </a:t>
            </a:r>
            <a:r>
              <a:rPr lang="es-ES" sz="1200" b="1" i="1" dirty="0" smtClean="0"/>
              <a:t>261302</a:t>
            </a:r>
          </a:p>
          <a:p>
            <a:pPr>
              <a:lnSpc>
                <a:spcPct val="150000"/>
              </a:lnSpc>
            </a:pPr>
            <a:r>
              <a:rPr lang="es-ES" sz="1200" b="1" i="1" dirty="0" smtClean="0"/>
              <a:t>CAST </a:t>
            </a:r>
            <a:r>
              <a:rPr lang="es-ES" sz="1200" b="1" i="1" dirty="0" err="1" smtClean="0"/>
              <a:t>Coll</a:t>
            </a:r>
            <a:r>
              <a:rPr lang="es-ES" sz="1200" b="1" i="1" dirty="0" smtClean="0"/>
              <a:t>., </a:t>
            </a:r>
            <a:r>
              <a:rPr lang="es-ES" sz="1200" b="1" i="1" dirty="0" err="1" smtClean="0"/>
              <a:t>Phys</a:t>
            </a:r>
            <a:r>
              <a:rPr lang="es-ES" sz="1200" b="1" i="1" dirty="0" smtClean="0"/>
              <a:t>. Rev. D92 (2015) no2, </a:t>
            </a:r>
            <a:r>
              <a:rPr lang="es-ES" sz="1200" b="1" i="1" dirty="0" smtClean="0"/>
              <a:t>021101</a:t>
            </a:r>
          </a:p>
          <a:p>
            <a:pPr>
              <a:lnSpc>
                <a:spcPct val="150000"/>
              </a:lnSpc>
            </a:pPr>
            <a:r>
              <a:rPr lang="es-ES" sz="1200" b="1" i="1" dirty="0" smtClean="0">
                <a:solidFill>
                  <a:srgbClr val="CC3399"/>
                </a:solidFill>
              </a:rPr>
              <a:t>CAST </a:t>
            </a:r>
            <a:r>
              <a:rPr lang="es-ES" sz="1200" b="1" i="1" dirty="0" err="1" smtClean="0">
                <a:solidFill>
                  <a:srgbClr val="CC3399"/>
                </a:solidFill>
              </a:rPr>
              <a:t>Coll</a:t>
            </a:r>
            <a:r>
              <a:rPr lang="es-ES" sz="1200" b="1" i="1" dirty="0" smtClean="0">
                <a:solidFill>
                  <a:srgbClr val="CC3399"/>
                </a:solidFill>
              </a:rPr>
              <a:t>, </a:t>
            </a:r>
            <a:r>
              <a:rPr lang="es-ES" sz="1200" b="1" i="1" dirty="0" err="1" smtClean="0">
                <a:solidFill>
                  <a:srgbClr val="CC3399"/>
                </a:solidFill>
              </a:rPr>
              <a:t>Nature</a:t>
            </a:r>
            <a:r>
              <a:rPr lang="es-ES" sz="1200" b="1" i="1" dirty="0" smtClean="0">
                <a:solidFill>
                  <a:srgbClr val="CC3399"/>
                </a:solidFill>
              </a:rPr>
              <a:t> </a:t>
            </a:r>
            <a:r>
              <a:rPr lang="es-ES" sz="1200" b="1" i="1" dirty="0" err="1" smtClean="0">
                <a:solidFill>
                  <a:srgbClr val="CC3399"/>
                </a:solidFill>
              </a:rPr>
              <a:t>Physics</a:t>
            </a:r>
            <a:r>
              <a:rPr lang="es-ES" sz="1200" b="1" i="1" dirty="0" smtClean="0">
                <a:solidFill>
                  <a:srgbClr val="CC3399"/>
                </a:solidFill>
              </a:rPr>
              <a:t> (2017) </a:t>
            </a:r>
            <a:r>
              <a:rPr lang="fr-FR" sz="1200" b="1" i="1" dirty="0">
                <a:solidFill>
                  <a:srgbClr val="CC3399"/>
                </a:solidFill>
              </a:rPr>
              <a:t>doi:10.1038/nphys4109</a:t>
            </a:r>
            <a:endParaRPr lang="es-ES" sz="1200" b="1" i="1" dirty="0" smtClean="0">
              <a:solidFill>
                <a:srgbClr val="CC3399"/>
              </a:solidFill>
            </a:endParaRPr>
          </a:p>
        </p:txBody>
      </p:sp>
      <p:graphicFrame>
        <p:nvGraphicFramePr>
          <p:cNvPr id="19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112374"/>
              </p:ext>
            </p:extLst>
          </p:nvPr>
        </p:nvGraphicFramePr>
        <p:xfrm>
          <a:off x="428313" y="3355675"/>
          <a:ext cx="4102966" cy="3365801"/>
        </p:xfrm>
        <a:graphic>
          <a:graphicData uri="http://schemas.openxmlformats.org/drawingml/2006/table">
            <a:tbl>
              <a:tblPr/>
              <a:tblGrid>
                <a:gridCol w="1084907"/>
                <a:gridCol w="3018059"/>
              </a:tblGrid>
              <a:tr h="5773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2003 – 2004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CAST </a:t>
                      </a:r>
                      <a:r>
                        <a:rPr kumimoji="0" lang="es-E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phase</a:t>
                      </a: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I: </a:t>
                      </a:r>
                      <a:r>
                        <a:rPr kumimoji="0" lang="es-E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vacuum</a:t>
                      </a: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in </a:t>
                      </a:r>
                      <a:r>
                        <a:rPr kumimoji="0" lang="es-E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the</a:t>
                      </a: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kumimoji="0" lang="es-E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magnet</a:t>
                      </a: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bores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CB"/>
                    </a:solidFill>
                  </a:tcPr>
                </a:tc>
              </a:tr>
              <a:tr h="5737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2006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CAST </a:t>
                      </a:r>
                      <a:r>
                        <a:rPr kumimoji="0" lang="es-E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phase</a:t>
                      </a: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II - </a:t>
                      </a:r>
                      <a:r>
                        <a:rPr kumimoji="0" lang="es-ES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4</a:t>
                      </a: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He Run: a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xion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masses explored up to 0.39  eV (160 P-steps)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7"/>
                    </a:solidFill>
                  </a:tcPr>
                </a:tc>
              </a:tr>
              <a:tr h="3843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2007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3</a:t>
                      </a: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He Gas </a:t>
                      </a:r>
                      <a:r>
                        <a:rPr kumimoji="0" lang="es-E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system</a:t>
                      </a: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kumimoji="0" lang="es-E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implementation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CB"/>
                    </a:solidFill>
                  </a:tcPr>
                </a:tc>
              </a:tr>
              <a:tr h="730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2008 - 2011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CAST </a:t>
                      </a:r>
                      <a:r>
                        <a:rPr kumimoji="0" lang="es-E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phase</a:t>
                      </a: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II - </a:t>
                      </a:r>
                      <a:r>
                        <a:rPr kumimoji="0" lang="es-ES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3</a:t>
                      </a: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He </a:t>
                      </a:r>
                      <a:r>
                        <a:rPr kumimoji="0" lang="es-E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Run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axion masses explored up to 1.17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eV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bridging the hot dark matter limit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7"/>
                    </a:solidFill>
                  </a:tcPr>
                </a:tc>
              </a:tr>
              <a:tr h="3662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2012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Revisit 4He Run with improved detectors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7"/>
                    </a:solidFill>
                  </a:tcPr>
                </a:tc>
              </a:tr>
              <a:tr h="7340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2013-2015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Revisit vacuum phase with improved detectors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Final QCD </a:t>
                      </a:r>
                      <a:r>
                        <a:rPr kumimoji="0" 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axion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results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7"/>
                    </a:solidFill>
                  </a:tcPr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6103823" y="4061835"/>
            <a:ext cx="6299319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rgbClr val="CC0099"/>
                </a:solidFill>
              </a:rPr>
              <a:t>The </a:t>
            </a:r>
            <a:r>
              <a:rPr lang="fr-FR" sz="1600" dirty="0" err="1">
                <a:solidFill>
                  <a:srgbClr val="CC0099"/>
                </a:solidFill>
              </a:rPr>
              <a:t>axion</a:t>
            </a:r>
            <a:r>
              <a:rPr lang="fr-FR" sz="1600" dirty="0">
                <a:solidFill>
                  <a:srgbClr val="CC0099"/>
                </a:solidFill>
              </a:rPr>
              <a:t> has not been </a:t>
            </a:r>
            <a:r>
              <a:rPr lang="fr-FR" sz="1600" dirty="0" err="1">
                <a:solidFill>
                  <a:srgbClr val="CC0099"/>
                </a:solidFill>
              </a:rPr>
              <a:t>observed</a:t>
            </a:r>
            <a:r>
              <a:rPr lang="fr-FR" sz="1600" dirty="0">
                <a:solidFill>
                  <a:srgbClr val="CC0099"/>
                </a:solidFill>
                <a:sym typeface="Wingdings" pitchFamily="2" charset="2"/>
              </a:rPr>
              <a:t>  </a:t>
            </a:r>
            <a:r>
              <a:rPr lang="fr-FR" sz="1600" dirty="0" err="1">
                <a:solidFill>
                  <a:srgbClr val="CC0099"/>
                </a:solidFill>
                <a:sym typeface="Wingdings" pitchFamily="2" charset="2"/>
              </a:rPr>
              <a:t>limit</a:t>
            </a:r>
            <a:r>
              <a:rPr lang="fr-FR" sz="1600" dirty="0">
                <a:solidFill>
                  <a:srgbClr val="CC0099"/>
                </a:solidFill>
                <a:sym typeface="Wingdings" pitchFamily="2" charset="2"/>
              </a:rPr>
              <a:t> on the </a:t>
            </a:r>
            <a:r>
              <a:rPr lang="fr-FR" sz="1600" dirty="0" err="1">
                <a:solidFill>
                  <a:srgbClr val="CC0099"/>
                </a:solidFill>
                <a:sym typeface="Wingdings" pitchFamily="2" charset="2"/>
              </a:rPr>
              <a:t>coupling</a:t>
            </a:r>
            <a:r>
              <a:rPr lang="fr-FR" sz="1600" dirty="0">
                <a:solidFill>
                  <a:srgbClr val="CC0099"/>
                </a:solidFill>
                <a:sym typeface="Wingdings" pitchFamily="2" charset="2"/>
              </a:rPr>
              <a:t> constant</a:t>
            </a:r>
          </a:p>
          <a:p>
            <a:endParaRPr lang="fr-FR" sz="1600" dirty="0">
              <a:solidFill>
                <a:srgbClr val="CC0099"/>
              </a:solidFill>
              <a:sym typeface="Wingdings" pitchFamily="2" charset="2"/>
            </a:endParaRPr>
          </a:p>
          <a:p>
            <a:r>
              <a:rPr lang="fr-FR" sz="1600" dirty="0">
                <a:solidFill>
                  <a:srgbClr val="CC0099"/>
                </a:solidFill>
              </a:rPr>
              <a:t>Best world-</a:t>
            </a:r>
            <a:r>
              <a:rPr lang="fr-FR" sz="1600" dirty="0" err="1">
                <a:solidFill>
                  <a:srgbClr val="CC0099"/>
                </a:solidFill>
              </a:rPr>
              <a:t>wide</a:t>
            </a:r>
            <a:r>
              <a:rPr lang="fr-FR" sz="1600" dirty="0">
                <a:solidFill>
                  <a:srgbClr val="CC0099"/>
                </a:solidFill>
              </a:rPr>
              <a:t> </a:t>
            </a:r>
            <a:r>
              <a:rPr lang="fr-FR" sz="1600" dirty="0" err="1">
                <a:solidFill>
                  <a:srgbClr val="CC0099"/>
                </a:solidFill>
              </a:rPr>
              <a:t>limit</a:t>
            </a:r>
            <a:r>
              <a:rPr lang="fr-FR" sz="1600" dirty="0">
                <a:solidFill>
                  <a:srgbClr val="CC0099"/>
                </a:solidFill>
              </a:rPr>
              <a:t> for a </a:t>
            </a:r>
            <a:r>
              <a:rPr lang="fr-FR" sz="1600" dirty="0" err="1">
                <a:solidFill>
                  <a:srgbClr val="CC0099"/>
                </a:solidFill>
              </a:rPr>
              <a:t>wide</a:t>
            </a:r>
            <a:r>
              <a:rPr lang="fr-FR" sz="1600" dirty="0">
                <a:solidFill>
                  <a:srgbClr val="CC0099"/>
                </a:solidFill>
              </a:rPr>
              <a:t> range of masses</a:t>
            </a:r>
          </a:p>
        </p:txBody>
      </p:sp>
    </p:spTree>
    <p:extLst>
      <p:ext uri="{BB962C8B-B14F-4D97-AF65-F5344CB8AC3E}">
        <p14:creationId xmlns:p14="http://schemas.microsoft.com/office/powerpoint/2010/main" val="52812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13"/>
          <p:cNvSpPr>
            <a:spLocks noGrp="1"/>
          </p:cNvSpPr>
          <p:nvPr>
            <p:ph type="sldNum" sz="quarter" idx="12"/>
          </p:nvPr>
        </p:nvSpPr>
        <p:spPr>
          <a:xfrm>
            <a:off x="10211116" y="5752502"/>
            <a:ext cx="2133600" cy="365125"/>
          </a:xfrm>
        </p:spPr>
        <p:txBody>
          <a:bodyPr/>
          <a:lstStyle/>
          <a:p>
            <a:fld id="{484227E4-D7FA-4CC5-BE5A-2E0560B619DA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0" y="0"/>
            <a:ext cx="7788729" cy="838200"/>
          </a:xfrm>
          <a:prstGeom prst="rect">
            <a:avLst/>
          </a:prstGeom>
          <a:noFill/>
          <a:ln w="5715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s-ES" sz="3200" b="1" i="1" dirty="0">
                <a:solidFill>
                  <a:srgbClr val="CC3399"/>
                </a:solidFill>
              </a:rPr>
              <a:t>CAST </a:t>
            </a:r>
            <a:r>
              <a:rPr lang="es-ES" sz="3200" b="1" i="1" dirty="0" err="1">
                <a:solidFill>
                  <a:srgbClr val="CC3399"/>
                </a:solidFill>
              </a:rPr>
              <a:t>Coll</a:t>
            </a:r>
            <a:r>
              <a:rPr lang="es-ES" sz="3200" b="1" i="1" dirty="0">
                <a:solidFill>
                  <a:srgbClr val="CC3399"/>
                </a:solidFill>
              </a:rPr>
              <a:t>, </a:t>
            </a:r>
            <a:r>
              <a:rPr lang="es-ES" sz="3200" b="1" i="1" dirty="0" err="1">
                <a:solidFill>
                  <a:srgbClr val="CC3399"/>
                </a:solidFill>
              </a:rPr>
              <a:t>Nature</a:t>
            </a:r>
            <a:r>
              <a:rPr lang="es-ES" sz="3200" b="1" i="1" dirty="0">
                <a:solidFill>
                  <a:srgbClr val="CC3399"/>
                </a:solidFill>
              </a:rPr>
              <a:t> </a:t>
            </a:r>
            <a:r>
              <a:rPr lang="es-ES" sz="3200" b="1" i="1" dirty="0" err="1">
                <a:solidFill>
                  <a:srgbClr val="CC3399"/>
                </a:solidFill>
              </a:rPr>
              <a:t>Physics</a:t>
            </a:r>
            <a:r>
              <a:rPr lang="es-ES" sz="3200" b="1" i="1" dirty="0">
                <a:solidFill>
                  <a:srgbClr val="CC3399"/>
                </a:solidFill>
              </a:rPr>
              <a:t> (2017)</a:t>
            </a:r>
            <a:endParaRPr lang="fr-FR" sz="3200" b="1" dirty="0">
              <a:solidFill>
                <a:srgbClr val="7030A0"/>
              </a:solidFill>
            </a:endParaRPr>
          </a:p>
        </p:txBody>
      </p:sp>
      <p:pic>
        <p:nvPicPr>
          <p:cNvPr id="10" name="Imag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04" y="1361716"/>
            <a:ext cx="4216958" cy="4090178"/>
          </a:xfrm>
          <a:prstGeom prst="rect">
            <a:avLst/>
          </a:prstGeom>
        </p:spPr>
      </p:pic>
      <p:pic>
        <p:nvPicPr>
          <p:cNvPr id="13" name="Imag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463" y="1198833"/>
            <a:ext cx="6230284" cy="4553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8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17098" y="71854"/>
            <a:ext cx="9144000" cy="914400"/>
          </a:xfrm>
          <a:prstGeom prst="rect">
            <a:avLst/>
          </a:prstGeom>
          <a:noFill/>
          <a:ln w="5715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fr-FR" sz="3200" b="1" dirty="0">
                <a:solidFill>
                  <a:srgbClr val="7030A0"/>
                </a:solidFill>
              </a:rPr>
              <a:t>IAXO concept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055" y="838200"/>
            <a:ext cx="5685447" cy="2260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459747" y="5758555"/>
            <a:ext cx="3877600" cy="61555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fr-FR" b="1" i="1" dirty="0" smtClean="0"/>
              <a:t>I</a:t>
            </a:r>
            <a:r>
              <a:rPr lang="fr-FR" sz="1600" b="1" i="1" dirty="0" smtClean="0"/>
              <a:t>. </a:t>
            </a:r>
            <a:r>
              <a:rPr lang="fr-FR" sz="1600" b="1" i="1" dirty="0" err="1" smtClean="0"/>
              <a:t>Irastorza</a:t>
            </a:r>
            <a:r>
              <a:rPr lang="fr-FR" sz="1600" b="1" i="1" dirty="0" smtClean="0"/>
              <a:t> et al., JCAP </a:t>
            </a:r>
            <a:r>
              <a:rPr lang="fr-FR" sz="1600" b="1" i="1" dirty="0"/>
              <a:t>06 </a:t>
            </a:r>
            <a:r>
              <a:rPr lang="fr-FR" sz="1600" b="1" i="1" dirty="0" smtClean="0"/>
              <a:t>(2011</a:t>
            </a:r>
            <a:r>
              <a:rPr lang="fr-FR" sz="1600" b="1" i="1" dirty="0"/>
              <a:t>) </a:t>
            </a:r>
            <a:r>
              <a:rPr lang="fr-FR" sz="1600" b="1" i="1" dirty="0" smtClean="0"/>
              <a:t>013</a:t>
            </a:r>
          </a:p>
          <a:p>
            <a:r>
              <a:rPr lang="fr-FR" sz="1600" b="1" i="1" dirty="0"/>
              <a:t>E. </a:t>
            </a:r>
            <a:r>
              <a:rPr lang="en-US" sz="1600" b="1" i="1" dirty="0"/>
              <a:t> </a:t>
            </a:r>
            <a:r>
              <a:rPr lang="en-US" sz="1600" b="1" i="1" dirty="0" err="1"/>
              <a:t>Armengaud</a:t>
            </a:r>
            <a:r>
              <a:rPr lang="en-US" sz="1600" b="1" i="1" dirty="0"/>
              <a:t> et </a:t>
            </a:r>
            <a:r>
              <a:rPr lang="en-US" sz="1600" b="1" i="1" dirty="0" smtClean="0"/>
              <a:t>al., JINST </a:t>
            </a:r>
            <a:r>
              <a:rPr lang="en-US" sz="1600" b="1" i="1" dirty="0"/>
              <a:t>9 (2014) </a:t>
            </a:r>
            <a:r>
              <a:rPr lang="en-US" sz="1600" b="1" i="1" dirty="0" smtClean="0"/>
              <a:t>T05002</a:t>
            </a:r>
            <a:endParaRPr lang="fr-FR" sz="1600" b="1" i="1" dirty="0"/>
          </a:p>
        </p:txBody>
      </p:sp>
      <p:sp>
        <p:nvSpPr>
          <p:cNvPr id="8" name="ZoneTexte 7"/>
          <p:cNvSpPr txBox="1"/>
          <p:nvPr/>
        </p:nvSpPr>
        <p:spPr>
          <a:xfrm>
            <a:off x="6459747" y="222946"/>
            <a:ext cx="533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No </a:t>
            </a:r>
            <a:r>
              <a:rPr lang="fr-FR" b="1" dirty="0" err="1"/>
              <a:t>technology</a:t>
            </a:r>
            <a:r>
              <a:rPr lang="fr-FR" b="1" dirty="0"/>
              <a:t> challenge (</a:t>
            </a:r>
            <a:r>
              <a:rPr lang="fr-FR" b="1" dirty="0" err="1"/>
              <a:t>built</a:t>
            </a:r>
            <a:r>
              <a:rPr lang="fr-FR" b="1" dirty="0"/>
              <a:t> on CAST </a:t>
            </a:r>
            <a:r>
              <a:rPr lang="fr-FR" b="1" dirty="0" err="1"/>
              <a:t>experience</a:t>
            </a:r>
            <a:r>
              <a:rPr lang="fr-FR" b="1" dirty="0"/>
              <a:t>)</a:t>
            </a:r>
          </a:p>
          <a:p>
            <a:endParaRPr lang="fr-FR" dirty="0"/>
          </a:p>
          <a:p>
            <a:pPr lvl="1">
              <a:buFont typeface="Wingdings" pitchFamily="2" charset="2"/>
              <a:buChar char="ü"/>
            </a:pPr>
            <a:r>
              <a:rPr lang="fr-FR" dirty="0"/>
              <a:t>New dedicated </a:t>
            </a:r>
            <a:r>
              <a:rPr lang="fr-FR" dirty="0" err="1"/>
              <a:t>superconducting</a:t>
            </a:r>
            <a:r>
              <a:rPr lang="fr-FR" dirty="0"/>
              <a:t> </a:t>
            </a:r>
            <a:r>
              <a:rPr lang="fr-FR" dirty="0" err="1"/>
              <a:t>magnet</a:t>
            </a:r>
            <a:endParaRPr lang="fr-FR" dirty="0"/>
          </a:p>
          <a:p>
            <a:pPr lvl="1">
              <a:buFont typeface="Wingdings" pitchFamily="2" charset="2"/>
              <a:buChar char="ü"/>
            </a:pPr>
            <a:r>
              <a:rPr lang="fr-FR" dirty="0"/>
              <a:t>Use of X-ray focalisation over ~m</a:t>
            </a:r>
            <a:r>
              <a:rPr lang="fr-FR" baseline="30000" dirty="0"/>
              <a:t>2</a:t>
            </a:r>
            <a:r>
              <a:rPr lang="fr-FR" dirty="0"/>
              <a:t> area</a:t>
            </a:r>
          </a:p>
          <a:p>
            <a:pPr lvl="1">
              <a:buFont typeface="Wingdings" pitchFamily="2" charset="2"/>
              <a:buChar char="ü"/>
            </a:pPr>
            <a:r>
              <a:rPr lang="fr-FR" dirty="0" err="1"/>
              <a:t>Low</a:t>
            </a:r>
            <a:r>
              <a:rPr lang="fr-FR" dirty="0"/>
              <a:t> background detectors (</a:t>
            </a:r>
            <a:r>
              <a:rPr lang="fr-FR" dirty="0" err="1"/>
              <a:t>improve</a:t>
            </a:r>
            <a:r>
              <a:rPr lang="fr-FR" dirty="0"/>
              <a:t> </a:t>
            </a:r>
            <a:r>
              <a:rPr lang="fr-FR" dirty="0" err="1"/>
              <a:t>bck</a:t>
            </a:r>
            <a:r>
              <a:rPr lang="fr-FR" dirty="0"/>
              <a:t> by 1-2 </a:t>
            </a:r>
            <a:r>
              <a:rPr lang="fr-FR" dirty="0" err="1"/>
              <a:t>orders</a:t>
            </a:r>
            <a:r>
              <a:rPr lang="fr-FR" dirty="0"/>
              <a:t> of magnitude)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9747" y="2133920"/>
            <a:ext cx="5142529" cy="3292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6530196" y="2128364"/>
            <a:ext cx="300095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8 </a:t>
            </a:r>
            <a:r>
              <a:rPr lang="fr-FR" sz="1400" b="1" dirty="0" err="1">
                <a:solidFill>
                  <a:schemeClr val="bg1"/>
                </a:solidFill>
              </a:rPr>
              <a:t>coil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  <a:r>
              <a:rPr lang="fr-FR" sz="1400" b="1" dirty="0" err="1">
                <a:solidFill>
                  <a:schemeClr val="bg1"/>
                </a:solidFill>
              </a:rPr>
              <a:t>magnet</a:t>
            </a:r>
            <a:r>
              <a:rPr lang="fr-FR" sz="1400" b="1" dirty="0">
                <a:solidFill>
                  <a:schemeClr val="bg1"/>
                </a:solidFill>
              </a:rPr>
              <a:t> L= 20 m</a:t>
            </a:r>
          </a:p>
          <a:p>
            <a:r>
              <a:rPr lang="fr-FR" sz="1400" b="1" dirty="0">
                <a:solidFill>
                  <a:schemeClr val="bg1"/>
                </a:solidFill>
              </a:rPr>
              <a:t>8 bores: 600 mm </a:t>
            </a:r>
            <a:r>
              <a:rPr lang="fr-FR" sz="1400" b="1" dirty="0" err="1">
                <a:solidFill>
                  <a:schemeClr val="bg1"/>
                </a:solidFill>
              </a:rPr>
              <a:t>diameter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  <a:r>
              <a:rPr lang="fr-FR" sz="1400" b="1" dirty="0" err="1">
                <a:solidFill>
                  <a:schemeClr val="bg1"/>
                </a:solidFill>
              </a:rPr>
              <a:t>each</a:t>
            </a:r>
            <a:endParaRPr lang="fr-FR" sz="1400" b="1" dirty="0">
              <a:solidFill>
                <a:schemeClr val="bg1"/>
              </a:solidFill>
            </a:endParaRPr>
          </a:p>
          <a:p>
            <a:r>
              <a:rPr lang="fr-FR" sz="1400" b="1" dirty="0">
                <a:solidFill>
                  <a:schemeClr val="bg1"/>
                </a:solidFill>
              </a:rPr>
              <a:t>8 X-rays </a:t>
            </a:r>
            <a:r>
              <a:rPr lang="fr-FR" sz="1400" b="1" dirty="0" err="1" smtClean="0">
                <a:solidFill>
                  <a:schemeClr val="bg1"/>
                </a:solidFill>
              </a:rPr>
              <a:t>optics</a:t>
            </a:r>
            <a:r>
              <a:rPr lang="fr-FR" sz="1400" b="1" dirty="0" smtClean="0">
                <a:solidFill>
                  <a:schemeClr val="bg1"/>
                </a:solidFill>
              </a:rPr>
              <a:t> </a:t>
            </a:r>
            <a:r>
              <a:rPr lang="fr-FR" sz="1400" b="1" dirty="0">
                <a:solidFill>
                  <a:schemeClr val="bg1"/>
                </a:solidFill>
              </a:rPr>
              <a:t>+ 8 </a:t>
            </a:r>
            <a:r>
              <a:rPr lang="fr-FR" sz="1600" b="1" dirty="0" err="1">
                <a:solidFill>
                  <a:schemeClr val="bg1"/>
                </a:solidFill>
              </a:rPr>
              <a:t>detection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  <a:r>
              <a:rPr lang="fr-FR" sz="1400" b="1" dirty="0" err="1">
                <a:solidFill>
                  <a:schemeClr val="bg1"/>
                </a:solidFill>
              </a:rPr>
              <a:t>systems</a:t>
            </a:r>
            <a:endParaRPr lang="fr-FR" sz="1400" b="1" dirty="0">
              <a:solidFill>
                <a:schemeClr val="bg1"/>
              </a:solidFill>
            </a:endParaRPr>
          </a:p>
          <a:p>
            <a:r>
              <a:rPr lang="fr-FR" sz="1400" b="1" dirty="0" err="1">
                <a:solidFill>
                  <a:schemeClr val="bg1"/>
                </a:solidFill>
              </a:rPr>
              <a:t>Rotating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  <a:r>
              <a:rPr lang="fr-FR" sz="1400" b="1" dirty="0" err="1">
                <a:solidFill>
                  <a:schemeClr val="bg1"/>
                </a:solidFill>
              </a:rPr>
              <a:t>platform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  <a:r>
              <a:rPr lang="fr-FR" sz="1400" b="1" dirty="0" err="1">
                <a:solidFill>
                  <a:schemeClr val="bg1"/>
                </a:solidFill>
              </a:rPr>
              <a:t>with</a:t>
            </a:r>
            <a:r>
              <a:rPr lang="fr-FR" sz="1400" b="1" dirty="0">
                <a:solidFill>
                  <a:schemeClr val="bg1"/>
                </a:solidFill>
              </a:rPr>
              <a:t> services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5593" y="4675334"/>
            <a:ext cx="3746367" cy="218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365185" y="346089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Goal: </a:t>
            </a:r>
            <a:r>
              <a:rPr lang="en-US" dirty="0"/>
              <a:t>in terms of signal to background ratio 4-5 orders of magnitude more sensitive </a:t>
            </a:r>
            <a:r>
              <a:rPr lang="en-US" dirty="0" smtClean="0"/>
              <a:t>than </a:t>
            </a:r>
            <a:r>
              <a:rPr lang="en-US" dirty="0"/>
              <a:t>CAST, which means sensitivity to axion-photon couplings down to a few ×10</a:t>
            </a:r>
            <a:r>
              <a:rPr lang="en-US" baseline="30000" dirty="0"/>
              <a:t>−12 </a:t>
            </a:r>
            <a:r>
              <a:rPr lang="en-US" dirty="0"/>
              <a:t>GeV</a:t>
            </a:r>
            <a:r>
              <a:rPr lang="en-US" baseline="30000" dirty="0"/>
              <a:t>−1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18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20728" y="131944"/>
            <a:ext cx="988497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fr-FR" altLang="fr-FR" sz="3200" b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IAXO </a:t>
            </a:r>
            <a:r>
              <a:rPr lang="fr-FR" altLang="fr-FR" sz="3200" b="1" dirty="0" err="1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Sensitivity</a:t>
            </a:r>
            <a:endParaRPr lang="fr-FR" altLang="fr-FR" sz="3200" b="1" dirty="0">
              <a:solidFill>
                <a:srgbClr val="7030A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2715" y="831809"/>
            <a:ext cx="6775285" cy="5893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Connecteur droit avec flèche 3"/>
          <p:cNvCxnSpPr/>
          <p:nvPr/>
        </p:nvCxnSpPr>
        <p:spPr>
          <a:xfrm>
            <a:off x="2048095" y="2242574"/>
            <a:ext cx="1769555" cy="918661"/>
          </a:xfrm>
          <a:prstGeom prst="straightConnector1">
            <a:avLst/>
          </a:prstGeom>
          <a:ln w="57150">
            <a:solidFill>
              <a:srgbClr val="CC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330200" y="1337284"/>
            <a:ext cx="23723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rgbClr val="CC3399"/>
                </a:solidFill>
              </a:rPr>
              <a:t>Transparency</a:t>
            </a:r>
            <a:r>
              <a:rPr lang="fr-FR" dirty="0" smtClean="0">
                <a:solidFill>
                  <a:srgbClr val="CC3399"/>
                </a:solidFill>
              </a:rPr>
              <a:t> ALP </a:t>
            </a:r>
            <a:r>
              <a:rPr lang="fr-FR" dirty="0" err="1" smtClean="0">
                <a:solidFill>
                  <a:srgbClr val="CC3399"/>
                </a:solidFill>
              </a:rPr>
              <a:t>hints</a:t>
            </a:r>
            <a:endParaRPr lang="fr-FR" dirty="0" smtClean="0">
              <a:solidFill>
                <a:srgbClr val="CC3399"/>
              </a:solidFill>
            </a:endParaRPr>
          </a:p>
          <a:p>
            <a:pPr algn="ctr"/>
            <a:r>
              <a:rPr lang="fr-FR" dirty="0" err="1" smtClean="0">
                <a:solidFill>
                  <a:srgbClr val="CC3399"/>
                </a:solidFill>
              </a:rPr>
              <a:t>Accesible</a:t>
            </a:r>
            <a:r>
              <a:rPr lang="fr-FR" dirty="0" smtClean="0">
                <a:solidFill>
                  <a:srgbClr val="CC3399"/>
                </a:solidFill>
              </a:rPr>
              <a:t> to IAXO &amp; ALPS-II</a:t>
            </a:r>
            <a:endParaRPr lang="fr-FR" dirty="0">
              <a:solidFill>
                <a:srgbClr val="CC3399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3278314" y="3098800"/>
            <a:ext cx="1615440" cy="853440"/>
          </a:xfrm>
          <a:prstGeom prst="ellipse">
            <a:avLst/>
          </a:prstGeom>
          <a:noFill/>
          <a:ln w="53975"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/>
          <p:cNvSpPr/>
          <p:nvPr/>
        </p:nvSpPr>
        <p:spPr>
          <a:xfrm>
            <a:off x="9174480" y="2042788"/>
            <a:ext cx="3349432" cy="9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err="1">
                <a:solidFill>
                  <a:srgbClr val="CC3399"/>
                </a:solidFill>
              </a:rPr>
              <a:t>Few</a:t>
            </a:r>
            <a:r>
              <a:rPr lang="es-ES" dirty="0">
                <a:solidFill>
                  <a:srgbClr val="CC3399"/>
                </a:solidFill>
              </a:rPr>
              <a:t> </a:t>
            </a:r>
            <a:r>
              <a:rPr lang="es-ES" dirty="0" err="1">
                <a:solidFill>
                  <a:srgbClr val="CC3399"/>
                </a:solidFill>
              </a:rPr>
              <a:t>meV</a:t>
            </a:r>
            <a:r>
              <a:rPr lang="es-ES" dirty="0">
                <a:solidFill>
                  <a:srgbClr val="CC3399"/>
                </a:solidFill>
              </a:rPr>
              <a:t> </a:t>
            </a:r>
            <a:r>
              <a:rPr lang="es-ES" dirty="0" err="1">
                <a:solidFill>
                  <a:srgbClr val="CC3399"/>
                </a:solidFill>
              </a:rPr>
              <a:t>scale</a:t>
            </a:r>
            <a:r>
              <a:rPr lang="es-ES" dirty="0">
                <a:solidFill>
                  <a:srgbClr val="CC3399"/>
                </a:solidFill>
              </a:rPr>
              <a:t> QCD </a:t>
            </a:r>
            <a:r>
              <a:rPr lang="es-ES" dirty="0" err="1">
                <a:solidFill>
                  <a:srgbClr val="CC3399"/>
                </a:solidFill>
              </a:rPr>
              <a:t>axion</a:t>
            </a:r>
            <a:r>
              <a:rPr lang="es-ES" dirty="0">
                <a:solidFill>
                  <a:srgbClr val="CC3399"/>
                </a:solidFill>
              </a:rPr>
              <a:t> </a:t>
            </a:r>
            <a:r>
              <a:rPr lang="es-ES" dirty="0" smtClean="0">
                <a:solidFill>
                  <a:srgbClr val="CC3399"/>
                </a:solidFill>
              </a:rPr>
              <a:t>&amp;  </a:t>
            </a:r>
            <a:r>
              <a:rPr lang="es-ES" dirty="0" err="1">
                <a:solidFill>
                  <a:srgbClr val="CC3399"/>
                </a:solidFill>
              </a:rPr>
              <a:t>anomaly</a:t>
            </a:r>
            <a:r>
              <a:rPr lang="es-ES" dirty="0">
                <a:solidFill>
                  <a:srgbClr val="CC3399"/>
                </a:solidFill>
              </a:rPr>
              <a:t> </a:t>
            </a:r>
            <a:r>
              <a:rPr lang="es-ES" dirty="0" err="1" smtClean="0">
                <a:solidFill>
                  <a:srgbClr val="CC3399"/>
                </a:solidFill>
              </a:rPr>
              <a:t>cooling</a:t>
            </a:r>
            <a:r>
              <a:rPr lang="es-ES" dirty="0" smtClean="0">
                <a:solidFill>
                  <a:srgbClr val="CC3399"/>
                </a:solidFill>
              </a:rPr>
              <a:t> </a:t>
            </a:r>
            <a:r>
              <a:rPr lang="es-ES" dirty="0" err="1" smtClean="0">
                <a:solidFill>
                  <a:srgbClr val="CC3399"/>
                </a:solidFill>
              </a:rPr>
              <a:t>hints</a:t>
            </a:r>
            <a:endParaRPr lang="es-ES" dirty="0" smtClean="0">
              <a:solidFill>
                <a:srgbClr val="CC3399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s-ES" dirty="0" err="1">
                <a:solidFill>
                  <a:srgbClr val="CC3399"/>
                </a:solidFill>
              </a:rPr>
              <a:t>accessible</a:t>
            </a:r>
            <a:r>
              <a:rPr lang="es-ES" dirty="0">
                <a:solidFill>
                  <a:srgbClr val="CC3399"/>
                </a:solidFill>
              </a:rPr>
              <a:t> to IAXO</a:t>
            </a:r>
          </a:p>
          <a:p>
            <a:pPr algn="ctr">
              <a:lnSpc>
                <a:spcPct val="80000"/>
              </a:lnSpc>
            </a:pPr>
            <a:endParaRPr lang="es-ES" dirty="0">
              <a:solidFill>
                <a:srgbClr val="CC3399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7186269" y="3413760"/>
            <a:ext cx="1246532" cy="690880"/>
          </a:xfrm>
          <a:prstGeom prst="ellipse">
            <a:avLst/>
          </a:prstGeom>
          <a:noFill/>
          <a:ln w="53975"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22" name="Connecteur droit avec flèche 21"/>
          <p:cNvCxnSpPr/>
          <p:nvPr/>
        </p:nvCxnSpPr>
        <p:spPr>
          <a:xfrm flipH="1">
            <a:off x="8432801" y="2799918"/>
            <a:ext cx="2113279" cy="720462"/>
          </a:xfrm>
          <a:prstGeom prst="straightConnector1">
            <a:avLst/>
          </a:prstGeom>
          <a:ln w="57150">
            <a:solidFill>
              <a:srgbClr val="CC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20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72433" y="77689"/>
            <a:ext cx="9144000" cy="914400"/>
          </a:xfrm>
          <a:prstGeom prst="rect">
            <a:avLst/>
          </a:prstGeom>
          <a:noFill/>
          <a:ln w="5715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3200" b="1" dirty="0">
                <a:solidFill>
                  <a:srgbClr val="7030A0"/>
                </a:solidFill>
              </a:rPr>
              <a:t>IAXO </a:t>
            </a:r>
            <a:r>
              <a:rPr lang="fr-FR" sz="3200" b="1" dirty="0" err="1">
                <a:solidFill>
                  <a:srgbClr val="7030A0"/>
                </a:solidFill>
              </a:rPr>
              <a:t>magnet</a:t>
            </a:r>
            <a:endParaRPr lang="fr-FR" sz="3200" b="1" dirty="0">
              <a:solidFill>
                <a:srgbClr val="7030A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433" y="4067175"/>
            <a:ext cx="3806643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590240"/>
            <a:ext cx="3810000" cy="4429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1490" y="885386"/>
            <a:ext cx="2448272" cy="2133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5715000" y="838201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Optimised</a:t>
            </a:r>
            <a:r>
              <a:rPr lang="fr-FR" dirty="0"/>
              <a:t> configuration: </a:t>
            </a:r>
            <a:r>
              <a:rPr lang="fr-FR" dirty="0">
                <a:solidFill>
                  <a:srgbClr val="CC0099"/>
                </a:solidFill>
              </a:rPr>
              <a:t>TOROIDAL </a:t>
            </a:r>
            <a:r>
              <a:rPr lang="fr-FR" dirty="0" err="1">
                <a:solidFill>
                  <a:srgbClr val="CC0099"/>
                </a:solidFill>
              </a:rPr>
              <a:t>with</a:t>
            </a:r>
            <a:r>
              <a:rPr lang="fr-FR" dirty="0">
                <a:solidFill>
                  <a:srgbClr val="CC0099"/>
                </a:solidFill>
              </a:rPr>
              <a:t> 8 bores 25 m long, 5 m </a:t>
            </a:r>
            <a:r>
              <a:rPr lang="fr-FR" dirty="0" err="1">
                <a:solidFill>
                  <a:srgbClr val="CC0099"/>
                </a:solidFill>
              </a:rPr>
              <a:t>diameter</a:t>
            </a:r>
            <a:r>
              <a:rPr lang="fr-FR" dirty="0">
                <a:solidFill>
                  <a:srgbClr val="CC0099"/>
                </a:solidFill>
              </a:rPr>
              <a:t> and a </a:t>
            </a:r>
            <a:r>
              <a:rPr lang="fr-FR" dirty="0" err="1">
                <a:solidFill>
                  <a:srgbClr val="CC0099"/>
                </a:solidFill>
              </a:rPr>
              <a:t>peak</a:t>
            </a:r>
            <a:r>
              <a:rPr lang="fr-FR" dirty="0">
                <a:solidFill>
                  <a:srgbClr val="CC0099"/>
                </a:solidFill>
              </a:rPr>
              <a:t> </a:t>
            </a:r>
            <a:r>
              <a:rPr lang="fr-FR" dirty="0" err="1">
                <a:solidFill>
                  <a:srgbClr val="CC0099"/>
                </a:solidFill>
              </a:rPr>
              <a:t>field</a:t>
            </a:r>
            <a:r>
              <a:rPr lang="fr-FR" dirty="0">
                <a:solidFill>
                  <a:srgbClr val="CC0099"/>
                </a:solidFill>
              </a:rPr>
              <a:t> of 5.4 T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6041786" y="6169224"/>
            <a:ext cx="4397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(ATLAS </a:t>
            </a:r>
            <a:r>
              <a:rPr lang="fr-FR" sz="1400" dirty="0" err="1"/>
              <a:t>toroid</a:t>
            </a:r>
            <a:r>
              <a:rPr lang="fr-FR" sz="1400" dirty="0"/>
              <a:t> 26 m long,  20 m </a:t>
            </a:r>
            <a:r>
              <a:rPr lang="fr-FR" sz="1400" dirty="0" err="1"/>
              <a:t>diameter</a:t>
            </a:r>
            <a:r>
              <a:rPr lang="fr-FR" sz="1400" dirty="0"/>
              <a:t>,  </a:t>
            </a:r>
            <a:r>
              <a:rPr lang="fr-FR" sz="1400" dirty="0" err="1"/>
              <a:t>peak</a:t>
            </a:r>
            <a:r>
              <a:rPr lang="fr-FR" sz="1400" dirty="0"/>
              <a:t> </a:t>
            </a:r>
            <a:r>
              <a:rPr lang="fr-FR" sz="1400" dirty="0" err="1"/>
              <a:t>field</a:t>
            </a:r>
            <a:r>
              <a:rPr lang="fr-FR" sz="1400" dirty="0"/>
              <a:t> 3.9 T)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68703" y="3183324"/>
            <a:ext cx="42240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i="1" u="none" strike="noStrike" baseline="0" dirty="0" err="1" smtClean="0">
                <a:latin typeface="Calibri" panose="020F0502020204030204" pitchFamily="34" charset="0"/>
              </a:rPr>
              <a:t>Shilon</a:t>
            </a:r>
            <a:r>
              <a:rPr lang="fr-FR" sz="1400" b="1" i="1" u="none" strike="noStrike" baseline="0" dirty="0" smtClean="0">
                <a:latin typeface="Calibri" panose="020F0502020204030204" pitchFamily="34" charset="0"/>
              </a:rPr>
              <a:t> et al. IEEE T. </a:t>
            </a:r>
            <a:r>
              <a:rPr lang="fr-FR" sz="1400" b="1" i="1" u="none" strike="noStrike" baseline="0" dirty="0" err="1" smtClean="0">
                <a:latin typeface="Calibri" panose="020F0502020204030204" pitchFamily="34" charset="0"/>
              </a:rPr>
              <a:t>Ap</a:t>
            </a:r>
            <a:r>
              <a:rPr lang="fr-FR" sz="1400" b="1" i="1" u="none" strike="noStrike" baseline="0" dirty="0" smtClean="0">
                <a:latin typeface="Calibri" panose="020F0502020204030204" pitchFamily="34" charset="0"/>
              </a:rPr>
              <a:t>. </a:t>
            </a:r>
            <a:r>
              <a:rPr lang="fr-FR" sz="1400" b="1" i="1" u="none" strike="noStrike" baseline="0" dirty="0" err="1" smtClean="0">
                <a:latin typeface="Calibri" panose="020F0502020204030204" pitchFamily="34" charset="0"/>
              </a:rPr>
              <a:t>SupCond</a:t>
            </a:r>
            <a:r>
              <a:rPr lang="fr-FR" sz="1400" b="1" i="1" u="none" strike="noStrike" baseline="0" dirty="0" smtClean="0">
                <a:latin typeface="Calibri" panose="020F0502020204030204" pitchFamily="34" charset="0"/>
              </a:rPr>
              <a:t> 23:4500604 (2013) </a:t>
            </a:r>
          </a:p>
          <a:p>
            <a:r>
              <a:rPr lang="fr-FR" sz="1400" b="1" i="1" u="none" strike="noStrike" baseline="0" dirty="0" err="1" smtClean="0">
                <a:latin typeface="Calibri" panose="020F0502020204030204" pitchFamily="34" charset="0"/>
              </a:rPr>
              <a:t>Shilon</a:t>
            </a:r>
            <a:r>
              <a:rPr lang="fr-FR" sz="1400" b="1" i="1" u="none" strike="noStrike" baseline="0" dirty="0" smtClean="0">
                <a:latin typeface="Calibri" panose="020F0502020204030204" pitchFamily="34" charset="0"/>
              </a:rPr>
              <a:t> et al. AIP </a:t>
            </a:r>
            <a:r>
              <a:rPr lang="fr-FR" sz="1400" b="1" i="1" u="none" strike="noStrike" baseline="0" dirty="0" err="1" smtClean="0">
                <a:latin typeface="Calibri" panose="020F0502020204030204" pitchFamily="34" charset="0"/>
              </a:rPr>
              <a:t>Conf</a:t>
            </a:r>
            <a:r>
              <a:rPr lang="fr-FR" sz="1400" b="1" i="1" u="none" strike="noStrike" baseline="0" dirty="0" smtClean="0">
                <a:latin typeface="Calibri" panose="020F0502020204030204" pitchFamily="34" charset="0"/>
              </a:rPr>
              <a:t>. Proc. 1573:1574 (2014) </a:t>
            </a:r>
          </a:p>
          <a:p>
            <a:r>
              <a:rPr lang="fr-FR" sz="1400" b="1" i="1" u="none" strike="noStrike" baseline="0" dirty="0" err="1" smtClean="0">
                <a:latin typeface="Calibri" panose="020F0502020204030204" pitchFamily="34" charset="0"/>
              </a:rPr>
              <a:t>Shilon</a:t>
            </a:r>
            <a:r>
              <a:rPr lang="fr-FR" sz="1400" b="1" i="1" u="none" strike="noStrike" baseline="0" dirty="0" smtClean="0">
                <a:latin typeface="Calibri" panose="020F0502020204030204" pitchFamily="34" charset="0"/>
              </a:rPr>
              <a:t> et al. IEEE T. </a:t>
            </a:r>
            <a:r>
              <a:rPr lang="fr-FR" sz="1400" b="1" i="1" u="none" strike="noStrike" baseline="0" dirty="0" err="1" smtClean="0">
                <a:latin typeface="Calibri" panose="020F0502020204030204" pitchFamily="34" charset="0"/>
              </a:rPr>
              <a:t>Ap</a:t>
            </a:r>
            <a:r>
              <a:rPr lang="fr-FR" sz="1400" b="1" i="1" u="none" strike="noStrike" baseline="0" dirty="0" smtClean="0">
                <a:latin typeface="Calibri" panose="020F0502020204030204" pitchFamily="34" charset="0"/>
              </a:rPr>
              <a:t>. </a:t>
            </a:r>
            <a:r>
              <a:rPr lang="fr-FR" sz="1400" b="1" i="1" u="none" strike="noStrike" baseline="0" dirty="0" err="1" smtClean="0">
                <a:latin typeface="Calibri" panose="020F0502020204030204" pitchFamily="34" charset="0"/>
              </a:rPr>
              <a:t>SupCond</a:t>
            </a:r>
            <a:r>
              <a:rPr lang="fr-FR" sz="1400" b="1" i="1" u="none" strike="noStrike" baseline="0" dirty="0" smtClean="0">
                <a:latin typeface="Calibri" panose="020F0502020204030204" pitchFamily="34" charset="0"/>
              </a:rPr>
              <a:t> 24:4500104 (2014) </a:t>
            </a:r>
            <a:endParaRPr lang="fr-FR" sz="1400" b="1" i="1" dirty="0"/>
          </a:p>
        </p:txBody>
      </p:sp>
    </p:spTree>
    <p:extLst>
      <p:ext uri="{BB962C8B-B14F-4D97-AF65-F5344CB8AC3E}">
        <p14:creationId xmlns:p14="http://schemas.microsoft.com/office/powerpoint/2010/main" val="132671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6710</TotalTime>
  <Words>1558</Words>
  <Application>Microsoft Office PowerPoint</Application>
  <PresentationFormat>Grand écran</PresentationFormat>
  <Paragraphs>279</Paragraphs>
  <Slides>23</Slides>
  <Notes>3</Notes>
  <HiddenSlides>0</HiddenSlides>
  <MMClips>0</MMClips>
  <ScaleCrop>false</ScaleCrop>
  <HeadingPairs>
    <vt:vector size="8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23</vt:i4>
      </vt:variant>
    </vt:vector>
  </HeadingPairs>
  <TitlesOfParts>
    <vt:vector size="34" baseType="lpstr">
      <vt:lpstr>굴림</vt:lpstr>
      <vt:lpstr>Arial</vt:lpstr>
      <vt:lpstr>Arial Rounded MT Bold</vt:lpstr>
      <vt:lpstr>Calibri</vt:lpstr>
      <vt:lpstr>Calibri Light</vt:lpstr>
      <vt:lpstr>Symbol</vt:lpstr>
      <vt:lpstr>Times New Roman</vt:lpstr>
      <vt:lpstr>Wingdings</vt:lpstr>
      <vt:lpstr>Thème Office</vt:lpstr>
      <vt:lpstr>Équation</vt:lpstr>
      <vt:lpstr>Formel</vt:lpstr>
      <vt:lpstr>Status and Progress of the International Axion Observatory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IAXO proto-collaboration</vt:lpstr>
      <vt:lpstr>IAXO TDR baseline plans</vt:lpstr>
      <vt:lpstr>Présentation PowerPoint</vt:lpstr>
      <vt:lpstr>Extended TDR (Mini-IAXO / BabyIAXO concept)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and Progress of the International Axion Observatory (IAXO)</dc:title>
  <dc:creator>FERRER RIBAS Esther</dc:creator>
  <cp:lastModifiedBy>FERRER RIBAS Esther</cp:lastModifiedBy>
  <cp:revision>42</cp:revision>
  <dcterms:created xsi:type="dcterms:W3CDTF">2016-10-30T08:37:11Z</dcterms:created>
  <dcterms:modified xsi:type="dcterms:W3CDTF">2017-05-09T21:27:21Z</dcterms:modified>
</cp:coreProperties>
</file>