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06"/>
  </p:notesMasterIdLst>
  <p:handoutMasterIdLst>
    <p:handoutMasterId r:id="rId107"/>
  </p:handoutMasterIdLst>
  <p:sldIdLst>
    <p:sldId id="256" r:id="rId2"/>
    <p:sldId id="286" r:id="rId3"/>
    <p:sldId id="287" r:id="rId4"/>
    <p:sldId id="288" r:id="rId5"/>
    <p:sldId id="289" r:id="rId6"/>
    <p:sldId id="290" r:id="rId7"/>
    <p:sldId id="292" r:id="rId8"/>
    <p:sldId id="291" r:id="rId9"/>
    <p:sldId id="293" r:id="rId10"/>
    <p:sldId id="294" r:id="rId11"/>
    <p:sldId id="262" r:id="rId12"/>
    <p:sldId id="295" r:id="rId13"/>
    <p:sldId id="299" r:id="rId14"/>
    <p:sldId id="296" r:id="rId15"/>
    <p:sldId id="359" r:id="rId16"/>
    <p:sldId id="360" r:id="rId17"/>
    <p:sldId id="361" r:id="rId18"/>
    <p:sldId id="362" r:id="rId19"/>
    <p:sldId id="363" r:id="rId20"/>
    <p:sldId id="300" r:id="rId21"/>
    <p:sldId id="297" r:id="rId22"/>
    <p:sldId id="301" r:id="rId23"/>
    <p:sldId id="298" r:id="rId24"/>
    <p:sldId id="303" r:id="rId25"/>
    <p:sldId id="307" r:id="rId26"/>
    <p:sldId id="304" r:id="rId27"/>
    <p:sldId id="306" r:id="rId28"/>
    <p:sldId id="309" r:id="rId29"/>
    <p:sldId id="305" r:id="rId30"/>
    <p:sldId id="308" r:id="rId31"/>
    <p:sldId id="374" r:id="rId32"/>
    <p:sldId id="364" r:id="rId33"/>
    <p:sldId id="315" r:id="rId34"/>
    <p:sldId id="310" r:id="rId35"/>
    <p:sldId id="311" r:id="rId36"/>
    <p:sldId id="312" r:id="rId37"/>
    <p:sldId id="314" r:id="rId38"/>
    <p:sldId id="259" r:id="rId39"/>
    <p:sldId id="261" r:id="rId40"/>
    <p:sldId id="320" r:id="rId41"/>
    <p:sldId id="321" r:id="rId42"/>
    <p:sldId id="322" r:id="rId43"/>
    <p:sldId id="323" r:id="rId44"/>
    <p:sldId id="324" r:id="rId45"/>
    <p:sldId id="375" r:id="rId46"/>
    <p:sldId id="376" r:id="rId47"/>
    <p:sldId id="377" r:id="rId48"/>
    <p:sldId id="325" r:id="rId49"/>
    <p:sldId id="343" r:id="rId50"/>
    <p:sldId id="344" r:id="rId51"/>
    <p:sldId id="345" r:id="rId52"/>
    <p:sldId id="316" r:id="rId53"/>
    <p:sldId id="326" r:id="rId54"/>
    <p:sldId id="327" r:id="rId55"/>
    <p:sldId id="328" r:id="rId56"/>
    <p:sldId id="329" r:id="rId57"/>
    <p:sldId id="330" r:id="rId58"/>
    <p:sldId id="331" r:id="rId59"/>
    <p:sldId id="332" r:id="rId60"/>
    <p:sldId id="333" r:id="rId61"/>
    <p:sldId id="334" r:id="rId62"/>
    <p:sldId id="336" r:id="rId63"/>
    <p:sldId id="337" r:id="rId64"/>
    <p:sldId id="383" r:id="rId65"/>
    <p:sldId id="390" r:id="rId66"/>
    <p:sldId id="384" r:id="rId67"/>
    <p:sldId id="385" r:id="rId68"/>
    <p:sldId id="386" r:id="rId69"/>
    <p:sldId id="387" r:id="rId70"/>
    <p:sldId id="388" r:id="rId71"/>
    <p:sldId id="389" r:id="rId72"/>
    <p:sldId id="382" r:id="rId73"/>
    <p:sldId id="352" r:id="rId74"/>
    <p:sldId id="353" r:id="rId75"/>
    <p:sldId id="354" r:id="rId76"/>
    <p:sldId id="355" r:id="rId77"/>
    <p:sldId id="356" r:id="rId78"/>
    <p:sldId id="357" r:id="rId79"/>
    <p:sldId id="358" r:id="rId80"/>
    <p:sldId id="338" r:id="rId81"/>
    <p:sldId id="339" r:id="rId82"/>
    <p:sldId id="340" r:id="rId83"/>
    <p:sldId id="378" r:id="rId84"/>
    <p:sldId id="379" r:id="rId85"/>
    <p:sldId id="380" r:id="rId86"/>
    <p:sldId id="381" r:id="rId87"/>
    <p:sldId id="346" r:id="rId88"/>
    <p:sldId id="347" r:id="rId89"/>
    <p:sldId id="348" r:id="rId90"/>
    <p:sldId id="349" r:id="rId91"/>
    <p:sldId id="350" r:id="rId92"/>
    <p:sldId id="351" r:id="rId93"/>
    <p:sldId id="335" r:id="rId94"/>
    <p:sldId id="318" r:id="rId95"/>
    <p:sldId id="341" r:id="rId96"/>
    <p:sldId id="365" r:id="rId97"/>
    <p:sldId id="366" r:id="rId98"/>
    <p:sldId id="367" r:id="rId99"/>
    <p:sldId id="368" r:id="rId100"/>
    <p:sldId id="369" r:id="rId101"/>
    <p:sldId id="370" r:id="rId102"/>
    <p:sldId id="371" r:id="rId103"/>
    <p:sldId id="373" r:id="rId104"/>
    <p:sldId id="372" r:id="rId10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notesMaster" Target="notesMasters/notesMaster1.xml"/><Relationship Id="rId107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8" Type="http://schemas.openxmlformats.org/officeDocument/2006/relationships/printerSettings" Target="printerSettings/printerSettings1.bin"/><Relationship Id="rId109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110" Type="http://schemas.openxmlformats.org/officeDocument/2006/relationships/viewProps" Target="viewProps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111" Type="http://schemas.openxmlformats.org/officeDocument/2006/relationships/theme" Target="theme/theme1.xml"/><Relationship Id="rId112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00" Type="http://schemas.openxmlformats.org/officeDocument/2006/relationships/slide" Target="slides/slide99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19A27-6B94-AF4F-9340-09839BE2537D}" type="datetimeFigureOut">
              <a:rPr lang="de-DE" smtClean="0"/>
              <a:t>10.11.17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4762D0-AFE1-AD46-BE8E-A37634C8097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7724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AB844-674E-D641-AE5D-580FCB4ACBFA}" type="datetimeFigureOut">
              <a:rPr lang="de-DE" smtClean="0"/>
              <a:t>10.11.17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437D7-CDA4-904D-BFB0-7E17D801D3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2541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52569F3F-0CA6-C944-97E1-945A00E6B0CA}" type="datetime2">
              <a:rPr lang="de-DE" smtClean="0"/>
              <a:t>Freitag, 10. November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 anchor="t" anchorCtr="0"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51485FC1-A383-F742-9859-7448D96695AF}" type="datetime2">
              <a:rPr lang="de-DE" smtClean="0"/>
              <a:t>Freitag, 10. November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horz" anchor="t" anchorCtr="0"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horz" anchor="t" anchorCtr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229A38AD-99BD-804E-ACC4-A7DF0C9D19AB}" type="datetime2">
              <a:rPr lang="de-DE" smtClean="0"/>
              <a:t>Freitag, 10. November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6C62ED4D-D273-3144-A831-29D9252AAF01}" type="datetime2">
              <a:rPr lang="de-DE" smtClean="0"/>
              <a:t>Freitag, 10. November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B90D26A-9509-5B46-AF05-155381571650}" type="datetime2">
              <a:rPr lang="de-DE" smtClean="0"/>
              <a:t>Freitag, 10. November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41086F9E-9BD8-8B4F-8305-336E2E50D64D}" type="datetime2">
              <a:rPr lang="de-DE" smtClean="0"/>
              <a:t>Freitag, 10. November 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7EBDCCA2-C0C8-634C-B9C6-D61BDDA632C6}" type="datetime2">
              <a:rPr lang="de-DE" smtClean="0"/>
              <a:t>Freitag, 10. November 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CCFDAED5-C49B-3B4B-A86E-31601F6EAA3D}" type="datetime2">
              <a:rPr lang="de-DE" smtClean="0"/>
              <a:t>Freitag, 10. November 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DD9D4DFC-3C6E-5541-8865-B9FD4FA209AE}" type="datetime2">
              <a:rPr lang="de-DE" smtClean="0"/>
              <a:t>Freitag, 10. November 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A4592C9C-8A81-DF47-ADE7-23C818BB2675}" type="datetime2">
              <a:rPr lang="de-DE" smtClean="0"/>
              <a:t>Freitag, 10. November 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438F8885-B6E3-A744-B1EE-7F9B145327C0}" type="datetime2">
              <a:rPr lang="de-DE" smtClean="0"/>
              <a:t>Freitag, 10. November 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8025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56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FFFF"/>
                </a:solidFill>
              </a:defRPr>
            </a:lvl1pPr>
          </a:lstStyle>
          <a:p>
            <a:fld id="{0E01CBAB-F94D-CD45-AFBB-D54132BF60B0}" type="slidenum">
              <a:rPr lang="en-US" smtClean="0"/>
              <a:t>‹Nr.›</a:t>
            </a:fld>
            <a:r>
              <a:rPr lang="en-US" dirty="0" smtClean="0"/>
              <a:t> of 97</a:t>
            </a:r>
            <a:endParaRPr lang="en-US" dirty="0"/>
          </a:p>
        </p:txBody>
      </p:sp>
      <p:pic>
        <p:nvPicPr>
          <p:cNvPr id="9" name="Bild 8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521955" y="15427"/>
            <a:ext cx="1602353" cy="3338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yweb.swan.ac.uk/~aarts/thor-hadrons.html" TargetMode="External"/><Relationship Id="rId3" Type="http://schemas.openxmlformats.org/officeDocument/2006/relationships/image" Target="../media/image1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8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9.e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0.em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1.e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2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3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5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6.e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7.emf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8.emf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9.emf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0.emf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2.emf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3.emf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4.emf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5.emf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6.emf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7.emf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8.emf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9.emf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NULL"/><Relationship Id="rId3" Type="http://schemas.openxmlformats.org/officeDocument/2006/relationships/image" Target="../media/image40.emf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1.emf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2.emf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3.emf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4.emf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5.emf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7.emf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8.emf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9.emf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0.png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COST Action THOR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1800" dirty="0" smtClean="0"/>
              <a:t>Theory </a:t>
            </a:r>
            <a:r>
              <a:rPr lang="en-US" sz="1800" dirty="0"/>
              <a:t>of hot matter and relativistic heavy-ion collisions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900654"/>
          </a:xfrm>
        </p:spPr>
        <p:txBody>
          <a:bodyPr>
            <a:normAutofit/>
          </a:bodyPr>
          <a:lstStyle/>
          <a:p>
            <a:r>
              <a:rPr lang="en-US" smtClean="0"/>
              <a:t>Marcus Bleicher</a:t>
            </a:r>
          </a:p>
          <a:p>
            <a:r>
              <a:rPr lang="en-US" smtClean="0"/>
              <a:t>Goethe-University</a:t>
            </a:r>
          </a:p>
          <a:p>
            <a:r>
              <a:rPr lang="en-US" smtClean="0"/>
              <a:t>Frankfurt am Main</a:t>
            </a:r>
          </a:p>
          <a:p>
            <a:r>
              <a:rPr lang="en-US" smtClean="0"/>
              <a:t>Germany</a:t>
            </a:r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92706"/>
            <a:ext cx="7620000" cy="1587500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685800" y="5895872"/>
            <a:ext cx="4003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105 slides + 26 STSM + COST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392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GB" sz="3200" dirty="0"/>
              <a:t>5</a:t>
            </a:r>
            <a:r>
              <a:rPr lang="en-GB" sz="3200" dirty="0" smtClean="0"/>
              <a:t>. Update from the Action Chair</a:t>
            </a:r>
            <a:endParaRPr lang="de-DE" sz="32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a) Status </a:t>
            </a:r>
            <a:r>
              <a:rPr lang="en-US" dirty="0"/>
              <a:t>of Action: start and end dates of Action, participating COST countries, participating NNC/IPC institutions and Specific </a:t>
            </a:r>
            <a:r>
              <a:rPr lang="en-US" dirty="0" err="1"/>
              <a:t>Organisations</a:t>
            </a:r>
            <a:r>
              <a:rPr lang="en-US" dirty="0"/>
              <a:t>.</a:t>
            </a:r>
            <a:r>
              <a:rPr lang="de-DE" dirty="0"/>
              <a:t>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840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14. </a:t>
            </a:r>
            <a:r>
              <a:rPr lang="en-US" dirty="0"/>
              <a:t>Location and date of next meeting</a:t>
            </a:r>
            <a:r>
              <a:rPr lang="de-DE" dirty="0"/>
              <a:t> </a:t>
            </a:r>
            <a:r>
              <a:rPr lang="de-DE" dirty="0" smtClean="0"/>
              <a:t> 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441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 smtClean="0"/>
              <a:t>MCM in conjunction with WG meetings!!!</a:t>
            </a:r>
          </a:p>
          <a:p>
            <a:r>
              <a:rPr lang="en-US" dirty="0" smtClean="0"/>
              <a:t>Depends on the WG meetings approved before.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166804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15./16. Summary of MC decisions (incl. Email votes)</a:t>
            </a:r>
            <a:r>
              <a:rPr lang="de-DE" sz="3600" dirty="0" smtClean="0"/>
              <a:t>  </a:t>
            </a:r>
            <a:endParaRPr lang="en-US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06598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Permission to the Core Group to decide who will receive the ITC Conference Grant and on the amount of the grant. </a:t>
            </a:r>
            <a:r>
              <a:rPr lang="en-GB" sz="1800" dirty="0" smtClean="0"/>
              <a:t>Approved: 05.09.2017</a:t>
            </a:r>
            <a:r>
              <a:rPr lang="en-GB" sz="1800" dirty="0"/>
              <a:t>, 13:00.</a:t>
            </a:r>
            <a:endParaRPr lang="de-DE" sz="1800" b="1" dirty="0"/>
          </a:p>
          <a:p>
            <a:r>
              <a:rPr lang="en-US" sz="1800" dirty="0"/>
              <a:t>N</a:t>
            </a:r>
            <a:r>
              <a:rPr lang="en-US" sz="1800" dirty="0" smtClean="0"/>
              <a:t>ew </a:t>
            </a:r>
            <a:r>
              <a:rPr lang="en-US" sz="1800" dirty="0"/>
              <a:t>STSM committee </a:t>
            </a:r>
            <a:r>
              <a:rPr lang="en-US" sz="1800" dirty="0" smtClean="0"/>
              <a:t>shall </a:t>
            </a:r>
            <a:r>
              <a:rPr lang="en-US" sz="1800" dirty="0"/>
              <a:t>then consists </a:t>
            </a:r>
            <a:r>
              <a:rPr lang="en-US" sz="1800" dirty="0" smtClean="0"/>
              <a:t>of: Boris </a:t>
            </a:r>
            <a:r>
              <a:rPr lang="en-US" sz="1800" dirty="0" err="1" smtClean="0"/>
              <a:t>Tomasik</a:t>
            </a:r>
            <a:r>
              <a:rPr lang="en-US" sz="1800" dirty="0" smtClean="0"/>
              <a:t>, Larissa </a:t>
            </a:r>
            <a:r>
              <a:rPr lang="en-US" sz="1800" dirty="0" err="1" smtClean="0"/>
              <a:t>Bravina</a:t>
            </a:r>
            <a:r>
              <a:rPr lang="en-US" sz="1800" dirty="0" smtClean="0"/>
              <a:t>, </a:t>
            </a:r>
            <a:r>
              <a:rPr lang="en-US" sz="1800" dirty="0" err="1" smtClean="0"/>
              <a:t>Gergely</a:t>
            </a:r>
            <a:r>
              <a:rPr lang="en-US" sz="1800" dirty="0" smtClean="0"/>
              <a:t> </a:t>
            </a:r>
            <a:r>
              <a:rPr lang="en-US" sz="1800" dirty="0" err="1" smtClean="0"/>
              <a:t>Barnafoldi</a:t>
            </a:r>
            <a:r>
              <a:rPr lang="en-US" sz="1800" dirty="0" smtClean="0"/>
              <a:t>, David </a:t>
            </a:r>
            <a:r>
              <a:rPr lang="en-US" sz="1800" dirty="0" err="1" smtClean="0"/>
              <a:t>Blaschke</a:t>
            </a:r>
            <a:r>
              <a:rPr lang="en-US" sz="1800" dirty="0" smtClean="0"/>
              <a:t>, Axel Maas, Laura </a:t>
            </a:r>
            <a:r>
              <a:rPr lang="en-US" sz="1800" dirty="0" err="1" smtClean="0"/>
              <a:t>Tolos</a:t>
            </a:r>
            <a:r>
              <a:rPr lang="en-US" sz="1800" dirty="0" smtClean="0"/>
              <a:t>, Maria Lombardo, Roman </a:t>
            </a:r>
            <a:r>
              <a:rPr lang="en-US" sz="1800" dirty="0" err="1" smtClean="0"/>
              <a:t>Pasechnik</a:t>
            </a:r>
            <a:r>
              <a:rPr lang="en-US" sz="1800" dirty="0" smtClean="0"/>
              <a:t>, </a:t>
            </a:r>
            <a:r>
              <a:rPr lang="en-US" sz="1800" dirty="0" err="1" smtClean="0"/>
              <a:t>Guilherme</a:t>
            </a:r>
            <a:r>
              <a:rPr lang="en-US" sz="1800" dirty="0" smtClean="0"/>
              <a:t> </a:t>
            </a:r>
            <a:r>
              <a:rPr lang="en-US" sz="1800" dirty="0" err="1" smtClean="0"/>
              <a:t>Milhano</a:t>
            </a:r>
            <a:r>
              <a:rPr lang="en-US" sz="1800" dirty="0" smtClean="0"/>
              <a:t>, Hannah Petersen, approved: 25.5.2017</a:t>
            </a:r>
            <a:endParaRPr lang="en-GB" sz="1800" dirty="0" smtClean="0"/>
          </a:p>
          <a:p>
            <a:pPr lvl="0"/>
            <a:r>
              <a:rPr lang="en-GB" sz="1800" dirty="0" smtClean="0"/>
              <a:t>Approval </a:t>
            </a:r>
            <a:r>
              <a:rPr lang="en-GB" sz="1800" dirty="0"/>
              <a:t>of the LOS for the MC meeting in Paris in Nov. 10, 2017, the request is to set the LOS to 340 € to cover the local </a:t>
            </a:r>
            <a:r>
              <a:rPr lang="en-GB" sz="1800" dirty="0" smtClean="0"/>
              <a:t>costs. Approved: Sept</a:t>
            </a:r>
            <a:r>
              <a:rPr lang="en-GB" sz="1800" dirty="0"/>
              <a:t>. 21, 2017, noon.</a:t>
            </a:r>
            <a:endParaRPr lang="de-DE" sz="1800" b="1" dirty="0"/>
          </a:p>
          <a:p>
            <a:pPr lvl="0"/>
            <a:r>
              <a:rPr lang="en-GB" sz="1800" dirty="0"/>
              <a:t>Decision on the timing and place of the MC meeting, the decision was to hold the meeting in Paris, France on 10.11.2017, 14:00-18:00. </a:t>
            </a:r>
            <a:r>
              <a:rPr lang="en-GB" sz="1800" dirty="0" smtClean="0"/>
              <a:t>Approved 20.6.2017.</a:t>
            </a:r>
          </a:p>
          <a:p>
            <a:pPr lvl="0"/>
            <a:r>
              <a:rPr lang="en-GB" sz="1800" dirty="0" smtClean="0"/>
              <a:t>Adjustment of </a:t>
            </a:r>
            <a:r>
              <a:rPr lang="en-GB" sz="1800" dirty="0" err="1" smtClean="0"/>
              <a:t>stipendship</a:t>
            </a:r>
            <a:r>
              <a:rPr lang="en-GB" sz="1800" dirty="0" smtClean="0"/>
              <a:t> rates for COST </a:t>
            </a:r>
            <a:r>
              <a:rPr lang="en-GB" sz="1800" dirty="0" err="1" smtClean="0"/>
              <a:t>Karpacz</a:t>
            </a:r>
            <a:r>
              <a:rPr lang="en-GB" sz="1800" dirty="0" smtClean="0"/>
              <a:t> School and other </a:t>
            </a:r>
            <a:r>
              <a:rPr lang="en-GB" sz="1800" dirty="0"/>
              <a:t>s</a:t>
            </a:r>
            <a:r>
              <a:rPr lang="en-GB" sz="1800" dirty="0" smtClean="0"/>
              <a:t>mall budget adjustments, CG is allowed to adjust budget items up to 5kE. Approved 7.2.2017</a:t>
            </a:r>
          </a:p>
          <a:p>
            <a:pPr lvl="0"/>
            <a:endParaRPr lang="de-DE" sz="1800" b="1" dirty="0"/>
          </a:p>
          <a:p>
            <a:endParaRPr lang="en-US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37128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17. Closing</a:t>
            </a:r>
            <a:r>
              <a:rPr lang="de-DE" sz="3600" dirty="0" smtClean="0"/>
              <a:t>  </a:t>
            </a:r>
            <a:endParaRPr lang="en-US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104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798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Status of the Action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6646523" cy="4876800"/>
          </a:xfrm>
        </p:spPr>
        <p:txBody>
          <a:bodyPr/>
          <a:lstStyle/>
          <a:p>
            <a:r>
              <a:rPr lang="en-US" dirty="0" smtClean="0"/>
              <a:t>Start date: </a:t>
            </a:r>
            <a:r>
              <a:rPr lang="bg-BG" dirty="0"/>
              <a:t>17/10/</a:t>
            </a:r>
            <a:r>
              <a:rPr lang="bg-BG" dirty="0" smtClean="0"/>
              <a:t>2016</a:t>
            </a:r>
            <a:r>
              <a:rPr lang="de-DE" dirty="0" smtClean="0"/>
              <a:t>, End </a:t>
            </a:r>
            <a:r>
              <a:rPr lang="de-DE" dirty="0" err="1" smtClean="0"/>
              <a:t>date</a:t>
            </a:r>
            <a:r>
              <a:rPr lang="de-DE" dirty="0" smtClean="0"/>
              <a:t>: </a:t>
            </a:r>
            <a:r>
              <a:rPr lang="is-IS" dirty="0"/>
              <a:t>16/10/2020 </a:t>
            </a:r>
            <a:r>
              <a:rPr lang="de-DE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26 countries on board, of them 10 ITCs</a:t>
            </a:r>
          </a:p>
          <a:p>
            <a:endParaRPr lang="en-US" dirty="0" smtClean="0"/>
          </a:p>
          <a:p>
            <a:r>
              <a:rPr lang="en-US" dirty="0" smtClean="0"/>
              <a:t>2 NNCs (RUS, UKR) </a:t>
            </a:r>
          </a:p>
          <a:p>
            <a:endParaRPr lang="en-US" dirty="0" smtClean="0"/>
          </a:p>
          <a:p>
            <a:r>
              <a:rPr lang="en-US" dirty="0" smtClean="0"/>
              <a:t>Institutions: CERN and JINR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2190" y="533400"/>
            <a:ext cx="1858988" cy="6324600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26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GB" sz="3200" dirty="0"/>
              <a:t>5</a:t>
            </a:r>
            <a:r>
              <a:rPr lang="en-GB" sz="3200" dirty="0" smtClean="0"/>
              <a:t>. Update from the Action Chair</a:t>
            </a:r>
            <a:endParaRPr lang="de-DE" sz="32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) </a:t>
            </a:r>
            <a:r>
              <a:rPr lang="en-US" dirty="0"/>
              <a:t>Short Term Scientific Missions (STSM): review of completed reports and new applications</a:t>
            </a:r>
            <a:r>
              <a:rPr lang="de-DE" dirty="0"/>
              <a:t>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698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 err="1" smtClean="0"/>
              <a:t>Gergely’s</a:t>
            </a:r>
            <a:r>
              <a:rPr lang="en-US" dirty="0" smtClean="0"/>
              <a:t> slides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288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GB" sz="3200" dirty="0" smtClean="0"/>
              <a:t>6. Update from the Grant Holder</a:t>
            </a:r>
            <a:endParaRPr lang="de-DE" sz="32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080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26925"/>
            <a:ext cx="7772400" cy="2568049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624914"/>
                </a:solidFill>
              </a:rPr>
              <a:t>CA15213 THOR</a:t>
            </a:r>
            <a:br>
              <a:rPr lang="en-US" sz="3600" dirty="0" smtClean="0">
                <a:solidFill>
                  <a:srgbClr val="624914"/>
                </a:solidFill>
              </a:rPr>
            </a:br>
            <a:r>
              <a:rPr lang="en-US" sz="2800" b="1" dirty="0" smtClean="0">
                <a:solidFill>
                  <a:srgbClr val="624914"/>
                </a:solidFill>
              </a:rPr>
              <a:t>Update from the Grant Holder</a:t>
            </a:r>
            <a:r>
              <a:rPr lang="en-US" sz="3600" dirty="0" smtClean="0">
                <a:solidFill>
                  <a:srgbClr val="624914"/>
                </a:solidFill>
              </a:rPr>
              <a:t/>
            </a:r>
            <a:br>
              <a:rPr lang="en-US" sz="3600" dirty="0" smtClean="0">
                <a:solidFill>
                  <a:srgbClr val="624914"/>
                </a:solidFill>
              </a:rPr>
            </a:br>
            <a:r>
              <a:rPr lang="en-US" sz="3600" dirty="0" smtClean="0">
                <a:solidFill>
                  <a:srgbClr val="624914"/>
                </a:solidFill>
              </a:rPr>
              <a:t>2</a:t>
            </a:r>
            <a:r>
              <a:rPr lang="en-US" sz="3600" baseline="30000" dirty="0" smtClean="0">
                <a:solidFill>
                  <a:srgbClr val="624914"/>
                </a:solidFill>
              </a:rPr>
              <a:t>nd</a:t>
            </a:r>
            <a:r>
              <a:rPr lang="en-US" sz="3600" dirty="0" smtClean="0">
                <a:solidFill>
                  <a:srgbClr val="624914"/>
                </a:solidFill>
              </a:rPr>
              <a:t> MC meeting, Paris - </a:t>
            </a:r>
            <a:r>
              <a:rPr lang="en-US" sz="3600" dirty="0" err="1" smtClean="0">
                <a:solidFill>
                  <a:srgbClr val="624914"/>
                </a:solidFill>
              </a:rPr>
              <a:t>Orsay</a:t>
            </a:r>
            <a:r>
              <a:rPr lang="en-US" sz="3600" dirty="0" smtClean="0">
                <a:solidFill>
                  <a:srgbClr val="624914"/>
                </a:solidFill>
              </a:rPr>
              <a:t/>
            </a:r>
            <a:br>
              <a:rPr lang="en-US" sz="3600" dirty="0" smtClean="0">
                <a:solidFill>
                  <a:srgbClr val="624914"/>
                </a:solidFill>
              </a:rPr>
            </a:br>
            <a:r>
              <a:rPr lang="en-US" sz="3600" dirty="0" smtClean="0">
                <a:solidFill>
                  <a:srgbClr val="624914"/>
                </a:solidFill>
              </a:rPr>
              <a:t>10.11.2017</a:t>
            </a:r>
            <a:endParaRPr lang="en-US" sz="3600" dirty="0">
              <a:solidFill>
                <a:srgbClr val="624914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5857" y="3611858"/>
            <a:ext cx="8392384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Boris Tomášik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Univerzita Mateja Bela,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Banská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Bystrica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, Slovakia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857" y="5805530"/>
            <a:ext cx="2730247" cy="8010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988" y="5387353"/>
            <a:ext cx="2057400" cy="1219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1241" y="5666752"/>
            <a:ext cx="2667000" cy="939802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666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THOR GH: overview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909" y="1600200"/>
            <a:ext cx="8685428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Grant Holder: </a:t>
            </a:r>
            <a:r>
              <a:rPr lang="en-US" dirty="0" err="1" smtClean="0"/>
              <a:t>Matej</a:t>
            </a:r>
            <a:r>
              <a:rPr lang="en-US" dirty="0" smtClean="0"/>
              <a:t> </a:t>
            </a:r>
            <a:r>
              <a:rPr lang="en-US" dirty="0" err="1" smtClean="0"/>
              <a:t>Bel</a:t>
            </a:r>
            <a:r>
              <a:rPr lang="en-US" dirty="0" smtClean="0"/>
              <a:t> University in </a:t>
            </a:r>
            <a:r>
              <a:rPr lang="en-US" dirty="0" err="1" smtClean="0"/>
              <a:t>Banská</a:t>
            </a:r>
            <a:r>
              <a:rPr lang="en-US" dirty="0" smtClean="0"/>
              <a:t> </a:t>
            </a:r>
            <a:r>
              <a:rPr lang="en-US" dirty="0" err="1" smtClean="0"/>
              <a:t>Bystrica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/>
              <a:t>	</a:t>
            </a:r>
            <a:r>
              <a:rPr lang="en-US" dirty="0" smtClean="0"/>
              <a:t>http</a:t>
            </a:r>
            <a:r>
              <a:rPr lang="en-US" dirty="0" smtClean="0"/>
              <a:t>://</a:t>
            </a:r>
            <a:r>
              <a:rPr lang="en-US" dirty="0" err="1" smtClean="0"/>
              <a:t>www.umb.sk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/>
              <a:t>	</a:t>
            </a:r>
            <a:r>
              <a:rPr lang="en-US" dirty="0" smtClean="0"/>
              <a:t>University </a:t>
            </a:r>
            <a:r>
              <a:rPr lang="en-US" dirty="0" smtClean="0"/>
              <a:t>Centre for International Projects</a:t>
            </a:r>
          </a:p>
          <a:p>
            <a:r>
              <a:rPr lang="en-US" dirty="0" smtClean="0"/>
              <a:t>Grant Manager: Jana </a:t>
            </a:r>
            <a:r>
              <a:rPr lang="en-US" dirty="0" err="1" smtClean="0"/>
              <a:t>Kunická</a:t>
            </a:r>
            <a:endParaRPr lang="en-US" dirty="0" smtClean="0"/>
          </a:p>
          <a:p>
            <a:r>
              <a:rPr lang="en-US" dirty="0" smtClean="0"/>
              <a:t>Scientific Representative: Boris Tomášik</a:t>
            </a:r>
          </a:p>
          <a:p>
            <a:r>
              <a:rPr lang="en-US" dirty="0" smtClean="0"/>
              <a:t>Legal Representative: </a:t>
            </a:r>
            <a:r>
              <a:rPr lang="en-US" dirty="0" err="1" smtClean="0"/>
              <a:t>Vladimír</a:t>
            </a:r>
            <a:r>
              <a:rPr lang="en-US" dirty="0" smtClean="0"/>
              <a:t> </a:t>
            </a:r>
            <a:r>
              <a:rPr lang="en-US" dirty="0" err="1" smtClean="0"/>
              <a:t>Hiadlovský</a:t>
            </a:r>
            <a:r>
              <a:rPr lang="en-US" dirty="0" smtClean="0"/>
              <a:t> (The Rector)</a:t>
            </a:r>
            <a:endParaRPr lang="en-US" dirty="0"/>
          </a:p>
          <a:p>
            <a:r>
              <a:rPr lang="en-US" dirty="0" smtClean="0"/>
              <a:t>Financial Representative: </a:t>
            </a:r>
            <a:r>
              <a:rPr lang="en-US" dirty="0" err="1" smtClean="0"/>
              <a:t>Ladislav</a:t>
            </a:r>
            <a:r>
              <a:rPr lang="en-US" dirty="0" smtClean="0"/>
              <a:t> </a:t>
            </a:r>
            <a:r>
              <a:rPr lang="en-US" dirty="0" err="1" smtClean="0"/>
              <a:t>Monček</a:t>
            </a:r>
            <a:r>
              <a:rPr lang="en-US" dirty="0" smtClean="0"/>
              <a:t> (The </a:t>
            </a:r>
            <a:r>
              <a:rPr lang="en-US" dirty="0" err="1" smtClean="0"/>
              <a:t>Quaestor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Participating countries (26):</a:t>
            </a:r>
            <a:br>
              <a:rPr lang="en-US" dirty="0" smtClean="0"/>
            </a:br>
            <a:r>
              <a:rPr lang="sk-SK" dirty="0"/>
              <a:t>Austria, </a:t>
            </a:r>
            <a:r>
              <a:rPr lang="sk-SK" dirty="0" smtClean="0">
                <a:solidFill>
                  <a:srgbClr val="008000"/>
                </a:solidFill>
              </a:rPr>
              <a:t>Bosnia &amp; Hercegovina</a:t>
            </a:r>
            <a:r>
              <a:rPr lang="sk-SK" dirty="0" smtClean="0"/>
              <a:t>, </a:t>
            </a:r>
            <a:r>
              <a:rPr lang="sk-SK" dirty="0">
                <a:solidFill>
                  <a:srgbClr val="008000"/>
                </a:solidFill>
              </a:rPr>
              <a:t>Bulgaria</a:t>
            </a:r>
            <a:r>
              <a:rPr lang="sk-SK" dirty="0"/>
              <a:t>, Croatia, </a:t>
            </a:r>
            <a:r>
              <a:rPr lang="sk-SK" dirty="0">
                <a:solidFill>
                  <a:srgbClr val="008000"/>
                </a:solidFill>
              </a:rPr>
              <a:t>Cyprus</a:t>
            </a:r>
            <a:r>
              <a:rPr lang="sk-SK" dirty="0"/>
              <a:t>, </a:t>
            </a:r>
            <a:r>
              <a:rPr lang="sk-SK" dirty="0" smtClean="0"/>
              <a:t>Czech Republic, </a:t>
            </a:r>
            <a:r>
              <a:rPr lang="sk-SK" dirty="0">
                <a:solidFill>
                  <a:srgbClr val="008000"/>
                </a:solidFill>
              </a:rPr>
              <a:t>Denmark</a:t>
            </a:r>
            <a:r>
              <a:rPr lang="sk-SK" dirty="0"/>
              <a:t>, Finland, France, Germany, Greece, Hungary, Ireland, Israel, Italy, </a:t>
            </a:r>
            <a:r>
              <a:rPr lang="sk-SK" dirty="0" smtClean="0"/>
              <a:t>The Netherlands</a:t>
            </a:r>
            <a:r>
              <a:rPr lang="sk-SK" dirty="0"/>
              <a:t>, Norway, Poland, Portugal, </a:t>
            </a:r>
            <a:r>
              <a:rPr lang="sk-SK" dirty="0">
                <a:solidFill>
                  <a:srgbClr val="008000"/>
                </a:solidFill>
              </a:rPr>
              <a:t>Serbia</a:t>
            </a:r>
            <a:r>
              <a:rPr lang="sk-SK" dirty="0"/>
              <a:t>, </a:t>
            </a:r>
            <a:r>
              <a:rPr lang="sk-SK" dirty="0" smtClean="0"/>
              <a:t>Slovakia, </a:t>
            </a:r>
            <a:r>
              <a:rPr lang="sk-SK" dirty="0"/>
              <a:t>Spain, Sweden, Switzerland, Turkey, UK</a:t>
            </a:r>
            <a:r>
              <a:rPr lang="en-US" dirty="0" smtClean="0">
                <a:effectLst/>
              </a:rPr>
              <a:t> </a:t>
            </a: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116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6470"/>
            <a:ext cx="8229600" cy="524923"/>
          </a:xfrm>
        </p:spPr>
        <p:txBody>
          <a:bodyPr>
            <a:noAutofit/>
          </a:bodyPr>
          <a:lstStyle/>
          <a:p>
            <a:r>
              <a:rPr lang="sk-SK" b="1" dirty="0" smtClean="0"/>
              <a:t>GP1: </a:t>
            </a:r>
            <a:r>
              <a:rPr lang="sk-SK" b="1" dirty="0"/>
              <a:t>	</a:t>
            </a:r>
            <a:r>
              <a:rPr lang="sk-SK" b="1" dirty="0" smtClean="0"/>
              <a:t>1/11/2016 </a:t>
            </a:r>
            <a:r>
              <a:rPr lang="sk-SK" b="1" dirty="0"/>
              <a:t>– </a:t>
            </a:r>
            <a:r>
              <a:rPr lang="sk-SK" b="1" dirty="0" smtClean="0"/>
              <a:t>30/4/2017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8472"/>
            <a:ext cx="8229600" cy="4777692"/>
          </a:xfrm>
        </p:spPr>
        <p:txBody>
          <a:bodyPr/>
          <a:lstStyle/>
          <a:p>
            <a:pPr marL="0" indent="0">
              <a:buNone/>
            </a:pPr>
            <a:r>
              <a:rPr lang="sk-SK" sz="2400" dirty="0" smtClean="0"/>
              <a:t>Budgeted:</a:t>
            </a:r>
            <a:r>
              <a:rPr lang="sk-SK" sz="2400" dirty="0"/>
              <a:t>	</a:t>
            </a:r>
            <a:r>
              <a:rPr lang="sk-SK" sz="2400" dirty="0" smtClean="0"/>
              <a:t>55</a:t>
            </a:r>
            <a:r>
              <a:rPr lang="sk-SK" sz="2400" dirty="0"/>
              <a:t> 500 </a:t>
            </a:r>
            <a:r>
              <a:rPr lang="sk-SK" sz="2400" dirty="0" smtClean="0"/>
              <a:t>Eur</a:t>
            </a:r>
            <a:r>
              <a:rPr lang="en-US" sz="2400" dirty="0"/>
              <a:t> </a:t>
            </a:r>
            <a:r>
              <a:rPr lang="en-US" sz="2400" dirty="0" smtClean="0"/>
              <a:t>/ </a:t>
            </a:r>
            <a:r>
              <a:rPr lang="sk-SK" sz="2400" dirty="0" smtClean="0"/>
              <a:t>Spent: 55</a:t>
            </a:r>
            <a:r>
              <a:rPr lang="sk-SK" sz="2400" dirty="0"/>
              <a:t> </a:t>
            </a:r>
            <a:r>
              <a:rPr lang="sk-SK" sz="2400" dirty="0" smtClean="0"/>
              <a:t>331.49 </a:t>
            </a:r>
            <a:r>
              <a:rPr lang="sk-SK" sz="2400" dirty="0"/>
              <a:t>Eur </a:t>
            </a:r>
            <a:r>
              <a:rPr lang="en-US" sz="2400" dirty="0"/>
              <a:t> </a:t>
            </a:r>
            <a:r>
              <a:rPr lang="en-US" sz="2400" dirty="0" smtClean="0"/>
              <a:t>/ </a:t>
            </a:r>
            <a:r>
              <a:rPr lang="sk-SK" sz="2400" dirty="0" smtClean="0"/>
              <a:t>Spending: 99.7</a:t>
            </a:r>
            <a:r>
              <a:rPr lang="sk-SK" sz="2400" dirty="0"/>
              <a:t>%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630690"/>
              </p:ext>
            </p:extLst>
          </p:nvPr>
        </p:nvGraphicFramePr>
        <p:xfrm>
          <a:off x="594771" y="2217210"/>
          <a:ext cx="7961708" cy="465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5697"/>
                <a:gridCol w="1693188"/>
                <a:gridCol w="1599122"/>
                <a:gridCol w="1473701"/>
              </a:tblGrid>
              <a:tr h="40110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Budgeted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Left over</a:t>
                      </a:r>
                      <a:endParaRPr lang="en-US" dirty="0"/>
                    </a:p>
                  </a:txBody>
                  <a:tcPr/>
                </a:tc>
              </a:tr>
              <a:tr h="401108">
                <a:tc>
                  <a:txBody>
                    <a:bodyPr/>
                    <a:lstStyle/>
                    <a:p>
                      <a:r>
                        <a:rPr lang="en-US" dirty="0" smtClean="0"/>
                        <a:t>Meetings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16 </a:t>
                      </a: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852.00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5 </a:t>
                      </a: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937.98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1108">
                <a:tc>
                  <a:txBody>
                    <a:bodyPr/>
                    <a:lstStyle/>
                    <a:p>
                      <a:r>
                        <a:rPr lang="en-US" dirty="0" smtClean="0"/>
                        <a:t>Training schools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8 </a:t>
                      </a: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000.00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13 </a:t>
                      </a: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450.00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1108">
                <a:tc>
                  <a:txBody>
                    <a:bodyPr/>
                    <a:lstStyle/>
                    <a:p>
                      <a:r>
                        <a:rPr lang="en-US" dirty="0" smtClean="0"/>
                        <a:t>STSMs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23 </a:t>
                      </a: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092.00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27 </a:t>
                      </a: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568.81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1108">
                <a:tc>
                  <a:txBody>
                    <a:bodyPr/>
                    <a:lstStyle/>
                    <a:p>
                      <a:r>
                        <a:rPr lang="en-US" dirty="0" smtClean="0"/>
                        <a:t>ITS conference</a:t>
                      </a:r>
                      <a:r>
                        <a:rPr lang="en-US" baseline="0" dirty="0" smtClean="0"/>
                        <a:t> grants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ea typeface="Calibri"/>
                          <a:cs typeface="Arial"/>
                        </a:rPr>
                        <a:t>0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1108">
                <a:tc>
                  <a:txBody>
                    <a:bodyPr/>
                    <a:lstStyle/>
                    <a:p>
                      <a:r>
                        <a:rPr lang="en-US" dirty="0" smtClean="0"/>
                        <a:t>Dissemination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1 </a:t>
                      </a: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000.00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1108">
                <a:tc>
                  <a:txBody>
                    <a:bodyPr/>
                    <a:lstStyle/>
                    <a:p>
                      <a:r>
                        <a:rPr lang="en-US" dirty="0" smtClean="0"/>
                        <a:t>Other (OERSA)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316.87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157.55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110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 networking expenditure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48 </a:t>
                      </a:r>
                      <a:r>
                        <a:rPr lang="sk-SK" sz="1800" b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260.87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48 </a:t>
                      </a:r>
                      <a:r>
                        <a:rPr lang="sk-SK" sz="1800" b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114.34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1108">
                <a:tc>
                  <a:txBody>
                    <a:bodyPr/>
                    <a:lstStyle/>
                    <a:p>
                      <a:r>
                        <a:rPr lang="en-US" dirty="0" smtClean="0"/>
                        <a:t>FSAC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7 </a:t>
                      </a: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239.13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7 </a:t>
                      </a: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217.15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110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r>
                        <a:rPr lang="en-US" b="1" baseline="0" dirty="0" smtClean="0"/>
                        <a:t> eligible cost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55 </a:t>
                      </a:r>
                      <a:r>
                        <a:rPr lang="sk-SK" sz="1800" b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500.00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55 </a:t>
                      </a:r>
                      <a:r>
                        <a:rPr lang="sk-SK" sz="1800" b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331.49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01108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168.51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017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7276"/>
          </a:xfrm>
        </p:spPr>
        <p:txBody>
          <a:bodyPr/>
          <a:lstStyle/>
          <a:p>
            <a:r>
              <a:rPr lang="sk-SK" b="1" dirty="0" smtClean="0"/>
              <a:t>GP2: 	1/5/2017 – 30/4/2018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1914"/>
            <a:ext cx="8229600" cy="50442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dirty="0" smtClean="0"/>
              <a:t>Budgeted:	119 999.99 Eur</a:t>
            </a:r>
            <a:r>
              <a:rPr lang="en-US" sz="2400" dirty="0" smtClean="0"/>
              <a:t>  </a:t>
            </a:r>
            <a:br>
              <a:rPr lang="en-US" sz="2400" dirty="0" smtClean="0"/>
            </a:br>
            <a:r>
              <a:rPr lang="sk-SK" sz="2400" dirty="0" smtClean="0"/>
              <a:t>Spent (by 31/10/2017, end of interim period): 32 715.18 Eur </a:t>
            </a:r>
            <a:r>
              <a:rPr lang="en-US" sz="2400" dirty="0" smtClean="0"/>
              <a:t>  </a:t>
            </a:r>
            <a:r>
              <a:rPr lang="sk-SK" sz="2400" dirty="0" smtClean="0"/>
              <a:t>Remaining: 87 284.81 Eur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691006"/>
              </p:ext>
            </p:extLst>
          </p:nvPr>
        </p:nvGraphicFramePr>
        <p:xfrm>
          <a:off x="594771" y="2349153"/>
          <a:ext cx="7961708" cy="4413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5697"/>
                <a:gridCol w="1693188"/>
                <a:gridCol w="1599122"/>
                <a:gridCol w="1473701"/>
              </a:tblGrid>
              <a:tr h="37857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Budgeted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Left over</a:t>
                      </a:r>
                      <a:endParaRPr lang="en-US" dirty="0"/>
                    </a:p>
                  </a:txBody>
                  <a:tcPr/>
                </a:tc>
              </a:tr>
              <a:tr h="352519">
                <a:tc>
                  <a:txBody>
                    <a:bodyPr/>
                    <a:lstStyle/>
                    <a:p>
                      <a:r>
                        <a:rPr lang="en-US" dirty="0" smtClean="0"/>
                        <a:t>Meetings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52 </a:t>
                      </a: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620.00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24 </a:t>
                      </a: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337.98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8574">
                <a:tc>
                  <a:txBody>
                    <a:bodyPr/>
                    <a:lstStyle/>
                    <a:p>
                      <a:r>
                        <a:rPr lang="en-US" dirty="0" smtClean="0"/>
                        <a:t>Training schools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27 </a:t>
                      </a: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395.00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8574">
                <a:tc>
                  <a:txBody>
                    <a:bodyPr/>
                    <a:lstStyle/>
                    <a:p>
                      <a:r>
                        <a:rPr lang="en-US" dirty="0" smtClean="0"/>
                        <a:t>STSMs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10 </a:t>
                      </a: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000.00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3 </a:t>
                      </a: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200.00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8574">
                <a:tc>
                  <a:txBody>
                    <a:bodyPr/>
                    <a:lstStyle/>
                    <a:p>
                      <a:r>
                        <a:rPr lang="en-US" dirty="0" smtClean="0"/>
                        <a:t>ITS conference</a:t>
                      </a:r>
                      <a:r>
                        <a:rPr lang="en-US" baseline="0" dirty="0" smtClean="0"/>
                        <a:t> grants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11 </a:t>
                      </a: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813.90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910.00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8574">
                <a:tc>
                  <a:txBody>
                    <a:bodyPr/>
                    <a:lstStyle/>
                    <a:p>
                      <a:r>
                        <a:rPr lang="en-US" dirty="0" smtClean="0"/>
                        <a:t>Dissemination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1 </a:t>
                      </a: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158.92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8574">
                <a:tc>
                  <a:txBody>
                    <a:bodyPr/>
                    <a:lstStyle/>
                    <a:p>
                      <a:r>
                        <a:rPr lang="en-US" dirty="0" smtClean="0"/>
                        <a:t>Other (OERSA)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360.00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857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 networking expenditure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104 </a:t>
                      </a:r>
                      <a:r>
                        <a:rPr lang="sk-SK" sz="1800" b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347.82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28 </a:t>
                      </a:r>
                      <a:r>
                        <a:rPr lang="sk-SK" sz="1800" b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447.98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8574">
                <a:tc>
                  <a:txBody>
                    <a:bodyPr/>
                    <a:lstStyle/>
                    <a:p>
                      <a:r>
                        <a:rPr lang="en-US" dirty="0" smtClean="0"/>
                        <a:t>FSAC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15 </a:t>
                      </a: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652.17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ea typeface="Calibri"/>
                          <a:cs typeface="Arial"/>
                        </a:rPr>
                        <a:t>4 </a:t>
                      </a:r>
                      <a:r>
                        <a:rPr lang="sk-SK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267.20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857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r>
                        <a:rPr lang="en-US" b="1" baseline="0" dirty="0" smtClean="0"/>
                        <a:t> eligible cost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119 </a:t>
                      </a:r>
                      <a:r>
                        <a:rPr lang="sk-SK" sz="1800" b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999.99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32 </a:t>
                      </a:r>
                      <a:r>
                        <a:rPr lang="sk-SK" sz="1800" b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715.18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8574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87</a:t>
                      </a:r>
                      <a:r>
                        <a:rPr lang="en-US" b="1" baseline="0" dirty="0" smtClean="0"/>
                        <a:t> 284.81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55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7035"/>
          </a:xfrm>
        </p:spPr>
        <p:txBody>
          <a:bodyPr>
            <a:normAutofit/>
          </a:bodyPr>
          <a:lstStyle/>
          <a:p>
            <a:r>
              <a:rPr lang="sk-SK" b="1" dirty="0"/>
              <a:t>GP2 for planning </a:t>
            </a:r>
            <a:r>
              <a:rPr lang="sk-SK" b="1" dirty="0" smtClean="0"/>
              <a:t>purposes</a:t>
            </a:r>
            <a:endParaRPr lang="en-US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153052"/>
              </p:ext>
            </p:extLst>
          </p:nvPr>
        </p:nvGraphicFramePr>
        <p:xfrm>
          <a:off x="457197" y="1073050"/>
          <a:ext cx="8400685" cy="55997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9618"/>
                <a:gridCol w="1426668"/>
                <a:gridCol w="1677511"/>
                <a:gridCol w="1708865"/>
                <a:gridCol w="1458023"/>
              </a:tblGrid>
              <a:tr h="4206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WBP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spent 31/10/17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approved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left</a:t>
                      </a:r>
                      <a:endParaRPr lang="en-US" dirty="0"/>
                    </a:p>
                  </a:txBody>
                  <a:tcPr/>
                </a:tc>
              </a:tr>
              <a:tr h="420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Mtg WG 2-3, Athens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20 </a:t>
                      </a:r>
                      <a:r>
                        <a:rPr lang="sk-SK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080,00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14 </a:t>
                      </a:r>
                      <a:r>
                        <a:rPr lang="sk-SK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403,13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n-US" sz="18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+mn-lt"/>
                      </a:endParaRPr>
                    </a:p>
                  </a:txBody>
                  <a:tcPr/>
                </a:tc>
              </a:tr>
              <a:tr h="420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Mtg WG1, Swansea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10 </a:t>
                      </a:r>
                      <a:r>
                        <a:rPr lang="sk-SK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740,00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9 </a:t>
                      </a:r>
                      <a:r>
                        <a:rPr lang="sk-SK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934,85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n-US" sz="18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+mn-lt"/>
                      </a:endParaRPr>
                    </a:p>
                  </a:txBody>
                  <a:tcPr/>
                </a:tc>
              </a:tr>
              <a:tr h="420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MCM 2, Paris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22 </a:t>
                      </a:r>
                      <a:r>
                        <a:rPr lang="sk-SK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800,00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0,00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n-US" sz="18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29 </a:t>
                      </a:r>
                      <a:r>
                        <a:rPr lang="sk-SK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282,02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20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Training Schools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27 </a:t>
                      </a:r>
                      <a:r>
                        <a:rPr lang="sk-SK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395,00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0,00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n-US" sz="18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27 </a:t>
                      </a:r>
                      <a:r>
                        <a:rPr lang="sk-SK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395,00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20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STSMs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10 </a:t>
                      </a:r>
                      <a:r>
                        <a:rPr lang="sk-SK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000,00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 </a:t>
                      </a:r>
                      <a:r>
                        <a:rPr lang="sk-SK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200,00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 </a:t>
                      </a:r>
                      <a:r>
                        <a:rPr lang="sk-SK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510,00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290,00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20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ITC CG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11 </a:t>
                      </a:r>
                      <a:r>
                        <a:rPr lang="sk-SK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813,90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910,00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 </a:t>
                      </a:r>
                      <a:r>
                        <a:rPr lang="sk-SK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470,00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9 </a:t>
                      </a:r>
                      <a:r>
                        <a:rPr lang="sk-SK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433,90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20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Dissemination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 </a:t>
                      </a:r>
                      <a:r>
                        <a:rPr lang="sk-SK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158,92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0,00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n-US" sz="18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 </a:t>
                      </a:r>
                      <a:r>
                        <a:rPr lang="sk-SK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158,92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20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OERSA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360,00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0,00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360,00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20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TOTAL NETWORKING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104 </a:t>
                      </a:r>
                      <a:r>
                        <a:rPr lang="sk-SK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347,82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28 </a:t>
                      </a:r>
                      <a:r>
                        <a:rPr lang="sk-SK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447,98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75 </a:t>
                      </a:r>
                      <a:r>
                        <a:rPr lang="sk-SK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899,84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20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FSAC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15 </a:t>
                      </a:r>
                      <a:r>
                        <a:rPr lang="sk-SK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652,17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 </a:t>
                      </a:r>
                      <a:r>
                        <a:rPr lang="sk-SK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267,20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n-US" sz="18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11 </a:t>
                      </a:r>
                      <a:r>
                        <a:rPr lang="sk-SK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384,97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20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GRAND </a:t>
                      </a:r>
                      <a:r>
                        <a:rPr lang="sk-SK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TOTAL 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119 </a:t>
                      </a:r>
                      <a:r>
                        <a:rPr lang="sk-SK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999,99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32 </a:t>
                      </a:r>
                      <a:r>
                        <a:rPr lang="sk-SK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715,18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n-US" sz="18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87 </a:t>
                      </a:r>
                      <a:r>
                        <a:rPr lang="sk-SK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284,81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193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Welcome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5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 smtClean="0"/>
              <a:t>Discuss and vote how to spent leftover money.</a:t>
            </a:r>
          </a:p>
          <a:p>
            <a:r>
              <a:rPr lang="en-US" dirty="0" smtClean="0"/>
              <a:t>Proposal: </a:t>
            </a:r>
            <a:br>
              <a:rPr lang="en-US" dirty="0" smtClean="0"/>
            </a:br>
            <a:r>
              <a:rPr lang="en-US" dirty="0" smtClean="0"/>
              <a:t>Increase funds of training school due to high demand</a:t>
            </a:r>
            <a:br>
              <a:rPr lang="en-US" dirty="0" smtClean="0"/>
            </a:br>
            <a:r>
              <a:rPr lang="en-US" dirty="0" smtClean="0"/>
              <a:t>Increase STSM budget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968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GB" sz="2800" dirty="0"/>
              <a:t>7</a:t>
            </a:r>
            <a:r>
              <a:rPr lang="en-GB" sz="2800" dirty="0" smtClean="0"/>
              <a:t>. </a:t>
            </a:r>
            <a:r>
              <a:rPr lang="en-US" sz="2800" dirty="0"/>
              <a:t>Update from the COST Association by COST representatives</a:t>
            </a:r>
            <a:r>
              <a:rPr lang="de-DE" sz="2800" dirty="0"/>
              <a:t> 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724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 smtClean="0"/>
              <a:t>COST slides from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Dr. Fatima </a:t>
            </a:r>
            <a:r>
              <a:rPr lang="en-US" dirty="0" err="1" smtClean="0"/>
              <a:t>Bouchama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Cassia </a:t>
            </a:r>
            <a:r>
              <a:rPr lang="en-US" dirty="0" err="1" smtClean="0"/>
              <a:t>Azevedo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374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GB" sz="3200" dirty="0"/>
              <a:t>8</a:t>
            </a:r>
            <a:r>
              <a:rPr lang="en-GB" sz="3200" dirty="0" smtClean="0"/>
              <a:t>. </a:t>
            </a:r>
            <a:r>
              <a:rPr lang="en-US" sz="3200" dirty="0"/>
              <a:t>Monitoring of the Action</a:t>
            </a:r>
            <a:r>
              <a:rPr lang="de-DE" sz="3200" dirty="0"/>
              <a:t> 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724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Deliverables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Intermediate deliverables:</a:t>
            </a:r>
          </a:p>
          <a:p>
            <a:pPr lvl="1"/>
            <a:r>
              <a:rPr lang="en-US" dirty="0" smtClean="0"/>
              <a:t>Training Schools and Workshops</a:t>
            </a:r>
          </a:p>
          <a:p>
            <a:pPr lvl="1"/>
            <a:r>
              <a:rPr lang="en-US" dirty="0" smtClean="0"/>
              <a:t>Progress reports and recommendations</a:t>
            </a:r>
          </a:p>
          <a:p>
            <a:pPr lvl="1"/>
            <a:r>
              <a:rPr lang="en-US" dirty="0" smtClean="0"/>
              <a:t>Publications in peer reviewed journals</a:t>
            </a:r>
          </a:p>
          <a:p>
            <a:r>
              <a:rPr lang="en-US" dirty="0" smtClean="0"/>
              <a:t>Final deliverables: </a:t>
            </a:r>
            <a:br>
              <a:rPr lang="en-US" dirty="0" smtClean="0"/>
            </a:br>
            <a:r>
              <a:rPr lang="en-US" dirty="0" smtClean="0"/>
              <a:t>White papers </a:t>
            </a:r>
            <a:r>
              <a:rPr lang="en-US" dirty="0"/>
              <a:t>presenting the current status of the field and identifying the needs </a:t>
            </a:r>
            <a:r>
              <a:rPr lang="en-US" dirty="0" smtClean="0"/>
              <a:t>for</a:t>
            </a:r>
            <a:r>
              <a:rPr lang="en-US" dirty="0"/>
              <a:t> </a:t>
            </a:r>
            <a:r>
              <a:rPr lang="en-US" dirty="0" smtClean="0"/>
              <a:t>the </a:t>
            </a:r>
            <a:r>
              <a:rPr lang="en-US" dirty="0"/>
              <a:t>next-generation research methodologies and how these needs can </a:t>
            </a:r>
            <a:r>
              <a:rPr lang="en-US" dirty="0" smtClean="0"/>
              <a:t>be</a:t>
            </a:r>
            <a:r>
              <a:rPr lang="en-US" dirty="0"/>
              <a:t> </a:t>
            </a:r>
            <a:r>
              <a:rPr lang="en-US" dirty="0" smtClean="0"/>
              <a:t>addressed </a:t>
            </a:r>
            <a:r>
              <a:rPr lang="en-US" dirty="0"/>
              <a:t>in practice on regional, national and European level</a:t>
            </a:r>
            <a:r>
              <a:rPr lang="de-DE" dirty="0"/>
              <a:t>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7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recommendations</a:t>
            </a:r>
            <a:endParaRPr lang="en-US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24100"/>
            <a:ext cx="9144000" cy="2196495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837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GB" sz="3200" dirty="0" smtClean="0"/>
              <a:t>9. </a:t>
            </a:r>
            <a:r>
              <a:rPr lang="en-US" sz="3200" dirty="0"/>
              <a:t>Implementation of COST policies </a:t>
            </a:r>
            <a:r>
              <a:rPr lang="de-DE" sz="3200" dirty="0" smtClean="0"/>
              <a:t> </a:t>
            </a:r>
            <a:endParaRPr lang="de-DE" sz="32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a) </a:t>
            </a:r>
            <a:r>
              <a:rPr lang="en-US" dirty="0"/>
              <a:t>Promotion of gender balance and Early Career Investigators (ECI)</a:t>
            </a:r>
            <a:r>
              <a:rPr lang="de-DE" dirty="0"/>
              <a:t>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78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5403"/>
            <a:ext cx="8229600" cy="990600"/>
          </a:xfrm>
        </p:spPr>
        <p:txBody>
          <a:bodyPr/>
          <a:lstStyle/>
          <a:p>
            <a:r>
              <a:rPr lang="en-US" dirty="0" smtClean="0"/>
              <a:t>Status as of Oct. 2017</a:t>
            </a:r>
            <a:endParaRPr lang="en-US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7792"/>
            <a:ext cx="9144000" cy="4709652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0" y="6065896"/>
            <a:ext cx="829085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Improvement due to the very recent nominations of </a:t>
            </a:r>
            <a:r>
              <a:rPr lang="en-US" sz="1600" dirty="0" err="1" smtClean="0"/>
              <a:t>Sanjin</a:t>
            </a:r>
            <a:r>
              <a:rPr lang="en-US" sz="1600" dirty="0" smtClean="0"/>
              <a:t> BENIC (ECI), HR, </a:t>
            </a:r>
          </a:p>
          <a:p>
            <a:r>
              <a:rPr lang="en-US" sz="1600" dirty="0" smtClean="0"/>
              <a:t>Marina MARINKOVIC (</a:t>
            </a:r>
            <a:r>
              <a:rPr lang="en-US" sz="1600" dirty="0" err="1" smtClean="0"/>
              <a:t>ECI,fem</a:t>
            </a:r>
            <a:r>
              <a:rPr lang="en-US" sz="1600" dirty="0" smtClean="0"/>
              <a:t>.), IE, </a:t>
            </a:r>
            <a:r>
              <a:rPr lang="en-US" sz="1600" dirty="0" err="1"/>
              <a:t>Almedina</a:t>
            </a:r>
            <a:r>
              <a:rPr lang="en-US" sz="1600" dirty="0"/>
              <a:t> MODRIC-</a:t>
            </a:r>
            <a:r>
              <a:rPr lang="en-US" sz="1600" dirty="0" smtClean="0"/>
              <a:t>SAHBAZOVIC (ECI, fem.), B&amp;H   </a:t>
            </a:r>
            <a:endParaRPr lang="en-US" sz="16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414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to improve...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 smtClean="0"/>
              <a:t>Target ECI researchers and motivate them to join the action</a:t>
            </a:r>
          </a:p>
          <a:p>
            <a:r>
              <a:rPr lang="en-US" dirty="0" smtClean="0"/>
              <a:t>Tell ECIs more about STSMs and (ITC) conference grants to avoid the often heard “its only for established scientists...”</a:t>
            </a:r>
          </a:p>
          <a:p>
            <a:r>
              <a:rPr lang="en-US" dirty="0" smtClean="0"/>
              <a:t>Target female scientists to be nominated as MC members and substitutes (decision of countries!)</a:t>
            </a:r>
            <a:br>
              <a:rPr lang="en-US" dirty="0" smtClean="0"/>
            </a:br>
            <a:endParaRPr lang="en-US" dirty="0" smtClean="0"/>
          </a:p>
          <a:p>
            <a:r>
              <a:rPr lang="en-US" sz="2800" b="1" dirty="0"/>
              <a:t>W</a:t>
            </a:r>
            <a:r>
              <a:rPr lang="en-US" sz="2800" b="1" dirty="0" smtClean="0"/>
              <a:t>e have to improve !!!!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101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GB" sz="3200" dirty="0" smtClean="0"/>
              <a:t>9. </a:t>
            </a:r>
            <a:r>
              <a:rPr lang="en-US" sz="3200" dirty="0"/>
              <a:t>Implementation of COST policies </a:t>
            </a:r>
            <a:r>
              <a:rPr lang="de-DE" sz="3200" dirty="0" smtClean="0"/>
              <a:t> </a:t>
            </a:r>
            <a:endParaRPr lang="de-DE" sz="32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) </a:t>
            </a:r>
            <a:r>
              <a:rPr lang="en-US" dirty="0"/>
              <a:t>Inclusiveness and Excellence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382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848500"/>
            <a:ext cx="8229599" cy="4577239"/>
          </a:xfrm>
        </p:spPr>
        <p:txBody>
          <a:bodyPr>
            <a:normAutofit/>
          </a:bodyPr>
          <a:lstStyle/>
          <a:p>
            <a:r>
              <a:rPr lang="en-GB" sz="2000" dirty="0"/>
              <a:t>Welcome by Action Chair and COST representatives (Fatima </a:t>
            </a:r>
            <a:r>
              <a:rPr lang="en-GB" sz="2000" dirty="0" err="1"/>
              <a:t>Bouchama</a:t>
            </a:r>
            <a:r>
              <a:rPr lang="en-GB" sz="2000" dirty="0"/>
              <a:t> and Cassia </a:t>
            </a:r>
            <a:r>
              <a:rPr lang="en-GB" sz="2000" dirty="0" err="1"/>
              <a:t>Azevedo</a:t>
            </a:r>
            <a:r>
              <a:rPr lang="en-GB" sz="2000" dirty="0"/>
              <a:t>)</a:t>
            </a:r>
            <a:r>
              <a:rPr lang="en-GB" sz="2000" dirty="0" smtClean="0"/>
              <a:t>.</a:t>
            </a:r>
            <a:br>
              <a:rPr lang="en-GB" sz="2000" dirty="0" smtClean="0"/>
            </a:br>
            <a:endParaRPr lang="de-DE" sz="2000" dirty="0"/>
          </a:p>
          <a:p>
            <a:r>
              <a:rPr lang="en-GB" sz="2000" dirty="0"/>
              <a:t>Short tour de table to introduce new MC members</a:t>
            </a:r>
            <a:r>
              <a:rPr lang="en-GB" sz="2000" dirty="0" smtClean="0"/>
              <a:t>:</a:t>
            </a:r>
            <a:endParaRPr lang="de-DE" sz="2000" dirty="0"/>
          </a:p>
          <a:p>
            <a:r>
              <a:rPr lang="en-GB" sz="2000" dirty="0"/>
              <a:t>Bosnia &amp; </a:t>
            </a:r>
            <a:r>
              <a:rPr lang="en-GB" sz="2000" dirty="0" err="1"/>
              <a:t>Herzegowina</a:t>
            </a:r>
            <a:r>
              <a:rPr lang="en-GB" sz="2000" dirty="0"/>
              <a:t>, </a:t>
            </a:r>
            <a:r>
              <a:rPr lang="en-GB" sz="2000" dirty="0" err="1"/>
              <a:t>Prof.</a:t>
            </a:r>
            <a:r>
              <a:rPr lang="en-GB" sz="2000" dirty="0"/>
              <a:t> </a:t>
            </a:r>
            <a:r>
              <a:rPr lang="en-GB" sz="2000" dirty="0" err="1"/>
              <a:t>Mirza</a:t>
            </a:r>
            <a:r>
              <a:rPr lang="en-GB" sz="2000" dirty="0"/>
              <a:t> </a:t>
            </a:r>
            <a:r>
              <a:rPr lang="en-GB" sz="2000" dirty="0" err="1"/>
              <a:t>Hadzimedhovic</a:t>
            </a:r>
            <a:r>
              <a:rPr lang="en-GB" sz="2000" dirty="0"/>
              <a:t>, U of Tuzla</a:t>
            </a:r>
            <a:endParaRPr lang="de-DE" sz="2000" dirty="0"/>
          </a:p>
          <a:p>
            <a:r>
              <a:rPr lang="en-GB" sz="2000" dirty="0"/>
              <a:t>Bulgaria, </a:t>
            </a:r>
            <a:r>
              <a:rPr lang="en-GB" sz="2000" dirty="0" err="1"/>
              <a:t>Prof.</a:t>
            </a:r>
            <a:r>
              <a:rPr lang="en-GB" sz="2000" dirty="0"/>
              <a:t> </a:t>
            </a:r>
            <a:r>
              <a:rPr lang="en-GB" sz="2000" dirty="0" err="1"/>
              <a:t>Dimitar</a:t>
            </a:r>
            <a:r>
              <a:rPr lang="en-GB" sz="2000" dirty="0"/>
              <a:t> </a:t>
            </a:r>
            <a:r>
              <a:rPr lang="en-GB" sz="2000" dirty="0" err="1"/>
              <a:t>Bakalov</a:t>
            </a:r>
            <a:r>
              <a:rPr lang="en-GB" sz="2000" dirty="0"/>
              <a:t>, Inst. for </a:t>
            </a:r>
            <a:r>
              <a:rPr lang="en-GB" sz="2000" dirty="0" err="1"/>
              <a:t>Nucl</a:t>
            </a:r>
            <a:r>
              <a:rPr lang="en-GB" sz="2000" dirty="0"/>
              <a:t>. Research., </a:t>
            </a:r>
            <a:r>
              <a:rPr lang="en-GB" sz="2000" dirty="0" err="1"/>
              <a:t>Prof.</a:t>
            </a:r>
            <a:r>
              <a:rPr lang="en-GB" sz="2000" dirty="0"/>
              <a:t> Vladimir </a:t>
            </a:r>
            <a:r>
              <a:rPr lang="en-GB" sz="2000" dirty="0" err="1"/>
              <a:t>Dobrev</a:t>
            </a:r>
            <a:r>
              <a:rPr lang="en-GB" sz="2000" dirty="0"/>
              <a:t>, Bulgarian Acad. of Sc.</a:t>
            </a:r>
            <a:endParaRPr lang="de-DE" sz="2000" dirty="0"/>
          </a:p>
          <a:p>
            <a:r>
              <a:rPr lang="en-GB" sz="2000" dirty="0"/>
              <a:t>Cyprus, </a:t>
            </a:r>
            <a:r>
              <a:rPr lang="en-GB" sz="2000" dirty="0" err="1"/>
              <a:t>Prof.</a:t>
            </a:r>
            <a:r>
              <a:rPr lang="en-GB" sz="2000" dirty="0"/>
              <a:t> Constantia </a:t>
            </a:r>
            <a:r>
              <a:rPr lang="en-GB" sz="2000" dirty="0" err="1"/>
              <a:t>Alexandrou</a:t>
            </a:r>
            <a:r>
              <a:rPr lang="en-GB" sz="2000" dirty="0"/>
              <a:t>, U of Cyprus</a:t>
            </a:r>
            <a:endParaRPr lang="de-DE" sz="2000" dirty="0"/>
          </a:p>
          <a:p>
            <a:r>
              <a:rPr lang="en-GB" sz="2000" dirty="0"/>
              <a:t>Denmark, </a:t>
            </a:r>
            <a:r>
              <a:rPr lang="en-GB" sz="2000" dirty="0" err="1"/>
              <a:t>Prof.</a:t>
            </a:r>
            <a:r>
              <a:rPr lang="en-GB" sz="2000" dirty="0"/>
              <a:t> Oleg </a:t>
            </a:r>
            <a:r>
              <a:rPr lang="en-GB" sz="2000" dirty="0" err="1"/>
              <a:t>Rucheyskiy</a:t>
            </a:r>
            <a:r>
              <a:rPr lang="en-GB" sz="2000" dirty="0"/>
              <a:t>, </a:t>
            </a:r>
            <a:r>
              <a:rPr lang="en-GB" sz="2000" dirty="0" err="1"/>
              <a:t>Niels</a:t>
            </a:r>
            <a:r>
              <a:rPr lang="en-GB" sz="2000" dirty="0"/>
              <a:t> Bohr Inst., </a:t>
            </a:r>
            <a:r>
              <a:rPr lang="en-GB" sz="2000" dirty="0" err="1"/>
              <a:t>Prof.</a:t>
            </a:r>
            <a:r>
              <a:rPr lang="en-GB" sz="2000" dirty="0"/>
              <a:t> Jens Jorgen </a:t>
            </a:r>
            <a:r>
              <a:rPr lang="en-GB" sz="2000" dirty="0" err="1"/>
              <a:t>Garrdhoje</a:t>
            </a:r>
            <a:r>
              <a:rPr lang="en-GB" sz="2000" dirty="0"/>
              <a:t>, </a:t>
            </a:r>
            <a:r>
              <a:rPr lang="en-GB" sz="2000" dirty="0" err="1"/>
              <a:t>Niels</a:t>
            </a:r>
            <a:r>
              <a:rPr lang="en-GB" sz="2000" dirty="0"/>
              <a:t> Bohr Inst.</a:t>
            </a:r>
            <a:endParaRPr lang="de-DE" sz="2000" dirty="0"/>
          </a:p>
          <a:p>
            <a:r>
              <a:rPr lang="en-GB" sz="2000" dirty="0"/>
              <a:t>Serbia, </a:t>
            </a:r>
            <a:r>
              <a:rPr lang="en-GB" sz="2000" dirty="0" err="1"/>
              <a:t>Prof.</a:t>
            </a:r>
            <a:r>
              <a:rPr lang="en-GB" sz="2000" dirty="0"/>
              <a:t> Magdalena </a:t>
            </a:r>
            <a:r>
              <a:rPr lang="en-GB" sz="2000" dirty="0" err="1" smtClean="0"/>
              <a:t>Djordjevic</a:t>
            </a:r>
            <a:r>
              <a:rPr lang="en-GB" sz="2000" dirty="0"/>
              <a:t>, U of Belgrade</a:t>
            </a:r>
            <a:endParaRPr lang="de-DE" sz="2000" dirty="0"/>
          </a:p>
          <a:p>
            <a:endParaRPr lang="en-US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38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5403"/>
            <a:ext cx="8229600" cy="990600"/>
          </a:xfrm>
        </p:spPr>
        <p:txBody>
          <a:bodyPr/>
          <a:lstStyle/>
          <a:p>
            <a:r>
              <a:rPr lang="en-US" dirty="0" smtClean="0"/>
              <a:t>Status as of Oct. 2017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3874430"/>
            <a:ext cx="8229600" cy="2602570"/>
          </a:xfrm>
        </p:spPr>
        <p:txBody>
          <a:bodyPr/>
          <a:lstStyle/>
          <a:p>
            <a:r>
              <a:rPr lang="en-US" dirty="0" smtClean="0"/>
              <a:t>We have established connections with other COST actions, e.g. CANTATA (Gravity), COMPSTAR (Neutron stars)</a:t>
            </a:r>
          </a:p>
          <a:p>
            <a:r>
              <a:rPr lang="en-US" dirty="0" smtClean="0"/>
              <a:t>Contact with medical physicists (application of ion therapy) has been established</a:t>
            </a:r>
            <a:endParaRPr lang="en-US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0311"/>
            <a:ext cx="9144000" cy="2344119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06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ITC conference grants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0399"/>
            <a:ext cx="9144000" cy="726806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116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Excellence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Majority of scientific leaders in the field on board</a:t>
            </a:r>
          </a:p>
          <a:p>
            <a:r>
              <a:rPr lang="en-US" sz="2800" dirty="0" smtClean="0"/>
              <a:t>Clear focus on pressing and up-to-date questions in the field </a:t>
            </a:r>
            <a:br>
              <a:rPr lang="en-US" sz="2800" dirty="0" smtClean="0"/>
            </a:br>
            <a:r>
              <a:rPr lang="en-US" sz="2800" dirty="0" smtClean="0"/>
              <a:t>(especially related to LHC, RHIC and FAIR)</a:t>
            </a:r>
          </a:p>
          <a:p>
            <a:r>
              <a:rPr lang="en-US" sz="2800" dirty="0" smtClean="0"/>
              <a:t>Break-through potential by bringing together smaller groups in ITCs with established history in the field</a:t>
            </a:r>
          </a:p>
          <a:p>
            <a:r>
              <a:rPr lang="en-US" sz="2800" dirty="0" smtClean="0"/>
              <a:t>Creation of a competitive and coordinated </a:t>
            </a:r>
            <a:br>
              <a:rPr lang="en-US" sz="2800" dirty="0" smtClean="0"/>
            </a:br>
            <a:r>
              <a:rPr lang="en-US" sz="2800" dirty="0" smtClean="0"/>
              <a:t>pan-</a:t>
            </a:r>
            <a:r>
              <a:rPr lang="en-US" sz="2800" dirty="0" err="1" smtClean="0"/>
              <a:t>european</a:t>
            </a:r>
            <a:r>
              <a:rPr lang="en-US" sz="2800" dirty="0" smtClean="0"/>
              <a:t> community in the field</a:t>
            </a:r>
            <a:endParaRPr lang="en-US" sz="2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014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 remark: networking works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 smtClean="0"/>
              <a:t>Triggered by this COST Action, DAAD funding was attracted for a Symposium in B&amp;H</a:t>
            </a:r>
          </a:p>
          <a:p>
            <a:r>
              <a:rPr lang="en-US" dirty="0" smtClean="0"/>
              <a:t>COST was presented and as a result B&amp;H joined 5 existing COST Actions (incl. THOR).</a:t>
            </a:r>
          </a:p>
          <a:p>
            <a:r>
              <a:rPr lang="en-US" dirty="0" smtClean="0"/>
              <a:t>Common further EU applications are planned.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---</a:t>
            </a:r>
          </a:p>
          <a:p>
            <a:endParaRPr lang="en-US" dirty="0"/>
          </a:p>
          <a:p>
            <a:r>
              <a:rPr lang="en-US" dirty="0" smtClean="0"/>
              <a:t>Additional funds acquired by Jan </a:t>
            </a:r>
            <a:r>
              <a:rPr lang="en-US" dirty="0" err="1" smtClean="0"/>
              <a:t>Cepila</a:t>
            </a:r>
            <a:r>
              <a:rPr lang="en-US" dirty="0" smtClean="0"/>
              <a:t> (Czech) that are only available to COST MC members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847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GB" sz="2800" dirty="0" smtClean="0"/>
              <a:t>10. </a:t>
            </a:r>
            <a:r>
              <a:rPr lang="en-US" sz="2800" dirty="0"/>
              <a:t>Follow-up of </a:t>
            </a:r>
            <a:r>
              <a:rPr lang="en-US" sz="2800" dirty="0" err="1"/>
              <a:t>MoU</a:t>
            </a:r>
            <a:r>
              <a:rPr lang="en-US" sz="2800" dirty="0"/>
              <a:t> objectives: progress report of working groups</a:t>
            </a:r>
            <a:r>
              <a:rPr lang="de-DE" sz="2800" dirty="0"/>
              <a:t> 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313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Challenge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want to</a:t>
            </a:r>
            <a:br>
              <a:rPr lang="en-US" dirty="0" smtClean="0"/>
            </a:br>
            <a:r>
              <a:rPr lang="en-US" dirty="0" smtClean="0"/>
              <a:t>theoretically understand the properties of matter at the frontiers of temperature and density as it is created in violent collisions of protons and nuclei </a:t>
            </a:r>
          </a:p>
          <a:p>
            <a:r>
              <a:rPr lang="en-US" dirty="0" smtClean="0"/>
              <a:t>We achieve this</a:t>
            </a:r>
            <a:br>
              <a:rPr lang="en-US" dirty="0" smtClean="0"/>
            </a:br>
            <a:r>
              <a:rPr lang="en-US" dirty="0" smtClean="0"/>
              <a:t>by developing novel theoretical approaches and advanced numerical methods in two directions: </a:t>
            </a:r>
            <a:r>
              <a:rPr lang="en-US" dirty="0" err="1" smtClean="0"/>
              <a:t>ab</a:t>
            </a:r>
            <a:r>
              <a:rPr lang="en-US" dirty="0" smtClean="0"/>
              <a:t>-initio calculations and phenomenological approaches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936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Secondary Objectives: </a:t>
            </a:r>
            <a:br>
              <a:rPr lang="en-US" dirty="0" smtClean="0"/>
            </a:br>
            <a:r>
              <a:rPr lang="en-US" dirty="0" smtClean="0"/>
              <a:t>Research Coordination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Development of simulation tools</a:t>
            </a:r>
            <a:r>
              <a:rPr lang="en-US" dirty="0" smtClean="0"/>
              <a:t>: Common development of the next generation of simulation tools for the modeling of heavy ion collisions and the interpretation of the experimental data.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Development of </a:t>
            </a:r>
            <a:r>
              <a:rPr lang="en-US" b="1" dirty="0" err="1" smtClean="0"/>
              <a:t>ab</a:t>
            </a:r>
            <a:r>
              <a:rPr lang="en-US" b="1" dirty="0" smtClean="0"/>
              <a:t>-initio approaches</a:t>
            </a:r>
            <a:r>
              <a:rPr lang="en-US" dirty="0" smtClean="0"/>
              <a:t>: Joint development of new theoretical concepts for the description of QCD matter in equilibrium and in vacuum.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Extraction of physical properties of QCD</a:t>
            </a:r>
            <a:r>
              <a:rPr lang="en-US" dirty="0" smtClean="0"/>
              <a:t>: Common development of specific signatures for the experimental measurement of specific properties of ultra hot and super dense QCD matter.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Understanding collectivity</a:t>
            </a:r>
            <a:r>
              <a:rPr lang="en-US" dirty="0" smtClean="0"/>
              <a:t>: Development of a common understanding of the </a:t>
            </a:r>
            <a:r>
              <a:rPr lang="en-US" dirty="0" err="1" smtClean="0"/>
              <a:t>thermalization</a:t>
            </a:r>
            <a:r>
              <a:rPr lang="en-US" dirty="0" smtClean="0"/>
              <a:t> and dynamics of small colliding systems (proton-proton, and proton-nucleus collisions).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535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Secondary Objectives: </a:t>
            </a:r>
            <a:br>
              <a:rPr lang="en-US" dirty="0" smtClean="0"/>
            </a:br>
            <a:r>
              <a:rPr lang="en-US" dirty="0" smtClean="0"/>
              <a:t>Capacity Building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Providing a knowledge platform for the different communities to </a:t>
            </a:r>
            <a:r>
              <a:rPr lang="en-US" b="1" dirty="0" smtClean="0"/>
              <a:t>create a Europe wide community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To </a:t>
            </a:r>
            <a:r>
              <a:rPr lang="en-US" b="1" dirty="0"/>
              <a:t>support and strengthen atomized groups from the Inclusiveness Target Countries </a:t>
            </a:r>
            <a:r>
              <a:rPr lang="en-US" dirty="0"/>
              <a:t>(ITC) by supporting their collaboration with international partners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To </a:t>
            </a:r>
            <a:r>
              <a:rPr lang="en-US" b="1" dirty="0"/>
              <a:t>improve the visibility of groups </a:t>
            </a:r>
            <a:r>
              <a:rPr lang="en-US" dirty="0"/>
              <a:t>and public awareness about science </a:t>
            </a:r>
            <a:r>
              <a:rPr lang="en-US" b="1" dirty="0"/>
              <a:t>in ITC </a:t>
            </a:r>
            <a:r>
              <a:rPr lang="en-US" dirty="0"/>
              <a:t>in general by placing events there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To </a:t>
            </a:r>
            <a:r>
              <a:rPr lang="en-US" b="1" dirty="0"/>
              <a:t>foster scientific collaboration </a:t>
            </a:r>
            <a:r>
              <a:rPr lang="en-US" dirty="0"/>
              <a:t>with and between the </a:t>
            </a:r>
            <a:r>
              <a:rPr lang="en-US" b="1" dirty="0"/>
              <a:t>Near Neighbor Countries </a:t>
            </a:r>
            <a:r>
              <a:rPr lang="en-US" dirty="0"/>
              <a:t>(NNC)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To </a:t>
            </a:r>
            <a:r>
              <a:rPr lang="en-US" b="1" dirty="0"/>
              <a:t>promote the integration of Early Career Investigators </a:t>
            </a:r>
            <a:r>
              <a:rPr lang="en-US" dirty="0"/>
              <a:t>(ECI) into managing and decision-making processes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To </a:t>
            </a:r>
            <a:r>
              <a:rPr lang="en-US" b="1" dirty="0"/>
              <a:t>promote female scientists </a:t>
            </a:r>
            <a:r>
              <a:rPr lang="en-US" dirty="0"/>
              <a:t>as role models for the young generation by giving them positions in management, as lecturers at schools, and by making them visible in outreach.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358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Secondary Objectives: </a:t>
            </a:r>
            <a:br>
              <a:rPr lang="en-US" dirty="0"/>
            </a:br>
            <a:r>
              <a:rPr lang="en-US" dirty="0"/>
              <a:t>Research Coordination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5"/>
            </a:pPr>
            <a:r>
              <a:rPr lang="en-US" b="1" dirty="0" smtClean="0"/>
              <a:t>Synergy building</a:t>
            </a:r>
            <a:r>
              <a:rPr lang="en-US" dirty="0" smtClean="0"/>
              <a:t>: Merging knowledge of loosely connected European groups in the field working on complementary topics.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b="1" dirty="0" smtClean="0"/>
              <a:t>Wiki </a:t>
            </a:r>
            <a:r>
              <a:rPr lang="en-US" b="1" dirty="0"/>
              <a:t>page </a:t>
            </a:r>
            <a:r>
              <a:rPr lang="en-US" dirty="0" smtClean="0"/>
              <a:t>preparation with </a:t>
            </a:r>
            <a:r>
              <a:rPr lang="en-US" dirty="0"/>
              <a:t>current knowledge description.</a:t>
            </a:r>
            <a:endParaRPr lang="en-US" dirty="0" smtClean="0"/>
          </a:p>
          <a:p>
            <a:pPr marL="457200" indent="-457200">
              <a:buFont typeface="+mj-lt"/>
              <a:buAutoNum type="arabicPeriod" startAt="5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125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Activities:</a:t>
            </a:r>
          </a:p>
          <a:p>
            <a:pPr lvl="1"/>
            <a:r>
              <a:rPr lang="en-US" dirty="0" smtClean="0"/>
              <a:t>Training Schools and Workshops</a:t>
            </a:r>
          </a:p>
          <a:p>
            <a:pPr lvl="1"/>
            <a:r>
              <a:rPr lang="en-US" dirty="0" smtClean="0"/>
              <a:t>Progress reports and recommendations</a:t>
            </a:r>
          </a:p>
          <a:p>
            <a:pPr lvl="1"/>
            <a:r>
              <a:rPr lang="en-US" dirty="0" smtClean="0"/>
              <a:t>Publications in peer reviewed journals</a:t>
            </a:r>
          </a:p>
          <a:p>
            <a:r>
              <a:rPr lang="en-US" dirty="0" smtClean="0"/>
              <a:t>Final deliverables: </a:t>
            </a:r>
            <a:br>
              <a:rPr lang="en-US" dirty="0" smtClean="0"/>
            </a:br>
            <a:r>
              <a:rPr lang="en-US" dirty="0" smtClean="0"/>
              <a:t>White papers </a:t>
            </a:r>
            <a:r>
              <a:rPr lang="en-US" dirty="0"/>
              <a:t>presenting the current status of the field and identifying the needs </a:t>
            </a:r>
            <a:r>
              <a:rPr lang="en-US" dirty="0" smtClean="0"/>
              <a:t>for</a:t>
            </a:r>
            <a:r>
              <a:rPr lang="en-US" dirty="0"/>
              <a:t> </a:t>
            </a:r>
            <a:r>
              <a:rPr lang="en-US" dirty="0" smtClean="0"/>
              <a:t>the </a:t>
            </a:r>
            <a:r>
              <a:rPr lang="en-US" dirty="0"/>
              <a:t>next-generation research methodologies and how these needs can </a:t>
            </a:r>
            <a:r>
              <a:rPr lang="en-US" dirty="0" smtClean="0"/>
              <a:t>be</a:t>
            </a:r>
            <a:r>
              <a:rPr lang="en-US" dirty="0"/>
              <a:t> </a:t>
            </a:r>
            <a:r>
              <a:rPr lang="en-US" dirty="0" smtClean="0"/>
              <a:t>addressed </a:t>
            </a:r>
            <a:r>
              <a:rPr lang="en-US" dirty="0"/>
              <a:t>in practice on regional, national and European level</a:t>
            </a:r>
            <a:r>
              <a:rPr lang="de-DE" dirty="0"/>
              <a:t>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731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2. Verification </a:t>
            </a:r>
            <a:r>
              <a:rPr lang="en-US" sz="3200" dirty="0"/>
              <a:t>of the presence of two-thirds of the participating COST Countries 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95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WG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WG Leader: </a:t>
            </a:r>
            <a:r>
              <a:rPr lang="en-US" dirty="0" err="1" smtClean="0"/>
              <a:t>Gert</a:t>
            </a:r>
            <a:r>
              <a:rPr lang="en-US" dirty="0" smtClean="0"/>
              <a:t> </a:t>
            </a:r>
            <a:r>
              <a:rPr lang="en-US" dirty="0" err="1" smtClean="0"/>
              <a:t>Aarts</a:t>
            </a:r>
            <a:r>
              <a:rPr lang="en-US" dirty="0" smtClean="0"/>
              <a:t> (UK)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406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061" y="2544750"/>
            <a:ext cx="3847762" cy="26274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WG1: Phases of strongly interacting matter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3610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US" dirty="0" smtClean="0"/>
              <a:t>WG1 coordinator: Gert Aarts (Swansea)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60 members registered on THOR website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Physics topics: 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Courier New"/>
              <a:buChar char="o"/>
            </a:pPr>
            <a:r>
              <a:rPr lang="en-US" dirty="0" smtClean="0"/>
              <a:t>strongly interacting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matter in equilibrium</a:t>
            </a:r>
          </a:p>
          <a:p>
            <a:pPr>
              <a:buFont typeface="Courier New"/>
              <a:buChar char="o"/>
            </a:pPr>
            <a:r>
              <a:rPr lang="en-US" dirty="0" smtClean="0"/>
              <a:t>hadron properties in medium</a:t>
            </a:r>
          </a:p>
          <a:p>
            <a:pPr>
              <a:buFont typeface="Courier New"/>
              <a:buChar char="o"/>
            </a:pPr>
            <a:r>
              <a:rPr lang="en-US" dirty="0" err="1"/>
              <a:t>a</a:t>
            </a:r>
            <a:r>
              <a:rPr lang="en-US" dirty="0" err="1" smtClean="0"/>
              <a:t>b</a:t>
            </a:r>
            <a:r>
              <a:rPr lang="en-US" dirty="0" smtClean="0"/>
              <a:t> initio lattice QCD calculations</a:t>
            </a:r>
          </a:p>
          <a:p>
            <a:pPr>
              <a:buFont typeface="Courier New"/>
              <a:buChar char="o"/>
            </a:pPr>
            <a:r>
              <a:rPr lang="en-US" dirty="0"/>
              <a:t>e</a:t>
            </a:r>
            <a:r>
              <a:rPr lang="en-US" dirty="0" smtClean="0"/>
              <a:t>ffective models, statistical models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561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WG1 Meeting: Hadrons under extreme conditions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US" dirty="0" smtClean="0"/>
              <a:t>Swansea University, 12-14 Sept 2017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24 participants (10 via COST, 4F, 2ITC, 8ECI)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14 talks + 3 extended discussion sessions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See </a:t>
            </a:r>
            <a:r>
              <a:rPr lang="nl-NL" sz="2000" dirty="0" smtClean="0">
                <a:latin typeface="Courier"/>
                <a:cs typeface="Courier"/>
                <a:hlinkClick r:id="rId2"/>
              </a:rPr>
              <a:t>pyweb.swan.ac.uk/~aarts/thor-hadrons.html</a:t>
            </a:r>
            <a:endParaRPr lang="nl-NL" sz="2000" dirty="0" smtClean="0">
              <a:latin typeface="Courier"/>
              <a:cs typeface="Courier"/>
            </a:endParaRPr>
          </a:p>
          <a:p>
            <a:pPr marL="0" indent="0">
              <a:buNone/>
            </a:pPr>
            <a:endParaRPr lang="en-US" dirty="0" smtClean="0">
              <a:cs typeface="Courier"/>
            </a:endParaRPr>
          </a:p>
          <a:p>
            <a:pPr marL="0" indent="0">
              <a:buNone/>
            </a:pPr>
            <a:r>
              <a:rPr lang="en-US" dirty="0" err="1" smtClean="0">
                <a:cs typeface="Courier"/>
              </a:rPr>
              <a:t>Programme</a:t>
            </a:r>
            <a:r>
              <a:rPr lang="en-US" dirty="0" smtClean="0">
                <a:cs typeface="Courier"/>
              </a:rPr>
              <a:t> </a:t>
            </a:r>
          </a:p>
          <a:p>
            <a:pPr marL="0" indent="0">
              <a:buNone/>
            </a:pPr>
            <a:r>
              <a:rPr lang="en-US" dirty="0" err="1">
                <a:cs typeface="Courier"/>
              </a:rPr>
              <a:t>o</a:t>
            </a:r>
            <a:r>
              <a:rPr lang="en-US" dirty="0" err="1" smtClean="0">
                <a:cs typeface="Courier"/>
              </a:rPr>
              <a:t>rganised</a:t>
            </a:r>
            <a:r>
              <a:rPr lang="en-US" dirty="0" smtClean="0">
                <a:cs typeface="Courier"/>
              </a:rPr>
              <a:t> according </a:t>
            </a:r>
          </a:p>
          <a:p>
            <a:pPr marL="0" indent="0">
              <a:buNone/>
            </a:pPr>
            <a:r>
              <a:rPr lang="en-US" dirty="0" smtClean="0">
                <a:cs typeface="Courier"/>
              </a:rPr>
              <a:t>to themes</a:t>
            </a:r>
            <a:endParaRPr lang="en-US" dirty="0">
              <a:cs typeface="Couri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347" y="4104154"/>
            <a:ext cx="4598633" cy="2586731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815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1953" y="1600200"/>
            <a:ext cx="1542047" cy="23730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WG1 meeting: Extreme hadrons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042" y="1493698"/>
            <a:ext cx="9001958" cy="4959081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US" dirty="0" smtClean="0"/>
              <a:t>Hadrons under extreme conditions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What do we know/want to know? (Challenge)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Hadronic gas </a:t>
            </a:r>
            <a:r>
              <a:rPr lang="en-US" dirty="0" err="1" smtClean="0"/>
              <a:t>vs</a:t>
            </a:r>
            <a:r>
              <a:rPr lang="en-US" dirty="0" smtClean="0"/>
              <a:t> quark-gluon plasma (RC1)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Bottom-up </a:t>
            </a:r>
            <a:r>
              <a:rPr lang="en-US" dirty="0" err="1" smtClean="0"/>
              <a:t>vs</a:t>
            </a:r>
            <a:r>
              <a:rPr lang="en-US" dirty="0" smtClean="0"/>
              <a:t> top-down (RC3)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Heavy quarks and </a:t>
            </a:r>
            <a:r>
              <a:rPr lang="en-US" dirty="0"/>
              <a:t>s</a:t>
            </a:r>
            <a:r>
              <a:rPr lang="en-US" dirty="0" smtClean="0"/>
              <a:t>pectral reconstruction</a:t>
            </a:r>
          </a:p>
          <a:p>
            <a:pPr lvl="1">
              <a:buFont typeface="Wingdings" charset="2"/>
              <a:buChar char="Ø"/>
            </a:pPr>
            <a:r>
              <a:rPr lang="en-US" dirty="0" err="1" smtClean="0"/>
              <a:t>Quarkonia</a:t>
            </a:r>
            <a:r>
              <a:rPr lang="en-US" dirty="0" smtClean="0"/>
              <a:t>, imaginary and real time (RC3, RC4)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Baryons: lattice, models, holography </a:t>
            </a:r>
            <a:r>
              <a:rPr lang="en-US" sz="2800" dirty="0" smtClean="0"/>
              <a:t>(RC1, RC3, RC4)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Parity doubling, resonance models, 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strangeness, dense nuclear matter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2728" y="5094970"/>
            <a:ext cx="1874828" cy="1874828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78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WG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WG Leader: </a:t>
            </a:r>
            <a:r>
              <a:rPr lang="en-US" dirty="0" err="1" smtClean="0"/>
              <a:t>Jörg</a:t>
            </a:r>
            <a:r>
              <a:rPr lang="en-US" dirty="0" smtClean="0"/>
              <a:t> </a:t>
            </a:r>
            <a:r>
              <a:rPr lang="en-US" dirty="0" err="1" smtClean="0"/>
              <a:t>Aichelin</a:t>
            </a:r>
            <a:r>
              <a:rPr lang="en-US" dirty="0" smtClean="0"/>
              <a:t> (France)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74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331640" y="764704"/>
            <a:ext cx="7116462" cy="5909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                WG2     Report</a:t>
            </a:r>
          </a:p>
          <a:p>
            <a:endParaRPr lang="en-US" dirty="0"/>
          </a:p>
          <a:p>
            <a:r>
              <a:rPr lang="en-US" dirty="0" smtClean="0"/>
              <a:t>Common working group meeting with WG 3  and GDRE^* in Athens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4.9 – 8.9. 2017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organized by working group  2</a:t>
            </a:r>
          </a:p>
          <a:p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27 participants</a:t>
            </a:r>
          </a:p>
          <a:p>
            <a:r>
              <a:rPr lang="en-US" dirty="0"/>
              <a:t> </a:t>
            </a:r>
            <a:r>
              <a:rPr lang="en-US" dirty="0" smtClean="0"/>
              <a:t>     - 9 women</a:t>
            </a:r>
          </a:p>
          <a:p>
            <a:r>
              <a:rPr lang="en-US" dirty="0"/>
              <a:t> </a:t>
            </a:r>
            <a:r>
              <a:rPr lang="en-US" dirty="0" smtClean="0"/>
              <a:t>     - 5  young researchers</a:t>
            </a:r>
          </a:p>
          <a:p>
            <a:r>
              <a:rPr lang="en-US" dirty="0"/>
              <a:t> </a:t>
            </a:r>
            <a:r>
              <a:rPr lang="en-US" dirty="0" smtClean="0"/>
              <a:t>     - 6  ITC countries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fr-FR" i="1" dirty="0" smtClean="0"/>
              <a:t>^*Groupement </a:t>
            </a:r>
            <a:r>
              <a:rPr lang="fr-FR" i="1" dirty="0"/>
              <a:t>de Recherche Européen:</a:t>
            </a:r>
          </a:p>
          <a:p>
            <a:r>
              <a:rPr lang="fr-FR" dirty="0" err="1"/>
              <a:t>European</a:t>
            </a:r>
            <a:r>
              <a:rPr lang="fr-FR" dirty="0"/>
              <a:t> Ultra </a:t>
            </a:r>
            <a:r>
              <a:rPr lang="fr-FR" dirty="0" err="1"/>
              <a:t>Relativistic</a:t>
            </a:r>
            <a:r>
              <a:rPr lang="fr-FR" dirty="0"/>
              <a:t> Energies Agreement (</a:t>
            </a:r>
            <a:r>
              <a:rPr lang="fr-FR" dirty="0" err="1"/>
              <a:t>Eurea</a:t>
            </a:r>
            <a:r>
              <a:rPr lang="fr-FR" dirty="0"/>
              <a:t>) </a:t>
            </a:r>
            <a:endParaRPr lang="en-US" dirty="0"/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833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71600" y="980728"/>
            <a:ext cx="738798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</a:t>
            </a:r>
            <a:r>
              <a:rPr lang="en-US" dirty="0" smtClean="0"/>
              <a:t>nited people working in different fields:</a:t>
            </a:r>
          </a:p>
          <a:p>
            <a:r>
              <a:rPr lang="en-US" dirty="0"/>
              <a:t> </a:t>
            </a:r>
            <a:r>
              <a:rPr lang="en-US" dirty="0" smtClean="0"/>
              <a:t>      transport theory,  hard probes, experimental physics</a:t>
            </a:r>
          </a:p>
          <a:p>
            <a:r>
              <a:rPr lang="en-US" dirty="0"/>
              <a:t> </a:t>
            </a:r>
            <a:r>
              <a:rPr lang="en-US" dirty="0" smtClean="0"/>
              <a:t>      + </a:t>
            </a:r>
            <a:r>
              <a:rPr lang="en-US" dirty="0" err="1" smtClean="0"/>
              <a:t>newcome</a:t>
            </a:r>
            <a:r>
              <a:rPr lang="en-US" dirty="0" smtClean="0"/>
              <a:t> who want to get acquainted with the field</a:t>
            </a:r>
          </a:p>
          <a:p>
            <a:endParaRPr lang="en-US" dirty="0"/>
          </a:p>
          <a:p>
            <a:r>
              <a:rPr lang="en-US" dirty="0" smtClean="0"/>
              <a:t>Allowed to discuss the recent experimental results in view of the needs</a:t>
            </a:r>
          </a:p>
          <a:p>
            <a:r>
              <a:rPr lang="en-US" dirty="0"/>
              <a:t> </a:t>
            </a:r>
            <a:r>
              <a:rPr lang="en-US" dirty="0" smtClean="0"/>
              <a:t>      in which transport tool have to developed:</a:t>
            </a:r>
          </a:p>
          <a:p>
            <a:r>
              <a:rPr lang="en-US" dirty="0"/>
              <a:t> </a:t>
            </a:r>
            <a:r>
              <a:rPr lang="en-US" dirty="0" smtClean="0"/>
              <a:t>           precision data of </a:t>
            </a:r>
            <a:r>
              <a:rPr lang="en-US" dirty="0" err="1" smtClean="0"/>
              <a:t>LHCb</a:t>
            </a:r>
            <a:r>
              <a:rPr lang="en-US" dirty="0" smtClean="0"/>
              <a:t>, </a:t>
            </a:r>
          </a:p>
          <a:p>
            <a:r>
              <a:rPr lang="en-US" dirty="0"/>
              <a:t> </a:t>
            </a:r>
            <a:r>
              <a:rPr lang="en-US" dirty="0" smtClean="0"/>
              <a:t>           many new data on J/psi where theory is little developed yet </a:t>
            </a:r>
          </a:p>
          <a:p>
            <a:r>
              <a:rPr lang="en-US" dirty="0"/>
              <a:t> </a:t>
            </a:r>
            <a:r>
              <a:rPr lang="en-US" dirty="0" smtClean="0"/>
              <a:t>           discussion of possible scenarios for J/psi production</a:t>
            </a:r>
          </a:p>
          <a:p>
            <a:r>
              <a:rPr lang="en-US" dirty="0" smtClean="0"/>
              <a:t>            very lively discussion on which possible models would agree with data</a:t>
            </a:r>
          </a:p>
          <a:p>
            <a:r>
              <a:rPr lang="en-US" dirty="0" smtClean="0"/>
              <a:t>            and </a:t>
            </a:r>
            <a:r>
              <a:rPr lang="en-US" dirty="0"/>
              <a:t>what can be learnt from </a:t>
            </a:r>
            <a:r>
              <a:rPr lang="en-US" dirty="0" smtClean="0"/>
              <a:t>them</a:t>
            </a:r>
          </a:p>
          <a:p>
            <a:r>
              <a:rPr lang="en-US" dirty="0"/>
              <a:t> </a:t>
            </a:r>
            <a:r>
              <a:rPr lang="en-US" dirty="0" smtClean="0"/>
              <a:t>           </a:t>
            </a:r>
            <a:r>
              <a:rPr lang="en-US" dirty="0"/>
              <a:t>discussion on how to include correlations  D-D and D-h  </a:t>
            </a:r>
          </a:p>
          <a:p>
            <a:r>
              <a:rPr lang="en-US" dirty="0"/>
              <a:t>            and what can be learnt from them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Format was considered as excellent     </a:t>
            </a:r>
          </a:p>
          <a:p>
            <a:endParaRPr lang="en-US" dirty="0"/>
          </a:p>
          <a:p>
            <a:r>
              <a:rPr lang="en-US" dirty="0" smtClean="0"/>
              <a:t>First steps have been done to get small  groups from ITC countries </a:t>
            </a:r>
            <a:r>
              <a:rPr lang="en-US" dirty="0" err="1" smtClean="0"/>
              <a:t>invovled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they have however to participate actively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094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115616" y="836712"/>
            <a:ext cx="745325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Extraordinary participation of female scientists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30% in physics, a field still dominated by man as far as permanent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positions are concerned</a:t>
            </a:r>
          </a:p>
          <a:p>
            <a:endParaRPr lang="en-US" dirty="0"/>
          </a:p>
          <a:p>
            <a:r>
              <a:rPr lang="en-US" dirty="0" smtClean="0"/>
              <a:t>Then common discussion have strengthened existing collaborations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by fixing common goals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by discussing the  different approaches to understand the physics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of heavy quarks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by providing an environment ( all people together in the same hotel)</a:t>
            </a:r>
          </a:p>
          <a:p>
            <a:r>
              <a:rPr lang="en-US" dirty="0" smtClean="0"/>
              <a:t>                where people get acquainted with each other</a:t>
            </a:r>
          </a:p>
          <a:p>
            <a:endParaRPr lang="en-US" dirty="0"/>
          </a:p>
          <a:p>
            <a:r>
              <a:rPr lang="en-US" dirty="0" smtClean="0"/>
              <a:t>Was certainly a step towards a common European platform to discuss these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</a:t>
            </a:r>
            <a:r>
              <a:rPr lang="en-US" smtClean="0"/>
              <a:t>physics questions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824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WG </a:t>
            </a:r>
            <a:r>
              <a:rPr lang="en-US" dirty="0"/>
              <a:t>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WG Leader: Elena </a:t>
            </a:r>
            <a:r>
              <a:rPr lang="en-US" dirty="0" err="1" smtClean="0"/>
              <a:t>Ferreiro</a:t>
            </a:r>
            <a:r>
              <a:rPr lang="en-US" dirty="0" smtClean="0"/>
              <a:t> (Spain)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8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9027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WG3: </a:t>
            </a:r>
            <a:r>
              <a:rPr lang="es-ES" sz="3600" dirty="0" err="1"/>
              <a:t>Initial</a:t>
            </a:r>
            <a:r>
              <a:rPr lang="es-ES" sz="3600" dirty="0"/>
              <a:t> </a:t>
            </a:r>
            <a:r>
              <a:rPr lang="es-ES" sz="3600" dirty="0" err="1"/>
              <a:t>state</a:t>
            </a:r>
            <a:r>
              <a:rPr lang="es-ES" sz="3600" dirty="0"/>
              <a:t> and </a:t>
            </a:r>
            <a:r>
              <a:rPr lang="es-ES" sz="3600" dirty="0" err="1"/>
              <a:t>hard</a:t>
            </a:r>
            <a:r>
              <a:rPr lang="es-ES" sz="3600" dirty="0"/>
              <a:t> </a:t>
            </a:r>
            <a:r>
              <a:rPr lang="es-ES" sz="3600" dirty="0" err="1"/>
              <a:t>probes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2027"/>
            <a:ext cx="8229600" cy="5317049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Ø"/>
            </a:pPr>
            <a:r>
              <a:rPr lang="en-US" dirty="0" smtClean="0"/>
              <a:t>WG3 coordinator: Elena G. Ferreiro (USC, Spain)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35 members registered on THOR website</a:t>
            </a:r>
          </a:p>
          <a:p>
            <a:pPr>
              <a:buFont typeface="Wingdings" charset="2"/>
              <a:buChar char="Ø"/>
            </a:pPr>
            <a:endParaRPr lang="en-US" sz="2600" dirty="0" smtClean="0"/>
          </a:p>
          <a:p>
            <a:pPr marL="0" indent="0">
              <a:buNone/>
            </a:pPr>
            <a:r>
              <a:rPr lang="en-US" dirty="0" smtClean="0"/>
              <a:t>Physics topics: </a:t>
            </a:r>
          </a:p>
          <a:p>
            <a:r>
              <a:rPr lang="es-ES" dirty="0" err="1" smtClean="0"/>
              <a:t>Early</a:t>
            </a:r>
            <a:r>
              <a:rPr lang="es-ES" dirty="0" smtClean="0"/>
              <a:t> </a:t>
            </a:r>
            <a:r>
              <a:rPr lang="es-ES" dirty="0" err="1"/>
              <a:t>processes</a:t>
            </a:r>
            <a:r>
              <a:rPr lang="es-ES" dirty="0"/>
              <a:t> in nuclear </a:t>
            </a:r>
            <a:r>
              <a:rPr lang="es-ES" dirty="0" err="1" smtClean="0"/>
              <a:t>collisions</a:t>
            </a:r>
            <a:r>
              <a:rPr lang="es-ES" dirty="0" smtClean="0"/>
              <a:t>:</a:t>
            </a:r>
          </a:p>
          <a:p>
            <a:pPr lvl="1">
              <a:buFont typeface="Courier New"/>
              <a:buChar char="o"/>
            </a:pPr>
            <a:r>
              <a:rPr lang="es-ES" dirty="0" err="1" smtClean="0"/>
              <a:t>parton</a:t>
            </a:r>
            <a:r>
              <a:rPr lang="es-ES" dirty="0" smtClean="0"/>
              <a:t> </a:t>
            </a:r>
            <a:r>
              <a:rPr lang="es-ES" dirty="0" err="1"/>
              <a:t>distribution</a:t>
            </a:r>
            <a:r>
              <a:rPr lang="es-ES" dirty="0"/>
              <a:t> </a:t>
            </a:r>
            <a:r>
              <a:rPr lang="es-ES" dirty="0" err="1"/>
              <a:t>functions</a:t>
            </a:r>
            <a:r>
              <a:rPr lang="es-ES" dirty="0"/>
              <a:t> in pp and </a:t>
            </a:r>
            <a:r>
              <a:rPr lang="es-ES" dirty="0" smtClean="0"/>
              <a:t>AA</a:t>
            </a:r>
          </a:p>
          <a:p>
            <a:pPr lvl="1">
              <a:buFont typeface="Courier New"/>
              <a:buChar char="o"/>
            </a:pPr>
            <a:r>
              <a:rPr lang="es-ES" dirty="0" err="1" smtClean="0"/>
              <a:t>shadowing</a:t>
            </a:r>
            <a:r>
              <a:rPr lang="es-ES" dirty="0" smtClean="0"/>
              <a:t> </a:t>
            </a:r>
            <a:r>
              <a:rPr lang="es-ES" dirty="0"/>
              <a:t>and </a:t>
            </a:r>
            <a:r>
              <a:rPr lang="es-ES" dirty="0" err="1"/>
              <a:t>gluon</a:t>
            </a:r>
            <a:r>
              <a:rPr lang="es-ES" dirty="0"/>
              <a:t> </a:t>
            </a:r>
            <a:r>
              <a:rPr lang="es-ES" dirty="0" err="1" smtClean="0"/>
              <a:t>saturation</a:t>
            </a:r>
            <a:endParaRPr lang="es-ES" dirty="0" smtClean="0"/>
          </a:p>
          <a:p>
            <a:pPr lvl="1">
              <a:buFont typeface="Courier New"/>
              <a:buChar char="o"/>
            </a:pPr>
            <a:endParaRPr lang="es-ES" dirty="0"/>
          </a:p>
          <a:p>
            <a:r>
              <a:rPr lang="es-ES" dirty="0" err="1" smtClean="0"/>
              <a:t>Hard</a:t>
            </a:r>
            <a:r>
              <a:rPr lang="es-ES" dirty="0" smtClean="0"/>
              <a:t> </a:t>
            </a:r>
            <a:r>
              <a:rPr lang="es-ES" dirty="0" err="1" smtClean="0"/>
              <a:t>probes</a:t>
            </a:r>
            <a:r>
              <a:rPr lang="es-ES" dirty="0" smtClean="0"/>
              <a:t>:</a:t>
            </a:r>
          </a:p>
          <a:p>
            <a:pPr lvl="1">
              <a:buFont typeface="Courier New"/>
              <a:buChar char="o"/>
            </a:pPr>
            <a:r>
              <a:rPr lang="es-ES" dirty="0" smtClean="0"/>
              <a:t>jets, </a:t>
            </a:r>
            <a:r>
              <a:rPr lang="es-ES" dirty="0" err="1" smtClean="0"/>
              <a:t>their</a:t>
            </a:r>
            <a:r>
              <a:rPr lang="es-ES" dirty="0" smtClean="0"/>
              <a:t> </a:t>
            </a:r>
            <a:r>
              <a:rPr lang="es-ES" dirty="0" err="1"/>
              <a:t>quenching</a:t>
            </a:r>
            <a:r>
              <a:rPr lang="es-ES" dirty="0"/>
              <a:t> and </a:t>
            </a:r>
            <a:r>
              <a:rPr lang="es-ES" dirty="0" err="1"/>
              <a:t>energy</a:t>
            </a:r>
            <a:r>
              <a:rPr lang="es-ES" dirty="0"/>
              <a:t> </a:t>
            </a:r>
            <a:r>
              <a:rPr lang="es-ES" dirty="0" err="1"/>
              <a:t>loss</a:t>
            </a:r>
            <a:r>
              <a:rPr lang="es-ES" dirty="0"/>
              <a:t>. </a:t>
            </a:r>
            <a:endParaRPr lang="es-ES" dirty="0" smtClean="0"/>
          </a:p>
          <a:p>
            <a:pPr lvl="1">
              <a:buFont typeface="Courier New"/>
              <a:buChar char="o"/>
            </a:pPr>
            <a:r>
              <a:rPr lang="es-ES" dirty="0" err="1" smtClean="0"/>
              <a:t>evolution</a:t>
            </a:r>
            <a:r>
              <a:rPr lang="es-ES" dirty="0" smtClean="0"/>
              <a:t> </a:t>
            </a:r>
            <a:r>
              <a:rPr lang="es-ES" dirty="0"/>
              <a:t>of heavy </a:t>
            </a:r>
            <a:r>
              <a:rPr lang="es-ES" dirty="0" smtClean="0"/>
              <a:t>quarks</a:t>
            </a:r>
          </a:p>
          <a:p>
            <a:pPr lvl="1">
              <a:buFont typeface="Courier New"/>
              <a:buChar char="o"/>
            </a:pPr>
            <a:endParaRPr lang="es-ES" dirty="0" smtClean="0"/>
          </a:p>
          <a:p>
            <a:r>
              <a:rPr lang="es-ES" dirty="0" err="1" smtClean="0"/>
              <a:t>Topics</a:t>
            </a:r>
            <a:r>
              <a:rPr lang="es-ES" dirty="0" smtClean="0"/>
              <a:t> </a:t>
            </a:r>
            <a:r>
              <a:rPr lang="es-ES" dirty="0" err="1" smtClean="0"/>
              <a:t>closely</a:t>
            </a:r>
            <a:r>
              <a:rPr lang="es-ES" dirty="0" smtClean="0"/>
              <a:t> </a:t>
            </a:r>
            <a:r>
              <a:rPr lang="es-ES" dirty="0" err="1" smtClean="0"/>
              <a:t>related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those</a:t>
            </a:r>
            <a:r>
              <a:rPr lang="es-ES" dirty="0" smtClean="0"/>
              <a:t> of WG2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  (</a:t>
            </a:r>
            <a:r>
              <a:rPr lang="es-ES" dirty="0" err="1" smtClean="0"/>
              <a:t>dynamical</a:t>
            </a:r>
            <a:r>
              <a:rPr lang="es-ES" dirty="0" smtClean="0"/>
              <a:t> </a:t>
            </a:r>
            <a:r>
              <a:rPr lang="es-ES" dirty="0" err="1" smtClean="0"/>
              <a:t>evolution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bulk</a:t>
            </a:r>
            <a:r>
              <a:rPr lang="es-ES" dirty="0" smtClean="0"/>
              <a:t> </a:t>
            </a:r>
            <a:r>
              <a:rPr lang="es-ES" dirty="0" err="1" smtClean="0"/>
              <a:t>part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fireball</a:t>
            </a:r>
            <a:r>
              <a:rPr lang="es-ES" dirty="0" smtClean="0"/>
              <a:t>)</a:t>
            </a:r>
            <a:endParaRPr lang="en-US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6852" t="57716" r="23611" b="4939"/>
          <a:stretch/>
        </p:blipFill>
        <p:spPr>
          <a:xfrm>
            <a:off x="5426150" y="3409811"/>
            <a:ext cx="3635856" cy="2198841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96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3930914" cy="4876800"/>
          </a:xfrm>
        </p:spPr>
        <p:txBody>
          <a:bodyPr/>
          <a:lstStyle/>
          <a:p>
            <a:r>
              <a:rPr lang="en-GB" dirty="0"/>
              <a:t>The quorum (2/3 of COST Countries participating in the Action) is 18 COST countries out of 26 COST </a:t>
            </a:r>
            <a:r>
              <a:rPr lang="en-GB" dirty="0" smtClean="0"/>
              <a:t>countries </a:t>
            </a:r>
            <a:r>
              <a:rPr lang="en-GB" dirty="0"/>
              <a:t>that have accepted the </a:t>
            </a:r>
            <a:r>
              <a:rPr lang="en-GB" dirty="0" err="1"/>
              <a:t>MoU</a:t>
            </a:r>
            <a:r>
              <a:rPr lang="en-GB" dirty="0"/>
              <a:t>.</a:t>
            </a: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4189" y="420225"/>
            <a:ext cx="4467812" cy="6412624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34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7908"/>
            <a:ext cx="9144000" cy="60960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-1" y="362076"/>
            <a:ext cx="89111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 err="1"/>
              <a:t>Topics</a:t>
            </a:r>
            <a:r>
              <a:rPr lang="es-ES" sz="1600" dirty="0"/>
              <a:t> </a:t>
            </a:r>
            <a:r>
              <a:rPr lang="es-ES" sz="1600" dirty="0" err="1"/>
              <a:t>closely</a:t>
            </a:r>
            <a:r>
              <a:rPr lang="es-ES" sz="1600" dirty="0"/>
              <a:t> </a:t>
            </a:r>
            <a:r>
              <a:rPr lang="es-ES" sz="1600" dirty="0" err="1"/>
              <a:t>related</a:t>
            </a:r>
            <a:r>
              <a:rPr lang="es-ES" sz="1600" dirty="0"/>
              <a:t> </a:t>
            </a:r>
            <a:r>
              <a:rPr lang="es-ES" sz="1600" dirty="0" err="1"/>
              <a:t>to</a:t>
            </a:r>
            <a:r>
              <a:rPr lang="es-ES" sz="1600" dirty="0"/>
              <a:t> </a:t>
            </a:r>
            <a:r>
              <a:rPr lang="es-ES" sz="1600" dirty="0" err="1"/>
              <a:t>those</a:t>
            </a:r>
            <a:r>
              <a:rPr lang="es-ES" sz="1600" dirty="0"/>
              <a:t> of WG2 (</a:t>
            </a:r>
            <a:r>
              <a:rPr lang="es-ES" sz="1600" dirty="0" err="1"/>
              <a:t>dynamical</a:t>
            </a:r>
            <a:r>
              <a:rPr lang="es-ES" sz="1600" dirty="0"/>
              <a:t> </a:t>
            </a:r>
            <a:r>
              <a:rPr lang="es-ES" sz="1600" dirty="0" err="1"/>
              <a:t>evolution</a:t>
            </a:r>
            <a:r>
              <a:rPr lang="es-ES" sz="1600" dirty="0"/>
              <a:t> of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bulk</a:t>
            </a:r>
            <a:r>
              <a:rPr lang="es-ES" sz="1600" dirty="0"/>
              <a:t> </a:t>
            </a:r>
            <a:r>
              <a:rPr lang="es-ES" sz="1600" dirty="0" err="1"/>
              <a:t>part</a:t>
            </a:r>
            <a:r>
              <a:rPr lang="es-ES" sz="1600" dirty="0"/>
              <a:t> of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fireball</a:t>
            </a:r>
            <a:r>
              <a:rPr lang="es-ES" sz="1600" dirty="0"/>
              <a:t>)</a:t>
            </a:r>
            <a:endParaRPr lang="en-US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0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WG2&amp;3 Meeting: </a:t>
            </a:r>
            <a:r>
              <a:rPr lang="es-ES" sz="3600" dirty="0"/>
              <a:t>THOR </a:t>
            </a:r>
            <a:r>
              <a:rPr lang="es-ES" sz="3600" dirty="0" smtClean="0"/>
              <a:t>COST/ </a:t>
            </a:r>
            <a:r>
              <a:rPr lang="es-ES" sz="3600" dirty="0"/>
              <a:t>GDRE Heavy Quark </a:t>
            </a:r>
            <a:r>
              <a:rPr lang="es-ES" sz="3600" dirty="0" err="1"/>
              <a:t>Physics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US" dirty="0" smtClean="0"/>
              <a:t>Athens, </a:t>
            </a:r>
            <a:r>
              <a:rPr lang="en-US" dirty="0"/>
              <a:t>6</a:t>
            </a:r>
            <a:r>
              <a:rPr lang="en-US" dirty="0" smtClean="0"/>
              <a:t>-8 Sept 2017</a:t>
            </a:r>
          </a:p>
          <a:p>
            <a:pPr>
              <a:buFont typeface="Wingdings" charset="2"/>
              <a:buChar char="Ø"/>
            </a:pPr>
            <a:r>
              <a:rPr lang="en-US" dirty="0" err="1" smtClean="0"/>
              <a:t>Organisers</a:t>
            </a:r>
            <a:r>
              <a:rPr lang="en-US" dirty="0" smtClean="0"/>
              <a:t>: </a:t>
            </a:r>
            <a:r>
              <a:rPr lang="es-ES" dirty="0" err="1"/>
              <a:t>Joerg</a:t>
            </a:r>
            <a:r>
              <a:rPr lang="es-ES" dirty="0"/>
              <a:t> </a:t>
            </a:r>
            <a:r>
              <a:rPr lang="es-ES" dirty="0" err="1"/>
              <a:t>Aichelin</a:t>
            </a:r>
            <a:r>
              <a:rPr lang="es-ES" dirty="0"/>
              <a:t>, Klaus Werner</a:t>
            </a: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24 participants</a:t>
            </a:r>
          </a:p>
          <a:p>
            <a:pPr>
              <a:buFont typeface="Wingdings" charset="2"/>
              <a:buChar char="Ø"/>
            </a:pPr>
            <a:r>
              <a:rPr lang="en-US" dirty="0"/>
              <a:t>2</a:t>
            </a:r>
            <a:r>
              <a:rPr lang="en-US" dirty="0" smtClean="0"/>
              <a:t>4 talks + 2 extended discussion sessions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See </a:t>
            </a:r>
            <a:r>
              <a:rPr lang="en-US" sz="2000" dirty="0">
                <a:solidFill>
                  <a:srgbClr val="0000FF"/>
                </a:solidFill>
              </a:rPr>
              <a:t>https://</a:t>
            </a:r>
            <a:r>
              <a:rPr lang="en-US" sz="2000" dirty="0" err="1">
                <a:solidFill>
                  <a:srgbClr val="0000FF"/>
                </a:solidFill>
              </a:rPr>
              <a:t>indico.cern.ch</a:t>
            </a:r>
            <a:r>
              <a:rPr lang="en-US" sz="2000" dirty="0">
                <a:solidFill>
                  <a:srgbClr val="0000FF"/>
                </a:solidFill>
              </a:rPr>
              <a:t>/event/662779/overview</a:t>
            </a:r>
            <a:endParaRPr lang="nl-NL" sz="2000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pPr marL="0" indent="0">
              <a:buNone/>
            </a:pPr>
            <a:endParaRPr lang="en-US" dirty="0" smtClean="0">
              <a:cs typeface="Courier"/>
            </a:endParaRPr>
          </a:p>
          <a:p>
            <a:pPr marL="0" indent="0">
              <a:buNone/>
            </a:pPr>
            <a:r>
              <a:rPr lang="en-US" dirty="0" err="1" smtClean="0">
                <a:cs typeface="Courier"/>
              </a:rPr>
              <a:t>Programme</a:t>
            </a:r>
            <a:r>
              <a:rPr lang="en-US" dirty="0" smtClean="0">
                <a:cs typeface="Courier"/>
              </a:rPr>
              <a:t>: </a:t>
            </a:r>
            <a:r>
              <a:rPr lang="es-ES" dirty="0" err="1"/>
              <a:t>issues</a:t>
            </a:r>
            <a:r>
              <a:rPr lang="es-ES" dirty="0"/>
              <a:t> of </a:t>
            </a:r>
            <a:r>
              <a:rPr lang="es-ES" dirty="0" err="1"/>
              <a:t>the</a:t>
            </a:r>
            <a:r>
              <a:rPr lang="es-ES" dirty="0"/>
              <a:t> open and </a:t>
            </a:r>
            <a:r>
              <a:rPr lang="es-ES" dirty="0" err="1"/>
              <a:t>hidden</a:t>
            </a:r>
            <a:r>
              <a:rPr lang="es-ES" dirty="0"/>
              <a:t> </a:t>
            </a:r>
            <a:r>
              <a:rPr lang="es-ES" dirty="0" err="1"/>
              <a:t>charm</a:t>
            </a:r>
            <a:r>
              <a:rPr lang="es-ES" dirty="0"/>
              <a:t> </a:t>
            </a:r>
            <a:r>
              <a:rPr lang="es-ES" dirty="0" err="1"/>
              <a:t>meson</a:t>
            </a:r>
            <a:r>
              <a:rPr lang="es-ES" dirty="0"/>
              <a:t> </a:t>
            </a:r>
            <a:r>
              <a:rPr lang="es-ES" dirty="0" err="1"/>
              <a:t>produced</a:t>
            </a:r>
            <a:r>
              <a:rPr lang="es-ES" dirty="0"/>
              <a:t> in </a:t>
            </a:r>
            <a:r>
              <a:rPr lang="es-ES" dirty="0" err="1"/>
              <a:t>relativistic</a:t>
            </a:r>
            <a:r>
              <a:rPr lang="es-ES" dirty="0"/>
              <a:t> heavy ion </a:t>
            </a:r>
            <a:r>
              <a:rPr lang="es-ES" dirty="0" err="1"/>
              <a:t>collisions</a:t>
            </a:r>
            <a:endParaRPr lang="en-US" dirty="0" smtClean="0">
              <a:cs typeface="Courier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685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GB" sz="2800" dirty="0" smtClean="0"/>
              <a:t>11</a:t>
            </a:r>
            <a:r>
              <a:rPr lang="de-DE" sz="2800" dirty="0" smtClean="0"/>
              <a:t>. Scientific </a:t>
            </a:r>
            <a:r>
              <a:rPr lang="de-DE" sz="2800" dirty="0" err="1" smtClean="0"/>
              <a:t>planning</a:t>
            </a:r>
            <a:endParaRPr lang="de-DE" sz="28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de-DE" sz="2500" b="1" dirty="0"/>
              <a:t>Scientific </a:t>
            </a:r>
            <a:r>
              <a:rPr lang="de-DE" sz="2500" b="1" dirty="0" err="1"/>
              <a:t>strategy</a:t>
            </a:r>
            <a:r>
              <a:rPr lang="de-DE" sz="2500" b="1" dirty="0"/>
              <a:t> (</a:t>
            </a:r>
            <a:r>
              <a:rPr lang="de-DE" sz="2500" b="1" dirty="0" err="1"/>
              <a:t>MoU</a:t>
            </a:r>
            <a:r>
              <a:rPr lang="de-DE" sz="2500" b="1" dirty="0"/>
              <a:t> </a:t>
            </a:r>
            <a:r>
              <a:rPr lang="de-DE" sz="2500" b="1" dirty="0" err="1"/>
              <a:t>objectives</a:t>
            </a:r>
            <a:r>
              <a:rPr lang="de-DE" sz="2500" b="1" dirty="0"/>
              <a:t>, GP Goals, WG </a:t>
            </a:r>
            <a:r>
              <a:rPr lang="de-DE" sz="2500" b="1" dirty="0" err="1"/>
              <a:t>tasks</a:t>
            </a:r>
            <a:r>
              <a:rPr lang="de-DE" sz="2500" b="1" dirty="0"/>
              <a:t> </a:t>
            </a:r>
            <a:r>
              <a:rPr lang="de-DE" sz="2500" b="1" dirty="0" err="1"/>
              <a:t>and</a:t>
            </a:r>
            <a:r>
              <a:rPr lang="de-DE" sz="2500" b="1" dirty="0"/>
              <a:t> </a:t>
            </a:r>
            <a:r>
              <a:rPr lang="de-DE" sz="2500" b="1" dirty="0" err="1"/>
              <a:t>deliverables</a:t>
            </a:r>
            <a:r>
              <a:rPr lang="de-DE" sz="2500" b="1" dirty="0" smtClean="0"/>
              <a:t>);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642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97" y="398808"/>
            <a:ext cx="8449903" cy="6588912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01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GP1 Goals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4988814"/>
            <a:ext cx="8229600" cy="1488186"/>
          </a:xfrm>
        </p:spPr>
        <p:txBody>
          <a:bodyPr>
            <a:normAutofit/>
          </a:bodyPr>
          <a:lstStyle/>
          <a:p>
            <a:r>
              <a:rPr lang="en-US" dirty="0" smtClean="0"/>
              <a:t>WG/Core Group meeting, Frankfurt, 1/2017</a:t>
            </a:r>
          </a:p>
          <a:p>
            <a:r>
              <a:rPr lang="en-US" dirty="0" smtClean="0"/>
              <a:t>COST </a:t>
            </a:r>
            <a:r>
              <a:rPr lang="en-US" dirty="0"/>
              <a:t>Action CA15213 Training School Understanding the Origin of Matter from QCD and </a:t>
            </a:r>
            <a:r>
              <a:rPr lang="en-US" dirty="0" smtClean="0"/>
              <a:t>HIC, Poland, 2/2017</a:t>
            </a:r>
            <a:endParaRPr lang="en-US" dirty="0"/>
          </a:p>
          <a:p>
            <a:endParaRPr lang="en-US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92872"/>
            <a:ext cx="8229600" cy="3524596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843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GP2 Goals (NOW)</a:t>
            </a:r>
            <a:endParaRPr lang="en-US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09192"/>
            <a:ext cx="7771590" cy="3861858"/>
          </a:xfrm>
          <a:prstGeom prst="rect">
            <a:avLst/>
          </a:prstGeom>
        </p:spPr>
      </p:pic>
      <p:sp>
        <p:nvSpPr>
          <p:cNvPr id="6" name="Vertikaler Textplatzhalter 5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395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GP2: Meeting overview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0199"/>
            <a:ext cx="8243828" cy="3971723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192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GP2: Tasks/deliverables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2900"/>
            <a:ext cx="9144000" cy="55800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172709" y="2630465"/>
            <a:ext cx="797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done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172709" y="4545148"/>
            <a:ext cx="797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done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172709" y="6380142"/>
            <a:ext cx="797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done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459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GP2: Tasks/deliverables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7993"/>
            <a:ext cx="9144000" cy="5657617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172709" y="2630465"/>
            <a:ext cx="797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done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172709" y="4545148"/>
            <a:ext cx="797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done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172709" y="6380142"/>
            <a:ext cx="38894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done (Status of proceedings?)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695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3866"/>
            <a:ext cx="9006314" cy="568371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GP2: Tasks/deliverables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4172709" y="2500885"/>
            <a:ext cx="797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done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172709" y="4454442"/>
            <a:ext cx="18953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TS on 12/2017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172709" y="6380142"/>
            <a:ext cx="41890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to be done (same for WG2 and 3)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977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3200" dirty="0"/>
              <a:t>3</a:t>
            </a:r>
            <a:r>
              <a:rPr lang="en-US" sz="3200" dirty="0" smtClean="0"/>
              <a:t>. </a:t>
            </a:r>
            <a:r>
              <a:rPr lang="en-GB" sz="3200" dirty="0"/>
              <a:t>Adoption of the agenda</a:t>
            </a:r>
            <a:endParaRPr lang="de-DE" sz="32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470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GB" sz="2800" dirty="0" smtClean="0"/>
              <a:t>11</a:t>
            </a:r>
            <a:r>
              <a:rPr lang="de-DE" sz="2800" dirty="0" smtClean="0"/>
              <a:t>. Scientific </a:t>
            </a:r>
            <a:r>
              <a:rPr lang="de-DE" sz="2800" dirty="0" err="1" smtClean="0"/>
              <a:t>planning</a:t>
            </a:r>
            <a:endParaRPr lang="de-DE" sz="28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de-DE" sz="2500" b="1" dirty="0" smtClean="0"/>
              <a:t>Action </a:t>
            </a:r>
            <a:r>
              <a:rPr lang="de-DE" sz="2500" b="1" dirty="0"/>
              <a:t>Budget </a:t>
            </a:r>
            <a:r>
              <a:rPr lang="de-DE" sz="2500" b="1" dirty="0" err="1" smtClean="0"/>
              <a:t>Planning</a:t>
            </a:r>
            <a:r>
              <a:rPr lang="de-DE" sz="2500" b="1" dirty="0" smtClean="0"/>
              <a:t>;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088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Budget planning (we will know in 2/2018)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 smtClean="0"/>
              <a:t>Proposal: Continue as is... with very small changes </a:t>
            </a:r>
            <a:r>
              <a:rPr lang="en-US" sz="2000" dirty="0" smtClean="0"/>
              <a:t>(Combine MC and at least 2 WG meetings, move money to STSM)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8" y="2421714"/>
            <a:ext cx="8572500" cy="41656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3086593" y="2941456"/>
            <a:ext cx="3103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3x12kE (WG)+10kE (MC)=46kE</a:t>
            </a:r>
            <a:endParaRPr lang="en-US" sz="1600" dirty="0"/>
          </a:p>
        </p:txBody>
      </p:sp>
      <p:sp>
        <p:nvSpPr>
          <p:cNvPr id="6" name="Textfeld 5"/>
          <p:cNvSpPr txBox="1"/>
          <p:nvPr/>
        </p:nvSpPr>
        <p:spPr>
          <a:xfrm>
            <a:off x="4626066" y="3751615"/>
            <a:ext cx="1513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16x1kE =16kE</a:t>
            </a:r>
            <a:endParaRPr lang="en-US" sz="16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332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Vote to allow Chair to adjust budget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 smtClean="0"/>
              <a:t>Proposal (for this GP): Chair is allowed to adjust each budget item by up to 5kE.</a:t>
            </a:r>
          </a:p>
          <a:p>
            <a:r>
              <a:rPr lang="en-US" dirty="0" smtClean="0"/>
              <a:t>Reason (funds saved in WG meeting and MC meeting, reallocate money to have more STSM)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624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GB" sz="2800" dirty="0" smtClean="0"/>
              <a:t>11</a:t>
            </a:r>
            <a:r>
              <a:rPr lang="de-DE" sz="2800" dirty="0" smtClean="0"/>
              <a:t>. Scientific </a:t>
            </a:r>
            <a:r>
              <a:rPr lang="de-DE" sz="2800" dirty="0" err="1" smtClean="0"/>
              <a:t>planning</a:t>
            </a:r>
            <a:endParaRPr lang="de-DE" sz="28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 dirty="0"/>
              <a:t>Long-term planning (including anticipated locations and dates of future activities)</a:t>
            </a:r>
            <a:r>
              <a:rPr lang="de-DE" sz="2800" dirty="0"/>
              <a:t> </a:t>
            </a:r>
            <a:endParaRPr lang="de-DE" sz="2800" dirty="0" smtClean="0"/>
          </a:p>
          <a:p>
            <a:pPr marL="342900" indent="-342900">
              <a:buFont typeface="Arial"/>
              <a:buChar char="•"/>
            </a:pPr>
            <a:r>
              <a:rPr lang="de-DE" sz="2800" b="1" dirty="0" smtClean="0"/>
              <a:t>(</a:t>
            </a:r>
            <a:r>
              <a:rPr lang="de-DE" sz="2800" b="1" dirty="0" err="1" smtClean="0"/>
              <a:t>Proposals</a:t>
            </a:r>
            <a:r>
              <a:rPr lang="de-DE" sz="2800" b="1" dirty="0" smtClean="0"/>
              <a:t>)</a:t>
            </a:r>
            <a:endParaRPr lang="de-DE" sz="2500" b="1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311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next Training School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5" name="Vertikaler Textplatzhalter 4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8672"/>
            <a:ext cx="9144000" cy="513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037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65</a:t>
            </a:fld>
            <a:endParaRPr lang="en-US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7472"/>
            <a:ext cx="9144000" cy="515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139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66</a:t>
            </a:fld>
            <a:endParaRPr lang="en-US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7472"/>
            <a:ext cx="9144000" cy="515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067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67</a:t>
            </a:fld>
            <a:endParaRPr lang="en-US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7472"/>
            <a:ext cx="9144000" cy="515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535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68</a:t>
            </a:fld>
            <a:endParaRPr lang="en-US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7472"/>
            <a:ext cx="9144000" cy="515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059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69</a:t>
            </a:fld>
            <a:endParaRPr lang="en-US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7472"/>
            <a:ext cx="9144000" cy="515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931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 smtClean="0"/>
              <a:t>Proposal: Agenda is accepted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657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70</a:t>
            </a:fld>
            <a:endParaRPr lang="en-US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7472"/>
            <a:ext cx="9144000" cy="515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619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71</a:t>
            </a:fld>
            <a:endParaRPr lang="en-US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7472"/>
            <a:ext cx="9144000" cy="515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993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meetings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Maynooth</a:t>
            </a:r>
            <a:r>
              <a:rPr lang="en-US" dirty="0" smtClean="0"/>
              <a:t>, Ireland, 8/2018, WG1+WG3+MC</a:t>
            </a:r>
          </a:p>
          <a:p>
            <a:r>
              <a:rPr lang="en-US" dirty="0" err="1" smtClean="0"/>
              <a:t>Lisboa</a:t>
            </a:r>
            <a:r>
              <a:rPr lang="en-US" dirty="0" smtClean="0"/>
              <a:t>, Portugal 6/2018, WG1+WG2+MC</a:t>
            </a:r>
          </a:p>
          <a:p>
            <a:r>
              <a:rPr lang="en-US" dirty="0" err="1" smtClean="0"/>
              <a:t>Benasque</a:t>
            </a:r>
            <a:r>
              <a:rPr lang="en-US" dirty="0" smtClean="0"/>
              <a:t>, Spain, 8/2018, WG2+WG3+MC</a:t>
            </a:r>
          </a:p>
          <a:p>
            <a:r>
              <a:rPr lang="en-US" dirty="0" smtClean="0"/>
              <a:t>Prague, Czech, 9/2018, Training School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Tuzla/</a:t>
            </a:r>
            <a:r>
              <a:rPr lang="en-US" dirty="0" err="1" smtClean="0"/>
              <a:t>Neum</a:t>
            </a:r>
            <a:r>
              <a:rPr lang="en-US" dirty="0" smtClean="0"/>
              <a:t>, Bosnia, 8/2019, Training School</a:t>
            </a:r>
          </a:p>
          <a:p>
            <a:r>
              <a:rPr lang="en-US" dirty="0" smtClean="0"/>
              <a:t>Lund, Sweden, 6/2019, Training School</a:t>
            </a:r>
          </a:p>
          <a:p>
            <a:endParaRPr lang="en-US" dirty="0"/>
          </a:p>
          <a:p>
            <a:r>
              <a:rPr lang="en-US" dirty="0" smtClean="0"/>
              <a:t>Discuss, make decision for 2018!</a:t>
            </a:r>
          </a:p>
          <a:p>
            <a:r>
              <a:rPr lang="en-US" dirty="0" smtClean="0"/>
              <a:t>Discuss and pre-approve 2019!</a:t>
            </a:r>
          </a:p>
          <a:p>
            <a:r>
              <a:rPr lang="en-US" dirty="0" smtClean="0"/>
              <a:t>(my constraints: 6/2018 ok, 1.-15.8.2018 ok.)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83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9352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798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9352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733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9352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567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9352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628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59632" y="764704"/>
            <a:ext cx="6359626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Common working group meeting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   </a:t>
            </a:r>
            <a:r>
              <a:rPr lang="en-US" sz="2400" dirty="0" smtClean="0"/>
              <a:t>WG1 &amp; WG2 (&amp; GDRE</a:t>
            </a:r>
            <a:r>
              <a:rPr lang="en-US" sz="2400" baseline="30000" dirty="0" smtClean="0"/>
              <a:t>*</a:t>
            </a:r>
            <a:r>
              <a:rPr lang="en-US" sz="2400" dirty="0" smtClean="0"/>
              <a:t> heavy quarks)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             + management board meeting</a:t>
            </a:r>
          </a:p>
          <a:p>
            <a:r>
              <a:rPr lang="en-US" sz="2400" dirty="0" smtClean="0"/>
              <a:t>          Elena </a:t>
            </a:r>
            <a:r>
              <a:rPr lang="en-US" sz="2400" dirty="0" err="1" smtClean="0"/>
              <a:t>Bratkovskaya</a:t>
            </a:r>
            <a:r>
              <a:rPr lang="en-US" sz="2400" dirty="0" smtClean="0"/>
              <a:t>,  G. </a:t>
            </a:r>
            <a:r>
              <a:rPr lang="en-US" sz="2400" dirty="0" err="1" smtClean="0"/>
              <a:t>Aarts</a:t>
            </a:r>
            <a:r>
              <a:rPr lang="en-US" sz="2400" dirty="0" smtClean="0"/>
              <a:t>,  J. </a:t>
            </a:r>
            <a:r>
              <a:rPr lang="en-US" sz="2400" dirty="0" err="1" smtClean="0"/>
              <a:t>Aichelin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      11.6  - 16.6   </a:t>
            </a:r>
            <a:r>
              <a:rPr lang="en-US" sz="2400" dirty="0" err="1" smtClean="0"/>
              <a:t>Lisboa</a:t>
            </a:r>
            <a:r>
              <a:rPr lang="en-US" sz="2400" dirty="0" smtClean="0"/>
              <a:t>/Portugal (ITC)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                            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         management board meeting 13.6.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WG1:    10 Thor participants</a:t>
            </a:r>
          </a:p>
          <a:p>
            <a:r>
              <a:rPr lang="en-US" sz="2400" dirty="0" smtClean="0"/>
              <a:t>WG2:    10 Thor participants</a:t>
            </a:r>
          </a:p>
          <a:p>
            <a:r>
              <a:rPr lang="en-US" sz="2400" dirty="0" smtClean="0"/>
              <a:t>GDRE:   15 participants</a:t>
            </a:r>
          </a:p>
          <a:p>
            <a:endParaRPr lang="en-US" sz="2400" i="1" dirty="0" smtClean="0"/>
          </a:p>
          <a:p>
            <a:r>
              <a:rPr lang="fr-FR" sz="2400" i="1" baseline="30000" dirty="0" smtClean="0"/>
              <a:t>*</a:t>
            </a:r>
            <a:r>
              <a:rPr lang="fr-FR" sz="2400" i="1" dirty="0" smtClean="0"/>
              <a:t>Groupement </a:t>
            </a:r>
            <a:r>
              <a:rPr lang="fr-FR" sz="2400" i="1" dirty="0"/>
              <a:t>de Recherche Européen</a:t>
            </a:r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09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187624" y="836712"/>
            <a:ext cx="7207486" cy="4185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WG1: Lattice and equilibrium physics</a:t>
            </a:r>
          </a:p>
          <a:p>
            <a:r>
              <a:rPr lang="en-US" sz="2800" dirty="0" smtClean="0"/>
              <a:t>WG2: Transport approaches</a:t>
            </a:r>
          </a:p>
          <a:p>
            <a:endParaRPr lang="en-US" sz="2400" dirty="0"/>
          </a:p>
          <a:p>
            <a:r>
              <a:rPr lang="en-US" sz="2400" dirty="0"/>
              <a:t>s</a:t>
            </a:r>
            <a:r>
              <a:rPr lang="en-US" sz="2400" dirty="0" smtClean="0"/>
              <a:t>hare many interest  because in high energy heavy ion </a:t>
            </a:r>
          </a:p>
          <a:p>
            <a:r>
              <a:rPr lang="en-US" sz="2400" dirty="0"/>
              <a:t>r</a:t>
            </a:r>
            <a:r>
              <a:rPr lang="en-US" sz="2400" dirty="0" smtClean="0"/>
              <a:t>eactions  a local equilibrium is obtained (and therefore</a:t>
            </a:r>
          </a:p>
          <a:p>
            <a:r>
              <a:rPr lang="en-US" sz="2400" dirty="0" err="1" smtClean="0"/>
              <a:t>hydrodynamical</a:t>
            </a:r>
            <a:r>
              <a:rPr lang="en-US" sz="2400" dirty="0" smtClean="0"/>
              <a:t> </a:t>
            </a:r>
            <a:r>
              <a:rPr lang="en-US" sz="2400" dirty="0" err="1" smtClean="0"/>
              <a:t>eqs</a:t>
            </a:r>
            <a:r>
              <a:rPr lang="en-US" sz="2400" dirty="0" smtClean="0"/>
              <a:t>. are the proper tool do describe the</a:t>
            </a:r>
          </a:p>
          <a:p>
            <a:r>
              <a:rPr lang="en-US" sz="2400" dirty="0"/>
              <a:t>e</a:t>
            </a:r>
            <a:r>
              <a:rPr lang="en-US" sz="2400" dirty="0" smtClean="0"/>
              <a:t>xpansion of the Quark-Gluon-Plasma created in these </a:t>
            </a:r>
          </a:p>
          <a:p>
            <a:r>
              <a:rPr lang="en-US" sz="2400" dirty="0" smtClean="0"/>
              <a:t>collisions .</a:t>
            </a:r>
          </a:p>
          <a:p>
            <a:endParaRPr lang="en-US" sz="2400" dirty="0"/>
          </a:p>
          <a:p>
            <a:r>
              <a:rPr lang="en-US" sz="2400" dirty="0" smtClean="0">
                <a:sym typeface="Wingdings" panose="05000000000000000000" pitchFamily="2" charset="2"/>
              </a:rPr>
              <a:t> Common working group meeting is useful</a:t>
            </a:r>
            <a:r>
              <a:rPr lang="en-US" sz="2400" dirty="0" smtClean="0"/>
              <a:t>  </a:t>
            </a:r>
          </a:p>
          <a:p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90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043608" y="764704"/>
            <a:ext cx="6923562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Topics of mutual interest:</a:t>
            </a:r>
          </a:p>
          <a:p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Present status of the extension of the equation of state to finite </a:t>
            </a:r>
            <a:r>
              <a:rPr lang="el-GR" dirty="0" smtClean="0"/>
              <a:t>μ</a:t>
            </a:r>
            <a:endParaRPr lang="fr-FR" dirty="0" smtClean="0"/>
          </a:p>
          <a:p>
            <a:pPr marL="342900" indent="-342900">
              <a:buAutoNum type="arabicParenR"/>
            </a:pPr>
            <a:r>
              <a:rPr lang="fr-FR" dirty="0" smtClean="0"/>
              <a:t>Common </a:t>
            </a:r>
            <a:r>
              <a:rPr lang="fr-FR" dirty="0" err="1" smtClean="0"/>
              <a:t>hadronization</a:t>
            </a:r>
            <a:r>
              <a:rPr lang="fr-FR" dirty="0" smtClean="0"/>
              <a:t> or </a:t>
            </a:r>
            <a:r>
              <a:rPr lang="fr-FR" dirty="0" err="1" smtClean="0"/>
              <a:t>sequential</a:t>
            </a:r>
            <a:r>
              <a:rPr lang="fr-FR" dirty="0" smtClean="0"/>
              <a:t> ( </a:t>
            </a:r>
            <a:r>
              <a:rPr lang="fr-FR" dirty="0" err="1" smtClean="0"/>
              <a:t>according</a:t>
            </a:r>
            <a:r>
              <a:rPr lang="fr-FR" dirty="0" smtClean="0"/>
              <a:t> to quark content)</a:t>
            </a:r>
          </a:p>
          <a:p>
            <a:pPr marL="342900" indent="-342900">
              <a:buAutoNum type="arabicParenR"/>
            </a:pPr>
            <a:r>
              <a:rPr lang="fr-FR" dirty="0" err="1" smtClean="0"/>
              <a:t>Where</a:t>
            </a:r>
            <a:r>
              <a:rPr lang="fr-FR" dirty="0" smtClean="0"/>
              <a:t> are J/psi and Y stable?</a:t>
            </a:r>
          </a:p>
          <a:p>
            <a:pPr marL="342900" indent="-342900">
              <a:buAutoNum type="arabicParenR"/>
            </a:pPr>
            <a:r>
              <a:rPr lang="fr-FR" dirty="0" smtClean="0"/>
              <a:t>How J/psi and Y are </a:t>
            </a:r>
            <a:r>
              <a:rPr lang="fr-FR" dirty="0" err="1" smtClean="0"/>
              <a:t>created</a:t>
            </a:r>
            <a:r>
              <a:rPr lang="fr-FR" dirty="0" smtClean="0"/>
              <a:t> in the transport </a:t>
            </a:r>
            <a:r>
              <a:rPr lang="fr-FR" dirty="0" err="1" smtClean="0"/>
              <a:t>models</a:t>
            </a:r>
            <a:r>
              <a:rPr lang="fr-FR" dirty="0" smtClean="0"/>
              <a:t>?</a:t>
            </a:r>
          </a:p>
          <a:p>
            <a:pPr marL="342900" indent="-342900">
              <a:buAutoNum type="arabicParenR"/>
            </a:pP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does</a:t>
            </a:r>
            <a:r>
              <a:rPr lang="fr-FR" dirty="0" smtClean="0"/>
              <a:t> </a:t>
            </a:r>
            <a:r>
              <a:rPr lang="fr-FR" dirty="0" err="1" smtClean="0"/>
              <a:t>experiment</a:t>
            </a:r>
            <a:r>
              <a:rPr lang="fr-FR" dirty="0" smtClean="0"/>
              <a:t> tells us about the J/psi and Y?</a:t>
            </a:r>
          </a:p>
          <a:p>
            <a:pPr marL="342900" indent="-342900">
              <a:buAutoNum type="arabicParenR"/>
            </a:pPr>
            <a:r>
              <a:rPr lang="fr-FR" dirty="0" smtClean="0"/>
              <a:t>How do open </a:t>
            </a:r>
            <a:r>
              <a:rPr lang="fr-FR" dirty="0" err="1" smtClean="0"/>
              <a:t>charm</a:t>
            </a:r>
            <a:r>
              <a:rPr lang="fr-FR" dirty="0" smtClean="0"/>
              <a:t>/</a:t>
            </a:r>
            <a:r>
              <a:rPr lang="fr-FR" dirty="0" err="1" smtClean="0"/>
              <a:t>bottom</a:t>
            </a:r>
            <a:r>
              <a:rPr lang="fr-FR" dirty="0" smtClean="0"/>
              <a:t> </a:t>
            </a:r>
            <a:r>
              <a:rPr lang="fr-FR" dirty="0" err="1" smtClean="0"/>
              <a:t>mesons</a:t>
            </a:r>
            <a:r>
              <a:rPr lang="fr-FR" dirty="0" smtClean="0"/>
              <a:t> </a:t>
            </a:r>
            <a:r>
              <a:rPr lang="fr-FR" dirty="0" err="1" smtClean="0"/>
              <a:t>interact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hadronic</a:t>
            </a:r>
            <a:r>
              <a:rPr lang="fr-FR" dirty="0" smtClean="0"/>
              <a:t> </a:t>
            </a:r>
            <a:r>
              <a:rPr lang="fr-FR" dirty="0" err="1" smtClean="0"/>
              <a:t>matter</a:t>
            </a:r>
            <a:r>
              <a:rPr lang="fr-FR" dirty="0" smtClean="0"/>
              <a:t>?</a:t>
            </a:r>
          </a:p>
          <a:p>
            <a:pPr marL="342900" indent="-342900">
              <a:buAutoNum type="arabicParenR"/>
            </a:pPr>
            <a:r>
              <a:rPr lang="fr-FR" dirty="0" smtClean="0"/>
              <a:t>How to </a:t>
            </a:r>
            <a:r>
              <a:rPr lang="fr-FR" dirty="0" err="1" smtClean="0"/>
              <a:t>make</a:t>
            </a:r>
            <a:r>
              <a:rPr lang="fr-FR" dirty="0" smtClean="0"/>
              <a:t>  </a:t>
            </a:r>
            <a:r>
              <a:rPr lang="fr-FR" dirty="0" err="1" smtClean="0"/>
              <a:t>heavy</a:t>
            </a:r>
            <a:r>
              <a:rPr lang="fr-FR" dirty="0" smtClean="0"/>
              <a:t> </a:t>
            </a:r>
            <a:r>
              <a:rPr lang="fr-FR" dirty="0" err="1" smtClean="0"/>
              <a:t>mesons</a:t>
            </a:r>
            <a:r>
              <a:rPr lang="fr-FR" dirty="0" smtClean="0"/>
              <a:t> at the end of the QGP phase?</a:t>
            </a:r>
          </a:p>
          <a:p>
            <a:pPr marL="342900" indent="-342900">
              <a:buAutoNum type="arabicParenR"/>
            </a:pPr>
            <a:r>
              <a:rPr lang="en-US" dirty="0" smtClean="0"/>
              <a:t>simulations </a:t>
            </a:r>
            <a:r>
              <a:rPr lang="en-US" dirty="0"/>
              <a:t>at nonzero chemical potential </a:t>
            </a:r>
            <a:endParaRPr lang="en-US" dirty="0" smtClean="0"/>
          </a:p>
          <a:p>
            <a:pPr marL="342900" indent="-342900">
              <a:buAutoNum type="arabicParenR" startAt="9"/>
            </a:pPr>
            <a:r>
              <a:rPr lang="en-US" dirty="0" smtClean="0"/>
              <a:t>hadronic </a:t>
            </a:r>
            <a:r>
              <a:rPr lang="en-US" dirty="0"/>
              <a:t>properties from the lattice </a:t>
            </a:r>
            <a:endParaRPr lang="en-US" dirty="0" smtClean="0"/>
          </a:p>
          <a:p>
            <a:pPr marL="342900" indent="-342900">
              <a:buAutoNum type="arabicParenR" startAt="9"/>
            </a:pPr>
            <a:r>
              <a:rPr lang="en-US" dirty="0" smtClean="0"/>
              <a:t> </a:t>
            </a:r>
            <a:r>
              <a:rPr lang="en-US" dirty="0"/>
              <a:t>fluctuations and resonances</a:t>
            </a:r>
            <a:endParaRPr lang="fr-FR" dirty="0" smtClean="0"/>
          </a:p>
          <a:p>
            <a:pPr marL="342900" indent="-342900">
              <a:buAutoNum type="arabicParenR"/>
            </a:pPr>
            <a:endParaRPr lang="fr-FR" dirty="0" smtClean="0"/>
          </a:p>
          <a:p>
            <a:pPr marL="342900" indent="-342900">
              <a:buAutoNum type="arabicParenR"/>
            </a:pPr>
            <a:endParaRPr lang="fr-FR" dirty="0" smtClean="0"/>
          </a:p>
          <a:p>
            <a:pPr marL="342900" indent="-342900">
              <a:buAutoNum type="arabicParenR"/>
            </a:pPr>
            <a:endParaRPr lang="en-US" dirty="0"/>
          </a:p>
          <a:p>
            <a:r>
              <a:rPr lang="en-US" dirty="0" smtClean="0"/>
              <a:t>Special emphasis : </a:t>
            </a:r>
          </a:p>
          <a:p>
            <a:r>
              <a:rPr lang="en-US" dirty="0" smtClean="0"/>
              <a:t>Participation of female and young scientists.</a:t>
            </a:r>
          </a:p>
          <a:p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16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GB" sz="3200" dirty="0" smtClean="0"/>
              <a:t>4. Approval </a:t>
            </a:r>
            <a:r>
              <a:rPr lang="en-GB" sz="3200" dirty="0"/>
              <a:t>of minutes and matters arising of last meeting</a:t>
            </a:r>
            <a:endParaRPr lang="de-DE" sz="32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03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0725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387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hteck 3"/>
          <p:cNvSpPr/>
          <p:nvPr/>
        </p:nvSpPr>
        <p:spPr>
          <a:xfrm>
            <a:off x="2286000" y="26903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/</a:t>
            </a:r>
            <a:r>
              <a:rPr lang="en-US" dirty="0" err="1"/>
              <a:t>var</a:t>
            </a:r>
            <a:r>
              <a:rPr lang="en-US" dirty="0"/>
              <a:t>/folders/</a:t>
            </a:r>
            <a:r>
              <a:rPr lang="en-US" dirty="0" err="1"/>
              <a:t>fs</a:t>
            </a:r>
            <a:r>
              <a:rPr lang="en-US" dirty="0"/>
              <a:t>/m431jtjn4zs2cv37x7bw2fzh0000gn/T/</a:t>
            </a:r>
            <a:r>
              <a:rPr lang="en-US" dirty="0" err="1"/>
              <a:t>com.apple.Preview</a:t>
            </a:r>
            <a:r>
              <a:rPr lang="en-US" dirty="0"/>
              <a:t>/</a:t>
            </a:r>
            <a:r>
              <a:rPr lang="en-US" dirty="0" err="1"/>
              <a:t>com.apple.Preview.PasteboardItems</a:t>
            </a:r>
            <a:r>
              <a:rPr lang="en-US" dirty="0"/>
              <a:t>/</a:t>
            </a:r>
            <a:r>
              <a:rPr lang="en-US" dirty="0" err="1"/>
              <a:t>COST_Maynooth</a:t>
            </a:r>
            <a:r>
              <a:rPr lang="en-US" dirty="0"/>
              <a:t> (</a:t>
            </a:r>
            <a:r>
              <a:rPr lang="en-US" dirty="0" err="1"/>
              <a:t>verschoben</a:t>
            </a:r>
            <a:r>
              <a:rPr lang="en-US" dirty="0"/>
              <a:t>).</a:t>
            </a:r>
            <a:r>
              <a:rPr lang="en-US" dirty="0" err="1"/>
              <a:t>pdf</a:t>
            </a:r>
            <a:endParaRPr lang="en-US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0725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892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429000"/>
            <a:ext cx="0" cy="0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429000"/>
            <a:ext cx="0" cy="0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40725"/>
          </a:xfrm>
          <a:prstGeom prst="rect">
            <a:avLst/>
          </a:prstGeom>
        </p:spPr>
      </p:pic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562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139208" y="-1425867"/>
            <a:ext cx="6858003" cy="9709732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138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383770" y="-1181307"/>
            <a:ext cx="6655537" cy="9423075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93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383770" y="-1181307"/>
            <a:ext cx="6655537" cy="9423075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556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383770" y="-1181307"/>
            <a:ext cx="6655537" cy="9423075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121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GP3 – Planning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37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4579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74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4579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43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 smtClean="0"/>
              <a:t>No comments on the MC1 minutes reached us</a:t>
            </a:r>
          </a:p>
          <a:p>
            <a:r>
              <a:rPr lang="en-US" dirty="0" smtClean="0"/>
              <a:t>Proposal: Minutes are accepted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687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4579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150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4579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25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4579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36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Proposal for Training School 2019</a:t>
            </a:r>
            <a:br>
              <a:rPr lang="en-US" dirty="0" smtClean="0"/>
            </a:br>
            <a:r>
              <a:rPr lang="en-US" sz="2700" dirty="0" smtClean="0"/>
              <a:t>Proposer: </a:t>
            </a:r>
            <a:r>
              <a:rPr lang="en-US" sz="2700" dirty="0" err="1" smtClean="0"/>
              <a:t>Mirza</a:t>
            </a:r>
            <a:r>
              <a:rPr lang="en-US" sz="2700" dirty="0" smtClean="0"/>
              <a:t> </a:t>
            </a:r>
            <a:r>
              <a:rPr lang="en-US" sz="2700" dirty="0" err="1"/>
              <a:t>Hadzimehmedovic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Location: Tuzla (B&amp;H)</a:t>
            </a:r>
          </a:p>
          <a:p>
            <a:r>
              <a:rPr lang="en-US" dirty="0" smtClean="0"/>
              <a:t>Time: Aug 2019</a:t>
            </a:r>
          </a:p>
          <a:p>
            <a:r>
              <a:rPr lang="en-US" dirty="0" smtClean="0"/>
              <a:t>Duration: 1 week</a:t>
            </a:r>
          </a:p>
          <a:p>
            <a:r>
              <a:rPr lang="en-US" dirty="0" smtClean="0"/>
              <a:t>Organizers:</a:t>
            </a:r>
            <a:br>
              <a:rPr lang="en-US" dirty="0" smtClean="0"/>
            </a:br>
            <a:r>
              <a:rPr lang="en-US" dirty="0" err="1" smtClean="0"/>
              <a:t>Mirza</a:t>
            </a:r>
            <a:r>
              <a:rPr lang="en-US" dirty="0" smtClean="0"/>
              <a:t> </a:t>
            </a:r>
            <a:r>
              <a:rPr lang="en-US" dirty="0" err="1" smtClean="0"/>
              <a:t>Hadzimehmedovic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Almedina</a:t>
            </a:r>
            <a:r>
              <a:rPr lang="en-US" dirty="0" smtClean="0"/>
              <a:t> </a:t>
            </a:r>
            <a:r>
              <a:rPr lang="en-US" dirty="0" err="1" smtClean="0"/>
              <a:t>Modric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(MC members from B&amp;H, AM is ECI and female)</a:t>
            </a:r>
          </a:p>
          <a:p>
            <a:r>
              <a:rPr lang="en-US" dirty="0" smtClean="0"/>
              <a:t>20 Trainees, 5 Trainers</a:t>
            </a:r>
          </a:p>
          <a:p>
            <a:r>
              <a:rPr lang="en-US" dirty="0" smtClean="0"/>
              <a:t>Expected budget 20kE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9959" y="1600200"/>
            <a:ext cx="4349959" cy="2437990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831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for Training School 2019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Scope: </a:t>
            </a:r>
            <a:br>
              <a:rPr lang="en-US" dirty="0"/>
            </a:br>
            <a:r>
              <a:rPr lang="en-US" b="1" dirty="0"/>
              <a:t>Quantum Field Theory (QCD), lat. QCD, </a:t>
            </a:r>
            <a:r>
              <a:rPr lang="en-US" b="1" dirty="0" smtClean="0"/>
              <a:t>scattering theory</a:t>
            </a:r>
            <a:br>
              <a:rPr lang="en-US" b="1" dirty="0" smtClean="0"/>
            </a:br>
            <a:r>
              <a:rPr lang="en-US" b="1" dirty="0" smtClean="0">
                <a:sym typeface="Wingdings"/>
              </a:rPr>
              <a:t> resonance properties in vacuum and matter</a:t>
            </a:r>
            <a:endParaRPr lang="en-US" b="1" dirty="0"/>
          </a:p>
          <a:p>
            <a:r>
              <a:rPr lang="en-US" dirty="0"/>
              <a:t>Contributes to objectives: </a:t>
            </a:r>
            <a:br>
              <a:rPr lang="en-US" dirty="0"/>
            </a:br>
            <a:r>
              <a:rPr lang="en-US" dirty="0" smtClean="0"/>
              <a:t>RC1: Synergy </a:t>
            </a:r>
            <a:r>
              <a:rPr lang="en-US" dirty="0"/>
              <a:t>building: Merging knowledge of loosely connected European groups in the field working on complementary topics.</a:t>
            </a:r>
          </a:p>
          <a:p>
            <a:r>
              <a:rPr lang="en-US" dirty="0" smtClean="0"/>
              <a:t>RC3</a:t>
            </a:r>
            <a:r>
              <a:rPr lang="en-US" dirty="0"/>
              <a:t>: Development of </a:t>
            </a:r>
            <a:r>
              <a:rPr lang="en-US" dirty="0" err="1"/>
              <a:t>ab</a:t>
            </a:r>
            <a:r>
              <a:rPr lang="en-US" dirty="0"/>
              <a:t>-initio approaches: Joint development of new theoretical concepts for the description of QCD matter in equilibrium and in vacuum</a:t>
            </a:r>
            <a:r>
              <a:rPr lang="en-US" dirty="0" smtClean="0"/>
              <a:t>.</a:t>
            </a:r>
          </a:p>
          <a:p>
            <a:r>
              <a:rPr lang="en-US" dirty="0" smtClean="0"/>
              <a:t>CB2</a:t>
            </a:r>
            <a:r>
              <a:rPr lang="en-US" dirty="0"/>
              <a:t>: To support and strengthen atomized groups from the Inclusiveness Target Countries (ITC) by supporting their collaboration with international partners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CB3</a:t>
            </a:r>
            <a:r>
              <a:rPr lang="en-US" dirty="0"/>
              <a:t>: To improve the visibility of groups and public awareness about science in ITC in general by placing events there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CB6</a:t>
            </a:r>
            <a:r>
              <a:rPr lang="en-US" dirty="0"/>
              <a:t>: To promote female scientists as role models for the young generation by giving them positions in management, as lecturers at schools, and by making them visible in outreach.</a:t>
            </a:r>
          </a:p>
          <a:p>
            <a:endParaRPr lang="en-US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65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Maynooth</a:t>
            </a:r>
            <a:r>
              <a:rPr lang="en-US" dirty="0" smtClean="0"/>
              <a:t>, Ireland, 8/2018, WG1+WG3+MC</a:t>
            </a:r>
          </a:p>
          <a:p>
            <a:r>
              <a:rPr lang="en-US" dirty="0" err="1" smtClean="0"/>
              <a:t>Lisboa</a:t>
            </a:r>
            <a:r>
              <a:rPr lang="en-US" dirty="0" smtClean="0"/>
              <a:t>, Portugal 6/2018, WG1+WG2+MC</a:t>
            </a:r>
          </a:p>
          <a:p>
            <a:r>
              <a:rPr lang="en-US" dirty="0" err="1" smtClean="0"/>
              <a:t>Benasque</a:t>
            </a:r>
            <a:r>
              <a:rPr lang="en-US" dirty="0" smtClean="0"/>
              <a:t>, Spain, 8/2018, WG2+WG3+MC</a:t>
            </a:r>
          </a:p>
          <a:p>
            <a:r>
              <a:rPr lang="en-US" dirty="0" smtClean="0"/>
              <a:t>Prague, Czech, 9/2018, Training School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Tuzla/</a:t>
            </a:r>
            <a:r>
              <a:rPr lang="en-US" dirty="0" err="1" smtClean="0"/>
              <a:t>Neum</a:t>
            </a:r>
            <a:r>
              <a:rPr lang="en-US" dirty="0" smtClean="0"/>
              <a:t>, Bosnia, 8/2019, Training School</a:t>
            </a:r>
          </a:p>
          <a:p>
            <a:r>
              <a:rPr lang="en-US" dirty="0" smtClean="0"/>
              <a:t>Lund, Sweden, 6/2019, Training School</a:t>
            </a:r>
          </a:p>
          <a:p>
            <a:endParaRPr lang="en-US" dirty="0"/>
          </a:p>
          <a:p>
            <a:r>
              <a:rPr lang="en-US" dirty="0" smtClean="0"/>
              <a:t>Discuss, make decision for 2018!</a:t>
            </a:r>
          </a:p>
          <a:p>
            <a:r>
              <a:rPr lang="en-US" dirty="0" smtClean="0"/>
              <a:t>Discuss and pre-approve 2019!</a:t>
            </a:r>
          </a:p>
          <a:p>
            <a:r>
              <a:rPr lang="en-US" dirty="0" smtClean="0"/>
              <a:t>(my constraints: 6/2018 ok, 1.-15.8.2018 ok.)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259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12. Requests </a:t>
            </a:r>
            <a:r>
              <a:rPr lang="en-US" dirty="0"/>
              <a:t>to join the Action 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0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 smtClean="0"/>
              <a:t>No requests at the moment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772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13. </a:t>
            </a:r>
            <a:r>
              <a:rPr lang="en-US" dirty="0"/>
              <a:t>AOB</a:t>
            </a:r>
            <a:r>
              <a:rPr lang="de-DE" dirty="0"/>
              <a:t> 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454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Elections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 smtClean="0"/>
              <a:t>Ivan </a:t>
            </a:r>
            <a:r>
              <a:rPr lang="en-US" dirty="0" err="1" smtClean="0"/>
              <a:t>Melo</a:t>
            </a:r>
            <a:r>
              <a:rPr lang="en-US" dirty="0" smtClean="0"/>
              <a:t> stepped down as outreach coordinator</a:t>
            </a:r>
            <a:br>
              <a:rPr lang="en-US" dirty="0" smtClean="0"/>
            </a:br>
            <a:r>
              <a:rPr lang="en-US" dirty="0" smtClean="0"/>
              <a:t>Proposal: Maria </a:t>
            </a:r>
            <a:r>
              <a:rPr lang="en-US" dirty="0" err="1" smtClean="0"/>
              <a:t>Lomabardo</a:t>
            </a:r>
            <a:r>
              <a:rPr lang="en-US" dirty="0" smtClean="0"/>
              <a:t> (Italy)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(Think about forming an outreach/communication group, Axel, Maria, Jan, Marlene)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Gergely</a:t>
            </a:r>
            <a:r>
              <a:rPr lang="en-US" dirty="0" smtClean="0"/>
              <a:t> </a:t>
            </a:r>
            <a:r>
              <a:rPr lang="en-US" dirty="0" err="1" smtClean="0"/>
              <a:t>Barnaföldi</a:t>
            </a:r>
            <a:r>
              <a:rPr lang="en-US" dirty="0" smtClean="0"/>
              <a:t> (STSM </a:t>
            </a:r>
            <a:r>
              <a:rPr lang="en-US" dirty="0" err="1" smtClean="0"/>
              <a:t>coordianator</a:t>
            </a:r>
            <a:r>
              <a:rPr lang="en-US" dirty="0" smtClean="0"/>
              <a:t>) is very busy</a:t>
            </a:r>
            <a:br>
              <a:rPr lang="en-US" dirty="0" smtClean="0"/>
            </a:br>
            <a:r>
              <a:rPr lang="en-US" dirty="0" smtClean="0"/>
              <a:t>Proposal: </a:t>
            </a:r>
            <a:r>
              <a:rPr lang="en-US" dirty="0" smtClean="0"/>
              <a:t>STMS-</a:t>
            </a:r>
            <a:r>
              <a:rPr lang="en-US" dirty="0" err="1" smtClean="0"/>
              <a:t>Coord</a:t>
            </a:r>
            <a:r>
              <a:rPr lang="en-US" dirty="0" smtClean="0"/>
              <a:t>. Axel </a:t>
            </a:r>
            <a:r>
              <a:rPr lang="en-US" dirty="0" smtClean="0"/>
              <a:t>Maas (Austria</a:t>
            </a:r>
            <a:r>
              <a:rPr lang="en-US" dirty="0" smtClean="0"/>
              <a:t>), Vice-</a:t>
            </a:r>
            <a:r>
              <a:rPr lang="en-US" dirty="0" err="1" smtClean="0"/>
              <a:t>Coord</a:t>
            </a:r>
            <a:r>
              <a:rPr lang="en-US" dirty="0" smtClean="0"/>
              <a:t>. </a:t>
            </a:r>
            <a:r>
              <a:rPr lang="en-US" dirty="0" err="1" smtClean="0"/>
              <a:t>Gergely</a:t>
            </a:r>
            <a:r>
              <a:rPr lang="en-US" dirty="0" smtClean="0"/>
              <a:t> </a:t>
            </a:r>
            <a:r>
              <a:rPr lang="en-US" smtClean="0"/>
              <a:t>Barnafoldi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04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larheit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Klarheit.thmx</Template>
  <TotalTime>0</TotalTime>
  <Words>2790</Words>
  <Application>Microsoft Macintosh PowerPoint</Application>
  <PresentationFormat>Bildschirmpräsentation (4:3)</PresentationFormat>
  <Paragraphs>576</Paragraphs>
  <Slides>104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104</vt:i4>
      </vt:variant>
    </vt:vector>
  </HeadingPairs>
  <TitlesOfParts>
    <vt:vector size="105" baseType="lpstr">
      <vt:lpstr>Klarheit</vt:lpstr>
      <vt:lpstr>COST Action THOR Theory of hot matter and relativistic heavy-ion collisions</vt:lpstr>
      <vt:lpstr>1. Welcome</vt:lpstr>
      <vt:lpstr>PowerPoint-Präsentation</vt:lpstr>
      <vt:lpstr>2. Verification of the presence of two-thirds of the participating COST Countries </vt:lpstr>
      <vt:lpstr>PowerPoint-Präsentation</vt:lpstr>
      <vt:lpstr>3. Adoption of the agenda</vt:lpstr>
      <vt:lpstr>PowerPoint-Präsentation</vt:lpstr>
      <vt:lpstr>4. Approval of minutes and matters arising of last meeting</vt:lpstr>
      <vt:lpstr>PowerPoint-Präsentation</vt:lpstr>
      <vt:lpstr>5. Update from the Action Chair</vt:lpstr>
      <vt:lpstr>Current Status of the Action</vt:lpstr>
      <vt:lpstr>5. Update from the Action Chair</vt:lpstr>
      <vt:lpstr>PowerPoint-Präsentation</vt:lpstr>
      <vt:lpstr>6. Update from the Grant Holder</vt:lpstr>
      <vt:lpstr>CA15213 THOR Update from the Grant Holder 2nd MC meeting, Paris - Orsay 10.11.2017</vt:lpstr>
      <vt:lpstr>THOR GH: overview</vt:lpstr>
      <vt:lpstr>GP1:  1/11/2016 – 30/4/2017</vt:lpstr>
      <vt:lpstr>GP2:  1/5/2017 – 30/4/2018</vt:lpstr>
      <vt:lpstr>GP2 for planning purposes</vt:lpstr>
      <vt:lpstr>PowerPoint-Präsentation</vt:lpstr>
      <vt:lpstr>7. Update from the COST Association by COST representatives </vt:lpstr>
      <vt:lpstr>PowerPoint-Präsentation</vt:lpstr>
      <vt:lpstr>8. Monitoring of the Action </vt:lpstr>
      <vt:lpstr>Main Deliverables</vt:lpstr>
      <vt:lpstr>COST recommendations</vt:lpstr>
      <vt:lpstr>9. Implementation of COST policies  </vt:lpstr>
      <vt:lpstr>Status as of Oct. 2017</vt:lpstr>
      <vt:lpstr>Strategy to improve...</vt:lpstr>
      <vt:lpstr>9. Implementation of COST policies  </vt:lpstr>
      <vt:lpstr>Status as of Oct. 2017</vt:lpstr>
      <vt:lpstr>ITC conference grants</vt:lpstr>
      <vt:lpstr>Excellence</vt:lpstr>
      <vt:lpstr>Side remark: networking works</vt:lpstr>
      <vt:lpstr>10. Follow-up of MoU objectives: progress report of working groups </vt:lpstr>
      <vt:lpstr>Main Challenge</vt:lpstr>
      <vt:lpstr>Secondary Objectives:  Research Coordination</vt:lpstr>
      <vt:lpstr>Secondary Objectives:  Capacity Building</vt:lpstr>
      <vt:lpstr>Secondary Objectives:  Research Coordination</vt:lpstr>
      <vt:lpstr>Activities</vt:lpstr>
      <vt:lpstr>WG 1</vt:lpstr>
      <vt:lpstr>WG1: Phases of strongly interacting matter</vt:lpstr>
      <vt:lpstr>WG1 Meeting: Hadrons under extreme conditions</vt:lpstr>
      <vt:lpstr>WG1 meeting: Extreme hadrons</vt:lpstr>
      <vt:lpstr>WG 2</vt:lpstr>
      <vt:lpstr>PowerPoint-Präsentation</vt:lpstr>
      <vt:lpstr>PowerPoint-Präsentation</vt:lpstr>
      <vt:lpstr>PowerPoint-Präsentation</vt:lpstr>
      <vt:lpstr>WG 3</vt:lpstr>
      <vt:lpstr>WG3: Initial state and hard probes</vt:lpstr>
      <vt:lpstr>PowerPoint-Präsentation</vt:lpstr>
      <vt:lpstr>WG2&amp;3 Meeting: THOR COST/ GDRE Heavy Quark Physics</vt:lpstr>
      <vt:lpstr>11. Scientific planning</vt:lpstr>
      <vt:lpstr>PowerPoint-Präsentation</vt:lpstr>
      <vt:lpstr>GP1 Goals</vt:lpstr>
      <vt:lpstr>GP2 Goals (NOW)</vt:lpstr>
      <vt:lpstr>GP2: Meeting overview</vt:lpstr>
      <vt:lpstr>GP2: Tasks/deliverables</vt:lpstr>
      <vt:lpstr>GP2: Tasks/deliverables</vt:lpstr>
      <vt:lpstr>GP2: Tasks/deliverables</vt:lpstr>
      <vt:lpstr>11. Scientific planning</vt:lpstr>
      <vt:lpstr>Budget planning (we will know in 2/2018)</vt:lpstr>
      <vt:lpstr>Vote to allow Chair to adjust budget</vt:lpstr>
      <vt:lpstr>11. Scientific planning</vt:lpstr>
      <vt:lpstr>Update on next Training School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Proposed meetings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GP3 – Planning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Proposal for Training School 2019 Proposer: Mirza Hadzimehmedovic</vt:lpstr>
      <vt:lpstr>Proposal for Training School 2019</vt:lpstr>
      <vt:lpstr>Summary</vt:lpstr>
      <vt:lpstr>12. Requests to join the Action </vt:lpstr>
      <vt:lpstr>PowerPoint-Präsentation</vt:lpstr>
      <vt:lpstr>13. AOB </vt:lpstr>
      <vt:lpstr>Elections</vt:lpstr>
      <vt:lpstr>14. Location and date of next meeting  </vt:lpstr>
      <vt:lpstr>PowerPoint-Präsentation</vt:lpstr>
      <vt:lpstr>15./16. Summary of MC decisions (incl. Email votes)  </vt:lpstr>
      <vt:lpstr>PowerPoint-Präsentation</vt:lpstr>
      <vt:lpstr>17. Closing  </vt:lpstr>
    </vt:vector>
  </TitlesOfParts>
  <Company>Uni Frankfurt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 Action THOR</dc:title>
  <dc:creator>Marcus Bleicher</dc:creator>
  <cp:lastModifiedBy>Marcus Bleicher</cp:lastModifiedBy>
  <cp:revision>66</cp:revision>
  <cp:lastPrinted>2017-11-08T15:14:13Z</cp:lastPrinted>
  <dcterms:created xsi:type="dcterms:W3CDTF">2016-10-14T10:04:40Z</dcterms:created>
  <dcterms:modified xsi:type="dcterms:W3CDTF">2017-11-10T12:54:50Z</dcterms:modified>
</cp:coreProperties>
</file>