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60" r:id="rId3"/>
    <p:sldMasterId id="2147483672" r:id="rId4"/>
  </p:sldMasterIdLst>
  <p:notesMasterIdLst>
    <p:notesMasterId r:id="rId39"/>
  </p:notesMasterIdLst>
  <p:handoutMasterIdLst>
    <p:handoutMasterId r:id="rId40"/>
  </p:handoutMasterIdLst>
  <p:sldIdLst>
    <p:sldId id="351" r:id="rId5"/>
    <p:sldId id="361" r:id="rId6"/>
    <p:sldId id="259" r:id="rId7"/>
    <p:sldId id="370" r:id="rId8"/>
    <p:sldId id="326" r:id="rId9"/>
    <p:sldId id="325" r:id="rId10"/>
    <p:sldId id="327" r:id="rId11"/>
    <p:sldId id="328" r:id="rId12"/>
    <p:sldId id="329" r:id="rId13"/>
    <p:sldId id="360" r:id="rId14"/>
    <p:sldId id="338" r:id="rId15"/>
    <p:sldId id="310" r:id="rId16"/>
    <p:sldId id="342" r:id="rId17"/>
    <p:sldId id="372" r:id="rId18"/>
    <p:sldId id="371" r:id="rId19"/>
    <p:sldId id="344" r:id="rId20"/>
    <p:sldId id="345" r:id="rId21"/>
    <p:sldId id="343" r:id="rId22"/>
    <p:sldId id="376" r:id="rId23"/>
    <p:sldId id="375" r:id="rId24"/>
    <p:sldId id="380" r:id="rId25"/>
    <p:sldId id="391" r:id="rId26"/>
    <p:sldId id="397" r:id="rId27"/>
    <p:sldId id="383" r:id="rId28"/>
    <p:sldId id="381" r:id="rId29"/>
    <p:sldId id="378" r:id="rId30"/>
    <p:sldId id="392" r:id="rId31"/>
    <p:sldId id="395" r:id="rId32"/>
    <p:sldId id="396" r:id="rId33"/>
    <p:sldId id="398" r:id="rId34"/>
    <p:sldId id="388" r:id="rId35"/>
    <p:sldId id="389" r:id="rId36"/>
    <p:sldId id="390" r:id="rId37"/>
    <p:sldId id="354" r:id="rId38"/>
  </p:sldIdLst>
  <p:sldSz cx="9144000" cy="6858000" type="screen4x3"/>
  <p:notesSz cx="9929813" cy="67992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2918" cy="339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4598" y="2"/>
            <a:ext cx="4302918" cy="339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EEB5F4EA-410F-4217-93DF-B23F92626782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6458121"/>
            <a:ext cx="4302918" cy="339963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r>
              <a:rPr lang="en-US" smtClean="0"/>
              <a:t>Institute for Nuclear Theory, June 2017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4598" y="6458121"/>
            <a:ext cx="4302918" cy="339963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3E0F637D-FE52-4C31-9AC1-0C23F2F257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2937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2918" cy="339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4598" y="2"/>
            <a:ext cx="4302918" cy="339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1215EEA0-9FF2-404C-89DC-12A7282E2A20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983" y="3229650"/>
            <a:ext cx="7943850" cy="3059668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6458121"/>
            <a:ext cx="4302918" cy="339963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r>
              <a:rPr lang="en-US" smtClean="0"/>
              <a:t>Institute for Nuclear Theory, June 2017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4598" y="6458121"/>
            <a:ext cx="4302918" cy="339963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9C36A02B-3C87-4F45-AC9F-501999D6956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4695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381FB91-4961-4A93-9005-758B244B3A02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Institute for Nuclear Theory, June 2017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6A02B-3C87-4F45-AC9F-501999D6956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441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62B21FA-A83B-43CB-9811-ED4265BEF22F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Institute for Nuclear Theory, June 2017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6A02B-3C87-4F45-AC9F-501999D695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28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05" indent="-285733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2931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104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277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449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622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8795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5967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EB078489-DA19-4E64-ABD5-8F760FC3993E}" type="slidenum">
              <a:rPr lang="fr-FR" altLang="en-US" sz="1200">
                <a:latin typeface="Times New Roman" pitchFamily="18" charset="0"/>
              </a:rPr>
              <a:pPr/>
              <a:t>5</a:t>
            </a:fld>
            <a:endParaRPr lang="fr-FR" altLang="en-US" sz="1200"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823" y="3229515"/>
            <a:ext cx="7282171" cy="3059939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05" indent="-285733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2931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104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277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449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622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8795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5967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3F0FA66A-ACB5-467E-A379-61A53523A2BB}" type="slidenum">
              <a:rPr lang="fr-FR" altLang="en-US" sz="1200">
                <a:latin typeface="Times New Roman" pitchFamily="18" charset="0"/>
              </a:rPr>
              <a:pPr/>
              <a:t>6</a:t>
            </a:fld>
            <a:endParaRPr lang="fr-FR" altLang="en-US" sz="120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823" y="3229515"/>
            <a:ext cx="7282171" cy="3059939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05" indent="-285733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2931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104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277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449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622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8795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5967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3914751A-E747-4FAA-A3CA-9A2E315BC0F4}" type="slidenum">
              <a:rPr lang="fr-FR" altLang="en-US" sz="1200">
                <a:latin typeface="Times New Roman" pitchFamily="18" charset="0"/>
              </a:rPr>
              <a:pPr/>
              <a:t>7</a:t>
            </a:fld>
            <a:endParaRPr lang="fr-FR" altLang="en-US" sz="1200">
              <a:latin typeface="Times New Roman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823" y="3229515"/>
            <a:ext cx="7282171" cy="3059939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5B5FF49-BDC4-4B40-A999-D1315144711E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Institute for Nuclear Theory, June 2017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6A02B-3C87-4F45-AC9F-501999D6956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2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05" indent="-285733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2931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104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277" indent="-228586" defTabSz="91752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449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622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8795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5967" indent="-228586" defTabSz="917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39989488-00A2-40D2-8D8A-AED44F870526}" type="slidenum">
              <a:rPr lang="fr-FR" altLang="en-US" sz="1200">
                <a:latin typeface="Times New Roman" pitchFamily="18" charset="0"/>
              </a:rPr>
              <a:pPr/>
              <a:t>28</a:t>
            </a:fld>
            <a:endParaRPr lang="fr-FR" altLang="en-US" sz="120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A39D092-1AB9-4517-8773-19EFC3ECD1B2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Institute for Nuclear Theory, June 2017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6A02B-3C87-4F45-AC9F-501999D6956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13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DAFC-82C1-4BC5-81C7-B2F41E993F7B}" type="datetime1">
              <a:rPr lang="en-US" smtClean="0"/>
              <a:t>9/5/2017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06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45F50-9016-4AD8-BE25-642622ED4D94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67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E576C-7572-4E81-B4BE-3EDC2B5F681A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63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9D70-8512-4A8F-900D-C3DBCEAFB6F3}" type="datetime1">
              <a:rPr lang="en-US" smtClean="0"/>
              <a:t>9/5/2017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50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7EE0F-6B22-4CE5-8826-7FE112318FED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49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C897-A7E3-4B3F-B517-05346B465B36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87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ACA0-AA12-4891-BCB5-CE21CC32F4EE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65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7342-BB2F-4AF9-BE6D-A044AD0CCF5D}" type="datetime1">
              <a:rPr lang="en-US" smtClean="0"/>
              <a:t>9/5/2017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27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52C2-9BCF-4410-9BD9-EDE43F1DF81A}" type="datetime1">
              <a:rPr lang="en-US" smtClean="0"/>
              <a:t>9/5/2017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75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4DB8-657E-4657-A181-31D84373FBEA}" type="datetime1">
              <a:rPr lang="en-US" smtClean="0"/>
              <a:t>9/5/2017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477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8613-17EA-4A56-B94D-1E7E225CCE77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21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86DA-FCC1-44CE-8588-2D3971AD4253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5108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EDCF-FCC0-4C65-B13F-798602A7FF4E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920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43D2-022D-4A91-98D2-525EFFC4B44A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87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465DA-8A54-4EAD-A32A-5C80F3EE192A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793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F868-8B88-4BA6-A314-86139AD53F20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237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F3D5-3813-48FA-A680-EB633E246F17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7340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38652-D045-4EC9-8707-DFC15F183793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25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0BE3-33E5-4A16-A55E-4C7BB67F7EA1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926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7633-BF6E-4B4F-9418-A806BE9C7E61}" type="datetime1">
              <a:rPr lang="en-US" smtClean="0"/>
              <a:t>9/5/2017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900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2B745-8776-4A7B-BE9E-D8CA8F0F3A9C}" type="datetime1">
              <a:rPr lang="en-US" smtClean="0"/>
              <a:t>9/5/2017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188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139B-97FB-4CDC-AA58-FE512A6F4034}" type="datetime1">
              <a:rPr lang="en-US" smtClean="0"/>
              <a:t>9/5/2017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7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E04B0-3773-46E3-8CEC-AC2ACAD3CE94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904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A7CD-7113-4BAB-87AD-4CCEC865EFD3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399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8EEA5-58CC-4890-BBDC-1A9EF73F42B0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512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C81A-40C3-4E64-A85D-12F1021A2808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577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FF9-2998-4646-AFB7-3363EA592B17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799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054B8-503D-4947-B71F-320CEDDBAE73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1022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971F-A683-4F8D-8413-DB070CA98F5C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8202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13DB-E9E7-4737-9C93-6E4E70224B45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322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F8F4E-0A33-40B4-8AB2-087B8A6681DA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850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FA68-BC5E-40F1-B7E0-E89CFCEEDDE4}" type="datetime1">
              <a:rPr lang="en-US" smtClean="0"/>
              <a:t>9/5/2017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988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45C-02AC-4CC0-AF48-099AFF11077B}" type="datetime1">
              <a:rPr lang="en-US" smtClean="0"/>
              <a:t>9/5/2017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65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5A7E8-C0BF-4269-BC0B-C53038204B3B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044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E9CA-1042-4335-A37A-468CC7CD122A}" type="datetime1">
              <a:rPr lang="en-US" smtClean="0"/>
              <a:t>9/5/2017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806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06FE-327B-4455-8E86-DFC498C58A37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223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2849-2A60-4887-96DC-25AB4A463668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91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313B-18C4-4E9F-98A1-B9851A2C9117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424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A737-73C7-41D1-AA1C-698C10DA653E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8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733-A426-416C-A82A-F498952450B5}" type="datetime1">
              <a:rPr lang="en-US" smtClean="0"/>
              <a:t>9/5/2017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718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AEAA9-8A3E-453D-9E43-D23C9B9C35E6}" type="datetime1">
              <a:rPr lang="en-US" smtClean="0"/>
              <a:t>9/5/2017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7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A1B6-EDD5-4079-91FE-36EA79620571}" type="datetime1">
              <a:rPr lang="en-US" smtClean="0"/>
              <a:t>9/5/2017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03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B5351-2D3A-45E4-B707-7E045A0999D5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29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021DF-8FAA-484B-ADFC-2B69C9DB7ECC}" type="datetime1">
              <a:rPr lang="en-US" smtClean="0"/>
              <a:t>9/5/2017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7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DDA0D-CA62-45C3-9415-B709F089D70C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F1A88-8AC9-4FDD-BE43-BEB7ACCF4CDB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Text Box 20"/>
          <p:cNvSpPr txBox="1">
            <a:spLocks noChangeArrowheads="1"/>
          </p:cNvSpPr>
          <p:nvPr userDrawn="1"/>
        </p:nvSpPr>
        <p:spPr bwMode="auto">
          <a:xfrm>
            <a:off x="1043608" y="204788"/>
            <a:ext cx="71167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 sz="2800" dirty="0">
                <a:solidFill>
                  <a:srgbClr val="0000FF"/>
                </a:solidFill>
              </a:rPr>
              <a:t>Tomography of the QGP at RHIC and LHC</a:t>
            </a:r>
            <a:r>
              <a:rPr lang="en-US" altLang="en-US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</a:p>
          <a:p>
            <a:r>
              <a:rPr lang="en-US" altLang="en-US" sz="2800" dirty="0">
                <a:solidFill>
                  <a:srgbClr val="0000FF"/>
                </a:solidFill>
              </a:rPr>
              <a:t>                 by heavy mesons</a:t>
            </a:r>
          </a:p>
        </p:txBody>
      </p:sp>
    </p:spTree>
    <p:extLst>
      <p:ext uri="{BB962C8B-B14F-4D97-AF65-F5344CB8AC3E}">
        <p14:creationId xmlns:p14="http://schemas.microsoft.com/office/powerpoint/2010/main" val="3181402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BA91F-EB42-4135-83D1-4067CB50EFAA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F7A9A-7A4A-452C-9A28-8F776186E7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2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3536B-50CA-42F3-A3A7-B778A20B15F8}" type="datetime1">
              <a:rPr lang="en-US" smtClean="0"/>
              <a:t>9/5/2017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44C76-16AC-4E11-B09B-2091F57024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5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3.xml"/><Relationship Id="rId7" Type="http://schemas.openxmlformats.org/officeDocument/2006/relationships/image" Target="../media/image17.wmf"/><Relationship Id="rId12" Type="http://schemas.openxmlformats.org/officeDocument/2006/relationships/image" Target="../media/image2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6.wmf"/><Relationship Id="rId11" Type="http://schemas.openxmlformats.org/officeDocument/2006/relationships/image" Target="../media/image21.png"/><Relationship Id="rId5" Type="http://schemas.openxmlformats.org/officeDocument/2006/relationships/image" Target="../media/image15.wmf"/><Relationship Id="rId10" Type="http://schemas.openxmlformats.org/officeDocument/2006/relationships/image" Target="../media/image2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6.xml"/><Relationship Id="rId7" Type="http://schemas.openxmlformats.org/officeDocument/2006/relationships/image" Target="../media/image24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7.wmf"/><Relationship Id="rId4" Type="http://schemas.openxmlformats.org/officeDocument/2006/relationships/tags" Target="../tags/tag7.xml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</a:t>
            </a:fld>
            <a:endParaRPr lang="en-US"/>
          </a:p>
        </p:txBody>
      </p:sp>
      <p:pic>
        <p:nvPicPr>
          <p:cNvPr id="2050" name="Picture 2" descr="C:\Users\aichelin\Desktop\krueger\DSC009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0" y="11749"/>
            <a:ext cx="9128335" cy="684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308545" y="1340768"/>
            <a:ext cx="845490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 dirty="0" smtClean="0">
                <a:solidFill>
                  <a:srgbClr val="FFFF00"/>
                </a:solidFill>
              </a:rPr>
              <a:t>How to detect a plasma of quarks </a:t>
            </a:r>
            <a:r>
              <a:rPr lang="en-US" altLang="en-US" dirty="0">
                <a:solidFill>
                  <a:srgbClr val="FFFF00"/>
                </a:solidFill>
              </a:rPr>
              <a:t>and gluons and </a:t>
            </a:r>
            <a:r>
              <a:rPr lang="en-US" altLang="en-US" dirty="0" smtClean="0">
                <a:solidFill>
                  <a:srgbClr val="FFFF00"/>
                </a:solidFill>
              </a:rPr>
              <a:t>its degrees </a:t>
            </a:r>
            <a:r>
              <a:rPr lang="en-US" altLang="en-US" dirty="0">
                <a:solidFill>
                  <a:srgbClr val="FFFF00"/>
                </a:solidFill>
              </a:rPr>
              <a:t>o</a:t>
            </a:r>
            <a:r>
              <a:rPr lang="en-US" altLang="en-US" dirty="0" smtClean="0">
                <a:solidFill>
                  <a:srgbClr val="FFFF00"/>
                </a:solidFill>
              </a:rPr>
              <a:t>f freedom?</a:t>
            </a:r>
          </a:p>
          <a:p>
            <a:endParaRPr lang="en-US" altLang="en-US" dirty="0">
              <a:solidFill>
                <a:srgbClr val="FFFF00"/>
              </a:solidFill>
            </a:endParaRPr>
          </a:p>
          <a:p>
            <a:r>
              <a:rPr lang="en-US" altLang="en-US" dirty="0" smtClean="0">
                <a:solidFill>
                  <a:srgbClr val="FFFF00"/>
                </a:solidFill>
              </a:rPr>
              <a:t>Why are heavy quarks interesting ?</a:t>
            </a:r>
            <a:endParaRPr lang="en-US" altLang="en-US" dirty="0">
              <a:solidFill>
                <a:srgbClr val="FFFF00"/>
              </a:solidFill>
            </a:endParaRPr>
          </a:p>
          <a:p>
            <a:endParaRPr lang="en-US" altLang="en-US" dirty="0">
              <a:solidFill>
                <a:srgbClr val="FFFF00"/>
              </a:solidFill>
            </a:endParaRPr>
          </a:p>
          <a:p>
            <a:r>
              <a:rPr lang="en-US" altLang="en-US" dirty="0">
                <a:solidFill>
                  <a:srgbClr val="FFFF00"/>
                </a:solidFill>
              </a:rPr>
              <a:t>Interaction of heavy quarks with the </a:t>
            </a:r>
            <a:r>
              <a:rPr lang="en-US" altLang="en-US" dirty="0" smtClean="0">
                <a:solidFill>
                  <a:srgbClr val="FFFF00"/>
                </a:solidFill>
              </a:rPr>
              <a:t>quark gluon plasma</a:t>
            </a:r>
            <a:endParaRPr lang="en-US" altLang="en-US" dirty="0">
              <a:solidFill>
                <a:srgbClr val="FFFF00"/>
              </a:solidFill>
            </a:endParaRPr>
          </a:p>
          <a:p>
            <a:r>
              <a:rPr lang="en-US" altLang="en-US" dirty="0">
                <a:solidFill>
                  <a:srgbClr val="FFFF00"/>
                </a:solidFill>
              </a:rPr>
              <a:t>   - </a:t>
            </a:r>
            <a:r>
              <a:rPr lang="en-US" altLang="en-US" dirty="0" smtClean="0">
                <a:solidFill>
                  <a:srgbClr val="FFFF00"/>
                </a:solidFill>
              </a:rPr>
              <a:t>our model (elastic and inelastic collisions, LPM)</a:t>
            </a:r>
          </a:p>
          <a:p>
            <a:r>
              <a:rPr lang="en-US" altLang="en-US" dirty="0">
                <a:solidFill>
                  <a:srgbClr val="FFFF00"/>
                </a:solidFill>
              </a:rPr>
              <a:t> </a:t>
            </a:r>
            <a:r>
              <a:rPr lang="en-US" altLang="en-US" dirty="0" smtClean="0">
                <a:solidFill>
                  <a:srgbClr val="FFFF00"/>
                </a:solidFill>
              </a:rPr>
              <a:t>  - comparison with </a:t>
            </a:r>
            <a:r>
              <a:rPr lang="en-US" altLang="en-US" dirty="0" smtClean="0">
                <a:solidFill>
                  <a:srgbClr val="FFFF00"/>
                </a:solidFill>
              </a:rPr>
              <a:t>LHC data</a:t>
            </a:r>
            <a:endParaRPr lang="en-US" altLang="en-US" dirty="0" smtClean="0">
              <a:solidFill>
                <a:srgbClr val="FFFF00"/>
              </a:solidFill>
            </a:endParaRPr>
          </a:p>
          <a:p>
            <a:r>
              <a:rPr lang="en-US" altLang="en-US" dirty="0">
                <a:solidFill>
                  <a:srgbClr val="FFFF00"/>
                </a:solidFill>
              </a:rPr>
              <a:t> </a:t>
            </a:r>
            <a:r>
              <a:rPr lang="en-US" altLang="en-US" dirty="0" smtClean="0">
                <a:solidFill>
                  <a:srgbClr val="FFFF00"/>
                </a:solidFill>
              </a:rPr>
              <a:t>  - interpretation of the results </a:t>
            </a:r>
          </a:p>
          <a:p>
            <a:r>
              <a:rPr lang="en-US" altLang="en-US" dirty="0">
                <a:solidFill>
                  <a:srgbClr val="FFFF00"/>
                </a:solidFill>
              </a:rPr>
              <a:t> </a:t>
            </a:r>
            <a:r>
              <a:rPr lang="en-US" altLang="en-US" dirty="0" smtClean="0">
                <a:solidFill>
                  <a:srgbClr val="FFFF00"/>
                </a:solidFill>
              </a:rPr>
              <a:t>   </a:t>
            </a:r>
          </a:p>
          <a:p>
            <a:r>
              <a:rPr lang="en-US" altLang="en-US" dirty="0">
                <a:solidFill>
                  <a:srgbClr val="FFFF00"/>
                </a:solidFill>
              </a:rPr>
              <a:t> </a:t>
            </a:r>
            <a:r>
              <a:rPr lang="en-US" altLang="en-US" dirty="0" smtClean="0">
                <a:solidFill>
                  <a:srgbClr val="FFFF00"/>
                </a:solidFill>
              </a:rPr>
              <a:t>  - state of the art of the transport approaches</a:t>
            </a:r>
          </a:p>
          <a:p>
            <a:r>
              <a:rPr lang="en-US" altLang="en-US" dirty="0">
                <a:solidFill>
                  <a:srgbClr val="FFFF00"/>
                </a:solidFill>
              </a:rPr>
              <a:t> </a:t>
            </a:r>
            <a:r>
              <a:rPr lang="en-US" altLang="en-US" dirty="0" smtClean="0">
                <a:solidFill>
                  <a:srgbClr val="FFFF00"/>
                </a:solidFill>
              </a:rPr>
              <a:t>  - what have we learned and where are the open questions</a:t>
            </a:r>
          </a:p>
          <a:p>
            <a:r>
              <a:rPr lang="en-US" altLang="en-US" dirty="0">
                <a:solidFill>
                  <a:srgbClr val="FFFF00"/>
                </a:solidFill>
              </a:rPr>
              <a:t> </a:t>
            </a:r>
            <a:r>
              <a:rPr lang="en-US" altLang="en-US" dirty="0" smtClean="0">
                <a:solidFill>
                  <a:srgbClr val="FFFF00"/>
                </a:solidFill>
              </a:rPr>
              <a:t>    -  c </a:t>
            </a:r>
            <a:r>
              <a:rPr lang="en-US" altLang="en-US" dirty="0" err="1" smtClean="0">
                <a:solidFill>
                  <a:srgbClr val="FFFF00"/>
                </a:solidFill>
              </a:rPr>
              <a:t>cbar</a:t>
            </a:r>
            <a:r>
              <a:rPr lang="en-US" altLang="en-US" dirty="0" smtClean="0">
                <a:solidFill>
                  <a:srgbClr val="FFFF00"/>
                </a:solidFill>
              </a:rPr>
              <a:t> interaction with the plasma</a:t>
            </a:r>
          </a:p>
          <a:p>
            <a:r>
              <a:rPr lang="en-US" altLang="en-US" dirty="0">
                <a:solidFill>
                  <a:srgbClr val="FFFF00"/>
                </a:solidFill>
              </a:rPr>
              <a:t> </a:t>
            </a:r>
            <a:r>
              <a:rPr lang="en-US" altLang="en-US" dirty="0" smtClean="0">
                <a:solidFill>
                  <a:srgbClr val="FFFF00"/>
                </a:solidFill>
              </a:rPr>
              <a:t>    -  Boltzmann versus Fokker Planck</a:t>
            </a:r>
            <a:endParaRPr lang="en-US" altLang="en-US" dirty="0">
              <a:solidFill>
                <a:srgbClr val="FFFF00"/>
              </a:solidFill>
            </a:endParaRPr>
          </a:p>
          <a:p>
            <a:r>
              <a:rPr lang="en-US" altLang="en-US" dirty="0">
                <a:solidFill>
                  <a:srgbClr val="FFFF00"/>
                </a:solidFill>
              </a:rPr>
              <a:t>   </a:t>
            </a:r>
          </a:p>
        </p:txBody>
      </p:sp>
      <p:sp>
        <p:nvSpPr>
          <p:cNvPr id="4" name="Rectangle 3"/>
          <p:cNvSpPr/>
          <p:nvPr/>
        </p:nvSpPr>
        <p:spPr>
          <a:xfrm>
            <a:off x="107504" y="332656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</a:rPr>
              <a:t>    The Physics </a:t>
            </a:r>
            <a:r>
              <a:rPr lang="en-US" altLang="en-US" sz="2400" b="1" dirty="0">
                <a:solidFill>
                  <a:srgbClr val="0000FF"/>
                </a:solidFill>
              </a:rPr>
              <a:t>of Heavy Quarks in 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   LHC  </a:t>
            </a:r>
            <a:r>
              <a:rPr lang="en-US" altLang="en-US" sz="2400" b="1" dirty="0">
                <a:solidFill>
                  <a:srgbClr val="0000FF"/>
                </a:solidFill>
              </a:rPr>
              <a:t>collisions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562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10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323528" y="354302"/>
            <a:ext cx="8545929" cy="597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33CC"/>
                </a:solidFill>
                <a:latin typeface="+mj-lt"/>
              </a:rPr>
              <a:t>Calculations </a:t>
            </a:r>
            <a:r>
              <a:rPr lang="en-US" sz="2800" dirty="0" smtClean="0">
                <a:solidFill>
                  <a:srgbClr val="0033CC"/>
                </a:solidFill>
                <a:latin typeface="+mj-lt"/>
              </a:rPr>
              <a:t>for </a:t>
            </a:r>
            <a:r>
              <a:rPr lang="en-US" sz="2800" dirty="0" smtClean="0">
                <a:solidFill>
                  <a:srgbClr val="0033CC"/>
                </a:solidFill>
                <a:latin typeface="+mj-lt"/>
              </a:rPr>
              <a:t>LHC</a:t>
            </a:r>
          </a:p>
          <a:p>
            <a:endParaRPr lang="en-US" dirty="0"/>
          </a:p>
          <a:p>
            <a:r>
              <a:rPr lang="en-US" sz="2400" dirty="0" smtClean="0">
                <a:solidFill>
                  <a:srgbClr val="C00000"/>
                </a:solidFill>
              </a:rPr>
              <a:t>Initialization</a:t>
            </a:r>
            <a:r>
              <a:rPr lang="en-US" sz="2400" dirty="0" smtClean="0"/>
              <a:t>:  FONLL distribution of c and b  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rgbClr val="C00000"/>
                </a:solidFill>
              </a:rPr>
              <a:t>QGP</a:t>
            </a:r>
            <a:r>
              <a:rPr lang="en-US" sz="2400" dirty="0" smtClean="0"/>
              <a:t> : </a:t>
            </a:r>
            <a:r>
              <a:rPr lang="en-US" sz="2400" dirty="0" smtClean="0"/>
              <a:t>EPOS2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>
                <a:solidFill>
                  <a:srgbClr val="C00000"/>
                </a:solidFill>
              </a:rPr>
              <a:t>Interaction QGP-heavy  quarks</a:t>
            </a:r>
            <a:r>
              <a:rPr lang="en-US" sz="2400" dirty="0" smtClean="0"/>
              <a:t>: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elastic collisions  (collisional energy loss) (K ≈ 2)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elastic collisions + and gluon emission (radiative energy loss)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+LPM   </a:t>
            </a:r>
          </a:p>
          <a:p>
            <a:endParaRPr lang="en-US" sz="2400" dirty="0" smtClean="0"/>
          </a:p>
          <a:p>
            <a:r>
              <a:rPr lang="en-US" sz="2400" dirty="0" err="1" smtClean="0">
                <a:solidFill>
                  <a:srgbClr val="C00000"/>
                </a:solidFill>
              </a:rPr>
              <a:t>Hadronisation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Coalescence for  low </a:t>
            </a:r>
            <a:r>
              <a:rPr lang="en-US" sz="2400" dirty="0" err="1" smtClean="0"/>
              <a:t>pt</a:t>
            </a:r>
            <a:r>
              <a:rPr lang="en-US" sz="2400" dirty="0" smtClean="0"/>
              <a:t> heavy quarks</a:t>
            </a:r>
          </a:p>
          <a:p>
            <a:r>
              <a:rPr lang="en-US" sz="2400" dirty="0" smtClean="0"/>
              <a:t>Fragmentation for high </a:t>
            </a:r>
            <a:r>
              <a:rPr lang="en-US" sz="2400" dirty="0" err="1" smtClean="0"/>
              <a:t>pt</a:t>
            </a:r>
            <a:r>
              <a:rPr lang="en-US" sz="2400" dirty="0" smtClean="0"/>
              <a:t> heavy quarks</a:t>
            </a:r>
          </a:p>
          <a:p>
            <a:endParaRPr lang="en-US" sz="2400" dirty="0"/>
          </a:p>
          <a:p>
            <a:r>
              <a:rPr lang="en-US" sz="2400" dirty="0" err="1" smtClean="0">
                <a:solidFill>
                  <a:srgbClr val="C00000"/>
                </a:solidFill>
              </a:rPr>
              <a:t>Hadronic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rescattering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is small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520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1673225"/>
            <a:ext cx="365760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0" y="1557338"/>
            <a:ext cx="387667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990975"/>
            <a:ext cx="365760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63" y="3908425"/>
            <a:ext cx="3811587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Text Box 10"/>
          <p:cNvSpPr txBox="1">
            <a:spLocks noChangeArrowheads="1"/>
          </p:cNvSpPr>
          <p:nvPr/>
        </p:nvSpPr>
        <p:spPr bwMode="auto">
          <a:xfrm>
            <a:off x="3187700" y="1944688"/>
            <a:ext cx="1219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b="1">
                <a:latin typeface="Arial" charset="0"/>
                <a:cs typeface="Arial" charset="0"/>
              </a:rPr>
              <a:t>0-10%</a:t>
            </a:r>
          </a:p>
        </p:txBody>
      </p:sp>
      <p:sp>
        <p:nvSpPr>
          <p:cNvPr id="24585" name="Text Box 10"/>
          <p:cNvSpPr txBox="1">
            <a:spLocks noChangeArrowheads="1"/>
          </p:cNvSpPr>
          <p:nvPr/>
        </p:nvSpPr>
        <p:spPr bwMode="auto">
          <a:xfrm>
            <a:off x="3173413" y="4305300"/>
            <a:ext cx="1219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b="1">
                <a:latin typeface="Arial" charset="0"/>
                <a:cs typeface="Arial" charset="0"/>
              </a:rPr>
              <a:t>0-80%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5022850" y="1316038"/>
            <a:ext cx="412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b="1">
                <a:solidFill>
                  <a:srgbClr val="FF3300"/>
                </a:solidFill>
                <a:latin typeface="Arial" charset="0"/>
                <a:cs typeface="Arial" charset="0"/>
              </a:rPr>
              <a:t>Elastic + radiative LPM</a:t>
            </a:r>
          </a:p>
        </p:txBody>
      </p:sp>
      <p:sp>
        <p:nvSpPr>
          <p:cNvPr id="24587" name="Text Box 10"/>
          <p:cNvSpPr txBox="1">
            <a:spLocks noChangeArrowheads="1"/>
          </p:cNvSpPr>
          <p:nvPr/>
        </p:nvSpPr>
        <p:spPr bwMode="auto">
          <a:xfrm>
            <a:off x="752475" y="1301750"/>
            <a:ext cx="412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b="1">
                <a:solidFill>
                  <a:srgbClr val="FF3300"/>
                </a:solidFill>
                <a:latin typeface="Arial" charset="0"/>
                <a:cs typeface="Arial" charset="0"/>
              </a:rPr>
              <a:t>Elastic</a:t>
            </a:r>
          </a:p>
        </p:txBody>
      </p:sp>
      <p:sp>
        <p:nvSpPr>
          <p:cNvPr id="24588" name="Text Box 11"/>
          <p:cNvSpPr txBox="1">
            <a:spLocks noChangeArrowheads="1"/>
          </p:cNvSpPr>
          <p:nvPr/>
        </p:nvSpPr>
        <p:spPr bwMode="auto">
          <a:xfrm>
            <a:off x="1087438" y="62801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9" name="Rectangle 12"/>
          <p:cNvSpPr>
            <a:spLocks noChangeArrowheads="1"/>
          </p:cNvSpPr>
          <p:nvPr/>
        </p:nvSpPr>
        <p:spPr bwMode="auto">
          <a:xfrm>
            <a:off x="1047750" y="6269038"/>
            <a:ext cx="7315200" cy="588962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altLang="en-US"/>
              <a:t> No form difference between coll and coll + rad</a:t>
            </a:r>
          </a:p>
        </p:txBody>
      </p:sp>
      <p:sp>
        <p:nvSpPr>
          <p:cNvPr id="24590" name="Rectangle 13"/>
          <p:cNvSpPr>
            <a:spLocks noChangeArrowheads="1"/>
          </p:cNvSpPr>
          <p:nvPr/>
        </p:nvSpPr>
        <p:spPr bwMode="auto">
          <a:xfrm>
            <a:off x="609600" y="2286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 sz="2800" b="1" dirty="0" smtClean="0">
                <a:solidFill>
                  <a:srgbClr val="336699"/>
                </a:solidFill>
              </a:rPr>
              <a:t>RHIC: </a:t>
            </a:r>
            <a:r>
              <a:rPr lang="en-US" altLang="en-US" sz="2800" b="1" dirty="0">
                <a:solidFill>
                  <a:srgbClr val="336699"/>
                </a:solidFill>
              </a:rPr>
              <a:t>D mesons 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92613" y="301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  <a:cs typeface="Calibri" panose="020F0502020204030204" pitchFamily="34" charset="0"/>
              </a:rPr>
              <a:t>Energy loss tests the initial phase of the expansion</a:t>
            </a:r>
          </a:p>
        </p:txBody>
      </p:sp>
    </p:spTree>
    <p:extLst>
      <p:ext uri="{BB962C8B-B14F-4D97-AF65-F5344CB8AC3E}">
        <p14:creationId xmlns:p14="http://schemas.microsoft.com/office/powerpoint/2010/main" val="330287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12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7" y="1412776"/>
            <a:ext cx="4698179" cy="302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28" y="859775"/>
            <a:ext cx="4367471" cy="292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50567" y="323364"/>
            <a:ext cx="412805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LHC :  EPOS event generator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209355" y="4385687"/>
            <a:ext cx="52469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options :      Collisions only  K factor = 1.5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Collision and radiation K = 0.8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Radiation only K= 1.8 </a:t>
            </a:r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91931" y="5303578"/>
            <a:ext cx="4092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400" baseline="-25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and  v</a:t>
            </a:r>
            <a:r>
              <a:rPr lang="en-US" sz="2400" baseline="-25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for </a:t>
            </a:r>
            <a:r>
              <a:rPr lang="en-US" sz="2400" dirty="0" err="1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</a:p>
          <a:p>
            <a:r>
              <a:rPr lang="en-US" sz="2400" dirty="0" err="1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radiative about  the same</a:t>
            </a:r>
          </a:p>
          <a:p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 much more suppressed</a:t>
            </a:r>
            <a:endParaRPr lang="en-US" sz="240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39991" y="327763"/>
            <a:ext cx="4104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Calibri" panose="020F0502020204030204" pitchFamily="34" charset="0"/>
              </a:rPr>
              <a:t>v</a:t>
            </a:r>
            <a:r>
              <a:rPr lang="en-US" baseline="-25000" dirty="0" smtClean="0">
                <a:solidFill>
                  <a:srgbClr val="FF0000"/>
                </a:solidFill>
                <a:cs typeface="Calibri" panose="020F0502020204030204" pitchFamily="34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  <a:cs typeface="Calibri" panose="020F0502020204030204" pitchFamily="34" charset="0"/>
              </a:rPr>
              <a:t>  tests </a:t>
            </a:r>
            <a:r>
              <a:rPr lang="en-US" dirty="0">
                <a:solidFill>
                  <a:srgbClr val="FF0000"/>
                </a:solidFill>
                <a:cs typeface="Calibri" panose="020F0502020204030204" pitchFamily="34" charset="0"/>
              </a:rPr>
              <a:t>the late stage of the expansion</a:t>
            </a:r>
            <a:endParaRPr lang="en-US" baseline="-25000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0703" y="7664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  <a:cs typeface="Calibri" panose="020F0502020204030204" pitchFamily="34" charset="0"/>
              </a:rPr>
              <a:t>Energy loss tests the initial phase of the expansion</a:t>
            </a:r>
          </a:p>
        </p:txBody>
      </p:sp>
      <p:pic>
        <p:nvPicPr>
          <p:cNvPr id="10" name="Picture 5" descr="RAA_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398" y="2492896"/>
            <a:ext cx="5778500" cy="5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36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8521640" cy="51571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83568" y="5729180"/>
            <a:ext cx="75280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can one learn from these results?</a:t>
            </a:r>
          </a:p>
          <a:p>
            <a:r>
              <a:rPr lang="en-US" dirty="0" smtClean="0"/>
              <a:t> v</a:t>
            </a:r>
            <a:r>
              <a:rPr lang="en-US" baseline="-25000" dirty="0" smtClean="0"/>
              <a:t>2  </a:t>
            </a:r>
            <a:r>
              <a:rPr lang="en-US" dirty="0" smtClean="0"/>
              <a:t> decreases with centrality  -&gt;  understandable with the decrease of </a:t>
            </a:r>
            <a:r>
              <a:rPr lang="el-GR" dirty="0" smtClean="0">
                <a:latin typeface="Arial"/>
                <a:cs typeface="Arial"/>
              </a:rPr>
              <a:t>ϵ</a:t>
            </a:r>
            <a:r>
              <a:rPr lang="fr-FR" baseline="-25000" dirty="0" smtClean="0">
                <a:latin typeface="Arial"/>
                <a:cs typeface="Arial"/>
              </a:rPr>
              <a:t>2 </a:t>
            </a:r>
          </a:p>
          <a:p>
            <a:r>
              <a:rPr lang="fr-FR" dirty="0" smtClean="0">
                <a:latin typeface="Arial"/>
                <a:cs typeface="Arial"/>
              </a:rPr>
              <a:t> </a:t>
            </a:r>
            <a:r>
              <a:rPr lang="en-US" dirty="0" smtClean="0"/>
              <a:t>v</a:t>
            </a:r>
            <a:r>
              <a:rPr lang="en-US" baseline="-25000" dirty="0" smtClean="0"/>
              <a:t>3  </a:t>
            </a:r>
            <a:r>
              <a:rPr lang="en-US" dirty="0" smtClean="0"/>
              <a:t> independent  of  centrality  -&gt; fluctuations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1115616" y="183144"/>
            <a:ext cx="6816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Heavy quarks show also  a finite v</a:t>
            </a:r>
            <a:r>
              <a:rPr lang="en-US" baseline="-25000" dirty="0" smtClean="0"/>
              <a:t>3  </a:t>
            </a:r>
            <a:r>
              <a:rPr lang="en-US" dirty="0" smtClean="0"/>
              <a:t> and finite higher moments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08304" y="3356992"/>
            <a:ext cx="720080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415127" y="735804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96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14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2411760" y="2461380"/>
            <a:ext cx="42514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Analysis of the results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28164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04" y="1772816"/>
            <a:ext cx="8228013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11560" y="548680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different R</a:t>
            </a:r>
            <a:r>
              <a:rPr lang="en-US" sz="2000" baseline="-25000" dirty="0" smtClean="0"/>
              <a:t>AA</a:t>
            </a:r>
            <a:r>
              <a:rPr lang="en-US" sz="2000" dirty="0" smtClean="0"/>
              <a:t>  of  D and B mesons seem to be verified experimentally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            (by comparing two different experiments) </a:t>
            </a:r>
            <a:endParaRPr lang="en-US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4249316"/>
            <a:ext cx="4090045" cy="283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699703"/>
            <a:ext cx="5970092" cy="37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695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16</a:t>
            </a:fld>
            <a:endParaRPr lang="en-US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40943" y="507815"/>
            <a:ext cx="5915025" cy="3611563"/>
            <a:chOff x="480" y="576"/>
            <a:chExt cx="3726" cy="2275"/>
          </a:xfrm>
        </p:grpSpPr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3120" y="2256"/>
              <a:ext cx="1086" cy="266"/>
            </a:xfrm>
            <a:prstGeom prst="rect">
              <a:avLst/>
            </a:prstGeom>
            <a:noFill/>
            <a:ln w="25400">
              <a:solidFill>
                <a:srgbClr val="00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009900"/>
                  </a:solidFill>
                </a:rPr>
                <a:t>Reaction plane</a:t>
              </a:r>
            </a:p>
          </p:txBody>
        </p:sp>
        <p:sp>
          <p:nvSpPr>
            <p:cNvPr id="6" name="Line 9"/>
            <p:cNvSpPr>
              <a:spLocks noChangeShapeType="1"/>
            </p:cNvSpPr>
            <p:nvPr/>
          </p:nvSpPr>
          <p:spPr bwMode="auto">
            <a:xfrm flipH="1" flipV="1">
              <a:off x="2928" y="2064"/>
              <a:ext cx="192" cy="24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480" y="576"/>
              <a:ext cx="3167" cy="2275"/>
              <a:chOff x="3044" y="567"/>
              <a:chExt cx="2659" cy="1771"/>
            </a:xfrm>
          </p:grpSpPr>
          <p:grpSp>
            <p:nvGrpSpPr>
              <p:cNvPr id="8" name="Group 11"/>
              <p:cNvGrpSpPr>
                <a:grpSpLocks/>
              </p:cNvGrpSpPr>
              <p:nvPr/>
            </p:nvGrpSpPr>
            <p:grpSpPr bwMode="auto">
              <a:xfrm>
                <a:off x="3234" y="567"/>
                <a:ext cx="2469" cy="1771"/>
                <a:chOff x="3234" y="567"/>
                <a:chExt cx="2469" cy="1771"/>
              </a:xfrm>
            </p:grpSpPr>
            <p:sp>
              <p:nvSpPr>
                <p:cNvPr id="11" name="Freeform 12"/>
                <p:cNvSpPr>
                  <a:spLocks/>
                </p:cNvSpPr>
                <p:nvPr/>
              </p:nvSpPr>
              <p:spPr bwMode="auto">
                <a:xfrm rot="10800000">
                  <a:off x="5078" y="567"/>
                  <a:ext cx="273" cy="236"/>
                </a:xfrm>
                <a:custGeom>
                  <a:avLst/>
                  <a:gdLst>
                    <a:gd name="T0" fmla="*/ 9 w 720"/>
                    <a:gd name="T1" fmla="*/ 0 h 622"/>
                    <a:gd name="T2" fmla="*/ 3 w 720"/>
                    <a:gd name="T3" fmla="*/ 8 h 622"/>
                    <a:gd name="T4" fmla="*/ 0 w 720"/>
                    <a:gd name="T5" fmla="*/ 8 h 622"/>
                    <a:gd name="T6" fmla="*/ 3 w 720"/>
                    <a:gd name="T7" fmla="*/ 13 h 622"/>
                    <a:gd name="T8" fmla="*/ 13 w 720"/>
                    <a:gd name="T9" fmla="*/ 8 h 622"/>
                    <a:gd name="T10" fmla="*/ 9 w 720"/>
                    <a:gd name="T11" fmla="*/ 8 h 622"/>
                    <a:gd name="T12" fmla="*/ 15 w 720"/>
                    <a:gd name="T13" fmla="*/ 0 h 622"/>
                    <a:gd name="T14" fmla="*/ 9 w 720"/>
                    <a:gd name="T15" fmla="*/ 0 h 62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20" h="622">
                      <a:moveTo>
                        <a:pt x="430" y="0"/>
                      </a:moveTo>
                      <a:lnTo>
                        <a:pt x="177" y="379"/>
                      </a:lnTo>
                      <a:lnTo>
                        <a:pt x="0" y="379"/>
                      </a:lnTo>
                      <a:lnTo>
                        <a:pt x="168" y="622"/>
                      </a:lnTo>
                      <a:lnTo>
                        <a:pt x="631" y="379"/>
                      </a:lnTo>
                      <a:lnTo>
                        <a:pt x="465" y="382"/>
                      </a:lnTo>
                      <a:lnTo>
                        <a:pt x="720" y="0"/>
                      </a:lnTo>
                      <a:lnTo>
                        <a:pt x="43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round/>
                  <a:headEnd/>
                  <a:tailEnd/>
                </a:ln>
                <a:effectLst/>
                <a:scene3d>
                  <a:camera prst="legacyPerspectiveTopRight">
                    <a:rot lat="20099993" lon="21299992" rev="0"/>
                  </a:camera>
                  <a:lightRig rig="legacyFlat1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accent1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3677" y="815"/>
                  <a:ext cx="472" cy="701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3905" y="815"/>
                  <a:ext cx="464" cy="69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" name="Line 15"/>
                <p:cNvSpPr>
                  <a:spLocks noChangeShapeType="1"/>
                </p:cNvSpPr>
                <p:nvPr/>
              </p:nvSpPr>
              <p:spPr bwMode="auto">
                <a:xfrm>
                  <a:off x="4051" y="962"/>
                  <a:ext cx="1555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Line 16"/>
                <p:cNvSpPr>
                  <a:spLocks noChangeShapeType="1"/>
                </p:cNvSpPr>
                <p:nvPr/>
              </p:nvSpPr>
              <p:spPr bwMode="auto">
                <a:xfrm>
                  <a:off x="4014" y="1696"/>
                  <a:ext cx="1093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" name="AutoShape 17"/>
                <p:cNvSpPr>
                  <a:spLocks noChangeArrowheads="1"/>
                </p:cNvSpPr>
                <p:nvPr/>
              </p:nvSpPr>
              <p:spPr bwMode="auto">
                <a:xfrm>
                  <a:off x="3234" y="812"/>
                  <a:ext cx="2469" cy="1361"/>
                </a:xfrm>
                <a:prstGeom prst="parallelogram">
                  <a:avLst>
                    <a:gd name="adj" fmla="val 67307"/>
                  </a:avLst>
                </a:prstGeom>
                <a:noFill/>
                <a:ln w="28575">
                  <a:solidFill>
                    <a:schemeClr val="folHlink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2000">
                    <a:latin typeface="Comic Sans MS" pitchFamily="66" charset="0"/>
                  </a:endParaRPr>
                </a:p>
              </p:txBody>
            </p:sp>
            <p:sp>
              <p:nvSpPr>
                <p:cNvPr id="17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3234" y="1879"/>
                  <a:ext cx="198" cy="29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4015" y="815"/>
                  <a:ext cx="574" cy="854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Freeform 20"/>
                <p:cNvSpPr>
                  <a:spLocks/>
                </p:cNvSpPr>
                <p:nvPr/>
              </p:nvSpPr>
              <p:spPr bwMode="auto">
                <a:xfrm rot="10800000" flipV="1">
                  <a:off x="3992" y="1585"/>
                  <a:ext cx="192" cy="546"/>
                </a:xfrm>
                <a:custGeom>
                  <a:avLst/>
                  <a:gdLst>
                    <a:gd name="T0" fmla="*/ 28 w 252"/>
                    <a:gd name="T1" fmla="*/ 218 h 715"/>
                    <a:gd name="T2" fmla="*/ 8 w 252"/>
                    <a:gd name="T3" fmla="*/ 176 h 715"/>
                    <a:gd name="T4" fmla="*/ 1 w 252"/>
                    <a:gd name="T5" fmla="*/ 120 h 715"/>
                    <a:gd name="T6" fmla="*/ 11 w 252"/>
                    <a:gd name="T7" fmla="*/ 70 h 715"/>
                    <a:gd name="T8" fmla="*/ 34 w 252"/>
                    <a:gd name="T9" fmla="*/ 25 h 715"/>
                    <a:gd name="T10" fmla="*/ 56 w 252"/>
                    <a:gd name="T11" fmla="*/ 2 h 715"/>
                    <a:gd name="T12" fmla="*/ 75 w 252"/>
                    <a:gd name="T13" fmla="*/ 58 h 715"/>
                    <a:gd name="T14" fmla="*/ 84 w 252"/>
                    <a:gd name="T15" fmla="*/ 115 h 715"/>
                    <a:gd name="T16" fmla="*/ 82 w 252"/>
                    <a:gd name="T17" fmla="*/ 175 h 715"/>
                    <a:gd name="T18" fmla="*/ 67 w 252"/>
                    <a:gd name="T19" fmla="*/ 216 h 715"/>
                    <a:gd name="T20" fmla="*/ 47 w 252"/>
                    <a:gd name="T21" fmla="*/ 242 h 715"/>
                    <a:gd name="T22" fmla="*/ 28 w 252"/>
                    <a:gd name="T23" fmla="*/ 218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3889" y="1542"/>
                  <a:ext cx="423" cy="62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683" y="2188"/>
                  <a:ext cx="144" cy="1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latin typeface="Arial" charset="0"/>
                    </a:rPr>
                    <a:t>x</a:t>
                  </a:r>
                </a:p>
              </p:txBody>
            </p:sp>
            <p:sp>
              <p:nvSpPr>
                <p:cNvPr id="2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951" y="751"/>
                  <a:ext cx="144" cy="1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latin typeface="Arial" charset="0"/>
                    </a:rPr>
                    <a:t>z</a:t>
                  </a:r>
                </a:p>
              </p:txBody>
            </p:sp>
            <p:grpSp>
              <p:nvGrpSpPr>
                <p:cNvPr id="23" name="Group 24"/>
                <p:cNvGrpSpPr>
                  <a:grpSpLocks/>
                </p:cNvGrpSpPr>
                <p:nvPr/>
              </p:nvGrpSpPr>
              <p:grpSpPr bwMode="auto">
                <a:xfrm>
                  <a:off x="4646" y="686"/>
                  <a:ext cx="784" cy="763"/>
                  <a:chOff x="3157" y="3025"/>
                  <a:chExt cx="1026" cy="999"/>
                </a:xfrm>
              </p:grpSpPr>
              <p:grpSp>
                <p:nvGrpSpPr>
                  <p:cNvPr id="91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3157" y="3025"/>
                    <a:ext cx="1026" cy="999"/>
                    <a:chOff x="4130" y="2180"/>
                    <a:chExt cx="1026" cy="999"/>
                  </a:xfrm>
                </p:grpSpPr>
                <p:sp>
                  <p:nvSpPr>
                    <p:cNvPr id="93" name="Oval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53" y="2181"/>
                      <a:ext cx="981" cy="981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en-US" sz="20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94" name="Oval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53" y="2180"/>
                      <a:ext cx="981" cy="981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accent2"/>
                              </a:gs>
                            </a:gsLst>
                            <a:path path="shape">
                              <a:fillToRect l="50000" t="50000" r="50000" b="50000"/>
                            </a:path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en-US" sz="20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95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4130" y="2579"/>
                      <a:ext cx="1026" cy="600"/>
                    </a:xfrm>
                    <a:custGeom>
                      <a:avLst/>
                      <a:gdLst>
                        <a:gd name="T0" fmla="*/ 43 w 1026"/>
                        <a:gd name="T1" fmla="*/ 123 h 600"/>
                        <a:gd name="T2" fmla="*/ 120 w 1026"/>
                        <a:gd name="T3" fmla="*/ 181 h 600"/>
                        <a:gd name="T4" fmla="*/ 262 w 1026"/>
                        <a:gd name="T5" fmla="*/ 250 h 600"/>
                        <a:gd name="T6" fmla="*/ 432 w 1026"/>
                        <a:gd name="T7" fmla="*/ 280 h 600"/>
                        <a:gd name="T8" fmla="*/ 634 w 1026"/>
                        <a:gd name="T9" fmla="*/ 259 h 600"/>
                        <a:gd name="T10" fmla="*/ 799 w 1026"/>
                        <a:gd name="T11" fmla="*/ 201 h 600"/>
                        <a:gd name="T12" fmla="*/ 937 w 1026"/>
                        <a:gd name="T13" fmla="*/ 90 h 600"/>
                        <a:gd name="T14" fmla="*/ 1026 w 1026"/>
                        <a:gd name="T15" fmla="*/ 9 h 600"/>
                        <a:gd name="T16" fmla="*/ 1019 w 1026"/>
                        <a:gd name="T17" fmla="*/ 144 h 600"/>
                        <a:gd name="T18" fmla="*/ 992 w 1026"/>
                        <a:gd name="T19" fmla="*/ 267 h 600"/>
                        <a:gd name="T20" fmla="*/ 929 w 1026"/>
                        <a:gd name="T21" fmla="*/ 384 h 600"/>
                        <a:gd name="T22" fmla="*/ 857 w 1026"/>
                        <a:gd name="T23" fmla="*/ 467 h 600"/>
                        <a:gd name="T24" fmla="*/ 749 w 1026"/>
                        <a:gd name="T25" fmla="*/ 542 h 600"/>
                        <a:gd name="T26" fmla="*/ 610 w 1026"/>
                        <a:gd name="T27" fmla="*/ 588 h 600"/>
                        <a:gd name="T28" fmla="*/ 455 w 1026"/>
                        <a:gd name="T29" fmla="*/ 594 h 600"/>
                        <a:gd name="T30" fmla="*/ 310 w 1026"/>
                        <a:gd name="T31" fmla="*/ 553 h 600"/>
                        <a:gd name="T32" fmla="*/ 193 w 1026"/>
                        <a:gd name="T33" fmla="*/ 479 h 600"/>
                        <a:gd name="T34" fmla="*/ 95 w 1026"/>
                        <a:gd name="T35" fmla="*/ 368 h 600"/>
                        <a:gd name="T36" fmla="*/ 36 w 1026"/>
                        <a:gd name="T37" fmla="*/ 237 h 600"/>
                        <a:gd name="T38" fmla="*/ 1 w 1026"/>
                        <a:gd name="T39" fmla="*/ 73 h 600"/>
                        <a:gd name="T40" fmla="*/ 43 w 1026"/>
                        <a:gd name="T41" fmla="*/ 123 h 600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1026" h="600">
                          <a:moveTo>
                            <a:pt x="43" y="123"/>
                          </a:moveTo>
                          <a:cubicBezTo>
                            <a:pt x="61" y="136"/>
                            <a:pt x="84" y="160"/>
                            <a:pt x="120" y="181"/>
                          </a:cubicBezTo>
                          <a:cubicBezTo>
                            <a:pt x="156" y="202"/>
                            <a:pt x="210" y="233"/>
                            <a:pt x="262" y="250"/>
                          </a:cubicBezTo>
                          <a:cubicBezTo>
                            <a:pt x="314" y="267"/>
                            <a:pt x="370" y="279"/>
                            <a:pt x="432" y="280"/>
                          </a:cubicBezTo>
                          <a:cubicBezTo>
                            <a:pt x="494" y="281"/>
                            <a:pt x="573" y="272"/>
                            <a:pt x="634" y="259"/>
                          </a:cubicBezTo>
                          <a:cubicBezTo>
                            <a:pt x="695" y="246"/>
                            <a:pt x="749" y="229"/>
                            <a:pt x="799" y="201"/>
                          </a:cubicBezTo>
                          <a:cubicBezTo>
                            <a:pt x="849" y="173"/>
                            <a:pt x="899" y="122"/>
                            <a:pt x="937" y="90"/>
                          </a:cubicBezTo>
                          <a:cubicBezTo>
                            <a:pt x="975" y="58"/>
                            <a:pt x="1012" y="0"/>
                            <a:pt x="1026" y="9"/>
                          </a:cubicBezTo>
                          <a:cubicBezTo>
                            <a:pt x="1021" y="13"/>
                            <a:pt x="1025" y="101"/>
                            <a:pt x="1019" y="144"/>
                          </a:cubicBezTo>
                          <a:cubicBezTo>
                            <a:pt x="1013" y="187"/>
                            <a:pt x="1007" y="227"/>
                            <a:pt x="992" y="267"/>
                          </a:cubicBezTo>
                          <a:cubicBezTo>
                            <a:pt x="978" y="307"/>
                            <a:pt x="952" y="351"/>
                            <a:pt x="929" y="384"/>
                          </a:cubicBezTo>
                          <a:cubicBezTo>
                            <a:pt x="907" y="417"/>
                            <a:pt x="886" y="440"/>
                            <a:pt x="857" y="467"/>
                          </a:cubicBezTo>
                          <a:cubicBezTo>
                            <a:pt x="827" y="493"/>
                            <a:pt x="790" y="521"/>
                            <a:pt x="749" y="542"/>
                          </a:cubicBezTo>
                          <a:cubicBezTo>
                            <a:pt x="708" y="562"/>
                            <a:pt x="659" y="580"/>
                            <a:pt x="610" y="588"/>
                          </a:cubicBezTo>
                          <a:cubicBezTo>
                            <a:pt x="561" y="596"/>
                            <a:pt x="505" y="600"/>
                            <a:pt x="455" y="594"/>
                          </a:cubicBezTo>
                          <a:cubicBezTo>
                            <a:pt x="404" y="588"/>
                            <a:pt x="353" y="572"/>
                            <a:pt x="310" y="553"/>
                          </a:cubicBezTo>
                          <a:cubicBezTo>
                            <a:pt x="267" y="533"/>
                            <a:pt x="229" y="510"/>
                            <a:pt x="193" y="479"/>
                          </a:cubicBezTo>
                          <a:cubicBezTo>
                            <a:pt x="157" y="448"/>
                            <a:pt x="121" y="408"/>
                            <a:pt x="95" y="368"/>
                          </a:cubicBezTo>
                          <a:cubicBezTo>
                            <a:pt x="69" y="328"/>
                            <a:pt x="52" y="286"/>
                            <a:pt x="36" y="237"/>
                          </a:cubicBezTo>
                          <a:cubicBezTo>
                            <a:pt x="20" y="188"/>
                            <a:pt x="0" y="92"/>
                            <a:pt x="1" y="73"/>
                          </a:cubicBezTo>
                          <a:lnTo>
                            <a:pt x="43" y="123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alpha val="50195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4153" y="2604"/>
                      <a:ext cx="979" cy="257"/>
                    </a:xfrm>
                    <a:custGeom>
                      <a:avLst/>
                      <a:gdLst>
                        <a:gd name="T0" fmla="*/ 0 w 979"/>
                        <a:gd name="T1" fmla="*/ 78 h 257"/>
                        <a:gd name="T2" fmla="*/ 101 w 979"/>
                        <a:gd name="T3" fmla="*/ 160 h 257"/>
                        <a:gd name="T4" fmla="*/ 263 w 979"/>
                        <a:gd name="T5" fmla="*/ 232 h 257"/>
                        <a:gd name="T6" fmla="*/ 404 w 979"/>
                        <a:gd name="T7" fmla="*/ 256 h 257"/>
                        <a:gd name="T8" fmla="*/ 608 w 979"/>
                        <a:gd name="T9" fmla="*/ 238 h 257"/>
                        <a:gd name="T10" fmla="*/ 800 w 979"/>
                        <a:gd name="T11" fmla="*/ 160 h 257"/>
                        <a:gd name="T12" fmla="*/ 979 w 979"/>
                        <a:gd name="T13" fmla="*/ 0 h 257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979" h="257">
                          <a:moveTo>
                            <a:pt x="0" y="78"/>
                          </a:moveTo>
                          <a:cubicBezTo>
                            <a:pt x="17" y="92"/>
                            <a:pt x="57" y="134"/>
                            <a:pt x="101" y="160"/>
                          </a:cubicBezTo>
                          <a:cubicBezTo>
                            <a:pt x="145" y="186"/>
                            <a:pt x="213" y="216"/>
                            <a:pt x="263" y="232"/>
                          </a:cubicBezTo>
                          <a:cubicBezTo>
                            <a:pt x="313" y="248"/>
                            <a:pt x="347" y="255"/>
                            <a:pt x="404" y="256"/>
                          </a:cubicBezTo>
                          <a:cubicBezTo>
                            <a:pt x="461" y="257"/>
                            <a:pt x="542" y="254"/>
                            <a:pt x="608" y="238"/>
                          </a:cubicBezTo>
                          <a:cubicBezTo>
                            <a:pt x="674" y="222"/>
                            <a:pt x="738" y="200"/>
                            <a:pt x="800" y="160"/>
                          </a:cubicBezTo>
                          <a:cubicBezTo>
                            <a:pt x="862" y="120"/>
                            <a:pt x="942" y="33"/>
                            <a:pt x="979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bg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2" name="Freeform 30"/>
                  <p:cNvSpPr>
                    <a:spLocks/>
                  </p:cNvSpPr>
                  <p:nvPr/>
                </p:nvSpPr>
                <p:spPr bwMode="auto">
                  <a:xfrm>
                    <a:off x="3175" y="3162"/>
                    <a:ext cx="252" cy="715"/>
                  </a:xfrm>
                  <a:custGeom>
                    <a:avLst/>
                    <a:gdLst>
                      <a:gd name="T0" fmla="*/ 84 w 252"/>
                      <a:gd name="T1" fmla="*/ 643 h 715"/>
                      <a:gd name="T2" fmla="*/ 24 w 252"/>
                      <a:gd name="T3" fmla="*/ 519 h 715"/>
                      <a:gd name="T4" fmla="*/ 1 w 252"/>
                      <a:gd name="T5" fmla="*/ 351 h 715"/>
                      <a:gd name="T6" fmla="*/ 30 w 252"/>
                      <a:gd name="T7" fmla="*/ 205 h 715"/>
                      <a:gd name="T8" fmla="*/ 100 w 252"/>
                      <a:gd name="T9" fmla="*/ 73 h 715"/>
                      <a:gd name="T10" fmla="*/ 166 w 252"/>
                      <a:gd name="T11" fmla="*/ 4 h 715"/>
                      <a:gd name="T12" fmla="*/ 225 w 252"/>
                      <a:gd name="T13" fmla="*/ 171 h 715"/>
                      <a:gd name="T14" fmla="*/ 249 w 252"/>
                      <a:gd name="T15" fmla="*/ 337 h 715"/>
                      <a:gd name="T16" fmla="*/ 241 w 252"/>
                      <a:gd name="T17" fmla="*/ 514 h 715"/>
                      <a:gd name="T18" fmla="*/ 199 w 252"/>
                      <a:gd name="T19" fmla="*/ 636 h 715"/>
                      <a:gd name="T20" fmla="*/ 142 w 252"/>
                      <a:gd name="T21" fmla="*/ 712 h 715"/>
                      <a:gd name="T22" fmla="*/ 84 w 252"/>
                      <a:gd name="T23" fmla="*/ 643 h 715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252" h="715">
                        <a:moveTo>
                          <a:pt x="84" y="643"/>
                        </a:moveTo>
                        <a:cubicBezTo>
                          <a:pt x="64" y="611"/>
                          <a:pt x="38" y="568"/>
                          <a:pt x="24" y="519"/>
                        </a:cubicBezTo>
                        <a:cubicBezTo>
                          <a:pt x="10" y="470"/>
                          <a:pt x="0" y="403"/>
                          <a:pt x="1" y="351"/>
                        </a:cubicBezTo>
                        <a:cubicBezTo>
                          <a:pt x="2" y="299"/>
                          <a:pt x="14" y="251"/>
                          <a:pt x="30" y="205"/>
                        </a:cubicBezTo>
                        <a:cubicBezTo>
                          <a:pt x="46" y="159"/>
                          <a:pt x="77" y="106"/>
                          <a:pt x="100" y="73"/>
                        </a:cubicBezTo>
                        <a:cubicBezTo>
                          <a:pt x="123" y="40"/>
                          <a:pt x="163" y="0"/>
                          <a:pt x="166" y="4"/>
                        </a:cubicBezTo>
                        <a:cubicBezTo>
                          <a:pt x="198" y="57"/>
                          <a:pt x="212" y="120"/>
                          <a:pt x="225" y="171"/>
                        </a:cubicBezTo>
                        <a:cubicBezTo>
                          <a:pt x="239" y="226"/>
                          <a:pt x="246" y="280"/>
                          <a:pt x="249" y="337"/>
                        </a:cubicBezTo>
                        <a:cubicBezTo>
                          <a:pt x="252" y="394"/>
                          <a:pt x="249" y="464"/>
                          <a:pt x="241" y="514"/>
                        </a:cubicBezTo>
                        <a:cubicBezTo>
                          <a:pt x="233" y="564"/>
                          <a:pt x="216" y="603"/>
                          <a:pt x="199" y="636"/>
                        </a:cubicBezTo>
                        <a:cubicBezTo>
                          <a:pt x="182" y="669"/>
                          <a:pt x="142" y="715"/>
                          <a:pt x="142" y="712"/>
                        </a:cubicBezTo>
                        <a:cubicBezTo>
                          <a:pt x="142" y="711"/>
                          <a:pt x="104" y="675"/>
                          <a:pt x="84" y="64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5715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" name="Line 31"/>
                <p:cNvSpPr>
                  <a:spLocks noChangeShapeType="1"/>
                </p:cNvSpPr>
                <p:nvPr/>
              </p:nvSpPr>
              <p:spPr bwMode="auto">
                <a:xfrm>
                  <a:off x="4160" y="812"/>
                  <a:ext cx="641" cy="0"/>
                </a:xfrm>
                <a:prstGeom prst="line">
                  <a:avLst/>
                </a:pr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32"/>
                <p:cNvSpPr>
                  <a:spLocks noChangeShapeType="1"/>
                </p:cNvSpPr>
                <p:nvPr/>
              </p:nvSpPr>
              <p:spPr bwMode="auto">
                <a:xfrm>
                  <a:off x="4394" y="962"/>
                  <a:ext cx="459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33"/>
                <p:cNvSpPr>
                  <a:spLocks noChangeShapeType="1"/>
                </p:cNvSpPr>
                <p:nvPr/>
              </p:nvSpPr>
              <p:spPr bwMode="auto">
                <a:xfrm>
                  <a:off x="3950" y="1108"/>
                  <a:ext cx="911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34"/>
                <p:cNvSpPr>
                  <a:spLocks noChangeShapeType="1"/>
                </p:cNvSpPr>
                <p:nvPr/>
              </p:nvSpPr>
              <p:spPr bwMode="auto">
                <a:xfrm flipH="1">
                  <a:off x="4612" y="1052"/>
                  <a:ext cx="248" cy="36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35"/>
                <p:cNvSpPr>
                  <a:spLocks noChangeShapeType="1"/>
                </p:cNvSpPr>
                <p:nvPr/>
              </p:nvSpPr>
              <p:spPr bwMode="auto">
                <a:xfrm>
                  <a:off x="3851" y="1255"/>
                  <a:ext cx="1557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3892" y="812"/>
                  <a:ext cx="910" cy="135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37"/>
                <p:cNvSpPr>
                  <a:spLocks noChangeShapeType="1"/>
                </p:cNvSpPr>
                <p:nvPr/>
              </p:nvSpPr>
              <p:spPr bwMode="auto">
                <a:xfrm>
                  <a:off x="3752" y="1402"/>
                  <a:ext cx="1557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1" name="Group 38"/>
                <p:cNvGrpSpPr>
                  <a:grpSpLocks/>
                </p:cNvGrpSpPr>
                <p:nvPr/>
              </p:nvGrpSpPr>
              <p:grpSpPr bwMode="auto">
                <a:xfrm>
                  <a:off x="4241" y="1112"/>
                  <a:ext cx="374" cy="753"/>
                  <a:chOff x="3811" y="2604"/>
                  <a:chExt cx="489" cy="985"/>
                </a:xfrm>
              </p:grpSpPr>
              <p:sp>
                <p:nvSpPr>
                  <p:cNvPr id="87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3811" y="2605"/>
                    <a:ext cx="488" cy="98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CC00"/>
                      </a:gs>
                      <a:gs pos="100000">
                        <a:srgbClr val="FF3300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200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88" name="Freeform 40"/>
                  <p:cNvSpPr>
                    <a:spLocks/>
                  </p:cNvSpPr>
                  <p:nvPr/>
                </p:nvSpPr>
                <p:spPr bwMode="auto">
                  <a:xfrm>
                    <a:off x="3811" y="3074"/>
                    <a:ext cx="489" cy="515"/>
                  </a:xfrm>
                  <a:custGeom>
                    <a:avLst/>
                    <a:gdLst>
                      <a:gd name="T0" fmla="*/ 13 w 489"/>
                      <a:gd name="T1" fmla="*/ 46 h 515"/>
                      <a:gd name="T2" fmla="*/ 65 w 489"/>
                      <a:gd name="T3" fmla="*/ 81 h 515"/>
                      <a:gd name="T4" fmla="*/ 121 w 489"/>
                      <a:gd name="T5" fmla="*/ 97 h 515"/>
                      <a:gd name="T6" fmla="*/ 176 w 489"/>
                      <a:gd name="T7" fmla="*/ 112 h 515"/>
                      <a:gd name="T8" fmla="*/ 241 w 489"/>
                      <a:gd name="T9" fmla="*/ 114 h 515"/>
                      <a:gd name="T10" fmla="*/ 313 w 489"/>
                      <a:gd name="T11" fmla="*/ 103 h 515"/>
                      <a:gd name="T12" fmla="*/ 385 w 489"/>
                      <a:gd name="T13" fmla="*/ 78 h 515"/>
                      <a:gd name="T14" fmla="*/ 452 w 489"/>
                      <a:gd name="T15" fmla="*/ 29 h 515"/>
                      <a:gd name="T16" fmla="*/ 485 w 489"/>
                      <a:gd name="T17" fmla="*/ 7 h 515"/>
                      <a:gd name="T18" fmla="*/ 487 w 489"/>
                      <a:gd name="T19" fmla="*/ 70 h 515"/>
                      <a:gd name="T20" fmla="*/ 474 w 489"/>
                      <a:gd name="T21" fmla="*/ 190 h 515"/>
                      <a:gd name="T22" fmla="*/ 444 w 489"/>
                      <a:gd name="T23" fmla="*/ 304 h 515"/>
                      <a:gd name="T24" fmla="*/ 408 w 489"/>
                      <a:gd name="T25" fmla="*/ 385 h 515"/>
                      <a:gd name="T26" fmla="*/ 356 w 489"/>
                      <a:gd name="T27" fmla="*/ 458 h 515"/>
                      <a:gd name="T28" fmla="*/ 289 w 489"/>
                      <a:gd name="T29" fmla="*/ 503 h 515"/>
                      <a:gd name="T30" fmla="*/ 214 w 489"/>
                      <a:gd name="T31" fmla="*/ 509 h 515"/>
                      <a:gd name="T32" fmla="*/ 143 w 489"/>
                      <a:gd name="T33" fmla="*/ 469 h 515"/>
                      <a:gd name="T34" fmla="*/ 87 w 489"/>
                      <a:gd name="T35" fmla="*/ 397 h 515"/>
                      <a:gd name="T36" fmla="*/ 39 w 489"/>
                      <a:gd name="T37" fmla="*/ 289 h 515"/>
                      <a:gd name="T38" fmla="*/ 10 w 489"/>
                      <a:gd name="T39" fmla="*/ 161 h 515"/>
                      <a:gd name="T40" fmla="*/ 0 w 489"/>
                      <a:gd name="T41" fmla="*/ 28 h 515"/>
                      <a:gd name="T42" fmla="*/ 13 w 489"/>
                      <a:gd name="T43" fmla="*/ 46 h 51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0" t="0" r="r" b="b"/>
                    <a:pathLst>
                      <a:path w="489" h="515">
                        <a:moveTo>
                          <a:pt x="13" y="46"/>
                        </a:moveTo>
                        <a:cubicBezTo>
                          <a:pt x="24" y="55"/>
                          <a:pt x="47" y="72"/>
                          <a:pt x="65" y="81"/>
                        </a:cubicBezTo>
                        <a:cubicBezTo>
                          <a:pt x="83" y="90"/>
                          <a:pt x="103" y="92"/>
                          <a:pt x="121" y="97"/>
                        </a:cubicBezTo>
                        <a:cubicBezTo>
                          <a:pt x="139" y="102"/>
                          <a:pt x="156" y="109"/>
                          <a:pt x="176" y="112"/>
                        </a:cubicBezTo>
                        <a:cubicBezTo>
                          <a:pt x="196" y="115"/>
                          <a:pt x="218" y="115"/>
                          <a:pt x="241" y="114"/>
                        </a:cubicBezTo>
                        <a:cubicBezTo>
                          <a:pt x="264" y="113"/>
                          <a:pt x="289" y="109"/>
                          <a:pt x="313" y="103"/>
                        </a:cubicBezTo>
                        <a:cubicBezTo>
                          <a:pt x="337" y="97"/>
                          <a:pt x="362" y="90"/>
                          <a:pt x="385" y="78"/>
                        </a:cubicBezTo>
                        <a:cubicBezTo>
                          <a:pt x="408" y="66"/>
                          <a:pt x="435" y="41"/>
                          <a:pt x="452" y="29"/>
                        </a:cubicBezTo>
                        <a:cubicBezTo>
                          <a:pt x="469" y="17"/>
                          <a:pt x="479" y="0"/>
                          <a:pt x="485" y="7"/>
                        </a:cubicBezTo>
                        <a:cubicBezTo>
                          <a:pt x="483" y="11"/>
                          <a:pt x="489" y="40"/>
                          <a:pt x="487" y="70"/>
                        </a:cubicBezTo>
                        <a:cubicBezTo>
                          <a:pt x="485" y="100"/>
                          <a:pt x="481" y="151"/>
                          <a:pt x="474" y="190"/>
                        </a:cubicBezTo>
                        <a:cubicBezTo>
                          <a:pt x="467" y="229"/>
                          <a:pt x="455" y="272"/>
                          <a:pt x="444" y="304"/>
                        </a:cubicBezTo>
                        <a:cubicBezTo>
                          <a:pt x="433" y="336"/>
                          <a:pt x="423" y="359"/>
                          <a:pt x="408" y="385"/>
                        </a:cubicBezTo>
                        <a:cubicBezTo>
                          <a:pt x="394" y="411"/>
                          <a:pt x="376" y="438"/>
                          <a:pt x="356" y="458"/>
                        </a:cubicBezTo>
                        <a:cubicBezTo>
                          <a:pt x="336" y="478"/>
                          <a:pt x="313" y="495"/>
                          <a:pt x="289" y="503"/>
                        </a:cubicBezTo>
                        <a:cubicBezTo>
                          <a:pt x="265" y="511"/>
                          <a:pt x="238" y="515"/>
                          <a:pt x="214" y="509"/>
                        </a:cubicBezTo>
                        <a:cubicBezTo>
                          <a:pt x="189" y="503"/>
                          <a:pt x="164" y="488"/>
                          <a:pt x="143" y="469"/>
                        </a:cubicBezTo>
                        <a:cubicBezTo>
                          <a:pt x="122" y="450"/>
                          <a:pt x="104" y="427"/>
                          <a:pt x="87" y="397"/>
                        </a:cubicBezTo>
                        <a:cubicBezTo>
                          <a:pt x="69" y="367"/>
                          <a:pt x="52" y="328"/>
                          <a:pt x="39" y="289"/>
                        </a:cubicBezTo>
                        <a:cubicBezTo>
                          <a:pt x="27" y="250"/>
                          <a:pt x="17" y="204"/>
                          <a:pt x="10" y="161"/>
                        </a:cubicBezTo>
                        <a:cubicBezTo>
                          <a:pt x="4" y="118"/>
                          <a:pt x="0" y="47"/>
                          <a:pt x="0" y="28"/>
                        </a:cubicBezTo>
                        <a:lnTo>
                          <a:pt x="13" y="46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5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9" name="Freeform 41"/>
                  <p:cNvSpPr>
                    <a:spLocks/>
                  </p:cNvSpPr>
                  <p:nvPr/>
                </p:nvSpPr>
                <p:spPr bwMode="auto">
                  <a:xfrm>
                    <a:off x="3811" y="3076"/>
                    <a:ext cx="487" cy="110"/>
                  </a:xfrm>
                  <a:custGeom>
                    <a:avLst/>
                    <a:gdLst>
                      <a:gd name="T0" fmla="*/ 0 w 979"/>
                      <a:gd name="T1" fmla="*/ 3 h 257"/>
                      <a:gd name="T2" fmla="*/ 6 w 979"/>
                      <a:gd name="T3" fmla="*/ 5 h 257"/>
                      <a:gd name="T4" fmla="*/ 16 w 979"/>
                      <a:gd name="T5" fmla="*/ 8 h 257"/>
                      <a:gd name="T6" fmla="*/ 25 w 979"/>
                      <a:gd name="T7" fmla="*/ 9 h 257"/>
                      <a:gd name="T8" fmla="*/ 37 w 979"/>
                      <a:gd name="T9" fmla="*/ 8 h 257"/>
                      <a:gd name="T10" fmla="*/ 49 w 979"/>
                      <a:gd name="T11" fmla="*/ 5 h 257"/>
                      <a:gd name="T12" fmla="*/ 60 w 979"/>
                      <a:gd name="T13" fmla="*/ 0 h 25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0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3811" y="2604"/>
                    <a:ext cx="488" cy="981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gradFill rotWithShape="0">
                          <a:gsLst>
                            <a:gs pos="0">
                              <a:schemeClr val="bg1"/>
                            </a:gs>
                            <a:gs pos="100000">
                              <a:schemeClr val="accent2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20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2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4560" y="1152"/>
                  <a:ext cx="683" cy="10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4341" y="1209"/>
                  <a:ext cx="644" cy="95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45"/>
                <p:cNvSpPr>
                  <a:spLocks noChangeShapeType="1"/>
                </p:cNvSpPr>
                <p:nvPr/>
              </p:nvSpPr>
              <p:spPr bwMode="auto">
                <a:xfrm>
                  <a:off x="4493" y="1548"/>
                  <a:ext cx="716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46"/>
                <p:cNvSpPr>
                  <a:spLocks noChangeShapeType="1"/>
                </p:cNvSpPr>
                <p:nvPr/>
              </p:nvSpPr>
              <p:spPr bwMode="auto">
                <a:xfrm flipH="1">
                  <a:off x="4082" y="733"/>
                  <a:ext cx="119" cy="177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47"/>
                <p:cNvSpPr>
                  <a:spLocks noChangeShapeType="1"/>
                </p:cNvSpPr>
                <p:nvPr/>
              </p:nvSpPr>
              <p:spPr bwMode="auto">
                <a:xfrm flipH="1">
                  <a:off x="4108" y="1530"/>
                  <a:ext cx="432" cy="643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48"/>
                <p:cNvSpPr>
                  <a:spLocks noChangeShapeType="1"/>
                </p:cNvSpPr>
                <p:nvPr/>
              </p:nvSpPr>
              <p:spPr bwMode="auto">
                <a:xfrm flipH="1">
                  <a:off x="4207" y="1541"/>
                  <a:ext cx="106" cy="15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49"/>
                <p:cNvSpPr>
                  <a:spLocks noChangeShapeType="1"/>
                </p:cNvSpPr>
                <p:nvPr/>
              </p:nvSpPr>
              <p:spPr bwMode="auto">
                <a:xfrm>
                  <a:off x="3967" y="1549"/>
                  <a:ext cx="364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9" name="Group 50"/>
                <p:cNvGrpSpPr>
                  <a:grpSpLocks/>
                </p:cNvGrpSpPr>
                <p:nvPr/>
              </p:nvGrpSpPr>
              <p:grpSpPr bwMode="auto">
                <a:xfrm>
                  <a:off x="3424" y="1488"/>
                  <a:ext cx="776" cy="764"/>
                  <a:chOff x="3424" y="1488"/>
                  <a:chExt cx="776" cy="764"/>
                </a:xfrm>
              </p:grpSpPr>
              <p:sp>
                <p:nvSpPr>
                  <p:cNvPr id="81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3435" y="1489"/>
                    <a:ext cx="749" cy="7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200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82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3433" y="1488"/>
                    <a:ext cx="749" cy="74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gradFill rotWithShape="0">
                          <a:gsLst>
                            <a:gs pos="0">
                              <a:schemeClr val="bg1"/>
                            </a:gs>
                            <a:gs pos="100000">
                              <a:schemeClr val="accent2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200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83" name="Freeform 53"/>
                  <p:cNvSpPr>
                    <a:spLocks/>
                  </p:cNvSpPr>
                  <p:nvPr/>
                </p:nvSpPr>
                <p:spPr bwMode="auto">
                  <a:xfrm>
                    <a:off x="3424" y="1799"/>
                    <a:ext cx="776" cy="453"/>
                  </a:xfrm>
                  <a:custGeom>
                    <a:avLst/>
                    <a:gdLst>
                      <a:gd name="T0" fmla="*/ 8 w 982"/>
                      <a:gd name="T1" fmla="*/ 43 h 568"/>
                      <a:gd name="T2" fmla="*/ 39 w 982"/>
                      <a:gd name="T3" fmla="*/ 67 h 568"/>
                      <a:gd name="T4" fmla="*/ 103 w 982"/>
                      <a:gd name="T5" fmla="*/ 97 h 568"/>
                      <a:gd name="T6" fmla="*/ 156 w 982"/>
                      <a:gd name="T7" fmla="*/ 106 h 568"/>
                      <a:gd name="T8" fmla="*/ 236 w 982"/>
                      <a:gd name="T9" fmla="*/ 99 h 568"/>
                      <a:gd name="T10" fmla="*/ 299 w 982"/>
                      <a:gd name="T11" fmla="*/ 74 h 568"/>
                      <a:gd name="T12" fmla="*/ 354 w 982"/>
                      <a:gd name="T13" fmla="*/ 33 h 568"/>
                      <a:gd name="T14" fmla="*/ 382 w 982"/>
                      <a:gd name="T15" fmla="*/ 3 h 568"/>
                      <a:gd name="T16" fmla="*/ 382 w 982"/>
                      <a:gd name="T17" fmla="*/ 49 h 568"/>
                      <a:gd name="T18" fmla="*/ 371 w 982"/>
                      <a:gd name="T19" fmla="*/ 99 h 568"/>
                      <a:gd name="T20" fmla="*/ 347 w 982"/>
                      <a:gd name="T21" fmla="*/ 144 h 568"/>
                      <a:gd name="T22" fmla="*/ 320 w 982"/>
                      <a:gd name="T23" fmla="*/ 177 h 568"/>
                      <a:gd name="T24" fmla="*/ 278 w 982"/>
                      <a:gd name="T25" fmla="*/ 207 h 568"/>
                      <a:gd name="T26" fmla="*/ 226 w 982"/>
                      <a:gd name="T27" fmla="*/ 225 h 568"/>
                      <a:gd name="T28" fmla="*/ 168 w 982"/>
                      <a:gd name="T29" fmla="*/ 227 h 568"/>
                      <a:gd name="T30" fmla="*/ 112 w 982"/>
                      <a:gd name="T31" fmla="*/ 211 h 568"/>
                      <a:gd name="T32" fmla="*/ 67 w 982"/>
                      <a:gd name="T33" fmla="*/ 182 h 568"/>
                      <a:gd name="T34" fmla="*/ 31 w 982"/>
                      <a:gd name="T35" fmla="*/ 139 h 568"/>
                      <a:gd name="T36" fmla="*/ 8 w 982"/>
                      <a:gd name="T37" fmla="*/ 86 h 568"/>
                      <a:gd name="T38" fmla="*/ 0 w 982"/>
                      <a:gd name="T39" fmla="*/ 33 h 568"/>
                      <a:gd name="T40" fmla="*/ 8 w 982"/>
                      <a:gd name="T41" fmla="*/ 43 h 568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0" t="0" r="r" b="b"/>
                    <a:pathLst>
                      <a:path w="982" h="568">
                        <a:moveTo>
                          <a:pt x="22" y="106"/>
                        </a:moveTo>
                        <a:cubicBezTo>
                          <a:pt x="39" y="120"/>
                          <a:pt x="60" y="144"/>
                          <a:pt x="100" y="166"/>
                        </a:cubicBezTo>
                        <a:cubicBezTo>
                          <a:pt x="140" y="188"/>
                          <a:pt x="212" y="222"/>
                          <a:pt x="262" y="238"/>
                        </a:cubicBezTo>
                        <a:cubicBezTo>
                          <a:pt x="312" y="254"/>
                          <a:pt x="346" y="261"/>
                          <a:pt x="403" y="262"/>
                        </a:cubicBezTo>
                        <a:cubicBezTo>
                          <a:pt x="460" y="263"/>
                          <a:pt x="546" y="257"/>
                          <a:pt x="607" y="244"/>
                        </a:cubicBezTo>
                        <a:cubicBezTo>
                          <a:pt x="668" y="231"/>
                          <a:pt x="719" y="210"/>
                          <a:pt x="769" y="183"/>
                        </a:cubicBezTo>
                        <a:cubicBezTo>
                          <a:pt x="819" y="156"/>
                          <a:pt x="872" y="111"/>
                          <a:pt x="907" y="82"/>
                        </a:cubicBezTo>
                        <a:cubicBezTo>
                          <a:pt x="942" y="53"/>
                          <a:pt x="966" y="0"/>
                          <a:pt x="978" y="7"/>
                        </a:cubicBezTo>
                        <a:cubicBezTo>
                          <a:pt x="973" y="11"/>
                          <a:pt x="982" y="84"/>
                          <a:pt x="978" y="123"/>
                        </a:cubicBezTo>
                        <a:cubicBezTo>
                          <a:pt x="974" y="162"/>
                          <a:pt x="966" y="204"/>
                          <a:pt x="952" y="243"/>
                        </a:cubicBezTo>
                        <a:cubicBezTo>
                          <a:pt x="938" y="282"/>
                          <a:pt x="913" y="325"/>
                          <a:pt x="891" y="357"/>
                        </a:cubicBezTo>
                        <a:cubicBezTo>
                          <a:pt x="869" y="389"/>
                          <a:pt x="849" y="412"/>
                          <a:pt x="820" y="438"/>
                        </a:cubicBezTo>
                        <a:cubicBezTo>
                          <a:pt x="791" y="464"/>
                          <a:pt x="755" y="491"/>
                          <a:pt x="715" y="511"/>
                        </a:cubicBezTo>
                        <a:cubicBezTo>
                          <a:pt x="675" y="531"/>
                          <a:pt x="628" y="548"/>
                          <a:pt x="580" y="556"/>
                        </a:cubicBezTo>
                        <a:cubicBezTo>
                          <a:pt x="532" y="564"/>
                          <a:pt x="478" y="568"/>
                          <a:pt x="429" y="562"/>
                        </a:cubicBezTo>
                        <a:cubicBezTo>
                          <a:pt x="380" y="556"/>
                          <a:pt x="330" y="541"/>
                          <a:pt x="288" y="522"/>
                        </a:cubicBezTo>
                        <a:cubicBezTo>
                          <a:pt x="246" y="503"/>
                          <a:pt x="209" y="480"/>
                          <a:pt x="174" y="450"/>
                        </a:cubicBezTo>
                        <a:cubicBezTo>
                          <a:pt x="139" y="420"/>
                          <a:pt x="104" y="381"/>
                          <a:pt x="79" y="342"/>
                        </a:cubicBezTo>
                        <a:cubicBezTo>
                          <a:pt x="54" y="303"/>
                          <a:pt x="34" y="257"/>
                          <a:pt x="21" y="214"/>
                        </a:cubicBezTo>
                        <a:cubicBezTo>
                          <a:pt x="8" y="171"/>
                          <a:pt x="0" y="99"/>
                          <a:pt x="0" y="81"/>
                        </a:cubicBezTo>
                        <a:lnTo>
                          <a:pt x="22" y="106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5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4" name="Freeform 54"/>
                  <p:cNvSpPr>
                    <a:spLocks/>
                  </p:cNvSpPr>
                  <p:nvPr/>
                </p:nvSpPr>
                <p:spPr bwMode="auto">
                  <a:xfrm rot="10800000" flipV="1">
                    <a:off x="3992" y="1580"/>
                    <a:ext cx="193" cy="546"/>
                  </a:xfrm>
                  <a:custGeom>
                    <a:avLst/>
                    <a:gdLst>
                      <a:gd name="T0" fmla="*/ 29 w 252"/>
                      <a:gd name="T1" fmla="*/ 218 h 715"/>
                      <a:gd name="T2" fmla="*/ 8 w 252"/>
                      <a:gd name="T3" fmla="*/ 176 h 715"/>
                      <a:gd name="T4" fmla="*/ 1 w 252"/>
                      <a:gd name="T5" fmla="*/ 120 h 715"/>
                      <a:gd name="T6" fmla="*/ 11 w 252"/>
                      <a:gd name="T7" fmla="*/ 70 h 715"/>
                      <a:gd name="T8" fmla="*/ 34 w 252"/>
                      <a:gd name="T9" fmla="*/ 25 h 715"/>
                      <a:gd name="T10" fmla="*/ 57 w 252"/>
                      <a:gd name="T11" fmla="*/ 2 h 715"/>
                      <a:gd name="T12" fmla="*/ 77 w 252"/>
                      <a:gd name="T13" fmla="*/ 58 h 715"/>
                      <a:gd name="T14" fmla="*/ 86 w 252"/>
                      <a:gd name="T15" fmla="*/ 115 h 715"/>
                      <a:gd name="T16" fmla="*/ 83 w 252"/>
                      <a:gd name="T17" fmla="*/ 175 h 715"/>
                      <a:gd name="T18" fmla="*/ 68 w 252"/>
                      <a:gd name="T19" fmla="*/ 216 h 715"/>
                      <a:gd name="T20" fmla="*/ 49 w 252"/>
                      <a:gd name="T21" fmla="*/ 242 h 715"/>
                      <a:gd name="T22" fmla="*/ 29 w 252"/>
                      <a:gd name="T23" fmla="*/ 218 h 715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252" h="715">
                        <a:moveTo>
                          <a:pt x="84" y="643"/>
                        </a:moveTo>
                        <a:cubicBezTo>
                          <a:pt x="64" y="611"/>
                          <a:pt x="38" y="568"/>
                          <a:pt x="24" y="519"/>
                        </a:cubicBezTo>
                        <a:cubicBezTo>
                          <a:pt x="10" y="470"/>
                          <a:pt x="0" y="403"/>
                          <a:pt x="1" y="351"/>
                        </a:cubicBezTo>
                        <a:cubicBezTo>
                          <a:pt x="2" y="299"/>
                          <a:pt x="14" y="251"/>
                          <a:pt x="30" y="205"/>
                        </a:cubicBezTo>
                        <a:cubicBezTo>
                          <a:pt x="46" y="159"/>
                          <a:pt x="77" y="106"/>
                          <a:pt x="100" y="73"/>
                        </a:cubicBezTo>
                        <a:cubicBezTo>
                          <a:pt x="123" y="40"/>
                          <a:pt x="163" y="0"/>
                          <a:pt x="166" y="4"/>
                        </a:cubicBezTo>
                        <a:cubicBezTo>
                          <a:pt x="198" y="57"/>
                          <a:pt x="212" y="120"/>
                          <a:pt x="225" y="171"/>
                        </a:cubicBezTo>
                        <a:cubicBezTo>
                          <a:pt x="239" y="226"/>
                          <a:pt x="246" y="280"/>
                          <a:pt x="249" y="337"/>
                        </a:cubicBezTo>
                        <a:cubicBezTo>
                          <a:pt x="252" y="394"/>
                          <a:pt x="249" y="464"/>
                          <a:pt x="241" y="514"/>
                        </a:cubicBezTo>
                        <a:cubicBezTo>
                          <a:pt x="233" y="564"/>
                          <a:pt x="216" y="603"/>
                          <a:pt x="199" y="636"/>
                        </a:cubicBezTo>
                        <a:cubicBezTo>
                          <a:pt x="182" y="669"/>
                          <a:pt x="142" y="715"/>
                          <a:pt x="142" y="712"/>
                        </a:cubicBezTo>
                        <a:cubicBezTo>
                          <a:pt x="142" y="711"/>
                          <a:pt x="104" y="675"/>
                          <a:pt x="84" y="64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5" name="Freeform 55"/>
                  <p:cNvSpPr>
                    <a:spLocks/>
                  </p:cNvSpPr>
                  <p:nvPr/>
                </p:nvSpPr>
                <p:spPr bwMode="auto">
                  <a:xfrm>
                    <a:off x="3974" y="1576"/>
                    <a:ext cx="87" cy="556"/>
                  </a:xfrm>
                  <a:custGeom>
                    <a:avLst/>
                    <a:gdLst>
                      <a:gd name="T0" fmla="*/ 31 w 114"/>
                      <a:gd name="T1" fmla="*/ 211 h 728"/>
                      <a:gd name="T2" fmla="*/ 28 w 114"/>
                      <a:gd name="T3" fmla="*/ 184 h 728"/>
                      <a:gd name="T4" fmla="*/ 27 w 114"/>
                      <a:gd name="T5" fmla="*/ 144 h 728"/>
                      <a:gd name="T6" fmla="*/ 27 w 114"/>
                      <a:gd name="T7" fmla="*/ 99 h 728"/>
                      <a:gd name="T8" fmla="*/ 28 w 114"/>
                      <a:gd name="T9" fmla="*/ 47 h 728"/>
                      <a:gd name="T10" fmla="*/ 29 w 114"/>
                      <a:gd name="T11" fmla="*/ 2 h 728"/>
                      <a:gd name="T12" fmla="*/ 9 w 114"/>
                      <a:gd name="T13" fmla="*/ 59 h 728"/>
                      <a:gd name="T14" fmla="*/ 2 w 114"/>
                      <a:gd name="T15" fmla="*/ 115 h 728"/>
                      <a:gd name="T16" fmla="*/ 4 w 114"/>
                      <a:gd name="T17" fmla="*/ 176 h 728"/>
                      <a:gd name="T18" fmla="*/ 18 w 114"/>
                      <a:gd name="T19" fmla="*/ 218 h 728"/>
                      <a:gd name="T20" fmla="*/ 38 w 114"/>
                      <a:gd name="T21" fmla="*/ 246 h 728"/>
                      <a:gd name="T22" fmla="*/ 31 w 114"/>
                      <a:gd name="T23" fmla="*/ 211 h 72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14" h="728">
                        <a:moveTo>
                          <a:pt x="90" y="621"/>
                        </a:moveTo>
                        <a:cubicBezTo>
                          <a:pt x="86" y="592"/>
                          <a:pt x="86" y="572"/>
                          <a:pt x="84" y="540"/>
                        </a:cubicBezTo>
                        <a:cubicBezTo>
                          <a:pt x="82" y="508"/>
                          <a:pt x="78" y="467"/>
                          <a:pt x="78" y="426"/>
                        </a:cubicBezTo>
                        <a:cubicBezTo>
                          <a:pt x="78" y="385"/>
                          <a:pt x="80" y="339"/>
                          <a:pt x="81" y="291"/>
                        </a:cubicBezTo>
                        <a:cubicBezTo>
                          <a:pt x="82" y="243"/>
                          <a:pt x="83" y="185"/>
                          <a:pt x="84" y="138"/>
                        </a:cubicBezTo>
                        <a:cubicBezTo>
                          <a:pt x="85" y="91"/>
                          <a:pt x="95" y="0"/>
                          <a:pt x="86" y="6"/>
                        </a:cubicBezTo>
                        <a:cubicBezTo>
                          <a:pt x="54" y="59"/>
                          <a:pt x="40" y="122"/>
                          <a:pt x="27" y="173"/>
                        </a:cubicBezTo>
                        <a:cubicBezTo>
                          <a:pt x="13" y="228"/>
                          <a:pt x="6" y="282"/>
                          <a:pt x="3" y="339"/>
                        </a:cubicBezTo>
                        <a:cubicBezTo>
                          <a:pt x="0" y="396"/>
                          <a:pt x="3" y="465"/>
                          <a:pt x="11" y="516"/>
                        </a:cubicBezTo>
                        <a:cubicBezTo>
                          <a:pt x="19" y="567"/>
                          <a:pt x="35" y="608"/>
                          <a:pt x="52" y="643"/>
                        </a:cubicBezTo>
                        <a:cubicBezTo>
                          <a:pt x="69" y="678"/>
                          <a:pt x="108" y="728"/>
                          <a:pt x="114" y="724"/>
                        </a:cubicBezTo>
                        <a:cubicBezTo>
                          <a:pt x="114" y="723"/>
                          <a:pt x="95" y="642"/>
                          <a:pt x="90" y="621"/>
                        </a:cubicBezTo>
                        <a:close/>
                      </a:path>
                    </a:pathLst>
                  </a:custGeom>
                  <a:solidFill>
                    <a:schemeClr val="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flat" cmpd="sng">
                        <a:solidFill>
                          <a:schemeClr val="bg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6" name="Freeform 56"/>
                  <p:cNvSpPr>
                    <a:spLocks/>
                  </p:cNvSpPr>
                  <p:nvPr/>
                </p:nvSpPr>
                <p:spPr bwMode="auto">
                  <a:xfrm>
                    <a:off x="3435" y="1872"/>
                    <a:ext cx="603" cy="136"/>
                  </a:xfrm>
                  <a:custGeom>
                    <a:avLst/>
                    <a:gdLst>
                      <a:gd name="T0" fmla="*/ 0 w 790"/>
                      <a:gd name="T1" fmla="*/ 0 h 179"/>
                      <a:gd name="T2" fmla="*/ 34 w 790"/>
                      <a:gd name="T3" fmla="*/ 27 h 179"/>
                      <a:gd name="T4" fmla="*/ 89 w 790"/>
                      <a:gd name="T5" fmla="*/ 52 h 179"/>
                      <a:gd name="T6" fmla="*/ 137 w 790"/>
                      <a:gd name="T7" fmla="*/ 59 h 179"/>
                      <a:gd name="T8" fmla="*/ 206 w 790"/>
                      <a:gd name="T9" fmla="*/ 54 h 179"/>
                      <a:gd name="T10" fmla="*/ 243 w 790"/>
                      <a:gd name="T11" fmla="*/ 41 h 179"/>
                      <a:gd name="T12" fmla="*/ 260 w 790"/>
                      <a:gd name="T13" fmla="*/ 21 h 179"/>
                      <a:gd name="T14" fmla="*/ 268 w 790"/>
                      <a:gd name="T15" fmla="*/ 14 h 17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790" h="179">
                        <a:moveTo>
                          <a:pt x="0" y="0"/>
                        </a:moveTo>
                        <a:cubicBezTo>
                          <a:pt x="17" y="14"/>
                          <a:pt x="57" y="56"/>
                          <a:pt x="101" y="82"/>
                        </a:cubicBezTo>
                        <a:cubicBezTo>
                          <a:pt x="145" y="108"/>
                          <a:pt x="213" y="138"/>
                          <a:pt x="263" y="154"/>
                        </a:cubicBezTo>
                        <a:cubicBezTo>
                          <a:pt x="313" y="170"/>
                          <a:pt x="347" y="177"/>
                          <a:pt x="404" y="178"/>
                        </a:cubicBezTo>
                        <a:cubicBezTo>
                          <a:pt x="461" y="179"/>
                          <a:pt x="556" y="169"/>
                          <a:pt x="608" y="160"/>
                        </a:cubicBezTo>
                        <a:cubicBezTo>
                          <a:pt x="660" y="151"/>
                          <a:pt x="687" y="140"/>
                          <a:pt x="714" y="123"/>
                        </a:cubicBezTo>
                        <a:cubicBezTo>
                          <a:pt x="741" y="106"/>
                          <a:pt x="755" y="73"/>
                          <a:pt x="768" y="60"/>
                        </a:cubicBezTo>
                        <a:cubicBezTo>
                          <a:pt x="781" y="47"/>
                          <a:pt x="785" y="46"/>
                          <a:pt x="790" y="42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0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4021" y="1404"/>
                  <a:ext cx="172" cy="25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58"/>
                <p:cNvSpPr>
                  <a:spLocks noChangeShapeType="1"/>
                </p:cNvSpPr>
                <p:nvPr/>
              </p:nvSpPr>
              <p:spPr bwMode="auto">
                <a:xfrm>
                  <a:off x="4013" y="1697"/>
                  <a:ext cx="964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Freeform 59"/>
                <p:cNvSpPr>
                  <a:spLocks/>
                </p:cNvSpPr>
                <p:nvPr/>
              </p:nvSpPr>
              <p:spPr bwMode="auto">
                <a:xfrm>
                  <a:off x="3943" y="1987"/>
                  <a:ext cx="968" cy="2"/>
                </a:xfrm>
                <a:custGeom>
                  <a:avLst/>
                  <a:gdLst>
                    <a:gd name="T0" fmla="*/ 0 w 1266"/>
                    <a:gd name="T1" fmla="*/ 1 h 3"/>
                    <a:gd name="T2" fmla="*/ 433 w 1266"/>
                    <a:gd name="T3" fmla="*/ 0 h 3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1266" h="3">
                      <a:moveTo>
                        <a:pt x="0" y="3"/>
                      </a:moveTo>
                      <a:lnTo>
                        <a:pt x="1266" y="0"/>
                      </a:lnTo>
                    </a:path>
                  </a:pathLst>
                </a:custGeom>
                <a:noFill/>
                <a:ln w="9525" cap="flat" cmpd="sng">
                  <a:solidFill>
                    <a:schemeClr val="folHlink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60"/>
                <p:cNvSpPr>
                  <a:spLocks noChangeShapeType="1"/>
                </p:cNvSpPr>
                <p:nvPr/>
              </p:nvSpPr>
              <p:spPr bwMode="auto">
                <a:xfrm>
                  <a:off x="4002" y="1842"/>
                  <a:ext cx="10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3888" y="1688"/>
                  <a:ext cx="325" cy="48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3677" y="2014"/>
                  <a:ext cx="106" cy="15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3460" y="1979"/>
                  <a:ext cx="126" cy="19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64"/>
                <p:cNvSpPr>
                  <a:spLocks noChangeShapeType="1"/>
                </p:cNvSpPr>
                <p:nvPr/>
              </p:nvSpPr>
              <p:spPr bwMode="auto">
                <a:xfrm>
                  <a:off x="3264" y="2173"/>
                  <a:ext cx="1522" cy="0"/>
                </a:xfrm>
                <a:prstGeom prst="line">
                  <a:avLst/>
                </a:pr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Freeform 65"/>
                <p:cNvSpPr>
                  <a:spLocks/>
                </p:cNvSpPr>
                <p:nvPr/>
              </p:nvSpPr>
              <p:spPr bwMode="auto">
                <a:xfrm>
                  <a:off x="3491" y="2018"/>
                  <a:ext cx="273" cy="236"/>
                </a:xfrm>
                <a:custGeom>
                  <a:avLst/>
                  <a:gdLst>
                    <a:gd name="T0" fmla="*/ 9 w 720"/>
                    <a:gd name="T1" fmla="*/ 0 h 622"/>
                    <a:gd name="T2" fmla="*/ 3 w 720"/>
                    <a:gd name="T3" fmla="*/ 8 h 622"/>
                    <a:gd name="T4" fmla="*/ 0 w 720"/>
                    <a:gd name="T5" fmla="*/ 8 h 622"/>
                    <a:gd name="T6" fmla="*/ 3 w 720"/>
                    <a:gd name="T7" fmla="*/ 13 h 622"/>
                    <a:gd name="T8" fmla="*/ 13 w 720"/>
                    <a:gd name="T9" fmla="*/ 8 h 622"/>
                    <a:gd name="T10" fmla="*/ 9 w 720"/>
                    <a:gd name="T11" fmla="*/ 8 h 622"/>
                    <a:gd name="T12" fmla="*/ 15 w 720"/>
                    <a:gd name="T13" fmla="*/ 0 h 622"/>
                    <a:gd name="T14" fmla="*/ 9 w 720"/>
                    <a:gd name="T15" fmla="*/ 0 h 62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20" h="622">
                      <a:moveTo>
                        <a:pt x="430" y="0"/>
                      </a:moveTo>
                      <a:lnTo>
                        <a:pt x="177" y="379"/>
                      </a:lnTo>
                      <a:lnTo>
                        <a:pt x="0" y="379"/>
                      </a:lnTo>
                      <a:lnTo>
                        <a:pt x="168" y="622"/>
                      </a:lnTo>
                      <a:lnTo>
                        <a:pt x="631" y="379"/>
                      </a:lnTo>
                      <a:lnTo>
                        <a:pt x="465" y="382"/>
                      </a:lnTo>
                      <a:lnTo>
                        <a:pt x="720" y="0"/>
                      </a:lnTo>
                      <a:lnTo>
                        <a:pt x="43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round/>
                  <a:headEnd/>
                  <a:tailEnd/>
                </a:ln>
                <a:effectLst/>
                <a:scene3d>
                  <a:camera prst="legacyPerspectiveTopRight">
                    <a:rot lat="20099993" lon="21299992" rev="0"/>
                  </a:camera>
                  <a:lightRig rig="legacyFlat1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accent1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grpSp>
              <p:nvGrpSpPr>
                <p:cNvPr id="49" name="Group 66"/>
                <p:cNvGrpSpPr>
                  <a:grpSpLocks/>
                </p:cNvGrpSpPr>
                <p:nvPr/>
              </p:nvGrpSpPr>
              <p:grpSpPr bwMode="auto">
                <a:xfrm>
                  <a:off x="3989" y="1244"/>
                  <a:ext cx="895" cy="260"/>
                  <a:chOff x="4074" y="2980"/>
                  <a:chExt cx="1170" cy="341"/>
                </a:xfrm>
              </p:grpSpPr>
              <p:sp>
                <p:nvSpPr>
                  <p:cNvPr id="68" name="Line 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03" y="3046"/>
                    <a:ext cx="71" cy="102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" name="Line 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31" y="2980"/>
                    <a:ext cx="183" cy="155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0" name="Line 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2" y="3148"/>
                    <a:ext cx="287" cy="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1" name="Line 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2" y="3268"/>
                    <a:ext cx="332" cy="22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2" name="Line 7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189" y="3007"/>
                    <a:ext cx="298" cy="124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" name="Line 7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096" y="3161"/>
                    <a:ext cx="323" cy="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4" name="Line 7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074" y="3316"/>
                    <a:ext cx="287" cy="5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5" name="Line 7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338" y="3264"/>
                    <a:ext cx="206" cy="22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6" name="Line 7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361" y="3139"/>
                    <a:ext cx="183" cy="54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7" name="Line 7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544" y="3069"/>
                    <a:ext cx="68" cy="79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8" name="Line 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3131"/>
                    <a:ext cx="125" cy="44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" name="Line 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63" y="3237"/>
                    <a:ext cx="206" cy="13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0" name="Line 7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512" y="3215"/>
                    <a:ext cx="115" cy="35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" name="Group 80"/>
                <p:cNvGrpSpPr>
                  <a:grpSpLocks/>
                </p:cNvGrpSpPr>
                <p:nvPr/>
              </p:nvGrpSpPr>
              <p:grpSpPr bwMode="auto">
                <a:xfrm>
                  <a:off x="4004" y="1578"/>
                  <a:ext cx="860" cy="261"/>
                  <a:chOff x="3886" y="3532"/>
                  <a:chExt cx="1125" cy="341"/>
                </a:xfrm>
              </p:grpSpPr>
              <p:sp>
                <p:nvSpPr>
                  <p:cNvPr id="55" name="Line 81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4302" y="3667"/>
                    <a:ext cx="76" cy="134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6" name="Line 82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4071" y="3718"/>
                    <a:ext cx="183" cy="155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7" name="Line 83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3886" y="3630"/>
                    <a:ext cx="287" cy="76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8" name="Line 84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3955" y="3564"/>
                    <a:ext cx="219" cy="15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9" name="Line 85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599" y="3723"/>
                    <a:ext cx="298" cy="124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0" name="Line 86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666" y="3617"/>
                    <a:ext cx="323" cy="76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" name="Line 87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724" y="3532"/>
                    <a:ext cx="287" cy="5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2" name="Line 88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542" y="3568"/>
                    <a:ext cx="206" cy="22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" name="Line 89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541" y="3661"/>
                    <a:ext cx="183" cy="54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4" name="Line 90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474" y="3705"/>
                    <a:ext cx="68" cy="79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5" name="Line 91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4186" y="3679"/>
                    <a:ext cx="125" cy="44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Line 92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4117" y="3603"/>
                    <a:ext cx="206" cy="13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Line 93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458" y="3603"/>
                    <a:ext cx="115" cy="35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1" name="Line 94"/>
                <p:cNvSpPr>
                  <a:spLocks noChangeShapeType="1"/>
                </p:cNvSpPr>
                <p:nvPr/>
              </p:nvSpPr>
              <p:spPr bwMode="auto">
                <a:xfrm>
                  <a:off x="3359" y="1989"/>
                  <a:ext cx="253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95"/>
                <p:cNvSpPr>
                  <a:spLocks noChangeShapeType="1"/>
                </p:cNvSpPr>
                <p:nvPr/>
              </p:nvSpPr>
              <p:spPr bwMode="auto">
                <a:xfrm>
                  <a:off x="5313" y="1108"/>
                  <a:ext cx="19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5394" y="811"/>
                  <a:ext cx="78" cy="117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97"/>
                <p:cNvSpPr>
                  <a:spLocks noChangeShapeType="1"/>
                </p:cNvSpPr>
                <p:nvPr/>
              </p:nvSpPr>
              <p:spPr bwMode="auto">
                <a:xfrm>
                  <a:off x="4604" y="2175"/>
                  <a:ext cx="31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9" name="Text Box 98"/>
              <p:cNvSpPr txBox="1">
                <a:spLocks noChangeArrowheads="1"/>
              </p:cNvSpPr>
              <p:nvPr/>
            </p:nvSpPr>
            <p:spPr bwMode="auto">
              <a:xfrm>
                <a:off x="3044" y="1968"/>
                <a:ext cx="144" cy="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Arial" charset="0"/>
                  </a:rPr>
                  <a:t>y</a:t>
                </a:r>
              </a:p>
            </p:txBody>
          </p:sp>
          <p:sp>
            <p:nvSpPr>
              <p:cNvPr id="10" name="Line 99"/>
              <p:cNvSpPr>
                <a:spLocks noChangeShapeType="1"/>
              </p:cNvSpPr>
              <p:nvPr/>
            </p:nvSpPr>
            <p:spPr bwMode="auto">
              <a:xfrm rot="-5400000">
                <a:off x="3074" y="2004"/>
                <a:ext cx="318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7" name="Rectangle 100"/>
          <p:cNvSpPr>
            <a:spLocks noChangeArrowheads="1"/>
          </p:cNvSpPr>
          <p:nvPr/>
        </p:nvSpPr>
        <p:spPr bwMode="auto">
          <a:xfrm>
            <a:off x="4811924" y="2330130"/>
            <a:ext cx="1800225" cy="7207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Comic Sans MS" pitchFamily="66" charset="0"/>
              </a:rPr>
              <a:t>Plasma to be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Comic Sans MS" pitchFamily="66" charset="0"/>
              </a:rPr>
              <a:t> studied</a:t>
            </a:r>
          </a:p>
        </p:txBody>
      </p:sp>
      <p:sp>
        <p:nvSpPr>
          <p:cNvPr id="98" name="Line 102"/>
          <p:cNvSpPr>
            <a:spLocks noChangeShapeType="1"/>
          </p:cNvSpPr>
          <p:nvPr/>
        </p:nvSpPr>
        <p:spPr bwMode="auto">
          <a:xfrm flipH="1">
            <a:off x="3270910" y="2565448"/>
            <a:ext cx="1439863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08" y="4119378"/>
            <a:ext cx="3662363" cy="256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" name="ZoneTexte 99"/>
          <p:cNvSpPr txBox="1"/>
          <p:nvPr/>
        </p:nvSpPr>
        <p:spPr>
          <a:xfrm>
            <a:off x="5580112" y="927488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ideal world the plasma</a:t>
            </a:r>
          </a:p>
          <a:p>
            <a:r>
              <a:rPr lang="en-US" dirty="0" smtClean="0"/>
              <a:t>Should have only v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101" name="ZoneTexte 100"/>
          <p:cNvSpPr txBox="1"/>
          <p:nvPr/>
        </p:nvSpPr>
        <p:spPr>
          <a:xfrm>
            <a:off x="4890398" y="4509120"/>
            <a:ext cx="37353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real world (EPOS)  the</a:t>
            </a:r>
          </a:p>
          <a:p>
            <a:r>
              <a:rPr lang="en-US" dirty="0"/>
              <a:t>p</a:t>
            </a:r>
            <a:r>
              <a:rPr lang="en-US" dirty="0" smtClean="0"/>
              <a:t>lasma has all kinds of moments v</a:t>
            </a:r>
            <a:r>
              <a:rPr lang="en-US" baseline="-25000" dirty="0" smtClean="0"/>
              <a:t>i</a:t>
            </a:r>
          </a:p>
          <a:p>
            <a:r>
              <a:rPr lang="en-US" dirty="0" smtClean="0"/>
              <a:t>the v</a:t>
            </a:r>
            <a:r>
              <a:rPr lang="en-US" baseline="-25000" dirty="0" smtClean="0"/>
              <a:t>i</a:t>
            </a:r>
            <a:r>
              <a:rPr lang="en-US" dirty="0" smtClean="0"/>
              <a:t> impair are fluctuations </a:t>
            </a:r>
          </a:p>
          <a:p>
            <a:endParaRPr lang="en-US" dirty="0"/>
          </a:p>
          <a:p>
            <a:r>
              <a:rPr lang="en-US" dirty="0" smtClean="0"/>
              <a:t>v</a:t>
            </a:r>
            <a:r>
              <a:rPr lang="en-US" baseline="-25000" dirty="0" smtClean="0"/>
              <a:t>3</a:t>
            </a:r>
            <a:r>
              <a:rPr lang="en-US" dirty="0" smtClean="0"/>
              <a:t>  corresponds to a Mercedes Star</a:t>
            </a:r>
          </a:p>
        </p:txBody>
      </p:sp>
      <p:sp>
        <p:nvSpPr>
          <p:cNvPr id="102" name="ZoneTexte 101"/>
          <p:cNvSpPr txBox="1"/>
          <p:nvPr/>
        </p:nvSpPr>
        <p:spPr>
          <a:xfrm>
            <a:off x="1623405" y="138630"/>
            <a:ext cx="4774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Where do the finite v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come from?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560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5256584" cy="3844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37844" y="41081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Very surprising </a:t>
            </a:r>
            <a:r>
              <a:rPr lang="en-US" sz="2400" dirty="0" smtClean="0"/>
              <a:t>:  v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/</a:t>
            </a:r>
            <a:r>
              <a:rPr lang="el-GR" sz="2400" dirty="0" smtClean="0">
                <a:cs typeface="Arial"/>
              </a:rPr>
              <a:t>ϵ</a:t>
            </a:r>
            <a:r>
              <a:rPr lang="fr-FR" sz="2400" baseline="-25000" dirty="0" smtClean="0">
                <a:cs typeface="Arial"/>
              </a:rPr>
              <a:t>2  </a:t>
            </a:r>
            <a:r>
              <a:rPr lang="fr-FR" sz="2400" dirty="0" smtClean="0">
                <a:cs typeface="Arial"/>
              </a:rPr>
              <a:t>: </a:t>
            </a:r>
            <a:r>
              <a:rPr lang="fr-FR" sz="2400" dirty="0" err="1" smtClean="0">
                <a:cs typeface="Arial"/>
              </a:rPr>
              <a:t>same</a:t>
            </a:r>
            <a:r>
              <a:rPr lang="fr-FR" sz="2400" dirty="0" smtClean="0">
                <a:cs typeface="Arial"/>
              </a:rPr>
              <a:t> for light hadrons and D </a:t>
            </a:r>
            <a:r>
              <a:rPr lang="fr-FR" sz="2400" dirty="0" err="1" smtClean="0">
                <a:cs typeface="Arial"/>
              </a:rPr>
              <a:t>mesons</a:t>
            </a:r>
            <a:r>
              <a:rPr lang="fr-FR" sz="2400" dirty="0" smtClean="0">
                <a:cs typeface="Arial"/>
              </a:rPr>
              <a:t>                                        </a:t>
            </a:r>
            <a:endParaRPr lang="en-US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215962" y="4656925"/>
            <a:ext cx="9220794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j-lt"/>
              </a:rPr>
              <a:t>Light quarks: 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hydro-dynamical pressure  </a:t>
            </a:r>
            <a:r>
              <a:rPr lang="en-US" sz="2000" dirty="0" smtClean="0">
                <a:latin typeface="+mj-lt"/>
              </a:rPr>
              <a:t>caused by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spatial eccentricity</a:t>
            </a:r>
          </a:p>
          <a:p>
            <a:r>
              <a:rPr lang="en-US" sz="2000" dirty="0" smtClean="0">
                <a:latin typeface="+mj-lt"/>
              </a:rPr>
              <a:t>               v</a:t>
            </a:r>
            <a:r>
              <a:rPr lang="en-US" sz="2000" baseline="-25000" dirty="0" smtClean="0">
                <a:latin typeface="+mj-lt"/>
              </a:rPr>
              <a:t>2 </a:t>
            </a:r>
            <a:r>
              <a:rPr lang="en-US" sz="2000" dirty="0" smtClean="0">
                <a:latin typeface="+mj-lt"/>
              </a:rPr>
              <a:t>/</a:t>
            </a:r>
            <a:r>
              <a:rPr lang="en-US" sz="2000" dirty="0" smtClean="0">
                <a:latin typeface="+mj-lt"/>
                <a:cs typeface="Arial"/>
              </a:rPr>
              <a:t>ϵ</a:t>
            </a:r>
            <a:r>
              <a:rPr lang="en-US" sz="2000" baseline="-25000" dirty="0" smtClean="0">
                <a:latin typeface="+mj-lt"/>
                <a:cs typeface="Arial"/>
              </a:rPr>
              <a:t>2 </a:t>
            </a:r>
            <a:r>
              <a:rPr lang="en-US" sz="2000" dirty="0" smtClean="0">
                <a:latin typeface="+mj-lt"/>
                <a:cs typeface="Arial"/>
              </a:rPr>
              <a:t> </a:t>
            </a:r>
            <a:r>
              <a:rPr lang="en-US" sz="2000" dirty="0" err="1" smtClean="0">
                <a:latin typeface="+mj-lt"/>
                <a:cs typeface="Arial"/>
              </a:rPr>
              <a:t>const</a:t>
            </a:r>
            <a:r>
              <a:rPr lang="en-US" sz="2000" dirty="0" smtClean="0">
                <a:latin typeface="+mj-lt"/>
                <a:cs typeface="Arial"/>
              </a:rPr>
              <a:t> for ideal hydro, centrality dependent for viscous hydro</a:t>
            </a:r>
          </a:p>
          <a:p>
            <a:r>
              <a:rPr lang="en-US" sz="2000" dirty="0" smtClean="0">
                <a:latin typeface="+mj-lt"/>
                <a:cs typeface="Arial"/>
              </a:rPr>
              <a:t>Heavy quarks: </a:t>
            </a:r>
            <a:r>
              <a:rPr lang="en-US" sz="2000" dirty="0" smtClean="0">
                <a:solidFill>
                  <a:srgbClr val="FF0000"/>
                </a:solidFill>
                <a:latin typeface="+mj-lt"/>
                <a:cs typeface="Arial"/>
              </a:rPr>
              <a:t>No initial v</a:t>
            </a:r>
            <a:r>
              <a:rPr lang="en-US" sz="2000" baseline="-25000" dirty="0" smtClean="0">
                <a:solidFill>
                  <a:srgbClr val="FF0000"/>
                </a:solidFill>
                <a:latin typeface="+mj-lt"/>
                <a:cs typeface="Arial"/>
              </a:rPr>
              <a:t>2</a:t>
            </a:r>
            <a:r>
              <a:rPr lang="en-US" sz="2000" baseline="-25000" dirty="0" smtClean="0">
                <a:latin typeface="+mj-lt"/>
                <a:cs typeface="Arial"/>
              </a:rPr>
              <a:t>  </a:t>
            </a:r>
            <a:r>
              <a:rPr lang="en-US" sz="2000" dirty="0" smtClean="0">
                <a:latin typeface="+mj-lt"/>
                <a:cs typeface="Arial"/>
              </a:rPr>
              <a:t>(hard process)</a:t>
            </a:r>
          </a:p>
          <a:p>
            <a:r>
              <a:rPr lang="en-US" sz="2000" dirty="0" smtClean="0">
                <a:latin typeface="+mj-lt"/>
                <a:cs typeface="Arial"/>
              </a:rPr>
              <a:t>                           v</a:t>
            </a:r>
            <a:r>
              <a:rPr lang="en-US" sz="2000" baseline="-25000" dirty="0" smtClean="0">
                <a:latin typeface="+mj-lt"/>
                <a:cs typeface="Arial"/>
              </a:rPr>
              <a:t>2</a:t>
            </a:r>
            <a:r>
              <a:rPr lang="en-US" sz="2000" dirty="0" smtClean="0">
                <a:latin typeface="+mj-lt"/>
                <a:cs typeface="Arial"/>
              </a:rPr>
              <a:t> only due to interaction with q and g </a:t>
            </a:r>
          </a:p>
          <a:p>
            <a:r>
              <a:rPr lang="en-US" sz="2000" dirty="0" smtClean="0">
                <a:latin typeface="+mj-lt"/>
                <a:cs typeface="Arial"/>
              </a:rPr>
              <a:t>         </a:t>
            </a:r>
            <a:r>
              <a:rPr lang="en-US" sz="2000" dirty="0" smtClean="0">
                <a:solidFill>
                  <a:srgbClr val="FF0000"/>
                </a:solidFill>
                <a:latin typeface="+mj-lt"/>
                <a:cs typeface="Arial"/>
              </a:rPr>
              <a:t>v</a:t>
            </a:r>
            <a:r>
              <a:rPr lang="en-US" sz="2000" baseline="-25000" dirty="0" smtClean="0">
                <a:solidFill>
                  <a:srgbClr val="FF0000"/>
                </a:solidFill>
                <a:latin typeface="+mj-lt"/>
                <a:cs typeface="Arial"/>
              </a:rPr>
              <a:t>2  </a:t>
            </a:r>
            <a:r>
              <a:rPr lang="en-US" sz="2000" dirty="0" smtClean="0">
                <a:solidFill>
                  <a:srgbClr val="FF0000"/>
                </a:solidFill>
                <a:latin typeface="+mj-lt"/>
                <a:cs typeface="Arial"/>
              </a:rPr>
              <a:t>of heavy quarks is created later, measures the interaction time</a:t>
            </a:r>
          </a:p>
          <a:p>
            <a:r>
              <a:rPr lang="en-US" dirty="0" smtClean="0">
                <a:cs typeface="Arial"/>
              </a:rPr>
              <a:t>                                                                                    </a:t>
            </a:r>
          </a:p>
          <a:p>
            <a:r>
              <a:rPr lang="en-US" dirty="0" smtClean="0">
                <a:cs typeface="Arial"/>
              </a:rPr>
              <a:t>Bottom quarks are too heavy to follow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93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7" y="764704"/>
            <a:ext cx="4713103" cy="3546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547664" y="173831"/>
            <a:ext cx="4742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33CC"/>
                </a:solidFill>
              </a:rPr>
              <a:t>More detailed analysis of the flow</a:t>
            </a:r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48051" y="1156102"/>
            <a:ext cx="37433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20% of v</a:t>
            </a:r>
            <a:r>
              <a:rPr lang="en-US" baseline="-25000" dirty="0" smtClean="0">
                <a:latin typeface="+mj-lt"/>
              </a:rPr>
              <a:t>2  </a:t>
            </a:r>
            <a:r>
              <a:rPr lang="en-US" dirty="0" smtClean="0">
                <a:latin typeface="+mj-lt"/>
              </a:rPr>
              <a:t>due to the </a:t>
            </a:r>
            <a:r>
              <a:rPr lang="en-US" dirty="0" err="1" smtClean="0">
                <a:latin typeface="+mj-lt"/>
              </a:rPr>
              <a:t>hadronisation</a:t>
            </a:r>
            <a:endParaRPr lang="en-US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uncertainty 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fragmentation  or coalescence </a:t>
            </a:r>
            <a:endParaRPr lang="en-US" dirty="0">
              <a:latin typeface="+mj-lt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3347864" y="1340768"/>
            <a:ext cx="158417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3203848" y="1340768"/>
            <a:ext cx="172819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746" y="3301896"/>
            <a:ext cx="4513255" cy="339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12252" y="4793736"/>
            <a:ext cx="510588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j-lt"/>
              </a:rPr>
              <a:t>Verification that collective flow creates v</a:t>
            </a:r>
            <a:r>
              <a:rPr lang="en-US" sz="2000" baseline="-25000" dirty="0" smtClean="0">
                <a:latin typeface="+mj-lt"/>
              </a:rPr>
              <a:t>2</a:t>
            </a:r>
          </a:p>
          <a:p>
            <a:endParaRPr lang="en-US" sz="2000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Artificial elimination of the collective flow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High momentum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: different path length</a:t>
            </a:r>
          </a:p>
          <a:p>
            <a:r>
              <a:rPr lang="en-US" sz="2000" dirty="0">
                <a:solidFill>
                  <a:srgbClr val="0033CC"/>
                </a:solidFill>
                <a:latin typeface="+mj-lt"/>
              </a:rPr>
              <a:t>i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n and out of plane </a:t>
            </a:r>
            <a:endParaRPr lang="en-US" sz="2000" dirty="0">
              <a:solidFill>
                <a:srgbClr val="0033CC"/>
              </a:solidFill>
              <a:latin typeface="+mj-lt"/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4644007" y="5373216"/>
            <a:ext cx="2256627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57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513461"/>
            <a:ext cx="4328352" cy="404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874497" y="373977"/>
            <a:ext cx="62536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j-lt"/>
              </a:rPr>
              <a:t>      State of the Art of the Field</a:t>
            </a:r>
          </a:p>
          <a:p>
            <a:r>
              <a:rPr lang="en-US" sz="2000" dirty="0" smtClean="0">
                <a:latin typeface="+mj-lt"/>
              </a:rPr>
              <a:t>Evidently there are many approaches which describe</a:t>
            </a:r>
          </a:p>
          <a:p>
            <a:r>
              <a:rPr lang="en-US" sz="2000" dirty="0" smtClean="0">
                <a:latin typeface="+mj-lt"/>
              </a:rPr>
              <a:t>             the two key observables </a:t>
            </a:r>
            <a:r>
              <a:rPr lang="en-US" sz="2000" dirty="0"/>
              <a:t>R</a:t>
            </a:r>
            <a:r>
              <a:rPr lang="en-US" sz="2000" baseline="-25000" dirty="0"/>
              <a:t>AA </a:t>
            </a:r>
            <a:r>
              <a:rPr lang="en-US" sz="2000" dirty="0"/>
              <a:t> and </a:t>
            </a:r>
            <a:r>
              <a:rPr lang="en-US" sz="2000" dirty="0" smtClean="0"/>
              <a:t>v</a:t>
            </a:r>
            <a:r>
              <a:rPr lang="en-US" sz="2000" baseline="-25000" dirty="0" smtClean="0"/>
              <a:t>2.</a:t>
            </a:r>
            <a:r>
              <a:rPr lang="en-US" sz="2000" dirty="0" smtClean="0">
                <a:latin typeface="+mj-lt"/>
              </a:rPr>
              <a:t>   </a:t>
            </a:r>
          </a:p>
          <a:p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          despite of quite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different physics input </a:t>
            </a:r>
          </a:p>
          <a:p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540" y="3079232"/>
            <a:ext cx="4725459" cy="3443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473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2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0" y="274290"/>
            <a:ext cx="91440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   The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existence of a quark gluon plasma </a:t>
            </a:r>
            <a:r>
              <a:rPr lang="en-US" sz="2000" dirty="0" smtClean="0">
                <a:latin typeface="+mj-lt"/>
              </a:rPr>
              <a:t>and the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kind of transition </a:t>
            </a:r>
          </a:p>
          <a:p>
            <a:r>
              <a:rPr lang="en-US" sz="2000" dirty="0">
                <a:solidFill>
                  <a:srgbClr val="0033CC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                             towards the hadronic world               </a:t>
            </a:r>
          </a:p>
          <a:p>
            <a:r>
              <a:rPr lang="en-US" sz="2000" dirty="0" smtClean="0">
                <a:latin typeface="+mj-lt"/>
              </a:rPr>
              <a:t>  </a:t>
            </a:r>
          </a:p>
          <a:p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         has been predicted by lattice gauge calculations</a:t>
            </a:r>
          </a:p>
          <a:p>
            <a:r>
              <a:rPr lang="en-US" sz="2000" dirty="0" smtClean="0">
                <a:latin typeface="+mj-lt"/>
              </a:rPr>
              <a:t>          has been claimed to be seen in experiments (Science)</a:t>
            </a:r>
            <a:endParaRPr lang="en-US" sz="2000" dirty="0">
              <a:latin typeface="+mj-lt"/>
            </a:endParaRPr>
          </a:p>
          <a:p>
            <a:endParaRPr lang="en-US" sz="2000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                                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Why 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this is still a topic 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?</a:t>
            </a:r>
          </a:p>
          <a:p>
            <a:r>
              <a:rPr lang="en-US" sz="2000" dirty="0" smtClean="0">
                <a:latin typeface="+mj-lt"/>
              </a:rPr>
              <a:t>      because we want to know the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degrees of freedom of the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plasma and their</a:t>
            </a:r>
          </a:p>
          <a:p>
            <a:r>
              <a:rPr lang="en-US" sz="2000" dirty="0">
                <a:solidFill>
                  <a:srgbClr val="0033CC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    interaction         </a:t>
            </a:r>
            <a:endParaRPr lang="en-US" sz="2000" dirty="0" smtClean="0">
              <a:solidFill>
                <a:srgbClr val="0033CC"/>
              </a:solidFill>
              <a:latin typeface="+mj-lt"/>
            </a:endParaRPr>
          </a:p>
          <a:p>
            <a:r>
              <a:rPr lang="en-US" sz="2000" dirty="0" smtClean="0">
                <a:latin typeface="+mj-lt"/>
              </a:rPr>
              <a:t>  </a:t>
            </a:r>
          </a:p>
          <a:p>
            <a:r>
              <a:rPr lang="en-US" sz="2000" dirty="0" smtClean="0">
                <a:latin typeface="+mj-lt"/>
              </a:rPr>
              <a:t>     Light hadrons: their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multiplicity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follows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a gas of T = 158 MeV</a:t>
            </a:r>
            <a:endParaRPr lang="en-US" sz="2000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     </a:t>
            </a:r>
            <a:r>
              <a:rPr lang="en-US" sz="2000" dirty="0" err="1" smtClean="0">
                <a:solidFill>
                  <a:srgbClr val="0033CC"/>
                </a:solidFill>
                <a:latin typeface="+mj-lt"/>
              </a:rPr>
              <a:t>Hadronic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33CC"/>
                </a:solidFill>
                <a:latin typeface="+mj-lt"/>
              </a:rPr>
              <a:t>rescattering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spoils spectra          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no info about  plasma</a:t>
            </a:r>
          </a:p>
          <a:p>
            <a:endParaRPr lang="en-US" sz="2000" dirty="0" smtClean="0">
              <a:solidFill>
                <a:srgbClr val="0033CC"/>
              </a:solidFill>
              <a:latin typeface="+mj-lt"/>
            </a:endParaRPr>
          </a:p>
          <a:p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    Possible probes:</a:t>
            </a:r>
          </a:p>
          <a:p>
            <a:r>
              <a:rPr lang="fr-FR" sz="2000" dirty="0" smtClean="0">
                <a:solidFill>
                  <a:srgbClr val="0033CC"/>
                </a:solidFill>
                <a:latin typeface="+mj-lt"/>
              </a:rPr>
              <a:t>     collective variables : </a:t>
            </a:r>
            <a:r>
              <a:rPr lang="fr-FR" sz="2000" dirty="0" err="1" smtClean="0">
                <a:solidFill>
                  <a:srgbClr val="0033CC"/>
                </a:solidFill>
                <a:latin typeface="+mj-lt"/>
              </a:rPr>
              <a:t>ridge</a:t>
            </a:r>
            <a:r>
              <a:rPr lang="fr-FR" sz="2000" dirty="0" smtClean="0">
                <a:solidFill>
                  <a:srgbClr val="0033CC"/>
                </a:solidFill>
                <a:latin typeface="+mj-lt"/>
              </a:rPr>
              <a:t>, </a:t>
            </a:r>
            <a:r>
              <a:rPr lang="fr-FR" sz="2000" dirty="0" err="1" smtClean="0">
                <a:solidFill>
                  <a:srgbClr val="0033CC"/>
                </a:solidFill>
                <a:latin typeface="+mj-lt"/>
              </a:rPr>
              <a:t>elliptic</a:t>
            </a:r>
            <a:r>
              <a:rPr lang="fr-FR" sz="2000" dirty="0" smtClean="0">
                <a:solidFill>
                  <a:srgbClr val="0033CC"/>
                </a:solidFill>
                <a:latin typeface="+mj-lt"/>
              </a:rPr>
              <a:t> flow (</a:t>
            </a:r>
            <a:r>
              <a:rPr lang="fr-FR" sz="2000" dirty="0" smtClean="0">
                <a:solidFill>
                  <a:srgbClr val="0033CC"/>
                </a:solidFill>
                <a:latin typeface="+mj-lt"/>
                <a:sym typeface="Wingdings" panose="05000000000000000000" pitchFamily="2" charset="2"/>
              </a:rPr>
              <a:t> hydro, </a:t>
            </a:r>
            <a:r>
              <a:rPr lang="fr-FR" sz="2000" dirty="0" err="1" smtClean="0">
                <a:solidFill>
                  <a:srgbClr val="0033CC"/>
                </a:solidFill>
                <a:latin typeface="+mj-lt"/>
                <a:sym typeface="Wingdings" panose="05000000000000000000" pitchFamily="2" charset="2"/>
              </a:rPr>
              <a:t>only</a:t>
            </a:r>
            <a:r>
              <a:rPr lang="fr-FR" sz="2000" dirty="0" smtClean="0">
                <a:solidFill>
                  <a:srgbClr val="0033CC"/>
                </a:solidFill>
                <a:latin typeface="+mj-lt"/>
                <a:sym typeface="Wingdings" panose="05000000000000000000" pitchFamily="2" charset="2"/>
              </a:rPr>
              <a:t> EOS)</a:t>
            </a:r>
            <a:endParaRPr lang="fr-FR" sz="2000" dirty="0" smtClean="0">
              <a:solidFill>
                <a:srgbClr val="0033CC"/>
              </a:solidFill>
              <a:latin typeface="+mj-lt"/>
            </a:endParaRPr>
          </a:p>
          <a:p>
            <a:endParaRPr lang="fr-FR" sz="2000" dirty="0">
              <a:solidFill>
                <a:srgbClr val="0033CC"/>
              </a:solidFill>
              <a:latin typeface="+mj-lt"/>
            </a:endParaRPr>
          </a:p>
          <a:p>
            <a:r>
              <a:rPr lang="en-US" sz="2000" dirty="0" smtClean="0">
                <a:solidFill>
                  <a:srgbClr val="0033CC"/>
                </a:solidFill>
              </a:rPr>
              <a:t>      </a:t>
            </a:r>
            <a:r>
              <a:rPr lang="el-GR" sz="2000" dirty="0" smtClean="0">
                <a:solidFill>
                  <a:srgbClr val="0033CC"/>
                </a:solidFill>
              </a:rPr>
              <a:t>γ</a:t>
            </a:r>
            <a:r>
              <a:rPr lang="fr-FR" sz="2000" dirty="0">
                <a:solidFill>
                  <a:srgbClr val="0033CC"/>
                </a:solidFill>
              </a:rPr>
              <a:t>, </a:t>
            </a:r>
            <a:r>
              <a:rPr lang="fr-FR" sz="2000" dirty="0" err="1" smtClean="0">
                <a:solidFill>
                  <a:srgbClr val="0033CC"/>
                </a:solidFill>
              </a:rPr>
              <a:t>dileptons</a:t>
            </a:r>
            <a:endParaRPr lang="fr-FR" sz="2000" dirty="0" smtClean="0">
              <a:solidFill>
                <a:srgbClr val="0033CC"/>
              </a:solidFill>
              <a:latin typeface="+mj-lt"/>
            </a:endParaRPr>
          </a:p>
          <a:p>
            <a:r>
              <a:rPr lang="fr-FR" sz="2000" dirty="0">
                <a:solidFill>
                  <a:srgbClr val="0033CC"/>
                </a:solidFill>
                <a:latin typeface="+mj-lt"/>
              </a:rPr>
              <a:t> </a:t>
            </a:r>
            <a:r>
              <a:rPr lang="fr-FR" sz="2000" dirty="0" smtClean="0">
                <a:solidFill>
                  <a:srgbClr val="0033CC"/>
                </a:solidFill>
                <a:latin typeface="+mj-lt"/>
              </a:rPr>
              <a:t>    jets                                                        no </a:t>
            </a:r>
            <a:r>
              <a:rPr lang="fr-FR" sz="2000" dirty="0" err="1" smtClean="0">
                <a:solidFill>
                  <a:srgbClr val="0033CC"/>
                </a:solidFill>
                <a:latin typeface="+mj-lt"/>
              </a:rPr>
              <a:t>equilibrium</a:t>
            </a:r>
            <a:r>
              <a:rPr lang="fr-FR" sz="2000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fr-FR" sz="2000" dirty="0" err="1" smtClean="0">
                <a:solidFill>
                  <a:srgbClr val="0033CC"/>
                </a:solidFill>
                <a:latin typeface="+mj-lt"/>
              </a:rPr>
              <a:t>with</a:t>
            </a:r>
            <a:r>
              <a:rPr lang="fr-FR" sz="2000" dirty="0" smtClean="0">
                <a:solidFill>
                  <a:srgbClr val="0033CC"/>
                </a:solidFill>
                <a:latin typeface="+mj-lt"/>
              </a:rPr>
              <a:t> plasma</a:t>
            </a:r>
          </a:p>
          <a:p>
            <a:r>
              <a:rPr lang="fr-FR" sz="2000" dirty="0">
                <a:solidFill>
                  <a:srgbClr val="0033CC"/>
                </a:solidFill>
                <a:latin typeface="+mj-lt"/>
              </a:rPr>
              <a:t> </a:t>
            </a:r>
            <a:r>
              <a:rPr lang="fr-FR" sz="2000" dirty="0" smtClean="0">
                <a:solidFill>
                  <a:srgbClr val="0033CC"/>
                </a:solidFill>
                <a:latin typeface="+mj-lt"/>
              </a:rPr>
              <a:t>    </a:t>
            </a:r>
            <a:r>
              <a:rPr lang="fr-FR" sz="2000" dirty="0" err="1" smtClean="0">
                <a:solidFill>
                  <a:srgbClr val="0033CC"/>
                </a:solidFill>
                <a:latin typeface="+mj-lt"/>
              </a:rPr>
              <a:t>heavy</a:t>
            </a:r>
            <a:r>
              <a:rPr lang="fr-FR" sz="2000" dirty="0" smtClean="0">
                <a:solidFill>
                  <a:srgbClr val="0033CC"/>
                </a:solidFill>
                <a:latin typeface="+mj-lt"/>
              </a:rPr>
              <a:t> quarks (D,B </a:t>
            </a:r>
            <a:r>
              <a:rPr lang="fr-FR" sz="2000" dirty="0" err="1" smtClean="0">
                <a:solidFill>
                  <a:srgbClr val="0033CC"/>
                </a:solidFill>
                <a:latin typeface="+mj-lt"/>
              </a:rPr>
              <a:t>Mesons</a:t>
            </a:r>
            <a:r>
              <a:rPr lang="fr-FR" sz="2000" dirty="0" smtClean="0">
                <a:solidFill>
                  <a:srgbClr val="0033CC"/>
                </a:solidFill>
                <a:latin typeface="+mj-lt"/>
              </a:rPr>
              <a:t>, J/psi, Y) </a:t>
            </a:r>
          </a:p>
          <a:p>
            <a:r>
              <a:rPr lang="fr-FR" sz="2000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  </a:t>
            </a:r>
          </a:p>
          <a:p>
            <a:endParaRPr lang="fr-FR" sz="2400" dirty="0">
              <a:latin typeface="+mj-lt"/>
            </a:endParaRPr>
          </a:p>
        </p:txBody>
      </p:sp>
      <p:sp>
        <p:nvSpPr>
          <p:cNvPr id="2" name="Flèche droite à entaille 1"/>
          <p:cNvSpPr/>
          <p:nvPr/>
        </p:nvSpPr>
        <p:spPr>
          <a:xfrm>
            <a:off x="4834325" y="3429000"/>
            <a:ext cx="360040" cy="30043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colade fermante 4"/>
          <p:cNvSpPr/>
          <p:nvPr/>
        </p:nvSpPr>
        <p:spPr>
          <a:xfrm>
            <a:off x="4804883" y="5301208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6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-12901" y="111162"/>
            <a:ext cx="864096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                        Models 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studying R</a:t>
            </a:r>
            <a:r>
              <a:rPr lang="en-US" baseline="-25000" dirty="0" smtClean="0">
                <a:solidFill>
                  <a:srgbClr val="FF0000"/>
                </a:solidFill>
                <a:latin typeface="+mj-lt"/>
              </a:rPr>
              <a:t>AA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 and v</a:t>
            </a:r>
            <a:r>
              <a:rPr lang="en-US" baseline="-25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 simultaneously </a:t>
            </a: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       assume that the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passage through QPG  medium can be </a:t>
            </a:r>
          </a:p>
          <a:p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                  modeled by independent collisions </a:t>
            </a:r>
            <a:r>
              <a:rPr lang="en-US" dirty="0" smtClean="0">
                <a:latin typeface="+mj-lt"/>
              </a:rPr>
              <a:t>(besides LPM)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</a:t>
            </a:r>
            <a:r>
              <a:rPr lang="en-US" dirty="0" smtClean="0">
                <a:solidFill>
                  <a:srgbClr val="0033CC"/>
                </a:solidFill>
                <a:latin typeface="+mj-lt"/>
              </a:rPr>
              <a:t>Born </a:t>
            </a:r>
            <a:r>
              <a:rPr lang="en-US" dirty="0">
                <a:solidFill>
                  <a:srgbClr val="0033CC"/>
                </a:solidFill>
                <a:latin typeface="+mj-lt"/>
              </a:rPr>
              <a:t>type cross </a:t>
            </a:r>
            <a:r>
              <a:rPr lang="en-US" dirty="0" smtClean="0">
                <a:solidFill>
                  <a:srgbClr val="0033CC"/>
                </a:solidFill>
                <a:latin typeface="+mj-lt"/>
              </a:rPr>
              <a:t>sections  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 smtClean="0">
                <a:solidFill>
                  <a:srgbClr val="0033CC"/>
                </a:solidFill>
                <a:latin typeface="+mj-lt"/>
              </a:rPr>
              <a:t>FONLL initial distribution  </a:t>
            </a:r>
            <a:r>
              <a:rPr lang="en-US" dirty="0" smtClean="0">
                <a:latin typeface="+mj-lt"/>
              </a:rPr>
              <a:t>of heavy quarks </a:t>
            </a: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                                           but</a:t>
            </a: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                                   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  - different cross section (collisional, radiative or both, b and c)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+mj-lt"/>
              </a:rPr>
              <a:t>   different coupling constants  </a:t>
            </a:r>
            <a:r>
              <a:rPr lang="el-GR" dirty="0" smtClean="0">
                <a:latin typeface="+mj-lt"/>
              </a:rPr>
              <a:t>α</a:t>
            </a:r>
            <a:r>
              <a:rPr lang="fr-FR" dirty="0" smtClean="0">
                <a:latin typeface="+mj-lt"/>
              </a:rPr>
              <a:t>(Q</a:t>
            </a:r>
            <a:r>
              <a:rPr lang="fr-FR" baseline="30000" dirty="0" smtClean="0">
                <a:latin typeface="+mj-lt"/>
              </a:rPr>
              <a:t>2</a:t>
            </a:r>
            <a:r>
              <a:rPr lang="fr-FR" dirty="0" smtClean="0">
                <a:latin typeface="+mj-lt"/>
              </a:rPr>
              <a:t> ), </a:t>
            </a:r>
            <a:r>
              <a:rPr lang="el-GR" dirty="0" smtClean="0">
                <a:latin typeface="+mj-lt"/>
              </a:rPr>
              <a:t>α</a:t>
            </a:r>
            <a:r>
              <a:rPr lang="fr-FR" dirty="0" smtClean="0">
                <a:latin typeface="+mj-lt"/>
              </a:rPr>
              <a:t>(T), </a:t>
            </a:r>
            <a:r>
              <a:rPr lang="el-GR" dirty="0" smtClean="0">
                <a:latin typeface="+mj-lt"/>
              </a:rPr>
              <a:t>α</a:t>
            </a:r>
            <a:r>
              <a:rPr lang="fr-FR" dirty="0" smtClean="0">
                <a:latin typeface="+mj-lt"/>
              </a:rPr>
              <a:t>= </a:t>
            </a:r>
            <a:r>
              <a:rPr lang="fr-FR" dirty="0" err="1" smtClean="0">
                <a:latin typeface="+mj-lt"/>
              </a:rPr>
              <a:t>const</a:t>
            </a:r>
            <a:endParaRPr lang="fr-FR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latin typeface="+mj-lt"/>
              </a:rPr>
              <a:t> </a:t>
            </a:r>
            <a:r>
              <a:rPr lang="fr-FR" dirty="0" smtClean="0">
                <a:latin typeface="+mj-lt"/>
              </a:rPr>
              <a:t>  </a:t>
            </a:r>
            <a:r>
              <a:rPr lang="fr-FR" dirty="0" err="1" smtClean="0">
                <a:latin typeface="+mj-lt"/>
              </a:rPr>
              <a:t>different</a:t>
            </a:r>
            <a:r>
              <a:rPr lang="fr-FR" dirty="0" smtClean="0">
                <a:latin typeface="+mj-lt"/>
              </a:rPr>
              <a:t>  masses  in the </a:t>
            </a:r>
            <a:r>
              <a:rPr lang="fr-FR" dirty="0" err="1" smtClean="0">
                <a:latin typeface="+mj-lt"/>
              </a:rPr>
              <a:t>propagators</a:t>
            </a:r>
            <a:r>
              <a:rPr lang="fr-FR" dirty="0" smtClean="0">
                <a:latin typeface="+mj-lt"/>
              </a:rPr>
              <a:t>  (</a:t>
            </a:r>
            <a:r>
              <a:rPr lang="fr-FR" dirty="0" err="1" smtClean="0">
                <a:latin typeface="+mj-lt"/>
              </a:rPr>
              <a:t>form</a:t>
            </a:r>
            <a:r>
              <a:rPr lang="fr-FR" dirty="0" smtClean="0">
                <a:latin typeface="+mj-lt"/>
              </a:rPr>
              <a:t> of the </a:t>
            </a:r>
            <a:r>
              <a:rPr lang="fr-FR" dirty="0" err="1" smtClean="0">
                <a:latin typeface="+mj-lt"/>
              </a:rPr>
              <a:t>propagators</a:t>
            </a:r>
            <a:r>
              <a:rPr lang="fr-FR" dirty="0" smtClean="0">
                <a:latin typeface="+mj-lt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latin typeface="+mj-lt"/>
              </a:rPr>
              <a:t>   </a:t>
            </a:r>
            <a:r>
              <a:rPr lang="fr-FR" dirty="0" err="1" smtClean="0">
                <a:latin typeface="+mj-lt"/>
              </a:rPr>
              <a:t>different</a:t>
            </a:r>
            <a:r>
              <a:rPr lang="fr-FR" dirty="0" smtClean="0">
                <a:latin typeface="+mj-lt"/>
              </a:rPr>
              <a:t>  masses in exit </a:t>
            </a:r>
            <a:r>
              <a:rPr lang="fr-FR" dirty="0" smtClean="0">
                <a:latin typeface="+mj-lt"/>
              </a:rPr>
              <a:t>and </a:t>
            </a:r>
            <a:r>
              <a:rPr lang="fr-FR" dirty="0" smtClean="0">
                <a:latin typeface="+mj-lt"/>
              </a:rPr>
              <a:t>entrance </a:t>
            </a:r>
            <a:r>
              <a:rPr lang="fr-FR" dirty="0" err="1" smtClean="0">
                <a:latin typeface="+mj-lt"/>
              </a:rPr>
              <a:t>channel</a:t>
            </a:r>
            <a:r>
              <a:rPr lang="fr-FR" dirty="0" smtClean="0">
                <a:latin typeface="+mj-lt"/>
              </a:rPr>
              <a:t> m</a:t>
            </a:r>
            <a:r>
              <a:rPr lang="fr-FR" baseline="-25000" dirty="0" smtClean="0">
                <a:latin typeface="+mj-lt"/>
              </a:rPr>
              <a:t>0</a:t>
            </a:r>
            <a:r>
              <a:rPr lang="fr-FR" dirty="0" smtClean="0">
                <a:latin typeface="+mj-lt"/>
              </a:rPr>
              <a:t> , m(T)</a:t>
            </a:r>
          </a:p>
          <a:p>
            <a:r>
              <a:rPr lang="fr-FR" dirty="0">
                <a:latin typeface="+mj-lt"/>
              </a:rPr>
              <a:t> </a:t>
            </a:r>
            <a:r>
              <a:rPr lang="fr-FR" dirty="0" smtClean="0">
                <a:latin typeface="+mj-lt"/>
              </a:rPr>
              <a:t>  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latin typeface="+mj-lt"/>
              </a:rPr>
              <a:t> </a:t>
            </a:r>
            <a:r>
              <a:rPr lang="fr-FR" dirty="0" smtClean="0">
                <a:latin typeface="+mj-lt"/>
              </a:rPr>
              <a:t>  </a:t>
            </a:r>
            <a:r>
              <a:rPr lang="fr-FR" dirty="0" err="1" smtClean="0">
                <a:latin typeface="+mj-lt"/>
              </a:rPr>
              <a:t>different</a:t>
            </a:r>
            <a:r>
              <a:rPr lang="fr-FR" dirty="0" smtClean="0">
                <a:latin typeface="+mj-lt"/>
              </a:rPr>
              <a:t> initial QGP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latin typeface="+mj-lt"/>
              </a:rPr>
              <a:t> </a:t>
            </a:r>
            <a:r>
              <a:rPr lang="fr-FR" dirty="0" smtClean="0">
                <a:latin typeface="+mj-lt"/>
              </a:rPr>
              <a:t>  </a:t>
            </a:r>
            <a:r>
              <a:rPr lang="fr-FR" dirty="0" err="1" smtClean="0">
                <a:latin typeface="+mj-lt"/>
              </a:rPr>
              <a:t>different</a:t>
            </a:r>
            <a:r>
              <a:rPr lang="fr-FR" dirty="0" smtClean="0">
                <a:latin typeface="+mj-lt"/>
              </a:rPr>
              <a:t> expansion scenarios  (</a:t>
            </a:r>
            <a:r>
              <a:rPr lang="fr-FR" dirty="0" err="1" smtClean="0">
                <a:latin typeface="+mj-lt"/>
              </a:rPr>
              <a:t>viscous</a:t>
            </a:r>
            <a:r>
              <a:rPr lang="fr-FR" dirty="0" smtClean="0">
                <a:latin typeface="+mj-lt"/>
              </a:rPr>
              <a:t>, </a:t>
            </a:r>
            <a:r>
              <a:rPr lang="fr-FR" dirty="0" err="1" smtClean="0">
                <a:latin typeface="+mj-lt"/>
              </a:rPr>
              <a:t>ideal</a:t>
            </a:r>
            <a:r>
              <a:rPr lang="fr-FR" dirty="0" smtClean="0">
                <a:latin typeface="+mj-lt"/>
              </a:rPr>
              <a:t> hydro, </a:t>
            </a:r>
            <a:r>
              <a:rPr lang="fr-FR" dirty="0" err="1" smtClean="0">
                <a:latin typeface="+mj-lt"/>
              </a:rPr>
              <a:t>gas</a:t>
            </a:r>
            <a:r>
              <a:rPr lang="fr-FR" dirty="0" smtClean="0">
                <a:latin typeface="+mj-lt"/>
              </a:rPr>
              <a:t> of </a:t>
            </a:r>
            <a:r>
              <a:rPr lang="fr-FR" dirty="0" err="1" smtClean="0">
                <a:latin typeface="+mj-lt"/>
              </a:rPr>
              <a:t>q,g</a:t>
            </a:r>
            <a:r>
              <a:rPr lang="fr-FR" dirty="0" smtClean="0">
                <a:latin typeface="+mj-lt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latin typeface="+mj-lt"/>
              </a:rPr>
              <a:t> </a:t>
            </a:r>
            <a:r>
              <a:rPr lang="fr-FR" dirty="0" smtClean="0">
                <a:latin typeface="+mj-lt"/>
              </a:rPr>
              <a:t>  </a:t>
            </a:r>
            <a:r>
              <a:rPr lang="fr-FR" dirty="0" err="1" smtClean="0">
                <a:latin typeface="+mj-lt"/>
              </a:rPr>
              <a:t>different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hadronization</a:t>
            </a:r>
            <a:r>
              <a:rPr lang="fr-FR" dirty="0" smtClean="0">
                <a:latin typeface="+mj-lt"/>
              </a:rPr>
              <a:t> ( coalescence, fragmentation)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>
              <a:latin typeface="+mj-lt"/>
            </a:endParaRPr>
          </a:p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R</a:t>
            </a:r>
            <a:r>
              <a:rPr lang="en-US" sz="2000" baseline="-25000" dirty="0">
                <a:solidFill>
                  <a:srgbClr val="FF0000"/>
                </a:solidFill>
                <a:latin typeface="+mj-lt"/>
              </a:rPr>
              <a:t>AA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and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v</a:t>
            </a:r>
            <a:r>
              <a:rPr lang="en-US" sz="2000" baseline="-25000" dirty="0" smtClean="0">
                <a:solidFill>
                  <a:srgbClr val="FF0000"/>
                </a:solidFill>
                <a:latin typeface="+mj-lt"/>
              </a:rPr>
              <a:t>2  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are not sufficient to nail down all these model parameters</a:t>
            </a:r>
            <a:r>
              <a:rPr lang="fr-FR" dirty="0" smtClean="0">
                <a:latin typeface="+mj-lt"/>
              </a:rPr>
              <a:t>         </a:t>
            </a:r>
            <a:endParaRPr lang="en-US" dirty="0">
              <a:latin typeface="+mj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15" y="2523710"/>
            <a:ext cx="2819862" cy="97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630" y="2523710"/>
            <a:ext cx="29622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118240" y="338886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collisional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6116455" y="3312031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975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21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971" y="3327292"/>
            <a:ext cx="3212671" cy="305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27584" y="620688"/>
            <a:ext cx="78357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All  agree on:</a:t>
            </a:r>
          </a:p>
          <a:p>
            <a:endParaRPr lang="en-US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+mj-lt"/>
              </a:rPr>
              <a:t>    FONLL is the proper initial condition  (shadowing??)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</a:t>
            </a:r>
            <a:r>
              <a:rPr lang="en-US" dirty="0" err="1" smtClean="0">
                <a:latin typeface="+mj-lt"/>
              </a:rPr>
              <a:t>pQCD</a:t>
            </a:r>
            <a:r>
              <a:rPr lang="en-US" dirty="0" smtClean="0">
                <a:latin typeface="+mj-lt"/>
              </a:rPr>
              <a:t> cross sections  (</a:t>
            </a:r>
            <a:r>
              <a:rPr lang="el-GR" dirty="0" smtClean="0">
                <a:latin typeface="+mj-lt"/>
              </a:rPr>
              <a:t>α</a:t>
            </a:r>
            <a:r>
              <a:rPr lang="fr-FR" dirty="0" smtClean="0">
                <a:latin typeface="+mj-lt"/>
              </a:rPr>
              <a:t>=0.3  , m=m</a:t>
            </a:r>
            <a:r>
              <a:rPr lang="fr-FR" baseline="-25000" dirty="0" smtClean="0">
                <a:latin typeface="+mj-lt"/>
              </a:rPr>
              <a:t>0</a:t>
            </a:r>
            <a:r>
              <a:rPr lang="fr-FR" dirty="0" smtClean="0">
                <a:latin typeface="+mj-lt"/>
              </a:rPr>
              <a:t> ) are </a:t>
            </a:r>
            <a:r>
              <a:rPr lang="fr-FR" dirty="0" err="1" smtClean="0">
                <a:latin typeface="+mj-lt"/>
              </a:rPr>
              <a:t>too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small</a:t>
            </a:r>
            <a:r>
              <a:rPr lang="fr-FR" dirty="0" smtClean="0">
                <a:latin typeface="+mj-lt"/>
              </a:rPr>
              <a:t> to </a:t>
            </a:r>
            <a:r>
              <a:rPr lang="fr-FR" dirty="0" err="1" smtClean="0">
                <a:latin typeface="+mj-lt"/>
              </a:rPr>
              <a:t>explain</a:t>
            </a:r>
            <a:r>
              <a:rPr lang="fr-FR" dirty="0" smtClean="0">
                <a:latin typeface="+mj-lt"/>
              </a:rPr>
              <a:t> data</a:t>
            </a:r>
            <a:r>
              <a:rPr lang="en-US" dirty="0" smtClean="0">
                <a:latin typeface="+mj-lt"/>
              </a:rPr>
              <a:t>  </a:t>
            </a:r>
            <a:endParaRPr lang="en-US" dirty="0"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043608" y="2108787"/>
            <a:ext cx="6710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Confirmed by lattice calculations : Spatial diffusion coefficient</a:t>
            </a:r>
            <a:endParaRPr lang="en-US" dirty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34629"/>
            <a:ext cx="287655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139479"/>
            <a:ext cx="14382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154016" y="5011007"/>
            <a:ext cx="2218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A= drift coefficient</a:t>
            </a: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PRC90,064906 </a:t>
            </a:r>
            <a:endParaRPr lang="en-US" dirty="0"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08104" y="3142626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PRC90, 051901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4631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22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1403648" y="869811"/>
            <a:ext cx="6409127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+mj-lt"/>
              </a:rPr>
              <a:t>How to compare different approaches </a:t>
            </a:r>
          </a:p>
          <a:p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                   and what</a:t>
            </a:r>
          </a:p>
          <a:p>
            <a:r>
              <a:rPr lang="en-US" sz="2800" dirty="0" smtClean="0">
                <a:latin typeface="+mj-lt"/>
              </a:rPr>
              <a:t>                 is the result?</a:t>
            </a:r>
          </a:p>
          <a:p>
            <a:endParaRPr lang="en-US" sz="2800" dirty="0">
              <a:latin typeface="+mj-lt"/>
            </a:endParaRPr>
          </a:p>
          <a:p>
            <a:endParaRPr lang="en-US" sz="2400" dirty="0" smtClean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Sequence of meetings:</a:t>
            </a:r>
          </a:p>
          <a:p>
            <a:r>
              <a:rPr lang="en-US" sz="2400" dirty="0" smtClean="0">
                <a:latin typeface="+mj-lt"/>
              </a:rPr>
              <a:t>Berkeley I and II</a:t>
            </a:r>
          </a:p>
          <a:p>
            <a:r>
              <a:rPr lang="en-US" sz="2400" dirty="0" err="1" smtClean="0">
                <a:latin typeface="+mj-lt"/>
              </a:rPr>
              <a:t>EMMi</a:t>
            </a:r>
            <a:r>
              <a:rPr lang="en-US" sz="2400" dirty="0" smtClean="0">
                <a:latin typeface="+mj-lt"/>
              </a:rPr>
              <a:t>/ GSI</a:t>
            </a:r>
          </a:p>
          <a:p>
            <a:r>
              <a:rPr lang="en-US" sz="2400" dirty="0" smtClean="0">
                <a:latin typeface="+mj-lt"/>
              </a:rPr>
              <a:t>Leiden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33288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869504" y="4518552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                      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328580" y="540332"/>
            <a:ext cx="41161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Fokker-Planck</a:t>
            </a:r>
          </a:p>
          <a:p>
            <a:r>
              <a:rPr lang="en-US" dirty="0" err="1" smtClean="0">
                <a:latin typeface="+mj-lt"/>
              </a:rPr>
              <a:t>Langevin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Brownian Motion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solidFill>
                  <a:srgbClr val="0070C0"/>
                </a:solidFill>
                <a:latin typeface="+mj-lt"/>
              </a:rPr>
              <a:t>Advantage</a:t>
            </a:r>
            <a:r>
              <a:rPr lang="en-US" dirty="0" smtClean="0">
                <a:latin typeface="+mj-lt"/>
              </a:rPr>
              <a:t>:</a:t>
            </a:r>
          </a:p>
          <a:p>
            <a:r>
              <a:rPr lang="en-US" dirty="0" smtClean="0">
                <a:latin typeface="+mj-lt"/>
              </a:rPr>
              <a:t>- very general approach</a:t>
            </a:r>
          </a:p>
          <a:p>
            <a:r>
              <a:rPr lang="en-US" dirty="0" smtClean="0">
                <a:latin typeface="+mj-lt"/>
              </a:rPr>
              <a:t>- Whole kinematics of HQ  is reduced to (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mom. dep.) drag and diffusion </a:t>
            </a:r>
            <a:r>
              <a:rPr lang="en-US" dirty="0" smtClean="0">
                <a:latin typeface="+mj-lt"/>
              </a:rPr>
              <a:t>coefficient</a:t>
            </a:r>
          </a:p>
          <a:p>
            <a:r>
              <a:rPr lang="en-US" dirty="0" smtClean="0">
                <a:latin typeface="+mj-lt"/>
              </a:rPr>
              <a:t>related by the Einstein relation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solidFill>
                  <a:srgbClr val="0070C0"/>
                </a:solidFill>
                <a:latin typeface="+mj-lt"/>
              </a:rPr>
              <a:t>Drawback</a:t>
            </a:r>
            <a:r>
              <a:rPr lang="en-US" dirty="0" smtClean="0">
                <a:latin typeface="+mj-lt"/>
              </a:rPr>
              <a:t>:</a:t>
            </a:r>
          </a:p>
          <a:p>
            <a:r>
              <a:rPr lang="en-US" dirty="0" smtClean="0">
                <a:latin typeface="+mj-lt"/>
              </a:rPr>
              <a:t>- Physics very difficult to asses</a:t>
            </a:r>
          </a:p>
          <a:p>
            <a:r>
              <a:rPr lang="en-US" dirty="0">
                <a:latin typeface="+mj-lt"/>
              </a:rPr>
              <a:t>i</a:t>
            </a:r>
            <a:r>
              <a:rPr lang="en-US" dirty="0" smtClean="0">
                <a:latin typeface="+mj-lt"/>
              </a:rPr>
              <a:t>f </a:t>
            </a:r>
            <a:r>
              <a:rPr lang="en-US" dirty="0" err="1" smtClean="0">
                <a:latin typeface="+mj-lt"/>
              </a:rPr>
              <a:t>coeff</a:t>
            </a:r>
            <a:r>
              <a:rPr lang="en-US" dirty="0" smtClean="0">
                <a:latin typeface="+mj-lt"/>
              </a:rPr>
              <a:t>.  not determined from an underlying theory</a:t>
            </a:r>
          </a:p>
          <a:p>
            <a:r>
              <a:rPr lang="en-US" dirty="0" smtClean="0">
                <a:latin typeface="+mj-lt"/>
              </a:rPr>
              <a:t>- Need lattice data, or underlying theory </a:t>
            </a:r>
          </a:p>
          <a:p>
            <a:r>
              <a:rPr lang="en-US" dirty="0" smtClean="0">
                <a:latin typeface="+mj-lt"/>
              </a:rPr>
              <a:t>- otherwise it is a fit</a:t>
            </a:r>
            <a:endParaRPr lang="en-US" dirty="0"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781186" y="640567"/>
            <a:ext cx="43628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Boltzmann  collision integral</a:t>
            </a:r>
          </a:p>
          <a:p>
            <a:endParaRPr lang="en-US" dirty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solidFill>
                  <a:srgbClr val="0070C0"/>
                </a:solidFill>
                <a:latin typeface="+mj-lt"/>
              </a:rPr>
              <a:t>Advantage</a:t>
            </a:r>
            <a:r>
              <a:rPr lang="en-US" dirty="0" smtClean="0">
                <a:latin typeface="+mj-lt"/>
              </a:rPr>
              <a:t>:</a:t>
            </a:r>
          </a:p>
          <a:p>
            <a:r>
              <a:rPr lang="en-US" dirty="0" smtClean="0">
                <a:latin typeface="+mj-lt"/>
              </a:rPr>
              <a:t>- Interaction between HQ and </a:t>
            </a:r>
            <a:r>
              <a:rPr lang="en-US" dirty="0" err="1" smtClean="0">
                <a:latin typeface="+mj-lt"/>
              </a:rPr>
              <a:t>partons</a:t>
            </a:r>
            <a:r>
              <a:rPr lang="en-US" dirty="0" smtClean="0">
                <a:latin typeface="+mj-lt"/>
              </a:rPr>
              <a:t> is related to the underlying </a:t>
            </a:r>
            <a:r>
              <a:rPr lang="en-US" dirty="0" err="1" smtClean="0">
                <a:solidFill>
                  <a:srgbClr val="C00000"/>
                </a:solidFill>
                <a:latin typeface="+mj-lt"/>
              </a:rPr>
              <a:t>Lagrangian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 </a:t>
            </a:r>
          </a:p>
          <a:p>
            <a:r>
              <a:rPr lang="en-US" dirty="0" smtClean="0">
                <a:latin typeface="+mj-lt"/>
              </a:rPr>
              <a:t>(Feynman diagrams) -&gt; microscopic</a:t>
            </a:r>
          </a:p>
          <a:p>
            <a:r>
              <a:rPr lang="en-US" dirty="0">
                <a:latin typeface="+mj-lt"/>
              </a:rPr>
              <a:t>i</a:t>
            </a:r>
            <a:r>
              <a:rPr lang="en-US" dirty="0" smtClean="0">
                <a:latin typeface="+mj-lt"/>
              </a:rPr>
              <a:t>nterpretation possible</a:t>
            </a:r>
          </a:p>
          <a:p>
            <a:r>
              <a:rPr lang="en-US" dirty="0" smtClean="0">
                <a:latin typeface="+mj-lt"/>
              </a:rPr>
              <a:t>- Allows for the calculation of drag and</a:t>
            </a:r>
          </a:p>
          <a:p>
            <a:r>
              <a:rPr lang="en-US" dirty="0">
                <a:latin typeface="+mj-lt"/>
              </a:rPr>
              <a:t>d</a:t>
            </a:r>
            <a:r>
              <a:rPr lang="en-US" dirty="0" smtClean="0">
                <a:latin typeface="+mj-lt"/>
              </a:rPr>
              <a:t>iffusion </a:t>
            </a:r>
            <a:r>
              <a:rPr lang="en-US" dirty="0" err="1" smtClean="0">
                <a:latin typeface="+mj-lt"/>
              </a:rPr>
              <a:t>coeff</a:t>
            </a:r>
            <a:r>
              <a:rPr lang="en-US" dirty="0" smtClean="0">
                <a:latin typeface="+mj-lt"/>
              </a:rPr>
              <a:t>. independently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solidFill>
                  <a:srgbClr val="0070C0"/>
                </a:solidFill>
                <a:latin typeface="+mj-lt"/>
              </a:rPr>
              <a:t>Drawback</a:t>
            </a:r>
            <a:r>
              <a:rPr lang="en-US" dirty="0" smtClean="0">
                <a:latin typeface="+mj-lt"/>
              </a:rPr>
              <a:t>:</a:t>
            </a:r>
          </a:p>
          <a:p>
            <a:r>
              <a:rPr lang="en-US" dirty="0" smtClean="0">
                <a:latin typeface="+mj-lt"/>
              </a:rPr>
              <a:t>- Assumes </a:t>
            </a:r>
            <a:r>
              <a:rPr lang="en-US" dirty="0" err="1" smtClean="0">
                <a:latin typeface="+mj-lt"/>
              </a:rPr>
              <a:t>asympt</a:t>
            </a:r>
            <a:r>
              <a:rPr lang="en-US" dirty="0" smtClean="0">
                <a:latin typeface="+mj-lt"/>
              </a:rPr>
              <a:t>. </a:t>
            </a:r>
            <a:r>
              <a:rPr lang="en-US" dirty="0">
                <a:latin typeface="+mj-lt"/>
              </a:rPr>
              <a:t>f</a:t>
            </a:r>
            <a:r>
              <a:rPr lang="en-US" dirty="0" smtClean="0">
                <a:latin typeface="+mj-lt"/>
              </a:rPr>
              <a:t>ree states (low density)</a:t>
            </a:r>
          </a:p>
          <a:p>
            <a:r>
              <a:rPr lang="en-US" dirty="0" smtClean="0">
                <a:latin typeface="+mj-lt"/>
              </a:rPr>
              <a:t>- Presently only effective </a:t>
            </a:r>
            <a:r>
              <a:rPr lang="en-US" dirty="0" err="1" smtClean="0">
                <a:latin typeface="+mj-lt"/>
              </a:rPr>
              <a:t>Lagrangians</a:t>
            </a:r>
            <a:r>
              <a:rPr lang="en-US" dirty="0" smtClean="0">
                <a:latin typeface="+mj-lt"/>
              </a:rPr>
              <a:t>    </a:t>
            </a:r>
            <a:endParaRPr lang="en-US" dirty="0">
              <a:latin typeface="+mj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-17487" y="5657671"/>
            <a:ext cx="9192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                                      </a:t>
            </a:r>
            <a:r>
              <a:rPr lang="en-US" sz="2400" dirty="0" smtClean="0">
                <a:latin typeface="+mj-lt"/>
              </a:rPr>
              <a:t>  </a:t>
            </a:r>
            <a:r>
              <a:rPr lang="en-US" sz="2400" dirty="0" smtClean="0">
                <a:solidFill>
                  <a:srgbClr val="0033CC"/>
                </a:solidFill>
                <a:latin typeface="+mj-lt"/>
              </a:rPr>
              <a:t>Strategy</a:t>
            </a:r>
            <a:r>
              <a:rPr lang="en-US" sz="2400" dirty="0" smtClean="0">
                <a:latin typeface="+mj-lt"/>
              </a:rPr>
              <a:t>: </a:t>
            </a:r>
          </a:p>
          <a:p>
            <a:r>
              <a:rPr lang="en-US" sz="2400" dirty="0" smtClean="0">
                <a:latin typeface="+mj-lt"/>
              </a:rPr>
              <a:t>Boltzmann type models calculate drag and diffusion coefficients </a:t>
            </a:r>
          </a:p>
          <a:p>
            <a:r>
              <a:rPr lang="en-US" sz="2400" dirty="0" smtClean="0">
                <a:latin typeface="+mj-lt"/>
              </a:rPr>
              <a:t>         which can be compared with the </a:t>
            </a:r>
            <a:r>
              <a:rPr lang="en-US" sz="2400" dirty="0" err="1" smtClean="0">
                <a:latin typeface="+mj-lt"/>
              </a:rPr>
              <a:t>Langevin</a:t>
            </a:r>
            <a:r>
              <a:rPr lang="en-US" sz="2400" dirty="0" smtClean="0">
                <a:latin typeface="+mj-lt"/>
              </a:rPr>
              <a:t> approaches</a:t>
            </a:r>
            <a:endParaRPr lang="en-US" sz="2400" dirty="0">
              <a:latin typeface="+mj-l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979712" y="0"/>
            <a:ext cx="4781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Different numerical approaches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156114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06" y="2652013"/>
            <a:ext cx="7186705" cy="188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17202" y="2645264"/>
            <a:ext cx="1319407" cy="7213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925876" y="620688"/>
            <a:ext cx="7733207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How to advance to compare very different theories?</a:t>
            </a:r>
          </a:p>
          <a:p>
            <a:r>
              <a:rPr lang="en-US" dirty="0">
                <a:latin typeface="+mj-lt"/>
              </a:rPr>
              <a:t> 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As far as collisions are concerned: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Start 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with transport coefficients</a:t>
            </a:r>
          </a:p>
          <a:p>
            <a:endParaRPr lang="en-US" dirty="0" smtClean="0">
              <a:solidFill>
                <a:srgbClr val="0033CC"/>
              </a:solidFill>
              <a:latin typeface="+mj-lt"/>
            </a:endParaRPr>
          </a:p>
          <a:p>
            <a:r>
              <a:rPr lang="en-US" dirty="0" smtClean="0">
                <a:solidFill>
                  <a:srgbClr val="0033CC"/>
                </a:solidFill>
                <a:latin typeface="+mj-lt"/>
              </a:rPr>
              <a:t>= Reaction of a fast particle on a thermal environment </a:t>
            </a:r>
          </a:p>
          <a:p>
            <a:endParaRPr lang="en-US" dirty="0">
              <a:solidFill>
                <a:srgbClr val="0033CC"/>
              </a:solidFill>
              <a:latin typeface="+mj-lt"/>
            </a:endParaRPr>
          </a:p>
          <a:p>
            <a:r>
              <a:rPr lang="en-US" dirty="0" smtClean="0">
                <a:solidFill>
                  <a:srgbClr val="0033CC"/>
                </a:solidFill>
                <a:latin typeface="+mj-lt"/>
              </a:rPr>
              <a:t>Drag coefficient:</a:t>
            </a:r>
          </a:p>
          <a:p>
            <a:endParaRPr lang="en-US" dirty="0">
              <a:solidFill>
                <a:srgbClr val="0033CC"/>
              </a:solidFill>
              <a:latin typeface="+mj-lt"/>
            </a:endParaRPr>
          </a:p>
          <a:p>
            <a:endParaRPr lang="en-US" dirty="0" smtClean="0">
              <a:solidFill>
                <a:srgbClr val="0033CC"/>
              </a:solidFill>
              <a:latin typeface="+mj-lt"/>
            </a:endParaRPr>
          </a:p>
          <a:p>
            <a:endParaRPr lang="en-US" dirty="0">
              <a:solidFill>
                <a:srgbClr val="0033CC"/>
              </a:solidFill>
              <a:latin typeface="+mj-lt"/>
            </a:endParaRPr>
          </a:p>
          <a:p>
            <a:endParaRPr lang="en-US" dirty="0" smtClean="0">
              <a:solidFill>
                <a:srgbClr val="0033CC"/>
              </a:solidFill>
              <a:latin typeface="+mj-lt"/>
            </a:endParaRPr>
          </a:p>
          <a:p>
            <a:endParaRPr lang="en-US" dirty="0">
              <a:solidFill>
                <a:srgbClr val="0033CC"/>
              </a:solidFill>
              <a:latin typeface="+mj-lt"/>
            </a:endParaRPr>
          </a:p>
          <a:p>
            <a:endParaRPr lang="en-US" dirty="0" smtClean="0">
              <a:solidFill>
                <a:srgbClr val="0033CC"/>
              </a:solidFill>
              <a:latin typeface="+mj-lt"/>
            </a:endParaRPr>
          </a:p>
          <a:p>
            <a:endParaRPr lang="en-US" dirty="0">
              <a:solidFill>
                <a:srgbClr val="0033CC"/>
              </a:solidFill>
              <a:latin typeface="+mj-lt"/>
            </a:endParaRPr>
          </a:p>
          <a:p>
            <a:endParaRPr lang="en-US" dirty="0" smtClean="0">
              <a:solidFill>
                <a:srgbClr val="0033CC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33CC"/>
                </a:solidFill>
                <a:latin typeface="+mj-lt"/>
              </a:rPr>
              <a:t>r</a:t>
            </a:r>
            <a:r>
              <a:rPr lang="en-US" dirty="0" smtClean="0">
                <a:solidFill>
                  <a:srgbClr val="0033CC"/>
                </a:solidFill>
                <a:latin typeface="+mj-lt"/>
              </a:rPr>
              <a:t>educes the cross section information to a function of 2 variables: </a:t>
            </a:r>
            <a:r>
              <a:rPr lang="en-US" dirty="0" err="1" smtClean="0">
                <a:solidFill>
                  <a:srgbClr val="0033CC"/>
                </a:solidFill>
                <a:latin typeface="+mj-lt"/>
              </a:rPr>
              <a:t>p,T</a:t>
            </a:r>
            <a:endParaRPr lang="en-US" dirty="0" smtClean="0">
              <a:solidFill>
                <a:srgbClr val="0033CC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33CC"/>
                </a:solidFill>
                <a:latin typeface="+mj-lt"/>
              </a:rPr>
              <a:t>can be calculated for every cross section</a:t>
            </a:r>
          </a:p>
          <a:p>
            <a:r>
              <a:rPr lang="en-US" dirty="0">
                <a:solidFill>
                  <a:srgbClr val="0033CC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33CC"/>
                </a:solidFill>
                <a:latin typeface="+mj-lt"/>
              </a:rPr>
              <a:t>    -&gt; makes cross sections comparable</a:t>
            </a:r>
          </a:p>
          <a:p>
            <a:r>
              <a:rPr lang="en-US" dirty="0" smtClean="0">
                <a:latin typeface="+mj-lt"/>
              </a:rPr>
              <a:t>  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75974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25</a:t>
            </a:fld>
            <a:endParaRPr lang="en-US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30" y="4541532"/>
            <a:ext cx="4256260" cy="10488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lèche vers le haut 5"/>
          <p:cNvSpPr/>
          <p:nvPr/>
        </p:nvSpPr>
        <p:spPr>
          <a:xfrm>
            <a:off x="6210251" y="6455980"/>
            <a:ext cx="121158" cy="3463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702" y="6436909"/>
            <a:ext cx="8477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5953449" y="642803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6565309" y="6404351"/>
            <a:ext cx="182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Late energy loss</a:t>
            </a:r>
            <a:endParaRPr lang="en-US" dirty="0">
              <a:solidFill>
                <a:srgbClr val="0033CC"/>
              </a:solidFill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352134" y="3596760"/>
            <a:ext cx="547458" cy="4960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536" y="249536"/>
            <a:ext cx="4265464" cy="3843226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66955" y="191436"/>
            <a:ext cx="4429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</a:rPr>
              <a:t>Example :  EPOSHQ   and PHSD</a:t>
            </a:r>
            <a:endParaRPr lang="en-US" sz="2400" dirty="0">
              <a:latin typeface="+mj-lt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4" y="653101"/>
            <a:ext cx="4315635" cy="388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ZoneTexte 25"/>
          <p:cNvSpPr txBox="1"/>
          <p:nvPr/>
        </p:nvSpPr>
        <p:spPr>
          <a:xfrm>
            <a:off x="4265523" y="3237147"/>
            <a:ext cx="99418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DQPM/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PHSD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194189" y="1365354"/>
            <a:ext cx="113685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EPOSHQ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052" y="4087611"/>
            <a:ext cx="4667194" cy="206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Connecteur droit avec flèche 15"/>
          <p:cNvCxnSpPr/>
          <p:nvPr/>
        </p:nvCxnSpPr>
        <p:spPr>
          <a:xfrm>
            <a:off x="5352808" y="1551280"/>
            <a:ext cx="465097" cy="3668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5039046" y="2060848"/>
            <a:ext cx="914403" cy="117629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691680" y="908720"/>
            <a:ext cx="56421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854902" y="487666"/>
            <a:ext cx="56421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ZoneTexte 20"/>
          <p:cNvSpPr txBox="1"/>
          <p:nvPr/>
        </p:nvSpPr>
        <p:spPr>
          <a:xfrm>
            <a:off x="501358" y="1801817"/>
            <a:ext cx="21226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1:2 final state mass</a:t>
            </a:r>
          </a:p>
          <a:p>
            <a:r>
              <a:rPr lang="en-US" dirty="0" smtClean="0"/>
              <a:t>1:3 </a:t>
            </a:r>
            <a:r>
              <a:rPr lang="el-GR" dirty="0" smtClean="0"/>
              <a:t>α</a:t>
            </a:r>
            <a:r>
              <a:rPr lang="fr-FR" dirty="0" smtClean="0"/>
              <a:t>(T) &lt;-&gt; </a:t>
            </a:r>
            <a:r>
              <a:rPr lang="el-GR" dirty="0" smtClean="0"/>
              <a:t>α</a:t>
            </a:r>
            <a:r>
              <a:rPr lang="fr-FR" dirty="0" smtClean="0"/>
              <a:t>(Q</a:t>
            </a:r>
            <a:r>
              <a:rPr lang="fr-FR" baseline="30000" dirty="0" smtClean="0"/>
              <a:t>2 </a:t>
            </a:r>
            <a:r>
              <a:rPr lang="fr-FR" dirty="0" smtClean="0"/>
              <a:t>)</a:t>
            </a:r>
          </a:p>
          <a:p>
            <a:r>
              <a:rPr lang="fr-FR" dirty="0" smtClean="0"/>
              <a:t>3:5 </a:t>
            </a:r>
            <a:r>
              <a:rPr lang="fr-FR" dirty="0" err="1" smtClean="0"/>
              <a:t>propagator</a:t>
            </a:r>
            <a:endParaRPr lang="en-US" dirty="0"/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4" y="5726019"/>
            <a:ext cx="29241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22891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97734" y="3284984"/>
            <a:ext cx="100811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526407" y="268087"/>
            <a:ext cx="8304517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c-quarks reaction to the QGP environment rather differently in the diff. codes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large momentum loss close to  T</a:t>
            </a:r>
            <a:r>
              <a:rPr lang="en-US" baseline="-25000" dirty="0" smtClean="0">
                <a:latin typeface="+mj-lt"/>
              </a:rPr>
              <a:t>c   </a:t>
            </a:r>
            <a:r>
              <a:rPr lang="en-US" dirty="0" smtClean="0">
                <a:latin typeface="+mj-lt"/>
              </a:rPr>
              <a:t>like DQPM(PHSD), </a:t>
            </a:r>
            <a:r>
              <a:rPr lang="en-US" dirty="0" err="1" smtClean="0">
                <a:latin typeface="+mj-lt"/>
              </a:rPr>
              <a:t>Catania,Berkeley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large energy loss at T &gt; T</a:t>
            </a:r>
            <a:r>
              <a:rPr lang="en-US" baseline="-25000" dirty="0" smtClean="0">
                <a:latin typeface="+mj-lt"/>
              </a:rPr>
              <a:t>c  </a:t>
            </a:r>
            <a:r>
              <a:rPr lang="en-US" dirty="0" smtClean="0">
                <a:latin typeface="+mj-lt"/>
              </a:rPr>
              <a:t> Nantes,  </a:t>
            </a:r>
            <a:r>
              <a:rPr lang="en-US" dirty="0" err="1" smtClean="0">
                <a:latin typeface="+mj-lt"/>
              </a:rPr>
              <a:t>pQCD</a:t>
            </a:r>
            <a:r>
              <a:rPr lang="en-US" dirty="0" smtClean="0">
                <a:latin typeface="+mj-lt"/>
              </a:rPr>
              <a:t> like ,TAMU</a:t>
            </a:r>
          </a:p>
          <a:p>
            <a:endParaRPr lang="en-US" dirty="0">
              <a:latin typeface="+mj-lt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Only the integral over the energy loss can be measured !!</a:t>
            </a:r>
          </a:p>
          <a:p>
            <a:r>
              <a:rPr lang="en-US" sz="2000" dirty="0" smtClean="0">
                <a:latin typeface="+mj-lt"/>
              </a:rPr>
              <a:t>(obviously the same because all describe data)</a:t>
            </a:r>
          </a:p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" y="2422749"/>
            <a:ext cx="4259506" cy="383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185" y="2419390"/>
            <a:ext cx="4393323" cy="39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83568" y="3626621"/>
            <a:ext cx="79208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29588" y="2652013"/>
            <a:ext cx="79208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2823506" y="6260564"/>
            <a:ext cx="426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Elastic energy loss  and c-quarks only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295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27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485762" y="260648"/>
            <a:ext cx="865823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Treatment of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non-</a:t>
            </a:r>
            <a:r>
              <a:rPr lang="en-US" sz="2000" dirty="0" err="1" smtClean="0">
                <a:solidFill>
                  <a:srgbClr val="FF0000"/>
                </a:solidFill>
                <a:latin typeface="+mj-lt"/>
              </a:rPr>
              <a:t>pQCD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 features will still need a lot of discussions</a:t>
            </a:r>
          </a:p>
          <a:p>
            <a:r>
              <a:rPr lang="en-US" sz="2000" dirty="0" smtClean="0">
                <a:latin typeface="+mj-lt"/>
              </a:rPr>
              <a:t>                    among us and with the lattice community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                         but what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we can do immediately</a:t>
            </a:r>
          </a:p>
          <a:p>
            <a:r>
              <a:rPr lang="en-US" sz="2000" dirty="0" smtClean="0">
                <a:latin typeface="+mj-lt"/>
              </a:rPr>
              <a:t>                   is to use the right (complicated)  tools </a:t>
            </a:r>
          </a:p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f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or plasma expansion                     for the </a:t>
            </a:r>
            <a:r>
              <a:rPr lang="en-US" sz="2000" dirty="0" err="1">
                <a:solidFill>
                  <a:srgbClr val="FF0000"/>
                </a:solidFill>
                <a:latin typeface="+mj-lt"/>
              </a:rPr>
              <a:t>c</a:t>
            </a:r>
            <a:r>
              <a:rPr lang="en-US" sz="2000" dirty="0" err="1" smtClean="0">
                <a:solidFill>
                  <a:srgbClr val="FF0000"/>
                </a:solidFill>
                <a:latin typeface="+mj-lt"/>
              </a:rPr>
              <a:t>q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 and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c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g interaction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  <a:p>
            <a:endParaRPr lang="en-US" sz="2000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Different models                            Different descriptions of the </a:t>
            </a:r>
          </a:p>
          <a:p>
            <a:r>
              <a:rPr lang="en-US" sz="2000" dirty="0" smtClean="0">
                <a:latin typeface="+mj-lt"/>
              </a:rPr>
              <a:t>For the QGP expansion                   c </a:t>
            </a:r>
            <a:r>
              <a:rPr lang="en-US" sz="2000" dirty="0" err="1" smtClean="0">
                <a:latin typeface="+mj-lt"/>
              </a:rPr>
              <a:t>cbar</a:t>
            </a:r>
            <a:r>
              <a:rPr lang="en-US" sz="2000" dirty="0" smtClean="0">
                <a:latin typeface="+mj-lt"/>
              </a:rPr>
              <a:t> - QGP interaction</a:t>
            </a:r>
          </a:p>
          <a:p>
            <a:r>
              <a:rPr lang="en-US" sz="2000" dirty="0" smtClean="0">
                <a:latin typeface="+mj-lt"/>
              </a:rPr>
              <a:t>                                                     Fokker-Planck (FP)&lt;-&gt;Boltzmann(BM)</a:t>
            </a:r>
            <a:endParaRPr lang="en-US" sz="2000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56640"/>
            <a:ext cx="36957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835696" y="5229200"/>
            <a:ext cx="1914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EMMI workshop</a:t>
            </a:r>
          </a:p>
          <a:p>
            <a:r>
              <a:rPr lang="en-US" dirty="0" smtClean="0"/>
              <a:t>         proceedings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72" y="3352800"/>
            <a:ext cx="4362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814880" y="3556640"/>
            <a:ext cx="2079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Catania group </a:t>
            </a:r>
          </a:p>
          <a:p>
            <a:r>
              <a:rPr lang="en-US" dirty="0" smtClean="0"/>
              <a:t>PRC90(14)044901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2155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pied de page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fr-FR" altLang="en-US" sz="1200" smtClean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29699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4EC9653F-E6AB-4002-85D2-12E1E2C153AC}" type="slidenum">
              <a:rPr lang="fr-FR" altLang="en-US" sz="2000" smtClean="0">
                <a:solidFill>
                  <a:schemeClr val="bg1"/>
                </a:solidFill>
              </a:rPr>
              <a:pPr/>
              <a:t>28</a:t>
            </a:fld>
            <a:endParaRPr lang="fr-FR" altLang="en-US" sz="2000" smtClean="0">
              <a:solidFill>
                <a:schemeClr val="bg1"/>
              </a:solidFill>
            </a:endParaRP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40842" y="679178"/>
            <a:ext cx="9103158" cy="858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>
                <a:latin typeface="+mj-lt"/>
              </a:rPr>
              <a:t>All </a:t>
            </a:r>
            <a:r>
              <a:rPr lang="en-US" altLang="en-US" dirty="0" smtClean="0">
                <a:solidFill>
                  <a:srgbClr val="FF3300"/>
                </a:solidFill>
                <a:latin typeface="+mj-lt"/>
              </a:rPr>
              <a:t>experimental </a:t>
            </a:r>
            <a:r>
              <a:rPr lang="en-US" altLang="en-US" dirty="0" err="1" smtClean="0">
                <a:solidFill>
                  <a:srgbClr val="FF3300"/>
                </a:solidFill>
                <a:latin typeface="+mj-lt"/>
              </a:rPr>
              <a:t>midrapidity</a:t>
            </a:r>
            <a:r>
              <a:rPr lang="en-US" altLang="en-US" dirty="0" smtClean="0">
                <a:solidFill>
                  <a:srgbClr val="FF3300"/>
                </a:solidFill>
                <a:latin typeface="+mj-lt"/>
              </a:rPr>
              <a:t>  RHIC and LHC data are compatible</a:t>
            </a:r>
            <a:r>
              <a:rPr lang="en-US" altLang="en-US" dirty="0" smtClean="0">
                <a:latin typeface="+mj-lt"/>
              </a:rPr>
              <a:t> with the assumption that </a:t>
            </a:r>
          </a:p>
          <a:p>
            <a:pPr eaLnBrk="1" hangingPunct="1">
              <a:defRPr/>
            </a:pPr>
            <a:endParaRPr lang="en-US" altLang="en-US" dirty="0" smtClean="0">
              <a:solidFill>
                <a:srgbClr val="0033CC"/>
              </a:solidFill>
              <a:latin typeface="+mj-lt"/>
            </a:endParaRPr>
          </a:p>
          <a:p>
            <a:pPr>
              <a:defRPr/>
            </a:pPr>
            <a:r>
              <a:rPr lang="en-US" altLang="en-US" dirty="0" err="1" smtClean="0">
                <a:solidFill>
                  <a:srgbClr val="0033CC"/>
                </a:solidFill>
                <a:latin typeface="+mj-lt"/>
              </a:rPr>
              <a:t>pQCD</a:t>
            </a:r>
            <a:r>
              <a:rPr lang="en-US" altLang="en-US" dirty="0" smtClean="0">
                <a:solidFill>
                  <a:srgbClr val="0033CC"/>
                </a:solidFill>
                <a:latin typeface="+mj-lt"/>
              </a:rPr>
              <a:t> describes energy loss and elliptic flow v</a:t>
            </a:r>
            <a:r>
              <a:rPr lang="en-US" altLang="en-US" baseline="-25000" dirty="0" smtClean="0">
                <a:solidFill>
                  <a:srgbClr val="0033CC"/>
                </a:solidFill>
                <a:latin typeface="+mj-lt"/>
              </a:rPr>
              <a:t>2</a:t>
            </a:r>
            <a:r>
              <a:rPr lang="en-US" altLang="en-US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en-US" altLang="en-US" dirty="0" smtClean="0">
                <a:latin typeface="+mj-lt"/>
              </a:rPr>
              <a:t>of heavy quarks.</a:t>
            </a:r>
            <a:r>
              <a:rPr lang="en-US" dirty="0">
                <a:latin typeface="+mj-lt"/>
              </a:rPr>
              <a:t> </a:t>
            </a:r>
            <a:r>
              <a:rPr lang="en-US" altLang="en-US" dirty="0">
                <a:latin typeface="+mj-lt"/>
              </a:rPr>
              <a:t>Special features           </a:t>
            </a:r>
            <a:r>
              <a:rPr lang="en-US" altLang="en-US" dirty="0">
                <a:solidFill>
                  <a:srgbClr val="FF3300"/>
                </a:solidFill>
                <a:latin typeface="+mj-lt"/>
              </a:rPr>
              <a:t>running coupling constant</a:t>
            </a:r>
          </a:p>
          <a:p>
            <a:pPr>
              <a:defRPr/>
            </a:pPr>
            <a:r>
              <a:rPr lang="en-US" altLang="en-US" dirty="0">
                <a:solidFill>
                  <a:srgbClr val="FF3300"/>
                </a:solidFill>
                <a:latin typeface="+mj-lt"/>
              </a:rPr>
              <a:t>                                   </a:t>
            </a:r>
            <a:r>
              <a:rPr lang="en-US" altLang="en-US" dirty="0" smtClean="0">
                <a:solidFill>
                  <a:srgbClr val="FF3300"/>
                </a:solidFill>
                <a:latin typeface="+mj-lt"/>
              </a:rPr>
              <a:t>adjusted </a:t>
            </a:r>
            <a:r>
              <a:rPr lang="en-US" altLang="en-US" dirty="0">
                <a:solidFill>
                  <a:srgbClr val="FF3300"/>
                </a:solidFill>
                <a:latin typeface="+mj-lt"/>
              </a:rPr>
              <a:t>Debye mass</a:t>
            </a:r>
          </a:p>
          <a:p>
            <a:pPr>
              <a:defRPr/>
            </a:pPr>
            <a:r>
              <a:rPr lang="en-US" altLang="en-US" dirty="0">
                <a:solidFill>
                  <a:srgbClr val="FF3300"/>
                </a:solidFill>
                <a:latin typeface="+mj-lt"/>
              </a:rPr>
              <a:t>                                   </a:t>
            </a:r>
            <a:r>
              <a:rPr lang="en-US" altLang="en-US" dirty="0" smtClean="0">
                <a:solidFill>
                  <a:srgbClr val="FF3300"/>
                </a:solidFill>
                <a:latin typeface="+mj-lt"/>
              </a:rPr>
              <a:t>Landau </a:t>
            </a:r>
            <a:r>
              <a:rPr lang="en-US" altLang="en-US" dirty="0" err="1">
                <a:solidFill>
                  <a:srgbClr val="FF3300"/>
                </a:solidFill>
                <a:latin typeface="+mj-lt"/>
              </a:rPr>
              <a:t>Pomeranschuk</a:t>
            </a:r>
            <a:r>
              <a:rPr lang="en-US" altLang="en-US" dirty="0">
                <a:solidFill>
                  <a:srgbClr val="FF3300"/>
                </a:solidFill>
                <a:latin typeface="+mj-lt"/>
              </a:rPr>
              <a:t> </a:t>
            </a:r>
            <a:r>
              <a:rPr lang="en-US" altLang="en-US" dirty="0" err="1">
                <a:solidFill>
                  <a:srgbClr val="FF3300"/>
                </a:solidFill>
                <a:latin typeface="+mj-lt"/>
              </a:rPr>
              <a:t>Migdal</a:t>
            </a:r>
            <a:r>
              <a:rPr lang="fr-FR" altLang="en-US" dirty="0">
                <a:solidFill>
                  <a:srgbClr val="FF3300"/>
                </a:solidFill>
                <a:latin typeface="+mj-lt"/>
              </a:rPr>
              <a:t> </a:t>
            </a:r>
            <a:endParaRPr lang="fr-FR" altLang="en-US" dirty="0" smtClean="0">
              <a:solidFill>
                <a:srgbClr val="FF3300"/>
              </a:solidFill>
              <a:latin typeface="+mj-lt"/>
            </a:endParaRPr>
          </a:p>
          <a:p>
            <a:pPr>
              <a:defRPr/>
            </a:pPr>
            <a:r>
              <a:rPr lang="en-US" altLang="en-US" dirty="0" smtClean="0">
                <a:solidFill>
                  <a:srgbClr val="FF3300"/>
                </a:solidFill>
                <a:latin typeface="+mj-lt"/>
              </a:rPr>
              <a:t>QGP expansion</a:t>
            </a:r>
            <a:r>
              <a:rPr lang="en-US" altLang="en-US" dirty="0" smtClean="0">
                <a:latin typeface="+mj-lt"/>
              </a:rPr>
              <a:t> QGP must </a:t>
            </a:r>
            <a:r>
              <a:rPr lang="en-US" altLang="en-US" dirty="0">
                <a:latin typeface="+mj-lt"/>
              </a:rPr>
              <a:t>be controlled by light hadrons </a:t>
            </a:r>
            <a:r>
              <a:rPr lang="en-US" altLang="en-US" dirty="0" smtClean="0">
                <a:latin typeface="+mj-lt"/>
              </a:rPr>
              <a:t>(EPOS</a:t>
            </a:r>
            <a:r>
              <a:rPr lang="en-US" altLang="en-US" dirty="0">
                <a:latin typeface="+mj-lt"/>
              </a:rPr>
              <a:t>) </a:t>
            </a:r>
          </a:p>
          <a:p>
            <a:pPr eaLnBrk="1" hangingPunct="1">
              <a:defRPr/>
            </a:pPr>
            <a:endParaRPr lang="en-US" dirty="0" smtClean="0">
              <a:latin typeface="+mj-lt"/>
            </a:endParaRPr>
          </a:p>
          <a:p>
            <a:pPr eaLnBrk="1" hangingPunct="1">
              <a:defRPr/>
            </a:pPr>
            <a:r>
              <a:rPr lang="en-US" dirty="0" smtClean="0">
                <a:latin typeface="+mj-lt"/>
              </a:rPr>
              <a:t>Data </a:t>
            </a:r>
            <a:r>
              <a:rPr lang="en-US" dirty="0" smtClean="0">
                <a:solidFill>
                  <a:srgbClr val="0033CC"/>
                </a:solidFill>
                <a:latin typeface="+mj-lt"/>
              </a:rPr>
              <a:t>do </a:t>
            </a:r>
            <a:r>
              <a:rPr lang="en-US" dirty="0">
                <a:solidFill>
                  <a:srgbClr val="0033CC"/>
                </a:solidFill>
                <a:latin typeface="+mj-lt"/>
              </a:rPr>
              <a:t>not allow </a:t>
            </a:r>
            <a:r>
              <a:rPr lang="en-US" dirty="0" smtClean="0">
                <a:solidFill>
                  <a:srgbClr val="0033CC"/>
                </a:solidFill>
                <a:latin typeface="+mj-lt"/>
              </a:rPr>
              <a:t>for discriminating between different </a:t>
            </a:r>
            <a:r>
              <a:rPr lang="en-US" dirty="0" err="1" smtClean="0">
                <a:solidFill>
                  <a:srgbClr val="0033CC"/>
                </a:solidFill>
                <a:latin typeface="+mj-lt"/>
              </a:rPr>
              <a:t>pQCD</a:t>
            </a:r>
            <a:r>
              <a:rPr lang="en-US" dirty="0" smtClean="0">
                <a:solidFill>
                  <a:srgbClr val="0033CC"/>
                </a:solidFill>
                <a:latin typeface="+mj-lt"/>
              </a:rPr>
              <a:t> processes: </a:t>
            </a:r>
            <a:r>
              <a:rPr lang="en-US" dirty="0" err="1" smtClean="0">
                <a:solidFill>
                  <a:srgbClr val="0033CC"/>
                </a:solidFill>
                <a:latin typeface="+mj-lt"/>
              </a:rPr>
              <a:t>radiative</a:t>
            </a:r>
            <a:r>
              <a:rPr lang="en-US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en-US" dirty="0">
                <a:solidFill>
                  <a:srgbClr val="0033CC"/>
                </a:solidFill>
                <a:latin typeface="+mj-lt"/>
              </a:rPr>
              <a:t>and collisional energy </a:t>
            </a:r>
            <a:r>
              <a:rPr lang="en-US" dirty="0" smtClean="0">
                <a:latin typeface="+mj-lt"/>
              </a:rPr>
              <a:t>loss</a:t>
            </a:r>
          </a:p>
          <a:p>
            <a:pPr eaLnBrk="1" hangingPunct="1">
              <a:defRPr/>
            </a:pPr>
            <a:endParaRPr lang="en-US" dirty="0">
              <a:latin typeface="+mj-lt"/>
            </a:endParaRPr>
          </a:p>
          <a:p>
            <a:pPr eaLnBrk="1" hangingPunct="1">
              <a:defRPr/>
            </a:pPr>
            <a:r>
              <a:rPr lang="en-US" dirty="0" smtClean="0">
                <a:latin typeface="+mj-lt"/>
              </a:rPr>
              <a:t>First results about the physics are now possible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</a:rPr>
              <a:t>-   b/c results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 smtClean="0">
                <a:latin typeface="+mj-lt"/>
              </a:rPr>
              <a:t>Origin of the flow (</a:t>
            </a:r>
            <a:r>
              <a:rPr lang="en-US" dirty="0" err="1" smtClean="0">
                <a:latin typeface="+mj-lt"/>
              </a:rPr>
              <a:t>p</a:t>
            </a:r>
            <a:r>
              <a:rPr lang="en-US" baseline="-25000" dirty="0" err="1" smtClean="0">
                <a:latin typeface="+mj-lt"/>
              </a:rPr>
              <a:t>T</a:t>
            </a:r>
            <a:r>
              <a:rPr lang="en-US" dirty="0" smtClean="0">
                <a:latin typeface="+mj-lt"/>
              </a:rPr>
              <a:t>)</a:t>
            </a:r>
            <a:r>
              <a:rPr lang="en-US" dirty="0">
                <a:latin typeface="+mj-lt"/>
              </a:rPr>
              <a:t> </a:t>
            </a:r>
            <a:endParaRPr lang="en-US" dirty="0" smtClean="0">
              <a:latin typeface="+mj-lt"/>
            </a:endParaRPr>
          </a:p>
          <a:p>
            <a:pPr marL="342900" indent="-342900">
              <a:buFontTx/>
              <a:buChar char="-"/>
              <a:defRPr/>
            </a:pPr>
            <a:r>
              <a:rPr lang="en-US" dirty="0" smtClean="0">
                <a:latin typeface="+mj-lt"/>
              </a:rPr>
              <a:t>Effective </a:t>
            </a:r>
            <a:r>
              <a:rPr lang="en-US" dirty="0">
                <a:latin typeface="+mj-lt"/>
              </a:rPr>
              <a:t>degrees of </a:t>
            </a:r>
            <a:r>
              <a:rPr lang="en-US" dirty="0" smtClean="0">
                <a:latin typeface="+mj-lt"/>
              </a:rPr>
              <a:t>freedom of the QGP</a:t>
            </a:r>
            <a:endParaRPr lang="en-US" dirty="0">
              <a:latin typeface="+mj-lt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dirty="0" smtClean="0"/>
          </a:p>
          <a:p>
            <a:pPr marL="342900" indent="-342900" eaLnBrk="1" hangingPunct="1">
              <a:buFontTx/>
              <a:buChar char="-"/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altLang="en-US" dirty="0" smtClean="0">
                <a:latin typeface="+mn-lt"/>
              </a:rPr>
              <a:t>  </a:t>
            </a:r>
          </a:p>
          <a:p>
            <a:pPr eaLnBrk="1" hangingPunct="1">
              <a:defRPr/>
            </a:pPr>
            <a:r>
              <a:rPr lang="fr-FR" altLang="en-US" dirty="0" smtClean="0">
                <a:solidFill>
                  <a:srgbClr val="FF3300"/>
                </a:solidFill>
                <a:latin typeface="+mn-lt"/>
              </a:rPr>
              <a:t>                             </a:t>
            </a:r>
            <a:endParaRPr lang="en-US" altLang="en-US" dirty="0" smtClean="0">
              <a:solidFill>
                <a:srgbClr val="FF3300"/>
              </a:solidFill>
              <a:latin typeface="+mn-lt"/>
            </a:endParaRPr>
          </a:p>
          <a:p>
            <a:pPr eaLnBrk="1" hangingPunct="1">
              <a:defRPr/>
            </a:pPr>
            <a:endParaRPr lang="en-US" altLang="en-US" dirty="0">
              <a:latin typeface="+mn-lt"/>
            </a:endParaRPr>
          </a:p>
          <a:p>
            <a:pPr eaLnBrk="1" hangingPunct="1">
              <a:defRPr/>
            </a:pPr>
            <a:endParaRPr lang="en-US" altLang="en-US" dirty="0" smtClean="0">
              <a:latin typeface="+mn-lt"/>
            </a:endParaRP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0" y="0"/>
            <a:ext cx="9144000" cy="677863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altLang="en-US" sz="2800" dirty="0">
                <a:latin typeface="+mj-lt"/>
              </a:rPr>
              <a:t>Conclusions</a:t>
            </a:r>
            <a:r>
              <a:rPr lang="en-US" altLang="en-US" dirty="0">
                <a:latin typeface="Times New Roman" pitchFamily="18" charset="0"/>
              </a:rPr>
              <a:t> </a:t>
            </a:r>
            <a:r>
              <a:rPr lang="en-US" altLang="en-US" dirty="0" smtClean="0">
                <a:latin typeface="Times New Roman" pitchFamily="18" charset="0"/>
              </a:rPr>
              <a:t>   </a:t>
            </a:r>
            <a:endParaRPr lang="en-US" altLang="en-US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62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29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395536" y="-12359"/>
            <a:ext cx="8123762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j-lt"/>
              </a:rPr>
              <a:t>                                          But</a:t>
            </a:r>
          </a:p>
          <a:p>
            <a:endParaRPr lang="en-US" sz="2000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           There are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several approaches which reproduce</a:t>
            </a:r>
          </a:p>
          <a:p>
            <a:r>
              <a:rPr lang="en-US" sz="2000" dirty="0">
                <a:solidFill>
                  <a:srgbClr val="0033CC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                                    R</a:t>
            </a:r>
            <a:r>
              <a:rPr lang="en-US" sz="2000" baseline="-25000" dirty="0" smtClean="0">
                <a:solidFill>
                  <a:srgbClr val="0033CC"/>
                </a:solidFill>
                <a:latin typeface="+mj-lt"/>
              </a:rPr>
              <a:t>AA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en-US" sz="2000" dirty="0">
                <a:solidFill>
                  <a:srgbClr val="0033CC"/>
                </a:solidFill>
                <a:latin typeface="+mj-lt"/>
              </a:rPr>
              <a:t>and v</a:t>
            </a:r>
            <a:r>
              <a:rPr lang="en-US" sz="2000" baseline="-25000" dirty="0">
                <a:solidFill>
                  <a:srgbClr val="0033CC"/>
                </a:solidFill>
                <a:latin typeface="+mj-lt"/>
              </a:rPr>
              <a:t>2</a:t>
            </a:r>
            <a:r>
              <a:rPr lang="en-US" sz="2000" baseline="-25000" dirty="0">
                <a:latin typeface="+mj-lt"/>
              </a:rPr>
              <a:t>.</a:t>
            </a:r>
            <a:r>
              <a:rPr lang="en-US" sz="2000" dirty="0" smtClean="0">
                <a:latin typeface="+mj-lt"/>
              </a:rPr>
              <a:t> </a:t>
            </a:r>
          </a:p>
          <a:p>
            <a:r>
              <a:rPr lang="en-US" sz="2000" dirty="0" smtClean="0">
                <a:latin typeface="+mj-lt"/>
              </a:rPr>
              <a:t>                     the </a:t>
            </a:r>
            <a:r>
              <a:rPr lang="en-US" sz="2000" dirty="0">
                <a:latin typeface="+mj-lt"/>
              </a:rPr>
              <a:t>presently </a:t>
            </a:r>
            <a:r>
              <a:rPr lang="en-US" sz="2000" dirty="0" smtClean="0">
                <a:latin typeface="+mj-lt"/>
              </a:rPr>
              <a:t>only available data.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We measure only integrated energy loss in an expanding QGP</a:t>
            </a:r>
          </a:p>
          <a:p>
            <a:r>
              <a:rPr lang="en-US" sz="2000" dirty="0" smtClean="0">
                <a:latin typeface="+mj-lt"/>
              </a:rPr>
              <a:t>                          It can be obtain in many ways  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 err="1">
                <a:solidFill>
                  <a:srgbClr val="0033CC"/>
                </a:solidFill>
                <a:latin typeface="+mj-lt"/>
              </a:rPr>
              <a:t>l</a:t>
            </a:r>
            <a:r>
              <a:rPr lang="en-US" sz="2000" dirty="0" err="1" smtClean="0">
                <a:solidFill>
                  <a:srgbClr val="0033CC"/>
                </a:solidFill>
                <a:latin typeface="+mj-lt"/>
              </a:rPr>
              <a:t>QCD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EOS does not help a lot</a:t>
            </a:r>
            <a:r>
              <a:rPr lang="en-US" sz="2000" dirty="0" smtClean="0">
                <a:latin typeface="+mj-lt"/>
              </a:rPr>
              <a:t>: masses are only one of the ingredients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 err="1" smtClean="0">
                <a:solidFill>
                  <a:srgbClr val="0033CC"/>
                </a:solidFill>
                <a:latin typeface="+mj-lt"/>
              </a:rPr>
              <a:t>lQCD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spatial diffusion </a:t>
            </a:r>
            <a:r>
              <a:rPr lang="en-US" sz="2000" dirty="0" err="1" smtClean="0">
                <a:solidFill>
                  <a:srgbClr val="0033CC"/>
                </a:solidFill>
                <a:latin typeface="+mj-lt"/>
              </a:rPr>
              <a:t>coeff</a:t>
            </a:r>
            <a:r>
              <a:rPr lang="en-US" sz="2000" dirty="0" smtClean="0">
                <a:latin typeface="+mj-lt"/>
              </a:rPr>
              <a:t> -&gt; </a:t>
            </a:r>
            <a:r>
              <a:rPr lang="en-US" sz="2000" dirty="0" err="1" smtClean="0">
                <a:latin typeface="+mj-lt"/>
              </a:rPr>
              <a:t>pQCD</a:t>
            </a:r>
            <a:r>
              <a:rPr lang="en-US" sz="2000" dirty="0" smtClean="0">
                <a:latin typeface="+mj-lt"/>
              </a:rPr>
              <a:t> does not work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We have to wait for new observables (identified b, </a:t>
            </a:r>
            <a:r>
              <a:rPr lang="el-GR" sz="2000" dirty="0" smtClean="0">
                <a:latin typeface="+mj-lt"/>
              </a:rPr>
              <a:t>Δφ</a:t>
            </a:r>
            <a:r>
              <a:rPr lang="fr-FR" sz="2000" dirty="0"/>
              <a:t> </a:t>
            </a:r>
            <a:r>
              <a:rPr lang="fr-FR" sz="2000" dirty="0" smtClean="0"/>
              <a:t>of </a:t>
            </a:r>
            <a:r>
              <a:rPr lang="fr-FR" sz="2000" dirty="0" err="1" smtClean="0"/>
              <a:t>DbarD,Dh</a:t>
            </a:r>
            <a:r>
              <a:rPr lang="fr-FR" sz="2000" dirty="0" smtClean="0">
                <a:latin typeface="+mj-lt"/>
              </a:rPr>
              <a:t>, </a:t>
            </a:r>
          </a:p>
          <a:p>
            <a:r>
              <a:rPr lang="fr-FR" sz="2000" dirty="0" smtClean="0">
                <a:latin typeface="+mj-lt"/>
              </a:rPr>
              <a:t>high </a:t>
            </a:r>
            <a:r>
              <a:rPr lang="fr-FR" sz="2000" dirty="0" err="1" smtClean="0">
                <a:latin typeface="+mj-lt"/>
              </a:rPr>
              <a:t>precision</a:t>
            </a:r>
            <a:r>
              <a:rPr lang="fr-FR" sz="2000" dirty="0" smtClean="0">
                <a:latin typeface="+mj-lt"/>
              </a:rPr>
              <a:t> </a:t>
            </a:r>
            <a:r>
              <a:rPr lang="en-US" sz="2000" dirty="0" smtClean="0"/>
              <a:t>v</a:t>
            </a:r>
            <a:r>
              <a:rPr lang="en-US" sz="2000" baseline="-25000" dirty="0" smtClean="0"/>
              <a:t>2,</a:t>
            </a:r>
            <a:r>
              <a:rPr lang="en-US" sz="2000" dirty="0" smtClean="0"/>
              <a:t> </a:t>
            </a:r>
            <a:r>
              <a:rPr lang="fr-FR" sz="2000" dirty="0" smtClean="0">
                <a:latin typeface="+mj-lt"/>
              </a:rPr>
              <a:t>D</a:t>
            </a:r>
            <a:r>
              <a:rPr lang="fr-FR" sz="2000" baseline="-25000" dirty="0" smtClean="0">
                <a:latin typeface="+mj-lt"/>
              </a:rPr>
              <a:t>S</a:t>
            </a:r>
            <a:r>
              <a:rPr lang="fr-FR" sz="2000" dirty="0" smtClean="0">
                <a:latin typeface="+mj-lt"/>
              </a:rPr>
              <a:t>) </a:t>
            </a:r>
            <a:r>
              <a:rPr lang="en-US" sz="2000" dirty="0" smtClean="0">
                <a:latin typeface="+mj-lt"/>
              </a:rPr>
              <a:t>and more input from </a:t>
            </a:r>
            <a:r>
              <a:rPr lang="en-US" sz="2000" dirty="0" err="1" smtClean="0">
                <a:latin typeface="+mj-lt"/>
              </a:rPr>
              <a:t>lQCD</a:t>
            </a:r>
            <a:r>
              <a:rPr lang="en-US" sz="2000" dirty="0" smtClean="0">
                <a:latin typeface="+mj-lt"/>
              </a:rPr>
              <a:t> 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What transport people can do:</a:t>
            </a:r>
          </a:p>
          <a:p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         Using for the QGP expansion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only models which reproduces</a:t>
            </a:r>
          </a:p>
          <a:p>
            <a:r>
              <a:rPr lang="en-US" sz="2000" dirty="0">
                <a:solidFill>
                  <a:srgbClr val="0033CC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        data in the light quark sector </a:t>
            </a:r>
          </a:p>
          <a:p>
            <a:r>
              <a:rPr lang="en-US" sz="2000" dirty="0">
                <a:solidFill>
                  <a:srgbClr val="0033CC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        Abandon Fokker-Planck approaches </a:t>
            </a:r>
            <a:r>
              <a:rPr lang="en-US" sz="2000" dirty="0" smtClean="0">
                <a:latin typeface="+mj-lt"/>
              </a:rPr>
              <a:t>and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concentrate on </a:t>
            </a:r>
            <a:r>
              <a:rPr lang="en-US" sz="2000" dirty="0" smtClean="0">
                <a:latin typeface="+mj-lt"/>
              </a:rPr>
              <a:t>the</a:t>
            </a:r>
          </a:p>
          <a:p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         much more demanding</a:t>
            </a: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Boltzmann collision kernel </a:t>
            </a:r>
            <a:endParaRPr lang="en-US" sz="2000" dirty="0">
              <a:solidFill>
                <a:srgbClr val="0033CC"/>
              </a:solidFill>
              <a:latin typeface="+mj-lt"/>
            </a:endParaRPr>
          </a:p>
          <a:p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                  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We have to assure a kind of quality control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644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51520" y="66104"/>
            <a:ext cx="889248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 sz="2000" b="1" dirty="0">
                <a:solidFill>
                  <a:srgbClr val="002060"/>
                </a:solidFill>
                <a:latin typeface="+mj-lt"/>
              </a:rPr>
              <a:t>What makes heavy quarks (mesons) </a:t>
            </a:r>
            <a:r>
              <a:rPr lang="en-US" altLang="en-US" sz="2000" b="1" dirty="0" smtClean="0">
                <a:solidFill>
                  <a:srgbClr val="002060"/>
                </a:solidFill>
                <a:latin typeface="+mj-lt"/>
              </a:rPr>
              <a:t>so interesting</a:t>
            </a:r>
            <a:r>
              <a:rPr lang="en-US" altLang="en-US" sz="2000" b="1" dirty="0">
                <a:solidFill>
                  <a:srgbClr val="002060"/>
                </a:solidFill>
                <a:latin typeface="+mj-lt"/>
              </a:rPr>
              <a:t>?</a:t>
            </a:r>
          </a:p>
          <a:p>
            <a:r>
              <a:rPr lang="en-US" altLang="en-US" sz="2000" dirty="0">
                <a:latin typeface="+mj-lt"/>
              </a:rPr>
              <a:t>     </a:t>
            </a:r>
            <a:endParaRPr lang="en-US" altLang="en-US" sz="2000" dirty="0" smtClean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US" altLang="en-US" sz="2000" dirty="0" smtClean="0">
                <a:latin typeface="+mj-lt"/>
              </a:rPr>
              <a:t>produced </a:t>
            </a:r>
            <a:r>
              <a:rPr lang="en-US" altLang="en-US" sz="2000" dirty="0">
                <a:latin typeface="+mj-lt"/>
              </a:rPr>
              <a:t>in hard </a:t>
            </a:r>
            <a:r>
              <a:rPr lang="en-US" altLang="en-US" sz="2000" dirty="0" smtClean="0">
                <a:latin typeface="+mj-lt"/>
              </a:rPr>
              <a:t>collisions(</a:t>
            </a:r>
            <a:r>
              <a:rPr lang="en-US" altLang="en-US" sz="2000" dirty="0" smtClean="0">
                <a:solidFill>
                  <a:srgbClr val="C00000"/>
                </a:solidFill>
                <a:latin typeface="+mj-lt"/>
              </a:rPr>
              <a:t>distribution</a:t>
            </a:r>
            <a:r>
              <a:rPr lang="en-US" altLang="en-US" sz="2000" dirty="0">
                <a:solidFill>
                  <a:srgbClr val="C00000"/>
                </a:solidFill>
                <a:latin typeface="+mj-lt"/>
              </a:rPr>
              <a:t>: </a:t>
            </a:r>
            <a:r>
              <a:rPr lang="en-US" altLang="en-US" sz="2000" dirty="0" smtClean="0">
                <a:solidFill>
                  <a:srgbClr val="C00000"/>
                </a:solidFill>
                <a:latin typeface="+mj-lt"/>
              </a:rPr>
              <a:t>FONLL confirmed by STAR) </a:t>
            </a:r>
          </a:p>
          <a:p>
            <a:pPr marL="342900" indent="-342900">
              <a:buFontTx/>
              <a:buChar char="-"/>
            </a:pPr>
            <a:r>
              <a:rPr lang="en-US" altLang="en-US" sz="2000" dirty="0" smtClean="0">
                <a:latin typeface="+mj-lt"/>
              </a:rPr>
              <a:t>high </a:t>
            </a:r>
            <a:r>
              <a:rPr lang="en-US" altLang="en-US" sz="2000" dirty="0" err="1" smtClean="0">
                <a:latin typeface="+mj-lt"/>
              </a:rPr>
              <a:t>p</a:t>
            </a:r>
            <a:r>
              <a:rPr lang="en-US" altLang="en-US" sz="2000" baseline="-25000" dirty="0" err="1" smtClean="0">
                <a:latin typeface="+mj-lt"/>
              </a:rPr>
              <a:t>T</a:t>
            </a:r>
            <a:r>
              <a:rPr lang="en-US" altLang="en-US" sz="2000" dirty="0" smtClean="0">
                <a:latin typeface="+mj-lt"/>
              </a:rPr>
              <a:t>: no </a:t>
            </a:r>
            <a:r>
              <a:rPr lang="en-US" altLang="en-US" sz="2000" dirty="0">
                <a:latin typeface="+mj-lt"/>
              </a:rPr>
              <a:t>equilibrium with </a:t>
            </a:r>
            <a:r>
              <a:rPr lang="en-US" altLang="en-US" sz="2000" dirty="0" smtClean="0">
                <a:latin typeface="+mj-lt"/>
              </a:rPr>
              <a:t>plasma </a:t>
            </a:r>
            <a:r>
              <a:rPr lang="en-US" altLang="en-US" sz="2000" dirty="0">
                <a:latin typeface="+mj-lt"/>
              </a:rPr>
              <a:t>particles  </a:t>
            </a:r>
            <a:endParaRPr lang="en-US" altLang="en-US" sz="2000" dirty="0" smtClean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US" altLang="en-US" sz="2000" dirty="0" smtClean="0">
                <a:latin typeface="+mj-lt"/>
              </a:rPr>
              <a:t>not </a:t>
            </a:r>
            <a:r>
              <a:rPr lang="en-US" altLang="en-US" sz="2000" dirty="0">
                <a:latin typeface="+mj-lt"/>
              </a:rPr>
              <a:t>very sensitive to the </a:t>
            </a:r>
            <a:r>
              <a:rPr lang="en-US" altLang="en-US" sz="2000" dirty="0" err="1">
                <a:latin typeface="+mj-lt"/>
              </a:rPr>
              <a:t>hadronisation</a:t>
            </a:r>
            <a:r>
              <a:rPr lang="en-US" altLang="en-US" sz="2000" dirty="0">
                <a:latin typeface="+mj-lt"/>
              </a:rPr>
              <a:t> process </a:t>
            </a:r>
            <a:r>
              <a:rPr lang="en-US" altLang="en-US" sz="2000" dirty="0" smtClean="0">
                <a:latin typeface="+mj-lt"/>
              </a:rPr>
              <a:t>at high </a:t>
            </a:r>
            <a:r>
              <a:rPr lang="en-US" altLang="en-US" sz="2000" dirty="0" err="1" smtClean="0">
                <a:latin typeface="+mj-lt"/>
              </a:rPr>
              <a:t>p</a:t>
            </a:r>
            <a:r>
              <a:rPr lang="en-US" altLang="en-US" sz="2000" baseline="-25000" dirty="0" err="1" smtClean="0">
                <a:latin typeface="+mj-lt"/>
              </a:rPr>
              <a:t>T</a:t>
            </a:r>
            <a:r>
              <a:rPr lang="en-US" altLang="en-US" sz="2000" baseline="-25000" dirty="0" smtClean="0">
                <a:latin typeface="+mj-lt"/>
              </a:rPr>
              <a:t> </a:t>
            </a:r>
            <a:r>
              <a:rPr lang="en-US" altLang="en-US" sz="2000" dirty="0" smtClean="0">
                <a:latin typeface="+mj-lt"/>
              </a:rPr>
              <a:t> </a:t>
            </a:r>
          </a:p>
          <a:p>
            <a:pPr marL="342900" indent="-342900">
              <a:buFontTx/>
              <a:buChar char="-"/>
            </a:pPr>
            <a:endParaRPr lang="en-US" altLang="en-US" sz="2000" dirty="0">
              <a:latin typeface="+mj-lt"/>
            </a:endParaRPr>
          </a:p>
          <a:p>
            <a:r>
              <a:rPr lang="en-US" altLang="en-US" sz="2000" dirty="0" smtClean="0">
                <a:latin typeface="+mj-lt"/>
              </a:rPr>
              <a:t>        </a:t>
            </a:r>
            <a:r>
              <a:rPr lang="en-US" altLang="en-US" sz="2000" dirty="0" smtClean="0">
                <a:solidFill>
                  <a:srgbClr val="0000FF"/>
                </a:solidFill>
                <a:latin typeface="+mj-lt"/>
              </a:rPr>
              <a:t>                      Ideal </a:t>
            </a:r>
            <a:r>
              <a:rPr lang="en-US" altLang="en-US" sz="2000" dirty="0">
                <a:solidFill>
                  <a:srgbClr val="0000FF"/>
                </a:solidFill>
                <a:latin typeface="+mj-lt"/>
              </a:rPr>
              <a:t>probe to study</a:t>
            </a:r>
          </a:p>
          <a:p>
            <a:r>
              <a:rPr lang="en-US" altLang="en-US" sz="2000" dirty="0">
                <a:solidFill>
                  <a:srgbClr val="0000FF"/>
                </a:solidFill>
                <a:latin typeface="+mj-lt"/>
              </a:rPr>
              <a:t>        </a:t>
            </a:r>
            <a:r>
              <a:rPr lang="en-US" altLang="en-US" sz="2000" dirty="0" smtClean="0">
                <a:solidFill>
                  <a:srgbClr val="0000FF"/>
                </a:solidFill>
                <a:latin typeface="+mj-lt"/>
              </a:rPr>
              <a:t>        properties </a:t>
            </a:r>
            <a:r>
              <a:rPr lang="en-US" altLang="en-US" sz="2000" dirty="0">
                <a:solidFill>
                  <a:srgbClr val="0000FF"/>
                </a:solidFill>
                <a:latin typeface="+mj-lt"/>
              </a:rPr>
              <a:t>of the QGP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during</a:t>
            </a:r>
            <a:r>
              <a:rPr lang="en-US" altLang="en-US" sz="2000" dirty="0">
                <a:solidFill>
                  <a:srgbClr val="0000FF"/>
                </a:solidFill>
                <a:latin typeface="+mj-lt"/>
              </a:rPr>
              <a:t> its expansion</a:t>
            </a:r>
          </a:p>
          <a:p>
            <a:endParaRPr lang="en-US" altLang="en-US" sz="2000" dirty="0">
              <a:latin typeface="+mj-lt"/>
            </a:endParaRPr>
          </a:p>
          <a:p>
            <a:r>
              <a:rPr lang="en-US" altLang="en-US" sz="2000" dirty="0" smtClean="0">
                <a:latin typeface="+mj-lt"/>
              </a:rPr>
              <a:t>Caveat</a:t>
            </a:r>
            <a:r>
              <a:rPr lang="en-US" altLang="en-US" sz="2000" dirty="0">
                <a:latin typeface="+mj-lt"/>
              </a:rPr>
              <a:t>: two major ingredients: </a:t>
            </a:r>
            <a:r>
              <a:rPr lang="en-US" altLang="en-US" sz="2000" dirty="0">
                <a:solidFill>
                  <a:srgbClr val="C00000"/>
                </a:solidFill>
                <a:latin typeface="+mj-lt"/>
              </a:rPr>
              <a:t>expansion of the </a:t>
            </a:r>
            <a:r>
              <a:rPr lang="en-US" altLang="en-US" sz="2000" dirty="0" smtClean="0">
                <a:solidFill>
                  <a:srgbClr val="C00000"/>
                </a:solidFill>
                <a:latin typeface="+mj-lt"/>
              </a:rPr>
              <a:t>plasma AND </a:t>
            </a:r>
            <a:r>
              <a:rPr lang="en-US" altLang="en-US" sz="2000" dirty="0">
                <a:solidFill>
                  <a:srgbClr val="C00000"/>
                </a:solidFill>
                <a:latin typeface="+mj-lt"/>
              </a:rPr>
              <a:t>elementary cross section </a:t>
            </a:r>
            <a:r>
              <a:rPr lang="en-US" altLang="en-US" sz="2000" dirty="0">
                <a:latin typeface="+mj-lt"/>
              </a:rPr>
              <a:t>(c(b)+q(g) -&gt;c(b)+q(g</a:t>
            </a:r>
            <a:r>
              <a:rPr lang="en-US" altLang="en-US" sz="2000" dirty="0" smtClean="0">
                <a:latin typeface="+mj-lt"/>
              </a:rPr>
              <a:t>)) (</a:t>
            </a:r>
            <a:r>
              <a:rPr lang="en-US" altLang="en-US" sz="2000" b="1" dirty="0" smtClean="0">
                <a:latin typeface="+mj-lt"/>
              </a:rPr>
              <a:t>arXiv:1102.1114 </a:t>
            </a:r>
            <a:r>
              <a:rPr lang="en-US" altLang="en-US" sz="2000" b="1" dirty="0">
                <a:latin typeface="+mj-lt"/>
              </a:rPr>
              <a:t>)</a:t>
            </a:r>
            <a:r>
              <a:rPr lang="en-US" altLang="en-US" sz="2000" dirty="0">
                <a:latin typeface="+mj-lt"/>
              </a:rPr>
              <a:t> </a:t>
            </a:r>
            <a:endParaRPr lang="en-US" altLang="en-US" sz="2000" dirty="0" smtClean="0">
              <a:latin typeface="+mj-lt"/>
            </a:endParaRPr>
          </a:p>
          <a:p>
            <a:endParaRPr lang="en-US" altLang="en-US" sz="2000" dirty="0">
              <a:latin typeface="+mj-lt"/>
            </a:endParaRPr>
          </a:p>
          <a:p>
            <a:r>
              <a:rPr lang="en-US" altLang="en-US" dirty="0" smtClean="0">
                <a:solidFill>
                  <a:srgbClr val="0033CC"/>
                </a:solidFill>
              </a:rPr>
              <a:t>Heavy quark physics not decoupled from light quark physics</a:t>
            </a:r>
            <a:endParaRPr lang="en-US" altLang="en-US" dirty="0">
              <a:solidFill>
                <a:srgbClr val="0033CC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9" y="4115927"/>
            <a:ext cx="4550511" cy="290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15927"/>
            <a:ext cx="3743711" cy="2759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92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30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1331639" y="117693"/>
            <a:ext cx="4376519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        Collaborators</a:t>
            </a:r>
          </a:p>
          <a:p>
            <a:endParaRPr lang="en-US" dirty="0" smtClean="0"/>
          </a:p>
          <a:p>
            <a:r>
              <a:rPr lang="en-US" dirty="0" smtClean="0"/>
              <a:t>Nantes       </a:t>
            </a:r>
            <a:r>
              <a:rPr lang="en-US" dirty="0" err="1" smtClean="0"/>
              <a:t>Vitalii</a:t>
            </a:r>
            <a:r>
              <a:rPr lang="en-US" dirty="0" smtClean="0"/>
              <a:t> </a:t>
            </a:r>
            <a:r>
              <a:rPr lang="en-US" dirty="0" err="1" smtClean="0"/>
              <a:t>Ozvenchuck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Pol </a:t>
            </a:r>
            <a:r>
              <a:rPr lang="en-US" dirty="0" err="1" smtClean="0"/>
              <a:t>Gossiaux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Thierry </a:t>
            </a:r>
            <a:r>
              <a:rPr lang="en-US" dirty="0" err="1" smtClean="0"/>
              <a:t>Gousset</a:t>
            </a:r>
            <a:endParaRPr lang="en-US" dirty="0" smtClean="0"/>
          </a:p>
          <a:p>
            <a:r>
              <a:rPr lang="en-US" dirty="0" smtClean="0"/>
              <a:t>                    Marlene </a:t>
            </a:r>
            <a:r>
              <a:rPr lang="en-US" dirty="0" err="1" smtClean="0"/>
              <a:t>Nahrgang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</a:t>
            </a:r>
            <a:r>
              <a:rPr lang="en-US" dirty="0" err="1" smtClean="0"/>
              <a:t>Luuk</a:t>
            </a:r>
            <a:r>
              <a:rPr lang="en-US" dirty="0"/>
              <a:t> </a:t>
            </a:r>
            <a:r>
              <a:rPr lang="en-US" dirty="0" err="1"/>
              <a:t>Vermunt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Klaus </a:t>
            </a:r>
            <a:r>
              <a:rPr lang="en-US" dirty="0"/>
              <a:t>Werner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Frankfurt  Hamza </a:t>
            </a:r>
            <a:r>
              <a:rPr lang="en-US" dirty="0" err="1" smtClean="0"/>
              <a:t>Berrehrah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Elena </a:t>
            </a:r>
            <a:r>
              <a:rPr lang="en-US" dirty="0" err="1" smtClean="0"/>
              <a:t>Bratkovskaya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Pierre Moreau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</a:t>
            </a:r>
            <a:r>
              <a:rPr lang="en-US" dirty="0" err="1" smtClean="0"/>
              <a:t>Taesoo</a:t>
            </a:r>
            <a:r>
              <a:rPr lang="en-US" dirty="0" smtClean="0"/>
              <a:t> </a:t>
            </a:r>
            <a:r>
              <a:rPr lang="en-US" dirty="0"/>
              <a:t>Song</a:t>
            </a:r>
          </a:p>
          <a:p>
            <a:endParaRPr lang="en-US" dirty="0"/>
          </a:p>
          <a:p>
            <a:r>
              <a:rPr lang="en-US" dirty="0" smtClean="0"/>
              <a:t>Giessen      Wolfgang </a:t>
            </a:r>
            <a:r>
              <a:rPr lang="en-US" dirty="0" err="1" smtClean="0"/>
              <a:t>Cassing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Duke</a:t>
            </a:r>
            <a:r>
              <a:rPr lang="en-US" dirty="0"/>
              <a:t> </a:t>
            </a:r>
            <a:r>
              <a:rPr lang="en-US" dirty="0" smtClean="0"/>
              <a:t>          Steffen Bass</a:t>
            </a:r>
          </a:p>
          <a:p>
            <a:endParaRPr lang="en-US" dirty="0"/>
          </a:p>
          <a:p>
            <a:r>
              <a:rPr lang="en-US" dirty="0" smtClean="0"/>
              <a:t>LBL             </a:t>
            </a:r>
            <a:r>
              <a:rPr lang="en-US" dirty="0" err="1" smtClean="0"/>
              <a:t>Shanshan</a:t>
            </a:r>
            <a:r>
              <a:rPr lang="en-US" dirty="0" smtClean="0"/>
              <a:t> Cao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Xin-</a:t>
            </a:r>
            <a:r>
              <a:rPr lang="en-US" dirty="0" err="1" smtClean="0"/>
              <a:t>Nian</a:t>
            </a:r>
            <a:r>
              <a:rPr lang="en-US" dirty="0" smtClean="0"/>
              <a:t> Wang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2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6984776" cy="213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87" y="3304710"/>
            <a:ext cx="3393554" cy="670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32988"/>
            <a:ext cx="5207124" cy="78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45224"/>
            <a:ext cx="6575276" cy="107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663030" y="171270"/>
            <a:ext cx="810510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j-lt"/>
              </a:rPr>
              <a:t>From Boltzmann  to Fokker – Planck</a:t>
            </a:r>
          </a:p>
          <a:p>
            <a:r>
              <a:rPr lang="en-US" sz="2000" dirty="0" smtClean="0">
                <a:latin typeface="+mj-lt"/>
              </a:rPr>
              <a:t>One start with the Boltzmann collision term and forms mean values 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sp>
        <p:nvSpPr>
          <p:cNvPr id="4" name="ZoneTexte 3"/>
          <p:cNvSpPr txBox="1"/>
          <p:nvPr/>
        </p:nvSpPr>
        <p:spPr>
          <a:xfrm>
            <a:off x="755576" y="2992088"/>
            <a:ext cx="225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The drag is given by</a:t>
            </a:r>
            <a:endParaRPr lang="en-US" dirty="0">
              <a:latin typeface="+mj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65385" y="3817677"/>
            <a:ext cx="225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a</a:t>
            </a:r>
            <a:r>
              <a:rPr lang="en-US" dirty="0" smtClean="0">
                <a:latin typeface="+mj-lt"/>
              </a:rPr>
              <a:t>nd the diffusion by</a:t>
            </a:r>
            <a:endParaRPr lang="en-US" dirty="0"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65385" y="4822013"/>
            <a:ext cx="6760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These are the coefficients need for the Fokker-Planck equation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17826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1053" y="193756"/>
            <a:ext cx="9193479" cy="387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+mj-lt"/>
              </a:rPr>
              <a:t>4</a:t>
            </a:r>
            <a:r>
              <a:rPr lang="en-US" sz="2400" dirty="0" smtClean="0">
                <a:latin typeface="+mj-lt"/>
              </a:rPr>
              <a:t>  Observations</a:t>
            </a:r>
          </a:p>
          <a:p>
            <a:pPr marL="342900" indent="-342900">
              <a:buAutoNum type="alphaLcParenR"/>
            </a:pPr>
            <a:r>
              <a:rPr lang="en-US" dirty="0" smtClean="0">
                <a:latin typeface="+mj-lt"/>
              </a:rPr>
              <a:t>Whereas the Boltzmann integral brings the heavy quarks  for t →∞ to a thermal </a:t>
            </a: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equilibrium, the Fokker Planck equation does this only  if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                                                       AND  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A  and B related by Einstein  relation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solidFill>
                  <a:srgbClr val="0033CC"/>
                </a:solidFill>
                <a:latin typeface="+mj-lt"/>
              </a:rPr>
              <a:t>This is (by far)  not the case if A and B are calculated from Boltzmann collision Kernel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This leaves three options (                             ) to relate Fokker Planck to Boltzmann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different choices have been made -&gt; different results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b) Time evolution of  f(</a:t>
            </a:r>
            <a:r>
              <a:rPr lang="en-US" dirty="0" err="1" smtClean="0">
                <a:latin typeface="+mj-lt"/>
              </a:rPr>
              <a:t>p,r,t</a:t>
            </a:r>
            <a:r>
              <a:rPr lang="en-US" dirty="0" smtClean="0">
                <a:latin typeface="+mj-lt"/>
              </a:rPr>
              <a:t>)  of c with Fokker Planck is very different as compared to</a:t>
            </a: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Boltzmann eq.  (Das et al. PRC90(14)044901) (here B is used to determine drag)</a:t>
            </a:r>
            <a:endParaRPr lang="en-US" dirty="0">
              <a:latin typeface="+mj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103" y="1257429"/>
            <a:ext cx="20669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232" y="2426224"/>
            <a:ext cx="1628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331640" y="5305327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FP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5" y="4019550"/>
            <a:ext cx="8370887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7564447" y="4365104"/>
            <a:ext cx="671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</a:t>
            </a:r>
            <a:r>
              <a:rPr lang="en-US" baseline="-25000" dirty="0" err="1" smtClean="0"/>
              <a:t>D</a:t>
            </a:r>
            <a:r>
              <a:rPr lang="en-US" dirty="0" smtClean="0"/>
              <a:t> ≈</a:t>
            </a:r>
          </a:p>
          <a:p>
            <a:r>
              <a:rPr lang="en-US" dirty="0" err="1" smtClean="0"/>
              <a:t>m</a:t>
            </a:r>
            <a:r>
              <a:rPr lang="en-US" baseline="-25000" dirty="0" err="1" smtClean="0"/>
              <a:t>D</a:t>
            </a:r>
            <a:r>
              <a:rPr lang="en-US" baseline="30000" dirty="0" err="1" smtClean="0"/>
              <a:t>latt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5324864" y="5153281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Boltzmann</a:t>
            </a:r>
            <a:endParaRPr lang="en-US" dirty="0"/>
          </a:p>
        </p:txBody>
      </p:sp>
      <p:sp>
        <p:nvSpPr>
          <p:cNvPr id="15" name="ZoneTexte 14"/>
          <p:cNvSpPr txBox="1"/>
          <p:nvPr/>
        </p:nvSpPr>
        <p:spPr>
          <a:xfrm>
            <a:off x="3082232" y="4935995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000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76" y="3343275"/>
            <a:ext cx="9009063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6" y="116632"/>
            <a:ext cx="4362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331640" y="4468470"/>
            <a:ext cx="2353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LV: diffusion </a:t>
            </a:r>
            <a:r>
              <a:rPr lang="en-US" dirty="0" err="1" smtClean="0"/>
              <a:t>coeff</a:t>
            </a:r>
            <a:r>
              <a:rPr lang="en-US" dirty="0" smtClean="0"/>
              <a:t>  52%</a:t>
            </a:r>
          </a:p>
          <a:p>
            <a:r>
              <a:rPr lang="en-US" dirty="0"/>
              <a:t> </a:t>
            </a:r>
            <a:r>
              <a:rPr lang="en-US" dirty="0" smtClean="0"/>
              <a:t>of  that of Boltzmann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4424672" y="332656"/>
            <a:ext cx="482696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For realistic Debye masses (</a:t>
            </a:r>
            <a:r>
              <a:rPr lang="en-US" dirty="0" err="1" smtClean="0">
                <a:latin typeface="+mj-lt"/>
              </a:rPr>
              <a:t>Kaczmarek</a:t>
            </a:r>
            <a:r>
              <a:rPr lang="en-US" dirty="0" smtClean="0">
                <a:latin typeface="+mj-lt"/>
              </a:rPr>
              <a:t> et al.</a:t>
            </a:r>
          </a:p>
          <a:p>
            <a:r>
              <a:rPr lang="en-US" dirty="0" smtClean="0">
                <a:latin typeface="+mj-lt"/>
              </a:rPr>
              <a:t>(1206.19912))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t</a:t>
            </a:r>
            <a:r>
              <a:rPr lang="en-US" dirty="0" smtClean="0">
                <a:latin typeface="+mj-lt"/>
              </a:rPr>
              <a:t>o reproduce data: 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we need 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by a factor of 2</a:t>
            </a:r>
          </a:p>
          <a:p>
            <a:r>
              <a:rPr lang="en-US" dirty="0" smtClean="0">
                <a:latin typeface="+mj-lt"/>
              </a:rPr>
              <a:t>different drag and diffusion coefficient </a:t>
            </a: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Depending on whether we apply </a:t>
            </a:r>
          </a:p>
          <a:p>
            <a:r>
              <a:rPr lang="en-US" dirty="0" smtClean="0">
                <a:latin typeface="+mj-lt"/>
              </a:rPr>
              <a:t>FP or Boltzmann. 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77621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34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8" y="125488"/>
            <a:ext cx="9030964" cy="669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84784"/>
            <a:ext cx="4098426" cy="281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59" y="1435205"/>
            <a:ext cx="4217901" cy="291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99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4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122071" y="-128528"/>
            <a:ext cx="8851590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Complicated process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creation-&gt;propagation c -&gt;</a:t>
            </a:r>
            <a:r>
              <a:rPr lang="en-US" sz="2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hadronization</a:t>
            </a: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-&gt;propagation D</a:t>
            </a:r>
          </a:p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 approach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We assume that 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pQCD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provides the tools to study  the processes</a:t>
            </a:r>
          </a:p>
          <a:p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We want 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model the reaction with a 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minimum of approximations:</a:t>
            </a:r>
          </a:p>
          <a:p>
            <a:r>
              <a:rPr lang="en-US" sz="240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exact Boltzmann collisions kernel,  no probably unrealistic</a:t>
            </a:r>
          </a:p>
          <a:p>
            <a:r>
              <a:rPr lang="en-US" sz="240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Fokker Planck approx.   (1309.7930)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take into account 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the known physics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approximations of scattering processes (</a:t>
            </a:r>
            <a:r>
              <a:rPr lang="en-US" sz="2400" dirty="0" err="1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radiative)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make connection to the 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quark  sector 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(v</a:t>
            </a:r>
            <a:r>
              <a:rPr lang="en-US" sz="24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 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jets particle spectra)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by embedding the heavy quarks into EPOS (LHC)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This serves then as a benchmark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eviation from data points towards new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Problem: at the moment only  two </a:t>
            </a:r>
            <a:r>
              <a:rPr lang="en-US" sz="2400" dirty="0" err="1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R</a:t>
            </a:r>
            <a:r>
              <a:rPr lang="en-US" sz="2400" baseline="-25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and v</a:t>
            </a:r>
            <a:r>
              <a:rPr lang="en-US" sz="2400" baseline="-25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available</a:t>
            </a:r>
          </a:p>
        </p:txBody>
      </p:sp>
    </p:spTree>
    <p:extLst>
      <p:ext uri="{BB962C8B-B14F-4D97-AF65-F5344CB8AC3E}">
        <p14:creationId xmlns:p14="http://schemas.microsoft.com/office/powerpoint/2010/main" val="333333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pied de page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fr-FR" altLang="en-US" sz="1200" smtClean="0">
                <a:solidFill>
                  <a:schemeClr val="bg1"/>
                </a:solidFill>
              </a:rPr>
              <a:t>Collisional Energy Loss</a:t>
            </a:r>
          </a:p>
        </p:txBody>
      </p:sp>
      <p:sp>
        <p:nvSpPr>
          <p:cNvPr id="7171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15E44034-EAF4-4DB9-8B0B-B60872F8BF1F}" type="slidenum">
              <a:rPr lang="fr-FR" altLang="en-US" sz="2000" smtClean="0">
                <a:solidFill>
                  <a:schemeClr val="bg1"/>
                </a:solidFill>
              </a:rPr>
              <a:pPr/>
              <a:t>5</a:t>
            </a:fld>
            <a:endParaRPr lang="fr-FR" altLang="en-US" sz="2000" smtClean="0">
              <a:solidFill>
                <a:schemeClr val="bg1"/>
              </a:solidFill>
            </a:endParaRPr>
          </a:p>
        </p:txBody>
      </p:sp>
      <p:sp>
        <p:nvSpPr>
          <p:cNvPr id="7172" name="Text Box 2"/>
          <p:cNvSpPr txBox="1">
            <a:spLocks noChangeArrowheads="1"/>
          </p:cNvSpPr>
          <p:nvPr/>
        </p:nvSpPr>
        <p:spPr bwMode="auto">
          <a:xfrm>
            <a:off x="523875" y="614363"/>
            <a:ext cx="862012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en-US" dirty="0"/>
              <a:t>Key </a:t>
            </a:r>
            <a:r>
              <a:rPr lang="en-US" altLang="en-US" dirty="0" err="1"/>
              <a:t>ingradients</a:t>
            </a:r>
            <a:r>
              <a:rPr lang="en-US" altLang="en-US" dirty="0"/>
              <a:t>: </a:t>
            </a:r>
            <a:r>
              <a:rPr lang="en-US" altLang="en-US" dirty="0" err="1"/>
              <a:t>pQCD</a:t>
            </a:r>
            <a:r>
              <a:rPr lang="en-US" altLang="en-US" dirty="0"/>
              <a:t> cross section like </a:t>
            </a:r>
            <a:r>
              <a:rPr lang="en-US" altLang="en-US" dirty="0" err="1"/>
              <a:t>qQ</a:t>
            </a:r>
            <a:r>
              <a:rPr lang="en-US" altLang="en-US" dirty="0"/>
              <a:t> -&gt; </a:t>
            </a:r>
            <a:r>
              <a:rPr lang="en-US" altLang="en-US" dirty="0" err="1"/>
              <a:t>qQ</a:t>
            </a:r>
            <a:r>
              <a:rPr lang="en-US" altLang="en-US" dirty="0"/>
              <a:t> </a:t>
            </a:r>
          </a:p>
          <a:p>
            <a:pPr eaLnBrk="1" hangingPunct="1"/>
            <a:r>
              <a:rPr lang="en-AU" altLang="en-US" dirty="0" err="1"/>
              <a:t>pQCD</a:t>
            </a:r>
            <a:r>
              <a:rPr lang="en-AU" altLang="en-US" dirty="0"/>
              <a:t> cross section in a medium has 2 problems: </a:t>
            </a:r>
            <a:endParaRPr lang="en-US" altLang="en-US" dirty="0"/>
          </a:p>
          <a:p>
            <a:pPr eaLnBrk="1" hangingPunct="1"/>
            <a:endParaRPr lang="en-AU" altLang="en-US" sz="2000" dirty="0"/>
          </a:p>
          <a:p>
            <a:pPr eaLnBrk="1" hangingPunct="1"/>
            <a:r>
              <a:rPr lang="fr-FR" altLang="en-US" dirty="0"/>
              <a:t>a) Running </a:t>
            </a:r>
            <a:r>
              <a:rPr lang="fr-FR" altLang="en-US" dirty="0" err="1"/>
              <a:t>coupling</a:t>
            </a:r>
            <a:r>
              <a:rPr lang="fr-FR" altLang="en-US" dirty="0"/>
              <a:t> constant</a:t>
            </a:r>
          </a:p>
          <a:p>
            <a:pPr eaLnBrk="1" hangingPunct="1"/>
            <a:endParaRPr lang="en-CA" altLang="en-US" dirty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1127125" y="3979863"/>
            <a:ext cx="336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fr-FR" altLang="en-US" sz="2000">
                <a:latin typeface="Comic Sans MS" pitchFamily="66" charset="0"/>
              </a:rPr>
              <a:t>  </a:t>
            </a:r>
            <a:endParaRPr lang="en-CA" altLang="en-US" sz="2000">
              <a:latin typeface="Comic Sans MS" pitchFamily="66" charset="0"/>
            </a:endParaRPr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615950" y="5661248"/>
            <a:ext cx="8063426" cy="107721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cs typeface="Times New Roman" pitchFamily="18" charset="0"/>
              </a:rPr>
              <a:t>Neither </a:t>
            </a:r>
            <a:r>
              <a:rPr lang="en-US" altLang="en-US" sz="2000" dirty="0"/>
              <a:t>g</a:t>
            </a:r>
            <a:r>
              <a:rPr lang="en-US" altLang="en-US" sz="2000" baseline="30000" dirty="0"/>
              <a:t>2</a:t>
            </a:r>
            <a:r>
              <a:rPr lang="en-US" altLang="en-US" sz="2000" dirty="0"/>
              <a:t>= 4</a:t>
            </a:r>
            <a:r>
              <a:rPr lang="en-US" altLang="en-US" sz="2000" b="1" dirty="0">
                <a:sym typeface="Symbol" pitchFamily="18" charset="2"/>
              </a:rPr>
              <a:t></a:t>
            </a:r>
            <a:r>
              <a:rPr lang="en-US" altLang="en-US" sz="2000" dirty="0"/>
              <a:t> </a:t>
            </a:r>
            <a:r>
              <a:rPr lang="en-US" altLang="en-US" sz="2000" b="1" dirty="0">
                <a:cs typeface="Times New Roman" pitchFamily="18" charset="0"/>
              </a:rPr>
              <a:t>α</a:t>
            </a:r>
            <a:r>
              <a:rPr lang="en-US" altLang="en-US" sz="2000" dirty="0">
                <a:cs typeface="Times New Roman" pitchFamily="18" charset="0"/>
              </a:rPr>
              <a:t>(t) nor  </a:t>
            </a:r>
            <a:r>
              <a:rPr lang="en-US" altLang="en-US" sz="2000" b="1" dirty="0">
                <a:cs typeface="Times New Roman" pitchFamily="18" charset="0"/>
              </a:rPr>
              <a:t>κ </a:t>
            </a:r>
            <a:r>
              <a:rPr lang="en-US" altLang="en-US" sz="2000" dirty="0">
                <a:cs typeface="Times New Roman" pitchFamily="18" charset="0"/>
              </a:rPr>
              <a:t>m</a:t>
            </a:r>
            <a:r>
              <a:rPr lang="en-US" altLang="en-US" sz="2000" baseline="-25000" dirty="0">
                <a:cs typeface="Times New Roman" pitchFamily="18" charset="0"/>
              </a:rPr>
              <a:t>D</a:t>
            </a:r>
            <a:r>
              <a:rPr lang="en-US" altLang="en-US" sz="2000" baseline="30000" dirty="0">
                <a:cs typeface="Times New Roman" pitchFamily="18" charset="0"/>
              </a:rPr>
              <a:t>2</a:t>
            </a:r>
            <a:r>
              <a:rPr lang="en-US" altLang="en-US" sz="2000" dirty="0">
                <a:cs typeface="Times New Roman" pitchFamily="18" charset="0"/>
              </a:rPr>
              <a:t>= are well determined</a:t>
            </a:r>
          </a:p>
          <a:p>
            <a:pPr eaLnBrk="1" hangingPunct="1"/>
            <a:r>
              <a:rPr lang="en-US" altLang="en-US" sz="2000" dirty="0">
                <a:cs typeface="Times New Roman" pitchFamily="18" charset="0"/>
              </a:rPr>
              <a:t>standard</a:t>
            </a:r>
            <a:r>
              <a:rPr lang="en-US" altLang="en-US" sz="2000" dirty="0">
                <a:solidFill>
                  <a:schemeClr val="accent2"/>
                </a:solidFill>
                <a:cs typeface="Times New Roman" pitchFamily="18" charset="0"/>
              </a:rPr>
              <a:t>: </a:t>
            </a:r>
            <a:r>
              <a:rPr lang="en-US" altLang="en-US" sz="2000" b="1" dirty="0">
                <a:solidFill>
                  <a:schemeClr val="accent2"/>
                </a:solidFill>
                <a:cs typeface="Times New Roman" pitchFamily="18" charset="0"/>
              </a:rPr>
              <a:t>α</a:t>
            </a:r>
            <a:r>
              <a:rPr lang="en-US" altLang="en-US" sz="2000" dirty="0">
                <a:solidFill>
                  <a:schemeClr val="accent2"/>
                </a:solidFill>
                <a:cs typeface="Times New Roman" pitchFamily="18" charset="0"/>
              </a:rPr>
              <a:t>(t)</a:t>
            </a:r>
            <a:r>
              <a:rPr lang="en-US" altLang="en-US" sz="2000" dirty="0">
                <a:cs typeface="Times New Roman" pitchFamily="18" charset="0"/>
              </a:rPr>
              <a:t> =is </a:t>
            </a:r>
            <a:r>
              <a:rPr lang="en-US" altLang="en-US" sz="2000" dirty="0">
                <a:solidFill>
                  <a:schemeClr val="accent2"/>
                </a:solidFill>
                <a:cs typeface="Times New Roman" pitchFamily="18" charset="0"/>
              </a:rPr>
              <a:t>taken as constant</a:t>
            </a:r>
            <a:r>
              <a:rPr lang="en-US" altLang="en-US" sz="2000" dirty="0">
                <a:cs typeface="Times New Roman" pitchFamily="18" charset="0"/>
              </a:rPr>
              <a:t>  or as </a:t>
            </a:r>
            <a:r>
              <a:rPr lang="en-US" altLang="en-US" sz="2000" b="1" dirty="0">
                <a:solidFill>
                  <a:schemeClr val="accent2"/>
                </a:solidFill>
                <a:cs typeface="Times New Roman" pitchFamily="18" charset="0"/>
              </a:rPr>
              <a:t>α(</a:t>
            </a:r>
            <a:r>
              <a:rPr lang="en-US" altLang="en-US" sz="2000" dirty="0">
                <a:solidFill>
                  <a:schemeClr val="accent2"/>
                </a:solidFill>
                <a:cs typeface="Times New Roman" pitchFamily="18" charset="0"/>
              </a:rPr>
              <a:t>2</a:t>
            </a:r>
            <a:r>
              <a:rPr lang="en-US" altLang="en-US" sz="2000" b="1" dirty="0">
                <a:solidFill>
                  <a:schemeClr val="accent2"/>
                </a:solidFill>
                <a:cs typeface="Times New Roman" pitchFamily="18" charset="0"/>
              </a:rPr>
              <a:t>π</a:t>
            </a:r>
            <a:r>
              <a:rPr lang="en-US" altLang="en-US" sz="2000" dirty="0">
                <a:solidFill>
                  <a:schemeClr val="accent2"/>
                </a:solidFill>
                <a:cs typeface="Times New Roman" pitchFamily="18" charset="0"/>
              </a:rPr>
              <a:t>T)</a:t>
            </a:r>
            <a:r>
              <a:rPr lang="en-US" altLang="en-US" sz="2000" b="1" dirty="0"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altLang="en-US" sz="2000" b="1" dirty="0">
                <a:cs typeface="Times New Roman" pitchFamily="18" charset="0"/>
              </a:rPr>
              <a:t>κ </a:t>
            </a:r>
            <a:r>
              <a:rPr lang="en-US" altLang="en-US" sz="2000" dirty="0">
                <a:cs typeface="Times New Roman" pitchFamily="18" charset="0"/>
              </a:rPr>
              <a:t>=1 and </a:t>
            </a:r>
            <a:r>
              <a:rPr lang="en-US" altLang="en-US" sz="2000" b="1" dirty="0">
                <a:cs typeface="Times New Roman" pitchFamily="18" charset="0"/>
              </a:rPr>
              <a:t>α</a:t>
            </a:r>
            <a:r>
              <a:rPr lang="en-US" altLang="en-US" sz="2000" dirty="0">
                <a:cs typeface="Times New Roman" pitchFamily="18" charset="0"/>
              </a:rPr>
              <a:t> =.3</a:t>
            </a:r>
            <a:r>
              <a:rPr lang="en-US" altLang="en-US" sz="2000" dirty="0" smtClean="0">
                <a:cs typeface="Times New Roman" pitchFamily="18" charset="0"/>
              </a:rPr>
              <a:t>: </a:t>
            </a:r>
            <a:r>
              <a:rPr lang="en-US" altLang="en-US" sz="2000" dirty="0" smtClean="0">
                <a:solidFill>
                  <a:schemeClr val="accent2"/>
                </a:solidFill>
                <a:cs typeface="Times New Roman" pitchFamily="18" charset="0"/>
              </a:rPr>
              <a:t>large </a:t>
            </a:r>
            <a:r>
              <a:rPr lang="en-US" altLang="en-US" sz="2000" dirty="0">
                <a:solidFill>
                  <a:schemeClr val="accent2"/>
                </a:solidFill>
                <a:cs typeface="Times New Roman" pitchFamily="18" charset="0"/>
              </a:rPr>
              <a:t>K-factors</a:t>
            </a:r>
            <a:r>
              <a:rPr lang="en-US" altLang="en-US" sz="2000" dirty="0">
                <a:cs typeface="Times New Roman" pitchFamily="18" charset="0"/>
              </a:rPr>
              <a:t> (≈ 10) are necessary to describe data</a:t>
            </a:r>
            <a:r>
              <a:rPr lang="en-AU" altLang="en-US" dirty="0">
                <a:cs typeface="Times New Roman" pitchFamily="18" charset="0"/>
              </a:rPr>
              <a:t> </a:t>
            </a:r>
          </a:p>
        </p:txBody>
      </p:sp>
      <p:graphicFrame>
        <p:nvGraphicFramePr>
          <p:cNvPr id="7175" name="Object 6"/>
          <p:cNvGraphicFramePr>
            <a:graphicFrameLocks noChangeAspect="1"/>
          </p:cNvGraphicFramePr>
          <p:nvPr/>
        </p:nvGraphicFramePr>
        <p:xfrm>
          <a:off x="4514850" y="333533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" name="Équation" r:id="rId4" imgW="114151" imgH="215619" progId="Equation.3">
                  <p:embed/>
                </p:oleObj>
              </mc:Choice>
              <mc:Fallback>
                <p:oleObj name="Équation" r:id="rId4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35338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90" y="2227262"/>
            <a:ext cx="626427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5227638" y="2998788"/>
            <a:ext cx="34925" cy="4905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Line 9"/>
          <p:cNvSpPr>
            <a:spLocks noChangeShapeType="1"/>
          </p:cNvSpPr>
          <p:nvPr/>
        </p:nvSpPr>
        <p:spPr bwMode="auto">
          <a:xfrm>
            <a:off x="1816100" y="2079625"/>
            <a:ext cx="317500" cy="2952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0" y="0"/>
            <a:ext cx="9129713" cy="614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altLang="en-US" dirty="0">
                <a:solidFill>
                  <a:srgbClr val="C00000"/>
                </a:solidFill>
                <a:latin typeface="Times New Roman" pitchFamily="18" charset="0"/>
              </a:rPr>
              <a:t>Nantes approach: Elastic heavy quark – q(g) collisions</a:t>
            </a:r>
          </a:p>
        </p:txBody>
      </p:sp>
      <p:pic>
        <p:nvPicPr>
          <p:cNvPr id="7180" name="Picture 15" descr="fig03_w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55" y="3575050"/>
            <a:ext cx="4013921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1" name="Rectangle 16"/>
          <p:cNvSpPr>
            <a:spLocks noChangeArrowheads="1"/>
          </p:cNvSpPr>
          <p:nvPr/>
        </p:nvSpPr>
        <p:spPr bwMode="auto">
          <a:xfrm>
            <a:off x="5564188" y="4869160"/>
            <a:ext cx="34401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IE" altLang="en-US" dirty="0" err="1"/>
              <a:t>m</a:t>
            </a:r>
            <a:r>
              <a:rPr lang="en-IE" altLang="en-US" baseline="-25000" dirty="0" err="1"/>
              <a:t>D</a:t>
            </a:r>
            <a:r>
              <a:rPr lang="en-IE" altLang="en-US" dirty="0"/>
              <a:t> </a:t>
            </a:r>
            <a:r>
              <a:rPr lang="en-IE" altLang="en-US" sz="2000" dirty="0"/>
              <a:t>regulates the long range </a:t>
            </a:r>
          </a:p>
          <a:p>
            <a:pPr eaLnBrk="1" hangingPunct="1">
              <a:spcBef>
                <a:spcPct val="50000"/>
              </a:spcBef>
            </a:pPr>
            <a:r>
              <a:rPr lang="en-IE" altLang="en-US" sz="2000" dirty="0"/>
              <a:t>behaviour of the interaction</a:t>
            </a:r>
          </a:p>
        </p:txBody>
      </p:sp>
      <p:sp>
        <p:nvSpPr>
          <p:cNvPr id="7182" name="Text Box 17"/>
          <p:cNvSpPr txBox="1">
            <a:spLocks noChangeArrowheads="1"/>
          </p:cNvSpPr>
          <p:nvPr/>
        </p:nvSpPr>
        <p:spPr bwMode="auto">
          <a:xfrm>
            <a:off x="615950" y="3346450"/>
            <a:ext cx="3008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/>
              <a:t>b) Infrared regulator</a:t>
            </a:r>
          </a:p>
        </p:txBody>
      </p:sp>
    </p:spTree>
    <p:extLst>
      <p:ext uri="{BB962C8B-B14F-4D97-AF65-F5344CB8AC3E}">
        <p14:creationId xmlns:p14="http://schemas.microsoft.com/office/powerpoint/2010/main" val="51950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pied de page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fr-FR" altLang="en-US" sz="1200" smtClean="0">
                <a:solidFill>
                  <a:schemeClr val="bg1"/>
                </a:solidFill>
              </a:rPr>
              <a:t>Collisional Energy Loss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" y="1563686"/>
            <a:ext cx="3840163" cy="262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Oval 4"/>
          <p:cNvSpPr>
            <a:spLocks noChangeArrowheads="1"/>
          </p:cNvSpPr>
          <p:nvPr/>
        </p:nvSpPr>
        <p:spPr bwMode="auto">
          <a:xfrm>
            <a:off x="682625" y="2906713"/>
            <a:ext cx="398463" cy="6492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190500" y="877888"/>
            <a:ext cx="53578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AU" altLang="en-US" sz="2000">
                <a:solidFill>
                  <a:schemeClr val="accent2"/>
                </a:solidFill>
              </a:rPr>
              <a:t>“Universality constraint” (</a:t>
            </a:r>
            <a:r>
              <a:rPr lang="en-US" altLang="en-US" sz="2000">
                <a:solidFill>
                  <a:schemeClr val="accent2"/>
                </a:solidFill>
              </a:rPr>
              <a:t>Dokshitzer 02) helps reducing uncertainties:</a:t>
            </a:r>
          </a:p>
        </p:txBody>
      </p:sp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263" y="887413"/>
            <a:ext cx="2938462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0" name="Oval 7"/>
          <p:cNvSpPr>
            <a:spLocks noChangeArrowheads="1"/>
          </p:cNvSpPr>
          <p:nvPr/>
        </p:nvSpPr>
        <p:spPr bwMode="auto">
          <a:xfrm>
            <a:off x="1346200" y="1911350"/>
            <a:ext cx="333375" cy="64928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8201" name="Line 8"/>
          <p:cNvSpPr>
            <a:spLocks noChangeShapeType="1"/>
          </p:cNvSpPr>
          <p:nvPr/>
        </p:nvSpPr>
        <p:spPr bwMode="auto">
          <a:xfrm flipH="1" flipV="1">
            <a:off x="1562894" y="2006600"/>
            <a:ext cx="2230437" cy="3238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2" name="Text Box 9"/>
          <p:cNvSpPr txBox="1">
            <a:spLocks noChangeArrowheads="1"/>
          </p:cNvSpPr>
          <p:nvPr/>
        </p:nvSpPr>
        <p:spPr bwMode="auto">
          <a:xfrm>
            <a:off x="3961390" y="2031855"/>
            <a:ext cx="5383212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en-US" sz="2000" dirty="0"/>
              <a:t>IR safe. The detailed form very close to Q</a:t>
            </a:r>
            <a:r>
              <a:rPr lang="en-US" altLang="en-US" sz="2000" baseline="30000" dirty="0"/>
              <a:t>2 </a:t>
            </a:r>
            <a:r>
              <a:rPr lang="en-US" altLang="en-US" sz="2000" dirty="0"/>
              <a:t>= 0 is not important does not contribute to the energy loss </a:t>
            </a:r>
          </a:p>
          <a:p>
            <a:pPr eaLnBrk="1" hangingPunct="1"/>
            <a:r>
              <a:rPr lang="en-US" altLang="en-US" sz="2000" dirty="0"/>
              <a:t>Large values for intermediate momentum-transfer</a:t>
            </a:r>
          </a:p>
          <a:p>
            <a:pPr eaLnBrk="1" hangingPunct="1"/>
            <a:endParaRPr lang="en-US" altLang="en-US" sz="2000" dirty="0"/>
          </a:p>
        </p:txBody>
      </p:sp>
      <p:sp>
        <p:nvSpPr>
          <p:cNvPr id="8203" name="Text Box 10"/>
          <p:cNvSpPr txBox="1">
            <a:spLocks noChangeArrowheads="1"/>
          </p:cNvSpPr>
          <p:nvPr/>
        </p:nvSpPr>
        <p:spPr bwMode="auto">
          <a:xfrm>
            <a:off x="1127125" y="73025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endParaRPr lang="en-CA" altLang="en-US" sz="280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204" name="Rectangle 11"/>
          <p:cNvSpPr>
            <a:spLocks noChangeArrowheads="1"/>
          </p:cNvSpPr>
          <p:nvPr/>
        </p:nvSpPr>
        <p:spPr bwMode="auto">
          <a:xfrm>
            <a:off x="1524000" y="0"/>
            <a:ext cx="5715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fr-FR" altLang="en-US" sz="2800" dirty="0">
                <a:solidFill>
                  <a:schemeClr val="accent2"/>
                </a:solidFill>
                <a:latin typeface="Times New Roman" pitchFamily="18" charset="0"/>
              </a:rPr>
              <a:t> A)   Running </a:t>
            </a:r>
            <a:r>
              <a:rPr lang="fr-FR" altLang="en-US" sz="2800" dirty="0" err="1">
                <a:solidFill>
                  <a:schemeClr val="accent2"/>
                </a:solidFill>
                <a:latin typeface="Times New Roman" pitchFamily="18" charset="0"/>
              </a:rPr>
              <a:t>coupling</a:t>
            </a:r>
            <a:r>
              <a:rPr lang="fr-FR" altLang="en-US" sz="2800" dirty="0">
                <a:solidFill>
                  <a:schemeClr val="accent2"/>
                </a:solidFill>
                <a:latin typeface="Times New Roman" pitchFamily="18" charset="0"/>
              </a:rPr>
              <a:t> constant</a:t>
            </a:r>
            <a:endParaRPr lang="en-CA" altLang="en-US" sz="28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206" name="Text Box 15"/>
          <p:cNvSpPr txBox="1">
            <a:spLocks noChangeArrowheads="1"/>
          </p:cNvSpPr>
          <p:nvPr/>
        </p:nvSpPr>
        <p:spPr bwMode="auto">
          <a:xfrm>
            <a:off x="0" y="1595438"/>
            <a:ext cx="930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 sz="2000">
                <a:latin typeface="Times New Roman" pitchFamily="18" charset="0"/>
              </a:rPr>
              <a:t>Peshier</a:t>
            </a:r>
          </a:p>
        </p:txBody>
      </p:sp>
      <p:sp>
        <p:nvSpPr>
          <p:cNvPr id="8207" name="Text Box 16"/>
          <p:cNvSpPr txBox="1">
            <a:spLocks noChangeArrowheads="1"/>
          </p:cNvSpPr>
          <p:nvPr/>
        </p:nvSpPr>
        <p:spPr bwMode="auto">
          <a:xfrm>
            <a:off x="2046288" y="1584325"/>
            <a:ext cx="1263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 sz="2000">
                <a:latin typeface="Times New Roman" pitchFamily="18" charset="0"/>
              </a:rPr>
              <a:t>0801.0595</a:t>
            </a:r>
          </a:p>
        </p:txBody>
      </p:sp>
      <p:sp>
        <p:nvSpPr>
          <p:cNvPr id="8208" name="Line 17"/>
          <p:cNvSpPr>
            <a:spLocks noChangeShapeType="1"/>
          </p:cNvSpPr>
          <p:nvPr/>
        </p:nvSpPr>
        <p:spPr bwMode="auto">
          <a:xfrm flipH="1">
            <a:off x="1047750" y="2935288"/>
            <a:ext cx="2771775" cy="309562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9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173" y="3416298"/>
            <a:ext cx="290195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10" name="Groupe 22"/>
          <p:cNvGrpSpPr>
            <a:grpSpLocks/>
          </p:cNvGrpSpPr>
          <p:nvPr/>
        </p:nvGrpSpPr>
        <p:grpSpPr bwMode="auto">
          <a:xfrm>
            <a:off x="274637" y="4190998"/>
            <a:ext cx="4656137" cy="2562225"/>
            <a:chOff x="3733800" y="3733800"/>
            <a:chExt cx="4895850" cy="2562225"/>
          </a:xfrm>
        </p:grpSpPr>
        <p:pic>
          <p:nvPicPr>
            <p:cNvPr id="8215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800" y="3733800"/>
              <a:ext cx="3960813" cy="256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6" name="Text Box 8"/>
            <p:cNvSpPr txBox="1">
              <a:spLocks noChangeArrowheads="1"/>
            </p:cNvSpPr>
            <p:nvPr/>
          </p:nvSpPr>
          <p:spPr bwMode="auto">
            <a:xfrm>
              <a:off x="5894388" y="4791075"/>
              <a:ext cx="2735262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3538" indent="-363538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algn="ctr">
                <a:spcBef>
                  <a:spcPct val="30000"/>
                </a:spcBef>
              </a:pPr>
              <a:r>
                <a:rPr lang="en-US" altLang="en-US" sz="2000">
                  <a:solidFill>
                    <a:srgbClr val="FF0000"/>
                  </a:solidFill>
                  <a:latin typeface="Times New Roman" pitchFamily="18" charset="0"/>
                </a:rPr>
                <a:t>V=U</a:t>
              </a:r>
              <a:endParaRPr lang="en-US" altLang="en-US" sz="2000">
                <a:latin typeface="Times New Roman" pitchFamily="18" charset="0"/>
              </a:endParaRPr>
            </a:p>
            <a:p>
              <a:pPr algn="ctr">
                <a:spcBef>
                  <a:spcPct val="30000"/>
                </a:spcBef>
              </a:pPr>
              <a:r>
                <a:rPr lang="en-US" altLang="en-US" sz="1600">
                  <a:solidFill>
                    <a:srgbClr val="FF3300"/>
                  </a:solidFill>
                  <a:latin typeface="Times New Roman" pitchFamily="18" charset="0"/>
                </a:rPr>
                <a:t>KZ, PoS LAT2005 (2005) 192</a:t>
              </a:r>
              <a:r>
                <a:rPr lang="en-US" altLang="en-US" sz="16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8217" name="Line 9"/>
            <p:cNvSpPr>
              <a:spLocks noChangeShapeType="1"/>
            </p:cNvSpPr>
            <p:nvPr/>
          </p:nvSpPr>
          <p:spPr bwMode="auto">
            <a:xfrm flipH="1">
              <a:off x="6542088" y="5432425"/>
              <a:ext cx="142875" cy="29368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8" name="Line 10"/>
            <p:cNvSpPr>
              <a:spLocks noChangeShapeType="1"/>
            </p:cNvSpPr>
            <p:nvPr/>
          </p:nvSpPr>
          <p:spPr bwMode="auto">
            <a:xfrm flipH="1">
              <a:off x="5822950" y="5216525"/>
              <a:ext cx="71438" cy="58261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9" name="Text Box 19"/>
            <p:cNvSpPr txBox="1">
              <a:spLocks noChangeArrowheads="1"/>
            </p:cNvSpPr>
            <p:nvPr/>
          </p:nvSpPr>
          <p:spPr bwMode="auto">
            <a:xfrm>
              <a:off x="5318125" y="3921125"/>
              <a:ext cx="13684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3538" indent="-363538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>
                <a:spcBef>
                  <a:spcPct val="30000"/>
                </a:spcBef>
              </a:pPr>
              <a:r>
                <a:rPr lang="en-US" altLang="en-US" dirty="0">
                  <a:latin typeface="Times New Roman" pitchFamily="18" charset="0"/>
                </a:rPr>
                <a:t>T</a:t>
              </a:r>
              <a:r>
                <a:rPr lang="en-US" altLang="en-US" dirty="0">
                  <a:latin typeface="Times New Roman" pitchFamily="18" charset="0"/>
                  <a:sym typeface="Symbol" pitchFamily="18" charset="2"/>
                </a:rPr>
                <a:t></a:t>
              </a:r>
              <a:r>
                <a:rPr lang="en-US" altLang="en-US" dirty="0">
                  <a:latin typeface="Times New Roman" pitchFamily="18" charset="0"/>
                </a:rPr>
                <a:t>1.1 T</a:t>
              </a:r>
              <a:r>
                <a:rPr lang="en-US" altLang="en-US" baseline="-25000" dirty="0">
                  <a:latin typeface="Times New Roman" pitchFamily="18" charset="0"/>
                </a:rPr>
                <a:t>c</a:t>
              </a:r>
              <a:endParaRPr lang="en-US" altLang="en-US" baseline="-25000" dirty="0">
                <a:latin typeface="Times New Roman" pitchFamily="18" charset="0"/>
                <a:sym typeface="Symbol" pitchFamily="18" charset="2"/>
              </a:endParaRPr>
            </a:p>
          </p:txBody>
        </p:sp>
        <p:sp>
          <p:nvSpPr>
            <p:cNvPr id="8220" name="Text Box 22"/>
            <p:cNvSpPr txBox="1">
              <a:spLocks noChangeArrowheads="1"/>
            </p:cNvSpPr>
            <p:nvPr/>
          </p:nvSpPr>
          <p:spPr bwMode="auto">
            <a:xfrm>
              <a:off x="4491037" y="4531369"/>
              <a:ext cx="2735262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3538" indent="-363538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algn="ctr">
                <a:spcBef>
                  <a:spcPct val="30000"/>
                </a:spcBef>
              </a:pPr>
              <a:r>
                <a:rPr lang="en-US" altLang="en-US" sz="2000" dirty="0">
                  <a:solidFill>
                    <a:srgbClr val="0000FF"/>
                  </a:solidFill>
                  <a:latin typeface="Times New Roman" pitchFamily="18" charset="0"/>
                </a:rPr>
                <a:t>V=F</a:t>
              </a:r>
            </a:p>
            <a:p>
              <a:pPr algn="ctr">
                <a:spcBef>
                  <a:spcPct val="30000"/>
                </a:spcBef>
              </a:pPr>
              <a:r>
                <a:rPr lang="en-US" altLang="en-US" sz="1600" dirty="0">
                  <a:solidFill>
                    <a:srgbClr val="0000FF"/>
                  </a:solidFill>
                  <a:latin typeface="Times New Roman" pitchFamily="18" charset="0"/>
                  <a:sym typeface="Symbol" pitchFamily="18" charset="2"/>
                </a:rPr>
                <a:t>KZ P.R. D71 (2005</a:t>
              </a:r>
              <a:r>
                <a:rPr lang="en-US" altLang="en-US" sz="1600" dirty="0">
                  <a:solidFill>
                    <a:schemeClr val="accent2"/>
                  </a:solidFill>
                  <a:latin typeface="Times New Roman" pitchFamily="18" charset="0"/>
                  <a:sym typeface="Symbol" pitchFamily="18" charset="2"/>
                </a:rPr>
                <a:t>)</a:t>
              </a:r>
            </a:p>
          </p:txBody>
        </p:sp>
      </p:grpSp>
      <p:pic>
        <p:nvPicPr>
          <p:cNvPr id="82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339" y="4222386"/>
            <a:ext cx="39624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2" name="Text Box 24"/>
          <p:cNvSpPr txBox="1">
            <a:spLocks noChangeArrowheads="1"/>
          </p:cNvSpPr>
          <p:nvPr/>
        </p:nvSpPr>
        <p:spPr bwMode="auto">
          <a:xfrm>
            <a:off x="7239000" y="4592638"/>
            <a:ext cx="1368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US" altLang="en-US">
                <a:latin typeface="Times New Roman" pitchFamily="18" charset="0"/>
              </a:rPr>
              <a:t>T</a:t>
            </a:r>
            <a:r>
              <a:rPr lang="en-US" altLang="en-US">
                <a:latin typeface="Times New Roman" pitchFamily="18" charset="0"/>
                <a:sym typeface="Symbol" pitchFamily="18" charset="2"/>
              </a:rPr>
              <a:t></a:t>
            </a:r>
            <a:r>
              <a:rPr lang="en-US" altLang="en-US">
                <a:latin typeface="Times New Roman" pitchFamily="18" charset="0"/>
              </a:rPr>
              <a:t>1.5 T</a:t>
            </a:r>
            <a:r>
              <a:rPr lang="en-US" altLang="en-US" baseline="-25000">
                <a:latin typeface="Times New Roman" pitchFamily="18" charset="0"/>
              </a:rPr>
              <a:t>c</a:t>
            </a:r>
            <a:endParaRPr lang="en-US" altLang="en-US" baseline="-250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8213" name="Rectangle à coins arrondis 1"/>
          <p:cNvSpPr>
            <a:spLocks noChangeArrowheads="1"/>
          </p:cNvSpPr>
          <p:nvPr/>
        </p:nvSpPr>
        <p:spPr bwMode="auto">
          <a:xfrm>
            <a:off x="6867525" y="5222875"/>
            <a:ext cx="1981200" cy="727075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8214" name="ZoneTexte 2"/>
          <p:cNvSpPr txBox="1">
            <a:spLocks noChangeArrowheads="1"/>
          </p:cNvSpPr>
          <p:nvPr/>
        </p:nvSpPr>
        <p:spPr bwMode="auto">
          <a:xfrm>
            <a:off x="7239000" y="5384800"/>
            <a:ext cx="1154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>
                <a:solidFill>
                  <a:srgbClr val="0000FF"/>
                </a:solidFill>
              </a:rPr>
              <a:t>Lattice</a:t>
            </a:r>
          </a:p>
        </p:txBody>
      </p:sp>
    </p:spTree>
    <p:extLst>
      <p:ext uri="{BB962C8B-B14F-4D97-AF65-F5344CB8AC3E}">
        <p14:creationId xmlns:p14="http://schemas.microsoft.com/office/powerpoint/2010/main" val="114060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pied de page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fr-FR" altLang="en-US" sz="1200" smtClean="0">
                <a:solidFill>
                  <a:schemeClr val="bg1"/>
                </a:solidFill>
              </a:rPr>
              <a:t>Collisional Energy Loss</a:t>
            </a:r>
          </a:p>
        </p:txBody>
      </p:sp>
      <p:sp>
        <p:nvSpPr>
          <p:cNvPr id="9219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18177776-D8A9-4364-866A-F7EC180CA217}" type="slidenum">
              <a:rPr lang="fr-FR" altLang="en-US" sz="2000" smtClean="0">
                <a:solidFill>
                  <a:schemeClr val="bg1"/>
                </a:solidFill>
              </a:rPr>
              <a:pPr/>
              <a:t>7</a:t>
            </a:fld>
            <a:endParaRPr lang="fr-FR" altLang="en-US" sz="2000" smtClean="0">
              <a:solidFill>
                <a:schemeClr val="bg1"/>
              </a:solidFill>
            </a:endParaRPr>
          </a:p>
        </p:txBody>
      </p:sp>
      <p:sp>
        <p:nvSpPr>
          <p:cNvPr id="698370" name="Text Box 2"/>
          <p:cNvSpPr txBox="1">
            <a:spLocks noChangeArrowheads="1"/>
          </p:cNvSpPr>
          <p:nvPr/>
        </p:nvSpPr>
        <p:spPr bwMode="auto">
          <a:xfrm>
            <a:off x="5114925" y="654844"/>
            <a:ext cx="3979862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CA" alt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If t is small (&lt;&lt;T) : </a:t>
            </a:r>
            <a:r>
              <a:rPr lang="en-CA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Born has to be replaced by a </a:t>
            </a:r>
            <a:r>
              <a:rPr lang="en-CA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hard</a:t>
            </a:r>
            <a:r>
              <a:rPr lang="fr-F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CA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thermal loop (HTL)</a:t>
            </a:r>
            <a:r>
              <a:rPr lang="en-CA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approach</a:t>
            </a:r>
            <a:r>
              <a:rPr lang="en-CA" alt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n-CA" alt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 t&gt;T Born approximation is (almost) ok</a:t>
            </a:r>
          </a:p>
          <a:p>
            <a:pPr eaLnBrk="1" hangingPunct="1">
              <a:defRPr/>
            </a:pPr>
            <a:endParaRPr lang="en-CA" altLang="en-U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CA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21" name="Picture 4" descr="fig02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1470025"/>
            <a:ext cx="19812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57200" y="0"/>
            <a:ext cx="4343400" cy="6858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fr-FR" altLang="en-US" sz="2800">
                <a:solidFill>
                  <a:schemeClr val="accent2"/>
                </a:solidFill>
                <a:latin typeface="Times New Roman" pitchFamily="18" charset="0"/>
              </a:rPr>
              <a:t>B)  Debye mass</a:t>
            </a:r>
            <a:endParaRPr lang="en-CA" altLang="en-US" sz="280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5892800" y="0"/>
            <a:ext cx="325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fr-FR" altLang="en-US" sz="2000">
                <a:latin typeface="Times New Roman" pitchFamily="18" charset="0"/>
              </a:rPr>
              <a:t> </a:t>
            </a:r>
            <a:r>
              <a:rPr lang="fr-FR" altLang="en-US" sz="2000"/>
              <a:t>PRC78 014904,  0901.0946</a:t>
            </a:r>
            <a:endParaRPr lang="en-CA" altLang="en-US" sz="2000"/>
          </a:p>
        </p:txBody>
      </p:sp>
      <p:sp>
        <p:nvSpPr>
          <p:cNvPr id="9224" name="Line 12"/>
          <p:cNvSpPr>
            <a:spLocks noChangeShapeType="1"/>
          </p:cNvSpPr>
          <p:nvPr/>
        </p:nvSpPr>
        <p:spPr bwMode="auto">
          <a:xfrm>
            <a:off x="7972425" y="4330700"/>
            <a:ext cx="561975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8383" name="Rectangle 15"/>
          <p:cNvSpPr>
            <a:spLocks noChangeArrowheads="1"/>
          </p:cNvSpPr>
          <p:nvPr/>
        </p:nvSpPr>
        <p:spPr bwMode="auto">
          <a:xfrm>
            <a:off x="541338" y="2746375"/>
            <a:ext cx="62007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CA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Braaten and Thoma PRD44 (91) 1298,2625) for QED:</a:t>
            </a:r>
          </a:p>
          <a:p>
            <a:pPr>
              <a:defRPr/>
            </a:pPr>
            <a:r>
              <a:rPr lang="fr-FR" altLang="en-US" sz="2000" b="1"/>
              <a:t>Energy loss indep. </a:t>
            </a:r>
            <a:r>
              <a:rPr lang="en-CA" altLang="en-US" sz="2000" b="1"/>
              <a:t>o</a:t>
            </a:r>
            <a:r>
              <a:rPr lang="fr-FR" altLang="en-US" sz="2000" b="1"/>
              <a:t>f</a:t>
            </a:r>
            <a:r>
              <a:rPr lang="en-CA" altLang="en-US" sz="2000" b="1"/>
              <a:t> </a:t>
            </a:r>
            <a:r>
              <a:rPr lang="fr-FR" altLang="en-US" sz="2000" b="1">
                <a:solidFill>
                  <a:schemeClr val="accent2"/>
                </a:solidFill>
              </a:rPr>
              <a:t>the artificial scale </a:t>
            </a:r>
            <a:r>
              <a:rPr lang="en-CA" altLang="en-US" sz="2000" b="1">
                <a:solidFill>
                  <a:schemeClr val="accent2"/>
                </a:solidFill>
              </a:rPr>
              <a:t>t</a:t>
            </a:r>
            <a:r>
              <a:rPr lang="en-CA" altLang="en-US" sz="2000" b="1"/>
              <a:t>* which </a:t>
            </a:r>
          </a:p>
          <a:p>
            <a:pPr>
              <a:defRPr/>
            </a:pPr>
            <a:r>
              <a:rPr lang="en-CA" altLang="en-US" sz="2000" b="1"/>
              <a:t>separates the regimes</a:t>
            </a:r>
            <a:endParaRPr lang="en-CA" altLang="en-U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CA" altLang="en-U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26" name="Picture 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3925888"/>
            <a:ext cx="4222750" cy="285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7" name="Text Box 17"/>
          <p:cNvSpPr txBox="1">
            <a:spLocks noChangeArrowheads="1"/>
          </p:cNvSpPr>
          <p:nvPr/>
        </p:nvSpPr>
        <p:spPr bwMode="auto">
          <a:xfrm>
            <a:off x="4829175" y="3543300"/>
            <a:ext cx="4314825" cy="271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 sz="2000" dirty="0"/>
              <a:t>We do the same for QCD</a:t>
            </a:r>
          </a:p>
          <a:p>
            <a:r>
              <a:rPr lang="en-US" altLang="en-US" sz="2000" dirty="0"/>
              <a:t>(a bit more complicated)</a:t>
            </a:r>
          </a:p>
          <a:p>
            <a:r>
              <a:rPr lang="fr-FR" altLang="en-US" sz="2000" dirty="0"/>
              <a:t>  Phys.Rev.C78:014904</a:t>
            </a:r>
          </a:p>
          <a:p>
            <a:r>
              <a:rPr lang="fr-FR" altLang="en-US" sz="2000" dirty="0" err="1"/>
              <a:t>Result</a:t>
            </a:r>
            <a:r>
              <a:rPr lang="fr-FR" altLang="en-US" sz="2000" dirty="0"/>
              <a:t>:</a:t>
            </a:r>
          </a:p>
          <a:p>
            <a:endParaRPr lang="fr-FR" altLang="en-US" sz="2000" dirty="0"/>
          </a:p>
          <a:p>
            <a:endParaRPr lang="fr-FR" altLang="en-US" dirty="0"/>
          </a:p>
          <a:p>
            <a:r>
              <a:rPr lang="fr-FR" altLang="en-US" dirty="0" err="1">
                <a:solidFill>
                  <a:srgbClr val="0000FF"/>
                </a:solidFill>
              </a:rPr>
              <a:t>much</a:t>
            </a:r>
            <a:r>
              <a:rPr lang="fr-FR" altLang="en-US" dirty="0">
                <a:solidFill>
                  <a:srgbClr val="0000FF"/>
                </a:solidFill>
              </a:rPr>
              <a:t> </a:t>
            </a:r>
            <a:r>
              <a:rPr lang="fr-FR" altLang="en-US" dirty="0" err="1">
                <a:solidFill>
                  <a:srgbClr val="0000FF"/>
                </a:solidFill>
              </a:rPr>
              <a:t>lower</a:t>
            </a:r>
            <a:r>
              <a:rPr lang="fr-FR" altLang="en-US" dirty="0">
                <a:solidFill>
                  <a:srgbClr val="0000FF"/>
                </a:solidFill>
              </a:rPr>
              <a:t> </a:t>
            </a:r>
            <a:r>
              <a:rPr lang="fr-FR" altLang="en-US" dirty="0" err="1">
                <a:solidFill>
                  <a:srgbClr val="0000FF"/>
                </a:solidFill>
              </a:rPr>
              <a:t>than</a:t>
            </a:r>
            <a:r>
              <a:rPr lang="fr-FR" altLang="en-US" dirty="0">
                <a:solidFill>
                  <a:srgbClr val="0000FF"/>
                </a:solidFill>
              </a:rPr>
              <a:t> the standard</a:t>
            </a:r>
          </a:p>
          <a:p>
            <a:r>
              <a:rPr lang="fr-FR" altLang="en-US" dirty="0">
                <a:solidFill>
                  <a:srgbClr val="0000FF"/>
                </a:solidFill>
              </a:rPr>
              <a:t>value</a:t>
            </a:r>
            <a:endParaRPr lang="en-US" altLang="en-US" dirty="0">
              <a:solidFill>
                <a:srgbClr val="0000FF"/>
              </a:solidFill>
            </a:endParaRPr>
          </a:p>
        </p:txBody>
      </p:sp>
      <p:sp>
        <p:nvSpPr>
          <p:cNvPr id="9228" name="Rectangle 19"/>
          <p:cNvSpPr>
            <a:spLocks noChangeArrowheads="1"/>
          </p:cNvSpPr>
          <p:nvPr/>
        </p:nvSpPr>
        <p:spPr bwMode="auto">
          <a:xfrm>
            <a:off x="6046788" y="4778375"/>
            <a:ext cx="1843087" cy="515938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l-GR" altLang="en-US"/>
              <a:t>κ</a:t>
            </a:r>
            <a:r>
              <a:rPr lang="fr-FR" altLang="en-US"/>
              <a:t>  ≈ 0.2 </a:t>
            </a:r>
            <a:endParaRPr lang="en-US" altLang="en-US"/>
          </a:p>
        </p:txBody>
      </p:sp>
      <p:pic>
        <p:nvPicPr>
          <p:cNvPr id="9229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760413"/>
            <a:ext cx="4576762" cy="207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30" name="Text Box 21"/>
          <p:cNvSpPr txBox="1">
            <a:spLocks noChangeArrowheads="1"/>
          </p:cNvSpPr>
          <p:nvPr/>
        </p:nvSpPr>
        <p:spPr bwMode="auto">
          <a:xfrm>
            <a:off x="2620963" y="2214563"/>
            <a:ext cx="2041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 sz="2000"/>
              <a:t>hep-ph/0607275</a:t>
            </a:r>
          </a:p>
        </p:txBody>
      </p:sp>
    </p:spTree>
    <p:extLst>
      <p:ext uri="{BB962C8B-B14F-4D97-AF65-F5344CB8AC3E}">
        <p14:creationId xmlns:p14="http://schemas.microsoft.com/office/powerpoint/2010/main" val="295571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pied de page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fr-FR" altLang="en-US" sz="1200" smtClean="0">
                <a:solidFill>
                  <a:schemeClr val="bg1"/>
                </a:solidFill>
              </a:rPr>
              <a:t>Radiative Energy Loss</a:t>
            </a:r>
          </a:p>
        </p:txBody>
      </p:sp>
      <p:sp>
        <p:nvSpPr>
          <p:cNvPr id="11267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E56A0450-E58D-4168-80EF-CC5BBC11E54C}" type="slidenum">
              <a:rPr lang="fr-FR" altLang="en-US" sz="2000" smtClean="0">
                <a:solidFill>
                  <a:schemeClr val="bg1"/>
                </a:solidFill>
              </a:rPr>
              <a:pPr/>
              <a:t>8</a:t>
            </a:fld>
            <a:endParaRPr lang="fr-FR" altLang="en-US" sz="2000" smtClean="0">
              <a:solidFill>
                <a:schemeClr val="bg1"/>
              </a:solidFill>
            </a:endParaRP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492125" y="909638"/>
            <a:ext cx="86518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fr-FR" altLang="en-US">
                <a:solidFill>
                  <a:schemeClr val="hlink"/>
                </a:solidFill>
              </a:rPr>
              <a:t>Low mass</a:t>
            </a:r>
            <a:r>
              <a:rPr lang="fr-FR" altLang="en-US"/>
              <a:t> quarks : radiation dominantes energy loss</a:t>
            </a:r>
          </a:p>
          <a:p>
            <a:pPr eaLnBrk="1" hangingPunct="1"/>
            <a:r>
              <a:rPr lang="fr-FR" altLang="en-US">
                <a:solidFill>
                  <a:schemeClr val="hlink"/>
                </a:solidFill>
              </a:rPr>
              <a:t>Charm and bottom</a:t>
            </a:r>
            <a:r>
              <a:rPr lang="fr-FR" altLang="en-US"/>
              <a:t>:  radiation</a:t>
            </a:r>
            <a:r>
              <a:rPr lang="fr-FR" altLang="en-US">
                <a:solidFill>
                  <a:srgbClr val="FF6600"/>
                </a:solidFill>
              </a:rPr>
              <a:t> of the same order</a:t>
            </a:r>
            <a:r>
              <a:rPr lang="fr-FR" altLang="en-US"/>
              <a:t> as collisional</a:t>
            </a:r>
          </a:p>
        </p:txBody>
      </p:sp>
      <p:pic>
        <p:nvPicPr>
          <p:cNvPr id="11269" name="Picture 4" descr="M1_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893888"/>
            <a:ext cx="22098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5" descr="M5_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21163"/>
            <a:ext cx="22098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6" descr="M2_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460875"/>
            <a:ext cx="22098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7" descr="M3_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425" y="1876425"/>
            <a:ext cx="22098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8" descr="M1_w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1604963"/>
            <a:ext cx="22098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508000" y="3668713"/>
            <a:ext cx="301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fr-FR" altLang="en-US"/>
              <a:t>4 </a:t>
            </a:r>
            <a:r>
              <a:rPr lang="fr-FR" altLang="en-US">
                <a:solidFill>
                  <a:srgbClr val="FF6600"/>
                </a:solidFill>
              </a:rPr>
              <a:t>QED </a:t>
            </a:r>
            <a:r>
              <a:rPr lang="fr-FR" altLang="en-US"/>
              <a:t>type diagrams</a:t>
            </a:r>
          </a:p>
        </p:txBody>
      </p:sp>
      <p:sp>
        <p:nvSpPr>
          <p:cNvPr id="11275" name="Text Box 10"/>
          <p:cNvSpPr txBox="1">
            <a:spLocks noChangeArrowheads="1"/>
          </p:cNvSpPr>
          <p:nvPr/>
        </p:nvSpPr>
        <p:spPr bwMode="auto">
          <a:xfrm>
            <a:off x="735013" y="6327775"/>
            <a:ext cx="2206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fr-FR" altLang="en-US"/>
              <a:t>1 </a:t>
            </a:r>
            <a:r>
              <a:rPr lang="fr-FR" altLang="en-US">
                <a:solidFill>
                  <a:srgbClr val="FF6600"/>
                </a:solidFill>
              </a:rPr>
              <a:t>QCD</a:t>
            </a:r>
            <a:r>
              <a:rPr lang="fr-FR" altLang="en-US"/>
              <a:t> diagram</a:t>
            </a:r>
          </a:p>
        </p:txBody>
      </p:sp>
      <p:sp>
        <p:nvSpPr>
          <p:cNvPr id="11276" name="Rectangle 11"/>
          <p:cNvSpPr>
            <a:spLocks noChangeArrowheads="1"/>
          </p:cNvSpPr>
          <p:nvPr/>
        </p:nvSpPr>
        <p:spPr bwMode="auto">
          <a:xfrm>
            <a:off x="3132138" y="4005263"/>
            <a:ext cx="6011862" cy="28527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endParaRPr lang="en-US" altLang="en-US" sz="1800">
              <a:latin typeface="Arial" charset="0"/>
            </a:endParaRPr>
          </a:p>
        </p:txBody>
      </p:sp>
      <p:pic>
        <p:nvPicPr>
          <p:cNvPr id="11277" name="Picture 12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565650"/>
            <a:ext cx="2641600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8" name="Text Box 13"/>
          <p:cNvSpPr txBox="1">
            <a:spLocks noChangeArrowheads="1"/>
          </p:cNvSpPr>
          <p:nvPr/>
        </p:nvSpPr>
        <p:spPr bwMode="auto">
          <a:xfrm>
            <a:off x="3203575" y="4076700"/>
            <a:ext cx="5940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fr-FR" altLang="en-US"/>
              <a:t>Commutator of the color SU(3) operators</a:t>
            </a:r>
          </a:p>
        </p:txBody>
      </p:sp>
      <p:sp>
        <p:nvSpPr>
          <p:cNvPr id="11279" name="Text Box 14"/>
          <p:cNvSpPr txBox="1">
            <a:spLocks noChangeArrowheads="1"/>
          </p:cNvSpPr>
          <p:nvPr/>
        </p:nvSpPr>
        <p:spPr bwMode="auto">
          <a:xfrm>
            <a:off x="3059113" y="5013325"/>
            <a:ext cx="610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fr-FR" altLang="en-US"/>
              <a:t>M1-M5 : </a:t>
            </a:r>
            <a:r>
              <a:rPr lang="fr-FR" altLang="en-US">
                <a:solidFill>
                  <a:srgbClr val="FF6600"/>
                </a:solidFill>
              </a:rPr>
              <a:t>3 gauge invariant subgroups</a:t>
            </a:r>
          </a:p>
        </p:txBody>
      </p:sp>
      <p:pic>
        <p:nvPicPr>
          <p:cNvPr id="11280" name="Picture 15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0" y="5516563"/>
            <a:ext cx="59690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81" name="Picture 16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263" y="6021388"/>
            <a:ext cx="46656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82" name="Text Box 17"/>
          <p:cNvSpPr txBox="1">
            <a:spLocks noChangeArrowheads="1"/>
          </p:cNvSpPr>
          <p:nvPr/>
        </p:nvSpPr>
        <p:spPr bwMode="auto">
          <a:xfrm>
            <a:off x="4356100" y="6407150"/>
            <a:ext cx="4408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fr-FR" altLang="en-US" b="1">
                <a:solidFill>
                  <a:srgbClr val="FF3300"/>
                </a:solidFill>
              </a:rPr>
              <a:t>M</a:t>
            </a:r>
            <a:r>
              <a:rPr lang="fr-FR" altLang="en-US" b="1" baseline="-25000">
                <a:solidFill>
                  <a:srgbClr val="FF3300"/>
                </a:solidFill>
              </a:rPr>
              <a:t>QCD</a:t>
            </a:r>
            <a:r>
              <a:rPr lang="fr-FR" altLang="en-US" b="1">
                <a:solidFill>
                  <a:srgbClr val="FF3300"/>
                </a:solidFill>
              </a:rPr>
              <a:t>  dominates the radiation</a:t>
            </a: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1" y="0"/>
            <a:ext cx="9144000" cy="785813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altLang="en-US" dirty="0" smtClean="0"/>
              <a:t>C) Inelastic Collisions</a:t>
            </a:r>
            <a:endParaRPr lang="en-US" altLang="en-US" dirty="0"/>
          </a:p>
        </p:txBody>
      </p:sp>
      <p:pic>
        <p:nvPicPr>
          <p:cNvPr id="11284" name="Picture 21" descr="M2_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88" y="1670050"/>
            <a:ext cx="22098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5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7EBE3D35-9869-46F0-80BD-3885C86AF055}" type="slidenum">
              <a:rPr lang="fr-FR" altLang="en-US" sz="2000" smtClean="0">
                <a:solidFill>
                  <a:schemeClr val="bg1"/>
                </a:solidFill>
              </a:rPr>
              <a:pPr/>
              <a:t>9</a:t>
            </a:fld>
            <a:endParaRPr lang="fr-FR" altLang="en-US" sz="2000" smtClean="0">
              <a:solidFill>
                <a:schemeClr val="bg1"/>
              </a:solidFill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576263" y="720725"/>
            <a:ext cx="8567737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fr-FR" altLang="en-US" sz="2000"/>
              <a:t>In the limit                 the radiation matrix elements </a:t>
            </a:r>
            <a:r>
              <a:rPr lang="fr-FR" altLang="en-US" sz="2000">
                <a:solidFill>
                  <a:srgbClr val="FF6600"/>
                </a:solidFill>
              </a:rPr>
              <a:t>factorize</a:t>
            </a:r>
            <a:r>
              <a:rPr lang="fr-FR" altLang="en-US" sz="2000"/>
              <a:t> in</a:t>
            </a:r>
            <a:r>
              <a:rPr lang="fr-FR" altLang="en-US"/>
              <a:t> </a:t>
            </a:r>
          </a:p>
          <a:p>
            <a:pPr eaLnBrk="1" hangingPunct="1"/>
            <a:r>
              <a:rPr lang="fr-FR" altLang="en-US"/>
              <a:t>        </a:t>
            </a:r>
          </a:p>
          <a:p>
            <a:pPr eaLnBrk="1" hangingPunct="1"/>
            <a:r>
              <a:rPr lang="fr-FR" altLang="en-US" sz="1800">
                <a:latin typeface="Arial" charset="0"/>
              </a:rPr>
              <a:t>                </a:t>
            </a:r>
          </a:p>
        </p:txBody>
      </p:sp>
      <p:pic>
        <p:nvPicPr>
          <p:cNvPr id="12293" name="Picture 4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338" y="836613"/>
            <a:ext cx="9652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515938" y="2492375"/>
            <a:ext cx="8628062" cy="7921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39750" y="3848100"/>
            <a:ext cx="860425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fr-FR" altLang="en-US" sz="2000" dirty="0"/>
              <a:t>                                                                   </a:t>
            </a:r>
            <a:r>
              <a:rPr lang="fr-FR" altLang="en-US" sz="2000" dirty="0" err="1"/>
              <a:t>leading</a:t>
            </a:r>
            <a:r>
              <a:rPr lang="fr-FR" altLang="en-US" sz="2000" dirty="0"/>
              <a:t> </a:t>
            </a:r>
            <a:r>
              <a:rPr lang="fr-FR" altLang="en-US" sz="2000" dirty="0" err="1"/>
              <a:t>order</a:t>
            </a:r>
            <a:r>
              <a:rPr lang="fr-FR" altLang="en-US" sz="2000" dirty="0"/>
              <a:t>: no </a:t>
            </a:r>
            <a:r>
              <a:rPr lang="fr-FR" altLang="en-US" sz="2000" dirty="0" err="1"/>
              <a:t>emission</a:t>
            </a:r>
            <a:endParaRPr lang="fr-FR" altLang="en-US" sz="2000" dirty="0"/>
          </a:p>
          <a:p>
            <a:pPr eaLnBrk="1" hangingPunct="1"/>
            <a:r>
              <a:rPr lang="fr-FR" altLang="en-US" sz="2000" dirty="0">
                <a:solidFill>
                  <a:srgbClr val="FF6600"/>
                </a:solidFill>
              </a:rPr>
              <a:t>m=0 </a:t>
            </a:r>
            <a:r>
              <a:rPr lang="fr-FR" altLang="en-US" sz="2000" dirty="0"/>
              <a:t> -&gt;  </a:t>
            </a:r>
            <a:r>
              <a:rPr lang="fr-FR" altLang="en-US" sz="2000" dirty="0" err="1"/>
              <a:t>Gunion</a:t>
            </a:r>
            <a:r>
              <a:rPr lang="fr-FR" altLang="en-US" sz="2000" dirty="0"/>
              <a:t> </a:t>
            </a:r>
            <a:r>
              <a:rPr lang="fr-FR" altLang="en-US" sz="2000" dirty="0" err="1"/>
              <a:t>Bertsch</a:t>
            </a:r>
            <a:r>
              <a:rPr lang="fr-FR" altLang="en-US" sz="2000" dirty="0"/>
              <a:t>                                           </a:t>
            </a:r>
            <a:r>
              <a:rPr lang="fr-FR" altLang="en-US" sz="2000" dirty="0" err="1"/>
              <a:t>from</a:t>
            </a:r>
            <a:r>
              <a:rPr lang="fr-FR" altLang="en-US" sz="2000" dirty="0"/>
              <a:t> light q</a:t>
            </a:r>
          </a:p>
          <a:p>
            <a:pPr eaLnBrk="1" hangingPunct="1"/>
            <a:r>
              <a:rPr lang="fr-FR" altLang="en-US" sz="2000" dirty="0" err="1"/>
              <a:t>Energy</a:t>
            </a:r>
            <a:r>
              <a:rPr lang="fr-FR" altLang="en-US" sz="2000" dirty="0"/>
              <a:t> </a:t>
            </a:r>
            <a:r>
              <a:rPr lang="fr-FR" altLang="en-US" sz="2000" dirty="0" err="1"/>
              <a:t>loss</a:t>
            </a:r>
            <a:r>
              <a:rPr lang="fr-FR" altLang="en-US" sz="2000" dirty="0"/>
              <a:t>:                                                 </a:t>
            </a:r>
            <a:r>
              <a:rPr lang="fr-FR" altLang="en-US" sz="2000" dirty="0" err="1"/>
              <a:t>heals</a:t>
            </a:r>
            <a:r>
              <a:rPr lang="fr-FR" altLang="en-US" sz="2000" dirty="0"/>
              <a:t> </a:t>
            </a:r>
            <a:r>
              <a:rPr lang="fr-FR" altLang="en-US" sz="2000" dirty="0" err="1"/>
              <a:t>colinear</a:t>
            </a:r>
            <a:r>
              <a:rPr lang="fr-FR" altLang="en-US" sz="2000" dirty="0"/>
              <a:t> divergences </a:t>
            </a:r>
          </a:p>
          <a:p>
            <a:pPr eaLnBrk="1" hangingPunct="1"/>
            <a:endParaRPr lang="fr-FR" altLang="en-US" sz="2000" dirty="0">
              <a:solidFill>
                <a:srgbClr val="FF6600"/>
              </a:solidFill>
            </a:endParaRPr>
          </a:p>
          <a:p>
            <a:pPr eaLnBrk="1" hangingPunct="1"/>
            <a:endParaRPr lang="fr-FR" altLang="en-US" sz="2000" dirty="0">
              <a:latin typeface="Comic Sans MS" pitchFamily="66" charset="0"/>
            </a:endParaRPr>
          </a:p>
          <a:p>
            <a:pPr eaLnBrk="1" hangingPunct="1"/>
            <a:endParaRPr lang="fr-FR" altLang="en-US" sz="2000" dirty="0">
              <a:latin typeface="Comic Sans MS" pitchFamily="66" charset="0"/>
            </a:endParaRPr>
          </a:p>
          <a:p>
            <a:pPr eaLnBrk="1" hangingPunct="1"/>
            <a:endParaRPr lang="fr-FR" altLang="en-US" sz="2000" dirty="0">
              <a:latin typeface="Comic Sans MS" pitchFamily="66" charset="0"/>
            </a:endParaRP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V="1">
            <a:off x="6154738" y="2817813"/>
            <a:ext cx="0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V="1">
            <a:off x="3309938" y="2787650"/>
            <a:ext cx="0" cy="79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8" name="Rectangle 11"/>
          <p:cNvSpPr>
            <a:spLocks noChangeArrowheads="1"/>
          </p:cNvSpPr>
          <p:nvPr/>
        </p:nvSpPr>
        <p:spPr bwMode="auto">
          <a:xfrm>
            <a:off x="2411413" y="1303338"/>
            <a:ext cx="4103687" cy="6477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12299" name="Picture 34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575" y="1463675"/>
            <a:ext cx="30861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300" name="Rectangle 13"/>
          <p:cNvSpPr>
            <a:spLocks noChangeArrowheads="1"/>
          </p:cNvSpPr>
          <p:nvPr/>
        </p:nvSpPr>
        <p:spPr bwMode="auto">
          <a:xfrm>
            <a:off x="815975" y="3494088"/>
            <a:ext cx="2736850" cy="4318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fr-FR" altLang="en-US" sz="1800">
                <a:latin typeface="Arial" charset="0"/>
              </a:rPr>
              <a:t>Emission from heavy q</a:t>
            </a:r>
          </a:p>
        </p:txBody>
      </p:sp>
      <p:sp>
        <p:nvSpPr>
          <p:cNvPr id="12301" name="Rectangle 14"/>
          <p:cNvSpPr>
            <a:spLocks noChangeArrowheads="1"/>
          </p:cNvSpPr>
          <p:nvPr/>
        </p:nvSpPr>
        <p:spPr bwMode="auto">
          <a:xfrm>
            <a:off x="5976938" y="3387725"/>
            <a:ext cx="2089150" cy="4318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fr-FR" altLang="en-US" sz="1800">
                <a:latin typeface="Arial" charset="0"/>
              </a:rPr>
              <a:t>Emission from g</a:t>
            </a:r>
          </a:p>
        </p:txBody>
      </p:sp>
      <p:sp>
        <p:nvSpPr>
          <p:cNvPr id="12302" name="Rectangle 15"/>
          <p:cNvSpPr>
            <a:spLocks noChangeArrowheads="1"/>
          </p:cNvSpPr>
          <p:nvPr/>
        </p:nvSpPr>
        <p:spPr bwMode="auto">
          <a:xfrm>
            <a:off x="0" y="0"/>
            <a:ext cx="9144000" cy="59372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altLang="en-US">
                <a:latin typeface="Times New Roman" pitchFamily="18" charset="0"/>
              </a:rPr>
              <a:t>M</a:t>
            </a:r>
            <a:r>
              <a:rPr lang="en-US" altLang="en-US" baseline="30000">
                <a:latin typeface="Times New Roman" pitchFamily="18" charset="0"/>
              </a:rPr>
              <a:t>SQCD</a:t>
            </a:r>
            <a:r>
              <a:rPr lang="en-US" altLang="en-US">
                <a:latin typeface="Times New Roman" pitchFamily="18" charset="0"/>
              </a:rPr>
              <a:t>  in light cone gauge     </a:t>
            </a:r>
          </a:p>
        </p:txBody>
      </p:sp>
      <p:pic>
        <p:nvPicPr>
          <p:cNvPr id="12303" name="Picture 32" descr="Parenthèses: TexPoint Display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2554288"/>
            <a:ext cx="6956425" cy="663575"/>
          </a:xfrm>
          <a:prstGeom prst="rect">
            <a:avLst/>
          </a:prstGeom>
          <a:gradFill rotWithShape="0">
            <a:gsLst>
              <a:gs pos="0">
                <a:srgbClr val="0064C8"/>
              </a:gs>
              <a:gs pos="100000">
                <a:srgbClr val="AAAAAA"/>
              </a:gs>
            </a:gsLst>
            <a:lin ang="5400000" scaled="1"/>
          </a:gra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04" name="Picture 20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150" y="6061075"/>
            <a:ext cx="355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305" name="Rectangle 26"/>
          <p:cNvSpPr>
            <a:spLocks noChangeArrowheads="1"/>
          </p:cNvSpPr>
          <p:nvPr/>
        </p:nvSpPr>
        <p:spPr bwMode="auto">
          <a:xfrm>
            <a:off x="487363" y="2041525"/>
            <a:ext cx="8377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fr-FR" altLang="en-US" sz="2000"/>
              <a:t>k</a:t>
            </a:r>
            <a:r>
              <a:rPr lang="fr-FR" altLang="en-US" sz="2000" baseline="-25000"/>
              <a:t>t</a:t>
            </a:r>
            <a:r>
              <a:rPr lang="fr-FR" altLang="en-US" sz="2000"/>
              <a:t> , </a:t>
            </a:r>
            <a:r>
              <a:rPr lang="el-GR" altLang="en-US" sz="2000"/>
              <a:t>ω</a:t>
            </a:r>
            <a:r>
              <a:rPr lang="fr-FR" altLang="en-US" sz="2000"/>
              <a:t> =  transv mom/ energy of gluon    E = energy of the heavy quark</a:t>
            </a:r>
          </a:p>
        </p:txBody>
      </p:sp>
      <p:pic>
        <p:nvPicPr>
          <p:cNvPr id="12306" name="Picture 3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4889500"/>
            <a:ext cx="5173663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307" name="Line 31"/>
          <p:cNvSpPr>
            <a:spLocks noChangeShapeType="1"/>
          </p:cNvSpPr>
          <p:nvPr/>
        </p:nvSpPr>
        <p:spPr bwMode="auto">
          <a:xfrm flipH="1" flipV="1">
            <a:off x="3894138" y="3127375"/>
            <a:ext cx="1857375" cy="153352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8" name="Rectangle 33"/>
          <p:cNvSpPr>
            <a:spLocks noChangeArrowheads="1"/>
          </p:cNvSpPr>
          <p:nvPr/>
        </p:nvSpPr>
        <p:spPr bwMode="auto">
          <a:xfrm>
            <a:off x="560388" y="4894263"/>
            <a:ext cx="5089525" cy="914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ZoneTexte 1"/>
          <p:cNvSpPr txBox="1"/>
          <p:nvPr/>
        </p:nvSpPr>
        <p:spPr>
          <a:xfrm>
            <a:off x="2712811" y="5876409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=</a:t>
            </a:r>
            <a:r>
              <a:rPr lang="en-US" dirty="0" smtClean="0">
                <a:sym typeface="Mathematica1"/>
              </a:rPr>
              <a:t>/E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395536" y="6518275"/>
            <a:ext cx="5214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 include  Landau-</a:t>
            </a:r>
            <a:r>
              <a:rPr lang="en-US" dirty="0" err="1" smtClean="0">
                <a:solidFill>
                  <a:srgbClr val="FF0000"/>
                </a:solidFill>
              </a:rPr>
              <a:t>Pomeranschuk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Migdal</a:t>
            </a:r>
            <a:r>
              <a:rPr lang="en-US" dirty="0" smtClean="0">
                <a:solidFill>
                  <a:srgbClr val="FF0000"/>
                </a:solidFill>
              </a:rPr>
              <a:t> effect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01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T^bT^a = T^aT^b - i f_{abc}T^c  template TPT1  env TPENV1  fore 0  back 16777215  eqnno 1"/>
  <p:tag name="FILENAME" val="TP_tmp"/>
  <p:tag name="ORIGWIDTH" val="104"/>
  <p:tag name="PICTUREFILESIZE" val="31876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M_{QED}^1=T^aT^b (M_1+M_2) \ \ &#10;M_{QED}^2=T^aT^b (M_3+M_4)  template TPT1  env TPENV7  fore 0  back 16777215  eqnno 2"/>
  <p:tag name="FILENAME" val="TP_tmp"/>
  <p:tag name="ORIGWIDTH" val="235"/>
  <p:tag name="PICTUREFILESIZE" val="85171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M_{QCD}=if_{abc}T^c(M_1+M_3+M_5)  template TPT1  env TPENV1  fore 0  back 16777215  eqnno 3"/>
  <p:tag name="FILENAME" val="TP_tmp"/>
  <p:tag name="ORIGWIDTH" val="148"/>
  <p:tag name="PICTUREFILESIZE" val="45272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sqrt{s} \to \infty$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38"/>
  <p:tag name="PICTUREFILESIZE" val="11746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M_{tot}^2=M_{elast}^2 \cdot P_{rad}$ 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87"/>
  <p:tag name="PICTUREFILESIZE" val="29147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[amsmath,amssymb]{article}&#10;\usepackage[usenames]{color}&#10;&#10;\pagestyle{empty}&#10;\begin{document}&#10;\pagecolor[rgb]{1,1,1}%&#10;\color[rgb]{0,0,0}&#10;&#10;\setcounter{equation}{1}&#10;\addtocounter{equation}{-1}&#10;&#10;$P_{rad}=C_A(\frac{\vec k_t}{k_t^2+(\omega/E)^2m^2}-\frac{\vec k_t - \vec q_t}{(\vec q_t-\vec k_t)^2+(\omega/E)^2m^2})^2$&#10;&#10;\end{document}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99"/>
  <p:tag name="PICTUREFILESIZE" val="1070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[amsmath,amssymb]{article}&#10;\usepackage[usenames]{color}&#10;&#10;\pagestyle{empty}&#10;\begin{document}&#10;\pagecolor[rgb]{1,1,1}%&#10;\color[rgb]{0,0,0}&#10;&#10;\setcounter{equation}{4}&#10;\addtocounter{equation}{-1}&#10;&#10;$M_{QCD}=M_{SQCD}(1-\frac{(\omega/E)^2}{(1-\omega/ E)^2})$&#10;&#10;\end{document}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40"/>
  <p:tag name="PICTUREFILESIZE" val="8000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nalisé 1">
      <a:majorFont>
        <a:latin typeface="Trebuchet MS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nalisé 1">
      <a:majorFont>
        <a:latin typeface="Trebuchet MS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31383</TotalTime>
  <Words>2377</Words>
  <Application>Microsoft Office PowerPoint</Application>
  <PresentationFormat>Affichage à l'écran (4:3)</PresentationFormat>
  <Paragraphs>479</Paragraphs>
  <Slides>34</Slides>
  <Notes>8</Notes>
  <HiddenSlides>0</HiddenSlides>
  <MMClips>0</MMClips>
  <ScaleCrop>false</ScaleCrop>
  <HeadingPairs>
    <vt:vector size="6" baseType="variant">
      <vt:variant>
        <vt:lpstr>Thème</vt:lpstr>
      </vt:variant>
      <vt:variant>
        <vt:i4>4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9" baseType="lpstr">
      <vt:lpstr>Thème Office</vt:lpstr>
      <vt:lpstr>1_Thème Office</vt:lpstr>
      <vt:lpstr>Conception personnalisée</vt:lpstr>
      <vt:lpstr>1_Conception personnalisée</vt:lpstr>
      <vt:lpstr>Équation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SUBATECH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Jorg AICHELIN</dc:creator>
  <cp:lastModifiedBy>Jorg AICHELIN</cp:lastModifiedBy>
  <cp:revision>213</cp:revision>
  <cp:lastPrinted>2017-05-30T17:26:29Z</cp:lastPrinted>
  <dcterms:created xsi:type="dcterms:W3CDTF">2013-12-04T14:00:09Z</dcterms:created>
  <dcterms:modified xsi:type="dcterms:W3CDTF">2017-09-06T08:15:35Z</dcterms:modified>
</cp:coreProperties>
</file>