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85" r:id="rId3"/>
    <p:sldId id="262" r:id="rId4"/>
    <p:sldId id="271" r:id="rId5"/>
    <p:sldId id="257" r:id="rId6"/>
    <p:sldId id="258" r:id="rId7"/>
    <p:sldId id="259" r:id="rId8"/>
    <p:sldId id="260" r:id="rId9"/>
    <p:sldId id="261" r:id="rId10"/>
    <p:sldId id="284" r:id="rId11"/>
    <p:sldId id="272" r:id="rId12"/>
    <p:sldId id="263" r:id="rId13"/>
    <p:sldId id="265" r:id="rId14"/>
    <p:sldId id="266" r:id="rId15"/>
    <p:sldId id="273" r:id="rId16"/>
    <p:sldId id="270" r:id="rId17"/>
    <p:sldId id="278" r:id="rId18"/>
    <p:sldId id="27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90"/>
  </p:normalViewPr>
  <p:slideViewPr>
    <p:cSldViewPr snapToGrid="0" snapToObjects="1">
      <p:cViewPr varScale="1">
        <p:scale>
          <a:sx n="91" d="100"/>
          <a:sy n="91" d="100"/>
        </p:scale>
        <p:origin x="170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C8A432C8-69A7-458B-9684-2BFA64B31948}" type="datetime2">
              <a:rPr lang="en-US" smtClean="0"/>
              <a:t>Thursday, January 19,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8CC057FC-95B6-4D89-AFDA-ABA33EE921E5}" type="datetime2">
              <a:rPr lang="en-US" smtClean="0"/>
              <a:t>Thursday, January 19,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EC4549AC-EB31-477F-92A9-B1988E232878}" type="datetime2">
              <a:rPr lang="en-US" smtClean="0"/>
              <a:t>Thursday, January 19,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6396A3A3-94A6-4E5B-AF39-173ACA3E61CC}" type="datetime2">
              <a:rPr lang="en-US" smtClean="0"/>
              <a:t>Thursday, January 19,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9933D019-A32C-4EAD-B8E6-DBDA699692FD}" type="datetime2">
              <a:rPr lang="en-US" smtClean="0"/>
              <a:t>Thursday, January 19,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CCEBA98F-560C-4997-81C4-81D4D9187EAB}" type="datetime2">
              <a:rPr lang="en-US" smtClean="0"/>
              <a:t>Thursday, January 19,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150972B2-CA5C-437D-87D0-8081271A9E4B}" type="datetime2">
              <a:rPr lang="en-US" smtClean="0"/>
              <a:t>Thursday, January 19, 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79CD4847-11EF-4466-A8AD-85CDB7B49118}" type="datetime2">
              <a:rPr lang="en-US" smtClean="0"/>
              <a:t>Thursday, January 19,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F168457A-3AB9-4880-8A0C-9F8524491207}" type="datetime2">
              <a:rPr lang="en-US" smtClean="0"/>
              <a:t>Thursday, January 19, 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3FE976D3-5B7F-4300-ABED-C91F1B2AE209}" type="datetime2">
              <a:rPr lang="en-US" smtClean="0"/>
              <a:t>Thursday, January 19,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auf Platzhalter ziehen oder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EBDC1E59-17DD-41CE-97CA-624A472382D4}" type="datetime2">
              <a:rPr lang="en-US" smtClean="0"/>
              <a:t>Thursday, January 19,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8025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2356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Bild 8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7521955" y="15427"/>
            <a:ext cx="1602353" cy="33382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thor-cost.eu/events/events-proposed-for-funding/60-mc-and-mutual-cost-working-group-meeting" TargetMode="External"/><Relationship Id="rId4" Type="http://schemas.openxmlformats.org/officeDocument/2006/relationships/hyperlink" Target="https://thor-cost.eu/events/events-proposed-for-funding/61-30th-indian-summer-school-of-physics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thor-cost.eu/events/events-proposed-for-funding/59-zimanyi-winter-school-on-heavy-ion-physics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 smtClean="0"/>
              <a:t>COST Action THOR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1800" dirty="0" smtClean="0"/>
              <a:t>Theory </a:t>
            </a:r>
            <a:r>
              <a:rPr lang="en-US" sz="1800" dirty="0"/>
              <a:t>of hot matter and relativistic heavy-ion collisions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900654"/>
          </a:xfrm>
        </p:spPr>
        <p:txBody>
          <a:bodyPr>
            <a:normAutofit/>
          </a:bodyPr>
          <a:lstStyle/>
          <a:p>
            <a:r>
              <a:rPr lang="en-US" smtClean="0"/>
              <a:t>Marcus Bleicher</a:t>
            </a:r>
          </a:p>
          <a:p>
            <a:r>
              <a:rPr lang="en-US" smtClean="0"/>
              <a:t>Goethe-University</a:t>
            </a:r>
          </a:p>
          <a:p>
            <a:r>
              <a:rPr lang="en-US" smtClean="0"/>
              <a:t>Frankfurt am Main</a:t>
            </a:r>
          </a:p>
          <a:p>
            <a:r>
              <a:rPr lang="en-US" smtClean="0"/>
              <a:t>Germany</a:t>
            </a:r>
            <a:endParaRPr lang="en-US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692706"/>
            <a:ext cx="7620000" cy="15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39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Budget Plan GP2 – May/17 – April/18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>
                <a:hlinkClick r:id="rId2"/>
              </a:rPr>
              <a:t>Zimanyi Winter School on Heavy Ion Physics</a:t>
            </a:r>
            <a:r>
              <a:rPr lang="de-DE" dirty="0"/>
              <a:t> </a:t>
            </a:r>
            <a:r>
              <a:rPr lang="de-DE" dirty="0" err="1"/>
              <a:t>Dec</a:t>
            </a:r>
            <a:r>
              <a:rPr lang="de-DE" dirty="0"/>
              <a:t>. 4-8, 2017 Budapest, </a:t>
            </a:r>
            <a:r>
              <a:rPr lang="de-DE" dirty="0" err="1" smtClean="0"/>
              <a:t>Hungary</a:t>
            </a:r>
            <a:r>
              <a:rPr lang="de-DE" dirty="0" smtClean="0"/>
              <a:t>, </a:t>
            </a:r>
            <a:r>
              <a:rPr lang="de-DE" dirty="0" err="1" smtClean="0"/>
              <a:t>Proposer</a:t>
            </a:r>
            <a:r>
              <a:rPr lang="de-DE" dirty="0" smtClean="0"/>
              <a:t>: Mate </a:t>
            </a:r>
            <a:r>
              <a:rPr lang="de-DE" dirty="0" err="1" smtClean="0"/>
              <a:t>Csanad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budget</a:t>
            </a:r>
            <a:r>
              <a:rPr lang="de-DE" dirty="0" smtClean="0"/>
              <a:t> </a:t>
            </a:r>
            <a:r>
              <a:rPr lang="de-DE" dirty="0" err="1" smtClean="0"/>
              <a:t>estimate</a:t>
            </a:r>
            <a:r>
              <a:rPr lang="de-DE" dirty="0" smtClean="0"/>
              <a:t>, </a:t>
            </a:r>
            <a:r>
              <a:rPr lang="de-DE" dirty="0" err="1" smtClean="0"/>
              <a:t>expect</a:t>
            </a:r>
            <a:r>
              <a:rPr lang="de-DE" dirty="0" smtClean="0"/>
              <a:t> 30k€)</a:t>
            </a:r>
          </a:p>
          <a:p>
            <a:r>
              <a:rPr lang="de-DE" dirty="0">
                <a:hlinkClick r:id="rId3"/>
              </a:rPr>
              <a:t>MC and mutual COST Working group meeting</a:t>
            </a:r>
            <a:r>
              <a:rPr lang="de-DE" dirty="0"/>
              <a:t> August 17-19, 2017 </a:t>
            </a:r>
            <a:r>
              <a:rPr lang="de-DE" dirty="0" err="1"/>
              <a:t>Chania</a:t>
            </a:r>
            <a:r>
              <a:rPr lang="de-DE" dirty="0"/>
              <a:t>, </a:t>
            </a:r>
            <a:r>
              <a:rPr lang="de-DE" dirty="0" err="1"/>
              <a:t>Crete</a:t>
            </a:r>
            <a:r>
              <a:rPr lang="de-DE" dirty="0"/>
              <a:t>, </a:t>
            </a:r>
            <a:r>
              <a:rPr lang="de-DE" dirty="0" err="1" smtClean="0"/>
              <a:t>Greece</a:t>
            </a:r>
            <a:r>
              <a:rPr lang="de-DE" dirty="0" smtClean="0"/>
              <a:t>, </a:t>
            </a:r>
            <a:r>
              <a:rPr lang="de-DE" dirty="0" err="1" smtClean="0"/>
              <a:t>Proposer</a:t>
            </a:r>
            <a:r>
              <a:rPr lang="de-DE" dirty="0" smtClean="0"/>
              <a:t>: Larissa </a:t>
            </a:r>
            <a:r>
              <a:rPr lang="de-DE" dirty="0" err="1" smtClean="0"/>
              <a:t>Bravina</a:t>
            </a:r>
            <a:r>
              <a:rPr lang="de-DE" dirty="0" smtClean="0"/>
              <a:t>, Theo </a:t>
            </a:r>
            <a:r>
              <a:rPr lang="de-DE" dirty="0" err="1" smtClean="0"/>
              <a:t>Gaitanos</a:t>
            </a:r>
            <a:r>
              <a:rPr lang="de-DE" dirty="0" smtClean="0"/>
              <a:t>, Budget: 45.500€</a:t>
            </a:r>
          </a:p>
          <a:p>
            <a:r>
              <a:rPr lang="de-DE" dirty="0">
                <a:hlinkClick r:id="rId4"/>
              </a:rPr>
              <a:t>30th Indian-summer School of Physics</a:t>
            </a:r>
            <a:r>
              <a:rPr lang="de-DE" dirty="0"/>
              <a:t> Sept. 2018 </a:t>
            </a:r>
            <a:r>
              <a:rPr lang="de-DE" dirty="0" err="1"/>
              <a:t>Prague</a:t>
            </a:r>
            <a:r>
              <a:rPr lang="de-DE" dirty="0"/>
              <a:t>, Czech </a:t>
            </a:r>
            <a:r>
              <a:rPr lang="de-DE" dirty="0" err="1" smtClean="0"/>
              <a:t>Republic</a:t>
            </a:r>
            <a:r>
              <a:rPr lang="de-DE" dirty="0" smtClean="0"/>
              <a:t>, </a:t>
            </a:r>
            <a:r>
              <a:rPr lang="de-DE" dirty="0" err="1" smtClean="0"/>
              <a:t>Proposer</a:t>
            </a:r>
            <a:r>
              <a:rPr lang="de-DE" dirty="0" smtClean="0"/>
              <a:t>: Jan </a:t>
            </a:r>
            <a:r>
              <a:rPr lang="de-DE" dirty="0" err="1" smtClean="0"/>
              <a:t>Cepila</a:t>
            </a:r>
            <a:r>
              <a:rPr lang="de-DE" dirty="0" smtClean="0"/>
              <a:t>, Budget </a:t>
            </a:r>
            <a:r>
              <a:rPr lang="de-DE" dirty="0" err="1" smtClean="0"/>
              <a:t>estimate</a:t>
            </a:r>
            <a:r>
              <a:rPr lang="de-DE" dirty="0" smtClean="0"/>
              <a:t>: 13k€ </a:t>
            </a:r>
            <a:r>
              <a:rPr lang="de-DE" dirty="0" err="1" smtClean="0"/>
              <a:t>local</a:t>
            </a:r>
            <a:r>
              <a:rPr lang="de-DE" dirty="0" smtClean="0"/>
              <a:t> </a:t>
            </a:r>
            <a:r>
              <a:rPr lang="de-DE" dirty="0" err="1" smtClean="0"/>
              <a:t>cost</a:t>
            </a:r>
            <a:r>
              <a:rPr lang="de-DE" dirty="0" smtClean="0"/>
              <a:t> (+ </a:t>
            </a:r>
            <a:r>
              <a:rPr lang="de-DE" dirty="0" err="1" smtClean="0"/>
              <a:t>travels</a:t>
            </a:r>
            <a:r>
              <a:rPr lang="de-DE" dirty="0" smtClean="0"/>
              <a:t>)</a:t>
            </a:r>
          </a:p>
          <a:p>
            <a:r>
              <a:rPr lang="de-DE" dirty="0" smtClean="0"/>
              <a:t>+ STSM</a:t>
            </a:r>
          </a:p>
          <a:p>
            <a:r>
              <a:rPr lang="de-DE" dirty="0" smtClean="0"/>
              <a:t>Total </a:t>
            </a:r>
            <a:r>
              <a:rPr lang="de-DE" dirty="0" err="1" smtClean="0"/>
              <a:t>budget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GP2: </a:t>
            </a:r>
            <a:r>
              <a:rPr lang="de-DE" dirty="0" err="1" smtClean="0"/>
              <a:t>approx</a:t>
            </a:r>
            <a:r>
              <a:rPr lang="de-DE" dirty="0" smtClean="0"/>
              <a:t> 105k€</a:t>
            </a:r>
            <a:endParaRPr lang="de-DE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084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Groups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422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Working Group 1</a:t>
            </a:r>
            <a:br>
              <a:rPr lang="en-US" dirty="0" smtClean="0"/>
            </a:br>
            <a:r>
              <a:rPr lang="en-US" dirty="0"/>
              <a:t>Phases of strongly interacting matter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Objectives</a:t>
            </a:r>
            <a:r>
              <a:rPr lang="en-US" dirty="0"/>
              <a:t>: </a:t>
            </a:r>
            <a:endParaRPr lang="de-DE" dirty="0"/>
          </a:p>
          <a:p>
            <a:pPr lvl="1" fontAlgn="base"/>
            <a:r>
              <a:rPr lang="en-US" dirty="0"/>
              <a:t>Improvement of the theoretical knowledge of the phase diagram of strongly interacting matter, particularly the position of the critical point.</a:t>
            </a:r>
            <a:endParaRPr lang="de-DE" dirty="0"/>
          </a:p>
          <a:p>
            <a:pPr lvl="1" fontAlgn="base"/>
            <a:r>
              <a:rPr lang="en-US" dirty="0"/>
              <a:t>Improvement of the theoretical determination of the Equation of State of strongly interacting matter. </a:t>
            </a:r>
            <a:endParaRPr lang="de-DE" dirty="0"/>
          </a:p>
          <a:p>
            <a:pPr lvl="1" fontAlgn="base"/>
            <a:r>
              <a:rPr lang="en-US" dirty="0"/>
              <a:t>Closer collaboration with scientists active in WG2 and WG3.</a:t>
            </a:r>
            <a:endParaRPr lang="de-DE" dirty="0"/>
          </a:p>
          <a:p>
            <a:pPr lvl="1" fontAlgn="base"/>
            <a:r>
              <a:rPr lang="en-US" dirty="0"/>
              <a:t>Training young researchers in physics subjects related to WG1.</a:t>
            </a:r>
            <a:endParaRPr lang="de-DE" dirty="0"/>
          </a:p>
          <a:p>
            <a:pPr lvl="1" fontAlgn="base"/>
            <a:r>
              <a:rPr lang="en-US" dirty="0"/>
              <a:t>Dissemination of subject-specific knowledge beyond the framework of the Action.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9137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Working Group </a:t>
            </a:r>
            <a:r>
              <a:rPr lang="en-US" dirty="0" smtClean="0"/>
              <a:t>2</a:t>
            </a:r>
            <a:br>
              <a:rPr lang="en-US" dirty="0" smtClean="0"/>
            </a:br>
            <a:r>
              <a:rPr lang="en-US" dirty="0"/>
              <a:t>Dynamics of strongly interacting matter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Objectives: </a:t>
            </a:r>
            <a:endParaRPr lang="de-DE" dirty="0"/>
          </a:p>
          <a:p>
            <a:pPr lvl="1" fontAlgn="base"/>
            <a:r>
              <a:rPr lang="en-US" dirty="0"/>
              <a:t>Improvement of the theoretical knowledge of the phenomenological description of the evolution of hot matter created in an </a:t>
            </a:r>
            <a:r>
              <a:rPr lang="en-US" dirty="0" err="1"/>
              <a:t>ultrarelativistic</a:t>
            </a:r>
            <a:r>
              <a:rPr lang="en-US" dirty="0"/>
              <a:t> nuclear collision.</a:t>
            </a:r>
            <a:endParaRPr lang="de-DE" dirty="0"/>
          </a:p>
          <a:p>
            <a:pPr lvl="1" fontAlgn="base"/>
            <a:r>
              <a:rPr lang="en-US" dirty="0"/>
              <a:t>Improvement of the determination of the Equation of State and transport coefficients of strongly interacting matter from comparisons of the results of simulations with data. </a:t>
            </a:r>
            <a:endParaRPr lang="de-DE" dirty="0"/>
          </a:p>
          <a:p>
            <a:pPr lvl="1" fontAlgn="base"/>
            <a:r>
              <a:rPr lang="en-US" dirty="0"/>
              <a:t>Unified description of hard probes in the environment provided by strongly interacting bulk matter.</a:t>
            </a:r>
            <a:endParaRPr lang="de-DE" dirty="0"/>
          </a:p>
          <a:p>
            <a:pPr lvl="1" fontAlgn="base"/>
            <a:r>
              <a:rPr lang="en-US" dirty="0"/>
              <a:t>Closer collaboration with scientists active in WG1 and WG3.</a:t>
            </a:r>
            <a:endParaRPr lang="de-DE" dirty="0"/>
          </a:p>
          <a:p>
            <a:pPr lvl="1" fontAlgn="base"/>
            <a:r>
              <a:rPr lang="en-US" dirty="0"/>
              <a:t>Training young researchers in physics subjects related to WG2.</a:t>
            </a:r>
            <a:endParaRPr lang="de-DE" dirty="0"/>
          </a:p>
          <a:p>
            <a:pPr lvl="1" fontAlgn="base"/>
            <a:r>
              <a:rPr lang="en-US" dirty="0"/>
              <a:t>Dissemination of subject-specific knowledge beyond the framework of the Action. </a:t>
            </a:r>
            <a:endParaRPr lang="de-DE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27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Working Group </a:t>
            </a:r>
            <a:r>
              <a:rPr lang="en-US" dirty="0" smtClean="0"/>
              <a:t>3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Initial state and hard probes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Objectives: </a:t>
            </a:r>
            <a:endParaRPr lang="de-DE" dirty="0"/>
          </a:p>
          <a:p>
            <a:pPr lvl="1" fontAlgn="base"/>
            <a:r>
              <a:rPr lang="en-US" dirty="0"/>
              <a:t>Improved description of the initial state of the nucleus incoming into an </a:t>
            </a:r>
            <a:r>
              <a:rPr lang="en-US" dirty="0" err="1"/>
              <a:t>ultrarelativistic</a:t>
            </a:r>
            <a:r>
              <a:rPr lang="en-US" dirty="0"/>
              <a:t> collision. </a:t>
            </a:r>
            <a:endParaRPr lang="de-DE" dirty="0"/>
          </a:p>
          <a:p>
            <a:pPr lvl="1" fontAlgn="base"/>
            <a:r>
              <a:rPr lang="en-US" dirty="0"/>
              <a:t>Improvement in the theoretical determination of </a:t>
            </a:r>
            <a:r>
              <a:rPr lang="en-US" dirty="0" err="1"/>
              <a:t>parton</a:t>
            </a:r>
            <a:r>
              <a:rPr lang="en-US" dirty="0"/>
              <a:t> energy loss in hot matter.</a:t>
            </a:r>
            <a:endParaRPr lang="de-DE" dirty="0"/>
          </a:p>
          <a:p>
            <a:pPr lvl="1" fontAlgn="base"/>
            <a:r>
              <a:rPr lang="en-US" dirty="0"/>
              <a:t>Unified description of hard probes in the environment provided by strongly interacting bulk matter.  </a:t>
            </a:r>
            <a:endParaRPr lang="de-DE" dirty="0"/>
          </a:p>
          <a:p>
            <a:pPr lvl="1" fontAlgn="base"/>
            <a:r>
              <a:rPr lang="en-US" dirty="0"/>
              <a:t>Closer collaboration with scientists active in WG2 and WG3.</a:t>
            </a:r>
            <a:endParaRPr lang="de-DE" dirty="0"/>
          </a:p>
          <a:p>
            <a:pPr lvl="1" fontAlgn="base"/>
            <a:r>
              <a:rPr lang="en-US" dirty="0"/>
              <a:t>Training young researchers in physics subjects related to WG3.</a:t>
            </a:r>
            <a:endParaRPr lang="de-DE" dirty="0"/>
          </a:p>
          <a:p>
            <a:pPr lvl="1" fontAlgn="base"/>
            <a:r>
              <a:rPr lang="en-US" dirty="0"/>
              <a:t>Dissemination of subject-specific knowledge beyond the framework of the Action. </a:t>
            </a:r>
            <a:endParaRPr lang="de-DE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22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 Roles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596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Core Group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Action Chair:		Marcus </a:t>
            </a:r>
            <a:r>
              <a:rPr lang="en-US" dirty="0" err="1" smtClean="0"/>
              <a:t>Bleicher</a:t>
            </a:r>
            <a:r>
              <a:rPr lang="en-US" dirty="0" smtClean="0"/>
              <a:t> (Germany)</a:t>
            </a:r>
          </a:p>
          <a:p>
            <a:r>
              <a:rPr lang="en-US" dirty="0" smtClean="0"/>
              <a:t>Vice Chair:			Boris </a:t>
            </a:r>
            <a:r>
              <a:rPr lang="en-US" dirty="0" err="1" smtClean="0"/>
              <a:t>Tomasik</a:t>
            </a:r>
            <a:r>
              <a:rPr lang="en-US" dirty="0" smtClean="0"/>
              <a:t> (Slovakia)</a:t>
            </a:r>
          </a:p>
          <a:p>
            <a:r>
              <a:rPr lang="en-US" dirty="0"/>
              <a:t>STSM Coordinator: </a:t>
            </a:r>
            <a:r>
              <a:rPr lang="en-US" dirty="0" smtClean="0"/>
              <a:t>	</a:t>
            </a:r>
            <a:r>
              <a:rPr lang="en-US" dirty="0" err="1" smtClean="0"/>
              <a:t>Gergely</a:t>
            </a:r>
            <a:r>
              <a:rPr lang="en-US" dirty="0" smtClean="0"/>
              <a:t> </a:t>
            </a:r>
            <a:r>
              <a:rPr lang="en-US" dirty="0" err="1"/>
              <a:t>Barnafoldi</a:t>
            </a:r>
            <a:r>
              <a:rPr lang="en-US" dirty="0"/>
              <a:t> </a:t>
            </a:r>
            <a:r>
              <a:rPr lang="en-US" dirty="0" smtClean="0"/>
              <a:t>(Hungary)</a:t>
            </a:r>
            <a:r>
              <a:rPr lang="en-US" dirty="0"/>
              <a:t> </a:t>
            </a:r>
          </a:p>
          <a:p>
            <a:r>
              <a:rPr lang="en-US" dirty="0"/>
              <a:t>WG1 Leader: </a:t>
            </a:r>
            <a:r>
              <a:rPr lang="en-US" dirty="0" smtClean="0"/>
              <a:t>		</a:t>
            </a:r>
            <a:r>
              <a:rPr lang="en-US" dirty="0" err="1" smtClean="0"/>
              <a:t>Gert</a:t>
            </a:r>
            <a:r>
              <a:rPr lang="en-US" dirty="0" smtClean="0"/>
              <a:t> </a:t>
            </a:r>
            <a:r>
              <a:rPr lang="en-US" dirty="0" err="1"/>
              <a:t>Aarts</a:t>
            </a:r>
            <a:r>
              <a:rPr lang="en-US" dirty="0"/>
              <a:t> </a:t>
            </a:r>
            <a:r>
              <a:rPr lang="en-US" dirty="0" smtClean="0"/>
              <a:t>(UK)</a:t>
            </a:r>
            <a:endParaRPr lang="en-US" dirty="0"/>
          </a:p>
          <a:p>
            <a:r>
              <a:rPr lang="en-US" dirty="0"/>
              <a:t>WG2 Leader: </a:t>
            </a:r>
            <a:r>
              <a:rPr lang="en-US" dirty="0" smtClean="0"/>
              <a:t>		</a:t>
            </a:r>
            <a:r>
              <a:rPr lang="en-US" dirty="0" err="1" smtClean="0"/>
              <a:t>Jörg</a:t>
            </a:r>
            <a:r>
              <a:rPr lang="en-US" dirty="0" smtClean="0"/>
              <a:t> </a:t>
            </a:r>
            <a:r>
              <a:rPr lang="en-US" dirty="0" err="1"/>
              <a:t>Aichelin</a:t>
            </a:r>
            <a:r>
              <a:rPr lang="en-US" dirty="0"/>
              <a:t> </a:t>
            </a:r>
            <a:r>
              <a:rPr lang="en-US" dirty="0" smtClean="0"/>
              <a:t>(France)</a:t>
            </a:r>
            <a:endParaRPr lang="en-US" dirty="0"/>
          </a:p>
          <a:p>
            <a:r>
              <a:rPr lang="en-US" dirty="0"/>
              <a:t>WG3 Leader: </a:t>
            </a:r>
            <a:r>
              <a:rPr lang="en-US" dirty="0" smtClean="0"/>
              <a:t>		Nestor </a:t>
            </a:r>
            <a:r>
              <a:rPr lang="en-US" dirty="0" err="1"/>
              <a:t>Armesto</a:t>
            </a:r>
            <a:r>
              <a:rPr lang="en-US" dirty="0"/>
              <a:t> </a:t>
            </a:r>
            <a:r>
              <a:rPr lang="en-US" dirty="0" smtClean="0"/>
              <a:t>(Spain)</a:t>
            </a:r>
            <a:endParaRPr lang="en-US" dirty="0"/>
          </a:p>
          <a:p>
            <a:r>
              <a:rPr lang="en-US" dirty="0"/>
              <a:t>Equal </a:t>
            </a:r>
            <a:r>
              <a:rPr lang="en-US" dirty="0" smtClean="0"/>
              <a:t>opportunity coordinator</a:t>
            </a:r>
            <a:r>
              <a:rPr lang="en-US" dirty="0"/>
              <a:t>: </a:t>
            </a:r>
            <a:r>
              <a:rPr lang="en-US" dirty="0" smtClean="0"/>
              <a:t>Larissa </a:t>
            </a:r>
            <a:r>
              <a:rPr lang="en-US" dirty="0" err="1"/>
              <a:t>Bravina</a:t>
            </a:r>
            <a:r>
              <a:rPr lang="en-US" dirty="0"/>
              <a:t> </a:t>
            </a:r>
            <a:r>
              <a:rPr lang="en-US" dirty="0" smtClean="0"/>
              <a:t>(Norway)</a:t>
            </a:r>
            <a:endParaRPr lang="en-US" dirty="0"/>
          </a:p>
          <a:p>
            <a:r>
              <a:rPr lang="en-US" dirty="0"/>
              <a:t>Outreach coordinator: </a:t>
            </a:r>
            <a:r>
              <a:rPr lang="en-US" dirty="0" smtClean="0"/>
              <a:t>	Ivan </a:t>
            </a:r>
            <a:r>
              <a:rPr lang="en-US" dirty="0" err="1"/>
              <a:t>Melo</a:t>
            </a:r>
            <a:r>
              <a:rPr lang="en-US" dirty="0"/>
              <a:t> </a:t>
            </a:r>
            <a:r>
              <a:rPr lang="en-US" dirty="0" smtClean="0"/>
              <a:t>(Slovakia</a:t>
            </a:r>
            <a:r>
              <a:rPr lang="en-US" dirty="0"/>
              <a:t>)</a:t>
            </a:r>
          </a:p>
          <a:p>
            <a:r>
              <a:rPr lang="en-US" dirty="0"/>
              <a:t>Web manager: </a:t>
            </a:r>
            <a:r>
              <a:rPr lang="en-US" dirty="0" smtClean="0"/>
              <a:t>		Jan </a:t>
            </a:r>
            <a:r>
              <a:rPr lang="en-US" dirty="0" err="1"/>
              <a:t>Cepila</a:t>
            </a:r>
            <a:r>
              <a:rPr lang="en-US" dirty="0"/>
              <a:t> </a:t>
            </a:r>
            <a:r>
              <a:rPr lang="en-US" dirty="0" smtClean="0"/>
              <a:t>(Czech Republic)</a:t>
            </a:r>
            <a:endParaRPr lang="en-US" dirty="0"/>
          </a:p>
          <a:p>
            <a:r>
              <a:rPr lang="en-US" dirty="0"/>
              <a:t>Wiki-page manager: </a:t>
            </a:r>
            <a:r>
              <a:rPr lang="en-US" dirty="0" smtClean="0"/>
              <a:t>	Marlene </a:t>
            </a:r>
            <a:r>
              <a:rPr lang="en-US" dirty="0" err="1"/>
              <a:t>Nahrgang</a:t>
            </a:r>
            <a:r>
              <a:rPr lang="en-US" dirty="0"/>
              <a:t> </a:t>
            </a:r>
            <a:r>
              <a:rPr lang="en-US" dirty="0" smtClean="0"/>
              <a:t>(France)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63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of this meeting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5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we meet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Presentations</a:t>
            </a:r>
            <a:r>
              <a:rPr lang="de-DE" dirty="0"/>
              <a:t> </a:t>
            </a:r>
            <a:r>
              <a:rPr lang="de-DE" dirty="0" err="1"/>
              <a:t>at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kick-off</a:t>
            </a:r>
            <a:r>
              <a:rPr lang="de-DE" dirty="0"/>
              <a:t> WG-meetings </a:t>
            </a:r>
            <a:r>
              <a:rPr lang="de-DE" dirty="0" err="1"/>
              <a:t>made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online on </a:t>
            </a:r>
            <a:r>
              <a:rPr lang="de-DE" dirty="0" err="1"/>
              <a:t>the</a:t>
            </a:r>
            <a:r>
              <a:rPr lang="de-DE" dirty="0"/>
              <a:t> web-page </a:t>
            </a:r>
            <a:r>
              <a:rPr lang="de-DE" dirty="0" err="1"/>
              <a:t>for</a:t>
            </a:r>
            <a:r>
              <a:rPr lang="de-DE" dirty="0"/>
              <a:t> all Action </a:t>
            </a:r>
            <a:r>
              <a:rPr lang="de-DE" dirty="0" err="1"/>
              <a:t>participants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also </a:t>
            </a:r>
            <a:r>
              <a:rPr lang="de-DE" dirty="0" err="1"/>
              <a:t>for</a:t>
            </a:r>
            <a:r>
              <a:rPr lang="de-DE" dirty="0"/>
              <a:t> a wider </a:t>
            </a:r>
            <a:r>
              <a:rPr lang="de-DE" dirty="0" err="1"/>
              <a:t>audience</a:t>
            </a:r>
            <a:r>
              <a:rPr lang="de-DE" dirty="0"/>
              <a:t>. </a:t>
            </a:r>
            <a:r>
              <a:rPr lang="de-DE" dirty="0" err="1"/>
              <a:t>They</a:t>
            </a:r>
            <a:r>
              <a:rPr lang="de-DE" dirty="0"/>
              <a:t> will </a:t>
            </a:r>
            <a:r>
              <a:rPr lang="de-DE" dirty="0" err="1"/>
              <a:t>address</a:t>
            </a:r>
            <a:r>
              <a:rPr lang="de-DE" dirty="0"/>
              <a:t> </a:t>
            </a:r>
            <a:r>
              <a:rPr lang="de-DE" dirty="0" err="1"/>
              <a:t>most</a:t>
            </a:r>
            <a:r>
              <a:rPr lang="de-DE" dirty="0"/>
              <a:t> urgent </a:t>
            </a:r>
            <a:r>
              <a:rPr lang="de-DE" dirty="0" err="1"/>
              <a:t>issues</a:t>
            </a:r>
            <a:r>
              <a:rPr lang="de-DE" dirty="0"/>
              <a:t> in </a:t>
            </a:r>
            <a:r>
              <a:rPr lang="de-DE" dirty="0" err="1"/>
              <a:t>theory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hot</a:t>
            </a:r>
            <a:r>
              <a:rPr lang="de-DE" dirty="0"/>
              <a:t> </a:t>
            </a:r>
            <a:r>
              <a:rPr lang="de-DE" dirty="0" err="1"/>
              <a:t>strongly</a:t>
            </a:r>
            <a:r>
              <a:rPr lang="de-DE" dirty="0"/>
              <a:t> </a:t>
            </a:r>
            <a:r>
              <a:rPr lang="de-DE" dirty="0" err="1"/>
              <a:t>interacting</a:t>
            </a:r>
            <a:r>
              <a:rPr lang="de-DE" dirty="0"/>
              <a:t> matter</a:t>
            </a:r>
            <a:r>
              <a:rPr lang="de-DE" dirty="0" smtClean="0"/>
              <a:t>.</a:t>
            </a:r>
          </a:p>
          <a:p>
            <a:r>
              <a:rPr lang="de-DE" dirty="0" err="1"/>
              <a:t>Recommendations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1st </a:t>
            </a:r>
            <a:r>
              <a:rPr lang="de-DE" dirty="0" err="1" smtClean="0"/>
              <a:t>WGx</a:t>
            </a:r>
            <a:r>
              <a:rPr lang="de-DE" dirty="0" smtClean="0"/>
              <a:t> </a:t>
            </a:r>
            <a:r>
              <a:rPr lang="de-DE" dirty="0" err="1"/>
              <a:t>meeting</a:t>
            </a:r>
            <a:r>
              <a:rPr lang="de-DE" dirty="0"/>
              <a:t>, </a:t>
            </a:r>
            <a:r>
              <a:rPr lang="de-DE" dirty="0" err="1"/>
              <a:t>particularly</a:t>
            </a:r>
            <a:r>
              <a:rPr lang="de-DE" dirty="0"/>
              <a:t> </a:t>
            </a:r>
            <a:r>
              <a:rPr lang="de-DE" dirty="0" err="1"/>
              <a:t>specifying</a:t>
            </a:r>
            <a:r>
              <a:rPr lang="de-DE" dirty="0"/>
              <a:t> </a:t>
            </a:r>
            <a:r>
              <a:rPr lang="de-DE" dirty="0" err="1"/>
              <a:t>most</a:t>
            </a:r>
            <a:r>
              <a:rPr lang="de-DE" dirty="0"/>
              <a:t> urgent </a:t>
            </a:r>
            <a:r>
              <a:rPr lang="de-DE" dirty="0" err="1"/>
              <a:t>problems</a:t>
            </a:r>
            <a:r>
              <a:rPr lang="de-DE" dirty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area</a:t>
            </a:r>
            <a:r>
              <a:rPr lang="de-DE" dirty="0" smtClean="0"/>
              <a:t>.</a:t>
            </a:r>
          </a:p>
          <a:p>
            <a:endParaRPr lang="de-DE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817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 8" descr="2017_01_16_Time_schedul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339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Current Status of the Action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6646523" cy="4876800"/>
          </a:xfrm>
        </p:spPr>
        <p:txBody>
          <a:bodyPr/>
          <a:lstStyle/>
          <a:p>
            <a:r>
              <a:rPr lang="en-US" dirty="0" smtClean="0"/>
              <a:t>22 countries on board, of them 8 ITCs</a:t>
            </a:r>
          </a:p>
          <a:p>
            <a:r>
              <a:rPr lang="en-US" dirty="0"/>
              <a:t>C</a:t>
            </a:r>
            <a:r>
              <a:rPr lang="en-US" dirty="0" smtClean="0"/>
              <a:t>ountries in the process of joining: </a:t>
            </a:r>
            <a:br>
              <a:rPr lang="en-US" dirty="0" smtClean="0"/>
            </a:br>
            <a:r>
              <a:rPr lang="en-US" dirty="0" smtClean="0"/>
              <a:t>Lithuania?, </a:t>
            </a:r>
            <a:br>
              <a:rPr lang="en-US" dirty="0" smtClean="0"/>
            </a:br>
            <a:r>
              <a:rPr lang="en-US" dirty="0" smtClean="0"/>
              <a:t>Romania, </a:t>
            </a:r>
            <a:br>
              <a:rPr lang="en-US" dirty="0" smtClean="0"/>
            </a:br>
            <a:r>
              <a:rPr lang="en-US" dirty="0" smtClean="0"/>
              <a:t>Serbia?, </a:t>
            </a:r>
            <a:br>
              <a:rPr lang="en-US" dirty="0" smtClean="0"/>
            </a:br>
            <a:r>
              <a:rPr lang="en-US" dirty="0" smtClean="0"/>
              <a:t>Bosnia?, </a:t>
            </a:r>
            <a:br>
              <a:rPr lang="en-US" dirty="0" smtClean="0"/>
            </a:br>
            <a:r>
              <a:rPr lang="en-US" dirty="0" smtClean="0"/>
              <a:t>Cyprus, </a:t>
            </a:r>
            <a:br>
              <a:rPr lang="en-US" dirty="0" smtClean="0"/>
            </a:br>
            <a:r>
              <a:rPr lang="en-US" dirty="0" smtClean="0"/>
              <a:t>Bulgaria (has joined), </a:t>
            </a:r>
            <a:br>
              <a:rPr lang="en-US" dirty="0" smtClean="0"/>
            </a:br>
            <a:r>
              <a:rPr lang="en-US" dirty="0" smtClean="0"/>
              <a:t>Denmark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Initial NNCs on board, JINR in the process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3723" y="533400"/>
            <a:ext cx="1913830" cy="6021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2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&amp; Deliverables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26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Challenge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want to</a:t>
            </a:r>
            <a:br>
              <a:rPr lang="en-US" dirty="0" smtClean="0"/>
            </a:br>
            <a:r>
              <a:rPr lang="en-US" dirty="0" smtClean="0"/>
              <a:t>theoretically understand the properties of matter at the frontiers of temperature and density as it is created in violent collisions of protons and nuclei </a:t>
            </a:r>
          </a:p>
          <a:p>
            <a:r>
              <a:rPr lang="en-US" dirty="0" smtClean="0"/>
              <a:t>We achieve this</a:t>
            </a:r>
            <a:br>
              <a:rPr lang="en-US" dirty="0" smtClean="0"/>
            </a:br>
            <a:r>
              <a:rPr lang="en-US" dirty="0" smtClean="0"/>
              <a:t>by developing novel theoretical approaches and advanced numerical methods in two directions: </a:t>
            </a:r>
            <a:r>
              <a:rPr lang="en-US" dirty="0" err="1" smtClean="0"/>
              <a:t>ab</a:t>
            </a:r>
            <a:r>
              <a:rPr lang="en-US" dirty="0" smtClean="0"/>
              <a:t>-initio calculations and phenomenological approaches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2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Secondary Objectives: </a:t>
            </a:r>
            <a:br>
              <a:rPr lang="en-US" dirty="0" smtClean="0"/>
            </a:br>
            <a:r>
              <a:rPr lang="en-US" dirty="0" smtClean="0"/>
              <a:t>Research Coordination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b="1" dirty="0" smtClean="0"/>
              <a:t>Development of simulation tools</a:t>
            </a:r>
            <a:r>
              <a:rPr lang="en-US" dirty="0" smtClean="0"/>
              <a:t>: Common development of the next generation of simulation tools for the modeling of heavy ion collisions and the interpretation of the experimental data.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/>
              <a:t>Development of </a:t>
            </a:r>
            <a:r>
              <a:rPr lang="en-US" b="1" dirty="0" err="1" smtClean="0"/>
              <a:t>ab</a:t>
            </a:r>
            <a:r>
              <a:rPr lang="en-US" b="1" dirty="0" smtClean="0"/>
              <a:t>-initio approaches</a:t>
            </a:r>
            <a:r>
              <a:rPr lang="en-US" dirty="0" smtClean="0"/>
              <a:t>: Joint development of new theoretical concepts for the description of QCD matter in equilibrium and in vacuum.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/>
              <a:t>Extraction of physical properties of QCD</a:t>
            </a:r>
            <a:r>
              <a:rPr lang="en-US" dirty="0" smtClean="0"/>
              <a:t>: Common development of specific signatures for the experimental measurement of specific properties of ultra hot and super dense QCD matter.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/>
              <a:t>Understanding collectivity</a:t>
            </a:r>
            <a:r>
              <a:rPr lang="en-US" dirty="0" smtClean="0"/>
              <a:t>: Development of a common understanding of the </a:t>
            </a:r>
            <a:r>
              <a:rPr lang="en-US" dirty="0" err="1" smtClean="0"/>
              <a:t>thermalization</a:t>
            </a:r>
            <a:r>
              <a:rPr lang="en-US" dirty="0" smtClean="0"/>
              <a:t> and dynamics of small colliding systems (proton-proton, and proton-nucleus collisions).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5766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Secondary Objectives: </a:t>
            </a:r>
            <a:br>
              <a:rPr lang="en-US" dirty="0"/>
            </a:br>
            <a:r>
              <a:rPr lang="en-US" dirty="0"/>
              <a:t>Research Coordination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5"/>
            </a:pPr>
            <a:r>
              <a:rPr lang="en-US" b="1" dirty="0" smtClean="0"/>
              <a:t>Synergy building</a:t>
            </a:r>
            <a:r>
              <a:rPr lang="en-US" dirty="0" smtClean="0"/>
              <a:t>: Merging knowledge of loosely connected European groups in the field working on complementary topics.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en-US" b="1" dirty="0" smtClean="0"/>
              <a:t>Wiki </a:t>
            </a:r>
            <a:r>
              <a:rPr lang="en-US" b="1" dirty="0"/>
              <a:t>page </a:t>
            </a:r>
            <a:r>
              <a:rPr lang="en-US" dirty="0" smtClean="0"/>
              <a:t>preparation with </a:t>
            </a:r>
            <a:r>
              <a:rPr lang="en-US" dirty="0"/>
              <a:t>current knowledge description.</a:t>
            </a:r>
            <a:endParaRPr lang="en-US" dirty="0" smtClean="0"/>
          </a:p>
          <a:p>
            <a:pPr marL="457200" indent="-457200">
              <a:buFont typeface="+mj-lt"/>
              <a:buAutoNum type="arabicPeriod" startAt="5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12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Secondary Objectives: </a:t>
            </a:r>
            <a:br>
              <a:rPr lang="en-US" dirty="0" smtClean="0"/>
            </a:br>
            <a:r>
              <a:rPr lang="en-US" dirty="0" smtClean="0"/>
              <a:t>Capacity Building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Providing a knowledge platform for the different communities to </a:t>
            </a:r>
            <a:r>
              <a:rPr lang="en-US" b="1" dirty="0" smtClean="0"/>
              <a:t>create a Europe wide community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To </a:t>
            </a:r>
            <a:r>
              <a:rPr lang="en-US" b="1" dirty="0"/>
              <a:t>support and strengthen atomized groups from the Inclusiveness Target Countries </a:t>
            </a:r>
            <a:r>
              <a:rPr lang="en-US" dirty="0"/>
              <a:t>(ITC) by supporting their collaboration with international partners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To </a:t>
            </a:r>
            <a:r>
              <a:rPr lang="en-US" b="1" dirty="0"/>
              <a:t>improve the visibility of groups </a:t>
            </a:r>
            <a:r>
              <a:rPr lang="en-US" dirty="0"/>
              <a:t>and public awareness about science </a:t>
            </a:r>
            <a:r>
              <a:rPr lang="en-US" b="1" dirty="0"/>
              <a:t>in ITC </a:t>
            </a:r>
            <a:r>
              <a:rPr lang="en-US" dirty="0"/>
              <a:t>in general by placing events there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To </a:t>
            </a:r>
            <a:r>
              <a:rPr lang="en-US" b="1" dirty="0"/>
              <a:t>foster scientific collaboration </a:t>
            </a:r>
            <a:r>
              <a:rPr lang="en-US" dirty="0"/>
              <a:t>with and between the </a:t>
            </a:r>
            <a:r>
              <a:rPr lang="en-US" b="1" dirty="0"/>
              <a:t>Near Neighbor Countries </a:t>
            </a:r>
            <a:r>
              <a:rPr lang="en-US" dirty="0"/>
              <a:t>(NNC)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To </a:t>
            </a:r>
            <a:r>
              <a:rPr lang="en-US" b="1" dirty="0"/>
              <a:t>promote the integration of Early Career Investigators </a:t>
            </a:r>
            <a:r>
              <a:rPr lang="en-US" dirty="0"/>
              <a:t>(ECI) into managing and decision-making processes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To </a:t>
            </a:r>
            <a:r>
              <a:rPr lang="en-US" b="1" dirty="0"/>
              <a:t>promote female scientists </a:t>
            </a:r>
            <a:r>
              <a:rPr lang="en-US" dirty="0"/>
              <a:t>as role models for the young generation by giving them positions in management, as lecturers at schools, and by making them visible in outreach.</a:t>
            </a:r>
          </a:p>
        </p:txBody>
      </p:sp>
    </p:spTree>
    <p:extLst>
      <p:ext uri="{BB962C8B-B14F-4D97-AF65-F5344CB8AC3E}">
        <p14:creationId xmlns:p14="http://schemas.microsoft.com/office/powerpoint/2010/main" val="349658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Deliverables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Intermediate deliverables:</a:t>
            </a:r>
          </a:p>
          <a:p>
            <a:pPr lvl="1"/>
            <a:r>
              <a:rPr lang="en-US" dirty="0" smtClean="0"/>
              <a:t>Training Schools and Workshops</a:t>
            </a:r>
          </a:p>
          <a:p>
            <a:pPr lvl="1"/>
            <a:r>
              <a:rPr lang="en-US" dirty="0" smtClean="0"/>
              <a:t>Progress reports and recommendations</a:t>
            </a:r>
          </a:p>
          <a:p>
            <a:pPr lvl="1"/>
            <a:r>
              <a:rPr lang="en-US" dirty="0" smtClean="0"/>
              <a:t>Publications in peer reviewed journals</a:t>
            </a:r>
          </a:p>
          <a:p>
            <a:r>
              <a:rPr lang="en-US" dirty="0" smtClean="0"/>
              <a:t>Final deliverables: </a:t>
            </a:r>
            <a:br>
              <a:rPr lang="en-US" dirty="0" smtClean="0"/>
            </a:br>
            <a:r>
              <a:rPr lang="en-US" dirty="0" smtClean="0"/>
              <a:t>White papers </a:t>
            </a:r>
            <a:r>
              <a:rPr lang="en-US" dirty="0"/>
              <a:t>presenting the current status of the field and identifying the needs </a:t>
            </a:r>
            <a:r>
              <a:rPr lang="en-US" dirty="0" smtClean="0"/>
              <a:t>for</a:t>
            </a:r>
            <a:r>
              <a:rPr lang="en-US" dirty="0"/>
              <a:t> </a:t>
            </a:r>
            <a:r>
              <a:rPr lang="en-US" dirty="0" smtClean="0"/>
              <a:t>the </a:t>
            </a:r>
            <a:r>
              <a:rPr lang="en-US" dirty="0"/>
              <a:t>next-generation research methodologies and how these needs can </a:t>
            </a:r>
            <a:r>
              <a:rPr lang="en-US" dirty="0" smtClean="0"/>
              <a:t>be</a:t>
            </a:r>
            <a:r>
              <a:rPr lang="en-US" dirty="0"/>
              <a:t> </a:t>
            </a:r>
            <a:r>
              <a:rPr lang="en-US" dirty="0" smtClean="0"/>
              <a:t>addressed </a:t>
            </a:r>
            <a:r>
              <a:rPr lang="en-US" dirty="0"/>
              <a:t>in practice on regional, national and European level</a:t>
            </a:r>
            <a:r>
              <a:rPr lang="de-DE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73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larheit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Klarheit.thmx</Template>
  <TotalTime>0</TotalTime>
  <Words>664</Words>
  <Application>Microsoft Macintosh PowerPoint</Application>
  <PresentationFormat>On-screen Show (4:3)</PresentationFormat>
  <Paragraphs>82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Arial</vt:lpstr>
      <vt:lpstr>Klarheit</vt:lpstr>
      <vt:lpstr>COST Action THOR Theory of hot matter and relativistic heavy-ion collisions</vt:lpstr>
      <vt:lpstr>PowerPoint Presentation</vt:lpstr>
      <vt:lpstr>Current Status of the Action</vt:lpstr>
      <vt:lpstr>Objectives &amp; Deliverables</vt:lpstr>
      <vt:lpstr>Main Challenge</vt:lpstr>
      <vt:lpstr>Secondary Objectives:  Research Coordination</vt:lpstr>
      <vt:lpstr>Secondary Objectives:  Research Coordination</vt:lpstr>
      <vt:lpstr>Secondary Objectives:  Capacity Building</vt:lpstr>
      <vt:lpstr>Main Deliverables</vt:lpstr>
      <vt:lpstr>Budget Plan GP2 – May/17 – April/18</vt:lpstr>
      <vt:lpstr>Working Groups</vt:lpstr>
      <vt:lpstr>Working Group 1 Phases of strongly interacting matter </vt:lpstr>
      <vt:lpstr>Working Group 2 Dynamics of strongly interacting matter </vt:lpstr>
      <vt:lpstr>Working Group 3 Initial state and hard probes</vt:lpstr>
      <vt:lpstr>Management Roles</vt:lpstr>
      <vt:lpstr>Core Group</vt:lpstr>
      <vt:lpstr>Goals of this meeting</vt:lpstr>
      <vt:lpstr>Why we meet</vt:lpstr>
    </vt:vector>
  </TitlesOfParts>
  <Company>Uni Frankfurt</Company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COST Action THOR</dc:title>
  <dc:creator>Marcus Bleicher</dc:creator>
  <cp:lastModifiedBy>Boris Tomasik</cp:lastModifiedBy>
  <cp:revision>24</cp:revision>
  <dcterms:created xsi:type="dcterms:W3CDTF">2016-10-14T10:04:40Z</dcterms:created>
  <dcterms:modified xsi:type="dcterms:W3CDTF">2017-01-19T08:15:32Z</dcterms:modified>
</cp:coreProperties>
</file>