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905" r:id="rId6"/>
  </p:sldMasterIdLst>
  <p:notesMasterIdLst>
    <p:notesMasterId r:id="rId33"/>
  </p:notesMasterIdLst>
  <p:sldIdLst>
    <p:sldId id="256" r:id="rId7"/>
    <p:sldId id="257" r:id="rId8"/>
    <p:sldId id="271" r:id="rId9"/>
    <p:sldId id="361" r:id="rId10"/>
    <p:sldId id="362" r:id="rId11"/>
    <p:sldId id="363" r:id="rId12"/>
    <p:sldId id="346" r:id="rId13"/>
    <p:sldId id="348" r:id="rId14"/>
    <p:sldId id="349" r:id="rId15"/>
    <p:sldId id="347" r:id="rId16"/>
    <p:sldId id="345" r:id="rId17"/>
    <p:sldId id="350" r:id="rId18"/>
    <p:sldId id="352" r:id="rId19"/>
    <p:sldId id="351" r:id="rId20"/>
    <p:sldId id="353" r:id="rId21"/>
    <p:sldId id="354" r:id="rId22"/>
    <p:sldId id="355" r:id="rId23"/>
    <p:sldId id="358" r:id="rId24"/>
    <p:sldId id="357" r:id="rId25"/>
    <p:sldId id="356" r:id="rId26"/>
    <p:sldId id="359" r:id="rId27"/>
    <p:sldId id="367" r:id="rId28"/>
    <p:sldId id="366" r:id="rId29"/>
    <p:sldId id="368" r:id="rId30"/>
    <p:sldId id="369" r:id="rId31"/>
    <p:sldId id="298" r:id="rId32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11C7"/>
    <a:srgbClr val="660066"/>
    <a:srgbClr val="FDFF1E"/>
    <a:srgbClr val="11EAFF"/>
    <a:srgbClr val="FF3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body"/>
          </p:nvPr>
        </p:nvSpPr>
        <p:spPr>
          <a:xfrm>
            <a:off x="709920" y="4861080"/>
            <a:ext cx="5679000" cy="46051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25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080880" cy="51120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&lt;header&gt;</a:t>
            </a:r>
            <a:endParaRPr/>
          </a:p>
        </p:txBody>
      </p:sp>
      <p:sp>
        <p:nvSpPr>
          <p:cNvPr id="252" name="PlaceHolder 3"/>
          <p:cNvSpPr>
            <a:spLocks noGrp="1"/>
          </p:cNvSpPr>
          <p:nvPr>
            <p:ph type="dt"/>
          </p:nvPr>
        </p:nvSpPr>
        <p:spPr>
          <a:xfrm>
            <a:off x="4017960" y="0"/>
            <a:ext cx="3080880" cy="51120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253" name="PlaceHolder 4"/>
          <p:cNvSpPr>
            <a:spLocks noGrp="1"/>
          </p:cNvSpPr>
          <p:nvPr>
            <p:ph type="ftr"/>
          </p:nvPr>
        </p:nvSpPr>
        <p:spPr>
          <a:xfrm>
            <a:off x="0" y="9722520"/>
            <a:ext cx="3080880" cy="51120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en-US"/>
              <a:t>&lt;footer&gt;</a:t>
            </a:r>
            <a:endParaRPr/>
          </a:p>
        </p:txBody>
      </p:sp>
      <p:sp>
        <p:nvSpPr>
          <p:cNvPr id="254" name="PlaceHolder 5"/>
          <p:cNvSpPr>
            <a:spLocks noGrp="1"/>
          </p:cNvSpPr>
          <p:nvPr>
            <p:ph type="sldNum"/>
          </p:nvPr>
        </p:nvSpPr>
        <p:spPr>
          <a:xfrm>
            <a:off x="4017960" y="9722520"/>
            <a:ext cx="3080880" cy="51120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6E846215-2424-44F0-B74F-0216519D0480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4606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A42D77CD-F3DD-4817-A51F-8E585400FD21}" type="slidenum">
              <a:rPr lang="en-US" sz="1200">
                <a:latin typeface="Arial"/>
              </a:rPr>
              <a:t>1</a:t>
            </a:fld>
            <a:endParaRPr/>
          </a:p>
        </p:txBody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  <p:sp>
        <p:nvSpPr>
          <p:cNvPr id="664" name="TextShape 2"/>
          <p:cNvSpPr txBox="1"/>
          <p:nvPr/>
        </p:nvSpPr>
        <p:spPr>
          <a:xfrm>
            <a:off x="0" y="0"/>
            <a:ext cx="3076560" cy="511200"/>
          </a:xfrm>
          <a:prstGeom prst="rect">
            <a:avLst/>
          </a:prstGeom>
        </p:spPr>
        <p:txBody>
          <a:bodyPr lIns="95040" tIns="47520" rIns="95040" bIns="4752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PANIC 2008 November</a:t>
            </a:r>
            <a:endParaRPr/>
          </a:p>
        </p:txBody>
      </p:sp>
      <p:sp>
        <p:nvSpPr>
          <p:cNvPr id="665" name="TextShape 3"/>
          <p:cNvSpPr txBox="1"/>
          <p:nvPr/>
        </p:nvSpPr>
        <p:spPr>
          <a:xfrm>
            <a:off x="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endParaRPr/>
          </a:p>
        </p:txBody>
      </p:sp>
      <p:sp>
        <p:nvSpPr>
          <p:cNvPr id="666" name="TextShape 4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>
              <a:lnSpc>
                <a:spcPct val="100000"/>
              </a:lnSpc>
            </a:pPr>
            <a:fld id="{1EF2A7C5-F650-45A3-BAC5-F540597F03A0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11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12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13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14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  <p:sp>
        <p:nvSpPr>
          <p:cNvPr id="664" name="TextShape 2"/>
          <p:cNvSpPr txBox="1"/>
          <p:nvPr/>
        </p:nvSpPr>
        <p:spPr>
          <a:xfrm>
            <a:off x="0" y="0"/>
            <a:ext cx="3076560" cy="511200"/>
          </a:xfrm>
          <a:prstGeom prst="rect">
            <a:avLst/>
          </a:prstGeom>
        </p:spPr>
        <p:txBody>
          <a:bodyPr lIns="95040" tIns="47520" rIns="95040" bIns="4752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PANIC 2008 November</a:t>
            </a:r>
            <a:endParaRPr/>
          </a:p>
        </p:txBody>
      </p:sp>
      <p:sp>
        <p:nvSpPr>
          <p:cNvPr id="665" name="TextShape 3"/>
          <p:cNvSpPr txBox="1"/>
          <p:nvPr/>
        </p:nvSpPr>
        <p:spPr>
          <a:xfrm>
            <a:off x="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endParaRPr/>
          </a:p>
        </p:txBody>
      </p:sp>
      <p:sp>
        <p:nvSpPr>
          <p:cNvPr id="666" name="TextShape 4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>
              <a:lnSpc>
                <a:spcPct val="100000"/>
              </a:lnSpc>
            </a:pPr>
            <a:fld id="{1EF2A7C5-F650-45A3-BAC5-F540597F03A0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16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17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18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19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  <p:sp>
        <p:nvSpPr>
          <p:cNvPr id="595" name="TextShape 2"/>
          <p:cNvSpPr txBox="1"/>
          <p:nvPr/>
        </p:nvSpPr>
        <p:spPr>
          <a:xfrm>
            <a:off x="0" y="0"/>
            <a:ext cx="3076560" cy="511200"/>
          </a:xfrm>
          <a:prstGeom prst="rect">
            <a:avLst/>
          </a:prstGeom>
        </p:spPr>
        <p:txBody>
          <a:bodyPr lIns="95040" tIns="47520" rIns="95040" bIns="4752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PANIC 2008 November</a:t>
            </a:r>
            <a:endParaRPr/>
          </a:p>
        </p:txBody>
      </p:sp>
      <p:sp>
        <p:nvSpPr>
          <p:cNvPr id="596" name="TextShape 3"/>
          <p:cNvSpPr txBox="1"/>
          <p:nvPr/>
        </p:nvSpPr>
        <p:spPr>
          <a:xfrm>
            <a:off x="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endParaRPr/>
          </a:p>
        </p:txBody>
      </p:sp>
      <p:sp>
        <p:nvSpPr>
          <p:cNvPr id="597" name="TextShape 4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>
              <a:lnSpc>
                <a:spcPct val="100000"/>
              </a:lnSpc>
            </a:pPr>
            <a:fld id="{D5EC3BAF-2C92-4C09-8CD9-FC9C9DF20F04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20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21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22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29" tIns="47514" rIns="95029" bIns="47514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23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29" tIns="47514" rIns="95029" bIns="47514"/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29" tIns="47514" rIns="95029" bIns="47514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24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29" tIns="47514" rIns="95029" bIns="47514"/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29" tIns="47514" rIns="95029" bIns="47514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25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29" tIns="47514" rIns="95029" bIns="47514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  <p:sp>
        <p:nvSpPr>
          <p:cNvPr id="607" name="TextShape 2"/>
          <p:cNvSpPr txBox="1"/>
          <p:nvPr/>
        </p:nvSpPr>
        <p:spPr>
          <a:xfrm>
            <a:off x="0" y="0"/>
            <a:ext cx="3076560" cy="511200"/>
          </a:xfrm>
          <a:prstGeom prst="rect">
            <a:avLst/>
          </a:prstGeom>
        </p:spPr>
        <p:txBody>
          <a:bodyPr lIns="95040" tIns="47520" rIns="95040" bIns="4752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PANIC 2008 November</a:t>
            </a:r>
            <a:endParaRPr/>
          </a:p>
        </p:txBody>
      </p:sp>
      <p:sp>
        <p:nvSpPr>
          <p:cNvPr id="608" name="TextShape 3"/>
          <p:cNvSpPr txBox="1"/>
          <p:nvPr/>
        </p:nvSpPr>
        <p:spPr>
          <a:xfrm>
            <a:off x="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endParaRPr/>
          </a:p>
        </p:txBody>
      </p:sp>
      <p:sp>
        <p:nvSpPr>
          <p:cNvPr id="609" name="TextShape 4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>
              <a:lnSpc>
                <a:spcPct val="100000"/>
              </a:lnSpc>
            </a:pPr>
            <a:fld id="{2E4AEB03-C1EA-49BE-900C-476A12F503A2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4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5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6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  <p:sp>
        <p:nvSpPr>
          <p:cNvPr id="664" name="TextShape 2"/>
          <p:cNvSpPr txBox="1"/>
          <p:nvPr/>
        </p:nvSpPr>
        <p:spPr>
          <a:xfrm>
            <a:off x="0" y="0"/>
            <a:ext cx="3076560" cy="511200"/>
          </a:xfrm>
          <a:prstGeom prst="rect">
            <a:avLst/>
          </a:prstGeom>
        </p:spPr>
        <p:txBody>
          <a:bodyPr lIns="95040" tIns="47520" rIns="95040" bIns="4752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PANIC 2008 November</a:t>
            </a:r>
            <a:endParaRPr/>
          </a:p>
        </p:txBody>
      </p:sp>
      <p:sp>
        <p:nvSpPr>
          <p:cNvPr id="665" name="TextShape 3"/>
          <p:cNvSpPr txBox="1"/>
          <p:nvPr/>
        </p:nvSpPr>
        <p:spPr>
          <a:xfrm>
            <a:off x="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endParaRPr/>
          </a:p>
        </p:txBody>
      </p:sp>
      <p:sp>
        <p:nvSpPr>
          <p:cNvPr id="666" name="TextShape 4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>
              <a:lnSpc>
                <a:spcPct val="100000"/>
              </a:lnSpc>
            </a:pPr>
            <a:fld id="{1EF2A7C5-F650-45A3-BAC5-F540597F03A0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8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1"/>
          <p:cNvSpPr txBox="1"/>
          <p:nvPr/>
        </p:nvSpPr>
        <p:spPr>
          <a:xfrm>
            <a:off x="4020840" y="9721080"/>
            <a:ext cx="3076560" cy="511200"/>
          </a:xfrm>
          <a:prstGeom prst="rect">
            <a:avLst/>
          </a:prstGeom>
        </p:spPr>
        <p:txBody>
          <a:bodyPr lIns="95040" tIns="47520" rIns="95040" bIns="47520" anchor="b"/>
          <a:lstStyle/>
          <a:p>
            <a:pPr algn="r">
              <a:lnSpc>
                <a:spcPct val="100000"/>
              </a:lnSpc>
            </a:pPr>
            <a:fld id="{627399C9-AA85-489C-8D97-2072744149A6}" type="slidenum">
              <a:rPr lang="en-US" sz="1200">
                <a:latin typeface="Arial"/>
              </a:rPr>
              <a:t>9</a:t>
            </a:fld>
            <a:endParaRPr/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120"/>
          </a:xfrm>
          <a:prstGeom prst="rect">
            <a:avLst/>
          </a:prstGeom>
        </p:spPr>
        <p:txBody>
          <a:bodyPr lIns="95040" tIns="47520" rIns="95040" bIns="4752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41" name="Pictur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82" name="Picture 81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83" name="Picture 8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25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26" name="Picture 125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70" name="Picture 169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71" name="Picture 170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209" name="Picture 208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210" name="Picture 209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18/01/17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18/01/17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&lt;date/time&gt;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&lt;footer&gt;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FECBA51-ACD7-4739-AAD6-A0CF07078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9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600">
                <a:solidFill>
                  <a:srgbClr val="04617B"/>
                </a:solidFill>
                <a:latin typeface="Franklin Gothic Medium"/>
              </a:rPr>
              <a:t>Click to edit the title text formatClick to edit Master title style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4617B"/>
                </a:solidFill>
                <a:latin typeface="Franklin Gothic Book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4617B"/>
                </a:solidFill>
                <a:latin typeface="Franklin Gothic Book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4617B"/>
                </a:solidFill>
                <a:latin typeface="Franklin Gothic Book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04617B"/>
                </a:solidFill>
                <a:latin typeface="Franklin Gothic Book"/>
              </a:rPr>
              <a:t>Fifth level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581280" y="76320"/>
            <a:ext cx="289512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D61AE"/>
                </a:solidFill>
                <a:latin typeface="Arial"/>
              </a:rPr>
              <a:t>ALICE WEEK, June '09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AD2B33E-475E-44AE-A909-4106B26B2C03}" type="slidenum">
              <a:rPr lang="en-US" sz="1200">
                <a:solidFill>
                  <a:srgbClr val="0D61AE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43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44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45" name="PlaceHolder 4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D61AE"/>
                </a:solidFill>
                <a:latin typeface="Arial"/>
              </a:rPr>
              <a:t>ALICE WEEK, June '09</a:t>
            </a:r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EFF62AF5-AE65-4393-9ADE-E148CB1517D4}" type="slidenum">
              <a:rPr lang="en-US" sz="1200">
                <a:solidFill>
                  <a:srgbClr val="0D61AE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Click to edit the title text format</a:t>
            </a:r>
            <a:endParaRPr/>
          </a:p>
        </p:txBody>
      </p:sp>
      <p:sp>
        <p:nvSpPr>
          <p:cNvPr id="4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85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86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87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380880" y="4853520"/>
            <a:ext cx="8457840" cy="1221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>
                <a:solidFill>
                  <a:srgbClr val="04617B"/>
                </a:solidFill>
                <a:latin typeface="Franklin Gothic Medium"/>
              </a:rPr>
              <a:t>Click to edit the title text formatClick to edit Master title style</a:t>
            </a:r>
            <a:endParaRPr/>
          </a:p>
        </p:txBody>
      </p:sp>
      <p:sp>
        <p:nvSpPr>
          <p:cNvPr id="89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90" name="PlaceHolder 7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D61AE"/>
                </a:solidFill>
                <a:latin typeface="Arial"/>
              </a:rPr>
              <a:t>ALICE WEEK, June '09</a:t>
            </a:r>
            <a:endParaRPr/>
          </a:p>
        </p:txBody>
      </p:sp>
      <p:sp>
        <p:nvSpPr>
          <p:cNvPr id="91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F773507-4755-4FA5-9A0D-10A9391D8CA1}" type="slidenum">
              <a:rPr lang="en-US" sz="1200">
                <a:solidFill>
                  <a:srgbClr val="0D61AE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92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28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29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30" name="PlaceHolder 4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600">
                <a:solidFill>
                  <a:srgbClr val="04617B"/>
                </a:solidFill>
                <a:latin typeface="Franklin Gothic Medium"/>
              </a:rPr>
              <a:t>Click to edit the title text formatClick to edit Master title style</a:t>
            </a:r>
            <a:endParaRPr/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685800" y="1981080"/>
            <a:ext cx="3809520" cy="1980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3200">
                <a:solidFill>
                  <a:srgbClr val="04617B"/>
                </a:solidFill>
                <a:latin typeface="Franklin Gothic Book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4617B"/>
                </a:solidFill>
                <a:latin typeface="Franklin Gothic Book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4617B"/>
                </a:solidFill>
                <a:latin typeface="Franklin Gothic Book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4617B"/>
                </a:solidFill>
                <a:latin typeface="Franklin Gothic Book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04617B"/>
                </a:solidFill>
                <a:latin typeface="Franklin Gothic Book"/>
              </a:rPr>
              <a:t>Fifth level</a:t>
            </a:r>
            <a:endParaRPr/>
          </a:p>
        </p:txBody>
      </p:sp>
      <p:sp>
        <p:nvSpPr>
          <p:cNvPr id="132" name="PlaceHolder 6"/>
          <p:cNvSpPr>
            <a:spLocks noGrp="1"/>
          </p:cNvSpPr>
          <p:nvPr>
            <p:ph type="body"/>
          </p:nvPr>
        </p:nvSpPr>
        <p:spPr>
          <a:xfrm>
            <a:off x="4648320" y="1981080"/>
            <a:ext cx="3809520" cy="1980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4617B"/>
                </a:solidFill>
                <a:latin typeface="Franklin Gothic Book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4617B"/>
                </a:solidFill>
                <a:latin typeface="Franklin Gothic Book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4617B"/>
                </a:solidFill>
                <a:latin typeface="Franklin Gothic Book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04617B"/>
                </a:solidFill>
                <a:latin typeface="Franklin Gothic Book"/>
              </a:rPr>
              <a:t>Fifth level</a:t>
            </a:r>
            <a:endParaRPr/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685800" y="4114800"/>
            <a:ext cx="3809520" cy="1980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4617B"/>
                </a:solidFill>
                <a:latin typeface="Franklin Gothic Book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4617B"/>
                </a:solidFill>
                <a:latin typeface="Franklin Gothic Book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4617B"/>
                </a:solidFill>
                <a:latin typeface="Franklin Gothic Book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04617B"/>
                </a:solidFill>
                <a:latin typeface="Franklin Gothic Book"/>
              </a:rPr>
              <a:t>Fifth level</a:t>
            </a:r>
            <a:endParaRPr/>
          </a:p>
        </p:txBody>
      </p:sp>
      <p:sp>
        <p:nvSpPr>
          <p:cNvPr id="134" name="PlaceHolder 8"/>
          <p:cNvSpPr>
            <a:spLocks noGrp="1"/>
          </p:cNvSpPr>
          <p:nvPr>
            <p:ph type="body"/>
          </p:nvPr>
        </p:nvSpPr>
        <p:spPr>
          <a:xfrm>
            <a:off x="4648320" y="4114800"/>
            <a:ext cx="3809520" cy="1980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1200">
                <a:solidFill>
                  <a:srgbClr val="0D61AE"/>
                </a:solidFill>
                <a:latin typeface="Franklin Gothic Book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4617B"/>
                </a:solidFill>
                <a:latin typeface="Franklin Gothic Book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4617B"/>
                </a:solidFill>
                <a:latin typeface="Franklin Gothic Book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4617B"/>
                </a:solidFill>
                <a:latin typeface="Franklin Gothic Book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04617B"/>
                </a:solidFill>
                <a:latin typeface="Franklin Gothic Book"/>
              </a:rPr>
              <a:t>Fifth level</a:t>
            </a:r>
            <a:endParaRPr/>
          </a:p>
        </p:txBody>
      </p:sp>
      <p:sp>
        <p:nvSpPr>
          <p:cNvPr id="135" name="PlaceHolder 9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36" name="PlaceHolder 10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D61AE"/>
                </a:solidFill>
                <a:latin typeface="Arial"/>
              </a:rPr>
              <a:t>ALICE WEEK, June '09</a:t>
            </a:r>
            <a:endParaRPr/>
          </a:p>
        </p:txBody>
      </p:sp>
      <p:sp>
        <p:nvSpPr>
          <p:cNvPr id="137" name="PlaceHolder 11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05F6A2DD-3516-4219-A5E4-054084757CFF}" type="slidenum">
              <a:rPr lang="en-US" sz="1200">
                <a:solidFill>
                  <a:srgbClr val="0D61AE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73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74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0F6FC6"/>
            </a:solidFill>
            <a:round/>
          </a:ln>
        </p:spPr>
      </p:sp>
      <p:sp>
        <p:nvSpPr>
          <p:cNvPr id="175" name="PlaceHolder 4"/>
          <p:cNvSpPr>
            <a:spLocks noGrp="1"/>
          </p:cNvSpPr>
          <p:nvPr>
            <p:ph type="title"/>
          </p:nvPr>
        </p:nvSpPr>
        <p:spPr>
          <a:xfrm>
            <a:off x="685800" y="461880"/>
            <a:ext cx="7765560" cy="14317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600">
                <a:solidFill>
                  <a:srgbClr val="04617B"/>
                </a:solidFill>
                <a:latin typeface="Franklin Gothic Medium"/>
              </a:rPr>
              <a:t>Click to edit the title text formatClick to edit Master title style</a:t>
            </a:r>
            <a:endParaRPr/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smtClean="0">
                <a:solidFill>
                  <a:srgbClr val="0D61AE"/>
                </a:solidFill>
                <a:latin typeface="Arial"/>
              </a:rPr>
              <a:t>ALICE WEEK, June '09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6AD2B33E-475E-44AE-A909-4106B26B2C03}" type="slidenum">
              <a:rPr lang="en-US" sz="1200" smtClean="0">
                <a:solidFill>
                  <a:srgbClr val="0D61AE"/>
                </a:solidFill>
                <a:latin typeface="Arial"/>
              </a:r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360" y="0"/>
            <a:ext cx="9143640" cy="234811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1" i="1" dirty="0" smtClean="0">
                <a:solidFill>
                  <a:srgbClr val="FF0000"/>
                </a:solidFill>
                <a:latin typeface="Berlin Sans FB Demi"/>
              </a:rPr>
              <a:t> Forward-backward multiplicity correlations in </a:t>
            </a:r>
            <a:r>
              <a:rPr lang="en-US" sz="4400" b="1" i="1" dirty="0" err="1" smtClean="0">
                <a:solidFill>
                  <a:srgbClr val="FF0000"/>
                </a:solidFill>
                <a:latin typeface="Berlin Sans FB Demi"/>
              </a:rPr>
              <a:t>pp</a:t>
            </a:r>
            <a:r>
              <a:rPr lang="en-US" sz="4400" b="1" i="1" dirty="0" smtClean="0">
                <a:solidFill>
                  <a:srgbClr val="FF0000"/>
                </a:solidFill>
                <a:latin typeface="Berlin Sans FB Demi"/>
              </a:rPr>
              <a:t> collisions at LHC</a:t>
            </a:r>
            <a:r>
              <a:rPr lang="en-US" sz="4400" b="1" i="1" dirty="0">
                <a:solidFill>
                  <a:srgbClr val="FF0000"/>
                </a:solidFill>
                <a:latin typeface="Berlin Sans FB Demi"/>
              </a:rPr>
              <a:t> </a:t>
            </a:r>
            <a:r>
              <a:rPr lang="en-US" sz="4400" b="1" i="1" dirty="0" smtClean="0">
                <a:solidFill>
                  <a:srgbClr val="FF0000"/>
                </a:solidFill>
                <a:latin typeface="Berlin Sans FB Demi"/>
              </a:rPr>
              <a:t>within the QGSM</a:t>
            </a:r>
            <a:endParaRPr dirty="0"/>
          </a:p>
        </p:txBody>
      </p:sp>
      <p:sp>
        <p:nvSpPr>
          <p:cNvPr id="257" name="TextShape 2"/>
          <p:cNvSpPr txBox="1"/>
          <p:nvPr/>
        </p:nvSpPr>
        <p:spPr>
          <a:xfrm>
            <a:off x="12764" y="2341068"/>
            <a:ext cx="4992733" cy="107005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660066"/>
                </a:solidFill>
                <a:latin typeface="Times New Roman"/>
              </a:rPr>
              <a:t>L</a:t>
            </a:r>
            <a:r>
              <a:rPr lang="en-US" sz="3600" b="1" dirty="0" smtClean="0">
                <a:solidFill>
                  <a:srgbClr val="660066"/>
                </a:solidFill>
                <a:latin typeface="Times New Roman"/>
              </a:rPr>
              <a:t>. </a:t>
            </a:r>
            <a:r>
              <a:rPr lang="en-US" sz="3600" b="1" dirty="0" err="1" smtClean="0">
                <a:solidFill>
                  <a:srgbClr val="660066"/>
                </a:solidFill>
                <a:latin typeface="Times New Roman"/>
              </a:rPr>
              <a:t>Bravina</a:t>
            </a:r>
            <a:endParaRPr sz="3600" dirty="0">
              <a:solidFill>
                <a:srgbClr val="FFFF00"/>
              </a:solidFill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58" name="CustomShape 3"/>
          <p:cNvSpPr/>
          <p:nvPr/>
        </p:nvSpPr>
        <p:spPr>
          <a:xfrm>
            <a:off x="6400800" y="1066680"/>
            <a:ext cx="2742840" cy="4561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   </a:t>
            </a:r>
            <a:r>
              <a:rPr lang="en-US" sz="2000">
                <a:solidFill>
                  <a:srgbClr val="000000"/>
                </a:solidFill>
                <a:latin typeface="Trebuchet MS"/>
              </a:rPr>
              <a:t> </a:t>
            </a:r>
            <a:endParaRPr/>
          </a:p>
        </p:txBody>
      </p:sp>
      <p:sp>
        <p:nvSpPr>
          <p:cNvPr id="259" name="CustomShape 4"/>
          <p:cNvSpPr/>
          <p:nvPr/>
        </p:nvSpPr>
        <p:spPr>
          <a:xfrm>
            <a:off x="1858615" y="6158564"/>
            <a:ext cx="5808173" cy="682035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-1579823" y="12546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16" y="3411118"/>
            <a:ext cx="2932518" cy="12609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187" y="5761034"/>
            <a:ext cx="1253747" cy="7950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350" y="5569198"/>
            <a:ext cx="1065803" cy="10548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6862" y="5569198"/>
            <a:ext cx="4150390" cy="10068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8682" y="2204340"/>
            <a:ext cx="4754958" cy="316373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1214280" y="2857680"/>
            <a:ext cx="7143480" cy="210060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400" b="1" dirty="0" smtClean="0">
                <a:solidFill>
                  <a:srgbClr val="8917DF"/>
                </a:solidFill>
                <a:latin typeface="Arial Rounded MT Bold"/>
              </a:rPr>
              <a:t>III. FB multiplicity correlations at intermediate energies  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4400" b="1" dirty="0">
                <a:solidFill>
                  <a:srgbClr val="8917DF"/>
                </a:solidFill>
                <a:latin typeface="Arial Rounded MT Bold"/>
              </a:rPr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933978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540344" y="0"/>
            <a:ext cx="8381010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(anti)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pp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@ 32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GeV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/c  (data)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>
            <a:off x="4464000" y="78858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L.B.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et al.,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Sov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J.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Nucl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Phys. 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50 (1989) 245</a:t>
            </a: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0" y="6452478"/>
            <a:ext cx="11572740" cy="776254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E511C7"/>
                </a:solidFill>
                <a:latin typeface="Arial"/>
              </a:rPr>
              <a:t>No long-range correlations between the fragmentation regions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24" y="1233334"/>
            <a:ext cx="9144000" cy="29323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396" y="4137307"/>
            <a:ext cx="9144000" cy="2390188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267344" y="3680107"/>
            <a:ext cx="6884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7344" y="4137307"/>
            <a:ext cx="6884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39344" y="7566307"/>
            <a:ext cx="6884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7344" y="6077842"/>
            <a:ext cx="6884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9744" y="6452478"/>
            <a:ext cx="6884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99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540344" y="0"/>
            <a:ext cx="8381010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(anti)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pp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@ 32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GeV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/c  </a:t>
            </a: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vs.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QGSM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L.B.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et al.,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Sov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J.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Nucl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Phys. 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50 (1989) 245</a:t>
            </a: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C111B9"/>
                </a:solidFill>
                <a:latin typeface="Arial"/>
              </a:rPr>
              <a:t>a</a:t>
            </a:r>
            <a:r>
              <a:rPr lang="en-US" sz="2400" b="1" dirty="0" smtClean="0">
                <a:solidFill>
                  <a:srgbClr val="C111B9"/>
                </a:solidFill>
                <a:latin typeface="Arial"/>
              </a:rPr>
              <a:t>ntiproton-proton                   proton-proton</a:t>
            </a: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134339" y="5375072"/>
            <a:ext cx="5864040" cy="1482928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Closed points:  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inelastic collisions</a:t>
            </a:r>
            <a:endParaRPr sz="2000" dirty="0"/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Open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points:     non-diffractive collisions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Solid curves:     QGSM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Dashed curve:     Lund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39" y="1076760"/>
            <a:ext cx="8181996" cy="42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5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49" y="985320"/>
            <a:ext cx="5156200" cy="5750108"/>
          </a:xfrm>
          <a:prstGeom prst="rect">
            <a:avLst/>
          </a:prstGeom>
        </p:spPr>
      </p:pic>
      <p:sp>
        <p:nvSpPr>
          <p:cNvPr id="351" name="TextShape 1"/>
          <p:cNvSpPr txBox="1"/>
          <p:nvPr/>
        </p:nvSpPr>
        <p:spPr>
          <a:xfrm>
            <a:off x="540344" y="0"/>
            <a:ext cx="8381010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(anti)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pp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@ 32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GeV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/c  </a:t>
            </a: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vs.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QGSM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L.B.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et al.,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Sov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J.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Nucl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Phys. 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50 (1989) 245</a:t>
            </a: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790541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C111B9"/>
                </a:solidFill>
                <a:latin typeface="Arial"/>
              </a:rPr>
              <a:t>a</a:t>
            </a:r>
            <a:r>
              <a:rPr lang="en-US" sz="2400" b="1" dirty="0" smtClean="0">
                <a:solidFill>
                  <a:srgbClr val="C111B9"/>
                </a:solidFill>
                <a:latin typeface="Arial"/>
              </a:rPr>
              <a:t>ntiproton-proton   </a:t>
            </a: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5269049" y="1066705"/>
            <a:ext cx="3811051" cy="2453722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Open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points:  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inelastic collisions</a:t>
            </a:r>
            <a:endParaRPr sz="2000" dirty="0"/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Solid curves:     QGSM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Dashed curves:  Lund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AutoNum type="alphaLcParenBoth"/>
            </a:pP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|x| &gt; 0.1</a:t>
            </a: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FF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AutoNum type="alphaLcParenBoth"/>
            </a:pP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|x| &lt; 0.1</a:t>
            </a:r>
          </a:p>
          <a:p>
            <a:pPr marL="457200" indent="-457200">
              <a:lnSpc>
                <a:spcPct val="100000"/>
              </a:lnSpc>
              <a:buAutoNum type="alphaLcParenBoth"/>
            </a:pPr>
            <a:endParaRPr lang="en-US" sz="20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9" name="CustomShape 3"/>
          <p:cNvSpPr/>
          <p:nvPr/>
        </p:nvSpPr>
        <p:spPr>
          <a:xfrm>
            <a:off x="1091807" y="3779067"/>
            <a:ext cx="2790541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C111B9"/>
                </a:solidFill>
                <a:latin typeface="Arial"/>
              </a:rPr>
              <a:t>proton-proton   </a:t>
            </a:r>
            <a:endParaRPr u="sng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5385916" y="3779067"/>
            <a:ext cx="3117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E511C7"/>
                </a:solidFill>
              </a:rPr>
              <a:t>No long-range correlations</a:t>
            </a:r>
          </a:p>
          <a:p>
            <a:endParaRPr lang="en-US" sz="2000" b="1" dirty="0">
              <a:solidFill>
                <a:srgbClr val="E511C7"/>
              </a:solidFill>
            </a:endParaRPr>
          </a:p>
          <a:p>
            <a:r>
              <a:rPr lang="en-US" sz="2000" b="1" dirty="0" smtClean="0">
                <a:solidFill>
                  <a:srgbClr val="E511C7"/>
                </a:solidFill>
              </a:rPr>
              <a:t>Positive FB correlations </a:t>
            </a:r>
          </a:p>
          <a:p>
            <a:r>
              <a:rPr lang="en-US" sz="2000" b="1" dirty="0">
                <a:solidFill>
                  <a:srgbClr val="E511C7"/>
                </a:solidFill>
              </a:rPr>
              <a:t>c</a:t>
            </a:r>
            <a:r>
              <a:rPr lang="en-US" sz="2000" b="1" dirty="0" smtClean="0">
                <a:solidFill>
                  <a:srgbClr val="E511C7"/>
                </a:solidFill>
              </a:rPr>
              <a:t>ome from the region</a:t>
            </a:r>
          </a:p>
          <a:p>
            <a:r>
              <a:rPr lang="en-US" sz="2000" b="1" dirty="0" smtClean="0">
                <a:solidFill>
                  <a:srgbClr val="E511C7"/>
                </a:solidFill>
              </a:rPr>
              <a:t>|x| &lt; 0.1 corresponding</a:t>
            </a:r>
          </a:p>
          <a:p>
            <a:r>
              <a:rPr lang="en-US" sz="2000" b="1" dirty="0" smtClean="0">
                <a:solidFill>
                  <a:srgbClr val="E511C7"/>
                </a:solidFill>
              </a:rPr>
              <a:t>to |y| &lt; 1, i.e. </a:t>
            </a:r>
            <a:r>
              <a:rPr lang="en-US" sz="2000" b="1" dirty="0" err="1" smtClean="0">
                <a:solidFill>
                  <a:srgbClr val="E511C7"/>
                </a:solidFill>
              </a:rPr>
              <a:t>midrapidity</a:t>
            </a:r>
            <a:r>
              <a:rPr lang="en-US" sz="2000" b="1" dirty="0" smtClean="0">
                <a:solidFill>
                  <a:srgbClr val="E511C7"/>
                </a:solidFill>
              </a:rPr>
              <a:t> region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3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0" y="0"/>
            <a:ext cx="9394074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FB correlations within the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subprocesses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2746892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L.B.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et al.,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Sov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J. </a:t>
            </a:r>
            <a:r>
              <a:rPr lang="en-US" sz="1600" b="1" dirty="0" err="1" smtClean="0">
                <a:solidFill>
                  <a:srgbClr val="261BFF"/>
                </a:solidFill>
                <a:latin typeface="Arial"/>
              </a:rPr>
              <a:t>Nucl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. </a:t>
            </a:r>
            <a:r>
              <a:rPr lang="en-US" sz="1600" b="1" dirty="0">
                <a:solidFill>
                  <a:srgbClr val="261BFF"/>
                </a:solidFill>
                <a:latin typeface="Arial"/>
              </a:rPr>
              <a:t>Phys. </a:t>
            </a:r>
            <a:r>
              <a:rPr lang="en-US" sz="1600" b="1" dirty="0" smtClean="0">
                <a:solidFill>
                  <a:srgbClr val="261BFF"/>
                </a:solidFill>
                <a:latin typeface="Arial"/>
              </a:rPr>
              <a:t>50 (1989) 245</a:t>
            </a: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134339" y="5375072"/>
            <a:ext cx="5864040" cy="1482928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nb-NO" sz="2000" dirty="0" smtClean="0"/>
              <a:t>No </a:t>
            </a:r>
            <a:r>
              <a:rPr lang="nb-NO" sz="2000" dirty="0" err="1" smtClean="0"/>
              <a:t>correlations</a:t>
            </a:r>
            <a:endParaRPr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340"/>
            <a:ext cx="3669632" cy="63066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31740" y="637662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00000"/>
              </a:lnSpc>
              <a:buAutoNum type="alphaLcParenBoth"/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– cylindrical diagrams</a:t>
            </a:r>
          </a:p>
          <a:p>
            <a:pPr>
              <a:lnSpc>
                <a:spcPct val="100000"/>
              </a:lnSpc>
            </a:pPr>
            <a:endParaRPr lang="en-US" sz="2000" b="1" dirty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(b) </a:t>
            </a:r>
            <a:r>
              <a:rPr lang="en-US" sz="2000" b="1" dirty="0">
                <a:solidFill>
                  <a:srgbClr val="E511C7"/>
                </a:solidFill>
                <a:latin typeface="Arial"/>
              </a:rPr>
              <a:t>– undeveloped cylinder</a:t>
            </a: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(c) </a:t>
            </a:r>
            <a:r>
              <a:rPr lang="en-US" sz="2000" b="1" dirty="0">
                <a:solidFill>
                  <a:srgbClr val="E511C7"/>
                </a:solidFill>
                <a:latin typeface="Arial"/>
              </a:rPr>
              <a:t>– 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diffraction diagrams</a:t>
            </a:r>
          </a:p>
          <a:p>
            <a:pPr>
              <a:lnSpc>
                <a:spcPct val="100000"/>
              </a:lnSpc>
            </a:pPr>
            <a:endParaRPr lang="en-US" sz="2000" b="1" dirty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(d) </a:t>
            </a:r>
            <a:r>
              <a:rPr lang="en-US" sz="2000" b="1" dirty="0">
                <a:solidFill>
                  <a:srgbClr val="E511C7"/>
                </a:solidFill>
                <a:latin typeface="Arial"/>
              </a:rPr>
              <a:t>– 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annihilation diagrams</a:t>
            </a:r>
          </a:p>
          <a:p>
            <a:pPr>
              <a:lnSpc>
                <a:spcPct val="100000"/>
              </a:lnSpc>
            </a:pPr>
            <a:endParaRPr lang="en-US" sz="2000" b="1" dirty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(e) – planar diagrams </a:t>
            </a:r>
            <a:r>
              <a:rPr lang="en-US" sz="2000" dirty="0" smtClean="0">
                <a:solidFill>
                  <a:srgbClr val="E511C7"/>
                </a:solidFill>
                <a:latin typeface="Arial"/>
              </a:rPr>
              <a:t>                          </a:t>
            </a:r>
            <a:endParaRPr lang="en-US" sz="2000" dirty="0">
              <a:solidFill>
                <a:srgbClr val="E511C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0734" y="5743128"/>
            <a:ext cx="5743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correlations in individual processes, however, </a:t>
            </a:r>
          </a:p>
          <a:p>
            <a:r>
              <a:rPr lang="en-US" dirty="0"/>
              <a:t>a</a:t>
            </a:r>
            <a:r>
              <a:rPr lang="en-US" dirty="0" smtClean="0"/>
              <a:t>ddition of all these processes with different </a:t>
            </a:r>
            <a:r>
              <a:rPr lang="en-US" b="1" dirty="0" smtClean="0">
                <a:solidFill>
                  <a:srgbClr val="FF0000"/>
                </a:solidFill>
              </a:rPr>
              <a:t>&lt;</a:t>
            </a:r>
            <a:r>
              <a:rPr lang="en-US" b="1" dirty="0" err="1" smtClean="0">
                <a:solidFill>
                  <a:srgbClr val="FF0000"/>
                </a:solidFill>
              </a:rPr>
              <a:t>n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&gt; </a:t>
            </a:r>
            <a:r>
              <a:rPr lang="en-US" dirty="0" smtClean="0"/>
              <a:t>leads to appearance of positive correlations </a:t>
            </a:r>
            <a:r>
              <a:rPr lang="en-US" b="1" dirty="0" smtClean="0">
                <a:solidFill>
                  <a:srgbClr val="FF0000"/>
                </a:solidFill>
              </a:rPr>
              <a:t>&lt;</a:t>
            </a:r>
            <a:r>
              <a:rPr lang="en-US" b="1" dirty="0" err="1" smtClean="0">
                <a:solidFill>
                  <a:srgbClr val="FF0000"/>
                </a:solidFill>
              </a:rPr>
              <a:t>n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&gt;(</a:t>
            </a:r>
            <a:r>
              <a:rPr lang="en-US" b="1" dirty="0" err="1" smtClean="0">
                <a:solidFill>
                  <a:srgbClr val="FF0000"/>
                </a:solidFill>
              </a:rPr>
              <a:t>n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7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1214280" y="2857680"/>
            <a:ext cx="7143480" cy="210060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400" b="1" dirty="0" smtClean="0">
                <a:solidFill>
                  <a:srgbClr val="8917DF"/>
                </a:solidFill>
                <a:latin typeface="Arial Rounded MT Bold"/>
              </a:rPr>
              <a:t>IV. Origin of FB multiplicity correlations in QGSM at LHC energies  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4400" b="1" dirty="0">
                <a:solidFill>
                  <a:srgbClr val="8917DF"/>
                </a:solidFill>
                <a:latin typeface="Arial Rounded MT Bold"/>
              </a:rPr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655763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540344" y="0"/>
            <a:ext cx="8381010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pp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@ 20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GeV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to 14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TeV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 in QGSM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69" y="628650"/>
            <a:ext cx="7678708" cy="5223330"/>
          </a:xfrm>
          <a:prstGeom prst="rect">
            <a:avLst/>
          </a:prstGeom>
        </p:spPr>
      </p:pic>
      <p:sp>
        <p:nvSpPr>
          <p:cNvPr id="356" name="CustomShape 5"/>
          <p:cNvSpPr/>
          <p:nvPr/>
        </p:nvSpPr>
        <p:spPr>
          <a:xfrm>
            <a:off x="0" y="5869861"/>
            <a:ext cx="9080100" cy="988139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 marL="457200" indent="-457200">
              <a:lnSpc>
                <a:spcPct val="100000"/>
              </a:lnSpc>
              <a:buAutoNum type="arabicParenBoth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The slope is almost linear;  (2) no difference between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 and anti-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 at high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energies;  (3) slope parameter b increases with rising energy; (4) saturation of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the increase at high multiplicities.   Why? 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311233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0" y="0"/>
            <a:ext cx="8921354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Rel. weight of soft and hard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Pomerons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300762" y="6050749"/>
            <a:ext cx="8202978" cy="75917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The ratio  hard/soft  increases from</a:t>
            </a:r>
            <a:r>
              <a:rPr lang="en-US" sz="2000" b="1" dirty="0" smtClean="0">
                <a:latin typeface="Arial"/>
              </a:rPr>
              <a:t>  0.29 : 1.14  (900 </a:t>
            </a:r>
            <a:r>
              <a:rPr lang="en-US" sz="2000" b="1" dirty="0" err="1" smtClean="0">
                <a:latin typeface="Arial"/>
              </a:rPr>
              <a:t>GeV</a:t>
            </a:r>
            <a:r>
              <a:rPr lang="en-US" sz="2000" b="1" dirty="0" smtClean="0">
                <a:latin typeface="Arial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                                                         to</a:t>
            </a:r>
            <a:r>
              <a:rPr lang="en-US" sz="2000" b="1" dirty="0" smtClean="0">
                <a:latin typeface="Arial"/>
              </a:rPr>
              <a:t>  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1.10 : 1.54  (13 </a:t>
            </a:r>
            <a:r>
              <a:rPr lang="en-US" sz="2000" b="1" dirty="0" err="1" smtClean="0">
                <a:solidFill>
                  <a:srgbClr val="E511C7"/>
                </a:solidFill>
                <a:latin typeface="Arial"/>
              </a:rPr>
              <a:t>TeV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) 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406" y="620640"/>
            <a:ext cx="6780151" cy="547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300762" y="6050749"/>
            <a:ext cx="8202978" cy="75917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                                                     </a:t>
            </a: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351" name="TextShape 1"/>
          <p:cNvSpPr txBox="1"/>
          <p:nvPr/>
        </p:nvSpPr>
        <p:spPr>
          <a:xfrm>
            <a:off x="-1" y="308880"/>
            <a:ext cx="9373749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Contribution of soft and hard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Pomerons</a:t>
            </a:r>
            <a:endParaRPr lang="en-US" sz="4000" b="1" i="1" dirty="0" smtClean="0">
              <a:solidFill>
                <a:srgbClr val="0C00F8"/>
              </a:solidFill>
              <a:latin typeface="Franklin Gothic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366" y="1083981"/>
            <a:ext cx="2246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511C7"/>
                </a:solidFill>
              </a:rPr>
              <a:t>Soft </a:t>
            </a:r>
            <a:r>
              <a:rPr lang="en-US" sz="2400" b="1" dirty="0" err="1">
                <a:solidFill>
                  <a:srgbClr val="E511C7"/>
                </a:solidFill>
              </a:rPr>
              <a:t>Pomerons</a:t>
            </a:r>
            <a:endParaRPr lang="en-US" sz="2400" b="1" dirty="0">
              <a:solidFill>
                <a:srgbClr val="E511C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12367" y="1083981"/>
            <a:ext cx="236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E511C7"/>
                </a:solidFill>
              </a:rPr>
              <a:t>Hard </a:t>
            </a:r>
            <a:r>
              <a:rPr lang="en-US" sz="2400" b="1" dirty="0" err="1">
                <a:solidFill>
                  <a:srgbClr val="E511C7"/>
                </a:solidFill>
              </a:rPr>
              <a:t>Pomerons</a:t>
            </a:r>
            <a:endParaRPr lang="en-US" sz="2400" b="1" dirty="0">
              <a:solidFill>
                <a:srgbClr val="E511C7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1092"/>
            <a:ext cx="4802475" cy="50788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796" y="1676400"/>
            <a:ext cx="4108304" cy="516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3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062" y="623520"/>
            <a:ext cx="5803935" cy="5430108"/>
          </a:xfrm>
          <a:prstGeom prst="rect">
            <a:avLst/>
          </a:prstGeom>
        </p:spPr>
      </p:pic>
      <p:sp>
        <p:nvSpPr>
          <p:cNvPr id="351" name="TextShape 1"/>
          <p:cNvSpPr txBox="1"/>
          <p:nvPr/>
        </p:nvSpPr>
        <p:spPr>
          <a:xfrm>
            <a:off x="-1" y="0"/>
            <a:ext cx="9373749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Change of the slope with energy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300762" y="6050749"/>
            <a:ext cx="8202978" cy="75917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                                                     </a:t>
            </a: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" y="5978923"/>
            <a:ext cx="8868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E511C7"/>
                </a:solidFill>
              </a:rPr>
              <a:t>The slope increases. Also, the distributions are more horizontal at very small and very high multiplicities. Why?</a:t>
            </a:r>
            <a:endParaRPr lang="en-US" dirty="0"/>
          </a:p>
        </p:txBody>
      </p:sp>
      <p:sp>
        <p:nvSpPr>
          <p:cNvPr id="11" name="Donut 10"/>
          <p:cNvSpPr/>
          <p:nvPr/>
        </p:nvSpPr>
        <p:spPr>
          <a:xfrm>
            <a:off x="1971662" y="4779502"/>
            <a:ext cx="914400" cy="914400"/>
          </a:xfrm>
          <a:prstGeom prst="donut">
            <a:avLst>
              <a:gd name="adj" fmla="val 668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nut 17"/>
          <p:cNvSpPr/>
          <p:nvPr/>
        </p:nvSpPr>
        <p:spPr>
          <a:xfrm>
            <a:off x="4432454" y="3275146"/>
            <a:ext cx="1134193" cy="1100223"/>
          </a:xfrm>
          <a:prstGeom prst="donut">
            <a:avLst>
              <a:gd name="adj" fmla="val 3072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8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304920" y="195765"/>
            <a:ext cx="8686440" cy="837720"/>
          </a:xfrm>
          <a:prstGeom prst="rect">
            <a:avLst/>
          </a:prstGeom>
        </p:spPr>
        <p:txBody>
          <a:bodyPr lIns="82800" tIns="41400" rIns="82800" bIns="41400" anchor="ctr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04617B"/>
                </a:solidFill>
                <a:latin typeface="Franklin Gothic Medium"/>
              </a:rPr>
              <a:t>               </a:t>
            </a:r>
            <a:r>
              <a:rPr lang="en-US" sz="3600" dirty="0">
                <a:solidFill>
                  <a:srgbClr val="04617B"/>
                </a:solidFill>
                <a:latin typeface="Franklin Gothic Medium"/>
                <a:cs typeface="Franklin Gothic Medium"/>
              </a:rPr>
              <a:t>    </a:t>
            </a:r>
            <a:r>
              <a:rPr lang="en-US" sz="3600" dirty="0">
                <a:solidFill>
                  <a:srgbClr val="3333CC"/>
                </a:solidFill>
                <a:latin typeface="Franklin Gothic Medium"/>
                <a:cs typeface="Franklin Gothic Medium"/>
              </a:rPr>
              <a:t>Outline</a:t>
            </a:r>
            <a:endParaRPr dirty="0">
              <a:latin typeface="Franklin Gothic Medium"/>
              <a:cs typeface="Franklin Gothic Medium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1187640" y="1196640"/>
            <a:ext cx="7956360" cy="5328360"/>
          </a:xfrm>
          <a:prstGeom prst="rect">
            <a:avLst/>
          </a:prstGeom>
        </p:spPr>
        <p:txBody>
          <a:bodyPr lIns="82800" tIns="41400" rIns="82800" bIns="41400"/>
          <a:lstStyle/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Forward-backward multiplicity  correlations in </a:t>
            </a:r>
            <a:r>
              <a:rPr lang="en-US" sz="3200" b="1" dirty="0" err="1" smtClean="0">
                <a:solidFill>
                  <a:srgbClr val="7030A0"/>
                </a:solidFill>
                <a:latin typeface="Franklin Gothic Book"/>
              </a:rPr>
              <a:t>hadronic</a:t>
            </a: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 interactions</a:t>
            </a:r>
            <a:endParaRPr dirty="0"/>
          </a:p>
          <a:p>
            <a:pPr>
              <a:lnSpc>
                <a:spcPct val="100000"/>
              </a:lnSpc>
            </a:pPr>
            <a:endParaRPr lang="en-US" sz="3200" b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Quark-gluon string model (QGSM)</a:t>
            </a:r>
            <a:endParaRPr dirty="0"/>
          </a:p>
          <a:p>
            <a:pPr>
              <a:lnSpc>
                <a:spcPct val="100000"/>
              </a:lnSpc>
            </a:pPr>
            <a:endParaRPr lang="en-US" sz="3200" b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FB correlations at intermediate energies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sz="3200" b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Origin of FB correlations at  LHC energies; comparison with data  </a:t>
            </a:r>
            <a:endParaRPr dirty="0"/>
          </a:p>
          <a:p>
            <a:pPr>
              <a:lnSpc>
                <a:spcPct val="100000"/>
              </a:lnSpc>
            </a:pPr>
            <a:endParaRPr lang="en-US" sz="3200" b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7030A0"/>
                </a:solidFill>
                <a:latin typeface="Franklin Gothic Book"/>
              </a:rPr>
              <a:t>Conclusions</a:t>
            </a:r>
            <a:endParaRPr dirty="0"/>
          </a:p>
        </p:txBody>
      </p:sp>
      <p:sp>
        <p:nvSpPr>
          <p:cNvPr id="262" name="CustomShape 3"/>
          <p:cNvSpPr/>
          <p:nvPr/>
        </p:nvSpPr>
        <p:spPr>
          <a:xfrm>
            <a:off x="6555960" y="6247800"/>
            <a:ext cx="2129760" cy="472680"/>
          </a:xfrm>
          <a:prstGeom prst="rect">
            <a:avLst/>
          </a:prstGeom>
          <a:noFill/>
        </p:spPr>
      </p:sp>
      <p:sp>
        <p:nvSpPr>
          <p:cNvPr id="2" name="Explosion 1 1"/>
          <p:cNvSpPr/>
          <p:nvPr/>
        </p:nvSpPr>
        <p:spPr>
          <a:xfrm>
            <a:off x="414658" y="1419219"/>
            <a:ext cx="515321" cy="522869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/>
          <p:cNvSpPr/>
          <p:nvPr/>
        </p:nvSpPr>
        <p:spPr>
          <a:xfrm>
            <a:off x="414658" y="2710728"/>
            <a:ext cx="515321" cy="522869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1 6"/>
          <p:cNvSpPr/>
          <p:nvPr/>
        </p:nvSpPr>
        <p:spPr>
          <a:xfrm>
            <a:off x="414658" y="3681773"/>
            <a:ext cx="515321" cy="522869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1 7"/>
          <p:cNvSpPr/>
          <p:nvPr/>
        </p:nvSpPr>
        <p:spPr>
          <a:xfrm>
            <a:off x="414658" y="4802209"/>
            <a:ext cx="515321" cy="522869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/>
          <p:cNvSpPr/>
          <p:nvPr/>
        </p:nvSpPr>
        <p:spPr>
          <a:xfrm>
            <a:off x="414658" y="6076826"/>
            <a:ext cx="515321" cy="522869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0" y="787755"/>
            <a:ext cx="6145540" cy="5851896"/>
          </a:xfrm>
          <a:prstGeom prst="rect">
            <a:avLst/>
          </a:prstGeom>
        </p:spPr>
      </p:pic>
      <p:sp>
        <p:nvSpPr>
          <p:cNvPr id="351" name="TextShape 1"/>
          <p:cNvSpPr txBox="1"/>
          <p:nvPr/>
        </p:nvSpPr>
        <p:spPr>
          <a:xfrm>
            <a:off x="0" y="0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Contributions of n-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Pomeron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 processes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6012304" y="837229"/>
            <a:ext cx="3131696" cy="5872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If we select processes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g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oing via 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1,2,…N 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Pomerons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then the distributions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are remarkably flat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(no FB correlations).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However, average 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m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ultiplicities are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ifferent.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This leads to positive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orrelations when one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dds all processes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ogether. The same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is true for the diffraction,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ut the slope is not so 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steep, therefore 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1" dirty="0" err="1" smtClean="0">
                <a:solidFill>
                  <a:srgbClr val="FF0000"/>
                </a:solidFill>
                <a:latin typeface="Arial"/>
              </a:rPr>
              <a:t>b</a:t>
            </a:r>
            <a:r>
              <a:rPr lang="en-US" sz="2400" b="1" baseline="-25000" dirty="0" err="1" smtClean="0">
                <a:solidFill>
                  <a:srgbClr val="FF0000"/>
                </a:solidFill>
                <a:latin typeface="Arial"/>
              </a:rPr>
              <a:t>NSD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</a:rPr>
              <a:t>  &gt;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</a:rPr>
              <a:t>b</a:t>
            </a:r>
            <a:r>
              <a:rPr lang="en-US" sz="2400" b="1" baseline="-25000" dirty="0" err="1" smtClean="0">
                <a:solidFill>
                  <a:srgbClr val="FF0000"/>
                </a:solidFill>
                <a:latin typeface="Arial"/>
              </a:rPr>
              <a:t>inel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</a:rPr>
              <a:t>   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3" name="Left Arrow 2"/>
          <p:cNvSpPr/>
          <p:nvPr/>
        </p:nvSpPr>
        <p:spPr>
          <a:xfrm>
            <a:off x="3277315" y="4929139"/>
            <a:ext cx="2565763" cy="184594"/>
          </a:xfrm>
          <a:prstGeom prst="leftArrow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5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300762" y="6050749"/>
            <a:ext cx="8202978" cy="75917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                                                     </a:t>
            </a: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308880"/>
            <a:ext cx="8939316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 FB correlations for hard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Pomerons</a:t>
            </a:r>
            <a:endParaRPr lang="en-US" sz="4000" b="1" i="1" dirty="0" smtClean="0">
              <a:solidFill>
                <a:srgbClr val="0C00F8"/>
              </a:solidFill>
              <a:latin typeface="Franklin Gothic Medium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50" y="932400"/>
            <a:ext cx="7848600" cy="50583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0762" y="5950100"/>
            <a:ext cx="8339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E511C7"/>
                </a:solidFill>
                <a:latin typeface="Times New Roman"/>
                <a:cs typeface="Times New Roman"/>
              </a:rPr>
              <a:t>Positive FB correlations arise when we add events</a:t>
            </a:r>
          </a:p>
          <a:p>
            <a:r>
              <a:rPr lang="en-US" sz="2800" b="1" dirty="0">
                <a:solidFill>
                  <a:srgbClr val="E511C7"/>
                </a:solidFill>
                <a:latin typeface="Times New Roman"/>
                <a:cs typeface="Times New Roman"/>
              </a:rPr>
              <a:t>w</a:t>
            </a:r>
            <a:r>
              <a:rPr lang="en-US" sz="2800" b="1" dirty="0" smtClean="0">
                <a:solidFill>
                  <a:srgbClr val="E511C7"/>
                </a:solidFill>
                <a:latin typeface="Times New Roman"/>
                <a:cs typeface="Times New Roman"/>
              </a:rPr>
              <a:t>ith different amount of hard </a:t>
            </a:r>
            <a:r>
              <a:rPr lang="en-US" sz="2800" b="1" dirty="0" err="1" smtClean="0">
                <a:solidFill>
                  <a:srgbClr val="E511C7"/>
                </a:solidFill>
                <a:latin typeface="Times New Roman"/>
                <a:cs typeface="Times New Roman"/>
              </a:rPr>
              <a:t>Pomerons</a:t>
            </a:r>
            <a:endParaRPr lang="en-US" sz="2800" b="1" dirty="0">
              <a:solidFill>
                <a:srgbClr val="E511C7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043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300762" y="6050749"/>
            <a:ext cx="8202978" cy="75917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                                                     </a:t>
            </a: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308880"/>
            <a:ext cx="8939316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 more details …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43" y="999976"/>
            <a:ext cx="6850690" cy="58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93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16933" y="6383253"/>
            <a:ext cx="4707467" cy="4408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sz="2400" b="1"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0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Comparison with LHC data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6012304" y="837229"/>
            <a:ext cx="3131696" cy="5872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73800" y="1255931"/>
            <a:ext cx="2819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nb-NO" sz="2400" b="1" dirty="0" smtClean="0"/>
              <a:t>Agreement is </a:t>
            </a:r>
            <a:r>
              <a:rPr lang="nb-NO" sz="2400" b="1" dirty="0" err="1" smtClean="0"/>
              <a:t>good</a:t>
            </a:r>
            <a:r>
              <a:rPr lang="nb-NO" sz="2400" b="1" dirty="0" smtClean="0"/>
              <a:t>, </a:t>
            </a:r>
            <a:r>
              <a:rPr lang="nb-NO" sz="2400" b="1" dirty="0" err="1" smtClean="0"/>
              <a:t>however</a:t>
            </a:r>
            <a:r>
              <a:rPr lang="nb-NO" sz="2400" b="1" dirty="0" smtClean="0"/>
              <a:t>, in </a:t>
            </a:r>
            <a:r>
              <a:rPr lang="nb-NO" sz="2400" b="1" dirty="0" err="1" smtClean="0"/>
              <a:t>addition</a:t>
            </a:r>
            <a:r>
              <a:rPr lang="nb-NO" sz="2400" b="1" dirty="0" smtClean="0"/>
              <a:t> to SD </a:t>
            </a:r>
            <a:r>
              <a:rPr lang="nb-NO" sz="2400" b="1" dirty="0" err="1" smtClean="0"/>
              <a:t>we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drop</a:t>
            </a:r>
            <a:r>
              <a:rPr lang="nb-NO" sz="2400" b="1" dirty="0" smtClean="0"/>
              <a:t> DD </a:t>
            </a:r>
            <a:r>
              <a:rPr lang="nb-NO" sz="2400" b="1" dirty="0" err="1" smtClean="0"/>
              <a:t>events</a:t>
            </a:r>
            <a:r>
              <a:rPr lang="nb-NO" sz="2400" b="1" dirty="0" smtClean="0"/>
              <a:t> as </a:t>
            </a:r>
            <a:r>
              <a:rPr lang="nb-NO" sz="2400" b="1" dirty="0" err="1" smtClean="0"/>
              <a:t>well</a:t>
            </a:r>
            <a:r>
              <a:rPr lang="nb-NO" sz="2400" b="1" dirty="0" smtClean="0"/>
              <a:t>. Solid </a:t>
            </a:r>
            <a:r>
              <a:rPr lang="nb-NO" sz="2400" b="1" dirty="0" err="1" smtClean="0"/>
              <a:t>curve</a:t>
            </a:r>
            <a:r>
              <a:rPr lang="nb-NO" sz="2400" b="1" dirty="0" smtClean="0"/>
              <a:t> displays </a:t>
            </a:r>
            <a:r>
              <a:rPr lang="nb-NO" sz="2400" b="1" dirty="0" err="1" smtClean="0"/>
              <a:t>results</a:t>
            </a:r>
            <a:r>
              <a:rPr lang="nb-NO" sz="2400" b="1" dirty="0" smtClean="0"/>
              <a:t> for NSD </a:t>
            </a:r>
            <a:r>
              <a:rPr lang="nb-NO" sz="2400" b="1" dirty="0" err="1" smtClean="0"/>
              <a:t>events</a:t>
            </a:r>
            <a:r>
              <a:rPr lang="nb-NO" sz="2400" b="1" dirty="0" smtClean="0"/>
              <a:t> in </a:t>
            </a:r>
            <a:r>
              <a:rPr lang="nb-NO" sz="2400" b="1" dirty="0" err="1" smtClean="0"/>
              <a:t>the</a:t>
            </a:r>
            <a:r>
              <a:rPr lang="nb-NO" sz="2400" b="1" dirty="0" smtClean="0"/>
              <a:t> full </a:t>
            </a:r>
            <a:r>
              <a:rPr lang="nb-NO" sz="2400" dirty="0" err="1"/>
              <a:t>p</a:t>
            </a:r>
            <a:r>
              <a:rPr lang="nb-NO" sz="2400" b="1" dirty="0" err="1" smtClean="0"/>
              <a:t>hase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space</a:t>
            </a:r>
            <a:r>
              <a:rPr lang="nb-NO" sz="2400" b="1" dirty="0" smtClean="0"/>
              <a:t>. The </a:t>
            </a:r>
            <a:r>
              <a:rPr lang="nb-NO" sz="2400" b="1" dirty="0" err="1" smtClean="0"/>
              <a:t>oscillations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are</a:t>
            </a:r>
            <a:r>
              <a:rPr lang="nb-NO" sz="2400" b="1" dirty="0" smtClean="0"/>
              <a:t> due to DD </a:t>
            </a:r>
            <a:r>
              <a:rPr lang="nb-NO" sz="2400" b="1" dirty="0" err="1" smtClean="0"/>
              <a:t>events</a:t>
            </a:r>
            <a:r>
              <a:rPr lang="nb-NO" sz="2400" b="1" dirty="0" smtClean="0"/>
              <a:t>. </a:t>
            </a:r>
          </a:p>
          <a:p>
            <a:pPr>
              <a:lnSpc>
                <a:spcPct val="100000"/>
              </a:lnSpc>
            </a:pPr>
            <a:r>
              <a:rPr lang="nb-NO" sz="2400" b="1" dirty="0" smtClean="0"/>
              <a:t>This </a:t>
            </a:r>
            <a:r>
              <a:rPr lang="nb-NO" sz="2400" b="1" dirty="0" err="1" smtClean="0"/>
              <a:t>effect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would</a:t>
            </a:r>
            <a:r>
              <a:rPr lang="nb-NO" sz="2400" b="1" dirty="0" smtClean="0"/>
              <a:t> be </a:t>
            </a:r>
            <a:r>
              <a:rPr lang="nb-NO" sz="2400" b="1" dirty="0" err="1" smtClean="0"/>
              <a:t>interesting</a:t>
            </a:r>
            <a:r>
              <a:rPr lang="nb-NO" sz="2400" b="1" dirty="0" smtClean="0"/>
              <a:t> to </a:t>
            </a:r>
            <a:r>
              <a:rPr lang="nb-NO" sz="2400" b="1" dirty="0" err="1" smtClean="0"/>
              <a:t>measure</a:t>
            </a:r>
            <a:r>
              <a:rPr lang="nb-NO" sz="2400" b="1" dirty="0" smtClean="0"/>
              <a:t>.</a:t>
            </a:r>
            <a:endParaRPr lang="nb-NO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61" y="838200"/>
            <a:ext cx="6275461" cy="5871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9400" y="609600"/>
            <a:ext cx="2403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ALICE Collaboration,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JHEP05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(2015) 097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7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16933" y="6383253"/>
            <a:ext cx="4707467" cy="4408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sz="2400" b="1"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0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Comparison with LHC data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6012304" y="837229"/>
            <a:ext cx="3131696" cy="5872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0" y="4114800"/>
            <a:ext cx="28194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nb-NO" sz="2400" dirty="0" err="1" smtClean="0"/>
              <a:t>Dependence</a:t>
            </a:r>
            <a:r>
              <a:rPr lang="nb-NO" sz="2400" dirty="0" smtClean="0"/>
              <a:t> </a:t>
            </a:r>
            <a:r>
              <a:rPr lang="nb-NO" sz="2400" dirty="0" err="1" smtClean="0"/>
              <a:t>of</a:t>
            </a:r>
            <a:r>
              <a:rPr lang="nb-NO" sz="2400" dirty="0" smtClean="0"/>
              <a:t> </a:t>
            </a:r>
            <a:r>
              <a:rPr lang="nb-NO" sz="2400" dirty="0" err="1" smtClean="0"/>
              <a:t>b</a:t>
            </a:r>
            <a:r>
              <a:rPr lang="nb-NO" sz="2400" baseline="-25000" dirty="0" err="1" smtClean="0"/>
              <a:t>corr</a:t>
            </a:r>
            <a:r>
              <a:rPr lang="nb-NO" sz="2400" dirty="0" smtClean="0"/>
              <a:t> </a:t>
            </a:r>
            <a:r>
              <a:rPr lang="nb-NO" sz="2400" dirty="0" err="1" smtClean="0"/>
              <a:t>on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δη</a:t>
            </a:r>
            <a:r>
              <a:rPr lang="nb-NO" sz="2400" b="1" dirty="0" smtClean="0"/>
              <a:t> and </a:t>
            </a:r>
            <a:r>
              <a:rPr lang="nb-NO" sz="2400" b="1" dirty="0" err="1" smtClean="0"/>
              <a:t>η</a:t>
            </a:r>
            <a:r>
              <a:rPr lang="nb-NO" sz="2400" b="1" baseline="-25000" dirty="0" err="1" smtClean="0"/>
              <a:t>gap</a:t>
            </a:r>
            <a:r>
              <a:rPr lang="nb-NO" sz="2400" b="1" baseline="-25000" dirty="0" smtClean="0"/>
              <a:t> </a:t>
            </a:r>
            <a:r>
              <a:rPr lang="nb-NO" sz="2400" b="1" dirty="0" smtClean="0"/>
              <a:t>is </a:t>
            </a:r>
            <a:r>
              <a:rPr lang="nb-NO" sz="2400" b="1" dirty="0" err="1" smtClean="0"/>
              <a:t>close</a:t>
            </a:r>
            <a:r>
              <a:rPr lang="nb-NO" sz="2400" b="1" dirty="0" smtClean="0"/>
              <a:t> to </a:t>
            </a:r>
            <a:r>
              <a:rPr lang="nb-NO" sz="2400" b="1" dirty="0" err="1" smtClean="0"/>
              <a:t>experiment</a:t>
            </a:r>
            <a:endParaRPr lang="nb-NO" sz="2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8" y="914400"/>
            <a:ext cx="5870592" cy="57403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904" y="1524000"/>
            <a:ext cx="318509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4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16933" y="6383253"/>
            <a:ext cx="4707467" cy="4408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sz="2400" b="1"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0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Comparison with LHC data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6012304" y="837229"/>
            <a:ext cx="3131696" cy="5872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3600" y="1524000"/>
            <a:ext cx="304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nb-NO" sz="2400" b="1" dirty="0" smtClean="0"/>
              <a:t>FB </a:t>
            </a:r>
            <a:r>
              <a:rPr lang="nb-NO" sz="2400" b="1" dirty="0" err="1" smtClean="0"/>
              <a:t>multiplicity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correlations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are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studied</a:t>
            </a:r>
            <a:r>
              <a:rPr lang="nb-NO" sz="2400" b="1" dirty="0" smtClean="0"/>
              <a:t> in </a:t>
            </a:r>
            <a:r>
              <a:rPr lang="nb-NO" sz="2400" b="1" dirty="0" err="1" smtClean="0"/>
              <a:t>azimuthal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sectors</a:t>
            </a:r>
            <a:r>
              <a:rPr lang="nb-NO" sz="2400" b="1" dirty="0" smtClean="0"/>
              <a:t>. </a:t>
            </a:r>
            <a:r>
              <a:rPr lang="nb-NO" sz="2400" b="1" dirty="0" err="1" smtClean="0"/>
              <a:t>Except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of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the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absolute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strength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of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the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correlations</a:t>
            </a:r>
            <a:r>
              <a:rPr lang="nb-NO" sz="2400" dirty="0" smtClean="0"/>
              <a:t>, </a:t>
            </a:r>
            <a:r>
              <a:rPr lang="nb-NO" sz="2400" b="1" dirty="0" err="1" smtClean="0"/>
              <a:t>there</a:t>
            </a:r>
            <a:r>
              <a:rPr lang="nb-NO" sz="2400" b="1" dirty="0" smtClean="0"/>
              <a:t> is a </a:t>
            </a:r>
            <a:r>
              <a:rPr lang="nb-NO" sz="2400" b="1" dirty="0" err="1" smtClean="0"/>
              <a:t>very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weak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difference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between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the</a:t>
            </a:r>
            <a:r>
              <a:rPr lang="nb-NO" sz="2400" b="1" dirty="0" smtClean="0"/>
              <a:t> </a:t>
            </a:r>
            <a:r>
              <a:rPr lang="nb-NO" sz="2400" b="1" dirty="0" err="1" smtClean="0"/>
              <a:t>distributions</a:t>
            </a:r>
            <a:r>
              <a:rPr lang="nb-NO" sz="2400" b="1" dirty="0" smtClean="0"/>
              <a:t> at 900 </a:t>
            </a:r>
            <a:r>
              <a:rPr lang="nb-NO" sz="2400" b="1" dirty="0" err="1" smtClean="0"/>
              <a:t>GeV</a:t>
            </a:r>
            <a:r>
              <a:rPr lang="nb-NO" sz="2400" b="1" dirty="0" smtClean="0"/>
              <a:t> and 7 </a:t>
            </a:r>
            <a:r>
              <a:rPr lang="nb-NO" sz="2400" b="1" dirty="0" err="1" smtClean="0"/>
              <a:t>TeV</a:t>
            </a:r>
            <a:r>
              <a:rPr lang="nb-NO" sz="2400" dirty="0" smtClean="0"/>
              <a:t>. </a:t>
            </a:r>
            <a:endParaRPr lang="nb-NO" sz="2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629400" y="609600"/>
            <a:ext cx="2403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ALICE Collaboration,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JHEP05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(2015) 097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838200"/>
            <a:ext cx="5568462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1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TextShape 1"/>
          <p:cNvSpPr txBox="1"/>
          <p:nvPr/>
        </p:nvSpPr>
        <p:spPr>
          <a:xfrm>
            <a:off x="1237081" y="-28407"/>
            <a:ext cx="5405999" cy="754578"/>
          </a:xfrm>
          <a:prstGeom prst="rect">
            <a:avLst/>
          </a:prstGeom>
        </p:spPr>
        <p:txBody>
          <a:bodyPr lIns="90000" tIns="45000" rIns="90000" bIns="4500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Franklin Gothic Medium"/>
              </a:rPr>
              <a:t>          </a:t>
            </a:r>
            <a:r>
              <a:rPr lang="en-US" sz="36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Franklin Gothic Medium"/>
              </a:rPr>
              <a:t>    Conclusions</a:t>
            </a:r>
            <a:endParaRPr b="1" cap="all" dirty="0">
              <a:ln/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77" name="CustomShape 2"/>
          <p:cNvSpPr/>
          <p:nvPr/>
        </p:nvSpPr>
        <p:spPr>
          <a:xfrm>
            <a:off x="142920" y="1143000"/>
            <a:ext cx="8714880" cy="10051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b="1" dirty="0">
              <a:solidFill>
                <a:srgbClr val="0000FF"/>
              </a:solidFill>
            </a:endParaRPr>
          </a:p>
        </p:txBody>
      </p:sp>
      <p:sp>
        <p:nvSpPr>
          <p:cNvPr id="478" name="CustomShape 3"/>
          <p:cNvSpPr/>
          <p:nvPr/>
        </p:nvSpPr>
        <p:spPr>
          <a:xfrm>
            <a:off x="142920" y="340320"/>
            <a:ext cx="9001080" cy="6862321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>
              <a:solidFill>
                <a:srgbClr val="E511C7"/>
              </a:solidFill>
            </a:endParaRPr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 In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pp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and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pp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collisions positive forward-backward correlations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   of the multiplicity of particles are observed in QGSM in a broad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   energy range from 8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GeV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to 14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TeV</a:t>
            </a:r>
            <a:endParaRPr lang="en-US" sz="2400" b="1" i="1" dirty="0" smtClean="0">
              <a:solidFill>
                <a:srgbClr val="2323DC"/>
              </a:solidFill>
              <a:latin typeface="Times New Roman"/>
            </a:endParaRPr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 At energies below 100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GeV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the correlations are higher for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    </a:t>
            </a:r>
            <a:r>
              <a:rPr lang="en-US" sz="2400" b="1" i="1" dirty="0" err="1" smtClean="0">
                <a:solidFill>
                  <a:srgbClr val="2323DC"/>
                </a:solidFill>
                <a:latin typeface="Times New Roman"/>
              </a:rPr>
              <a:t>pp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interactions</a:t>
            </a:r>
            <a:endParaRPr dirty="0"/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 smtClean="0">
                <a:solidFill>
                  <a:srgbClr val="E511C7"/>
                </a:solidFill>
                <a:latin typeface="Times New Roman"/>
              </a:rPr>
              <a:t>   The observed dependences are due to hadrons coming from 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E511C7"/>
                </a:solidFill>
                <a:latin typeface="Times New Roman"/>
              </a:rPr>
              <a:t> </a:t>
            </a:r>
            <a:r>
              <a:rPr lang="en-US" sz="2400" b="1" i="1" dirty="0" smtClean="0">
                <a:solidFill>
                  <a:srgbClr val="E511C7"/>
                </a:solidFill>
                <a:latin typeface="Times New Roman"/>
              </a:rPr>
              <a:t>     the central area |</a:t>
            </a:r>
            <a:r>
              <a:rPr lang="en-US" sz="2400" b="1" i="1" dirty="0" err="1" smtClean="0">
                <a:solidFill>
                  <a:srgbClr val="E511C7"/>
                </a:solidFill>
                <a:latin typeface="Times New Roman"/>
              </a:rPr>
              <a:t>x</a:t>
            </a:r>
            <a:r>
              <a:rPr lang="en-US" sz="2400" b="1" i="1" baseline="-25000" dirty="0" err="1" smtClean="0">
                <a:solidFill>
                  <a:srgbClr val="E511C7"/>
                </a:solidFill>
                <a:latin typeface="Times New Roman"/>
              </a:rPr>
              <a:t>F</a:t>
            </a:r>
            <a:r>
              <a:rPr lang="en-US" sz="2400" b="1" i="1" dirty="0" smtClean="0">
                <a:solidFill>
                  <a:srgbClr val="E511C7"/>
                </a:solidFill>
                <a:latin typeface="Times New Roman"/>
              </a:rPr>
              <a:t>| &lt; 0.1</a:t>
            </a:r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No </a:t>
            </a: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correlations are observed for events corresponding to the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   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same </a:t>
            </a: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mechanism of particle production</a:t>
            </a:r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At </a:t>
            </a: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lowest and highest multiplicities the distributions are more 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solidFill>
                  <a:srgbClr val="2323DC"/>
                </a:solidFill>
                <a:latin typeface="Times New Roman"/>
              </a:rPr>
              <a:t>    </a:t>
            </a:r>
            <a:r>
              <a:rPr lang="en-US" sz="2400" b="1" i="1" dirty="0" smtClean="0">
                <a:solidFill>
                  <a:srgbClr val="2323DC"/>
                </a:solidFill>
                <a:latin typeface="Times New Roman"/>
              </a:rPr>
              <a:t>  flat</a:t>
            </a:r>
            <a:endParaRPr lang="en-US" sz="2400" b="1" i="1" dirty="0" smtClean="0">
              <a:latin typeface="Times New Roman"/>
            </a:endParaRPr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400" b="1" i="1" dirty="0" smtClean="0">
                <a:latin typeface="Times New Roman"/>
              </a:rPr>
              <a:t>   The analysis shows that these correlations are not “true” 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latin typeface="Times New Roman"/>
              </a:rPr>
              <a:t> </a:t>
            </a:r>
            <a:r>
              <a:rPr lang="en-US" sz="2400" b="1" i="1" dirty="0" smtClean="0">
                <a:latin typeface="Times New Roman"/>
              </a:rPr>
              <a:t>    correlations due to the mechanism of particle production but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latin typeface="Times New Roman"/>
              </a:rPr>
              <a:t> </a:t>
            </a:r>
            <a:r>
              <a:rPr lang="en-US" sz="2400" b="1" i="1" dirty="0" smtClean="0">
                <a:latin typeface="Times New Roman"/>
              </a:rPr>
              <a:t>    arise as a consequence of the addition of events corresponding 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latin typeface="Times New Roman"/>
              </a:rPr>
              <a:t> </a:t>
            </a:r>
            <a:r>
              <a:rPr lang="en-US" sz="2400" b="1" i="1" dirty="0" smtClean="0">
                <a:latin typeface="Times New Roman"/>
              </a:rPr>
              <a:t>    to different production mechanisms with different average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latin typeface="Times New Roman"/>
              </a:rPr>
              <a:t> </a:t>
            </a:r>
            <a:r>
              <a:rPr lang="en-US" sz="2400" b="1" i="1" dirty="0" smtClean="0">
                <a:latin typeface="Times New Roman"/>
              </a:rPr>
              <a:t>    multiplicities of secondary hadrons. This is in line with the </a:t>
            </a:r>
          </a:p>
          <a:p>
            <a:pPr>
              <a:lnSpc>
                <a:spcPct val="100000"/>
              </a:lnSpc>
            </a:pPr>
            <a:r>
              <a:rPr lang="en-US" sz="2400" b="1" i="1" dirty="0">
                <a:latin typeface="Times New Roman"/>
              </a:rPr>
              <a:t> </a:t>
            </a:r>
            <a:r>
              <a:rPr lang="en-US" sz="2400" b="1" i="1" dirty="0" smtClean="0">
                <a:latin typeface="Times New Roman"/>
              </a:rPr>
              <a:t>    observations of other models.</a:t>
            </a:r>
            <a:endParaRPr dirty="0"/>
          </a:p>
          <a:p>
            <a:pPr>
              <a:lnSpc>
                <a:spcPct val="100000"/>
              </a:lnSpc>
            </a:pPr>
            <a:r>
              <a:rPr lang="nb-NO" dirty="0" smtClean="0"/>
              <a:t> 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669527" y="1979247"/>
            <a:ext cx="337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ＭＳ ゴシック"/>
                <a:ea typeface="ＭＳ ゴシック"/>
                <a:cs typeface="ＭＳ ゴシック"/>
              </a:rPr>
              <a:t>−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928657" y="571857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−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800" decel="100000"/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800" decel="100000"/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800" decel="100000"/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extShape 1"/>
          <p:cNvSpPr txBox="1"/>
          <p:nvPr/>
        </p:nvSpPr>
        <p:spPr>
          <a:xfrm>
            <a:off x="0" y="6568920"/>
            <a:ext cx="3352320" cy="2887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19" name="CustomShape 2"/>
          <p:cNvSpPr/>
          <p:nvPr/>
        </p:nvSpPr>
        <p:spPr>
          <a:xfrm>
            <a:off x="954741" y="2205000"/>
            <a:ext cx="6951219" cy="27716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400" b="1" dirty="0" smtClean="0">
                <a:solidFill>
                  <a:srgbClr val="8917DF"/>
                </a:solidFill>
                <a:latin typeface="Arial"/>
              </a:rPr>
              <a:t>I. Forward-backward multiplicity correlations in </a:t>
            </a:r>
            <a:r>
              <a:rPr lang="en-US" sz="4400" b="1" dirty="0" err="1" smtClean="0">
                <a:solidFill>
                  <a:srgbClr val="8917DF"/>
                </a:solidFill>
                <a:latin typeface="Arial"/>
              </a:rPr>
              <a:t>hadronic</a:t>
            </a:r>
            <a:r>
              <a:rPr lang="en-US" sz="4400" b="1" dirty="0" smtClean="0">
                <a:solidFill>
                  <a:srgbClr val="8917DF"/>
                </a:solidFill>
                <a:latin typeface="Arial"/>
              </a:rPr>
              <a:t> interactions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0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Observation of strong correlations (ISR)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4782589" y="768069"/>
            <a:ext cx="4297511" cy="434501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S.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Uhlig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et al., NPB 132 (1978) 15</a:t>
            </a:r>
            <a:endParaRPr lang="en-US" sz="2400" b="1" dirty="0" smtClean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0" y="1207574"/>
            <a:ext cx="8610600" cy="28199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0" y="4217475"/>
            <a:ext cx="8610600" cy="26405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933" y="1226579"/>
            <a:ext cx="2219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C111B9"/>
                </a:solidFill>
                <a:latin typeface="Arial"/>
              </a:rPr>
              <a:t>c</a:t>
            </a:r>
            <a:r>
              <a:rPr lang="en-US" sz="2400" b="1" dirty="0" smtClean="0">
                <a:solidFill>
                  <a:srgbClr val="C111B9"/>
                </a:solidFill>
                <a:latin typeface="Arial"/>
              </a:rPr>
              <a:t>entral region   </a:t>
            </a:r>
            <a:endParaRPr lang="en-US" sz="2400" u="sng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30120" y="4217475"/>
            <a:ext cx="3262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C111B9"/>
                </a:solidFill>
                <a:latin typeface="Arial"/>
              </a:rPr>
              <a:t>fragmentation </a:t>
            </a:r>
            <a:r>
              <a:rPr lang="en-US" sz="2400" b="1" dirty="0">
                <a:solidFill>
                  <a:srgbClr val="C111B9"/>
                </a:solidFill>
                <a:latin typeface="Arial"/>
              </a:rPr>
              <a:t>region</a:t>
            </a:r>
            <a:r>
              <a:rPr lang="en-US" b="1" dirty="0">
                <a:solidFill>
                  <a:srgbClr val="C111B9"/>
                </a:solidFill>
                <a:latin typeface="Arial"/>
              </a:rPr>
              <a:t>   </a:t>
            </a:r>
            <a:endParaRPr lang="en-US" u="sng" baseline="30000" dirty="0"/>
          </a:p>
        </p:txBody>
      </p:sp>
    </p:spTree>
    <p:extLst>
      <p:ext uri="{BB962C8B-B14F-4D97-AF65-F5344CB8AC3E}">
        <p14:creationId xmlns:p14="http://schemas.microsoft.com/office/powerpoint/2010/main" val="2305378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-222426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      Main results </a:t>
            </a: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4519475" y="654890"/>
            <a:ext cx="4624525" cy="620311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endParaRPr lang="en-US" sz="2000" b="1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784" y="756883"/>
            <a:ext cx="3422824" cy="7786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994" y="1901412"/>
            <a:ext cx="3954918" cy="11984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2723" y="3249262"/>
            <a:ext cx="8631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FB multiplicity correlations are positive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Correlations are stronger for anti-</a:t>
            </a:r>
            <a:r>
              <a:rPr lang="en-US" sz="2400" b="1" dirty="0" err="1" smtClean="0"/>
              <a:t>pp</a:t>
            </a:r>
            <a:r>
              <a:rPr lang="en-US" sz="2400" b="1" dirty="0" smtClean="0"/>
              <a:t> collisions compared to </a:t>
            </a:r>
            <a:r>
              <a:rPr lang="en-US" sz="2400" b="1" dirty="0" err="1" smtClean="0"/>
              <a:t>pp</a:t>
            </a:r>
            <a:r>
              <a:rPr lang="en-US" sz="2400" b="1" dirty="0" smtClean="0"/>
              <a:t> ones (at energies below 100 </a:t>
            </a:r>
            <a:r>
              <a:rPr lang="en-US" sz="2400" b="1" dirty="0" err="1" smtClean="0"/>
              <a:t>GeV</a:t>
            </a:r>
            <a:r>
              <a:rPr lang="en-US" sz="2400" b="1" dirty="0" smtClean="0"/>
              <a:t>)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No sizeable FB correlations were found in  </a:t>
            </a:r>
            <a:r>
              <a:rPr lang="en-US" sz="2400" b="1" dirty="0" err="1" smtClean="0"/>
              <a:t>e</a:t>
            </a:r>
            <a:r>
              <a:rPr lang="en-US" sz="2400" b="1" baseline="30000" dirty="0" err="1" smtClean="0"/>
              <a:t>+</a:t>
            </a:r>
            <a:r>
              <a:rPr lang="en-US" sz="2400" b="1" dirty="0" err="1" smtClean="0"/>
              <a:t>e</a:t>
            </a:r>
            <a:r>
              <a:rPr lang="en-US" sz="2400" b="1" baseline="30000" dirty="0" smtClean="0"/>
              <a:t>- </a:t>
            </a:r>
            <a:r>
              <a:rPr lang="en-US" sz="2400" b="1" dirty="0"/>
              <a:t> </a:t>
            </a:r>
            <a:r>
              <a:rPr lang="en-US" sz="2400" b="1" dirty="0" smtClean="0"/>
              <a:t>annihilation up to 93 </a:t>
            </a:r>
            <a:r>
              <a:rPr lang="en-US" sz="2400" b="1" dirty="0" err="1" smtClean="0"/>
              <a:t>GeV</a:t>
            </a:r>
            <a:endParaRPr lang="en-US" sz="2400" b="1" dirty="0"/>
          </a:p>
          <a:p>
            <a:endParaRPr lang="en-US" sz="2400" b="1" dirty="0" smtClean="0"/>
          </a:p>
          <a:p>
            <a:r>
              <a:rPr lang="en-US" sz="2400" b="1" dirty="0" smtClean="0"/>
              <a:t>Correlations are due to central region |</a:t>
            </a:r>
            <a:r>
              <a:rPr lang="en-US" sz="2400" b="1" dirty="0" err="1" smtClean="0"/>
              <a:t>x</a:t>
            </a:r>
            <a:r>
              <a:rPr lang="en-US" sz="2400" b="1" baseline="-25000" dirty="0" err="1" smtClean="0"/>
              <a:t>F</a:t>
            </a:r>
            <a:r>
              <a:rPr lang="en-US" sz="2400" b="1" dirty="0" smtClean="0"/>
              <a:t>| &lt; 0.1</a:t>
            </a:r>
            <a:endParaRPr lang="en-US" sz="2400" b="1" dirty="0"/>
          </a:p>
        </p:txBody>
      </p:sp>
      <p:sp>
        <p:nvSpPr>
          <p:cNvPr id="8" name="12-Point Star 7"/>
          <p:cNvSpPr/>
          <p:nvPr/>
        </p:nvSpPr>
        <p:spPr>
          <a:xfrm>
            <a:off x="74703" y="3305284"/>
            <a:ext cx="336159" cy="410204"/>
          </a:xfrm>
          <a:prstGeom prst="star12">
            <a:avLst/>
          </a:prstGeom>
          <a:solidFill>
            <a:srgbClr val="E511C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2-Point Star 13"/>
          <p:cNvSpPr/>
          <p:nvPr/>
        </p:nvSpPr>
        <p:spPr>
          <a:xfrm>
            <a:off x="83916" y="4185968"/>
            <a:ext cx="336159" cy="410204"/>
          </a:xfrm>
          <a:prstGeom prst="star1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2-Point Star 14"/>
          <p:cNvSpPr/>
          <p:nvPr/>
        </p:nvSpPr>
        <p:spPr>
          <a:xfrm>
            <a:off x="86912" y="5234717"/>
            <a:ext cx="336159" cy="410204"/>
          </a:xfrm>
          <a:prstGeom prst="star12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2-Point Star 15"/>
          <p:cNvSpPr/>
          <p:nvPr/>
        </p:nvSpPr>
        <p:spPr>
          <a:xfrm>
            <a:off x="105589" y="6236704"/>
            <a:ext cx="336159" cy="410204"/>
          </a:xfrm>
          <a:prstGeom prst="star12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93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2"/>
          <p:cNvSpPr/>
          <p:nvPr/>
        </p:nvSpPr>
        <p:spPr>
          <a:xfrm rot="16200000">
            <a:off x="6451920" y="3223800"/>
            <a:ext cx="4680000" cy="5763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rgbClr val="261BFF"/>
                </a:solidFill>
                <a:latin typeface="Arial"/>
              </a:rPr>
              <a:t>                                </a:t>
            </a:r>
            <a:endParaRPr dirty="0"/>
          </a:p>
        </p:txBody>
      </p:sp>
      <p:sp>
        <p:nvSpPr>
          <p:cNvPr id="353" name="CustomShape 3"/>
          <p:cNvSpPr/>
          <p:nvPr/>
        </p:nvSpPr>
        <p:spPr>
          <a:xfrm>
            <a:off x="939407" y="620640"/>
            <a:ext cx="2204473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u="sng" baseline="30000"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1" name="TextShape 1"/>
          <p:cNvSpPr txBox="1"/>
          <p:nvPr/>
        </p:nvSpPr>
        <p:spPr>
          <a:xfrm>
            <a:off x="0" y="-222426"/>
            <a:ext cx="9144000" cy="985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5005039" y="1076760"/>
            <a:ext cx="4138961" cy="5675572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r>
              <a:rPr lang="en-US" dirty="0" smtClean="0"/>
              <a:t>K</a:t>
            </a:r>
            <a:r>
              <a:rPr lang="en-US" dirty="0"/>
              <a:t>.~</a:t>
            </a:r>
            <a:r>
              <a:rPr lang="en-US" dirty="0" err="1" smtClean="0"/>
              <a:t>Alpgaard</a:t>
            </a:r>
            <a:r>
              <a:rPr lang="en-US" dirty="0" smtClean="0"/>
              <a:t> </a:t>
            </a:r>
            <a:r>
              <a:rPr lang="en-US" dirty="0"/>
              <a:t>et al., UA5 </a:t>
            </a:r>
            <a:r>
              <a:rPr lang="en-US" dirty="0" err="1" smtClean="0"/>
              <a:t>Collab</a:t>
            </a:r>
            <a:r>
              <a:rPr lang="en-US" dirty="0" smtClean="0"/>
              <a:t>.,</a:t>
            </a:r>
            <a:endParaRPr lang="en-US" dirty="0"/>
          </a:p>
          <a:p>
            <a:r>
              <a:rPr lang="hu-HU" dirty="0"/>
              <a:t>Phys. Lett. B 123 (1983) 361.</a:t>
            </a:r>
          </a:p>
          <a:p>
            <a:r>
              <a:rPr lang="en-US" dirty="0" smtClean="0"/>
              <a:t>G.G</a:t>
            </a:r>
            <a:r>
              <a:rPr lang="en-US" dirty="0"/>
              <a:t>.~</a:t>
            </a:r>
            <a:r>
              <a:rPr lang="en-US" dirty="0" err="1" smtClean="0"/>
              <a:t>Alner</a:t>
            </a:r>
            <a:r>
              <a:rPr lang="en-US" dirty="0" smtClean="0"/>
              <a:t> </a:t>
            </a:r>
            <a:r>
              <a:rPr lang="en-US" dirty="0"/>
              <a:t>et al., UA5 </a:t>
            </a:r>
            <a:r>
              <a:rPr lang="en-US" dirty="0" err="1" smtClean="0"/>
              <a:t>Collab</a:t>
            </a:r>
            <a:r>
              <a:rPr lang="en-US" dirty="0" smtClean="0"/>
              <a:t>.,</a:t>
            </a:r>
            <a:endParaRPr lang="en-US" dirty="0"/>
          </a:p>
          <a:p>
            <a:r>
              <a:rPr lang="en-US" dirty="0"/>
              <a:t>Phys. Rep. 154 (1987) 247.</a:t>
            </a:r>
          </a:p>
          <a:p>
            <a:r>
              <a:rPr lang="en-US" dirty="0" smtClean="0"/>
              <a:t> </a:t>
            </a:r>
            <a:r>
              <a:rPr lang="en-US" dirty="0"/>
              <a:t>R.E.~</a:t>
            </a:r>
            <a:r>
              <a:rPr lang="en-US" dirty="0" err="1" smtClean="0"/>
              <a:t>Ansorge</a:t>
            </a:r>
            <a:r>
              <a:rPr lang="en-US" dirty="0" smtClean="0"/>
              <a:t> </a:t>
            </a:r>
            <a:r>
              <a:rPr lang="en-US" dirty="0"/>
              <a:t>et al., UA5 </a:t>
            </a:r>
            <a:r>
              <a:rPr lang="en-US" dirty="0" err="1" smtClean="0"/>
              <a:t>Collab</a:t>
            </a:r>
            <a:r>
              <a:rPr lang="en-US" dirty="0" smtClean="0"/>
              <a:t>.,</a:t>
            </a:r>
            <a:endParaRPr lang="en-US" dirty="0"/>
          </a:p>
          <a:p>
            <a:r>
              <a:rPr lang="en-US" dirty="0"/>
              <a:t>Z. Phys. C 37 (1988) 191.</a:t>
            </a:r>
          </a:p>
          <a:p>
            <a:r>
              <a:rPr lang="en-US" dirty="0" smtClean="0"/>
              <a:t>S</a:t>
            </a:r>
            <a:r>
              <a:rPr lang="en-US" dirty="0"/>
              <a:t>.~</a:t>
            </a:r>
            <a:r>
              <a:rPr lang="en-US" dirty="0" err="1" smtClean="0"/>
              <a:t>Uhlig</a:t>
            </a:r>
            <a:r>
              <a:rPr lang="en-US" dirty="0" smtClean="0"/>
              <a:t>, et al.,</a:t>
            </a:r>
          </a:p>
          <a:p>
            <a:r>
              <a:rPr lang="en-US" dirty="0" err="1" smtClean="0"/>
              <a:t>Nucl</a:t>
            </a:r>
            <a:r>
              <a:rPr lang="en-US" dirty="0"/>
              <a:t>. Phys. B 132 (1978) 15.</a:t>
            </a:r>
          </a:p>
          <a:p>
            <a:r>
              <a:rPr lang="en-US" dirty="0" smtClean="0">
                <a:solidFill>
                  <a:srgbClr val="E511C7"/>
                </a:solidFill>
              </a:rPr>
              <a:t>L.V</a:t>
            </a:r>
            <a:r>
              <a:rPr lang="en-US" dirty="0">
                <a:solidFill>
                  <a:srgbClr val="E511C7"/>
                </a:solidFill>
              </a:rPr>
              <a:t>.~</a:t>
            </a:r>
            <a:r>
              <a:rPr lang="en-US" dirty="0" err="1" smtClean="0">
                <a:solidFill>
                  <a:srgbClr val="E511C7"/>
                </a:solidFill>
              </a:rPr>
              <a:t>Bravina</a:t>
            </a:r>
            <a:r>
              <a:rPr lang="en-US" dirty="0" smtClean="0">
                <a:solidFill>
                  <a:srgbClr val="E511C7"/>
                </a:solidFill>
              </a:rPr>
              <a:t> </a:t>
            </a:r>
            <a:r>
              <a:rPr lang="en-US" dirty="0">
                <a:solidFill>
                  <a:srgbClr val="E511C7"/>
                </a:solidFill>
              </a:rPr>
              <a:t>et al., Mirabelle </a:t>
            </a:r>
            <a:r>
              <a:rPr lang="en-US" dirty="0" err="1" smtClean="0">
                <a:solidFill>
                  <a:srgbClr val="E511C7"/>
                </a:solidFill>
              </a:rPr>
              <a:t>Collab</a:t>
            </a:r>
            <a:r>
              <a:rPr lang="en-US" dirty="0" smtClean="0">
                <a:solidFill>
                  <a:srgbClr val="E511C7"/>
                </a:solidFill>
              </a:rPr>
              <a:t>.,</a:t>
            </a:r>
            <a:endParaRPr lang="en-US" dirty="0">
              <a:solidFill>
                <a:srgbClr val="E511C7"/>
              </a:solidFill>
            </a:endParaRPr>
          </a:p>
          <a:p>
            <a:r>
              <a:rPr lang="sk-SK" dirty="0">
                <a:solidFill>
                  <a:srgbClr val="E511C7"/>
                </a:solidFill>
              </a:rPr>
              <a:t>Sov. J. Nucl. Phys. 50 (1989) </a:t>
            </a:r>
            <a:r>
              <a:rPr lang="sk-SK" dirty="0" smtClean="0">
                <a:solidFill>
                  <a:srgbClr val="E511C7"/>
                </a:solidFill>
              </a:rPr>
              <a:t>245.</a:t>
            </a:r>
            <a:endParaRPr lang="sk-SK" dirty="0">
              <a:solidFill>
                <a:srgbClr val="E511C7"/>
              </a:solidFill>
            </a:endParaRPr>
          </a:p>
          <a:p>
            <a:r>
              <a:rPr lang="sk-SK" dirty="0" smtClean="0"/>
              <a:t>V.V</a:t>
            </a:r>
            <a:r>
              <a:rPr lang="sk-SK" dirty="0"/>
              <a:t>.~</a:t>
            </a:r>
            <a:r>
              <a:rPr lang="sk-SK" dirty="0" smtClean="0"/>
              <a:t>Aivazyan </a:t>
            </a:r>
            <a:r>
              <a:rPr lang="sk-SK" dirty="0"/>
              <a:t>et al., NA22 </a:t>
            </a:r>
            <a:r>
              <a:rPr lang="sk-SK" dirty="0" smtClean="0"/>
              <a:t>Collab.,</a:t>
            </a:r>
            <a:endParaRPr lang="sk-SK" dirty="0"/>
          </a:p>
          <a:p>
            <a:r>
              <a:rPr lang="sk-SK" dirty="0"/>
              <a:t>Z. Phys. C 42 (1989) 533.</a:t>
            </a:r>
          </a:p>
          <a:p>
            <a:r>
              <a:rPr lang="sk-SK" dirty="0" smtClean="0"/>
              <a:t>T</a:t>
            </a:r>
            <a:r>
              <a:rPr lang="sk-SK" dirty="0"/>
              <a:t>.~Alexopoulos et al., E735 </a:t>
            </a:r>
            <a:r>
              <a:rPr lang="sk-SK" dirty="0" smtClean="0"/>
              <a:t>Collab.,</a:t>
            </a:r>
            <a:endParaRPr lang="sk-SK" dirty="0"/>
          </a:p>
          <a:p>
            <a:r>
              <a:rPr lang="hu-HU" dirty="0"/>
              <a:t>Phys. Lett. B 353 (1995) 155.</a:t>
            </a:r>
          </a:p>
          <a:p>
            <a:r>
              <a:rPr lang="en-US" dirty="0" err="1" smtClean="0"/>
              <a:t>J</a:t>
            </a:r>
            <a:r>
              <a:rPr lang="en-US" dirty="0" err="1"/>
              <a:t>.~</a:t>
            </a:r>
            <a:r>
              <a:rPr lang="en-US" dirty="0" err="1" smtClean="0"/>
              <a:t>Adam</a:t>
            </a:r>
            <a:r>
              <a:rPr lang="en-US" dirty="0" smtClean="0"/>
              <a:t> </a:t>
            </a:r>
            <a:r>
              <a:rPr lang="en-US" dirty="0"/>
              <a:t>et al., ALICE </a:t>
            </a:r>
            <a:r>
              <a:rPr lang="en-US" dirty="0" err="1" smtClean="0"/>
              <a:t>Collab</a:t>
            </a:r>
            <a:r>
              <a:rPr lang="en-US" dirty="0" smtClean="0"/>
              <a:t>.,</a:t>
            </a:r>
          </a:p>
          <a:p>
            <a:r>
              <a:rPr lang="hu-HU" dirty="0"/>
              <a:t>J. High Energy Phys. JHEP05 (2015) 097.</a:t>
            </a:r>
          </a:p>
          <a:p>
            <a:r>
              <a:rPr lang="en-US" dirty="0" smtClean="0"/>
              <a:t>W</a:t>
            </a:r>
            <a:r>
              <a:rPr lang="en-US" dirty="0"/>
              <a:t>.~</a:t>
            </a:r>
            <a:r>
              <a:rPr lang="en-US" dirty="0" err="1" smtClean="0"/>
              <a:t>Braunschweig</a:t>
            </a:r>
            <a:r>
              <a:rPr lang="en-US" dirty="0" smtClean="0"/>
              <a:t> </a:t>
            </a:r>
            <a:r>
              <a:rPr lang="en-US" dirty="0"/>
              <a:t>et al., TASSO </a:t>
            </a:r>
            <a:r>
              <a:rPr lang="en-US" dirty="0" err="1" smtClean="0"/>
              <a:t>Collab</a:t>
            </a:r>
            <a:r>
              <a:rPr lang="en-US" dirty="0" smtClean="0"/>
              <a:t>.,</a:t>
            </a:r>
            <a:endParaRPr lang="en-US" dirty="0"/>
          </a:p>
          <a:p>
            <a:r>
              <a:rPr lang="en-US" dirty="0"/>
              <a:t>Z. Phys. C 45 (1989) 193.</a:t>
            </a:r>
          </a:p>
          <a:p>
            <a:r>
              <a:rPr lang="en-US" dirty="0" err="1" smtClean="0"/>
              <a:t>R</a:t>
            </a:r>
            <a:r>
              <a:rPr lang="en-US" dirty="0" err="1"/>
              <a:t>.~Akers</a:t>
            </a:r>
            <a:r>
              <a:rPr lang="en-US" dirty="0"/>
              <a:t>, et al., OPAL Collaboration,</a:t>
            </a:r>
          </a:p>
          <a:p>
            <a:r>
              <a:rPr lang="hu-HU" dirty="0"/>
              <a:t>Phys. Lett. B 320(1994) 417.</a:t>
            </a:r>
            <a:endParaRPr lang="en-US" b="1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922800"/>
            <a:ext cx="4836959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A.~</a:t>
            </a:r>
            <a:r>
              <a:rPr lang="pl-PL" dirty="0" err="1" smtClean="0"/>
              <a:t>Capella</a:t>
            </a:r>
            <a:r>
              <a:rPr lang="pl-PL" dirty="0"/>
              <a:t>, </a:t>
            </a:r>
            <a:r>
              <a:rPr lang="pl-PL" dirty="0" err="1"/>
              <a:t>A.~Krzywicki</a:t>
            </a:r>
            <a:r>
              <a:rPr lang="pl-PL" dirty="0"/>
              <a:t>, </a:t>
            </a:r>
            <a:r>
              <a:rPr lang="pl-PL" dirty="0" smtClean="0"/>
              <a:t>PRD </a:t>
            </a:r>
            <a:r>
              <a:rPr lang="pl-PL" dirty="0"/>
              <a:t>18 (1978) 4120.</a:t>
            </a:r>
          </a:p>
          <a:p>
            <a:r>
              <a:rPr lang="pl-PL" dirty="0" err="1" smtClean="0"/>
              <a:t>A.~</a:t>
            </a:r>
            <a:r>
              <a:rPr lang="pl-PL" dirty="0" err="1"/>
              <a:t>Capella</a:t>
            </a:r>
            <a:r>
              <a:rPr lang="pl-PL" dirty="0"/>
              <a:t>, </a:t>
            </a:r>
            <a:r>
              <a:rPr lang="pl-PL" dirty="0" err="1"/>
              <a:t>J.Tran</a:t>
            </a:r>
            <a:r>
              <a:rPr lang="pl-PL" dirty="0"/>
              <a:t> </a:t>
            </a:r>
            <a:r>
              <a:rPr lang="pl-PL" dirty="0" err="1"/>
              <a:t>Thanh</a:t>
            </a:r>
            <a:r>
              <a:rPr lang="pl-PL" dirty="0"/>
              <a:t> Van, </a:t>
            </a:r>
            <a:endParaRPr lang="pl-PL" dirty="0" smtClean="0"/>
          </a:p>
          <a:p>
            <a:r>
              <a:rPr lang="pl-PL" dirty="0" err="1" smtClean="0"/>
              <a:t>ZPhC</a:t>
            </a:r>
            <a:r>
              <a:rPr lang="pl-PL" dirty="0" smtClean="0"/>
              <a:t> </a:t>
            </a:r>
            <a:r>
              <a:rPr lang="pl-PL" dirty="0"/>
              <a:t>18 (1983) 85.</a:t>
            </a:r>
          </a:p>
          <a:p>
            <a:r>
              <a:rPr lang="hu-HU" dirty="0" smtClean="0"/>
              <a:t>J</a:t>
            </a:r>
            <a:r>
              <a:rPr lang="hu-HU" dirty="0"/>
              <a:t>.~Dias~de~Deus, </a:t>
            </a:r>
            <a:r>
              <a:rPr lang="hu-HU" dirty="0" smtClean="0"/>
              <a:t>PLB </a:t>
            </a:r>
            <a:r>
              <a:rPr lang="hu-HU" dirty="0"/>
              <a:t>100 (1981) 177.</a:t>
            </a:r>
          </a:p>
          <a:p>
            <a:r>
              <a:rPr lang="hu-HU" dirty="0" smtClean="0"/>
              <a:t>T.T</a:t>
            </a:r>
            <a:r>
              <a:rPr lang="hu-HU" dirty="0"/>
              <a:t>.~Chou, C.N.~Yang, </a:t>
            </a:r>
            <a:r>
              <a:rPr lang="hu-HU" dirty="0" smtClean="0"/>
              <a:t>PLB </a:t>
            </a:r>
            <a:r>
              <a:rPr lang="hu-HU" dirty="0"/>
              <a:t>135 (1984) 175.</a:t>
            </a:r>
          </a:p>
          <a:p>
            <a:r>
              <a:rPr lang="it-IT" dirty="0" smtClean="0"/>
              <a:t>B</a:t>
            </a:r>
            <a:r>
              <a:rPr lang="it-IT" dirty="0"/>
              <a:t>.~</a:t>
            </a:r>
            <a:r>
              <a:rPr lang="it-IT" dirty="0" err="1"/>
              <a:t>Carazza</a:t>
            </a:r>
            <a:r>
              <a:rPr lang="it-IT" dirty="0"/>
              <a:t>, Nuovo </a:t>
            </a:r>
            <a:r>
              <a:rPr lang="it-IT" dirty="0" err="1"/>
              <a:t>Cim</a:t>
            </a:r>
            <a:r>
              <a:rPr lang="it-IT" dirty="0"/>
              <a:t>. 99 (1988) 731.</a:t>
            </a:r>
          </a:p>
          <a:p>
            <a:r>
              <a:rPr lang="hu-HU" dirty="0" smtClean="0"/>
              <a:t>S</a:t>
            </a:r>
            <a:r>
              <a:rPr lang="hu-HU" dirty="0"/>
              <a:t>.~Barshay</a:t>
            </a:r>
            <a:r>
              <a:rPr lang="hu-HU" dirty="0" smtClean="0"/>
              <a:t>, PLB </a:t>
            </a:r>
            <a:r>
              <a:rPr lang="hu-HU" dirty="0"/>
              <a:t>199 (1987) 121.</a:t>
            </a:r>
          </a:p>
          <a:p>
            <a:r>
              <a:rPr lang="en-US" dirty="0" err="1" smtClean="0"/>
              <a:t>L.K</a:t>
            </a:r>
            <a:r>
              <a:rPr lang="en-US" dirty="0" err="1"/>
              <a:t>.~Chen</a:t>
            </a:r>
            <a:r>
              <a:rPr lang="en-US" dirty="0"/>
              <a:t>, </a:t>
            </a:r>
            <a:r>
              <a:rPr lang="en-US" dirty="0" err="1"/>
              <a:t>D.~Kiang</a:t>
            </a:r>
            <a:r>
              <a:rPr lang="en-US" dirty="0"/>
              <a:t>, </a:t>
            </a:r>
            <a:r>
              <a:rPr lang="en-US" dirty="0" err="1"/>
              <a:t>C.K.~Chew</a:t>
            </a:r>
            <a:r>
              <a:rPr lang="en-US" dirty="0"/>
              <a:t>,</a:t>
            </a:r>
          </a:p>
          <a:p>
            <a:r>
              <a:rPr lang="hu-HU" dirty="0" smtClean="0"/>
              <a:t>PLB </a:t>
            </a:r>
            <a:r>
              <a:rPr lang="hu-HU" dirty="0"/>
              <a:t>408 (1997) 422.</a:t>
            </a:r>
          </a:p>
          <a:p>
            <a:r>
              <a:rPr lang="en-US" dirty="0" smtClean="0"/>
              <a:t>N</a:t>
            </a:r>
            <a:r>
              <a:rPr lang="en-US" dirty="0"/>
              <a:t>.~</a:t>
            </a:r>
            <a:r>
              <a:rPr lang="en-US" dirty="0" err="1"/>
              <a:t>Armesto</a:t>
            </a:r>
            <a:r>
              <a:rPr lang="en-US" dirty="0"/>
              <a:t>, </a:t>
            </a:r>
            <a:r>
              <a:rPr lang="en-US" dirty="0" err="1"/>
              <a:t>M.A.~Braun</a:t>
            </a:r>
            <a:r>
              <a:rPr lang="en-US" dirty="0"/>
              <a:t>, E.G.~</a:t>
            </a:r>
            <a:r>
              <a:rPr lang="en-US" dirty="0" err="1"/>
              <a:t>Ferreiro</a:t>
            </a:r>
            <a:r>
              <a:rPr lang="en-US" dirty="0"/>
              <a:t>, C.~</a:t>
            </a:r>
            <a:r>
              <a:rPr lang="en-US" dirty="0" err="1"/>
              <a:t>Pajares</a:t>
            </a:r>
            <a:r>
              <a:rPr lang="en-US" dirty="0" smtClean="0"/>
              <a:t>, NPA </a:t>
            </a:r>
            <a:r>
              <a:rPr lang="en-US" dirty="0"/>
              <a:t>661 (1999) 325c.</a:t>
            </a:r>
          </a:p>
          <a:p>
            <a:r>
              <a:rPr lang="en-US" dirty="0" err="1" smtClean="0"/>
              <a:t>M.A</a:t>
            </a:r>
            <a:r>
              <a:rPr lang="en-US" dirty="0" err="1"/>
              <a:t>.~Braun</a:t>
            </a:r>
            <a:r>
              <a:rPr lang="en-US" dirty="0"/>
              <a:t>, C.~</a:t>
            </a:r>
            <a:r>
              <a:rPr lang="en-US" dirty="0" err="1"/>
              <a:t>Pajares</a:t>
            </a:r>
            <a:r>
              <a:rPr lang="en-US" dirty="0" smtClean="0"/>
              <a:t>, V.V</a:t>
            </a:r>
            <a:r>
              <a:rPr lang="en-US" dirty="0"/>
              <a:t>.~</a:t>
            </a:r>
            <a:r>
              <a:rPr lang="en-US" dirty="0" err="1"/>
              <a:t>Vechernin</a:t>
            </a:r>
            <a:r>
              <a:rPr lang="en-US" dirty="0"/>
              <a:t>,</a:t>
            </a:r>
          </a:p>
          <a:p>
            <a:r>
              <a:rPr lang="hu-HU" dirty="0" smtClean="0"/>
              <a:t>PLB </a:t>
            </a:r>
            <a:r>
              <a:rPr lang="hu-HU" dirty="0"/>
              <a:t>493 (2000) 54.</a:t>
            </a:r>
          </a:p>
          <a:p>
            <a:r>
              <a:rPr lang="de-DE" dirty="0" smtClean="0"/>
              <a:t>V.V</a:t>
            </a:r>
            <a:r>
              <a:rPr lang="de-DE" dirty="0"/>
              <a:t>.~</a:t>
            </a:r>
            <a:r>
              <a:rPr lang="de-DE" dirty="0" err="1"/>
              <a:t>Vechernin</a:t>
            </a:r>
            <a:r>
              <a:rPr lang="de-DE" dirty="0"/>
              <a:t>, </a:t>
            </a:r>
            <a:r>
              <a:rPr lang="de-DE" dirty="0" smtClean="0"/>
              <a:t>NPA </a:t>
            </a:r>
            <a:r>
              <a:rPr lang="de-DE" dirty="0"/>
              <a:t>939 (2015) 21</a:t>
            </a:r>
            <a:r>
              <a:rPr lang="de-DE" dirty="0" smtClean="0"/>
              <a:t>.</a:t>
            </a:r>
          </a:p>
          <a:p>
            <a:r>
              <a:rPr lang="en-US" dirty="0">
                <a:solidFill>
                  <a:srgbClr val="E511C7"/>
                </a:solidFill>
              </a:rPr>
              <a:t>A.~</a:t>
            </a:r>
            <a:r>
              <a:rPr lang="en-US" dirty="0" err="1" smtClean="0">
                <a:solidFill>
                  <a:srgbClr val="E511C7"/>
                </a:solidFill>
              </a:rPr>
              <a:t>Capella</a:t>
            </a:r>
            <a:r>
              <a:rPr lang="en-US" dirty="0">
                <a:solidFill>
                  <a:srgbClr val="E511C7"/>
                </a:solidFill>
              </a:rPr>
              <a:t> </a:t>
            </a:r>
            <a:r>
              <a:rPr lang="en-US" dirty="0" smtClean="0">
                <a:solidFill>
                  <a:srgbClr val="E511C7"/>
                </a:solidFill>
              </a:rPr>
              <a:t>et al.,</a:t>
            </a:r>
            <a:r>
              <a:rPr lang="en-US" dirty="0" err="1" smtClean="0">
                <a:solidFill>
                  <a:srgbClr val="E511C7"/>
                </a:solidFill>
              </a:rPr>
              <a:t>Phys</a:t>
            </a:r>
            <a:r>
              <a:rPr lang="en-US" dirty="0">
                <a:solidFill>
                  <a:srgbClr val="E511C7"/>
                </a:solidFill>
              </a:rPr>
              <a:t>. </a:t>
            </a:r>
            <a:r>
              <a:rPr lang="en-US" dirty="0" smtClean="0">
                <a:solidFill>
                  <a:srgbClr val="E511C7"/>
                </a:solidFill>
              </a:rPr>
              <a:t>Rep. </a:t>
            </a:r>
            <a:r>
              <a:rPr lang="en-US" dirty="0">
                <a:solidFill>
                  <a:srgbClr val="E511C7"/>
                </a:solidFill>
              </a:rPr>
              <a:t>236 (1994) 225.</a:t>
            </a:r>
          </a:p>
          <a:p>
            <a:r>
              <a:rPr lang="en-US" dirty="0" smtClean="0">
                <a:solidFill>
                  <a:srgbClr val="E511C7"/>
                </a:solidFill>
              </a:rPr>
              <a:t>N.S</a:t>
            </a:r>
            <a:r>
              <a:rPr lang="en-US" dirty="0">
                <a:solidFill>
                  <a:srgbClr val="E511C7"/>
                </a:solidFill>
              </a:rPr>
              <a:t>.~</a:t>
            </a:r>
            <a:r>
              <a:rPr lang="en-US" dirty="0" err="1" smtClean="0">
                <a:solidFill>
                  <a:srgbClr val="E511C7"/>
                </a:solidFill>
              </a:rPr>
              <a:t>Amelin</a:t>
            </a:r>
            <a:r>
              <a:rPr lang="en-US" dirty="0">
                <a:solidFill>
                  <a:srgbClr val="E511C7"/>
                </a:solidFill>
              </a:rPr>
              <a:t> </a:t>
            </a:r>
            <a:r>
              <a:rPr lang="en-US" dirty="0" smtClean="0">
                <a:solidFill>
                  <a:srgbClr val="E511C7"/>
                </a:solidFill>
              </a:rPr>
              <a:t>et al.,</a:t>
            </a:r>
            <a:r>
              <a:rPr lang="en-US" dirty="0">
                <a:solidFill>
                  <a:srgbClr val="E511C7"/>
                </a:solidFill>
              </a:rPr>
              <a:t> </a:t>
            </a:r>
            <a:r>
              <a:rPr lang="hu-HU" dirty="0" smtClean="0">
                <a:solidFill>
                  <a:srgbClr val="E511C7"/>
                </a:solidFill>
              </a:rPr>
              <a:t>PRL </a:t>
            </a:r>
            <a:r>
              <a:rPr lang="hu-HU" dirty="0">
                <a:solidFill>
                  <a:srgbClr val="E511C7"/>
                </a:solidFill>
              </a:rPr>
              <a:t>73 (1994) 2813</a:t>
            </a:r>
            <a:r>
              <a:rPr lang="hu-HU" dirty="0" smtClean="0">
                <a:solidFill>
                  <a:srgbClr val="E511C7"/>
                </a:solidFill>
              </a:rPr>
              <a:t>.</a:t>
            </a:r>
            <a:endParaRPr lang="en-US" dirty="0">
              <a:solidFill>
                <a:srgbClr val="E511C7"/>
              </a:solidFill>
            </a:endParaRPr>
          </a:p>
          <a:p>
            <a:r>
              <a:rPr lang="en-US" dirty="0" err="1">
                <a:solidFill>
                  <a:srgbClr val="E511C7"/>
                </a:solidFill>
              </a:rPr>
              <a:t>Y.-L.~</a:t>
            </a:r>
            <a:r>
              <a:rPr lang="en-US" dirty="0" err="1" smtClean="0">
                <a:solidFill>
                  <a:srgbClr val="E511C7"/>
                </a:solidFill>
              </a:rPr>
              <a:t>Yan</a:t>
            </a:r>
            <a:r>
              <a:rPr lang="en-US" dirty="0">
                <a:solidFill>
                  <a:srgbClr val="E511C7"/>
                </a:solidFill>
              </a:rPr>
              <a:t> </a:t>
            </a:r>
            <a:r>
              <a:rPr lang="en-US" dirty="0" smtClean="0">
                <a:solidFill>
                  <a:srgbClr val="E511C7"/>
                </a:solidFill>
              </a:rPr>
              <a:t>et al.,</a:t>
            </a:r>
            <a:r>
              <a:rPr lang="en-US" dirty="0">
                <a:solidFill>
                  <a:srgbClr val="E511C7"/>
                </a:solidFill>
              </a:rPr>
              <a:t> </a:t>
            </a:r>
            <a:r>
              <a:rPr lang="en-US" dirty="0" smtClean="0">
                <a:solidFill>
                  <a:srgbClr val="E511C7"/>
                </a:solidFill>
              </a:rPr>
              <a:t>NPA </a:t>
            </a:r>
            <a:r>
              <a:rPr lang="en-US" dirty="0">
                <a:solidFill>
                  <a:srgbClr val="E511C7"/>
                </a:solidFill>
              </a:rPr>
              <a:t>834 (2010) 320c.</a:t>
            </a:r>
          </a:p>
          <a:p>
            <a:r>
              <a:rPr lang="en-US" dirty="0" smtClean="0">
                <a:solidFill>
                  <a:srgbClr val="E511C7"/>
                </a:solidFill>
              </a:rPr>
              <a:t>K</a:t>
            </a:r>
            <a:r>
              <a:rPr lang="en-US" dirty="0">
                <a:solidFill>
                  <a:srgbClr val="E511C7"/>
                </a:solidFill>
              </a:rPr>
              <a:t>.~</a:t>
            </a:r>
            <a:r>
              <a:rPr lang="en-US" dirty="0" err="1">
                <a:solidFill>
                  <a:srgbClr val="E511C7"/>
                </a:solidFill>
              </a:rPr>
              <a:t>Wraight</a:t>
            </a:r>
            <a:r>
              <a:rPr lang="en-US" dirty="0">
                <a:solidFill>
                  <a:srgbClr val="E511C7"/>
                </a:solidFill>
              </a:rPr>
              <a:t>, P.~</a:t>
            </a:r>
            <a:r>
              <a:rPr lang="en-US" dirty="0" err="1">
                <a:solidFill>
                  <a:srgbClr val="E511C7"/>
                </a:solidFill>
              </a:rPr>
              <a:t>Skands</a:t>
            </a:r>
            <a:r>
              <a:rPr lang="en-US" dirty="0" smtClean="0">
                <a:solidFill>
                  <a:srgbClr val="E511C7"/>
                </a:solidFill>
              </a:rPr>
              <a:t>, EPJC </a:t>
            </a:r>
            <a:r>
              <a:rPr lang="en-US" dirty="0">
                <a:solidFill>
                  <a:srgbClr val="E511C7"/>
                </a:solidFill>
              </a:rPr>
              <a:t>71 (2011) 1628.</a:t>
            </a:r>
          </a:p>
          <a:p>
            <a:r>
              <a:rPr lang="en-US" dirty="0" smtClean="0">
                <a:solidFill>
                  <a:srgbClr val="E511C7"/>
                </a:solidFill>
              </a:rPr>
              <a:t>V</a:t>
            </a:r>
            <a:r>
              <a:rPr lang="en-US" dirty="0">
                <a:solidFill>
                  <a:srgbClr val="E511C7"/>
                </a:solidFill>
              </a:rPr>
              <a:t>.~</a:t>
            </a:r>
            <a:r>
              <a:rPr lang="en-US" dirty="0" err="1">
                <a:solidFill>
                  <a:srgbClr val="E511C7"/>
                </a:solidFill>
              </a:rPr>
              <a:t>Kovalenko</a:t>
            </a:r>
            <a:r>
              <a:rPr lang="en-US" dirty="0">
                <a:solidFill>
                  <a:srgbClr val="E511C7"/>
                </a:solidFill>
              </a:rPr>
              <a:t>, V.~</a:t>
            </a:r>
            <a:r>
              <a:rPr lang="en-US" dirty="0" err="1">
                <a:solidFill>
                  <a:srgbClr val="E511C7"/>
                </a:solidFill>
              </a:rPr>
              <a:t>Vechernin</a:t>
            </a:r>
            <a:r>
              <a:rPr lang="en-US" dirty="0">
                <a:solidFill>
                  <a:srgbClr val="E511C7"/>
                </a:solidFill>
              </a:rPr>
              <a:t>, arXiv:1410.3884 [</a:t>
            </a:r>
            <a:r>
              <a:rPr lang="en-US" dirty="0" err="1">
                <a:solidFill>
                  <a:srgbClr val="E511C7"/>
                </a:solidFill>
              </a:rPr>
              <a:t>hep-ph</a:t>
            </a:r>
            <a:r>
              <a:rPr lang="en-US" dirty="0">
                <a:solidFill>
                  <a:srgbClr val="E511C7"/>
                </a:solidFill>
              </a:rPr>
              <a:t>].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45436" y="461135"/>
            <a:ext cx="218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Experiment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4390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(some) references 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976759" y="550106"/>
            <a:ext cx="2273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t</a:t>
            </a:r>
            <a:r>
              <a:rPr lang="en-US" sz="2400" b="1" dirty="0" smtClean="0">
                <a:solidFill>
                  <a:srgbClr val="000090"/>
                </a:solidFill>
              </a:rPr>
              <a:t>heory/</a:t>
            </a:r>
            <a:r>
              <a:rPr lang="en-US" sz="2400" b="1" dirty="0" smtClean="0">
                <a:solidFill>
                  <a:srgbClr val="E511C7"/>
                </a:solidFill>
              </a:rPr>
              <a:t>models</a:t>
            </a:r>
            <a:endParaRPr lang="en-US" sz="2400" b="1" dirty="0">
              <a:solidFill>
                <a:srgbClr val="E511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1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1214280" y="2857680"/>
            <a:ext cx="7143480" cy="210060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400" b="1" dirty="0" smtClean="0">
                <a:solidFill>
                  <a:srgbClr val="8917DF"/>
                </a:solidFill>
                <a:latin typeface="Arial Rounded MT Bold"/>
              </a:rPr>
              <a:t>II. Quark-Gluon String Model (QGSM) 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4400" b="1" dirty="0">
                <a:solidFill>
                  <a:srgbClr val="8917DF"/>
                </a:solidFill>
                <a:latin typeface="Arial Rounded MT Bold"/>
              </a:rPr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028056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-30976" y="0"/>
            <a:ext cx="9091732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Diagrams at intermediate energies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>
            <a:off x="6185150" y="697140"/>
            <a:ext cx="2958850" cy="49682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(a) -- planar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(b) -- cylindrical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(c) – undeveloped cylinder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(d) – quark rearrangement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(e) – single diffraction of small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(f) – single diffraction of large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(g)-(i) – annihilation diagrams   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+ double diffraction diagrams similar to (e),(f) </a:t>
            </a:r>
            <a:r>
              <a:rPr lang="en-US" sz="1600" dirty="0" smtClean="0">
                <a:solidFill>
                  <a:srgbClr val="E511C7"/>
                </a:solidFill>
                <a:latin typeface="Arial"/>
              </a:rPr>
              <a:t>                          </a:t>
            </a:r>
            <a:endParaRPr dirty="0">
              <a:solidFill>
                <a:srgbClr val="E511C7"/>
              </a:solidFill>
            </a:endParaRPr>
          </a:p>
        </p:txBody>
      </p:sp>
      <p:sp>
        <p:nvSpPr>
          <p:cNvPr id="353" name="CustomShape 3"/>
          <p:cNvSpPr/>
          <p:nvPr/>
        </p:nvSpPr>
        <p:spPr>
          <a:xfrm>
            <a:off x="-2297306" y="4400092"/>
            <a:ext cx="1878840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127250" y="5875470"/>
            <a:ext cx="8933506" cy="982529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Because of the different sets of diagrams for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and anti-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collisions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(particularly, annihilation) there should be a difference in FB multiplicity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orrelations for these two reactions.  </a:t>
            </a:r>
            <a:endParaRPr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50" y="623520"/>
            <a:ext cx="60579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5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-30976" y="0"/>
            <a:ext cx="9091732" cy="623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1" i="1" dirty="0">
                <a:solidFill>
                  <a:srgbClr val="0C00F8"/>
                </a:solidFill>
                <a:latin typeface="Franklin Gothic Medium"/>
              </a:rPr>
              <a:t> 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Diagrams at </a:t>
            </a:r>
            <a:r>
              <a:rPr lang="en-US" sz="4000" b="1" i="1" dirty="0" err="1" smtClean="0">
                <a:solidFill>
                  <a:srgbClr val="0C00F8"/>
                </a:solidFill>
                <a:latin typeface="Franklin Gothic Medium"/>
              </a:rPr>
              <a:t>ultrarelativistic</a:t>
            </a:r>
            <a:r>
              <a:rPr lang="en-US" sz="4000" b="1" i="1" dirty="0" smtClean="0">
                <a:solidFill>
                  <a:srgbClr val="0C00F8"/>
                </a:solidFill>
                <a:latin typeface="Franklin Gothic Medium"/>
              </a:rPr>
              <a:t> energies</a:t>
            </a:r>
            <a:endParaRPr dirty="0"/>
          </a:p>
        </p:txBody>
      </p:sp>
      <p:sp>
        <p:nvSpPr>
          <p:cNvPr id="352" name="CustomShape 2"/>
          <p:cNvSpPr/>
          <p:nvPr/>
        </p:nvSpPr>
        <p:spPr>
          <a:xfrm>
            <a:off x="6185150" y="697140"/>
            <a:ext cx="2958850" cy="49682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AutoNum type="alphaLcParenBoth"/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(a) -- multi-cylinder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(b) – </a:t>
            </a:r>
            <a:r>
              <a:rPr lang="en-US" sz="2000" b="1" dirty="0" err="1" smtClean="0">
                <a:solidFill>
                  <a:srgbClr val="E511C7"/>
                </a:solidFill>
                <a:latin typeface="Arial"/>
              </a:rPr>
              <a:t>semihard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(+ soft) </a:t>
            </a:r>
            <a:r>
              <a:rPr lang="en-US" sz="2000" b="1" dirty="0" err="1" smtClean="0">
                <a:solidFill>
                  <a:srgbClr val="E511C7"/>
                </a:solidFill>
                <a:latin typeface="Arial"/>
              </a:rPr>
              <a:t>Pomeron</a:t>
            </a:r>
            <a:endParaRPr lang="en-US" sz="2000" b="1" dirty="0" smtClean="0">
              <a:solidFill>
                <a:srgbClr val="E511C7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(c) – single diffraction of large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(d) – single diffraction of small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</a:t>
            </a:r>
            <a:r>
              <a:rPr lang="en-US" sz="2000" b="1" dirty="0">
                <a:solidFill>
                  <a:srgbClr val="E511C7"/>
                </a:solidFill>
                <a:latin typeface="Arial"/>
              </a:rPr>
              <a:t>e</a:t>
            </a: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) – double diffraction of small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(f) – double diffraction of large mass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E511C7"/>
                </a:solidFill>
                <a:latin typeface="Arial"/>
              </a:rPr>
              <a:t>(g) – central diffraction</a:t>
            </a:r>
            <a:r>
              <a:rPr lang="en-US" sz="1600" dirty="0" smtClean="0">
                <a:solidFill>
                  <a:srgbClr val="E511C7"/>
                </a:solidFill>
                <a:latin typeface="Arial"/>
              </a:rPr>
              <a:t>               </a:t>
            </a:r>
            <a:endParaRPr dirty="0">
              <a:solidFill>
                <a:srgbClr val="E511C7"/>
              </a:solidFill>
            </a:endParaRPr>
          </a:p>
        </p:txBody>
      </p:sp>
      <p:sp>
        <p:nvSpPr>
          <p:cNvPr id="353" name="CustomShape 3"/>
          <p:cNvSpPr/>
          <p:nvPr/>
        </p:nvSpPr>
        <p:spPr>
          <a:xfrm>
            <a:off x="-2297306" y="4400092"/>
            <a:ext cx="1878840" cy="4561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4" name="CustomShape 4"/>
          <p:cNvSpPr/>
          <p:nvPr/>
        </p:nvSpPr>
        <p:spPr>
          <a:xfrm>
            <a:off x="6383880" y="620640"/>
            <a:ext cx="2256840" cy="36468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356" name="CustomShape 5"/>
          <p:cNvSpPr/>
          <p:nvPr/>
        </p:nvSpPr>
        <p:spPr>
          <a:xfrm>
            <a:off x="127250" y="5853571"/>
            <a:ext cx="8933506" cy="926979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t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ultrarelativistic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energies only few diagrams are left, whereas cross 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sections of annihilation and pre-asymptotic processes quickly drop</a:t>
            </a:r>
          </a:p>
          <a:p>
            <a:pPr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=&gt; No difference between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and anti-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 collisions  </a:t>
            </a:r>
            <a:endParaRPr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6435"/>
            <a:ext cx="5553828" cy="501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0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12100</TotalTime>
  <Words>1701</Words>
  <Application>Microsoft Macintosh PowerPoint</Application>
  <PresentationFormat>On-screen Show (4:3)</PresentationFormat>
  <Paragraphs>265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Office Theme</vt:lpstr>
      <vt:lpstr>Office Theme</vt:lpstr>
      <vt:lpstr>Office Theme</vt:lpstr>
      <vt:lpstr>Office Theme</vt:lpstr>
      <vt:lpstr>Office Theme</vt:lpstr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Bruker ved UiO</cp:lastModifiedBy>
  <cp:revision>97</cp:revision>
  <dcterms:modified xsi:type="dcterms:W3CDTF">2017-01-18T21:11:50Z</dcterms:modified>
</cp:coreProperties>
</file>