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303" r:id="rId2"/>
    <p:sldId id="298" r:id="rId3"/>
    <p:sldId id="299" r:id="rId4"/>
    <p:sldId id="300" r:id="rId5"/>
    <p:sldId id="282" r:id="rId6"/>
    <p:sldId id="283" r:id="rId7"/>
    <p:sldId id="284" r:id="rId8"/>
    <p:sldId id="289" r:id="rId9"/>
    <p:sldId id="285" r:id="rId10"/>
    <p:sldId id="290" r:id="rId11"/>
    <p:sldId id="291" r:id="rId12"/>
    <p:sldId id="293" r:id="rId13"/>
    <p:sldId id="302" r:id="rId14"/>
    <p:sldId id="286" r:id="rId15"/>
    <p:sldId id="270" r:id="rId16"/>
    <p:sldId id="287" r:id="rId17"/>
    <p:sldId id="263" r:id="rId18"/>
    <p:sldId id="264" r:id="rId19"/>
    <p:sldId id="265" r:id="rId20"/>
    <p:sldId id="271" r:id="rId21"/>
    <p:sldId id="288" r:id="rId2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069" autoAdjust="0"/>
    <p:restoredTop sz="94660"/>
  </p:normalViewPr>
  <p:slideViewPr>
    <p:cSldViewPr>
      <p:cViewPr varScale="1">
        <p:scale>
          <a:sx n="72" d="100"/>
          <a:sy n="72" d="100"/>
        </p:scale>
        <p:origin x="1530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10AED95-AE67-4FAE-A974-AC79CD56A8D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3972853-E235-42AA-8A4C-85DE85ACE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06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9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54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02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03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8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73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67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46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17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72853-E235-42AA-8A4C-85DE85ACE3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2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B4E4766-BCC9-4F85-B86B-C033A52E258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5115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89056C-326F-4987-B2F5-E08153BB974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8450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6DF504D-08CA-4D31-91FF-728ADB60882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0111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FF396D4-316B-4A4F-9B13-F9AF06E4741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6509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05A96A4-A2BA-4DD7-AE38-3005A872F4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183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D5121E3-48D1-4EF2-816A-79E8A958EC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4714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F5B073-337C-4BC1-8D2A-656CA0BEDD0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2473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3F6D942-E24F-4C28-8CD4-20E50CB606E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979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D725BA-69FE-410A-96DF-D2257EF0264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6002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0B3F98-4967-44C6-AD00-AEDB7C19048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35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07480FF-6AAB-4E9E-B772-3E24B57142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53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E5AF999-A141-4DC0-B733-7C9BEF337A8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1.png"/><Relationship Id="rId5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../zz-Movies/Kelvin-Helmholtz/LHCxye8%5e3-32-2-12.mov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</a:t>
            </a:fld>
            <a:endParaRPr lang="zh-CN" altLang="zh-C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4495800"/>
            <a:ext cx="548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Initial </a:t>
            </a:r>
            <a:r>
              <a:rPr lang="en-US" altLang="zh-CN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state &amp; </a:t>
            </a:r>
            <a:r>
              <a:rPr lang="el-GR" altLang="zh-CN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Λ </a:t>
            </a:r>
            <a:r>
              <a:rPr lang="en-US" altLang="zh-CN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polarization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639832"/>
            <a:ext cx="975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Current status of QCD from </a:t>
            </a:r>
            <a:r>
              <a:rPr lang="en-US" sz="2400" dirty="0" smtClean="0">
                <a:solidFill>
                  <a:srgbClr val="FFFF00"/>
                </a:solidFill>
              </a:rPr>
              <a:t/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rgbClr val="FFFF00"/>
                </a:solidFill>
              </a:rPr>
              <a:t>nuclear </a:t>
            </a:r>
            <a:r>
              <a:rPr lang="en-US" sz="2400" dirty="0">
                <a:solidFill>
                  <a:srgbClr val="FFFF00"/>
                </a:solidFill>
              </a:rPr>
              <a:t>reactions to the high </a:t>
            </a:r>
            <a:r>
              <a:rPr lang="en-US" sz="2400">
                <a:solidFill>
                  <a:srgbClr val="FFFF00"/>
                </a:solidFill>
              </a:rPr>
              <a:t>energy </a:t>
            </a:r>
            <a:r>
              <a:rPr lang="en-US" sz="2400" smtClean="0">
                <a:solidFill>
                  <a:srgbClr val="FFFF00"/>
                </a:solidFill>
              </a:rPr>
              <a:t>frontier - </a:t>
            </a:r>
            <a:r>
              <a:rPr lang="en-US" sz="2400" dirty="0" smtClean="0">
                <a:solidFill>
                  <a:srgbClr val="FFFF00"/>
                </a:solidFill>
              </a:rPr>
              <a:t/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rgbClr val="FFFF00"/>
                </a:solidFill>
              </a:rPr>
              <a:t>COST-THOR </a:t>
            </a:r>
            <a:r>
              <a:rPr lang="en-US" sz="2400" dirty="0" smtClean="0">
                <a:solidFill>
                  <a:srgbClr val="FFFF00"/>
                </a:solidFill>
              </a:rPr>
              <a:t>meeting – FIAS, Frankfurt am Main, Jan 19-20, 2017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15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228600"/>
            <a:ext cx="3201875" cy="2390191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12643"/>
            <a:ext cx="80772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Initiative: new I.S.  in  </a:t>
            </a:r>
            <a:r>
              <a:rPr lang="el-GR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τ, η  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Times New Roman" panose="02020603050405020304" pitchFamily="18" charset="0"/>
              </a:rPr>
              <a:t>coordinates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10</a:t>
            </a:fld>
            <a:endParaRPr lang="zh-CN" altLang="zh-CN"/>
          </a:p>
        </p:txBody>
      </p:sp>
      <p:sp>
        <p:nvSpPr>
          <p:cNvPr id="3" name="Rectangle 2"/>
          <p:cNvSpPr/>
          <p:nvPr/>
        </p:nvSpPr>
        <p:spPr>
          <a:xfrm>
            <a:off x="38100" y="1024186"/>
            <a:ext cx="6324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For  the </a:t>
            </a:r>
            <a:r>
              <a:rPr lang="en-US" sz="2000" dirty="0" err="1" smtClean="0"/>
              <a:t>i-th</a:t>
            </a:r>
            <a:r>
              <a:rPr lang="en-US" sz="2000" dirty="0" smtClean="0"/>
              <a:t> streak (</a:t>
            </a:r>
            <a:r>
              <a:rPr lang="en-US" sz="2000" dirty="0" err="1" smtClean="0"/>
              <a:t>t,z</a:t>
            </a:r>
            <a:r>
              <a:rPr lang="en-US" sz="2000" dirty="0" smtClean="0"/>
              <a:t>) and (</a:t>
            </a:r>
            <a:r>
              <a:rPr lang="el-GR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τ</a:t>
            </a:r>
            <a:r>
              <a:rPr lang="el-GR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, </a:t>
            </a:r>
            <a:r>
              <a:rPr lang="el-GR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η</a:t>
            </a:r>
            <a:r>
              <a:rPr lang="en-US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) </a:t>
            </a:r>
            <a:r>
              <a:rPr lang="en-US" altLang="zh-CN" sz="2000" dirty="0"/>
              <a:t/>
            </a:r>
            <a:br>
              <a:rPr lang="en-US" altLang="zh-CN" sz="2000" dirty="0"/>
            </a:br>
            <a:r>
              <a:rPr lang="en-US" sz="2000" dirty="0" smtClean="0"/>
              <a:t>coordinates are connected as 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For the central streak: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                                  and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2057374"/>
            <a:ext cx="4124924" cy="30785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5557681"/>
            <a:ext cx="3198330" cy="7314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8200" y="5249420"/>
            <a:ext cx="3357254" cy="10331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96119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829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419" y="1764439"/>
            <a:ext cx="3617781" cy="938964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12643"/>
            <a:ext cx="80772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Initiative: new I.S.  in  </a:t>
            </a:r>
            <a:r>
              <a:rPr lang="el-GR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τ, η  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Times New Roman" panose="02020603050405020304" pitchFamily="18" charset="0"/>
              </a:rPr>
              <a:t>coordinates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11</a:t>
            </a:fld>
            <a:endParaRPr lang="zh-CN" altLang="zh-CN"/>
          </a:p>
        </p:txBody>
      </p:sp>
      <p:sp>
        <p:nvSpPr>
          <p:cNvPr id="3" name="Rectangle 2"/>
          <p:cNvSpPr/>
          <p:nvPr/>
        </p:nvSpPr>
        <p:spPr>
          <a:xfrm>
            <a:off x="38100" y="1024186"/>
            <a:ext cx="6324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For  the </a:t>
            </a:r>
            <a:r>
              <a:rPr lang="en-US" sz="2000" dirty="0" err="1" smtClean="0"/>
              <a:t>i-th</a:t>
            </a:r>
            <a:r>
              <a:rPr lang="en-US" sz="2000" dirty="0" smtClean="0"/>
              <a:t> streak: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 The origin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0i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z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0i</a:t>
            </a:r>
            <a:r>
              <a:rPr lang="en-US" sz="2000" dirty="0" smtClean="0">
                <a:sym typeface="Wingdings" panose="05000000000000000000" pitchFamily="2" charset="2"/>
              </a:rPr>
              <a:t>, will be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different for each streak. </a:t>
            </a: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6125" y="1097491"/>
            <a:ext cx="3854547" cy="7549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2703403"/>
            <a:ext cx="2057400" cy="7322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43" y="3396855"/>
            <a:ext cx="4699591" cy="45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43" y="4061370"/>
            <a:ext cx="3834460" cy="88859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1401" y="3270389"/>
            <a:ext cx="4809558" cy="35585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96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12</a:t>
            </a:fld>
            <a:endParaRPr lang="zh-CN" altLang="zh-CN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5713" y="509521"/>
            <a:ext cx="8077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Initiative: new I.S.  in  </a:t>
            </a:r>
            <a:r>
              <a:rPr lang="el-GR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τ, η   </a:t>
            </a: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Times New Roman" panose="02020603050405020304" pitchFamily="18" charset="0"/>
              </a:rPr>
              <a:t>coordinates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713" y="1956926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Thus for each streak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/>
              <a:t>, we can get the origin of the   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τ=τ</a:t>
            </a:r>
            <a:r>
              <a:rPr lang="el-GR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dirty="0" smtClean="0"/>
              <a:t>  </a:t>
            </a:r>
            <a:r>
              <a:rPr lang="en-US" dirty="0" smtClean="0"/>
              <a:t>hyperbola,</a:t>
            </a:r>
          </a:p>
          <a:p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rom: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2073691"/>
            <a:ext cx="1220418" cy="367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411325"/>
            <a:ext cx="4657276" cy="99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648200"/>
            <a:ext cx="6067001" cy="8554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365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13</a:t>
            </a:fld>
            <a:endParaRPr lang="zh-CN" altLang="zh-CN"/>
          </a:p>
        </p:txBody>
      </p:sp>
      <p:sp>
        <p:nvSpPr>
          <p:cNvPr id="3" name="Rectangle 2"/>
          <p:cNvSpPr/>
          <p:nvPr/>
        </p:nvSpPr>
        <p:spPr>
          <a:xfrm>
            <a:off x="381000" y="1219200"/>
            <a:ext cx="85344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-Roman"/>
              </a:rPr>
              <a:t>PHYSICAL REVIEW C </a:t>
            </a:r>
            <a:r>
              <a:rPr lang="en-US" sz="1600" b="1" dirty="0">
                <a:solidFill>
                  <a:srgbClr val="000000"/>
                </a:solidFill>
                <a:latin typeface="Times-Bold"/>
              </a:rPr>
              <a:t>81</a:t>
            </a:r>
            <a:r>
              <a:rPr lang="en-US" sz="1600" dirty="0">
                <a:solidFill>
                  <a:srgbClr val="000000"/>
                </a:solidFill>
                <a:latin typeface="Times-Roman"/>
              </a:rPr>
              <a:t>, 064910 (2010)</a:t>
            </a:r>
          </a:p>
          <a:p>
            <a:r>
              <a:rPr lang="en-US" sz="2800" b="1" dirty="0">
                <a:solidFill>
                  <a:srgbClr val="000000"/>
                </a:solidFill>
                <a:latin typeface="Times-Bold"/>
              </a:rPr>
              <a:t>Matching stages </a:t>
            </a:r>
            <a:r>
              <a:rPr lang="en-US" sz="2800" b="1" dirty="0" smtClean="0">
                <a:solidFill>
                  <a:srgbClr val="000000"/>
                </a:solidFill>
                <a:latin typeface="Times-Bold"/>
              </a:rPr>
              <a:t>of heavy-ion </a:t>
            </a:r>
            <a:r>
              <a:rPr lang="en-US" sz="2800" b="1" dirty="0">
                <a:solidFill>
                  <a:srgbClr val="000000"/>
                </a:solidFill>
                <a:latin typeface="Times-Bold"/>
              </a:rPr>
              <a:t>collision </a:t>
            </a:r>
            <a:r>
              <a:rPr lang="en-US" sz="2800" b="1" dirty="0" smtClean="0">
                <a:solidFill>
                  <a:srgbClr val="000000"/>
                </a:solidFill>
                <a:latin typeface="Times-Bold"/>
              </a:rPr>
              <a:t>models, 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Yun Cheng,  </a:t>
            </a:r>
            <a:r>
              <a:rPr lang="en-US" sz="800" dirty="0" smtClean="0">
                <a:solidFill>
                  <a:srgbClr val="0000FF"/>
                </a:solidFill>
                <a:latin typeface="Times-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-Roman"/>
              </a:rPr>
              <a:t>L. P. 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Csernai,  V</a:t>
            </a:r>
            <a:r>
              <a:rPr lang="en-US" dirty="0">
                <a:solidFill>
                  <a:srgbClr val="000000"/>
                </a:solidFill>
                <a:latin typeface="Times-Roman"/>
              </a:rPr>
              <a:t>. K. 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Magas,</a:t>
            </a:r>
            <a:r>
              <a:rPr lang="en-US" sz="800" dirty="0">
                <a:solidFill>
                  <a:srgbClr val="0000FF"/>
                </a:solidFill>
                <a:latin typeface="Times-Roman"/>
              </a:rPr>
              <a:t> </a:t>
            </a:r>
            <a:r>
              <a:rPr lang="en-US" sz="800" dirty="0" smtClean="0">
                <a:solidFill>
                  <a:srgbClr val="0000FF"/>
                </a:solidFill>
                <a:latin typeface="Times-Roman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B</a:t>
            </a:r>
            <a:r>
              <a:rPr lang="en-US" dirty="0">
                <a:solidFill>
                  <a:srgbClr val="000000"/>
                </a:solidFill>
                <a:latin typeface="Times-Roman"/>
              </a:rPr>
              <a:t>. R. </a:t>
            </a:r>
            <a:r>
              <a:rPr lang="en-US" dirty="0" err="1">
                <a:solidFill>
                  <a:srgbClr val="000000"/>
                </a:solidFill>
                <a:latin typeface="Times-Roman"/>
              </a:rPr>
              <a:t>Schlei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,</a:t>
            </a:r>
            <a:r>
              <a:rPr lang="en-US" sz="800" dirty="0" smtClean="0">
                <a:solidFill>
                  <a:srgbClr val="0000FF"/>
                </a:solidFill>
                <a:latin typeface="Times-Roman"/>
              </a:rPr>
              <a:t>   </a:t>
            </a:r>
            <a:r>
              <a:rPr lang="en-US" dirty="0" smtClean="0">
                <a:solidFill>
                  <a:srgbClr val="000000"/>
                </a:solidFill>
                <a:latin typeface="Times-Roman"/>
              </a:rPr>
              <a:t>and   D</a:t>
            </a:r>
            <a:r>
              <a:rPr lang="en-US" dirty="0">
                <a:solidFill>
                  <a:srgbClr val="000000"/>
                </a:solidFill>
                <a:latin typeface="Times-Roman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-Roman"/>
              </a:rPr>
              <a:t>Strottman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5713" y="509521"/>
            <a:ext cx="8077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Matching  I.S.  to hydro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590800"/>
            <a:ext cx="8077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hydro options: Cartesian / </a:t>
            </a:r>
            <a:r>
              <a:rPr lang="en-US" sz="2400" dirty="0" err="1" smtClean="0"/>
              <a:t>Bjorken</a:t>
            </a:r>
            <a:r>
              <a:rPr lang="en-US" sz="2400" dirty="0" smtClean="0"/>
              <a:t> coordinates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Transition surface, 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 smtClean="0"/>
              <a:t> </a:t>
            </a:r>
            <a:r>
              <a:rPr lang="en-US" sz="2400" dirty="0"/>
              <a:t>const. </a:t>
            </a:r>
            <a:r>
              <a:rPr lang="el-GR" sz="2400" dirty="0" smtClean="0"/>
              <a:t>, </a:t>
            </a:r>
            <a:r>
              <a:rPr lang="en-US" sz="2400" dirty="0" smtClean="0"/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/>
              <a:t> const</a:t>
            </a:r>
            <a:r>
              <a:rPr lang="en-US" sz="2400" dirty="0" smtClean="0"/>
              <a:t>.,     curved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In all cases  I.S. 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 ν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  Conservation laws due to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EoS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982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152399"/>
            <a:ext cx="29718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Consequences: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14</a:t>
            </a:fld>
            <a:endParaRPr lang="zh-CN" altLang="zh-CN"/>
          </a:p>
        </p:txBody>
      </p:sp>
      <p:sp>
        <p:nvSpPr>
          <p:cNvPr id="4" name="Rectangle 3"/>
          <p:cNvSpPr/>
          <p:nvPr/>
        </p:nvSpPr>
        <p:spPr>
          <a:xfrm>
            <a:off x="2855843" y="381000"/>
            <a:ext cx="6324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similar to the 2001-2 I.S. in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t,z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coordinates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compact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vorticity may survive better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earlier results will remain qualitatively similar: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843" y="1469893"/>
            <a:ext cx="284956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531" y="1421290"/>
            <a:ext cx="2674937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15"/>
          <p:cNvSpPr>
            <a:spLocks noChangeArrowheads="1"/>
          </p:cNvSpPr>
          <p:nvPr/>
        </p:nvSpPr>
        <p:spPr bwMode="auto">
          <a:xfrm>
            <a:off x="2258909" y="3403598"/>
            <a:ext cx="3557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3   The vorticity calculated in the reaction (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plane at t = 0.17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 after the start of fluid dynamical evolution.</a:t>
            </a: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765696" y="3403599"/>
            <a:ext cx="335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4. The dominant y component of the observable polarization, </a:t>
            </a:r>
            <a:r>
              <a:rPr lang="el-GR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l-GR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</a:t>
            </a:r>
            <a:r>
              <a:rPr lang="el-GR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 frame.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1622424" y="4436109"/>
            <a:ext cx="6911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/>
              <a:t>The </a:t>
            </a:r>
            <a:r>
              <a:rPr lang="en-US" sz="1800" dirty="0" smtClean="0"/>
              <a:t>initial rotation </a:t>
            </a:r>
            <a:r>
              <a:rPr lang="en-US" sz="1800" dirty="0"/>
              <a:t>can lead to observable vorticity (Fig. 3),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800" dirty="0"/>
              <a:t> and polarization (Fig. 4</a:t>
            </a:r>
            <a:r>
              <a:rPr lang="en-US" sz="1800" dirty="0" smtClean="0"/>
              <a:t>): Leading vorticity term.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The initial angular momentum can be transferred to the polarization at final state, via spin-orbit coupling or equipartition.</a:t>
            </a:r>
            <a:endParaRPr lang="en-US" sz="1800" dirty="0"/>
          </a:p>
        </p:txBody>
      </p:sp>
      <p:sp>
        <p:nvSpPr>
          <p:cNvPr id="11" name="矩形 17"/>
          <p:cNvSpPr/>
          <p:nvPr/>
        </p:nvSpPr>
        <p:spPr>
          <a:xfrm>
            <a:off x="1622425" y="6035675"/>
            <a:ext cx="4244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[L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. P. Csernai, et al, PRC </a:t>
            </a:r>
            <a:r>
              <a:rPr lang="en-GB" sz="1600" b="1" dirty="0">
                <a:solidFill>
                  <a:srgbClr val="0000FF"/>
                </a:solidFill>
                <a:latin typeface="+mj-lt"/>
              </a:rPr>
              <a:t>87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034906 (2013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)]</a:t>
            </a:r>
            <a:endParaRPr lang="en-GB" sz="16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2" name="矩形 5"/>
          <p:cNvSpPr/>
          <p:nvPr/>
        </p:nvSpPr>
        <p:spPr>
          <a:xfrm>
            <a:off x="1622425" y="6345238"/>
            <a:ext cx="4087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[F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. </a:t>
            </a:r>
            <a:r>
              <a:rPr lang="en-GB" sz="1600" dirty="0" err="1">
                <a:solidFill>
                  <a:srgbClr val="0000FF"/>
                </a:solidFill>
                <a:latin typeface="+mj-lt"/>
              </a:rPr>
              <a:t>Becattini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et al. PRC </a:t>
            </a:r>
            <a:r>
              <a:rPr lang="en-GB" sz="1600" b="1" dirty="0">
                <a:solidFill>
                  <a:srgbClr val="0000FF"/>
                </a:solidFill>
                <a:latin typeface="+mj-lt"/>
              </a:rPr>
              <a:t>88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034905 (2013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)]</a:t>
            </a:r>
            <a:endParaRPr lang="en-GB" sz="16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399" y="749617"/>
            <a:ext cx="2592351" cy="171667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62600" y="6445667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10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044700"/>
            <a:ext cx="38862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018381" y="5496829"/>
            <a:ext cx="7107237" cy="339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[F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. </a:t>
            </a:r>
            <a:r>
              <a:rPr lang="en-GB" sz="1600" dirty="0" err="1">
                <a:solidFill>
                  <a:srgbClr val="0000FF"/>
                </a:solidFill>
                <a:latin typeface="+mj-lt"/>
              </a:rPr>
              <a:t>Becattini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L.P. </a:t>
            </a:r>
            <a:r>
              <a:rPr lang="en-GB" sz="1600" dirty="0" err="1">
                <a:solidFill>
                  <a:srgbClr val="0000FF"/>
                </a:solidFill>
                <a:latin typeface="+mj-lt"/>
              </a:rPr>
              <a:t>Csernai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and D.J. Wang, Phys. Rev. C </a:t>
            </a:r>
            <a:r>
              <a:rPr lang="en-GB" sz="1600" b="1" dirty="0">
                <a:solidFill>
                  <a:srgbClr val="0000FF"/>
                </a:solidFill>
                <a:latin typeface="+mj-lt"/>
              </a:rPr>
              <a:t>88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, 034905 (2013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)]</a:t>
            </a:r>
            <a:endParaRPr lang="en-GB" sz="16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0488" name="文本框 11"/>
          <p:cNvSpPr txBox="1">
            <a:spLocks noChangeArrowheads="1"/>
          </p:cNvSpPr>
          <p:nvPr/>
        </p:nvSpPr>
        <p:spPr bwMode="auto">
          <a:xfrm>
            <a:off x="1225688" y="1427644"/>
            <a:ext cx="65738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Based on Ref. </a:t>
            </a:r>
            <a:r>
              <a:rPr lang="en-US" sz="1800" dirty="0" smtClean="0">
                <a:solidFill>
                  <a:srgbClr val="0000FF"/>
                </a:solidFill>
              </a:rPr>
              <a:t>[</a:t>
            </a:r>
            <a:r>
              <a:rPr lang="en-US" sz="1800" dirty="0" err="1" smtClean="0">
                <a:solidFill>
                  <a:srgbClr val="0000FF"/>
                </a:solidFill>
              </a:rPr>
              <a:t>Becattini</a:t>
            </a:r>
            <a:r>
              <a:rPr lang="en-US" sz="1800" dirty="0" smtClean="0">
                <a:solidFill>
                  <a:srgbClr val="0000FF"/>
                </a:solidFill>
              </a:rPr>
              <a:t>, 2013</a:t>
            </a:r>
            <a:r>
              <a:rPr lang="en-US" sz="1800" dirty="0" smtClean="0"/>
              <a:t>],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l-G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/>
              <a:t>polarization can be  calculated as: </a:t>
            </a:r>
            <a:endParaRPr lang="en-GB" sz="1800" dirty="0"/>
          </a:p>
        </p:txBody>
      </p:sp>
      <p:sp>
        <p:nvSpPr>
          <p:cNvPr id="20490" name="文本框 2"/>
          <p:cNvSpPr txBox="1">
            <a:spLocks noChangeArrowheads="1"/>
          </p:cNvSpPr>
          <p:nvPr/>
        </p:nvSpPr>
        <p:spPr bwMode="auto">
          <a:xfrm>
            <a:off x="4572000" y="2044700"/>
            <a:ext cx="762000" cy="220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/>
          </a:p>
        </p:txBody>
      </p:sp>
      <p:sp>
        <p:nvSpPr>
          <p:cNvPr id="20491" name="文本框 12"/>
          <p:cNvSpPr txBox="1">
            <a:spLocks noChangeArrowheads="1"/>
          </p:cNvSpPr>
          <p:nvPr/>
        </p:nvSpPr>
        <p:spPr bwMode="auto">
          <a:xfrm>
            <a:off x="4953000" y="2590800"/>
            <a:ext cx="1219200" cy="2508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185863" y="3189288"/>
                <a:ext cx="6169025" cy="6461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zh-CN" dirty="0">
                    <a:latin typeface="+mn-lt"/>
                    <a:cs typeface="Times New Roman" panose="02020603050405020304" pitchFamily="18" charset="0"/>
                  </a:rPr>
                  <a:t>where                                        is the inverse temperature four-vector field. Then thermal </a:t>
                </a:r>
                <a:r>
                  <a:rPr lang="en-US" altLang="zh-CN" dirty="0" err="1">
                    <a:latin typeface="+mn-lt"/>
                    <a:cs typeface="Times New Roman" panose="02020603050405020304" pitchFamily="18" charset="0"/>
                  </a:rPr>
                  <a:t>vorticity</a:t>
                </a:r>
                <a:r>
                  <a:rPr lang="en-US" altLang="zh-CN" dirty="0">
                    <a:latin typeface="+mn-lt"/>
                    <a:cs typeface="Times New Roman" panose="02020603050405020304" pitchFamily="18" charset="0"/>
                  </a:rPr>
                  <a:t> is </a:t>
                </a:r>
                <a:r>
                  <a:rPr lang="el-GR" altLang="zh-CN" dirty="0" smtClean="0">
                    <a:latin typeface="+mn-lt"/>
                  </a:rPr>
                  <a:t>ω</a:t>
                </a:r>
                <a:r>
                  <a:rPr lang="en-US" altLang="zh-CN" dirty="0" smtClean="0">
                    <a:latin typeface="+mn-lt"/>
                  </a:rPr>
                  <a:t> </a:t>
                </a:r>
                <a:r>
                  <a:rPr lang="el-GR" altLang="zh-CN" dirty="0" smtClean="0">
                    <a:latin typeface="+mn-lt"/>
                  </a:rPr>
                  <a:t>=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zh-CN" alt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zh-CN" dirty="0">
                    <a:latin typeface="+mn-lt"/>
                  </a:rPr>
                  <a:t>.</a:t>
                </a:r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5863" y="3189288"/>
                <a:ext cx="6169025" cy="646112"/>
              </a:xfrm>
              <a:prstGeom prst="rect">
                <a:avLst/>
              </a:prstGeom>
              <a:blipFill rotWithShape="0">
                <a:blip r:embed="rId5"/>
                <a:stretch>
                  <a:fillRect l="-889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93" name="Picture 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84" y="3240986"/>
            <a:ext cx="2432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左箭头 2"/>
          <p:cNvSpPr/>
          <p:nvPr/>
        </p:nvSpPr>
        <p:spPr>
          <a:xfrm>
            <a:off x="5486400" y="2044700"/>
            <a:ext cx="1371600" cy="2206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左箭头 5"/>
          <p:cNvSpPr/>
          <p:nvPr/>
        </p:nvSpPr>
        <p:spPr>
          <a:xfrm>
            <a:off x="6324600" y="2613027"/>
            <a:ext cx="533400" cy="1889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文本框 11"/>
          <p:cNvSpPr txBox="1">
            <a:spLocks noChangeArrowheads="1"/>
          </p:cNvSpPr>
          <p:nvPr/>
        </p:nvSpPr>
        <p:spPr bwMode="auto">
          <a:xfrm>
            <a:off x="6907212" y="1962499"/>
            <a:ext cx="17033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Vorticity,  1st</a:t>
            </a:r>
            <a:endParaRPr lang="en-GB" sz="1800" dirty="0"/>
          </a:p>
        </p:txBody>
      </p: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6934199" y="2541588"/>
            <a:ext cx="18288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 smtClean="0"/>
              <a:t>Expansion, 2nd</a:t>
            </a:r>
            <a:endParaRPr lang="en-GB" sz="1800" dirty="0"/>
          </a:p>
        </p:txBody>
      </p:sp>
      <p:sp>
        <p:nvSpPr>
          <p:cNvPr id="30" name="文本框 14"/>
          <p:cNvSpPr txBox="1">
            <a:spLocks noChangeArrowheads="1"/>
          </p:cNvSpPr>
          <p:nvPr/>
        </p:nvSpPr>
        <p:spPr bwMode="auto">
          <a:xfrm>
            <a:off x="1258818" y="4002157"/>
            <a:ext cx="65738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/>
              <a:t>The polarization 3-vector in the rest frame of particle can be found by Lorentz-boosting the above four-vector:</a:t>
            </a:r>
            <a:endParaRPr lang="en-GB" sz="1800" dirty="0"/>
          </a:p>
        </p:txBody>
      </p:sp>
      <p:pic>
        <p:nvPicPr>
          <p:cNvPr id="31" name="图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775130"/>
            <a:ext cx="3333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15</a:t>
            </a:fld>
            <a:endParaRPr lang="zh-CN" altLang="zh-CN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3400" y="553006"/>
            <a:ext cx="2971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Consequences: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52400"/>
            <a:ext cx="29718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Consequences: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16</a:t>
            </a:fld>
            <a:endParaRPr lang="zh-CN" altLang="zh-CN"/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465550"/>
            <a:ext cx="2786373" cy="2496850"/>
          </a:xfrm>
          <a:prstGeom prst="rect">
            <a:avLst/>
          </a:prstGeom>
        </p:spPr>
      </p:pic>
      <p:pic>
        <p:nvPicPr>
          <p:cNvPr id="5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8669" y="1489650"/>
            <a:ext cx="2726531" cy="2486002"/>
          </a:xfrm>
          <a:prstGeom prst="rect">
            <a:avLst/>
          </a:prstGeom>
        </p:spPr>
      </p:pic>
      <p:sp>
        <p:nvSpPr>
          <p:cNvPr id="6" name="文本框 16387"/>
          <p:cNvSpPr txBox="1">
            <a:spLocks noChangeArrowheads="1"/>
          </p:cNvSpPr>
          <p:nvPr/>
        </p:nvSpPr>
        <p:spPr bwMode="auto">
          <a:xfrm>
            <a:off x="1600200" y="3966622"/>
            <a:ext cx="6400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 smtClean="0"/>
              <a:t>Fig. 6   </a:t>
            </a:r>
            <a:r>
              <a:rPr lang="en-GB" sz="1400" dirty="0"/>
              <a:t>The first (left) and second (</a:t>
            </a:r>
            <a:r>
              <a:rPr lang="en-GB" sz="1400" dirty="0" smtClean="0"/>
              <a:t>right) term </a:t>
            </a:r>
            <a:r>
              <a:rPr lang="en-GB" sz="1400" dirty="0"/>
              <a:t>of the dominant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sz="1400" dirty="0"/>
              <a:t> component of the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en-GB" sz="1400" dirty="0" smtClean="0"/>
              <a:t>polarization for momentum </a:t>
            </a:r>
            <a:r>
              <a:rPr lang="en-GB" sz="1400" dirty="0"/>
              <a:t>vectors in the </a:t>
            </a:r>
            <a:r>
              <a:rPr lang="en-GB" sz="1400" dirty="0" smtClean="0"/>
              <a:t>transverse plane </a:t>
            </a:r>
            <a:r>
              <a:rPr lang="en-GB" sz="1400" dirty="0"/>
              <a:t>at p</a:t>
            </a:r>
            <a:r>
              <a:rPr lang="en-GB" sz="1400" baseline="-25000" dirty="0"/>
              <a:t>z</a:t>
            </a:r>
            <a:r>
              <a:rPr lang="en-GB" sz="1400" dirty="0"/>
              <a:t> = </a:t>
            </a:r>
            <a:r>
              <a:rPr lang="en-GB" sz="1400" dirty="0" smtClean="0"/>
              <a:t>0,for </a:t>
            </a:r>
            <a:r>
              <a:rPr lang="en-GB" sz="1400" dirty="0"/>
              <a:t>the FAIR U+U reaction at 8.0 GeV</a:t>
            </a:r>
          </a:p>
        </p:txBody>
      </p:sp>
      <p:sp>
        <p:nvSpPr>
          <p:cNvPr id="7" name="TextBox 95"/>
          <p:cNvSpPr txBox="1">
            <a:spLocks noChangeArrowheads="1"/>
          </p:cNvSpPr>
          <p:nvPr/>
        </p:nvSpPr>
        <p:spPr bwMode="auto">
          <a:xfrm>
            <a:off x="1202289" y="4953000"/>
            <a:ext cx="68786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The </a:t>
            </a:r>
            <a:r>
              <a:rPr lang="en-US" altLang="zh-CN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component is dominant, is up to ~20%, as we can compare it with x and z components later.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1</a:t>
            </a:r>
            <a:r>
              <a:rPr lang="en-US" altLang="zh-CN" sz="1800" baseline="30000" dirty="0" smtClean="0">
                <a:latin typeface="+mn-lt"/>
                <a:cs typeface="Times New Roman" panose="02020603050405020304" pitchFamily="18" charset="0"/>
              </a:rPr>
              <a:t>st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&amp; 2</a:t>
            </a:r>
            <a:r>
              <a:rPr lang="en-US" altLang="zh-CN" sz="1800" baseline="30000" dirty="0" smtClean="0">
                <a:latin typeface="+mn-lt"/>
                <a:cs typeface="Times New Roman" panose="02020603050405020304" pitchFamily="18" charset="0"/>
              </a:rPr>
              <a:t>nd</a:t>
            </a: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 terms are opposite direction. Result into a relatively smaller value of global polarization.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033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906898" y="6012297"/>
            <a:ext cx="50471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7030A0"/>
              </a:buClr>
              <a:defRPr/>
            </a:pPr>
            <a:r>
              <a:rPr lang="de-DE" altLang="zh-CN" sz="1600" dirty="0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[</a:t>
            </a:r>
            <a:r>
              <a:rPr lang="de-DE" altLang="zh-CN" sz="1600" dirty="0" err="1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Becattini</a:t>
            </a:r>
            <a:r>
              <a:rPr lang="de-DE" altLang="zh-CN" sz="1600" dirty="0" smtClean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, et al., </a:t>
            </a:r>
            <a:r>
              <a:rPr lang="fr-FR" sz="1600" dirty="0" smtClean="0">
                <a:solidFill>
                  <a:srgbClr val="0000FF"/>
                </a:solidFill>
              </a:rPr>
              <a:t>Eur</a:t>
            </a:r>
            <a:r>
              <a:rPr lang="fr-FR" sz="1600" dirty="0">
                <a:solidFill>
                  <a:srgbClr val="0000FF"/>
                </a:solidFill>
              </a:rPr>
              <a:t>. Phys. J. C 75, 406 (2015</a:t>
            </a:r>
            <a:r>
              <a:rPr lang="fr-FR" sz="1600" dirty="0" smtClean="0">
                <a:solidFill>
                  <a:srgbClr val="0000FF"/>
                </a:solidFill>
              </a:rPr>
              <a:t>).]  </a:t>
            </a:r>
            <a:r>
              <a:rPr lang="fr-FR" sz="1600" dirty="0" smtClean="0">
                <a:sym typeface="Wingdings" panose="05000000000000000000" pitchFamily="2" charset="2"/>
              </a:rPr>
              <a:t></a:t>
            </a:r>
            <a:endParaRPr lang="de-DE" altLang="zh-CN" sz="16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102" y="832207"/>
            <a:ext cx="2752725" cy="22698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03" y="3174956"/>
            <a:ext cx="2733675" cy="20670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3919" y="3125608"/>
            <a:ext cx="2722908" cy="20670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857010"/>
            <a:ext cx="2704947" cy="2312262"/>
          </a:xfrm>
          <a:prstGeom prst="rect">
            <a:avLst/>
          </a:prstGeom>
        </p:spPr>
      </p:pic>
      <p:sp>
        <p:nvSpPr>
          <p:cNvPr id="11" name="文本框 16387"/>
          <p:cNvSpPr txBox="1">
            <a:spLocks noChangeArrowheads="1"/>
          </p:cNvSpPr>
          <p:nvPr/>
        </p:nvSpPr>
        <p:spPr bwMode="auto">
          <a:xfrm>
            <a:off x="152400" y="5302058"/>
            <a:ext cx="6400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 smtClean="0"/>
              <a:t>Fig. 7   </a:t>
            </a:r>
            <a:r>
              <a:rPr lang="en-GB" sz="1400" dirty="0"/>
              <a:t>The first (left) and second (</a:t>
            </a:r>
            <a:r>
              <a:rPr lang="en-GB" sz="1400" dirty="0" smtClean="0"/>
              <a:t>right) terms </a:t>
            </a:r>
            <a:r>
              <a:rPr lang="en-GB" sz="1400" dirty="0"/>
              <a:t>of the </a:t>
            </a:r>
            <a:r>
              <a:rPr lang="en-GB" sz="1400" dirty="0" smtClean="0"/>
              <a:t>x(up) and y(down) components </a:t>
            </a:r>
            <a:r>
              <a:rPr lang="en-GB" sz="1400" dirty="0"/>
              <a:t>of the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en-GB" sz="1400" dirty="0" smtClean="0"/>
              <a:t>polarization for momentum </a:t>
            </a:r>
            <a:r>
              <a:rPr lang="en-GB" sz="1400" dirty="0"/>
              <a:t>vectors in the </a:t>
            </a:r>
            <a:r>
              <a:rPr lang="en-GB" sz="1400" dirty="0" smtClean="0"/>
              <a:t>transverse plane </a:t>
            </a:r>
            <a:r>
              <a:rPr lang="en-GB" sz="1400" dirty="0"/>
              <a:t>at pz = </a:t>
            </a:r>
            <a:r>
              <a:rPr lang="en-GB" sz="1400" dirty="0" smtClean="0"/>
              <a:t>0,for </a:t>
            </a:r>
            <a:r>
              <a:rPr lang="en-GB" sz="1400" dirty="0"/>
              <a:t>the FAIR U+U reaction at 8.0 GeV</a:t>
            </a:r>
          </a:p>
        </p:txBody>
      </p:sp>
      <p:sp>
        <p:nvSpPr>
          <p:cNvPr id="12" name="TextBox 95"/>
          <p:cNvSpPr txBox="1">
            <a:spLocks noChangeArrowheads="1"/>
          </p:cNvSpPr>
          <p:nvPr/>
        </p:nvSpPr>
        <p:spPr bwMode="auto">
          <a:xfrm>
            <a:off x="6483273" y="1097584"/>
            <a:ext cx="22734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Clr>
                <a:srgbClr val="7030A0"/>
              </a:buClr>
              <a:buAutoNum type="arabicPeriod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Anti-symmetry</a:t>
            </a: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Clr>
                <a:srgbClr val="7030A0"/>
              </a:buClr>
              <a:buNone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2. Trivial.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17</a:t>
            </a:fld>
            <a:endParaRPr lang="zh-CN" altLang="zh-CN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685800" y="11304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                                           / </a:t>
            </a:r>
            <a:r>
              <a:rPr lang="en-US" altLang="zh-CN" sz="2800" b="1" kern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c.m</a:t>
            </a: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. !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4281" y="2127059"/>
            <a:ext cx="3289720" cy="255796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54102" y="6510106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4812330"/>
            <a:ext cx="2098191" cy="20257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290" y="1148436"/>
            <a:ext cx="2961481" cy="24214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847" y="3594206"/>
            <a:ext cx="3035438" cy="2375698"/>
          </a:xfrm>
          <a:prstGeom prst="rect">
            <a:avLst/>
          </a:prstGeom>
        </p:spPr>
      </p:pic>
      <p:sp>
        <p:nvSpPr>
          <p:cNvPr id="10" name="TextBox 95"/>
          <p:cNvSpPr txBox="1">
            <a:spLocks noChangeArrowheads="1"/>
          </p:cNvSpPr>
          <p:nvPr/>
        </p:nvSpPr>
        <p:spPr bwMode="auto">
          <a:xfrm>
            <a:off x="4300709" y="1315700"/>
            <a:ext cx="477703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The modulus of polarization is very similar with the y component of polarization, both in magnitude and the structure. I. e. the other x and z components do not contribute to the polarization, which is in line with previous observations in this work and other papers.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18</a:t>
            </a:fld>
            <a:endParaRPr lang="zh-CN" altLang="zh-CN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5800" y="58452"/>
            <a:ext cx="464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   FAIR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19800" y="6563753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4911" y="3633963"/>
            <a:ext cx="2720491" cy="2335942"/>
          </a:xfrm>
          <a:prstGeom prst="rect">
            <a:avLst/>
          </a:prstGeom>
        </p:spPr>
      </p:pic>
      <p:sp>
        <p:nvSpPr>
          <p:cNvPr id="23558" name="文本框 16387"/>
          <p:cNvSpPr txBox="1">
            <a:spLocks noChangeArrowheads="1"/>
          </p:cNvSpPr>
          <p:nvPr/>
        </p:nvSpPr>
        <p:spPr bwMode="auto">
          <a:xfrm>
            <a:off x="757237" y="6063214"/>
            <a:ext cx="55292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8</a:t>
            </a:r>
            <a:r>
              <a:rPr lang="en-US" sz="1400" dirty="0" smtClean="0"/>
              <a:t>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component (left) of polarization vector in center of mass frame and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frame. The right sub-figure are the modulus of the polarization in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frame. At FAIR, 8.0 GeV at time 2.5+4.75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95"/>
          <p:cNvSpPr txBox="1">
            <a:spLocks noChangeArrowheads="1"/>
          </p:cNvSpPr>
          <p:nvPr/>
        </p:nvSpPr>
        <p:spPr bwMode="auto">
          <a:xfrm>
            <a:off x="1905000" y="4413151"/>
            <a:ext cx="461020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Similarity between y component and modulus of Polarization, in magnitude and structure.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Similarity between NICA and FAIR’s polarization results.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The net polarization is still negative, which means the first term is larger than the second term, at this time.</a:t>
            </a:r>
          </a:p>
        </p:txBody>
      </p:sp>
      <p:sp>
        <p:nvSpPr>
          <p:cNvPr id="10" name="文本框 16387"/>
          <p:cNvSpPr txBox="1">
            <a:spLocks noChangeArrowheads="1"/>
          </p:cNvSpPr>
          <p:nvPr/>
        </p:nvSpPr>
        <p:spPr bwMode="auto">
          <a:xfrm>
            <a:off x="1600200" y="3576271"/>
            <a:ext cx="682276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9</a:t>
            </a:r>
            <a:r>
              <a:rPr lang="en-US" sz="1400" dirty="0" smtClean="0"/>
              <a:t>   </a:t>
            </a:r>
            <a:r>
              <a:rPr lang="en-GB" sz="1400" dirty="0"/>
              <a:t>The y component </a:t>
            </a:r>
            <a:r>
              <a:rPr lang="en-GB" sz="1400" dirty="0" smtClean="0"/>
              <a:t>(left) </a:t>
            </a:r>
            <a:r>
              <a:rPr lang="en-GB" sz="1400" dirty="0"/>
              <a:t>and the </a:t>
            </a:r>
            <a:r>
              <a:rPr lang="en-GB" sz="1400" dirty="0" smtClean="0"/>
              <a:t>modulus (right) </a:t>
            </a:r>
            <a:r>
              <a:rPr lang="en-GB" sz="1400" dirty="0"/>
              <a:t>of the polarization for momentum vectors </a:t>
            </a:r>
            <a:r>
              <a:rPr lang="en-GB" sz="1400" dirty="0" smtClean="0"/>
              <a:t>in the </a:t>
            </a:r>
            <a:r>
              <a:rPr lang="en-GB" sz="1400" dirty="0"/>
              <a:t>transverse plane at pz = 0, for the NICA </a:t>
            </a:r>
            <a:r>
              <a:rPr lang="en-GB" sz="1400" dirty="0" err="1" smtClean="0"/>
              <a:t>Au+Au</a:t>
            </a:r>
            <a:r>
              <a:rPr lang="en-GB" sz="1400" dirty="0" smtClean="0"/>
              <a:t> reaction </a:t>
            </a:r>
            <a:r>
              <a:rPr lang="en-GB" sz="1400" dirty="0"/>
              <a:t>at 9.3 GeV. The figure is in the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GB" sz="1400" dirty="0" smtClean="0"/>
              <a:t>frame.</a:t>
            </a:r>
            <a:endParaRPr lang="en-GB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295" y="762000"/>
            <a:ext cx="3177209" cy="27447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504" y="813541"/>
            <a:ext cx="3200400" cy="27282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19</a:t>
            </a:fld>
            <a:endParaRPr lang="zh-CN" altLang="zh-CN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85800" y="58452"/>
            <a:ext cx="464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   NICA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71591" y="6486801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8E0E4A2-9FB0-4B2A-8B94-034FB95A457F}" type="slidenum">
              <a:rPr lang="en-US" altLang="en-US">
                <a:solidFill>
                  <a:srgbClr val="0D0D0D"/>
                </a:solidFill>
              </a:rPr>
              <a:pPr eaLnBrk="1" hangingPunct="1"/>
              <a:t>2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86395"/>
            <a:ext cx="3722688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62726"/>
            <a:ext cx="641985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3400" y="209623"/>
            <a:ext cx="8686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Peripheral  Collisions  (A+A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)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  <a:sym typeface="Wingdings" panose="05000000000000000000" pitchFamily="2" charset="2"/>
              </a:rPr>
              <a:t>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      v</a:t>
            </a:r>
            <a:r>
              <a:rPr lang="en-US" sz="32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2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flow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30738" y="1286395"/>
            <a:ext cx="3200400" cy="398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105400" y="6009310"/>
            <a:ext cx="152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4738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3" name="文本框 16387"/>
          <p:cNvSpPr txBox="1">
            <a:spLocks noChangeArrowheads="1"/>
          </p:cNvSpPr>
          <p:nvPr/>
        </p:nvSpPr>
        <p:spPr bwMode="auto">
          <a:xfrm>
            <a:off x="2150269" y="3860792"/>
            <a:ext cx="5529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117" y="1124295"/>
            <a:ext cx="3227284" cy="25539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1" y="1124295"/>
            <a:ext cx="3124199" cy="2553936"/>
          </a:xfrm>
          <a:prstGeom prst="rect">
            <a:avLst/>
          </a:prstGeom>
        </p:spPr>
      </p:pic>
      <p:sp>
        <p:nvSpPr>
          <p:cNvPr id="12" name="文本框 16387"/>
          <p:cNvSpPr txBox="1">
            <a:spLocks noChangeArrowheads="1"/>
          </p:cNvSpPr>
          <p:nvPr/>
        </p:nvSpPr>
        <p:spPr bwMode="auto">
          <a:xfrm>
            <a:off x="1635432" y="3877930"/>
            <a:ext cx="682276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dirty="0"/>
              <a:t>Fig. 9</a:t>
            </a:r>
            <a:r>
              <a:rPr lang="en-US" sz="1400" dirty="0" smtClean="0"/>
              <a:t>   </a:t>
            </a:r>
            <a:r>
              <a:rPr lang="en-GB" sz="1400" dirty="0"/>
              <a:t>The y component </a:t>
            </a:r>
            <a:r>
              <a:rPr lang="en-GB" sz="1400" dirty="0" smtClean="0"/>
              <a:t>(left) </a:t>
            </a:r>
            <a:r>
              <a:rPr lang="en-GB" sz="1400" dirty="0"/>
              <a:t>and the </a:t>
            </a:r>
            <a:r>
              <a:rPr lang="en-GB" sz="1400" dirty="0" smtClean="0"/>
              <a:t>modulus (right) </a:t>
            </a:r>
            <a:r>
              <a:rPr lang="en-GB" sz="1400" dirty="0"/>
              <a:t>of the polarization for momentum vectors </a:t>
            </a:r>
            <a:r>
              <a:rPr lang="en-GB" sz="1400" dirty="0" smtClean="0"/>
              <a:t>in the </a:t>
            </a:r>
            <a:r>
              <a:rPr lang="en-GB" sz="1400" dirty="0"/>
              <a:t>transverse plane at pz = 0, for the </a:t>
            </a:r>
            <a:r>
              <a:rPr lang="en-GB" sz="1400" dirty="0" smtClean="0"/>
              <a:t>FAIR U+U reaction </a:t>
            </a:r>
            <a:r>
              <a:rPr lang="en-GB" sz="1400" dirty="0"/>
              <a:t>at </a:t>
            </a:r>
            <a:r>
              <a:rPr lang="en-GB" sz="1400" dirty="0" smtClean="0"/>
              <a:t>8.0 GeV, but at an earlier time t= 2.5+1.7 </a:t>
            </a:r>
            <a:r>
              <a:rPr lang="en-GB" sz="1400" dirty="0" err="1" smtClean="0"/>
              <a:t>fm</a:t>
            </a:r>
            <a:r>
              <a:rPr lang="en-GB" sz="1400" dirty="0" smtClean="0"/>
              <a:t>/c. </a:t>
            </a:r>
            <a:r>
              <a:rPr lang="en-GB" sz="1400" dirty="0"/>
              <a:t>The figure is in the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’s rest </a:t>
            </a:r>
            <a:r>
              <a:rPr lang="en-GB" sz="1400" dirty="0" smtClean="0"/>
              <a:t>frame.</a:t>
            </a:r>
            <a:endParaRPr lang="en-GB" sz="1400" dirty="0"/>
          </a:p>
        </p:txBody>
      </p:sp>
      <p:sp>
        <p:nvSpPr>
          <p:cNvPr id="11" name="TextBox 95"/>
          <p:cNvSpPr txBox="1">
            <a:spLocks noChangeArrowheads="1"/>
          </p:cNvSpPr>
          <p:nvPr/>
        </p:nvSpPr>
        <p:spPr bwMode="auto">
          <a:xfrm>
            <a:off x="1494182" y="4634537"/>
            <a:ext cx="4610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spcBef>
                <a:spcPct val="20000"/>
              </a:spcBef>
              <a:buChar char="•"/>
              <a:defRPr sz="139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1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10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 smtClean="0">
                <a:latin typeface="+mn-lt"/>
                <a:cs typeface="Times New Roman" panose="02020603050405020304" pitchFamily="18" charset="0"/>
              </a:rPr>
              <a:t>Initially, the first term is </a:t>
            </a:r>
            <a:r>
              <a:rPr lang="en-US" altLang="zh-CN" sz="1800" smtClean="0">
                <a:latin typeface="+mn-lt"/>
                <a:cs typeface="Times New Roman" panose="02020603050405020304" pitchFamily="18" charset="0"/>
              </a:rPr>
              <a:t>very dominant</a:t>
            </a:r>
            <a:endParaRPr lang="en-US" altLang="zh-CN" sz="1800" dirty="0" smtClean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20</a:t>
            </a:fld>
            <a:endParaRPr lang="zh-CN" altLang="zh-CN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90600" y="371470"/>
            <a:ext cx="464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Consequences   FAIR</a:t>
            </a:r>
            <a:endParaRPr lang="zh-CN" alt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93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3200400" y="381000"/>
            <a:ext cx="29718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Conclusions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21</a:t>
            </a:fld>
            <a:endParaRPr lang="zh-CN" altLang="zh-CN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7924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Peripheral reactions show shear, vorticity (turbulence)</a:t>
            </a:r>
          </a:p>
          <a:p>
            <a:endParaRPr lang="en-US" sz="2400" dirty="0"/>
          </a:p>
          <a:p>
            <a:r>
              <a:rPr lang="en-US" sz="2400" dirty="0" smtClean="0"/>
              <a:t>I.S. can be implemented in (</a:t>
            </a:r>
            <a:r>
              <a:rPr lang="en-US" sz="2400" i="1" dirty="0" smtClean="0"/>
              <a:t>t, z</a:t>
            </a:r>
            <a:r>
              <a:rPr lang="en-US" sz="2400" dirty="0" smtClean="0"/>
              <a:t>) and ( </a:t>
            </a:r>
            <a:r>
              <a:rPr lang="el-GR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τ, η</a:t>
            </a:r>
            <a:r>
              <a:rPr lang="en-US" sz="2400" dirty="0" smtClean="0"/>
              <a:t>) hydro codes</a:t>
            </a:r>
            <a:endParaRPr lang="el-GR" sz="2400" dirty="0" smtClean="0"/>
          </a:p>
          <a:p>
            <a:endParaRPr lang="el-GR" sz="2400" dirty="0"/>
          </a:p>
          <a:p>
            <a:r>
              <a:rPr lang="en-US" sz="2400" dirty="0" smtClean="0"/>
              <a:t>Different components, </a:t>
            </a:r>
            <a:r>
              <a:rPr lang="en-US" sz="2400" i="1" dirty="0" smtClean="0"/>
              <a:t>-y, x, z</a:t>
            </a:r>
            <a:r>
              <a:rPr lang="en-US" sz="2400" dirty="0" smtClean="0"/>
              <a:t>, and momentum dependence do show the weight of different dynamical flow patterns.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6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F2BBAC-EF23-4238-A9D8-371D1DFB15B8}" type="slidenum">
              <a:rPr lang="en-US" altLang="en-US">
                <a:solidFill>
                  <a:srgbClr val="0D0D0D"/>
                </a:solidFill>
              </a:rPr>
              <a:pPr eaLnBrk="1" hangingPunct="1"/>
              <a:t>3</a:t>
            </a:fld>
            <a:endParaRPr lang="en-US" altLang="en-US" dirty="0">
              <a:solidFill>
                <a:srgbClr val="0D0D0D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43" y="2776538"/>
            <a:ext cx="318770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" y="1570995"/>
            <a:ext cx="48387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27527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7" name="TextBox 1"/>
          <p:cNvSpPr txBox="1">
            <a:spLocks noChangeArrowheads="1"/>
          </p:cNvSpPr>
          <p:nvPr/>
        </p:nvSpPr>
        <p:spPr bwMode="auto">
          <a:xfrm>
            <a:off x="6324600" y="2186838"/>
            <a:ext cx="1600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</a:rPr>
              <a:t>KHI– low </a:t>
            </a:r>
            <a:r>
              <a:rPr lang="el-GR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endParaRPr lang="en-US" altLang="en-US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</a:endParaRPr>
          </a:p>
        </p:txBody>
      </p:sp>
      <p:sp>
        <p:nvSpPr>
          <p:cNvPr id="22538" name="TextBox 2"/>
          <p:cNvSpPr txBox="1">
            <a:spLocks noChangeArrowheads="1"/>
          </p:cNvSpPr>
          <p:nvPr/>
        </p:nvSpPr>
        <p:spPr bwMode="auto">
          <a:xfrm>
            <a:off x="728661" y="2288032"/>
            <a:ext cx="21718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FF"/>
                </a:solidFill>
              </a:rPr>
              <a:t>ROTATION – high  </a:t>
            </a:r>
            <a:r>
              <a:rPr lang="el-GR" alt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endParaRPr lang="en-US" altLang="en-US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9" name="TextBox 1"/>
          <p:cNvSpPr txBox="1">
            <a:spLocks noChangeArrowheads="1"/>
          </p:cNvSpPr>
          <p:nvPr/>
        </p:nvSpPr>
        <p:spPr bwMode="auto">
          <a:xfrm>
            <a:off x="3673475" y="3122613"/>
            <a:ext cx="51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hlinkClick r:id="rId5" action="ppaction://hlinkfile"/>
              </a:rPr>
              <a:t>KHI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208338" y="2776538"/>
            <a:ext cx="14478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7696200" y="29718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96200" y="35814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4" name="TextBox 6"/>
          <p:cNvSpPr txBox="1">
            <a:spLocks noChangeArrowheads="1"/>
          </p:cNvSpPr>
          <p:nvPr/>
        </p:nvSpPr>
        <p:spPr bwMode="auto">
          <a:xfrm>
            <a:off x="8580438" y="3302000"/>
            <a:ext cx="5857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2.4 fm</a:t>
            </a:r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" y="1882145"/>
            <a:ext cx="42751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600200" y="304800"/>
            <a:ext cx="6629400" cy="533400"/>
          </a:xfrm>
        </p:spPr>
        <p:txBody>
          <a:bodyPr/>
          <a:lstStyle/>
          <a:p>
            <a:pPr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PICR:      Shear &amp; Turbulence 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  <a:sym typeface="Wingdings" panose="05000000000000000000" pitchFamily="2" charset="2"/>
              </a:rPr>
              <a:t>  KHI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743200" y="640397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1504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 and Turbulence  -   (2015-16)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8A563-FA42-432E-93FA-2A23CCD6898C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729" y="5987018"/>
            <a:ext cx="9031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●   STAR results </a:t>
            </a:r>
            <a:br>
              <a:rPr lang="en-US" dirty="0" smtClean="0"/>
            </a:b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en-US" b="1" dirty="0">
                <a:solidFill>
                  <a:srgbClr val="7030A0"/>
                </a:solidFill>
              </a:rPr>
              <a:t>M.A. Lisa, et al</a:t>
            </a:r>
            <a:r>
              <a:rPr lang="en-US" dirty="0">
                <a:solidFill>
                  <a:srgbClr val="7030A0"/>
                </a:solidFill>
              </a:rPr>
              <a:t>. (STAR Collaboration), </a:t>
            </a:r>
            <a:r>
              <a:rPr lang="en-US" sz="1400" dirty="0">
                <a:solidFill>
                  <a:srgbClr val="7030A0"/>
                </a:solidFill>
              </a:rPr>
              <a:t>Invited </a:t>
            </a:r>
            <a:r>
              <a:rPr lang="en-US" sz="1400" dirty="0" smtClean="0">
                <a:solidFill>
                  <a:srgbClr val="7030A0"/>
                </a:solidFill>
              </a:rPr>
              <a:t>talk, QCD </a:t>
            </a:r>
            <a:r>
              <a:rPr lang="en-US" sz="1400" dirty="0">
                <a:solidFill>
                  <a:srgbClr val="7030A0"/>
                </a:solidFill>
              </a:rPr>
              <a:t>Chirality Workshop - UCLA</a:t>
            </a:r>
            <a:r>
              <a:rPr lang="en-US" dirty="0" smtClean="0">
                <a:solidFill>
                  <a:srgbClr val="7030A0"/>
                </a:solidFill>
              </a:rPr>
              <a:t>,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February 23-26, 2016, </a:t>
            </a:r>
            <a:r>
              <a:rPr lang="en-US" dirty="0" smtClean="0">
                <a:solidFill>
                  <a:srgbClr val="7030A0"/>
                </a:solidFill>
              </a:rPr>
              <a:t>Los Angeles</a:t>
            </a:r>
            <a:r>
              <a:rPr lang="en-US" dirty="0">
                <a:solidFill>
                  <a:srgbClr val="7030A0"/>
                </a:solidFill>
              </a:rPr>
              <a:t>, USA</a:t>
            </a:r>
            <a:r>
              <a:rPr lang="en-US" dirty="0" smtClean="0">
                <a:solidFill>
                  <a:srgbClr val="7030A0"/>
                </a:solidFill>
              </a:rPr>
              <a:t>.]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8" name="Picture 7" descr="Figure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727725"/>
            <a:ext cx="4898633" cy="513967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90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52400"/>
            <a:ext cx="2971800" cy="12192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Observable consequences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5</a:t>
            </a:fld>
            <a:endParaRPr lang="zh-CN" altLang="zh-CN"/>
          </a:p>
        </p:txBody>
      </p:sp>
      <p:sp>
        <p:nvSpPr>
          <p:cNvPr id="3" name="TextBox 2"/>
          <p:cNvSpPr txBox="1"/>
          <p:nvPr/>
        </p:nvSpPr>
        <p:spPr>
          <a:xfrm>
            <a:off x="342900" y="2286000"/>
            <a:ext cx="1485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Mike Lisa &amp; STAR</a:t>
            </a:r>
          </a:p>
          <a:p>
            <a:r>
              <a:rPr lang="el-GR" dirty="0" smtClean="0"/>
              <a:t>Λ </a:t>
            </a:r>
            <a:r>
              <a:rPr lang="en-US" dirty="0" smtClean="0"/>
              <a:t> &amp; anti- </a:t>
            </a:r>
            <a:r>
              <a:rPr lang="el-GR" dirty="0" smtClean="0"/>
              <a:t>Λ</a:t>
            </a:r>
            <a:endParaRPr lang="en-US" dirty="0" smtClean="0"/>
          </a:p>
          <a:p>
            <a:r>
              <a:rPr lang="en-US" dirty="0" smtClean="0"/>
              <a:t>polarization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987785"/>
            <a:ext cx="6204321" cy="57336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512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52400"/>
            <a:ext cx="72390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Initial State – Peripheral reactions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6</a:t>
            </a:fld>
            <a:endParaRPr lang="zh-CN" altLang="zh-C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442458"/>
            <a:ext cx="4485217" cy="3776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00206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Magas, Csernai, Strottman (2001), (2002)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Yang-Mills flux tube model for longitudinal streaks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String tension is decreasing at the periphery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Initial shear &amp; vorticity is present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033531"/>
            <a:ext cx="2844782" cy="23377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0049" y="3371254"/>
            <a:ext cx="3470551" cy="269857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310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8375" y="3760571"/>
            <a:ext cx="3498425" cy="3051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1909" y="457200"/>
            <a:ext cx="3971356" cy="2917073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Present </a:t>
            </a:r>
            <a:r>
              <a:rPr lang="en-US" altLang="zh-CN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parton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 kinetic models</a:t>
            </a:r>
            <a:b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</a:b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-      HIJING, AMPT</a:t>
            </a:r>
            <a:r>
              <a:rPr lang="en-US" altLang="zh-CN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, PACIAE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7</a:t>
            </a:fld>
            <a:endParaRPr lang="zh-CN" altLang="zh-CN"/>
          </a:p>
        </p:txBody>
      </p:sp>
      <p:sp>
        <p:nvSpPr>
          <p:cNvPr id="3" name="TextBox 2"/>
          <p:cNvSpPr txBox="1"/>
          <p:nvPr/>
        </p:nvSpPr>
        <p:spPr>
          <a:xfrm>
            <a:off x="304800" y="1524000"/>
            <a:ext cx="426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space-time configurations</a:t>
            </a:r>
          </a:p>
          <a:p>
            <a:endParaRPr lang="en-US" dirty="0" smtClean="0"/>
          </a:p>
          <a:p>
            <a:r>
              <a:rPr lang="en-US" sz="1600" dirty="0" smtClean="0">
                <a:solidFill>
                  <a:srgbClr val="0000FF"/>
                </a:solidFill>
              </a:rPr>
              <a:t>[Long-Gang </a:t>
            </a:r>
            <a:r>
              <a:rPr lang="en-US" sz="1600" dirty="0">
                <a:solidFill>
                  <a:srgbClr val="0000FF"/>
                </a:solidFill>
              </a:rPr>
              <a:t>Pang, Hannah Petersen, </a:t>
            </a:r>
            <a:r>
              <a:rPr lang="en-US" sz="1600" dirty="0" err="1">
                <a:solidFill>
                  <a:srgbClr val="0000FF"/>
                </a:solidFill>
              </a:rPr>
              <a:t>Guang</a:t>
            </a:r>
            <a:r>
              <a:rPr lang="en-US" sz="1600" dirty="0">
                <a:solidFill>
                  <a:srgbClr val="0000FF"/>
                </a:solidFill>
              </a:rPr>
              <a:t>-You Qin</a:t>
            </a:r>
            <a:r>
              <a:rPr lang="en-US" sz="1600" dirty="0" smtClean="0">
                <a:solidFill>
                  <a:srgbClr val="0000FF"/>
                </a:solidFill>
              </a:rPr>
              <a:t>, Victor </a:t>
            </a:r>
            <a:r>
              <a:rPr lang="en-US" sz="1600" dirty="0">
                <a:solidFill>
                  <a:srgbClr val="0000FF"/>
                </a:solidFill>
              </a:rPr>
              <a:t>Roy and Xin-</a:t>
            </a:r>
            <a:r>
              <a:rPr lang="en-US" sz="1600" dirty="0" err="1">
                <a:solidFill>
                  <a:srgbClr val="0000FF"/>
                </a:solidFill>
              </a:rPr>
              <a:t>Nian</a:t>
            </a:r>
            <a:r>
              <a:rPr lang="en-US" sz="1600" dirty="0">
                <a:solidFill>
                  <a:srgbClr val="0000FF"/>
                </a:solidFill>
              </a:rPr>
              <a:t> Wang, 27 September - 3 October</a:t>
            </a:r>
          </a:p>
          <a:p>
            <a:r>
              <a:rPr lang="en-US" sz="1600" dirty="0">
                <a:solidFill>
                  <a:srgbClr val="0000FF"/>
                </a:solidFill>
              </a:rPr>
              <a:t>2015, Kobe, Japan; and Long-Gang Pang, </a:t>
            </a:r>
            <a:r>
              <a:rPr lang="en-US" sz="1600" dirty="0" smtClean="0">
                <a:solidFill>
                  <a:srgbClr val="0000FF"/>
                </a:solidFill>
              </a:rPr>
              <a:t>Hannah Petersen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dirty="0" err="1">
                <a:solidFill>
                  <a:srgbClr val="0000FF"/>
                </a:solidFill>
              </a:rPr>
              <a:t>Guang</a:t>
            </a:r>
            <a:r>
              <a:rPr lang="en-US" sz="1600" dirty="0">
                <a:solidFill>
                  <a:srgbClr val="0000FF"/>
                </a:solidFill>
              </a:rPr>
              <a:t>-You Qin, Victor Roy, Xin-</a:t>
            </a:r>
            <a:r>
              <a:rPr lang="en-US" sz="1600" dirty="0" err="1">
                <a:solidFill>
                  <a:srgbClr val="0000FF"/>
                </a:solidFill>
              </a:rPr>
              <a:t>Nian</a:t>
            </a:r>
            <a:r>
              <a:rPr lang="en-US" sz="1600" dirty="0">
                <a:solidFill>
                  <a:srgbClr val="0000FF"/>
                </a:solidFill>
              </a:rPr>
              <a:t> Wang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arXiv</a:t>
            </a:r>
            <a:r>
              <a:rPr lang="en-US" sz="1600" dirty="0">
                <a:solidFill>
                  <a:srgbClr val="0000FF"/>
                </a:solidFill>
              </a:rPr>
              <a:t>: 1511.04131 </a:t>
            </a:r>
            <a:r>
              <a:rPr lang="en-US" sz="1600" dirty="0" smtClean="0">
                <a:solidFill>
                  <a:srgbClr val="0000FF"/>
                </a:solidFill>
              </a:rPr>
              <a:t>]</a:t>
            </a:r>
          </a:p>
          <a:p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[Wei-Tian </a:t>
            </a:r>
            <a:r>
              <a:rPr lang="en-US" sz="1600" dirty="0">
                <a:solidFill>
                  <a:srgbClr val="0000FF"/>
                </a:solidFill>
              </a:rPr>
              <a:t>Deng, and Xu-</a:t>
            </a:r>
            <a:r>
              <a:rPr lang="en-US" sz="1600" dirty="0" err="1">
                <a:solidFill>
                  <a:srgbClr val="0000FF"/>
                </a:solidFill>
              </a:rPr>
              <a:t>Guang</a:t>
            </a:r>
            <a:r>
              <a:rPr lang="en-US" sz="1600" dirty="0">
                <a:solidFill>
                  <a:srgbClr val="0000FF"/>
                </a:solidFill>
              </a:rPr>
              <a:t> Huang, </a:t>
            </a:r>
            <a:r>
              <a:rPr lang="en-US" sz="1600" dirty="0" err="1">
                <a:solidFill>
                  <a:srgbClr val="0000FF"/>
                </a:solidFill>
              </a:rPr>
              <a:t>arXiv</a:t>
            </a:r>
            <a:r>
              <a:rPr lang="en-US" sz="1600" dirty="0" smtClean="0">
                <a:solidFill>
                  <a:srgbClr val="0000FF"/>
                </a:solidFill>
              </a:rPr>
              <a:t>: 1609.01801]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0960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Csernai, L.P.</a:t>
            </a:r>
            <a:endParaRPr lang="zh-CN" altLang="zh-C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4544492"/>
            <a:ext cx="3447267" cy="22870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7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52400"/>
            <a:ext cx="3498425" cy="3051047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152400"/>
            <a:ext cx="9144000" cy="10668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Present </a:t>
            </a:r>
            <a:r>
              <a:rPr lang="en-US" altLang="zh-CN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parton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 kinetic models</a:t>
            </a:r>
            <a:b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</a:b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-      HIJING, AMPT, PATHIA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8</a:t>
            </a:fld>
            <a:endParaRPr lang="zh-CN" altLang="zh-CN"/>
          </a:p>
        </p:txBody>
      </p:sp>
      <p:sp>
        <p:nvSpPr>
          <p:cNvPr id="3" name="TextBox 2"/>
          <p:cNvSpPr txBox="1"/>
          <p:nvPr/>
        </p:nvSpPr>
        <p:spPr>
          <a:xfrm>
            <a:off x="304800" y="15240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space-time configurations</a:t>
            </a:r>
          </a:p>
          <a:p>
            <a:endParaRPr lang="en-US" dirty="0" smtClean="0"/>
          </a:p>
          <a:p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[Wei-Tian </a:t>
            </a:r>
            <a:r>
              <a:rPr lang="en-US" sz="1600" dirty="0">
                <a:solidFill>
                  <a:srgbClr val="0000FF"/>
                </a:solidFill>
              </a:rPr>
              <a:t>Deng, and Xu-</a:t>
            </a:r>
            <a:r>
              <a:rPr lang="en-US" sz="1600" dirty="0" err="1">
                <a:solidFill>
                  <a:srgbClr val="0000FF"/>
                </a:solidFill>
              </a:rPr>
              <a:t>Guang</a:t>
            </a:r>
            <a:r>
              <a:rPr lang="en-US" sz="1600" dirty="0">
                <a:solidFill>
                  <a:srgbClr val="0000FF"/>
                </a:solidFill>
              </a:rPr>
              <a:t> Huang, </a:t>
            </a:r>
            <a:r>
              <a:rPr lang="en-US" sz="1600" dirty="0" err="1">
                <a:solidFill>
                  <a:srgbClr val="0000FF"/>
                </a:solidFill>
              </a:rPr>
              <a:t>arXiv</a:t>
            </a:r>
            <a:r>
              <a:rPr lang="en-US" sz="1600" dirty="0" smtClean="0">
                <a:solidFill>
                  <a:srgbClr val="0000FF"/>
                </a:solidFill>
              </a:rPr>
              <a:t>: 1609.01801]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505199"/>
            <a:ext cx="4073633" cy="2740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9467" y="3505199"/>
            <a:ext cx="4074007" cy="263488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336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228600"/>
            <a:ext cx="3201875" cy="2390191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52400" y="112643"/>
            <a:ext cx="8077200" cy="609600"/>
          </a:xfrm>
        </p:spPr>
        <p:txBody>
          <a:bodyPr/>
          <a:lstStyle/>
          <a:p>
            <a:pPr algn="l" eaLnBrk="1" hangingPunct="1">
              <a:tabLst>
                <a:tab pos="1196975" algn="l"/>
              </a:tabLst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Arial" panose="020B0604020202020204" pitchFamily="34" charset="0"/>
              </a:rPr>
              <a:t>Initiative: new I.S.  in  </a:t>
            </a:r>
            <a:r>
              <a:rPr lang="el-GR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τ, η  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/>
                <a:cs typeface="Times New Roman" panose="02020603050405020304" pitchFamily="18" charset="0"/>
              </a:rPr>
              <a:t>coordinates</a:t>
            </a:r>
            <a:endPara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725BA-69FE-410A-96DF-D2257EF0264F}" type="slidenum">
              <a:rPr lang="zh-CN" altLang="zh-CN" smtClean="0"/>
              <a:pPr>
                <a:defRPr/>
              </a:pPr>
              <a:t>9</a:t>
            </a:fld>
            <a:endParaRPr lang="zh-CN" altLang="zh-CN"/>
          </a:p>
        </p:txBody>
      </p:sp>
      <p:sp>
        <p:nvSpPr>
          <p:cNvPr id="3" name="Rectangle 2"/>
          <p:cNvSpPr/>
          <p:nvPr/>
        </p:nvSpPr>
        <p:spPr>
          <a:xfrm>
            <a:off x="38100" y="1024186"/>
            <a:ext cx="63246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Separately for each longitudinal streak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String </a:t>
            </a:r>
            <a:r>
              <a:rPr lang="en-US" sz="2000" dirty="0"/>
              <a:t>tension is </a:t>
            </a:r>
            <a:r>
              <a:rPr lang="en-US" sz="2000" dirty="0" smtClean="0"/>
              <a:t>not decreasing </a:t>
            </a:r>
            <a:r>
              <a:rPr lang="en-US" sz="2000" dirty="0"/>
              <a:t>at the periphery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Initial shear &amp; vorticity is present </a:t>
            </a:r>
            <a:r>
              <a:rPr lang="en-US" sz="2000" dirty="0" smtClean="0"/>
              <a:t>!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Conservation laws: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98" y="2734748"/>
            <a:ext cx="7507302" cy="10491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0" y="3995093"/>
            <a:ext cx="4038600" cy="7749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800" y="4587241"/>
            <a:ext cx="6245459" cy="625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925" y="5230545"/>
            <a:ext cx="7892048" cy="68574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Csernai, L.P.</a:t>
            </a:r>
            <a:endParaRPr lang="zh-CN" altLang="zh-CN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298" y="6009637"/>
            <a:ext cx="7470709" cy="5831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82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6|6.9|6.2"/>
</p:tagLst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</TotalTime>
  <Words>1177</Words>
  <Application>Microsoft Office PowerPoint</Application>
  <PresentationFormat>On-screen Show (4:3)</PresentationFormat>
  <Paragraphs>182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宋体</vt:lpstr>
      <vt:lpstr>Arial</vt:lpstr>
      <vt:lpstr>Calibri</vt:lpstr>
      <vt:lpstr>Cambria Math</vt:lpstr>
      <vt:lpstr>楷体_GB2312</vt:lpstr>
      <vt:lpstr>Times New Roman</vt:lpstr>
      <vt:lpstr>Times-Bold</vt:lpstr>
      <vt:lpstr>Times-Roman</vt:lpstr>
      <vt:lpstr>Wingdings</vt:lpstr>
      <vt:lpstr>1_默认设计模板</vt:lpstr>
      <vt:lpstr>PowerPoint Presentation</vt:lpstr>
      <vt:lpstr>PowerPoint Presentation</vt:lpstr>
      <vt:lpstr>PICR:      Shear &amp; Turbulence    KHI</vt:lpstr>
      <vt:lpstr>Rotation and Turbulence  -   (2015-16)</vt:lpstr>
      <vt:lpstr>Observable consequences</vt:lpstr>
      <vt:lpstr>Initial State – Peripheral reactions</vt:lpstr>
      <vt:lpstr>Present parton kinetic models -      HIJING, AMPT, PACIAE</vt:lpstr>
      <vt:lpstr>Present parton kinetic models -      HIJING, AMPT, PATHIA</vt:lpstr>
      <vt:lpstr>Initiative: new I.S.  in  τ, η   coordinates</vt:lpstr>
      <vt:lpstr>Initiative: new I.S.  in  τ, η   coordinates</vt:lpstr>
      <vt:lpstr>Initiative: new I.S.  in  τ, η   coordinates</vt:lpstr>
      <vt:lpstr>PowerPoint Presentation</vt:lpstr>
      <vt:lpstr>PowerPoint Presentation</vt:lpstr>
      <vt:lpstr>Consequences:</vt:lpstr>
      <vt:lpstr>PowerPoint Presentation</vt:lpstr>
      <vt:lpstr>Consequences: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XYL</dc:creator>
  <cp:lastModifiedBy>Laszlo Csernai</cp:lastModifiedBy>
  <cp:revision>121</cp:revision>
  <cp:lastPrinted>2016-10-06T07:00:04Z</cp:lastPrinted>
  <dcterms:created xsi:type="dcterms:W3CDTF">2015-07-27T09:06:46Z</dcterms:created>
  <dcterms:modified xsi:type="dcterms:W3CDTF">2017-01-19T10:32:45Z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