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4" r:id="rId2"/>
  </p:sldMasterIdLst>
  <p:notesMasterIdLst>
    <p:notesMasterId r:id="rId20"/>
  </p:notesMasterIdLst>
  <p:sldIdLst>
    <p:sldId id="328" r:id="rId3"/>
    <p:sldId id="342" r:id="rId4"/>
    <p:sldId id="343" r:id="rId5"/>
    <p:sldId id="339" r:id="rId6"/>
    <p:sldId id="346" r:id="rId7"/>
    <p:sldId id="281" r:id="rId8"/>
    <p:sldId id="306" r:id="rId9"/>
    <p:sldId id="330" r:id="rId10"/>
    <p:sldId id="364" r:id="rId11"/>
    <p:sldId id="367" r:id="rId12"/>
    <p:sldId id="353" r:id="rId13"/>
    <p:sldId id="311" r:id="rId14"/>
    <p:sldId id="365" r:id="rId15"/>
    <p:sldId id="363" r:id="rId16"/>
    <p:sldId id="366" r:id="rId17"/>
    <p:sldId id="271" r:id="rId18"/>
    <p:sldId id="273" r:id="rId1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FF"/>
    <a:srgbClr val="DDDDDD"/>
    <a:srgbClr val="9900CC"/>
    <a:srgbClr val="CC66FF"/>
    <a:srgbClr val="5F5F5F"/>
    <a:srgbClr val="FF0000"/>
    <a:srgbClr val="FF99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70" autoAdjust="0"/>
    <p:restoredTop sz="79893"/>
  </p:normalViewPr>
  <p:slideViewPr>
    <p:cSldViewPr>
      <p:cViewPr varScale="1">
        <p:scale>
          <a:sx n="91" d="100"/>
          <a:sy n="91" d="100"/>
        </p:scale>
        <p:origin x="192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61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1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61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161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5B45DEC-2D9C-AF44-B4EC-C56132291E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21495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66260F-5348-AC42-ABA0-61AF6AE83233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17203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6F8BEE-1A52-3344-9EA1-1E3D93A86F76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44080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A2F0B56-D697-4281-BD14-43E0C189A3BD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11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4639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712CD61-D19C-7F41-8617-F82586D4DCF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35492AF-FA48-1F46-B38D-288C526163AF}" type="slidenum">
              <a:rPr lang="en-US" altLang="en-US" sz="1200"/>
              <a:pPr eaLnBrk="1" hangingPunct="1"/>
              <a:t>12</a:t>
            </a:fld>
            <a:endParaRPr lang="en-US" altLang="en-US" sz="1200"/>
          </a:p>
        </p:txBody>
      </p:sp>
      <p:sp>
        <p:nvSpPr>
          <p:cNvPr id="187394" name="Rectangle 2">
            <a:extLst>
              <a:ext uri="{FF2B5EF4-FFF2-40B4-BE49-F238E27FC236}">
                <a16:creationId xmlns:a16="http://schemas.microsoft.com/office/drawing/2014/main" id="{F761C932-FEEC-8F4B-99D1-BBE400A0247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7395" name="Rectangle 3">
            <a:extLst>
              <a:ext uri="{FF2B5EF4-FFF2-40B4-BE49-F238E27FC236}">
                <a16:creationId xmlns:a16="http://schemas.microsoft.com/office/drawing/2014/main" id="{93030562-470E-1945-9708-77E44CB472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1059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6F8BEE-1A52-3344-9EA1-1E3D93A86F76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21161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6F8BEE-1A52-3344-9EA1-1E3D93A86F76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65319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6F8BEE-1A52-3344-9EA1-1E3D93A86F76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342698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6F8BEE-1A52-3344-9EA1-1E3D93A86F76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091798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>
            <a:extLst>
              <a:ext uri="{FF2B5EF4-FFF2-40B4-BE49-F238E27FC236}">
                <a16:creationId xmlns:a16="http://schemas.microsoft.com/office/drawing/2014/main" id="{B534BF40-420C-4606-B592-D708D95BB09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531C6DE-A9EF-41C4-B22A-C5341EAC9DC2}" type="slidenum">
              <a:rPr lang="en-US" altLang="en-US" sz="1200"/>
              <a:pPr eaLnBrk="1" hangingPunct="1"/>
              <a:t>17</a:t>
            </a:fld>
            <a:endParaRPr lang="en-US" altLang="en-US" sz="1200"/>
          </a:p>
        </p:txBody>
      </p:sp>
      <p:sp>
        <p:nvSpPr>
          <p:cNvPr id="50179" name="Rectangle 2">
            <a:extLst>
              <a:ext uri="{FF2B5EF4-FFF2-40B4-BE49-F238E27FC236}">
                <a16:creationId xmlns:a16="http://schemas.microsoft.com/office/drawing/2014/main" id="{1847E5B0-B73B-48AC-9029-D18984E88FC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>
            <a:extLst>
              <a:ext uri="{FF2B5EF4-FFF2-40B4-BE49-F238E27FC236}">
                <a16:creationId xmlns:a16="http://schemas.microsoft.com/office/drawing/2014/main" id="{620C170A-29DD-4611-B372-99F50BE36D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6D0EA82-3228-4A96-8A78-CF3598801E88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2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652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E79C67B-7AB6-4ABA-8EA6-5B782EFB327C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3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873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3D38ACE6-C967-4346-9E6B-8BAAC0D2B81E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79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E3DD882-F38E-4A22-8893-9368070EEA10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5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662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8DF8A71-3310-4DE5-94BE-F55AFC454EF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4EFB40CA-C843-4E1E-AFAA-DD2D894221BB}" type="slidenum">
              <a:rPr lang="en-US" altLang="en-US" sz="1200"/>
              <a:pPr eaLnBrk="1" hangingPunct="1"/>
              <a:t>6</a:t>
            </a:fld>
            <a:endParaRPr lang="en-US" altLang="en-US" sz="1200"/>
          </a:p>
        </p:txBody>
      </p:sp>
      <p:sp>
        <p:nvSpPr>
          <p:cNvPr id="172034" name="Rectangle 2">
            <a:extLst>
              <a:ext uri="{FF2B5EF4-FFF2-40B4-BE49-F238E27FC236}">
                <a16:creationId xmlns:a16="http://schemas.microsoft.com/office/drawing/2014/main" id="{43F39835-9C12-4B13-8B2F-B1DC73BC40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2035" name="Rectangle 3">
            <a:extLst>
              <a:ext uri="{FF2B5EF4-FFF2-40B4-BE49-F238E27FC236}">
                <a16:creationId xmlns:a16="http://schemas.microsoft.com/office/drawing/2014/main" id="{3FACADB1-544A-4AC0-982D-02D49D0667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3DA078C-653D-455C-8DEC-AD23FC7DF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20AC9FCA-B3C9-4888-A818-279CF57B5F35}" type="slidenum">
              <a:rPr lang="en-US" altLang="en-US" sz="1200"/>
              <a:pPr eaLnBrk="1" hangingPunct="1"/>
              <a:t>7</a:t>
            </a:fld>
            <a:endParaRPr lang="en-US" altLang="en-US" sz="1200"/>
          </a:p>
        </p:txBody>
      </p:sp>
      <p:sp>
        <p:nvSpPr>
          <p:cNvPr id="173058" name="Rectangle 2">
            <a:extLst>
              <a:ext uri="{FF2B5EF4-FFF2-40B4-BE49-F238E27FC236}">
                <a16:creationId xmlns:a16="http://schemas.microsoft.com/office/drawing/2014/main" id="{F09FA95F-B472-47F1-8186-FF08C2D9744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3059" name="Rectangle 3">
            <a:extLst>
              <a:ext uri="{FF2B5EF4-FFF2-40B4-BE49-F238E27FC236}">
                <a16:creationId xmlns:a16="http://schemas.microsoft.com/office/drawing/2014/main" id="{1C123AFF-F1CE-48E2-BDE7-4D80B85288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8285B15-8684-457A-8A35-13B434A556B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57A1BC2F-8BFF-491A-BD99-43BD79319DE5}" type="slidenum">
              <a:rPr lang="en-US" altLang="en-US" sz="1200"/>
              <a:pPr eaLnBrk="1" hangingPunct="1"/>
              <a:t>8</a:t>
            </a:fld>
            <a:endParaRPr lang="en-US" altLang="en-US" sz="1200"/>
          </a:p>
        </p:txBody>
      </p:sp>
      <p:sp>
        <p:nvSpPr>
          <p:cNvPr id="175106" name="Rectangle 2">
            <a:extLst>
              <a:ext uri="{FF2B5EF4-FFF2-40B4-BE49-F238E27FC236}">
                <a16:creationId xmlns:a16="http://schemas.microsoft.com/office/drawing/2014/main" id="{3339872C-86A9-407F-ADEE-03850C37B7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5107" name="Rectangle 3">
            <a:extLst>
              <a:ext uri="{FF2B5EF4-FFF2-40B4-BE49-F238E27FC236}">
                <a16:creationId xmlns:a16="http://schemas.microsoft.com/office/drawing/2014/main" id="{E8D00EA6-A3E0-4554-AAFE-6749AC5392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6F8BEE-1A52-3344-9EA1-1E3D93A86F76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4826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6134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8104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77441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3510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59399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52065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908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44310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462611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63204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4651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3848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89366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41282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714329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197010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97958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927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63649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93880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28725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6061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2365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689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Franklin Gothic Medium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Franklin Gothic Medium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Franklin Gothic Medium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Franklin Gothic Medi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Franklin Gothic Medi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Franklin Gothic Medi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Franklin Gothic Medi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Franklin Gothic Medium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64484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Franklin Gothic Medium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Franklin Gothic Medium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Franklin Gothic Medium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Franklin Gothic Medium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Franklin Gothic Medium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Franklin Gothic Medium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Franklin Gothic Medium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Franklin Gothic Medium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f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990600"/>
            <a:ext cx="7772400" cy="1470025"/>
          </a:xfrm>
        </p:spPr>
        <p:txBody>
          <a:bodyPr/>
          <a:lstStyle/>
          <a:p>
            <a:r>
              <a:rPr lang="en-US" altLang="en-US" sz="4000" b="1" dirty="0">
                <a:solidFill>
                  <a:srgbClr val="006600"/>
                </a:solidFill>
                <a:latin typeface="Arial" charset="0"/>
              </a:rPr>
              <a:t>Tests of Relativity</a:t>
            </a:r>
            <a:br>
              <a:rPr lang="en-US" altLang="en-US" sz="4000" b="1" dirty="0">
                <a:solidFill>
                  <a:srgbClr val="006600"/>
                </a:solidFill>
                <a:latin typeface="Arial" charset="0"/>
              </a:rPr>
            </a:br>
            <a:r>
              <a:rPr lang="en-US" altLang="en-US" sz="4000" b="1" dirty="0">
                <a:solidFill>
                  <a:srgbClr val="006600"/>
                </a:solidFill>
                <a:latin typeface="Arial" charset="0"/>
              </a:rPr>
              <a:t>In the </a:t>
            </a:r>
            <a:r>
              <a:rPr lang="en-US" altLang="en-US" sz="4000" b="1" dirty="0">
                <a:solidFill>
                  <a:srgbClr val="006600"/>
                </a:solidFill>
                <a:latin typeface="Symbol" panose="05050102010706020507" pitchFamily="18" charset="2"/>
              </a:rPr>
              <a:t>t</a:t>
            </a:r>
            <a:r>
              <a:rPr lang="en-US" altLang="en-US" sz="4000" b="1" dirty="0">
                <a:solidFill>
                  <a:srgbClr val="006600"/>
                </a:solidFill>
                <a:latin typeface="Arial" charset="0"/>
              </a:rPr>
              <a:t> Sector</a:t>
            </a:r>
            <a:endParaRPr lang="en-US" altLang="en-US" sz="4000" dirty="0">
              <a:solidFill>
                <a:srgbClr val="006600"/>
              </a:solidFill>
            </a:endParaRP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2743200"/>
            <a:ext cx="6400800" cy="17526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 altLang="en-US" sz="2400" i="1" dirty="0">
                <a:latin typeface="Arial" charset="0"/>
              </a:rPr>
              <a:t>Brett Altschul</a:t>
            </a:r>
          </a:p>
          <a:p>
            <a:pPr marL="0" indent="0" algn="ctr">
              <a:buFontTx/>
              <a:buNone/>
            </a:pPr>
            <a:r>
              <a:rPr lang="en-US" altLang="en-US" sz="2400" i="1" dirty="0">
                <a:latin typeface="Arial" charset="0"/>
              </a:rPr>
              <a:t>University of South Carolina</a:t>
            </a:r>
            <a:endParaRPr lang="en-US" altLang="en-US" sz="2000" i="1" dirty="0"/>
          </a:p>
          <a:p>
            <a:pPr marL="0" indent="0" algn="ctr">
              <a:buFontTx/>
              <a:buNone/>
            </a:pPr>
            <a:endParaRPr lang="en-US" altLang="en-US" sz="1400" i="1" dirty="0"/>
          </a:p>
          <a:p>
            <a:pPr marL="0" indent="0" algn="ctr">
              <a:buFontTx/>
              <a:buNone/>
            </a:pPr>
            <a:r>
              <a:rPr lang="en-US" altLang="en-US" sz="1600" i="1" dirty="0">
                <a:solidFill>
                  <a:srgbClr val="9900CC"/>
                </a:solidFill>
              </a:rPr>
              <a:t>September 27, 2021</a:t>
            </a:r>
            <a:endParaRPr lang="en-US" altLang="en-US" sz="1200" b="1" dirty="0">
              <a:solidFill>
                <a:srgbClr val="5F5F5F"/>
              </a:solidFill>
              <a:latin typeface="Courier New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4267200"/>
            <a:ext cx="3505200" cy="19939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571500" y="377389"/>
            <a:ext cx="8153400" cy="4918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40000"/>
              </a:spcBef>
            </a:pPr>
            <a:r>
              <a:rPr lang="en-US" altLang="en-US" sz="3200" b="1" dirty="0">
                <a:latin typeface="Franklin Gothic Book" charset="0"/>
              </a:rPr>
              <a:t>Actually, it turns out that </a:t>
            </a:r>
            <a:r>
              <a:rPr lang="en-US" altLang="en-US" sz="3200" b="1" dirty="0">
                <a:solidFill>
                  <a:srgbClr val="FF0000"/>
                </a:solidFill>
                <a:latin typeface="Franklin Gothic Book" charset="0"/>
              </a:rPr>
              <a:t>there are no published bounds based on experiments in which actual </a:t>
            </a:r>
            <a:r>
              <a:rPr lang="en-US" altLang="en-US" sz="3200" b="1" dirty="0">
                <a:solidFill>
                  <a:srgbClr val="FF0000"/>
                </a:solidFill>
                <a:latin typeface="Symbol" panose="05050102010706020507" pitchFamily="18" charset="2"/>
              </a:rPr>
              <a:t>t</a:t>
            </a:r>
            <a:r>
              <a:rPr lang="en-US" altLang="en-US" sz="3200" b="1" dirty="0">
                <a:solidFill>
                  <a:srgbClr val="FF0000"/>
                </a:solidFill>
                <a:latin typeface="Franklin Gothic Book" charset="0"/>
              </a:rPr>
              <a:t> leptons appear!</a:t>
            </a:r>
            <a:br>
              <a:rPr lang="en-US" altLang="en-US" sz="3200" dirty="0">
                <a:latin typeface="Franklin Gothic Book" charset="0"/>
              </a:rPr>
            </a:br>
            <a:r>
              <a:rPr lang="en-US" altLang="en-US" sz="3200" dirty="0">
                <a:latin typeface="Franklin Gothic Book" charset="0"/>
              </a:rPr>
              <a:t>The few bounds are based on the absence of forbidden </a:t>
            </a:r>
            <a:r>
              <a:rPr lang="en-US" altLang="en-US" sz="3200" dirty="0">
                <a:latin typeface="Symbol" panose="05050102010706020507" pitchFamily="18" charset="2"/>
              </a:rPr>
              <a:t>t</a:t>
            </a:r>
            <a:r>
              <a:rPr lang="en-US" altLang="en-US" sz="3200" dirty="0">
                <a:latin typeface="Franklin Gothic Book" charset="0"/>
              </a:rPr>
              <a:t> processes that could become allowed with Lorentz violation.</a:t>
            </a:r>
          </a:p>
          <a:p>
            <a:pPr algn="l">
              <a:spcBef>
                <a:spcPct val="40000"/>
              </a:spcBef>
            </a:pPr>
            <a:endParaRPr lang="en-US" altLang="en-US" sz="3200" dirty="0">
              <a:latin typeface="Franklin Gothic Book" charset="0"/>
            </a:endParaRPr>
          </a:p>
          <a:p>
            <a:pPr algn="l">
              <a:spcBef>
                <a:spcPct val="40000"/>
              </a:spcBef>
            </a:pPr>
            <a:r>
              <a:rPr lang="en-US" altLang="en-US" sz="3200" dirty="0">
                <a:latin typeface="Franklin Gothic Book" charset="0"/>
              </a:rPr>
              <a:t>How? Well, with </a:t>
            </a:r>
            <a:r>
              <a:rPr lang="en-US" alt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en-US" sz="3200" dirty="0">
                <a:latin typeface="Franklin Gothic Book" charset="0"/>
              </a:rPr>
              <a:t> coefficients, the behavior of the energy for </a:t>
            </a:r>
            <a:r>
              <a:rPr lang="en-US" altLang="en-US" sz="3200" dirty="0" err="1">
                <a:latin typeface="Franklin Gothic Book" charset="0"/>
              </a:rPr>
              <a:t>ultrarelativistic</a:t>
            </a:r>
            <a:r>
              <a:rPr lang="en-US" altLang="en-US" sz="3200" dirty="0">
                <a:latin typeface="Franklin Gothic Book" charset="0"/>
              </a:rPr>
              <a:t> fermions is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3E39B49-AE6E-C542-A5FD-858BA3ECCF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" y="5304984"/>
            <a:ext cx="7886700" cy="127837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F3F7F3F-C397-914F-96B1-2F666CDBCFD5}"/>
                  </a:ext>
                </a:extLst>
              </p:cNvPr>
              <p:cNvSpPr txBox="1"/>
              <p:nvPr/>
            </p:nvSpPr>
            <p:spPr>
              <a:xfrm>
                <a:off x="82196" y="5404294"/>
                <a:ext cx="8979608" cy="10710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00</m:t>
                              </m:r>
                            </m:sub>
                          </m:s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d>
                                <m:d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sub>
                          </m:sSub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𝑗𝑘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F3F7F3F-C397-914F-96B1-2F666CDBCF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96" y="5404294"/>
                <a:ext cx="8979608" cy="107106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8434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2"/>
          <p:cNvSpPr txBox="1">
            <a:spLocks noChangeArrowheads="1"/>
          </p:cNvSpPr>
          <p:nvPr/>
        </p:nvSpPr>
        <p:spPr bwMode="auto">
          <a:xfrm>
            <a:off x="419100" y="457200"/>
            <a:ext cx="83058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 eaLnBrk="1" hangingPunct="1">
              <a:spcBef>
                <a:spcPct val="40000"/>
              </a:spcBef>
            </a:pPr>
            <a:r>
              <a:rPr lang="en-US" altLang="en-US" sz="32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Even for electrons, the best bounds on boost violations come from looking at blazing hot sources.  The radiation they emit tells us about the energy-momentum relations for photons and other particles.</a:t>
            </a:r>
          </a:p>
        </p:txBody>
      </p:sp>
      <p:pic>
        <p:nvPicPr>
          <p:cNvPr id="7" name="Picture 3" descr="Crab">
            <a:extLst>
              <a:ext uri="{FF2B5EF4-FFF2-40B4-BE49-F238E27FC236}">
                <a16:creationId xmlns:a16="http://schemas.microsoft.com/office/drawing/2014/main" id="{6B0376E1-CEC3-0F4D-B699-2426D785DC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505200"/>
            <a:ext cx="2743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syncspectrum">
            <a:extLst>
              <a:ext uri="{FF2B5EF4-FFF2-40B4-BE49-F238E27FC236}">
                <a16:creationId xmlns:a16="http://schemas.microsoft.com/office/drawing/2014/main" id="{78BDA13D-4E6E-084C-90EA-C301CFA0FA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681287"/>
            <a:ext cx="4110038" cy="391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3070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2642" name="Text Box 2">
                <a:extLst>
                  <a:ext uri="{FF2B5EF4-FFF2-40B4-BE49-F238E27FC236}">
                    <a16:creationId xmlns:a16="http://schemas.microsoft.com/office/drawing/2014/main" id="{3870BFCC-6149-294F-B866-12E696F360A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9100" y="228600"/>
                <a:ext cx="8305800" cy="64688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CC33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>
                  <a:spcBef>
                    <a:spcPct val="40000"/>
                  </a:spcBef>
                  <a:defRPr/>
                </a:pPr>
                <a:r>
                  <a:rPr lang="en-US" sz="3200" dirty="0">
                    <a:latin typeface="Franklin Gothic Book" charset="0"/>
                    <a:ea typeface="ＭＳ Ｐゴシック" charset="0"/>
                  </a:rPr>
                  <a:t>We can draw inferences from the Crab spectrum, since we see evidence of </a:t>
                </a:r>
                <a:r>
                  <a:rPr lang="en-US" sz="3200" dirty="0" err="1">
                    <a:latin typeface="Franklin Gothic Book" charset="0"/>
                    <a:ea typeface="ＭＳ Ｐゴシック" charset="0"/>
                  </a:rPr>
                  <a:t>PeV</a:t>
                </a:r>
                <a:r>
                  <a:rPr lang="en-US" sz="3200" dirty="0">
                    <a:latin typeface="Franklin Gothic Book" charset="0"/>
                    <a:ea typeface="ＭＳ Ｐゴシック" charset="0"/>
                  </a:rPr>
                  <a:t> electrons emitting synchrotron and inverse Compton radiation.</a:t>
                </a:r>
              </a:p>
              <a:p>
                <a:pPr algn="l">
                  <a:spcBef>
                    <a:spcPct val="40000"/>
                  </a:spcBef>
                  <a:defRPr/>
                </a:pPr>
                <a:endParaRPr lang="en-US" sz="3200" dirty="0">
                  <a:latin typeface="Franklin Gothic Book" charset="0"/>
                  <a:ea typeface="ＭＳ Ｐゴシック" charset="0"/>
                </a:endParaRPr>
              </a:p>
              <a:p>
                <a:pPr algn="l">
                  <a:spcBef>
                    <a:spcPct val="40000"/>
                  </a:spcBef>
                  <a:defRPr/>
                </a:pPr>
                <a:endParaRPr lang="en-US" sz="3200" dirty="0">
                  <a:latin typeface="Franklin Gothic Book" charset="0"/>
                  <a:ea typeface="ＭＳ Ｐゴシック" charset="0"/>
                </a:endParaRPr>
              </a:p>
              <a:p>
                <a:pPr algn="l">
                  <a:spcBef>
                    <a:spcPct val="40000"/>
                  </a:spcBef>
                  <a:defRPr/>
                </a:pPr>
                <a:r>
                  <a:rPr lang="en-US" sz="3200" dirty="0">
                    <a:latin typeface="Franklin Gothic Book" charset="0"/>
                    <a:ea typeface="ＭＳ Ｐゴシック" charset="0"/>
                  </a:rPr>
                  <a:t>That these are possible tell us a lot about the electrons.  The electron </a:t>
                </a:r>
                <a:r>
                  <a:rPr lang="en-US" sz="3200" i="1" dirty="0">
                    <a:latin typeface="Times New Roman" panose="02020603050405020304" pitchFamily="18" charset="0"/>
                    <a:ea typeface="ＭＳ Ｐゴシック" charset="0"/>
                    <a:cs typeface="Times New Roman" panose="02020603050405020304" pitchFamily="18" charset="0"/>
                  </a:rPr>
                  <a:t>c</a:t>
                </a:r>
                <a:r>
                  <a:rPr lang="en-US" sz="3200" dirty="0">
                    <a:latin typeface="Franklin Gothic Book" charset="0"/>
                    <a:ea typeface="ＭＳ Ｐゴシック" charset="0"/>
                  </a:rPr>
                  <a:t> and </a:t>
                </a:r>
                <a:r>
                  <a:rPr lang="en-US" sz="3200" i="1" dirty="0">
                    <a:latin typeface="Times New Roman" panose="02020603050405020304" pitchFamily="18" charset="0"/>
                    <a:ea typeface="ＭＳ Ｐゴシック" charset="0"/>
                    <a:cs typeface="Times New Roman" panose="02020603050405020304" pitchFamily="18" charset="0"/>
                  </a:rPr>
                  <a:t>d</a:t>
                </a:r>
                <a:r>
                  <a:rPr lang="en-US" sz="3200" dirty="0">
                    <a:latin typeface="Franklin Gothic Book" charset="0"/>
                    <a:ea typeface="ＭＳ Ｐゴシック" charset="0"/>
                  </a:rPr>
                  <a:t> are bounded at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32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200" dirty="0">
                    <a:latin typeface="Franklin Gothic Book" charset="0"/>
                    <a:ea typeface="ＭＳ Ｐゴシック" charset="0"/>
                  </a:rPr>
                  <a:t>level.</a:t>
                </a:r>
              </a:p>
              <a:p>
                <a:pPr algn="l">
                  <a:spcBef>
                    <a:spcPct val="40000"/>
                  </a:spcBef>
                  <a:defRPr/>
                </a:pPr>
                <a:br>
                  <a:rPr lang="en-US" sz="3200" dirty="0">
                    <a:latin typeface="Franklin Gothic Book" charset="0"/>
                    <a:ea typeface="ＭＳ Ｐゴシック" charset="0"/>
                  </a:rPr>
                </a:br>
                <a:r>
                  <a:rPr lang="en-US" sz="3200" dirty="0">
                    <a:latin typeface="Franklin Gothic Book" charset="0"/>
                    <a:ea typeface="ＭＳ Ｐゴシック" charset="0"/>
                  </a:rPr>
                  <a:t>This can be ~ 10</a:t>
                </a:r>
                <a:r>
                  <a:rPr lang="en-US" sz="3200" baseline="30000" dirty="0">
                    <a:latin typeface="Franklin Gothic Book" charset="0"/>
                    <a:ea typeface="ＭＳ Ｐゴシック" charset="0"/>
                  </a:rPr>
                  <a:t>–20</a:t>
                </a:r>
                <a:r>
                  <a:rPr lang="en-US" sz="3200" dirty="0">
                    <a:latin typeface="Franklin Gothic Book" charset="0"/>
                    <a:ea typeface="ＭＳ Ｐゴシック" charset="0"/>
                  </a:rPr>
                  <a:t> !</a:t>
                </a:r>
                <a:r>
                  <a:rPr lang="en-US" sz="3200" dirty="0"/>
                  <a:t> </a:t>
                </a:r>
              </a:p>
            </p:txBody>
          </p:sp>
        </mc:Choice>
        <mc:Fallback xmlns="">
          <p:sp>
            <p:nvSpPr>
              <p:cNvPr id="112642" name="Text Box 2">
                <a:extLst>
                  <a:ext uri="{FF2B5EF4-FFF2-40B4-BE49-F238E27FC236}">
                    <a16:creationId xmlns:a16="http://schemas.microsoft.com/office/drawing/2014/main" id="{3870BFCC-6149-294F-B866-12E696F360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9100" y="228600"/>
                <a:ext cx="8305800" cy="6468887"/>
              </a:xfrm>
              <a:prstGeom prst="rect">
                <a:avLst/>
              </a:prstGeom>
              <a:blipFill>
                <a:blip r:embed="rId3"/>
                <a:stretch>
                  <a:fillRect l="-1835" t="-1176" r="-2446" b="-196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CC33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6" descr="iC">
            <a:extLst>
              <a:ext uri="{FF2B5EF4-FFF2-40B4-BE49-F238E27FC236}">
                <a16:creationId xmlns:a16="http://schemas.microsoft.com/office/drawing/2014/main" id="{C68BD71F-449C-854B-BB0A-DADCBF6A2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668" y="2236120"/>
            <a:ext cx="2480532" cy="149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2" descr="syncspiral">
            <a:extLst>
              <a:ext uri="{FF2B5EF4-FFF2-40B4-BE49-F238E27FC236}">
                <a16:creationId xmlns:a16="http://schemas.microsoft.com/office/drawing/2014/main" id="{02D1F142-CE5E-314E-B758-1044D826C5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36120"/>
            <a:ext cx="1905000" cy="149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6011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3012" name="Rectangle 4"/>
              <p:cNvSpPr>
                <a:spLocks noChangeArrowheads="1"/>
              </p:cNvSpPr>
              <p:nvPr/>
            </p:nvSpPr>
            <p:spPr bwMode="auto">
              <a:xfrm>
                <a:off x="571500" y="151888"/>
                <a:ext cx="8153400" cy="29484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>
                  <a:spcBef>
                    <a:spcPct val="40000"/>
                  </a:spcBef>
                </a:pPr>
                <a:r>
                  <a:rPr lang="en-US" altLang="en-US" sz="3200" dirty="0">
                    <a:latin typeface="Franklin Gothic Book" charset="0"/>
                  </a:rPr>
                  <a:t>Some of these bounds actually apply to any kind of charged species!</a:t>
                </a:r>
              </a:p>
              <a:p>
                <a:pPr algn="l">
                  <a:spcBef>
                    <a:spcPct val="40000"/>
                  </a:spcBef>
                </a:pPr>
                <a:endParaRPr lang="en-US" altLang="en-US" sz="3200" dirty="0">
                  <a:latin typeface="Franklin Gothic Book" charset="0"/>
                </a:endParaRPr>
              </a:p>
              <a:p>
                <a:pPr algn="l">
                  <a:spcBef>
                    <a:spcPct val="40000"/>
                  </a:spcBef>
                </a:pPr>
                <a:r>
                  <a:rPr lang="en-US" altLang="en-US" sz="3200" dirty="0">
                    <a:latin typeface="Franklin Gothic Book" charset="0"/>
                  </a:rPr>
                  <a:t>If photon decay into pairs </a:t>
                </a:r>
                <a14:m>
                  <m:oMath xmlns:m="http://schemas.openxmlformats.org/officeDocument/2006/math">
                    <m:r>
                      <a:rPr lang="en-US" altLang="en-US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alt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en-US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US" alt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US" alt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en-US" sz="3200" dirty="0">
                    <a:latin typeface="Franklin Gothic Book" charset="0"/>
                  </a:rPr>
                  <a:t> is kinematically allowed, it will happen… fast.</a:t>
                </a:r>
              </a:p>
            </p:txBody>
          </p:sp>
        </mc:Choice>
        <mc:Fallback>
          <p:sp>
            <p:nvSpPr>
              <p:cNvPr id="43012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1500" y="151888"/>
                <a:ext cx="8153400" cy="2948499"/>
              </a:xfrm>
              <a:prstGeom prst="rect">
                <a:avLst/>
              </a:prstGeom>
              <a:blipFill>
                <a:blip r:embed="rId3"/>
                <a:stretch>
                  <a:fillRect l="-1945" t="-2479" b="-599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D4DD012C-4206-C84E-BAAF-F7096F233A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733800"/>
            <a:ext cx="2895600" cy="28956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4">
                <a:extLst>
                  <a:ext uri="{FF2B5EF4-FFF2-40B4-BE49-F238E27FC236}">
                    <a16:creationId xmlns:a16="http://schemas.microsoft.com/office/drawing/2014/main" id="{03B23487-C885-844B-BC38-152217B106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000" y="4038600"/>
                <a:ext cx="4038600" cy="17414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40000"/>
                  </a:spcBef>
                </a:pPr>
                <a:r>
                  <a:rPr lang="en-US" altLang="en-US" sz="3200" dirty="0">
                    <a:latin typeface="Franklin Gothic Book" charset="0"/>
                  </a:rPr>
                  <a:t>The order of the constraints is roughly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sub>
                            </m:sSub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en-US" sz="3200" dirty="0">
                    <a:latin typeface="Franklin Gothic Book" charset="0"/>
                  </a:rPr>
                  <a:t>.</a:t>
                </a:r>
              </a:p>
            </p:txBody>
          </p:sp>
        </mc:Choice>
        <mc:Fallback>
          <p:sp>
            <p:nvSpPr>
              <p:cNvPr id="6" name="Rectangle 4">
                <a:extLst>
                  <a:ext uri="{FF2B5EF4-FFF2-40B4-BE49-F238E27FC236}">
                    <a16:creationId xmlns:a16="http://schemas.microsoft.com/office/drawing/2014/main" id="{03B23487-C885-844B-BC38-152217B1066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0" y="4038600"/>
                <a:ext cx="4038600" cy="1741439"/>
              </a:xfrm>
              <a:prstGeom prst="rect">
                <a:avLst/>
              </a:prstGeom>
              <a:blipFill>
                <a:blip r:embed="rId5"/>
                <a:stretch>
                  <a:fillRect l="-3771" t="-4211" r="-754" b="-807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6216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3012" name="Rectangle 4"/>
              <p:cNvSpPr>
                <a:spLocks noChangeArrowheads="1"/>
              </p:cNvSpPr>
              <p:nvPr/>
            </p:nvSpPr>
            <p:spPr bwMode="auto">
              <a:xfrm>
                <a:off x="571500" y="1828800"/>
                <a:ext cx="8153400" cy="39333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>
                  <a:spcBef>
                    <a:spcPct val="40000"/>
                  </a:spcBef>
                </a:pPr>
                <a:r>
                  <a:rPr lang="en-US" altLang="en-US" sz="3200" dirty="0">
                    <a:latin typeface="Franklin Gothic Book" charset="0"/>
                  </a:rPr>
                  <a:t>If the term in brackets is less than one (for particles moving toward Earth), the </a:t>
                </a:r>
                <a:r>
                  <a:rPr lang="en-US" altLang="en-US" sz="3200" dirty="0">
                    <a:latin typeface="Symbol" panose="05050102010706020507" pitchFamily="18" charset="2"/>
                  </a:rPr>
                  <a:t>t</a:t>
                </a:r>
                <a:r>
                  <a:rPr lang="en-US" altLang="en-US" sz="3200" dirty="0">
                    <a:latin typeface="Franklin Gothic Book" charset="0"/>
                  </a:rPr>
                  <a:t> dispersion relation grows more slowly with </a:t>
                </a:r>
                <a:r>
                  <a:rPr lang="en-US" altLang="en-US" sz="3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altLang="en-US" sz="3200" dirty="0">
                    <a:latin typeface="Franklin Gothic Book" charset="0"/>
                  </a:rPr>
                  <a:t> than conventionally.</a:t>
                </a:r>
              </a:p>
              <a:p>
                <a:pPr algn="l">
                  <a:spcBef>
                    <a:spcPct val="40000"/>
                  </a:spcBef>
                </a:pPr>
                <a:endParaRPr lang="en-US" altLang="en-US" sz="3200" dirty="0">
                  <a:latin typeface="Franklin Gothic Book" charset="0"/>
                </a:endParaRPr>
              </a:p>
              <a:p>
                <a:pPr algn="l">
                  <a:spcBef>
                    <a:spcPct val="40000"/>
                  </a:spcBef>
                </a:pPr>
                <a:r>
                  <a:rPr lang="en-US" altLang="en-US" sz="3200" dirty="0">
                    <a:latin typeface="Franklin Gothic Book" charset="0"/>
                  </a:rPr>
                  <a:t>This makes photon decay via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en-US" sz="320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a:rPr lang="en-US" altLang="en-US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en-US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en-US" sz="32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τ</m:t>
                        </m:r>
                      </m:e>
                      <m:sup>
                        <m:r>
                          <a:rPr lang="en-US" alt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en-US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τ</m:t>
                        </m:r>
                      </m:e>
                      <m:sup>
                        <m:r>
                          <a:rPr lang="en-US" alt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en-US" sz="3200" dirty="0">
                    <a:latin typeface="Franklin Gothic Book" charset="0"/>
                  </a:rPr>
                  <a:t> possible above a certain threshold.</a:t>
                </a:r>
              </a:p>
            </p:txBody>
          </p:sp>
        </mc:Choice>
        <mc:Fallback>
          <p:sp>
            <p:nvSpPr>
              <p:cNvPr id="43012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1500" y="1828800"/>
                <a:ext cx="8153400" cy="3933384"/>
              </a:xfrm>
              <a:prstGeom prst="rect">
                <a:avLst/>
              </a:prstGeom>
              <a:blipFill>
                <a:blip r:embed="rId3"/>
                <a:stretch>
                  <a:fillRect l="-1945" t="-1860" b="-434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B60EA789-60D1-4908-B957-5E043195D2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" y="304800"/>
            <a:ext cx="7886700" cy="127837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480107D-3558-440B-A5C9-15F1F436D6D0}"/>
                  </a:ext>
                </a:extLst>
              </p:cNvPr>
              <p:cNvSpPr txBox="1"/>
              <p:nvPr/>
            </p:nvSpPr>
            <p:spPr>
              <a:xfrm>
                <a:off x="82196" y="404110"/>
                <a:ext cx="8979608" cy="10710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00</m:t>
                              </m:r>
                            </m:sub>
                          </m:s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d>
                                <m:d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sub>
                          </m:sSub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𝑗𝑘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480107D-3558-440B-A5C9-15F1F436D6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96" y="404110"/>
                <a:ext cx="8979608" cy="107106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8846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495300" y="381000"/>
            <a:ext cx="8153400" cy="6198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40000"/>
              </a:spcBef>
            </a:pPr>
            <a:r>
              <a:rPr lang="en-US" altLang="en-US" sz="3200" dirty="0">
                <a:latin typeface="Franklin Gothic Book" charset="0"/>
              </a:rPr>
              <a:t>For the </a:t>
            </a:r>
            <a:r>
              <a:rPr lang="en-US" alt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en-US" sz="3200" dirty="0">
                <a:latin typeface="Franklin Gothic Book" charset="0"/>
              </a:rPr>
              <a:t> coefficients, the resulting bounds are at the </a:t>
            </a:r>
            <a:r>
              <a:rPr lang="en-US" sz="3200" dirty="0">
                <a:latin typeface="Franklin Gothic Book" charset="0"/>
                <a:ea typeface="ＭＳ Ｐゴシック" charset="0"/>
              </a:rPr>
              <a:t>~ 10</a:t>
            </a:r>
            <a:r>
              <a:rPr lang="en-US" sz="3200" baseline="30000" dirty="0">
                <a:latin typeface="Franklin Gothic Book" charset="0"/>
                <a:ea typeface="ＭＳ Ｐゴシック" charset="0"/>
              </a:rPr>
              <a:t>–8 </a:t>
            </a:r>
            <a:r>
              <a:rPr lang="en-US" sz="3200" dirty="0">
                <a:latin typeface="Franklin Gothic Book" charset="0"/>
                <a:ea typeface="ＭＳ Ｐゴシック" charset="0"/>
              </a:rPr>
              <a:t>–10</a:t>
            </a:r>
            <a:r>
              <a:rPr lang="en-US" sz="3200" baseline="30000" dirty="0">
                <a:latin typeface="Franklin Gothic Book" charset="0"/>
                <a:ea typeface="ＭＳ Ｐゴシック" charset="0"/>
              </a:rPr>
              <a:t>–13</a:t>
            </a:r>
            <a:r>
              <a:rPr lang="en-US" sz="3200" dirty="0">
                <a:latin typeface="Franklin Gothic Book" charset="0"/>
                <a:ea typeface="ＭＳ Ｐゴシック" charset="0"/>
              </a:rPr>
              <a:t> levels for various linear combinations.</a:t>
            </a:r>
            <a:endParaRPr lang="en-US" altLang="en-US" sz="3200" dirty="0">
              <a:latin typeface="Franklin Gothic Book" charset="0"/>
            </a:endParaRPr>
          </a:p>
          <a:p>
            <a:pPr lvl="0" algn="r">
              <a:spcBef>
                <a:spcPct val="20000"/>
              </a:spcBef>
            </a:pPr>
            <a:r>
              <a:rPr lang="en-US" altLang="en-US" sz="2400" dirty="0">
                <a:solidFill>
                  <a:srgbClr val="808080"/>
                </a:solidFill>
                <a:latin typeface="Franklin Gothic Book" panose="020B0503020102020204" pitchFamily="34" charset="0"/>
              </a:rPr>
              <a:t>[BA, </a:t>
            </a:r>
            <a:r>
              <a:rPr lang="en-US" altLang="en-US" sz="2400" dirty="0" err="1">
                <a:solidFill>
                  <a:srgbClr val="808080"/>
                </a:solidFill>
                <a:latin typeface="Franklin Gothic Book" panose="020B0503020102020204" pitchFamily="34" charset="0"/>
              </a:rPr>
              <a:t>Astropart</a:t>
            </a:r>
            <a:r>
              <a:rPr lang="en-US" altLang="en-US" sz="2400" dirty="0">
                <a:solidFill>
                  <a:srgbClr val="808080"/>
                </a:solidFill>
                <a:latin typeface="Franklin Gothic Book" panose="020B0503020102020204" pitchFamily="34" charset="0"/>
              </a:rPr>
              <a:t>. Phys. </a:t>
            </a:r>
            <a:r>
              <a:rPr lang="en-US" altLang="en-US" sz="2400" b="1" dirty="0">
                <a:solidFill>
                  <a:srgbClr val="808080"/>
                </a:solidFill>
                <a:latin typeface="Franklin Gothic Book" panose="020B0503020102020204" pitchFamily="34" charset="0"/>
              </a:rPr>
              <a:t>28</a:t>
            </a:r>
            <a:r>
              <a:rPr lang="en-US" altLang="en-US" sz="2400" dirty="0">
                <a:solidFill>
                  <a:srgbClr val="808080"/>
                </a:solidFill>
                <a:latin typeface="Franklin Gothic Book" panose="020B0503020102020204" pitchFamily="34" charset="0"/>
              </a:rPr>
              <a:t>, 380 (2007)]</a:t>
            </a:r>
            <a:endParaRPr lang="en-US" altLang="en-US" sz="32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l">
              <a:spcBef>
                <a:spcPct val="40000"/>
              </a:spcBef>
            </a:pPr>
            <a:endParaRPr lang="en-US" altLang="en-US" sz="3200" dirty="0">
              <a:latin typeface="Franklin Gothic Book" charset="0"/>
            </a:endParaRPr>
          </a:p>
          <a:p>
            <a:pPr algn="l">
              <a:spcBef>
                <a:spcPct val="40000"/>
              </a:spcBef>
            </a:pPr>
            <a:r>
              <a:rPr lang="en-US" altLang="en-US" sz="3200" dirty="0">
                <a:latin typeface="Franklin Gothic Book" charset="0"/>
              </a:rPr>
              <a:t>A similar analysis for the b coefficients yields bounds at the </a:t>
            </a:r>
            <a:r>
              <a:rPr lang="en-US" sz="3200" dirty="0">
                <a:latin typeface="Franklin Gothic Book" charset="0"/>
                <a:ea typeface="ＭＳ Ｐゴシック" charset="0"/>
              </a:rPr>
              <a:t>10</a:t>
            </a:r>
            <a:r>
              <a:rPr lang="en-US" sz="3200" baseline="30000" dirty="0">
                <a:latin typeface="Franklin Gothic Book" charset="0"/>
                <a:ea typeface="ＭＳ Ｐゴシック" charset="0"/>
              </a:rPr>
              <a:t>–11</a:t>
            </a:r>
            <a:r>
              <a:rPr lang="en-US" altLang="en-US" sz="3200" dirty="0">
                <a:latin typeface="Franklin Gothic Book" charset="0"/>
              </a:rPr>
              <a:t> GeV level for the </a:t>
            </a:r>
            <a:r>
              <a:rPr lang="en-US" alt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en-US" sz="3200" dirty="0">
                <a:latin typeface="Franklin Gothic Book" charset="0"/>
              </a:rPr>
              <a:t> coefficients.</a:t>
            </a:r>
          </a:p>
          <a:p>
            <a:pPr lvl="0" algn="r">
              <a:spcBef>
                <a:spcPct val="20000"/>
              </a:spcBef>
            </a:pPr>
            <a:r>
              <a:rPr lang="en-US" altLang="en-US" sz="2400" dirty="0">
                <a:solidFill>
                  <a:srgbClr val="808080"/>
                </a:solidFill>
                <a:latin typeface="Franklin Gothic Book" panose="020B0503020102020204" pitchFamily="34" charset="0"/>
              </a:rPr>
              <a:t>[Escobar, </a:t>
            </a:r>
            <a:r>
              <a:rPr lang="en-US" altLang="en-US" sz="2400" dirty="0" err="1">
                <a:solidFill>
                  <a:srgbClr val="808080"/>
                </a:solidFill>
                <a:latin typeface="Franklin Gothic Book" panose="020B0503020102020204" pitchFamily="34" charset="0"/>
              </a:rPr>
              <a:t>Noordmans</a:t>
            </a:r>
            <a:r>
              <a:rPr lang="en-US" altLang="en-US" sz="2400" dirty="0">
                <a:solidFill>
                  <a:srgbClr val="808080"/>
                </a:solidFill>
                <a:latin typeface="Franklin Gothic Book" panose="020B0503020102020204" pitchFamily="34" charset="0"/>
              </a:rPr>
              <a:t>, Potting, PRD </a:t>
            </a:r>
            <a:r>
              <a:rPr lang="en-US" altLang="en-US" sz="2400" b="1" dirty="0">
                <a:solidFill>
                  <a:srgbClr val="808080"/>
                </a:solidFill>
                <a:latin typeface="Franklin Gothic Book" panose="020B0503020102020204" pitchFamily="34" charset="0"/>
              </a:rPr>
              <a:t>97</a:t>
            </a:r>
            <a:r>
              <a:rPr lang="en-US" altLang="en-US" sz="2400" dirty="0">
                <a:solidFill>
                  <a:srgbClr val="808080"/>
                </a:solidFill>
                <a:latin typeface="Franklin Gothic Book" panose="020B0503020102020204" pitchFamily="34" charset="0"/>
              </a:rPr>
              <a:t>, 115030 (2018)]</a:t>
            </a:r>
          </a:p>
          <a:p>
            <a:pPr lvl="0" algn="l">
              <a:spcBef>
                <a:spcPct val="40000"/>
              </a:spcBef>
            </a:pPr>
            <a:endParaRPr lang="en-US" altLang="en-US" sz="3200" dirty="0">
              <a:solidFill>
                <a:srgbClr val="000000"/>
              </a:solidFill>
              <a:latin typeface="Franklin Gothic Book" charset="0"/>
            </a:endParaRPr>
          </a:p>
          <a:p>
            <a:pPr lvl="0" algn="l">
              <a:spcBef>
                <a:spcPct val="40000"/>
              </a:spcBef>
            </a:pPr>
            <a:r>
              <a:rPr lang="en-US" altLang="en-US" sz="3200" dirty="0">
                <a:solidFill>
                  <a:srgbClr val="000000"/>
                </a:solidFill>
                <a:latin typeface="Franklin Gothic Book" charset="0"/>
              </a:rPr>
              <a:t>Lots of parameter space remains unexplored.</a:t>
            </a:r>
          </a:p>
        </p:txBody>
      </p:sp>
    </p:spTree>
    <p:extLst>
      <p:ext uri="{BB962C8B-B14F-4D97-AF65-F5344CB8AC3E}">
        <p14:creationId xmlns:p14="http://schemas.microsoft.com/office/powerpoint/2010/main" val="2654811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Summary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571500" y="1371600"/>
            <a:ext cx="8153400" cy="4918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40000"/>
              </a:spcBef>
            </a:pPr>
            <a:r>
              <a:rPr lang="en-US" altLang="en-US" sz="3200" dirty="0">
                <a:latin typeface="Franklin Gothic Book" charset="0"/>
              </a:rPr>
              <a:t>Testing Lorentz and CPT symmetries is an active area of research in fundamental physics.</a:t>
            </a:r>
            <a:endParaRPr lang="en-US" altLang="en-US" sz="3200" b="1" dirty="0">
              <a:latin typeface="Franklin Gothic Book" charset="0"/>
            </a:endParaRPr>
          </a:p>
          <a:p>
            <a:pPr algn="l">
              <a:spcBef>
                <a:spcPct val="40000"/>
              </a:spcBef>
            </a:pPr>
            <a:endParaRPr lang="en-US" altLang="en-US" sz="3200" dirty="0">
              <a:latin typeface="Franklin Gothic Book" charset="0"/>
            </a:endParaRPr>
          </a:p>
          <a:p>
            <a:pPr algn="l">
              <a:spcBef>
                <a:spcPct val="40000"/>
              </a:spcBef>
            </a:pPr>
            <a:r>
              <a:rPr lang="en-US" altLang="en-US" sz="3200" dirty="0">
                <a:latin typeface="Franklin Gothic Book" charset="0"/>
              </a:rPr>
              <a:t>However, in the </a:t>
            </a:r>
            <a:r>
              <a:rPr lang="en-US" altLang="en-US" sz="3200" dirty="0">
                <a:latin typeface="Symbol" panose="05050102010706020507" pitchFamily="18" charset="2"/>
              </a:rPr>
              <a:t>t</a:t>
            </a:r>
            <a:r>
              <a:rPr lang="en-US" altLang="en-US" sz="3200" dirty="0">
                <a:latin typeface="Franklin Gothic Book" charset="0"/>
              </a:rPr>
              <a:t> sector,</a:t>
            </a:r>
            <a:br>
              <a:rPr lang="en-US" altLang="en-US" sz="3200" dirty="0">
                <a:latin typeface="Franklin Gothic Book" charset="0"/>
              </a:rPr>
            </a:br>
            <a:r>
              <a:rPr lang="en-US" altLang="en-US" sz="3200" dirty="0">
                <a:latin typeface="Franklin Gothic Book" charset="0"/>
              </a:rPr>
              <a:t>essentially all the bounds</a:t>
            </a:r>
            <a:br>
              <a:rPr lang="en-US" altLang="en-US" sz="3200" dirty="0">
                <a:latin typeface="Franklin Gothic Book" charset="0"/>
              </a:rPr>
            </a:br>
            <a:r>
              <a:rPr lang="en-US" altLang="en-US" sz="3200" dirty="0">
                <a:latin typeface="Franklin Gothic Book" charset="0"/>
              </a:rPr>
              <a:t>come from the absence</a:t>
            </a:r>
            <a:br>
              <a:rPr lang="en-US" altLang="en-US" sz="3200" dirty="0">
                <a:latin typeface="Franklin Gothic Book" charset="0"/>
              </a:rPr>
            </a:br>
            <a:r>
              <a:rPr lang="en-US" altLang="en-US" sz="3200" dirty="0">
                <a:latin typeface="Franklin Gothic Book" charset="0"/>
              </a:rPr>
              <a:t>of certain </a:t>
            </a:r>
            <a:r>
              <a:rPr lang="en-US" altLang="en-US" sz="3200" dirty="0">
                <a:latin typeface="Symbol" panose="05050102010706020507" pitchFamily="18" charset="2"/>
              </a:rPr>
              <a:t>t</a:t>
            </a:r>
            <a:r>
              <a:rPr lang="en-US" altLang="en-US" sz="3200" dirty="0">
                <a:latin typeface="Franklin Gothic Book" charset="0"/>
              </a:rPr>
              <a:t>-related processes</a:t>
            </a:r>
            <a:br>
              <a:rPr lang="en-US" altLang="en-US" sz="3200" dirty="0">
                <a:latin typeface="Franklin Gothic Book" charset="0"/>
              </a:rPr>
            </a:br>
            <a:r>
              <a:rPr lang="en-US" altLang="en-US" sz="3200" dirty="0">
                <a:latin typeface="Franklin Gothic Book" charset="0"/>
              </a:rPr>
              <a:t>in cosmic-ray physics.</a:t>
            </a:r>
          </a:p>
        </p:txBody>
      </p:sp>
      <p:pic>
        <p:nvPicPr>
          <p:cNvPr id="4" name="Picture 3" descr="A ferris wheel at night&#10;&#10;Description automatically generated with low confidence">
            <a:extLst>
              <a:ext uri="{FF2B5EF4-FFF2-40B4-BE49-F238E27FC236}">
                <a16:creationId xmlns:a16="http://schemas.microsoft.com/office/drawing/2014/main" id="{B12CB332-C3CB-4152-A2A7-86FF5D4547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5750" y="3429000"/>
            <a:ext cx="333445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2" descr="porky-trans">
            <a:extLst>
              <a:ext uri="{FF2B5EF4-FFF2-40B4-BE49-F238E27FC236}">
                <a16:creationId xmlns:a16="http://schemas.microsoft.com/office/drawing/2014/main" id="{02F50EE7-6CEB-47C2-917B-A87D52783EB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CFAFB"/>
              </a:clrFrom>
              <a:clrTo>
                <a:srgbClr val="FCFA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19988" y="4038600"/>
            <a:ext cx="1339850" cy="2392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603" name="Rectangle 6">
            <a:extLst>
              <a:ext uri="{FF2B5EF4-FFF2-40B4-BE49-F238E27FC236}">
                <a16:creationId xmlns:a16="http://schemas.microsoft.com/office/drawing/2014/main" id="{154B70C0-B9F8-4EDD-B248-F5624C0CC4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5715000"/>
            <a:ext cx="67056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4800" b="1" i="1">
                <a:solidFill>
                  <a:srgbClr val="FF9900"/>
                </a:solidFill>
                <a:latin typeface="Curlz MT" panose="04040404050702020202" pitchFamily="82" charset="0"/>
              </a:rPr>
              <a:t>That’s all, folks!</a:t>
            </a:r>
          </a:p>
        </p:txBody>
      </p:sp>
      <p:sp>
        <p:nvSpPr>
          <p:cNvPr id="25604" name="Rectangle 13">
            <a:extLst>
              <a:ext uri="{FF2B5EF4-FFF2-40B4-BE49-F238E27FC236}">
                <a16:creationId xmlns:a16="http://schemas.microsoft.com/office/drawing/2014/main" id="{31AC2E6A-188B-4742-887A-D09D0EA54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3288268"/>
            <a:ext cx="8153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800" i="1" dirty="0">
                <a:solidFill>
                  <a:srgbClr val="5F5F5F"/>
                </a:solidFill>
                <a:latin typeface="Franklin Gothic Book" panose="020B0503020102020204" pitchFamily="34" charset="0"/>
              </a:rPr>
              <a:t>Thanks to Q. G. Bailey, V. A. </a:t>
            </a:r>
            <a:r>
              <a:rPr lang="en-US" altLang="en-US" sz="1800" i="1" dirty="0" err="1">
                <a:solidFill>
                  <a:srgbClr val="5F5F5F"/>
                </a:solidFill>
                <a:latin typeface="Franklin Gothic Book" panose="020B0503020102020204" pitchFamily="34" charset="0"/>
              </a:rPr>
              <a:t>Kostelecký</a:t>
            </a:r>
            <a:r>
              <a:rPr lang="en-US" altLang="en-US" sz="1800" i="1" dirty="0">
                <a:solidFill>
                  <a:srgbClr val="5F5F5F"/>
                </a:solidFill>
                <a:latin typeface="Franklin Gothic Book" panose="020B0503020102020204" pitchFamily="34" charset="0"/>
              </a:rPr>
              <a:t>, and M. Schindler.</a:t>
            </a:r>
          </a:p>
        </p:txBody>
      </p:sp>
      <p:pic>
        <p:nvPicPr>
          <p:cNvPr id="4" name="Picture 3" descr="A picture containing outdoor, night sky&#10;&#10;Description automatically generated">
            <a:extLst>
              <a:ext uri="{FF2B5EF4-FFF2-40B4-BE49-F238E27FC236}">
                <a16:creationId xmlns:a16="http://schemas.microsoft.com/office/drawing/2014/main" id="{8408B3B5-0B63-4BE0-8206-184671DA62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52400"/>
            <a:ext cx="2057400" cy="291004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Text Box 2"/>
          <p:cNvSpPr txBox="1">
            <a:spLocks noChangeArrowheads="1"/>
          </p:cNvSpPr>
          <p:nvPr/>
        </p:nvSpPr>
        <p:spPr bwMode="auto">
          <a:xfrm>
            <a:off x="457200" y="557213"/>
            <a:ext cx="8305800" cy="223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40000"/>
              </a:spcBef>
              <a:defRPr/>
            </a:pPr>
            <a:r>
              <a:rPr lang="en-US" sz="3200">
                <a:solidFill>
                  <a:srgbClr val="000000"/>
                </a:solidFill>
                <a:latin typeface="Franklin Gothic Book" charset="0"/>
              </a:rPr>
              <a:t>We have been testing relativity experimentally for a long time.</a:t>
            </a:r>
          </a:p>
          <a:p>
            <a:pPr algn="l">
              <a:spcBef>
                <a:spcPct val="40000"/>
              </a:spcBef>
              <a:defRPr/>
            </a:pPr>
            <a:r>
              <a:rPr lang="en-US" sz="3200">
                <a:solidFill>
                  <a:srgbClr val="000000"/>
                </a:solidFill>
                <a:latin typeface="Franklin Gothic Book" charset="0"/>
              </a:rPr>
              <a:t>The first good test was done in 1887, before special relativity was even understood.</a:t>
            </a:r>
            <a:endParaRPr lang="en-US" sz="2400">
              <a:solidFill>
                <a:srgbClr val="808080"/>
              </a:solidFill>
              <a:latin typeface="Franklin Gothic Book" charset="0"/>
            </a:endParaRPr>
          </a:p>
        </p:txBody>
      </p:sp>
      <p:pic>
        <p:nvPicPr>
          <p:cNvPr id="150531" name="Picture 3" descr="MichelsonMorle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949575"/>
            <a:ext cx="3048000" cy="177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532" name="Text Box 4"/>
          <p:cNvSpPr txBox="1">
            <a:spLocks noChangeArrowheads="1"/>
          </p:cNvSpPr>
          <p:nvPr/>
        </p:nvSpPr>
        <p:spPr bwMode="auto">
          <a:xfrm>
            <a:off x="3313113" y="4876800"/>
            <a:ext cx="2230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>
                <a:solidFill>
                  <a:srgbClr val="000000"/>
                </a:solidFill>
              </a:rPr>
              <a:t>Michelson &amp; Morley, 1887</a:t>
            </a:r>
          </a:p>
        </p:txBody>
      </p:sp>
      <p:sp>
        <p:nvSpPr>
          <p:cNvPr id="150533" name="Text Box 5"/>
          <p:cNvSpPr txBox="1">
            <a:spLocks noChangeArrowheads="1"/>
          </p:cNvSpPr>
          <p:nvPr/>
        </p:nvSpPr>
        <p:spPr bwMode="auto">
          <a:xfrm>
            <a:off x="457200" y="5410200"/>
            <a:ext cx="8305800" cy="107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40000"/>
              </a:spcBef>
              <a:defRPr/>
            </a:pPr>
            <a:r>
              <a:rPr lang="en-US" sz="3200" dirty="0">
                <a:solidFill>
                  <a:srgbClr val="000000"/>
                </a:solidFill>
                <a:latin typeface="Franklin Gothic Book" charset="0"/>
              </a:rPr>
              <a:t>And even 134 years later, Lorentz tests are still an active area of experimentation.</a:t>
            </a:r>
            <a:endParaRPr lang="en-US" sz="2400" dirty="0">
              <a:solidFill>
                <a:srgbClr val="808080"/>
              </a:solidFill>
              <a:latin typeface="Franklin Gothic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97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150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0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457200" y="1136650"/>
            <a:ext cx="8305800" cy="500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 eaLnBrk="1" hangingPunct="1">
              <a:spcBef>
                <a:spcPct val="40000"/>
              </a:spcBef>
            </a:pPr>
            <a:r>
              <a:rPr lang="en-US" altLang="en-US" sz="32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In the last twenty-five years, there has been growing interest in the possibility that Lorentz and CPT symmetries may not be exact.</a:t>
            </a:r>
          </a:p>
          <a:p>
            <a:pPr algn="l" eaLnBrk="1" hangingPunct="1">
              <a:spcBef>
                <a:spcPct val="40000"/>
              </a:spcBef>
            </a:pPr>
            <a:r>
              <a:rPr lang="en-US" altLang="en-US" sz="32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There are two broad reasons for this interest:</a:t>
            </a:r>
          </a:p>
          <a:p>
            <a:pPr algn="l" eaLnBrk="1" hangingPunct="1">
              <a:spcBef>
                <a:spcPct val="40000"/>
              </a:spcBef>
            </a:pPr>
            <a:r>
              <a:rPr lang="en-US" altLang="en-US" sz="3600" b="1" dirty="0">
                <a:solidFill>
                  <a:srgbClr val="FF0000"/>
                </a:solidFill>
                <a:latin typeface="Franklin Gothic Book" panose="020B0503020102020204" pitchFamily="34" charset="0"/>
              </a:rPr>
              <a:t>Reason One:</a:t>
            </a:r>
            <a:r>
              <a:rPr lang="en-US" altLang="en-US" sz="3200" b="1" dirty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r>
              <a:rPr lang="en-US" altLang="en-US" sz="32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Many theories that have been put forward as candidates to explain quantum gravity involve LV in some regime.</a:t>
            </a:r>
          </a:p>
          <a:p>
            <a:pPr algn="r" eaLnBrk="1" hangingPunct="1">
              <a:spcBef>
                <a:spcPct val="40000"/>
              </a:spcBef>
            </a:pPr>
            <a:r>
              <a:rPr lang="en-US" altLang="en-US" sz="2800" i="1" dirty="0">
                <a:solidFill>
                  <a:srgbClr val="000000"/>
                </a:solidFill>
                <a:latin typeface="Franklin Gothic Book" panose="020B0503020102020204" pitchFamily="34" charset="0"/>
              </a:rPr>
              <a:t>(For example, string theory, non-commutative geometry, loop quantum gravity…)</a:t>
            </a:r>
            <a:endParaRPr lang="en-US" altLang="en-US" sz="2800" b="1" i="1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54709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457200" y="512290"/>
            <a:ext cx="8305800" cy="5964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40000"/>
              </a:spcBef>
            </a:pPr>
            <a:r>
              <a:rPr lang="en-US" altLang="en-US" sz="3600" b="1" dirty="0">
                <a:solidFill>
                  <a:srgbClr val="FF0000"/>
                </a:solidFill>
                <a:latin typeface="Franklin Gothic Book" charset="0"/>
              </a:rPr>
              <a:t>Reason Two:</a:t>
            </a:r>
            <a:r>
              <a:rPr lang="en-US" altLang="en-US" sz="3200" b="1" dirty="0">
                <a:latin typeface="Franklin Gothic Book" charset="0"/>
              </a:rPr>
              <a:t> </a:t>
            </a:r>
            <a:r>
              <a:rPr lang="en-US" altLang="en-US" sz="3200" dirty="0">
                <a:latin typeface="Franklin Gothic Book" charset="0"/>
              </a:rPr>
              <a:t>Lorentz symmetry is a basic building block of both quantum field theory and the General Theory of Relativity, which together describe all observed phenomena.</a:t>
            </a:r>
          </a:p>
          <a:p>
            <a:pPr algn="l" eaLnBrk="1" hangingPunct="1">
              <a:spcBef>
                <a:spcPct val="40000"/>
              </a:spcBef>
            </a:pPr>
            <a:endParaRPr lang="en-US" altLang="en-US" sz="3200" dirty="0">
              <a:latin typeface="Franklin Gothic Book" charset="0"/>
            </a:endParaRPr>
          </a:p>
          <a:p>
            <a:pPr algn="l" eaLnBrk="1" hangingPunct="1">
              <a:spcBef>
                <a:spcPct val="40000"/>
              </a:spcBef>
            </a:pPr>
            <a:r>
              <a:rPr lang="en-US" altLang="en-US" sz="3200" dirty="0">
                <a:latin typeface="Franklin Gothic Book" charset="0"/>
              </a:rPr>
              <a:t>Anything this fundamental</a:t>
            </a:r>
            <a:br>
              <a:rPr lang="en-US" altLang="en-US" sz="3200" dirty="0">
                <a:latin typeface="Franklin Gothic Book" charset="0"/>
              </a:rPr>
            </a:br>
            <a:r>
              <a:rPr lang="en-US" altLang="en-US" sz="3200" dirty="0">
                <a:latin typeface="Franklin Gothic Book" charset="0"/>
              </a:rPr>
              <a:t>should be tested.  Much</a:t>
            </a:r>
            <a:br>
              <a:rPr lang="en-US" altLang="en-US" sz="3200" dirty="0">
                <a:latin typeface="Franklin Gothic Book" charset="0"/>
              </a:rPr>
            </a:br>
            <a:r>
              <a:rPr lang="en-US" altLang="en-US" sz="3200" dirty="0">
                <a:latin typeface="Franklin Gothic Book" charset="0"/>
              </a:rPr>
              <a:t>of the story of modern</a:t>
            </a:r>
            <a:br>
              <a:rPr lang="en-US" altLang="en-US" sz="3200" dirty="0">
                <a:latin typeface="Franklin Gothic Book" charset="0"/>
              </a:rPr>
            </a:br>
            <a:r>
              <a:rPr lang="en-US" altLang="en-US" sz="3200" dirty="0">
                <a:latin typeface="Franklin Gothic Book" charset="0"/>
              </a:rPr>
              <a:t>particle physics is how</a:t>
            </a:r>
            <a:br>
              <a:rPr lang="en-US" altLang="en-US" sz="3200" dirty="0">
                <a:latin typeface="Franklin Gothic Book" charset="0"/>
              </a:rPr>
            </a:br>
            <a:r>
              <a:rPr lang="en-US" altLang="en-US" sz="3200" dirty="0">
                <a:latin typeface="Franklin Gothic Book" charset="0"/>
              </a:rPr>
              <a:t>important symmetries do</a:t>
            </a:r>
            <a:br>
              <a:rPr lang="en-US" altLang="en-US" sz="3200" dirty="0">
                <a:latin typeface="Franklin Gothic Book" charset="0"/>
              </a:rPr>
            </a:br>
            <a:r>
              <a:rPr lang="en-US" altLang="en-US" sz="3200" dirty="0">
                <a:latin typeface="Franklin Gothic Book" charset="0"/>
              </a:rPr>
              <a:t>not hold exactly.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600" y="4322290"/>
            <a:ext cx="2578100" cy="20709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678569"/>
            <a:ext cx="1828800" cy="217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52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2"/>
          <p:cNvSpPr txBox="1">
            <a:spLocks noChangeArrowheads="1"/>
          </p:cNvSpPr>
          <p:nvPr/>
        </p:nvSpPr>
        <p:spPr bwMode="auto">
          <a:xfrm>
            <a:off x="457200" y="457200"/>
            <a:ext cx="8305800" cy="624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 eaLnBrk="1" hangingPunct="1">
              <a:spcBef>
                <a:spcPct val="40000"/>
              </a:spcBef>
            </a:pPr>
            <a:r>
              <a:rPr lang="en-US" altLang="en-US" sz="32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Ultimately, we don’t know where Lorentz violation might come from.  However, any theory with CPT violation must also be Lorentz-violating.</a:t>
            </a:r>
          </a:p>
          <a:p>
            <a:pPr algn="r" eaLnBrk="1" hangingPunct="1">
              <a:spcBef>
                <a:spcPct val="20000"/>
              </a:spcBef>
            </a:pPr>
            <a:r>
              <a:rPr lang="en-US" altLang="en-US" sz="2400" dirty="0">
                <a:solidFill>
                  <a:srgbClr val="808080"/>
                </a:solidFill>
                <a:latin typeface="Franklin Gothic Book" panose="020B0503020102020204" pitchFamily="34" charset="0"/>
              </a:rPr>
              <a:t>[Greenberg, PRL </a:t>
            </a:r>
            <a:r>
              <a:rPr lang="en-US" altLang="en-US" sz="2400" b="1" dirty="0">
                <a:solidFill>
                  <a:srgbClr val="808080"/>
                </a:solidFill>
                <a:latin typeface="Franklin Gothic Book" panose="020B0503020102020204" pitchFamily="34" charset="0"/>
              </a:rPr>
              <a:t>89</a:t>
            </a:r>
            <a:r>
              <a:rPr lang="en-US" altLang="en-US" sz="2400" dirty="0">
                <a:solidFill>
                  <a:srgbClr val="808080"/>
                </a:solidFill>
                <a:latin typeface="Franklin Gothic Book" panose="020B0503020102020204" pitchFamily="34" charset="0"/>
              </a:rPr>
              <a:t>, 231602 (2002)]</a:t>
            </a:r>
            <a:endParaRPr lang="en-US" altLang="en-US" sz="32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l" eaLnBrk="1" hangingPunct="1">
              <a:spcBef>
                <a:spcPct val="40000"/>
              </a:spcBef>
            </a:pPr>
            <a:endParaRPr lang="en-US" altLang="en-US" sz="32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l" eaLnBrk="1" hangingPunct="1">
              <a:spcBef>
                <a:spcPct val="40000"/>
              </a:spcBef>
            </a:pPr>
            <a:r>
              <a:rPr lang="en-US" altLang="en-US" sz="32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Without evidence for LV, it makes sense to have a systematic framework for searching for it.</a:t>
            </a:r>
          </a:p>
          <a:p>
            <a:pPr algn="l" eaLnBrk="1" hangingPunct="1">
              <a:spcBef>
                <a:spcPct val="40000"/>
              </a:spcBef>
            </a:pPr>
            <a:endParaRPr lang="en-US" altLang="en-US" sz="32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l" eaLnBrk="1" hangingPunct="1">
              <a:spcBef>
                <a:spcPct val="40000"/>
              </a:spcBef>
            </a:pPr>
            <a:r>
              <a:rPr lang="en-US" altLang="en-US" sz="32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This framework is the SME, an effective field theory.</a:t>
            </a:r>
          </a:p>
        </p:txBody>
      </p:sp>
    </p:spTree>
    <p:extLst>
      <p:ext uri="{BB962C8B-B14F-4D97-AF65-F5344CB8AC3E}">
        <p14:creationId xmlns:p14="http://schemas.microsoft.com/office/powerpoint/2010/main" val="2052972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id="{CDA28996-BC8F-4EEB-A7C3-C4F7A72BDE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>
                <a:ea typeface="+mj-ea"/>
              </a:rPr>
              <a:t>Standard Model Extension (SME)</a:t>
            </a:r>
          </a:p>
        </p:txBody>
      </p:sp>
      <p:grpSp>
        <p:nvGrpSpPr>
          <p:cNvPr id="19458" name="Group 7">
            <a:extLst>
              <a:ext uri="{FF2B5EF4-FFF2-40B4-BE49-F238E27FC236}">
                <a16:creationId xmlns:a16="http://schemas.microsoft.com/office/drawing/2014/main" id="{5967915D-EA44-49F2-A79E-568EE09EA45C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1325562"/>
            <a:ext cx="8305800" cy="5330825"/>
            <a:chOff x="288" y="768"/>
            <a:chExt cx="5232" cy="3358"/>
          </a:xfrm>
        </p:grpSpPr>
        <p:sp>
          <p:nvSpPr>
            <p:cNvPr id="61444" name="Text Box 4">
              <a:extLst>
                <a:ext uri="{FF2B5EF4-FFF2-40B4-BE49-F238E27FC236}">
                  <a16:creationId xmlns:a16="http://schemas.microsoft.com/office/drawing/2014/main" id="{2F6C58A6-4FC7-46F3-A271-1B65180DFB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" y="768"/>
              <a:ext cx="5232" cy="33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30000"/>
                </a:spcBef>
                <a:defRPr/>
              </a:pPr>
              <a:r>
                <a:rPr lang="en-US" sz="3600" b="1" dirty="0">
                  <a:solidFill>
                    <a:srgbClr val="FF0000"/>
                  </a:solidFill>
                  <a:latin typeface="Franklin Gothic Book" charset="0"/>
                  <a:ea typeface="ＭＳ Ｐゴシック" charset="0"/>
                </a:rPr>
                <a:t>Idea:</a:t>
              </a:r>
              <a:r>
                <a:rPr lang="en-US" sz="3200" dirty="0">
                  <a:latin typeface="Franklin Gothic Book" charset="0"/>
                  <a:ea typeface="ＭＳ Ｐゴシック" charset="0"/>
                </a:rPr>
                <a:t> Look for all operators that can contribute to Lorentz violation.</a:t>
              </a:r>
              <a:endParaRPr lang="en-US" sz="2400" dirty="0">
                <a:solidFill>
                  <a:schemeClr val="bg2"/>
                </a:solidFill>
                <a:latin typeface="Franklin Gothic Book" charset="0"/>
                <a:ea typeface="ＭＳ Ｐゴシック" charset="0"/>
              </a:endParaRPr>
            </a:p>
            <a:p>
              <a:pPr algn="r">
                <a:defRPr/>
              </a:pPr>
              <a:r>
                <a:rPr lang="en-US" sz="2400" dirty="0">
                  <a:solidFill>
                    <a:schemeClr val="bg2"/>
                  </a:solidFill>
                  <a:latin typeface="Franklin Gothic Book" charset="0"/>
                  <a:ea typeface="ＭＳ Ｐゴシック" charset="0"/>
                </a:rPr>
                <a:t>[</a:t>
              </a:r>
              <a:r>
                <a:rPr lang="en-US" sz="2400" dirty="0" err="1">
                  <a:solidFill>
                    <a:schemeClr val="bg2"/>
                  </a:solidFill>
                  <a:latin typeface="Franklin Gothic Book" charset="0"/>
                  <a:ea typeface="ＭＳ Ｐゴシック" charset="0"/>
                </a:rPr>
                <a:t>Kostelecký</a:t>
              </a:r>
              <a:r>
                <a:rPr lang="en-US" sz="2400" dirty="0">
                  <a:solidFill>
                    <a:schemeClr val="bg2"/>
                  </a:solidFill>
                  <a:latin typeface="Franklin Gothic Book" charset="0"/>
                  <a:ea typeface="ＭＳ Ｐゴシック" charset="0"/>
                </a:rPr>
                <a:t> and </a:t>
              </a:r>
              <a:r>
                <a:rPr lang="en-US" sz="2400" dirty="0" err="1">
                  <a:solidFill>
                    <a:schemeClr val="bg2"/>
                  </a:solidFill>
                  <a:latin typeface="Franklin Gothic Book" charset="0"/>
                  <a:ea typeface="ＭＳ Ｐゴシック" charset="0"/>
                </a:rPr>
                <a:t>Colladay</a:t>
              </a:r>
              <a:r>
                <a:rPr lang="en-US" sz="2400" dirty="0">
                  <a:solidFill>
                    <a:schemeClr val="bg2"/>
                  </a:solidFill>
                  <a:latin typeface="Franklin Gothic Book" charset="0"/>
                  <a:ea typeface="ＭＳ Ｐゴシック" charset="0"/>
                </a:rPr>
                <a:t>, PRD </a:t>
              </a:r>
              <a:r>
                <a:rPr lang="en-US" sz="2400" b="1" dirty="0">
                  <a:solidFill>
                    <a:schemeClr val="bg2"/>
                  </a:solidFill>
                  <a:latin typeface="Franklin Gothic Book" charset="0"/>
                  <a:ea typeface="ＭＳ Ｐゴシック" charset="0"/>
                </a:rPr>
                <a:t>58</a:t>
              </a:r>
              <a:r>
                <a:rPr lang="en-US" sz="2400" dirty="0">
                  <a:solidFill>
                    <a:schemeClr val="bg2"/>
                  </a:solidFill>
                  <a:latin typeface="Franklin Gothic Book" charset="0"/>
                  <a:ea typeface="ＭＳ Ｐゴシック" charset="0"/>
                </a:rPr>
                <a:t>, 116002 (1998)]</a:t>
              </a:r>
              <a:endParaRPr lang="en-US" dirty="0">
                <a:solidFill>
                  <a:schemeClr val="bg2"/>
                </a:solidFill>
                <a:latin typeface="Arial" charset="0"/>
                <a:ea typeface="ＭＳ Ｐゴシック" charset="0"/>
              </a:endParaRPr>
            </a:p>
            <a:p>
              <a:pPr algn="l">
                <a:spcBef>
                  <a:spcPct val="30000"/>
                </a:spcBef>
                <a:defRPr/>
              </a:pPr>
              <a:r>
                <a:rPr lang="en-US" sz="3200" dirty="0">
                  <a:latin typeface="Franklin Gothic Book" charset="0"/>
                  <a:ea typeface="ＭＳ Ｐゴシック" charset="0"/>
                </a:rPr>
                <a:t>Then one usually adds restrictions:</a:t>
              </a:r>
            </a:p>
            <a:p>
              <a:pPr algn="l">
                <a:spcBef>
                  <a:spcPct val="20000"/>
                </a:spcBef>
                <a:buFontTx/>
                <a:buChar char="•"/>
                <a:defRPr/>
              </a:pPr>
              <a:r>
                <a:rPr lang="en-US" sz="3000" dirty="0">
                  <a:latin typeface="Franklin Gothic Book" charset="0"/>
                  <a:ea typeface="ＭＳ Ｐゴシック" charset="0"/>
                </a:rPr>
                <a:t> locality</a:t>
              </a:r>
            </a:p>
            <a:p>
              <a:pPr algn="l">
                <a:spcBef>
                  <a:spcPct val="20000"/>
                </a:spcBef>
                <a:buFontTx/>
                <a:buChar char="•"/>
                <a:defRPr/>
              </a:pPr>
              <a:r>
                <a:rPr lang="en-US" sz="3000" dirty="0">
                  <a:latin typeface="Franklin Gothic Book" charset="0"/>
                  <a:ea typeface="ＭＳ Ｐゴシック" charset="0"/>
                </a:rPr>
                <a:t> superficial renormalizability</a:t>
              </a:r>
            </a:p>
            <a:p>
              <a:pPr algn="l">
                <a:spcBef>
                  <a:spcPct val="20000"/>
                </a:spcBef>
                <a:buFontTx/>
                <a:buChar char="•"/>
                <a:defRPr/>
              </a:pPr>
              <a:r>
                <a:rPr lang="en-US" sz="3000" dirty="0">
                  <a:latin typeface="Franklin Gothic Book" charset="0"/>
                  <a:ea typeface="ＭＳ Ｐゴシック" charset="0"/>
                </a:rPr>
                <a:t>                                                 gauge invariance</a:t>
              </a:r>
            </a:p>
            <a:p>
              <a:pPr algn="l">
                <a:spcBef>
                  <a:spcPct val="20000"/>
                </a:spcBef>
                <a:buFontTx/>
                <a:buChar char="•"/>
                <a:defRPr/>
              </a:pPr>
              <a:r>
                <a:rPr lang="en-US" sz="3000" dirty="0">
                  <a:latin typeface="Franklin Gothic Book" charset="0"/>
                  <a:ea typeface="ＭＳ Ｐゴシック" charset="0"/>
                </a:rPr>
                <a:t> etc...</a:t>
              </a:r>
            </a:p>
            <a:p>
              <a:pPr algn="l">
                <a:spcBef>
                  <a:spcPct val="20000"/>
                </a:spcBef>
                <a:defRPr/>
              </a:pPr>
              <a:r>
                <a:rPr lang="en-US" sz="3000" dirty="0">
                  <a:latin typeface="Franklin Gothic Book" charset="0"/>
                  <a:ea typeface="ＭＳ Ｐゴシック" charset="0"/>
                  <a:cs typeface="ＭＳ Ｐゴシック" charset="0"/>
                </a:rPr>
                <a:t>Many other formalisms turn out to be special cases of the SME.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460" name="Object 5">
                  <a:extLst>
                    <a:ext uri="{FF2B5EF4-FFF2-40B4-BE49-F238E27FC236}">
                      <a16:creationId xmlns:a16="http://schemas.microsoft.com/office/drawing/2014/main" id="{EEE215B7-E976-44EB-91F2-465FEA88B998}"/>
                    </a:ext>
                  </a:extLst>
                </p:cNvPr>
                <p:cNvSpPr txBox="1"/>
                <p:nvPr/>
              </p:nvSpPr>
              <p:spPr bwMode="auto">
                <a:xfrm>
                  <a:off x="480" y="2784"/>
                  <a:ext cx="3168" cy="40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>
                  <a:no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𝑆𝑈</m:t>
                        </m:r>
                        <m: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(3</m:t>
                        </m:r>
                        <m:sSub>
                          <m:sSubPr>
                            <m:ctrlPr>
                              <a:rPr 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  <m: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𝑆𝑈</m:t>
                        </m:r>
                        <m: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(2</m:t>
                        </m:r>
                        <m:sSub>
                          <m:sSubPr>
                            <m:ctrlPr>
                              <a:rPr 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(1</m:t>
                        </m:r>
                        <m:sSub>
                          <m:sSubPr>
                            <m:ctrlPr>
                              <a:rPr 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sub>
                        </m:sSub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19460" name="Object 5">
                  <a:extLst>
                    <a:ext uri="{FF2B5EF4-FFF2-40B4-BE49-F238E27FC236}">
                      <a16:creationId xmlns:a16="http://schemas.microsoft.com/office/drawing/2014/main" id="{EEE215B7-E976-44EB-91F2-465FEA88B9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80" y="2784"/>
                  <a:ext cx="3168" cy="40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2">
            <a:extLst>
              <a:ext uri="{FF2B5EF4-FFF2-40B4-BE49-F238E27FC236}">
                <a16:creationId xmlns:a16="http://schemas.microsoft.com/office/drawing/2014/main" id="{5C755142-0AF7-4851-A99B-DC315D04F0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57213"/>
            <a:ext cx="8305800" cy="600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40000"/>
              </a:spcBef>
              <a:defRPr/>
            </a:pPr>
            <a:r>
              <a:rPr lang="en-US" sz="3200" dirty="0">
                <a:latin typeface="Franklin Gothic Book" charset="0"/>
                <a:ea typeface="ＭＳ Ｐゴシック" charset="0"/>
              </a:rPr>
              <a:t>Lorentz violating operators have objects built up from standard model fields, contracted with constant background tensors.</a:t>
            </a:r>
          </a:p>
          <a:p>
            <a:pPr algn="l">
              <a:spcBef>
                <a:spcPct val="40000"/>
              </a:spcBef>
              <a:defRPr/>
            </a:pPr>
            <a:endParaRPr lang="en-US" sz="3200" dirty="0">
              <a:latin typeface="Franklin Gothic Book" charset="0"/>
              <a:ea typeface="ＭＳ Ｐゴシック" charset="0"/>
            </a:endParaRPr>
          </a:p>
          <a:p>
            <a:pPr algn="l">
              <a:spcBef>
                <a:spcPct val="40000"/>
              </a:spcBef>
              <a:defRPr/>
            </a:pPr>
            <a:endParaRPr lang="en-US" sz="3200" dirty="0">
              <a:latin typeface="Franklin Gothic Book" charset="0"/>
              <a:ea typeface="ＭＳ Ｐゴシック" charset="0"/>
            </a:endParaRPr>
          </a:p>
          <a:p>
            <a:pPr algn="l">
              <a:spcBef>
                <a:spcPct val="40000"/>
              </a:spcBef>
              <a:defRPr/>
            </a:pPr>
            <a:endParaRPr lang="en-US" sz="3200" dirty="0">
              <a:latin typeface="Franklin Gothic Book" charset="0"/>
              <a:ea typeface="ＭＳ Ｐゴシック" charset="0"/>
            </a:endParaRPr>
          </a:p>
          <a:p>
            <a:pPr algn="l">
              <a:spcBef>
                <a:spcPct val="40000"/>
              </a:spcBef>
              <a:defRPr/>
            </a:pPr>
            <a:endParaRPr lang="en-US" sz="3200" dirty="0">
              <a:latin typeface="Franklin Gothic Book" charset="0"/>
              <a:ea typeface="ＭＳ Ｐゴシック" charset="0"/>
            </a:endParaRPr>
          </a:p>
          <a:p>
            <a:pPr algn="l">
              <a:spcBef>
                <a:spcPct val="40000"/>
              </a:spcBef>
              <a:defRPr/>
            </a:pPr>
            <a:r>
              <a:rPr lang="en-US" sz="3200" dirty="0">
                <a:latin typeface="Franklin Gothic Book" charset="0"/>
                <a:ea typeface="ＭＳ Ｐゴシック" charset="0"/>
              </a:rPr>
              <a:t>Earth-based laboratories will see slightly different local physics as the planet rotates and revolves.</a:t>
            </a:r>
          </a:p>
        </p:txBody>
      </p:sp>
      <p:pic>
        <p:nvPicPr>
          <p:cNvPr id="21506" name="Picture 6" descr="background">
            <a:extLst>
              <a:ext uri="{FF2B5EF4-FFF2-40B4-BE49-F238E27FC236}">
                <a16:creationId xmlns:a16="http://schemas.microsoft.com/office/drawing/2014/main" id="{79D1B0C1-0514-4E3D-9470-A1ED94D894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133600"/>
            <a:ext cx="37338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>
            <a:extLst>
              <a:ext uri="{FF2B5EF4-FFF2-40B4-BE49-F238E27FC236}">
                <a16:creationId xmlns:a16="http://schemas.microsoft.com/office/drawing/2014/main" id="{90DBBEC9-268B-4FB4-9C48-F7DBF6EC53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219200"/>
            <a:ext cx="77724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602" name="Object 3">
                <a:extLst>
                  <a:ext uri="{FF2B5EF4-FFF2-40B4-BE49-F238E27FC236}">
                    <a16:creationId xmlns:a16="http://schemas.microsoft.com/office/drawing/2014/main" id="{FC273E80-7C39-4292-B483-F9BA4CE729FC}"/>
                  </a:ext>
                </a:extLst>
              </p:cNvPr>
              <p:cNvSpPr txBox="1">
                <a:spLocks noGrp="1"/>
              </p:cNvSpPr>
              <p:nvPr>
                <p:ph sz="half" idx="4294967295"/>
              </p:nvPr>
            </p:nvSpPr>
            <p:spPr bwMode="auto">
              <a:xfrm>
                <a:off x="1143000" y="1450975"/>
                <a:ext cx="6940550" cy="20542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pPr algn="ctr">
                  <a:buNone/>
                </a:pPr>
                <a:r>
                  <a:rPr lang="en-US" sz="2200" dirty="0">
                    <a:latin typeface="French Script MT" panose="03020402040607040605" pitchFamily="66" charset="0"/>
                  </a:rPr>
                  <a:t>L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̄"/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acc>
                    <m:d>
                      <m:d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𝑖</m:t>
                        </m:r>
                        <m:sSup>
                          <m:sSup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200" i="1"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  <m:sup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d>
                    <m:r>
                      <a:rPr lang="en-US" sz="2200" i="1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br>
                  <a:rPr lang="en-US" sz="2200" dirty="0"/>
                </a:b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̸"/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r>
                        <a:rPr lang="en-US" sz="2200" i="1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̸"/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</m:oMath>
                    <m:oMath xmlns:m="http://schemas.openxmlformats.org/officeDocument/2006/math"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 i="1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p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sz="22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𝜈𝜇</m:t>
                          </m:r>
                        </m:sup>
                      </m:sSup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𝜈𝜇</m:t>
                          </m:r>
                        </m:sup>
                      </m:sSup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sz="22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𝑖</m:t>
                      </m:r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𝜆𝜈𝜇</m:t>
                          </m:r>
                        </m:sup>
                      </m:sSup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𝜆𝜈</m:t>
                          </m:r>
                        </m:sub>
                      </m:sSub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25602" name="Object 3">
                <a:extLst>
                  <a:ext uri="{FF2B5EF4-FFF2-40B4-BE49-F238E27FC236}">
                    <a16:creationId xmlns:a16="http://schemas.microsoft.com/office/drawing/2014/main" id="{FC273E80-7C39-4292-B483-F9BA4CE729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 bwMode="auto">
              <a:xfrm>
                <a:off x="1143000" y="1450975"/>
                <a:ext cx="6940550" cy="205422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603" name="Text Box 5">
            <a:extLst>
              <a:ext uri="{FF2B5EF4-FFF2-40B4-BE49-F238E27FC236}">
                <a16:creationId xmlns:a16="http://schemas.microsoft.com/office/drawing/2014/main" id="{3000C5E8-18D2-4BBF-BE7C-FC59159648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76200"/>
            <a:ext cx="8305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 eaLnBrk="1" hangingPunct="1">
              <a:spcBef>
                <a:spcPct val="30000"/>
              </a:spcBef>
            </a:pPr>
            <a:r>
              <a:rPr lang="en-US" altLang="en-US" sz="3200">
                <a:latin typeface="Franklin Gothic Book" panose="020B0503020102020204" pitchFamily="34" charset="0"/>
              </a:rPr>
              <a:t>The Lagrange density for a Lorentz-violating free Fermion theory is:</a:t>
            </a:r>
          </a:p>
        </p:txBody>
      </p:sp>
      <p:sp>
        <p:nvSpPr>
          <p:cNvPr id="102406" name="Text Box 6">
            <a:extLst>
              <a:ext uri="{FF2B5EF4-FFF2-40B4-BE49-F238E27FC236}">
                <a16:creationId xmlns:a16="http://schemas.microsoft.com/office/drawing/2014/main" id="{8B22B79D-C172-458F-8E6A-4A98726DF9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405313"/>
            <a:ext cx="8305800" cy="176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l" eaLnBrk="1" hangingPunct="1">
              <a:spcBef>
                <a:spcPct val="30000"/>
              </a:spcBef>
            </a:pPr>
            <a:r>
              <a:rPr lang="en-US" altLang="en-US" sz="3200" i="1" dirty="0">
                <a:latin typeface="Times New Roman" panose="02020603050405020304" pitchFamily="18" charset="0"/>
              </a:rPr>
              <a:t>a</a:t>
            </a:r>
            <a:r>
              <a:rPr lang="en-US" altLang="en-US" sz="3200" dirty="0">
                <a:latin typeface="Franklin Gothic Book" panose="020B0503020102020204" pitchFamily="34" charset="0"/>
              </a:rPr>
              <a:t>, </a:t>
            </a:r>
            <a:r>
              <a:rPr lang="en-US" altLang="en-US" sz="3200" i="1" dirty="0">
                <a:latin typeface="Times New Roman" panose="02020603050405020304" pitchFamily="18" charset="0"/>
              </a:rPr>
              <a:t>b</a:t>
            </a:r>
            <a:r>
              <a:rPr lang="en-US" altLang="en-US" sz="3200" dirty="0">
                <a:latin typeface="Franklin Gothic Book" panose="020B0503020102020204" pitchFamily="34" charset="0"/>
              </a:rPr>
              <a:t>, </a:t>
            </a:r>
            <a:r>
              <a:rPr lang="en-US" altLang="en-US" sz="3200" i="1" dirty="0">
                <a:latin typeface="Times New Roman" panose="02020603050405020304" pitchFamily="18" charset="0"/>
              </a:rPr>
              <a:t>e</a:t>
            </a:r>
            <a:r>
              <a:rPr lang="en-US" altLang="en-US" sz="3200" dirty="0">
                <a:latin typeface="Franklin Gothic Book" panose="020B0503020102020204" pitchFamily="34" charset="0"/>
              </a:rPr>
              <a:t>, and </a:t>
            </a:r>
            <a:r>
              <a:rPr lang="en-US" altLang="en-US" sz="3200" i="1" dirty="0">
                <a:latin typeface="Times New Roman" panose="02020603050405020304" pitchFamily="18" charset="0"/>
              </a:rPr>
              <a:t>g</a:t>
            </a:r>
            <a:r>
              <a:rPr lang="en-US" altLang="en-US" sz="3200" dirty="0">
                <a:latin typeface="Times New Roman" panose="02020603050405020304" pitchFamily="18" charset="0"/>
              </a:rPr>
              <a:t> </a:t>
            </a:r>
            <a:r>
              <a:rPr lang="en-US" altLang="en-US" sz="3200" dirty="0">
                <a:latin typeface="Franklin Gothic Book" panose="020B0503020102020204" pitchFamily="34" charset="0"/>
              </a:rPr>
              <a:t>also violate CPT.</a:t>
            </a:r>
          </a:p>
          <a:p>
            <a:pPr algn="l" eaLnBrk="1" hangingPunct="1">
              <a:spcBef>
                <a:spcPct val="40000"/>
              </a:spcBef>
            </a:pPr>
            <a:r>
              <a:rPr lang="en-US" altLang="en-US" sz="3200" dirty="0">
                <a:latin typeface="Franklin Gothic Book" panose="020B0503020102020204" pitchFamily="34" charset="0"/>
              </a:rPr>
              <a:t>A separate set of coefficients will exist for every elementary particle in the theory, like the </a:t>
            </a:r>
            <a:r>
              <a:rPr lang="en-US" altLang="en-US" sz="3200" dirty="0">
                <a:latin typeface="Symbol" panose="05050102010706020507" pitchFamily="18" charset="2"/>
              </a:rPr>
              <a:t>t</a:t>
            </a:r>
            <a:r>
              <a:rPr lang="en-US" altLang="en-US" sz="3200" dirty="0">
                <a:latin typeface="Franklin Gothic Book" panose="020B0503020102020204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Experimental Bounds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571500" y="1371600"/>
            <a:ext cx="8153400" cy="442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40000"/>
              </a:spcBef>
            </a:pPr>
            <a:r>
              <a:rPr lang="en-US" altLang="en-US" sz="3200" dirty="0">
                <a:latin typeface="Franklin Gothic Book" charset="0"/>
              </a:rPr>
              <a:t>For short-lived particles, practically the only way to place bounds is by looking at modified kinematics in high-energy reactions.</a:t>
            </a:r>
            <a:br>
              <a:rPr lang="en-US" altLang="en-US" sz="3200" dirty="0">
                <a:latin typeface="Franklin Gothic Book" charset="0"/>
              </a:rPr>
            </a:br>
            <a:endParaRPr lang="en-US" altLang="en-US" sz="3200" dirty="0">
              <a:latin typeface="Franklin Gothic Book" charset="0"/>
            </a:endParaRPr>
          </a:p>
          <a:p>
            <a:pPr algn="l">
              <a:spcBef>
                <a:spcPct val="40000"/>
              </a:spcBef>
            </a:pPr>
            <a:endParaRPr lang="en-US" altLang="en-US" sz="3200" dirty="0">
              <a:latin typeface="Franklin Gothic Book" charset="0"/>
            </a:endParaRPr>
          </a:p>
          <a:p>
            <a:pPr algn="l">
              <a:spcBef>
                <a:spcPct val="40000"/>
              </a:spcBef>
            </a:pPr>
            <a:r>
              <a:rPr lang="en-US" altLang="en-US" sz="3200" dirty="0">
                <a:latin typeface="Franklin Gothic Book" charset="0"/>
              </a:rPr>
              <a:t>So we would want to</a:t>
            </a:r>
            <a:br>
              <a:rPr lang="en-US" altLang="en-US" sz="3200" dirty="0">
                <a:latin typeface="Franklin Gothic Book" charset="0"/>
              </a:rPr>
            </a:br>
            <a:r>
              <a:rPr lang="en-US" altLang="en-US" sz="3200" dirty="0">
                <a:latin typeface="Franklin Gothic Book" charset="0"/>
              </a:rPr>
              <a:t>look at </a:t>
            </a:r>
            <a:r>
              <a:rPr lang="en-US" altLang="en-US" sz="3200" dirty="0">
                <a:latin typeface="Symbol" panose="05050102010706020507" pitchFamily="18" charset="2"/>
              </a:rPr>
              <a:t>t</a:t>
            </a:r>
            <a:r>
              <a:rPr lang="en-US" altLang="en-US" sz="3200" dirty="0">
                <a:latin typeface="Franklin Gothic Book" charset="0"/>
              </a:rPr>
              <a:t> production</a:t>
            </a:r>
            <a:br>
              <a:rPr lang="en-US" altLang="en-US" sz="3200" dirty="0">
                <a:latin typeface="Franklin Gothic Book" charset="0"/>
              </a:rPr>
            </a:br>
            <a:r>
              <a:rPr lang="en-US" altLang="en-US" sz="3200" dirty="0">
                <a:latin typeface="Franklin Gothic Book" charset="0"/>
              </a:rPr>
              <a:t>and decay, right?</a:t>
            </a:r>
          </a:p>
        </p:txBody>
      </p:sp>
      <p:pic>
        <p:nvPicPr>
          <p:cNvPr id="3" name="Picture 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AC37606-A2D6-4C56-BDA0-F732BAD14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571875"/>
            <a:ext cx="3657600" cy="292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258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Franklin Gothic Medium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Franklin Gothic Medium"/>
        <a:ea typeface="ＭＳ Ｐゴシック"/>
        <a:cs typeface=""/>
      </a:majorFont>
      <a:minorFont>
        <a:latin typeface="Franklin Gothic Book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2224</TotalTime>
  <Words>889</Words>
  <Application>Microsoft Office PowerPoint</Application>
  <PresentationFormat>On-screen Show (4:3)</PresentationFormat>
  <Paragraphs>95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Arial</vt:lpstr>
      <vt:lpstr>Cambria Math</vt:lpstr>
      <vt:lpstr>Courier New</vt:lpstr>
      <vt:lpstr>Curlz MT</vt:lpstr>
      <vt:lpstr>Franklin Gothic Book</vt:lpstr>
      <vt:lpstr>Franklin Gothic Medium</vt:lpstr>
      <vt:lpstr>French Script MT</vt:lpstr>
      <vt:lpstr>Symbol</vt:lpstr>
      <vt:lpstr>Times New Roman</vt:lpstr>
      <vt:lpstr>Default Design</vt:lpstr>
      <vt:lpstr>2_Default Design</vt:lpstr>
      <vt:lpstr>Tests of Relativity In the t Sector</vt:lpstr>
      <vt:lpstr>PowerPoint Presentation</vt:lpstr>
      <vt:lpstr>Introduction</vt:lpstr>
      <vt:lpstr>PowerPoint Presentation</vt:lpstr>
      <vt:lpstr>PowerPoint Presentation</vt:lpstr>
      <vt:lpstr>Standard Model Extension (SME)</vt:lpstr>
      <vt:lpstr>PowerPoint Presentation</vt:lpstr>
      <vt:lpstr>PowerPoint Presentation</vt:lpstr>
      <vt:lpstr>Experimental Bounds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Tree-Level Processes And Radiative Corrections</dc:title>
  <dc:creator>Microsoft Office User</dc:creator>
  <cp:lastModifiedBy>Altschul, Brett</cp:lastModifiedBy>
  <cp:revision>60</cp:revision>
  <dcterms:created xsi:type="dcterms:W3CDTF">2018-06-11T04:11:33Z</dcterms:created>
  <dcterms:modified xsi:type="dcterms:W3CDTF">2021-09-22T23:18:54Z</dcterms:modified>
</cp:coreProperties>
</file>