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16"/>
  </p:notesMasterIdLst>
  <p:handoutMasterIdLst>
    <p:handoutMasterId r:id="rId17"/>
  </p:handoutMasterIdLst>
  <p:sldIdLst>
    <p:sldId id="339" r:id="rId2"/>
    <p:sldId id="342" r:id="rId3"/>
    <p:sldId id="343" r:id="rId4"/>
    <p:sldId id="344" r:id="rId5"/>
    <p:sldId id="345" r:id="rId6"/>
    <p:sldId id="352" r:id="rId7"/>
    <p:sldId id="353" r:id="rId8"/>
    <p:sldId id="358" r:id="rId9"/>
    <p:sldId id="357" r:id="rId10"/>
    <p:sldId id="347" r:id="rId11"/>
    <p:sldId id="348" r:id="rId12"/>
    <p:sldId id="351" r:id="rId13"/>
    <p:sldId id="359" r:id="rId14"/>
    <p:sldId id="350" r:id="rId15"/>
  </p:sldIdLst>
  <p:sldSz cx="9144000" cy="6858000" type="screen4x3"/>
  <p:notesSz cx="69469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0432FF"/>
    <a:srgbClr val="CCFFFF"/>
    <a:srgbClr val="0096FF"/>
    <a:srgbClr val="76D6FF"/>
    <a:srgbClr val="008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48" autoAdjust="0"/>
    <p:restoredTop sz="95473" autoAdjust="0"/>
  </p:normalViewPr>
  <p:slideViewPr>
    <p:cSldViewPr>
      <p:cViewPr varScale="1">
        <p:scale>
          <a:sx n="107" d="100"/>
          <a:sy n="107" d="100"/>
        </p:scale>
        <p:origin x="540" y="108"/>
      </p:cViewPr>
      <p:guideLst>
        <p:guide orient="horz" pos="3360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2" d="100"/>
          <a:sy n="92" d="100"/>
        </p:scale>
        <p:origin x="-3536" y="-120"/>
      </p:cViewPr>
      <p:guideLst>
        <p:guide orient="horz" pos="2904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99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5413" y="0"/>
            <a:ext cx="30099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BF55C-AF5C-4511-9330-27207AA71B16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8238"/>
            <a:ext cx="30099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5413" y="8758238"/>
            <a:ext cx="30099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A1B71C-D73F-4E62-A425-7D68AAB589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971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4969" y="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0A8A3B2C-632B-4BE5-B2DC-FA4EE7349A57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82" tIns="46191" rIns="92382" bIns="4619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690" y="4379595"/>
            <a:ext cx="5557520" cy="4149090"/>
          </a:xfrm>
          <a:prstGeom prst="rect">
            <a:avLst/>
          </a:prstGeom>
        </p:spPr>
        <p:txBody>
          <a:bodyPr vert="horz" lIns="92382" tIns="46191" rIns="92382" bIns="4619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759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4969" y="875759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4A4927E0-19F5-46EF-B989-87B197D58E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1727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927E0-19F5-46EF-B989-87B197D58E3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070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927E0-19F5-46EF-B989-87B197D58E3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143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0700"/>
            <a:ext cx="9096201" cy="58816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STAR Forward Upgrade Cost and Schedule Review – November 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01AD43-7665-4F46-BEFA-8DECD8160885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STAR Forward Upgrade Cost and Schedule Review – November 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0432FF"/>
                </a:solidFill>
              </a:defRPr>
            </a:lvl1pPr>
          </a:lstStyle>
          <a:p>
            <a:fld id="{DB01AD43-7665-4F46-BEFA-8DECD816088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808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STAR Forward Upgrade Cost and Schedule Review – November 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0432FF"/>
                </a:solidFill>
              </a:defRPr>
            </a:lvl1pPr>
          </a:lstStyle>
          <a:p>
            <a:fld id="{DB01AD43-7665-4F46-BEFA-8DECD81608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35F519-921B-0742-95CD-5F7F8CD3AB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400" y="1371600"/>
            <a:ext cx="5386552" cy="442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664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4694" y="0"/>
            <a:ext cx="7379305" cy="47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88" y="600700"/>
            <a:ext cx="9096201" cy="588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62200" y="6629400"/>
            <a:ext cx="441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432FF"/>
                </a:solidFill>
                <a:latin typeface="Times New Roman" panose="02020603050405020304" pitchFamily="18" charset="0"/>
                <a:ea typeface="宋体" pitchFamily="-65" charset="-122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STAR Forward Upgrade Cost and Schedule Review – November 2018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629400"/>
            <a:ext cx="1066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432FF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</a:lstStyle>
          <a:p>
            <a:fld id="{DB01AD43-7665-4F46-BEFA-8DECD8160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0" y="457200"/>
            <a:ext cx="9116180" cy="91440"/>
          </a:xfrm>
          <a:prstGeom prst="rect">
            <a:avLst/>
          </a:prstGeom>
          <a:gradFill flip="none" rotWithShape="1">
            <a:gsLst>
              <a:gs pos="0">
                <a:srgbClr val="76D6FF"/>
              </a:gs>
              <a:gs pos="48000">
                <a:srgbClr val="0096FF"/>
              </a:gs>
              <a:gs pos="100000">
                <a:srgbClr val="0432FF"/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latin typeface="Arial" pitchFamily="-65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01E848-C25A-8F43-967C-996A128326CC}"/>
              </a:ext>
            </a:extLst>
          </p:cNvPr>
          <p:cNvSpPr/>
          <p:nvPr userDrawn="1"/>
        </p:nvSpPr>
        <p:spPr bwMode="auto">
          <a:xfrm flipV="1">
            <a:off x="13910" y="6553199"/>
            <a:ext cx="9116180" cy="45719"/>
          </a:xfrm>
          <a:prstGeom prst="rect">
            <a:avLst/>
          </a:prstGeom>
          <a:gradFill flip="none" rotWithShape="1">
            <a:gsLst>
              <a:gs pos="0">
                <a:srgbClr val="76D6FF"/>
              </a:gs>
              <a:gs pos="48000">
                <a:srgbClr val="0096FF"/>
              </a:gs>
              <a:gs pos="100000">
                <a:srgbClr val="0432FF"/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latin typeface="Arial" pitchFamily="-65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424DB9-41F2-FB4D-9646-63A93D9B5ED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3199"/>
            <a:ext cx="1155594" cy="3048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7" r:id="rId2"/>
    <p:sldLayoutId id="2147483694" r:id="rId3"/>
    <p:sldLayoutId id="2147483696" r:id="rId4"/>
  </p:sldLayoutIdLst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>
          <a:solidFill>
            <a:srgbClr val="0432FF"/>
          </a:solidFill>
          <a:latin typeface="Times New Roman" panose="02020603050405020304" pitchFamily="18" charset="0"/>
          <a:ea typeface="ＭＳ Ｐゴシック" pitchFamily="-65" charset="-128"/>
          <a:cs typeface="Times New Roman" panose="02020603050405020304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pitchFamily="-65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pitchFamily="-65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pitchFamily="-65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800000"/>
          </a:solidFill>
          <a:latin typeface="Arial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432FF"/>
        </a:buClr>
        <a:buFont typeface="Wingdings" pitchFamily="2" charset="2"/>
        <a:buChar char="q"/>
        <a:defRPr sz="2000">
          <a:solidFill>
            <a:schemeClr val="tx1"/>
          </a:solidFill>
          <a:latin typeface="Times New Roman" panose="02020603050405020304" pitchFamily="18" charset="0"/>
          <a:ea typeface="ＭＳ Ｐゴシック" pitchFamily="-65" charset="-128"/>
          <a:cs typeface="Times New Roman" panose="02020603050405020304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432FF"/>
        </a:buClr>
        <a:buFont typeface="Wingdings" pitchFamily="2" charset="2"/>
        <a:buChar char="Ø"/>
        <a:defRPr sz="1800">
          <a:solidFill>
            <a:schemeClr val="tx1"/>
          </a:solidFill>
          <a:latin typeface="Times New Roman" panose="02020603050405020304" pitchFamily="18" charset="0"/>
          <a:ea typeface="ＭＳ Ｐゴシック" pitchFamily="-65" charset="-128"/>
          <a:cs typeface="Times New Roman" panose="02020603050405020304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432FF"/>
        </a:buClr>
        <a:buChar char="•"/>
        <a:defRPr sz="1600">
          <a:solidFill>
            <a:schemeClr val="tx1"/>
          </a:solidFill>
          <a:latin typeface="Times New Roman" panose="02020603050405020304" pitchFamily="18" charset="0"/>
          <a:ea typeface="ＭＳ Ｐゴシック" pitchFamily="-65" charset="-128"/>
          <a:cs typeface="Times New Roman" panose="02020603050405020304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432FF"/>
        </a:buClr>
        <a:buChar char="–"/>
        <a:defRPr sz="1400">
          <a:solidFill>
            <a:schemeClr val="tx1"/>
          </a:solidFill>
          <a:latin typeface="Times New Roman" panose="02020603050405020304" pitchFamily="18" charset="0"/>
          <a:ea typeface="ＭＳ Ｐゴシック" pitchFamily="-65" charset="-128"/>
          <a:cs typeface="Times New Roman" panose="02020603050405020304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432FF"/>
        </a:buClr>
        <a:buChar char="»"/>
        <a:defRPr sz="1400">
          <a:solidFill>
            <a:schemeClr val="tx1"/>
          </a:solidFill>
          <a:latin typeface="Times New Roman" panose="02020603050405020304" pitchFamily="18" charset="0"/>
          <a:ea typeface="ＭＳ Ｐゴシック" pitchFamily="-65" charset="-128"/>
          <a:cs typeface="Times New Roman" panose="02020603050405020304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AA4DDA-5B10-ED4F-B7BF-C5143B3D4458}"/>
              </a:ext>
            </a:extLst>
          </p:cNvPr>
          <p:cNvSpPr txBox="1"/>
          <p:nvPr/>
        </p:nvSpPr>
        <p:spPr>
          <a:xfrm>
            <a:off x="3985986" y="838200"/>
            <a:ext cx="51580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Associate Laboratory Director’s Review</a:t>
            </a:r>
          </a:p>
          <a:p>
            <a:pPr algn="ctr"/>
            <a:r>
              <a:rPr lang="en-US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 Forward Upgrade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A1799-8F49-E14E-8F3C-2C5211947C94}"/>
              </a:ext>
            </a:extLst>
          </p:cNvPr>
          <p:cNvSpPr txBox="1"/>
          <p:nvPr/>
        </p:nvSpPr>
        <p:spPr>
          <a:xfrm>
            <a:off x="6952690" y="3894376"/>
            <a:ext cx="20720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Scott Wissink</a:t>
            </a:r>
          </a:p>
          <a:p>
            <a:pPr algn="r"/>
            <a:r>
              <a:rPr lang="en-US" b="1" dirty="0" smtClean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Indiana University</a:t>
            </a:r>
            <a:endParaRPr lang="en-US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November </a:t>
            </a:r>
            <a:r>
              <a:rPr lang="en-US" sz="1800" b="1" dirty="0" smtClean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19, </a:t>
            </a:r>
            <a:r>
              <a:rPr lang="en-US" sz="18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2EF180-84C0-0D47-93AA-1E9AE0C193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127" y="4800600"/>
            <a:ext cx="3177873" cy="838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213A02-F3A4-3C48-94D1-DEFC3B026B68}"/>
              </a:ext>
            </a:extLst>
          </p:cNvPr>
          <p:cNvSpPr txBox="1"/>
          <p:nvPr/>
        </p:nvSpPr>
        <p:spPr>
          <a:xfrm>
            <a:off x="5484230" y="2286000"/>
            <a:ext cx="3507370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b="1" dirty="0" smtClean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Overview:</a:t>
            </a:r>
          </a:p>
          <a:p>
            <a:pPr lvl="1" indent="-112713"/>
            <a:r>
              <a:rPr lang="en-US" sz="2400" b="1" dirty="0" smtClean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we hope to learn</a:t>
            </a:r>
          </a:p>
          <a:p>
            <a:pPr marL="344488" lvl="1"/>
            <a:r>
              <a:rPr lang="en-US" sz="2400" b="1" dirty="0" smtClean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we plan to do it</a:t>
            </a:r>
            <a:endParaRPr lang="en-US" sz="2400" b="1" dirty="0">
              <a:solidFill>
                <a:srgbClr val="0432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25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D2206-A96A-2844-9488-807BBB4FE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477760"/>
          </a:xfrm>
        </p:spPr>
        <p:txBody>
          <a:bodyPr/>
          <a:lstStyle/>
          <a:p>
            <a:pPr algn="ctr"/>
            <a:r>
              <a:rPr lang="en-US" b="1" dirty="0" smtClean="0"/>
              <a:t>Forward Calorimeter System – Concept </a:t>
            </a:r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7BEF05-2F70-6347-B828-0FB9BA9A5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STAR Forward Upgrade Cost and Schedule Review – November 2018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76FEA9-9762-CA4D-810F-716845F24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AD43-7665-4F46-BEFA-8DECD8160885}" type="slidenum">
              <a:rPr lang="en-US" smtClean="0"/>
              <a:pPr/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91574036"/>
                  </p:ext>
                </p:extLst>
              </p:nvPr>
            </p:nvGraphicFramePr>
            <p:xfrm>
              <a:off x="181131" y="1047276"/>
              <a:ext cx="4331632" cy="111252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005173">
                      <a:extLst>
                        <a:ext uri="{9D8B030D-6E8A-4147-A177-3AD203B41FA5}">
                          <a16:colId xmlns:a16="http://schemas.microsoft.com/office/drawing/2014/main" val="3103134082"/>
                        </a:ext>
                      </a:extLst>
                    </a:gridCol>
                    <a:gridCol w="1937896">
                      <a:extLst>
                        <a:ext uri="{9D8B030D-6E8A-4147-A177-3AD203B41FA5}">
                          <a16:colId xmlns:a16="http://schemas.microsoft.com/office/drawing/2014/main" val="1294824164"/>
                        </a:ext>
                      </a:extLst>
                    </a:gridCol>
                    <a:gridCol w="1388563">
                      <a:extLst>
                        <a:ext uri="{9D8B030D-6E8A-4147-A177-3AD203B41FA5}">
                          <a16:colId xmlns:a16="http://schemas.microsoft.com/office/drawing/2014/main" val="115021916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endParaRPr lang="en-US" sz="1600" dirty="0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dirty="0" err="1"/>
                            <a:t>p+p</a:t>
                          </a:r>
                          <a:r>
                            <a:rPr lang="en-US" sz="1600" dirty="0"/>
                            <a:t> / </a:t>
                          </a:r>
                          <a:r>
                            <a:rPr lang="en-US" sz="1600" dirty="0" err="1"/>
                            <a:t>p+A</a:t>
                          </a:r>
                          <a:endParaRPr lang="en-US" sz="1600" dirty="0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dirty="0"/>
                            <a:t>A+A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46888262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dirty="0"/>
                            <a:t>ECAL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b="0" i="1" dirty="0" smtClean="0">
                                  <a:latin typeface="Cambria Math" panose="02040503050406030204" pitchFamily="18" charset="0"/>
                                </a:rPr>
                                <m:t>≈</m:t>
                              </m:r>
                              <m:r>
                                <a:rPr lang="en-US" sz="1600" i="1" dirty="0" smtClean="0">
                                  <a:latin typeface="Cambria Math" panose="02040503050406030204" pitchFamily="18" charset="0"/>
                                </a:rPr>
                                <m:t>10%/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6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600" i="1" dirty="0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sz="1600" dirty="0" smtClean="0"/>
                            <a:t> </a:t>
                          </a:r>
                          <a:r>
                            <a:rPr lang="en-US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+ 3%</a:t>
                          </a:r>
                          <a:endParaRPr lang="en-US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dirty="0" smtClean="0">
                                    <a:latin typeface="Cambria Math" panose="02040503050406030204" pitchFamily="18" charset="0"/>
                                  </a:rPr>
                                  <m:t>≈2</m:t>
                                </m:r>
                                <m:r>
                                  <a:rPr lang="en-US" sz="1600" i="1" dirty="0" smtClean="0">
                                    <a:latin typeface="Cambria Math" panose="02040503050406030204" pitchFamily="18" charset="0"/>
                                  </a:rPr>
                                  <m:t>0%/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6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600" i="1" dirty="0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3646976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dirty="0"/>
                            <a:t>HCAL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b="0" i="1" dirty="0" smtClean="0">
                                  <a:latin typeface="Cambria Math" panose="02040503050406030204" pitchFamily="18" charset="0"/>
                                </a:rPr>
                                <m:t>≈</m:t>
                              </m:r>
                              <m:r>
                                <a:rPr lang="en-US" sz="1600" b="0" i="1" dirty="0" smtClean="0">
                                  <a:latin typeface="Cambria Math"/>
                                </a:rPr>
                                <m:t>5</m:t>
                              </m:r>
                              <m:r>
                                <a:rPr lang="en-US" sz="1600" i="1" dirty="0" smtClean="0">
                                  <a:latin typeface="Cambria Math" panose="02040503050406030204" pitchFamily="18" charset="0"/>
                                </a:rPr>
                                <m:t>0%/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6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600" b="0" i="1" dirty="0" smtClean="0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sz="1600" dirty="0" smtClean="0"/>
                            <a:t> </a:t>
                          </a:r>
                          <a:r>
                            <a:rPr lang="en-US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+ 10%</a:t>
                          </a:r>
                          <a:endParaRPr lang="en-US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baseline="0" dirty="0" smtClean="0"/>
                            <a:t> –  </a:t>
                          </a:r>
                          <a:endParaRPr lang="en-US" sz="1600" dirty="0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82867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91574036"/>
                  </p:ext>
                </p:extLst>
              </p:nvPr>
            </p:nvGraphicFramePr>
            <p:xfrm>
              <a:off x="181131" y="1047276"/>
              <a:ext cx="4331632" cy="111252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005173">
                      <a:extLst>
                        <a:ext uri="{9D8B030D-6E8A-4147-A177-3AD203B41FA5}">
                          <a16:colId xmlns:a16="http://schemas.microsoft.com/office/drawing/2014/main" val="3103134082"/>
                        </a:ext>
                      </a:extLst>
                    </a:gridCol>
                    <a:gridCol w="1937896">
                      <a:extLst>
                        <a:ext uri="{9D8B030D-6E8A-4147-A177-3AD203B41FA5}">
                          <a16:colId xmlns:a16="http://schemas.microsoft.com/office/drawing/2014/main" val="1294824164"/>
                        </a:ext>
                      </a:extLst>
                    </a:gridCol>
                    <a:gridCol w="1388563">
                      <a:extLst>
                        <a:ext uri="{9D8B030D-6E8A-4147-A177-3AD203B41FA5}">
                          <a16:colId xmlns:a16="http://schemas.microsoft.com/office/drawing/2014/main" val="115021916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endParaRPr lang="en-US" sz="1600" dirty="0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dirty="0" err="1"/>
                            <a:t>p+p</a:t>
                          </a:r>
                          <a:r>
                            <a:rPr lang="en-US" sz="1600" dirty="0"/>
                            <a:t> / </a:t>
                          </a:r>
                          <a:r>
                            <a:rPr lang="en-US" sz="1600" dirty="0" err="1"/>
                            <a:t>p+A</a:t>
                          </a:r>
                          <a:endParaRPr lang="en-US" sz="1600" dirty="0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dirty="0"/>
                            <a:t>A+A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46888262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dirty="0"/>
                            <a:t>ECAL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52038" t="-100000" r="-72727" b="-1129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12719" t="-100000" r="-1754" b="-11290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3646976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dirty="0"/>
                            <a:t>HCAL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52038" t="-203279" r="-72727" b="-14754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baseline="0" dirty="0" smtClean="0"/>
                            <a:t> –  </a:t>
                          </a:r>
                          <a:endParaRPr lang="en-US" sz="1600" dirty="0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828670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029200" y="990600"/>
                <a:ext cx="3491048" cy="2939266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>
                <a:solidFill>
                  <a:srgbClr val="0F6FC6">
                    <a:lumMod val="50000"/>
                  </a:srgbClr>
                </a:solidFill>
              </a:ln>
            </p:spPr>
            <p:txBody>
              <a:bodyPr wrap="square" lIns="182880" tIns="91440" rIns="182880" bIns="9144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Calibri" panose="020F0502020204030204"/>
                  </a:rPr>
                  <a:t>Preshower detector (reuse FPS)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BD0D9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EM calorimeter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BD0D9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PHENIX </a:t>
                </a:r>
                <a:r>
                  <a:rPr kumimoji="0" lang="en-US" sz="18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BD0D9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PbSc</a:t>
                </a: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BD0D9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BD0D9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New readout </a:t>
                </a:r>
                <a:r>
                  <a:rPr kumimoji="0" lang="en-US" sz="18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BD0D9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SiPM</a:t>
                </a: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BD0D9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9DD9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Hadronic calorimeter</a:t>
                </a:r>
              </a:p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1800" b="0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9DD9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𝐿</m:t>
                    </m:r>
                    <m:r>
                      <a:rPr kumimoji="0" lang="en-US" sz="1800" b="0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9DD9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=4.4⋅</m:t>
                    </m:r>
                    <m:sSub>
                      <m:sSubPr>
                        <m:ctrlPr>
                          <a:rPr kumimoji="0" lang="en-US" sz="1800" b="0" i="1" u="none" strike="noStrike" kern="0" cap="none" spc="0" normalizeH="0" baseline="0" noProof="0" dirty="0" err="1" smtClean="0">
                            <a:ln>
                              <a:noFill/>
                            </a:ln>
                            <a:solidFill>
                              <a:srgbClr val="009DD9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9DD9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kumimoji="0" lang="en-US" sz="1800" b="0" i="1" u="none" strike="noStrike" kern="0" cap="none" spc="0" normalizeH="0" baseline="0" noProof="0" dirty="0" err="1" smtClean="0">
                            <a:ln>
                              <a:noFill/>
                            </a:ln>
                            <a:solidFill>
                              <a:srgbClr val="009DD9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  <m:r>
                      <a:rPr kumimoji="0" lang="en-US" sz="1800" b="0" i="1" u="none" strike="noStrike" kern="0" cap="none" spc="0" normalizeH="0" baseline="0" noProof="0" dirty="0" err="1" smtClean="0">
                        <a:ln>
                          <a:noFill/>
                        </a:ln>
                        <a:solidFill>
                          <a:srgbClr val="009DD9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9DD9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9DD9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Sampling iron-scintillator</a:t>
                </a:r>
              </a:p>
              <a:p>
                <a:pPr marL="285750" marR="0" lvl="0" indent="-2857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9DD9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Same readout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990600"/>
                <a:ext cx="3491048" cy="2939266"/>
              </a:xfrm>
              <a:prstGeom prst="rect">
                <a:avLst/>
              </a:prstGeom>
              <a:blipFill>
                <a:blip r:embed="rId3"/>
                <a:stretch>
                  <a:fillRect b="-620"/>
                </a:stretch>
              </a:blipFill>
              <a:ln>
                <a:solidFill>
                  <a:srgbClr val="0F6FC6">
                    <a:lumMod val="50000"/>
                  </a:srgb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898" y="2465760"/>
            <a:ext cx="4118101" cy="38588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92577" y="4493329"/>
            <a:ext cx="3886200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17406D"/>
                </a:solidFill>
                <a:latin typeface="Calibri" panose="020F0502020204030204"/>
                <a:sym typeface="Wingdings" panose="05000000000000000000" pitchFamily="2" charset="2"/>
              </a:rPr>
              <a:t>Significant d</a:t>
            </a:r>
            <a:r>
              <a:rPr lang="en-US" sz="2000" dirty="0" smtClean="0">
                <a:solidFill>
                  <a:srgbClr val="17406D"/>
                </a:solidFill>
                <a:latin typeface="Calibri" panose="020F0502020204030204"/>
              </a:rPr>
              <a:t>evelopment efforts </a:t>
            </a:r>
            <a:r>
              <a:rPr lang="en-US" sz="2000" dirty="0">
                <a:solidFill>
                  <a:srgbClr val="17406D"/>
                </a:solidFill>
                <a:latin typeface="Calibri" panose="020F0502020204030204"/>
              </a:rPr>
              <a:t>for </a:t>
            </a:r>
            <a:r>
              <a:rPr lang="en-US" sz="2000" dirty="0" err="1" smtClean="0">
                <a:solidFill>
                  <a:srgbClr val="17406D"/>
                </a:solidFill>
                <a:latin typeface="Calibri" panose="020F0502020204030204"/>
              </a:rPr>
              <a:t>EMCal</a:t>
            </a:r>
            <a:r>
              <a:rPr lang="en-US" sz="2000" dirty="0" smtClean="0">
                <a:solidFill>
                  <a:srgbClr val="17406D"/>
                </a:solidFill>
                <a:latin typeface="Calibri" panose="020F0502020204030204"/>
              </a:rPr>
              <a:t> and </a:t>
            </a:r>
            <a:r>
              <a:rPr lang="en-US" sz="2000" dirty="0" err="1" smtClean="0">
                <a:solidFill>
                  <a:srgbClr val="17406D"/>
                </a:solidFill>
                <a:latin typeface="Calibri" panose="020F0502020204030204"/>
              </a:rPr>
              <a:t>HCal</a:t>
            </a:r>
            <a:r>
              <a:rPr lang="en-US" sz="2000" dirty="0" smtClean="0">
                <a:solidFill>
                  <a:srgbClr val="17406D"/>
                </a:solidFill>
                <a:latin typeface="Calibri" panose="020F0502020204030204"/>
              </a:rPr>
              <a:t> as </a:t>
            </a:r>
            <a:r>
              <a:rPr lang="en-US" sz="2000" dirty="0">
                <a:solidFill>
                  <a:srgbClr val="17406D"/>
                </a:solidFill>
                <a:latin typeface="Calibri" panose="020F0502020204030204"/>
              </a:rPr>
              <a:t>part of EIC </a:t>
            </a:r>
            <a:r>
              <a:rPr lang="en-US" sz="2000" dirty="0" smtClean="0">
                <a:solidFill>
                  <a:srgbClr val="17406D"/>
                </a:solidFill>
                <a:latin typeface="Calibri" panose="020F0502020204030204"/>
              </a:rPr>
              <a:t>R&amp;D</a:t>
            </a:r>
          </a:p>
          <a:p>
            <a:pPr>
              <a:spcAft>
                <a:spcPts val="600"/>
              </a:spcAft>
            </a:pPr>
            <a:r>
              <a:rPr lang="en-US" sz="2000" dirty="0" smtClean="0">
                <a:solidFill>
                  <a:srgbClr val="17406D"/>
                </a:solidFill>
                <a:latin typeface="Calibri" panose="020F0502020204030204"/>
              </a:rPr>
              <a:t>Extensive testing of prototypes at both FNAL and at STAR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rgbClr val="17406D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47124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95"/>
          <a:stretch/>
        </p:blipFill>
        <p:spPr>
          <a:xfrm>
            <a:off x="6935755" y="4495800"/>
            <a:ext cx="2055845" cy="1952625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9"/>
          <a:stretch/>
        </p:blipFill>
        <p:spPr>
          <a:xfrm>
            <a:off x="4281196" y="3048000"/>
            <a:ext cx="2805404" cy="21691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C4BC3B-5985-2945-BB1F-525BD2353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477760"/>
          </a:xfrm>
        </p:spPr>
        <p:txBody>
          <a:bodyPr/>
          <a:lstStyle/>
          <a:p>
            <a:pPr algn="ctr"/>
            <a:r>
              <a:rPr lang="en-US" b="1" dirty="0" smtClean="0"/>
              <a:t>Forward Calorimeter System – Simulations</a:t>
            </a:r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4D35CA-0F40-5E40-87D6-A83B15A80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STAR Forward Upgrade Cost and Schedule Review – November 2018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6E5B76-0135-9A43-8DA6-A6524E769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AD43-7665-4F46-BEFA-8DECD816088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09600"/>
            <a:ext cx="2662555" cy="2562225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805" y="609600"/>
            <a:ext cx="2652395" cy="255270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740" y="609600"/>
            <a:ext cx="2689860" cy="25882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3352800"/>
            <a:ext cx="400780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 smtClean="0">
                <a:cs typeface="Times New Roman" panose="02020603050405020304" pitchFamily="18" charset="0"/>
              </a:rPr>
              <a:t>Run </a:t>
            </a:r>
            <a:r>
              <a:rPr lang="en-US" sz="1400" b="1" dirty="0" smtClean="0">
                <a:cs typeface="Times New Roman" panose="02020603050405020304" pitchFamily="18" charset="0"/>
              </a:rPr>
              <a:t>PYTHIA</a:t>
            </a:r>
            <a:r>
              <a:rPr lang="en-US" sz="1600" b="1" dirty="0" smtClean="0">
                <a:cs typeface="Times New Roman" panose="02020603050405020304" pitchFamily="18" charset="0"/>
              </a:rPr>
              <a:t> events through full </a:t>
            </a:r>
            <a:r>
              <a:rPr lang="en-US" sz="1400" b="1" dirty="0" smtClean="0">
                <a:cs typeface="Times New Roman" panose="02020603050405020304" pitchFamily="18" charset="0"/>
              </a:rPr>
              <a:t>GEANT </a:t>
            </a:r>
            <a:r>
              <a:rPr lang="en-US" sz="1600" b="1" dirty="0" smtClean="0">
                <a:cs typeface="Times New Roman" panose="02020603050405020304" pitchFamily="18" charset="0"/>
              </a:rPr>
              <a:t>simulation of FCS, compare output of jet-finder (anti-</a:t>
            </a:r>
            <a:r>
              <a:rPr lang="en-US" sz="1600" b="1" i="1" dirty="0" err="1" smtClean="0">
                <a:cs typeface="Times New Roman" panose="02020603050405020304" pitchFamily="18" charset="0"/>
              </a:rPr>
              <a:t>kt</a:t>
            </a:r>
            <a:r>
              <a:rPr lang="en-US" sz="1600" b="1" i="1" dirty="0" smtClean="0"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cs typeface="Times New Roman" panose="02020603050405020304" pitchFamily="18" charset="0"/>
              </a:rPr>
              <a:t>algo</a:t>
            </a:r>
            <a:r>
              <a:rPr lang="en-US" sz="1600" b="1" dirty="0" smtClean="0">
                <a:cs typeface="Times New Roman" panose="02020603050405020304" pitchFamily="18" charset="0"/>
              </a:rPr>
              <a:t>) at particle level  to results at detector level for </a:t>
            </a:r>
            <a:r>
              <a:rPr lang="en-US" sz="1600" b="1" i="1" dirty="0" err="1" smtClean="0">
                <a:cs typeface="Times New Roman" panose="02020603050405020304" pitchFamily="18" charset="0"/>
              </a:rPr>
              <a:t>p</a:t>
            </a:r>
            <a:r>
              <a:rPr lang="en-US" sz="1600" b="1" i="1" baseline="-25000" dirty="0" err="1" smtClean="0">
                <a:cs typeface="Times New Roman" panose="02020603050405020304" pitchFamily="18" charset="0"/>
              </a:rPr>
              <a:t>T</a:t>
            </a:r>
            <a:r>
              <a:rPr lang="en-US" sz="1600" b="1" dirty="0" smtClean="0">
                <a:cs typeface="Times New Roman" panose="02020603050405020304" pitchFamily="18" charset="0"/>
              </a:rPr>
              <a:t>, </a:t>
            </a:r>
            <a:r>
              <a:rPr lang="el-GR" sz="1600" b="1" i="1" dirty="0" smtClean="0">
                <a:cs typeface="Times New Roman" panose="02020603050405020304" pitchFamily="18" charset="0"/>
              </a:rPr>
              <a:t>η</a:t>
            </a:r>
            <a:r>
              <a:rPr lang="en-US" sz="1600" b="1" dirty="0" smtClean="0">
                <a:cs typeface="Times New Roman" panose="02020603050405020304" pitchFamily="18" charset="0"/>
              </a:rPr>
              <a:t>, </a:t>
            </a:r>
            <a:r>
              <a:rPr lang="el-GR" sz="1600" b="1" i="1" dirty="0" smtClean="0">
                <a:cs typeface="Times New Roman" panose="02020603050405020304" pitchFamily="18" charset="0"/>
              </a:rPr>
              <a:t>ϕ</a:t>
            </a:r>
            <a:endParaRPr lang="en-US" sz="1600" b="1" i="1" dirty="0" smtClean="0">
              <a:cs typeface="Times New Roman" panose="02020603050405020304" pitchFamily="18" charset="0"/>
            </a:endParaRPr>
          </a:p>
          <a:p>
            <a:pPr algn="l"/>
            <a:endParaRPr lang="en-US" sz="1600" b="1" i="1" dirty="0">
              <a:cs typeface="Times New Roman" panose="02020603050405020304" pitchFamily="18" charset="0"/>
            </a:endParaRPr>
          </a:p>
          <a:p>
            <a:pPr algn="l">
              <a:buFont typeface="Wingdings"/>
              <a:buChar char="à"/>
            </a:pPr>
            <a:r>
              <a:rPr lang="en-US" sz="1600" b="1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sz="1600" b="1" dirty="0" smtClean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Excellent agreement after imposing fiducial cut keeping jet &gt; 0.2 from edge</a:t>
            </a:r>
          </a:p>
          <a:p>
            <a:pPr algn="l">
              <a:buFont typeface="Wingdings"/>
              <a:buChar char="à"/>
            </a:pPr>
            <a:endParaRPr lang="en-US" sz="1600" b="1" dirty="0">
              <a:solidFill>
                <a:srgbClr val="FF0000"/>
              </a:solidFill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l">
              <a:buFont typeface="Wingdings"/>
              <a:buChar char="à"/>
            </a:pPr>
            <a:r>
              <a:rPr lang="en-US" sz="1600" b="1" dirty="0" smtClean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 See no significant degradation of signal or systematic bias in </a:t>
            </a:r>
            <a:r>
              <a:rPr lang="en-US" sz="1600" b="1" dirty="0" err="1" smtClean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Sivers</a:t>
            </a:r>
            <a:r>
              <a:rPr lang="en-US" sz="1600" b="1" dirty="0" smtClean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sz="1600" b="1" i="1" dirty="0" smtClean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en-US" sz="1600" b="1" i="1" baseline="-25000" dirty="0" smtClean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N</a:t>
            </a:r>
            <a:r>
              <a:rPr lang="en-US" sz="1600" b="1" dirty="0" smtClean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due to gaps in phi coverage of FCS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8626150" y="5472112"/>
            <a:ext cx="189723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7963677" y="5464044"/>
            <a:ext cx="189723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7745961" y="5474638"/>
            <a:ext cx="189723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528244" y="5562600"/>
            <a:ext cx="189723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7275597" y="4953000"/>
            <a:ext cx="505293" cy="1271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8991600" y="4648200"/>
            <a:ext cx="0" cy="16002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7317907" y="4953000"/>
            <a:ext cx="428054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9" name="Group 8"/>
          <p:cNvGrpSpPr/>
          <p:nvPr/>
        </p:nvGrpSpPr>
        <p:grpSpPr>
          <a:xfrm>
            <a:off x="4267199" y="5257800"/>
            <a:ext cx="2667001" cy="1213318"/>
            <a:chOff x="4267199" y="5257800"/>
            <a:chExt cx="2667001" cy="121331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329825" y="5257800"/>
              <a:ext cx="2604375" cy="1213318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 bwMode="auto">
            <a:xfrm>
              <a:off x="4267199" y="5773270"/>
              <a:ext cx="381001" cy="30479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0027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E94BA3F-4D12-4E8E-8C3E-9EA89D92C0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553" t="835" r="7240" b="1"/>
          <a:stretch/>
        </p:blipFill>
        <p:spPr>
          <a:xfrm>
            <a:off x="304800" y="2301240"/>
            <a:ext cx="3904861" cy="40233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372DD35-5E39-2340-AAF5-3573E458C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477760"/>
          </a:xfrm>
        </p:spPr>
        <p:txBody>
          <a:bodyPr/>
          <a:lstStyle/>
          <a:p>
            <a:pPr algn="ctr"/>
            <a:r>
              <a:rPr lang="en-US" b="1" dirty="0" smtClean="0"/>
              <a:t>Forward Tracking System – Concept</a:t>
            </a:r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7506B2-689E-7E40-8E67-D6AA896CB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STAR Forward Upgrade Cost and Schedule Review – November 2018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3A407E-AA1A-5041-A82F-DC94DFF4F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AD43-7665-4F46-BEFA-8DECD816088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465FD4-0E27-401A-8AB7-75F77B1793A7}"/>
              </a:ext>
            </a:extLst>
          </p:cNvPr>
          <p:cNvSpPr/>
          <p:nvPr/>
        </p:nvSpPr>
        <p:spPr>
          <a:xfrm>
            <a:off x="4284305" y="2133600"/>
            <a:ext cx="485969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00FF"/>
                </a:solidFill>
                <a:latin typeface="Calibri" panose="020F0502020204030204"/>
              </a:rPr>
              <a:t>3 layers of silicon mini-strip disk</a:t>
            </a:r>
          </a:p>
          <a:p>
            <a:pPr marL="627063" lvl="1" indent="-169863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  <a:latin typeface="Calibri" panose="020F0502020204030204"/>
              </a:rPr>
              <a:t>Positioned at </a:t>
            </a:r>
            <a:r>
              <a:rPr lang="en-US" i="1" dirty="0" smtClean="0">
                <a:solidFill>
                  <a:srgbClr val="000000"/>
                </a:solidFill>
                <a:latin typeface="Calibri" panose="020F0502020204030204"/>
              </a:rPr>
              <a:t>z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/>
              </a:rPr>
              <a:t> = 140, 163, 187 cm</a:t>
            </a:r>
            <a:endParaRPr lang="en-US" i="1" dirty="0" smtClean="0">
              <a:solidFill>
                <a:srgbClr val="000000"/>
              </a:solidFill>
              <a:latin typeface="Calibri" panose="020F0502020204030204"/>
            </a:endParaRPr>
          </a:p>
          <a:p>
            <a:pPr marL="627063" lvl="1" indent="-169863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Builds on experience of STAR IST (Intermediate Silicon Tracker)</a:t>
            </a:r>
          </a:p>
          <a:p>
            <a:pPr marL="627063" indent="-169863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FF"/>
                </a:solidFill>
                <a:latin typeface="Calibri" panose="020F0502020204030204"/>
              </a:rPr>
              <a:t>4 layers of small-strip Thin Gap Chambers</a:t>
            </a:r>
          </a:p>
          <a:p>
            <a:pPr marL="627063" lvl="1" indent="-169863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i="1" dirty="0" smtClean="0">
                <a:solidFill>
                  <a:srgbClr val="000000"/>
                </a:solidFill>
                <a:latin typeface="Calibri" panose="020F0502020204030204"/>
              </a:rPr>
              <a:t>z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/>
              </a:rPr>
              <a:t> = 273, 303, 333, 363 cm</a:t>
            </a:r>
            <a:endParaRPr lang="en-US" i="1" dirty="0">
              <a:solidFill>
                <a:srgbClr val="000000"/>
              </a:solidFill>
              <a:latin typeface="Calibri" panose="020F0502020204030204"/>
            </a:endParaRPr>
          </a:p>
          <a:p>
            <a:pPr marL="627063" lvl="1" indent="-169863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  <a:latin typeface="Calibri" panose="020F0502020204030204"/>
              </a:rPr>
              <a:t>TPX </a:t>
            </a: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electronics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/>
              </a:rPr>
              <a:t>from STAR TPC for </a:t>
            </a: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readout</a:t>
            </a:r>
          </a:p>
          <a:p>
            <a:pPr marL="627063" lvl="1" indent="-1698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Calibri" panose="020F0502020204030204"/>
              </a:rPr>
              <a:t>Significant reduction of the project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/>
              </a:rPr>
              <a:t>cost</a:t>
            </a:r>
          </a:p>
          <a:p>
            <a:pPr marL="627063" lvl="1" indent="-169863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dirty="0">
              <a:solidFill>
                <a:srgbClr val="000000"/>
              </a:solidFill>
              <a:latin typeface="Calibri" panose="020F0502020204030204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  <a:latin typeface="Calibri" panose="020F0502020204030204"/>
              </a:rPr>
              <a:t>Simulations indicate above requirements can be met with no significant loss in performance compared to an “all silicon” (6 disks) design</a:t>
            </a:r>
            <a:endParaRPr lang="en-US" b="1" dirty="0">
              <a:solidFill>
                <a:srgbClr val="FF0000"/>
              </a:solidFill>
              <a:latin typeface="Calibri" panose="020F05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77285772"/>
                  </p:ext>
                </p:extLst>
              </p:nvPr>
            </p:nvGraphicFramePr>
            <p:xfrm>
              <a:off x="1104163" y="995444"/>
              <a:ext cx="6935675" cy="94996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273032">
                      <a:extLst>
                        <a:ext uri="{9D8B030D-6E8A-4147-A177-3AD203B41FA5}">
                          <a16:colId xmlns:a16="http://schemas.microsoft.com/office/drawing/2014/main" val="3103134082"/>
                        </a:ext>
                      </a:extLst>
                    </a:gridCol>
                    <a:gridCol w="1975547">
                      <a:extLst>
                        <a:ext uri="{9D8B030D-6E8A-4147-A177-3AD203B41FA5}">
                          <a16:colId xmlns:a16="http://schemas.microsoft.com/office/drawing/2014/main" val="1294824164"/>
                        </a:ext>
                      </a:extLst>
                    </a:gridCol>
                    <a:gridCol w="3687096">
                      <a:extLst>
                        <a:ext uri="{9D8B030D-6E8A-4147-A177-3AD203B41FA5}">
                          <a16:colId xmlns:a16="http://schemas.microsoft.com/office/drawing/2014/main" val="115021916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endParaRPr lang="en-US" sz="1600" dirty="0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dirty="0" err="1"/>
                            <a:t>p+p</a:t>
                          </a:r>
                          <a:r>
                            <a:rPr lang="en-US" sz="1600" dirty="0"/>
                            <a:t> / </a:t>
                          </a:r>
                          <a:r>
                            <a:rPr lang="en-US" sz="1600" dirty="0" err="1"/>
                            <a:t>p+A</a:t>
                          </a:r>
                          <a:endParaRPr lang="en-US" sz="1600" dirty="0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dirty="0"/>
                            <a:t>A+A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46888262"/>
                      </a:ext>
                    </a:extLst>
                  </a:tr>
                  <a:tr h="370840"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dirty="0"/>
                            <a:t>Tracking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dirty="0"/>
                            <a:t>charge separation</a:t>
                          </a:r>
                          <a:br>
                            <a:rPr lang="en-US" sz="1600" dirty="0"/>
                          </a:br>
                          <a:r>
                            <a:rPr lang="en-US" sz="1600" dirty="0"/>
                            <a:t>photon suppression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600" i="1" baseline="0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 dirty="0" smtClean="0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  <m:r>
                                    <a:rPr lang="en-US" sz="1600" i="1" baseline="0" dirty="0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en-US" sz="1600" i="1" baseline="0" dirty="0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den>
                              </m:f>
                              <m:r>
                                <a:rPr lang="en-US" sz="1600" i="1" baseline="0" dirty="0" smtClean="0">
                                  <a:latin typeface="Cambria Math" panose="02040503050406030204" pitchFamily="18" charset="0"/>
                                </a:rPr>
                                <m:t>≈</m:t>
                              </m:r>
                            </m:oMath>
                          </a14:m>
                          <a:r>
                            <a:rPr lang="en-US" sz="1600" i="0" baseline="0" dirty="0" smtClean="0">
                              <a:latin typeface="+mn-lt"/>
                            </a:rPr>
                            <a:t> </a:t>
                          </a:r>
                          <a:r>
                            <a:rPr lang="en-US" sz="1600" i="0" baseline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20-30% for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dirty="0" smtClean="0">
                                  <a:latin typeface="Cambria Math" panose="02040503050406030204" pitchFamily="18" charset="0"/>
                                </a:rPr>
                                <m:t>0.2&lt;</m:t>
                              </m:r>
                              <m:sSub>
                                <m:sSubPr>
                                  <m:ctrlPr>
                                    <a:rPr lang="en-US" sz="1600" i="1" dirty="0" err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 dirty="0" err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600" i="1" dirty="0" err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  <m:r>
                                <a:rPr lang="en-US" sz="1600" i="1" dirty="0" smtClean="0">
                                  <a:latin typeface="Cambria Math" panose="02040503050406030204" pitchFamily="18" charset="0"/>
                                </a:rPr>
                                <m:t>&lt;2.0 </m:t>
                              </m:r>
                              <m:r>
                                <m:rPr>
                                  <m:nor/>
                                </m:rPr>
                                <a:rPr lang="en-US" sz="1600" i="0" dirty="0" smtClean="0"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  <m:r>
                                <a:rPr lang="en-US" sz="1600" i="1" dirty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600" i="1" dirty="0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oMath>
                          </a14:m>
                          <a:endParaRPr lang="en-US" sz="1600" dirty="0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3042322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77285772"/>
                  </p:ext>
                </p:extLst>
              </p:nvPr>
            </p:nvGraphicFramePr>
            <p:xfrm>
              <a:off x="1104163" y="995444"/>
              <a:ext cx="6935675" cy="94996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273032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103134082"/>
                        </a:ext>
                      </a:extLst>
                    </a:gridCol>
                    <a:gridCol w="1975547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294824164"/>
                        </a:ext>
                      </a:extLst>
                    </a:gridCol>
                    <a:gridCol w="368709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15021916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endParaRPr lang="en-US" sz="1600" dirty="0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dirty="0" err="1"/>
                            <a:t>p+p</a:t>
                          </a:r>
                          <a:r>
                            <a:rPr lang="en-US" sz="1600" dirty="0"/>
                            <a:t> / </a:t>
                          </a:r>
                          <a:r>
                            <a:rPr lang="en-US" sz="1600" dirty="0" err="1"/>
                            <a:t>p+A</a:t>
                          </a:r>
                          <a:endParaRPr lang="en-US" sz="1600" dirty="0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dirty="0"/>
                            <a:t>A+A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346888262"/>
                      </a:ext>
                    </a:extLst>
                  </a:tr>
                  <a:tr h="579120"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dirty="0"/>
                            <a:t>Tracking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600" dirty="0"/>
                            <a:t>charge separation</a:t>
                          </a:r>
                          <a:br>
                            <a:rPr lang="en-US" sz="1600" dirty="0"/>
                          </a:br>
                          <a:r>
                            <a:rPr lang="en-US" sz="1600" dirty="0"/>
                            <a:t>photon suppression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F6FC6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88099" t="-64211" b="-136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63042322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76406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2DD35-5E39-2340-AAF5-3573E458C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477760"/>
          </a:xfrm>
        </p:spPr>
        <p:txBody>
          <a:bodyPr/>
          <a:lstStyle/>
          <a:p>
            <a:pPr algn="ctr"/>
            <a:r>
              <a:rPr lang="en-US" b="1" dirty="0" smtClean="0"/>
              <a:t>Forward Tracking System – Simulations</a:t>
            </a:r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7506B2-689E-7E40-8E67-D6AA896CB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STAR Forward Upgrade Cost and Schedule Review – November 2018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3A407E-AA1A-5041-A82F-DC94DFF4F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AD43-7665-4F46-BEFA-8DECD816088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image11.png"/>
          <p:cNvPicPr/>
          <p:nvPr/>
        </p:nvPicPr>
        <p:blipFill>
          <a:blip r:embed="rId2"/>
          <a:srcRect l="4" r="4"/>
          <a:stretch>
            <a:fillRect/>
          </a:stretch>
        </p:blipFill>
        <p:spPr>
          <a:xfrm>
            <a:off x="5648642" y="3526297"/>
            <a:ext cx="3266758" cy="2971800"/>
          </a:xfrm>
          <a:prstGeom prst="rect">
            <a:avLst/>
          </a:prstGeom>
          <a:ln/>
        </p:spPr>
      </p:pic>
      <p:pic>
        <p:nvPicPr>
          <p:cNvPr id="10" name="image10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5771833" y="621358"/>
            <a:ext cx="3219767" cy="2908618"/>
          </a:xfrm>
          <a:prstGeom prst="rect">
            <a:avLst/>
          </a:prstGeom>
          <a:ln/>
        </p:spPr>
      </p:pic>
      <p:pic>
        <p:nvPicPr>
          <p:cNvPr id="11" name="image8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2448242" y="685800"/>
            <a:ext cx="3266758" cy="2743300"/>
          </a:xfrm>
          <a:prstGeom prst="rect">
            <a:avLst/>
          </a:prstGeom>
          <a:ln/>
        </p:spPr>
      </p:pic>
      <p:pic>
        <p:nvPicPr>
          <p:cNvPr id="13" name="image7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533400" y="3773629"/>
            <a:ext cx="2819400" cy="2627171"/>
          </a:xfrm>
          <a:prstGeom prst="rect">
            <a:avLst/>
          </a:prstGeom>
          <a:ln/>
        </p:spPr>
      </p:pic>
      <p:sp>
        <p:nvSpPr>
          <p:cNvPr id="5" name="TextBox 4"/>
          <p:cNvSpPr txBox="1"/>
          <p:nvPr/>
        </p:nvSpPr>
        <p:spPr>
          <a:xfrm>
            <a:off x="152399" y="914400"/>
            <a:ext cx="229584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cs typeface="Times New Roman" panose="02020603050405020304" pitchFamily="18" charset="0"/>
              </a:rPr>
              <a:t>Track 1/</a:t>
            </a:r>
            <a:r>
              <a:rPr lang="en-US" sz="1600" b="1" i="1" dirty="0" err="1" smtClean="0">
                <a:cs typeface="Times New Roman" panose="02020603050405020304" pitchFamily="18" charset="0"/>
              </a:rPr>
              <a:t>p</a:t>
            </a:r>
            <a:r>
              <a:rPr lang="en-US" sz="1600" b="1" i="1" baseline="-25000" dirty="0" err="1" smtClean="0">
                <a:cs typeface="Times New Roman" panose="02020603050405020304" pitchFamily="18" charset="0"/>
              </a:rPr>
              <a:t>T</a:t>
            </a:r>
            <a:r>
              <a:rPr lang="en-US" sz="1600" b="1" dirty="0" smtClean="0">
                <a:cs typeface="Times New Roman" panose="02020603050405020304" pitchFamily="18" charset="0"/>
              </a:rPr>
              <a:t> resolution for 1.0 GeV/</a:t>
            </a:r>
            <a:r>
              <a:rPr lang="en-US" sz="1600" b="1" i="1" dirty="0" smtClean="0">
                <a:cs typeface="Times New Roman" panose="02020603050405020304" pitchFamily="18" charset="0"/>
              </a:rPr>
              <a:t>c</a:t>
            </a:r>
            <a:r>
              <a:rPr lang="en-US" sz="1600" b="1" dirty="0" smtClean="0">
                <a:cs typeface="Times New Roman" panose="02020603050405020304" pitchFamily="18" charset="0"/>
              </a:rPr>
              <a:t> </a:t>
            </a:r>
            <a:r>
              <a:rPr lang="en-US" sz="1600" b="1" dirty="0" err="1" smtClean="0">
                <a:cs typeface="Times New Roman" panose="02020603050405020304" pitchFamily="18" charset="0"/>
              </a:rPr>
              <a:t>pions</a:t>
            </a:r>
            <a:r>
              <a:rPr lang="en-US" sz="1600" b="1" dirty="0" smtClean="0">
                <a:cs typeface="Times New Roman" panose="02020603050405020304" pitchFamily="18" charset="0"/>
              </a:rPr>
              <a:t>, at 100 </a:t>
            </a:r>
            <a:r>
              <a:rPr lang="el-GR" sz="1600" b="1" i="1" dirty="0">
                <a:cs typeface="Times New Roman" panose="02020603050405020304" pitchFamily="18" charset="0"/>
              </a:rPr>
              <a:t>π</a:t>
            </a:r>
            <a:r>
              <a:rPr lang="en-US" sz="1600" b="1" dirty="0" smtClean="0">
                <a:cs typeface="Times New Roman" panose="02020603050405020304" pitchFamily="18" charset="0"/>
              </a:rPr>
              <a:t>’s / event in 2.5 &lt; </a:t>
            </a:r>
            <a:r>
              <a:rPr lang="el-GR" sz="1600" b="1" i="1" dirty="0" smtClean="0">
                <a:cs typeface="Times New Roman" panose="02020603050405020304" pitchFamily="18" charset="0"/>
              </a:rPr>
              <a:t>η</a:t>
            </a:r>
            <a:r>
              <a:rPr lang="en-US" sz="1600" b="1" dirty="0" smtClean="0">
                <a:cs typeface="Times New Roman" panose="02020603050405020304" pitchFamily="18" charset="0"/>
              </a:rPr>
              <a:t> &lt; 4.0. At right is fractional deviation </a:t>
            </a:r>
            <a:r>
              <a:rPr lang="en-US" sz="1600" b="1" dirty="0">
                <a:cs typeface="Times New Roman" panose="02020603050405020304" pitchFamily="18" charset="0"/>
              </a:rPr>
              <a:t>of </a:t>
            </a:r>
            <a:r>
              <a:rPr lang="en-US" sz="1600" b="1" dirty="0" smtClean="0">
                <a:cs typeface="Times New Roman" panose="02020603050405020304" pitchFamily="18" charset="0"/>
              </a:rPr>
              <a:t>1/</a:t>
            </a:r>
            <a:r>
              <a:rPr lang="en-US" sz="1600" b="1" i="1" dirty="0" err="1" smtClean="0">
                <a:cs typeface="Times New Roman" panose="02020603050405020304" pitchFamily="18" charset="0"/>
              </a:rPr>
              <a:t>p</a:t>
            </a:r>
            <a:r>
              <a:rPr lang="en-US" sz="1600" b="1" i="1" baseline="-25000" dirty="0" err="1" smtClean="0">
                <a:cs typeface="Times New Roman" panose="02020603050405020304" pitchFamily="18" charset="0"/>
              </a:rPr>
              <a:t>T</a:t>
            </a:r>
            <a:r>
              <a:rPr lang="en-US" sz="1600" b="1" i="1" baseline="-25000" dirty="0" smtClean="0"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cs typeface="Times New Roman" panose="02020603050405020304" pitchFamily="18" charset="0"/>
              </a:rPr>
              <a:t>from the input value as a function of </a:t>
            </a:r>
            <a:r>
              <a:rPr lang="en-US" sz="1600" b="1" i="1" dirty="0" err="1" smtClean="0">
                <a:cs typeface="Times New Roman" panose="02020603050405020304" pitchFamily="18" charset="0"/>
              </a:rPr>
              <a:t>p</a:t>
            </a:r>
            <a:r>
              <a:rPr lang="en-US" sz="1600" b="1" i="1" baseline="-25000" dirty="0" err="1" smtClean="0">
                <a:cs typeface="Times New Roman" panose="02020603050405020304" pitchFamily="18" charset="0"/>
              </a:rPr>
              <a:t>T</a:t>
            </a:r>
            <a:r>
              <a:rPr lang="en-US" sz="1600" b="1" dirty="0" smtClean="0">
                <a:cs typeface="Times New Roman" panose="02020603050405020304" pitchFamily="18" charset="0"/>
              </a:rPr>
              <a:t>, indicating &lt; 20% resolution is attained </a:t>
            </a:r>
            <a:endParaRPr lang="en-US" sz="1600" b="1" i="1" dirty="0" smtClean="0"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3846255"/>
            <a:ext cx="22958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>
                <a:cs typeface="Times New Roman" panose="02020603050405020304" pitchFamily="18" charset="0"/>
              </a:rPr>
              <a:t>~1% of </a:t>
            </a:r>
            <a:r>
              <a:rPr lang="en-US" sz="1600" b="1" dirty="0" smtClean="0">
                <a:cs typeface="Times New Roman" panose="02020603050405020304" pitchFamily="18" charset="0"/>
              </a:rPr>
              <a:t>charged </a:t>
            </a:r>
            <a:r>
              <a:rPr lang="en-US" sz="1600" b="1" dirty="0" err="1" smtClean="0">
                <a:cs typeface="Times New Roman" panose="02020603050405020304" pitchFamily="18" charset="0"/>
              </a:rPr>
              <a:t>pions</a:t>
            </a:r>
            <a:r>
              <a:rPr lang="en-US" sz="1600" b="1" dirty="0" smtClean="0">
                <a:cs typeface="Times New Roman" panose="02020603050405020304" pitchFamily="18" charset="0"/>
              </a:rPr>
              <a:t> in PYTHIA events are reconstructed with 	wrong sign </a:t>
            </a:r>
          </a:p>
          <a:p>
            <a:pPr algn="l"/>
            <a:endParaRPr lang="en-US" sz="1600" b="1" dirty="0" smtClean="0">
              <a:cs typeface="Times New Roman" panose="02020603050405020304" pitchFamily="18" charset="0"/>
            </a:endParaRPr>
          </a:p>
          <a:p>
            <a:pPr algn="l"/>
            <a:r>
              <a:rPr lang="en-US" sz="1600" b="1" dirty="0" err="1" smtClean="0">
                <a:cs typeface="Times New Roman" panose="02020603050405020304" pitchFamily="18" charset="0"/>
              </a:rPr>
              <a:t>Pions</a:t>
            </a:r>
            <a:r>
              <a:rPr lang="en-US" sz="1600" b="1" dirty="0" smtClean="0">
                <a:cs typeface="Times New Roman" panose="02020603050405020304" pitchFamily="18" charset="0"/>
              </a:rPr>
              <a:t> are found with &gt; 80% efficiency for track densities up to ~100 / event </a:t>
            </a:r>
          </a:p>
        </p:txBody>
      </p:sp>
      <p:sp>
        <p:nvSpPr>
          <p:cNvPr id="7" name="Right Arrow 6"/>
          <p:cNvSpPr/>
          <p:nvPr/>
        </p:nvSpPr>
        <p:spPr bwMode="auto">
          <a:xfrm rot="10800000">
            <a:off x="3505201" y="4648200"/>
            <a:ext cx="609600" cy="2286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4800600" y="5867400"/>
            <a:ext cx="609600" cy="2286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136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23E7C-84CB-D74B-96A3-8566B103D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477760"/>
          </a:xfrm>
        </p:spPr>
        <p:txBody>
          <a:bodyPr/>
          <a:lstStyle/>
          <a:p>
            <a:pPr algn="ctr"/>
            <a:r>
              <a:rPr lang="en-US" b="1" dirty="0" smtClean="0"/>
              <a:t>The </a:t>
            </a:r>
            <a:r>
              <a:rPr lang="en-US" b="1" dirty="0" err="1" smtClean="0"/>
              <a:t>fSTAR</a:t>
            </a:r>
            <a:r>
              <a:rPr lang="en-US" b="1" dirty="0" smtClean="0"/>
              <a:t> Project:  Summary and Outlook</a:t>
            </a:r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906685-FE7E-114B-B9C7-ADBF91D11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STAR Forward Upgrade Cost and Schedule Review – November 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520707-0C7B-1A41-96A4-8929D1837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AD43-7665-4F46-BEFA-8DECD816088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838200"/>
            <a:ext cx="8763001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4488" indent="-344488" algn="l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b="1" dirty="0" smtClean="0">
                <a:cs typeface="Times New Roman" panose="02020603050405020304" pitchFamily="18" charset="0"/>
              </a:rPr>
              <a:t>Unique program that will address some of the most pressing, fundamental questions in cold QCD for nucleon structure and the nuclear initial state</a:t>
            </a:r>
          </a:p>
          <a:p>
            <a:pPr marL="801688" lvl="1" indent="-344488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Logical and essential step in fulfilling mission of the RHIC physics program</a:t>
            </a:r>
          </a:p>
          <a:p>
            <a:pPr marL="801688" lvl="1" indent="-344488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Lays critical groundwork for the EIC, both scientifically and technically</a:t>
            </a:r>
          </a:p>
          <a:p>
            <a:pPr marL="801688" lvl="1" indent="-344488">
              <a:spcAft>
                <a:spcPts val="600"/>
              </a:spcAft>
              <a:buFont typeface="Arial" panose="020B0604020202020204" pitchFamily="34" charset="0"/>
              <a:buChar char="►"/>
            </a:pPr>
            <a:r>
              <a:rPr lang="en-US" sz="1600" b="1" dirty="0">
                <a:solidFill>
                  <a:srgbClr val="FF0000"/>
                </a:solidFill>
                <a:cs typeface="Times New Roman" panose="02020603050405020304" pitchFamily="18" charset="0"/>
              </a:rPr>
              <a:t>S</a:t>
            </a:r>
            <a:r>
              <a:rPr lang="en-US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trongly endorsed by BNL PAC over last few years</a:t>
            </a:r>
          </a:p>
          <a:p>
            <a:pPr marL="801688" lvl="1" indent="-344488">
              <a:buFont typeface="Arial" panose="020B0604020202020204" pitchFamily="34" charset="0"/>
              <a:buChar char="►"/>
            </a:pPr>
            <a:endParaRPr lang="en-US" sz="1600" b="1" dirty="0">
              <a:cs typeface="Times New Roman" panose="02020603050405020304" pitchFamily="18" charset="0"/>
            </a:endParaRPr>
          </a:p>
          <a:p>
            <a:pPr marL="801688" lvl="1" indent="-344488">
              <a:buFont typeface="Arial" panose="020B0604020202020204" pitchFamily="34" charset="0"/>
              <a:buChar char="►"/>
            </a:pPr>
            <a:endParaRPr lang="en-US" sz="1600" b="1" dirty="0" smtClean="0">
              <a:cs typeface="Times New Roman" panose="02020603050405020304" pitchFamily="18" charset="0"/>
            </a:endParaRPr>
          </a:p>
          <a:p>
            <a:endParaRPr lang="en-US" sz="1600" b="1" dirty="0" smtClean="0">
              <a:cs typeface="Times New Roman" panose="02020603050405020304" pitchFamily="18" charset="0"/>
            </a:endParaRPr>
          </a:p>
          <a:p>
            <a:endParaRPr lang="en-US" sz="1600" b="1" dirty="0">
              <a:cs typeface="Times New Roman" panose="02020603050405020304" pitchFamily="18" charset="0"/>
            </a:endParaRPr>
          </a:p>
          <a:p>
            <a:pPr marL="344488" indent="-344488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b="1" dirty="0" smtClean="0">
                <a:cs typeface="Times New Roman" panose="02020603050405020304" pitchFamily="18" charset="0"/>
              </a:rPr>
              <a:t>Project is on an aggressive timeline, but is technologically conservative</a:t>
            </a:r>
          </a:p>
          <a:p>
            <a:pPr marL="801688" lvl="1" indent="-344488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Fully exploit STAR’s existing and planned capabilities at mid- &amp; </a:t>
            </a:r>
            <a:r>
              <a:rPr lang="en-US" sz="1600" b="1" dirty="0" err="1" smtClean="0">
                <a:solidFill>
                  <a:srgbClr val="0432FF"/>
                </a:solidFill>
                <a:cs typeface="Times New Roman" panose="02020603050405020304" pitchFamily="18" charset="0"/>
              </a:rPr>
              <a:t>interm</a:t>
            </a: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- rapidity</a:t>
            </a:r>
          </a:p>
          <a:p>
            <a:pPr marL="801688" lvl="1" indent="-344488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b="1" dirty="0" err="1">
                <a:solidFill>
                  <a:srgbClr val="0432FF"/>
                </a:solidFill>
                <a:cs typeface="Times New Roman" panose="02020603050405020304" pitchFamily="18" charset="0"/>
              </a:rPr>
              <a:t>fSTAR</a:t>
            </a:r>
            <a:r>
              <a:rPr lang="en-US" sz="1600" b="1" dirty="0">
                <a:solidFill>
                  <a:srgbClr val="0432FF"/>
                </a:solidFill>
                <a:cs typeface="Times New Roman" panose="02020603050405020304" pitchFamily="18" charset="0"/>
              </a:rPr>
              <a:t> environment is familiar, explored in FTPC, FPD, FMS </a:t>
            </a: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programs</a:t>
            </a:r>
          </a:p>
          <a:p>
            <a:pPr marL="801688" lvl="1" indent="-344488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Reuse detector and electronic components from decommissioned systems</a:t>
            </a:r>
          </a:p>
          <a:p>
            <a:pPr marL="801688" lvl="1" indent="-344488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Readout and triggering can follow closely schemes used successfully in STAR</a:t>
            </a:r>
          </a:p>
          <a:p>
            <a:pPr marL="801688" lvl="1" indent="-344488">
              <a:spcAft>
                <a:spcPts val="600"/>
              </a:spcAft>
              <a:buFont typeface="Arial" panose="020B0604020202020204" pitchFamily="34" charset="0"/>
              <a:buChar char="►"/>
            </a:pPr>
            <a:r>
              <a:rPr lang="en-US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Goal is to complete upgrade, take data during possible polarized </a:t>
            </a:r>
            <a:r>
              <a:rPr lang="en-US" sz="1600" b="1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pp</a:t>
            </a:r>
            <a:r>
              <a:rPr lang="en-US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running at 500 GeV in late FY2021, and throughout much of the </a:t>
            </a:r>
            <a:r>
              <a:rPr lang="en-US" sz="1600" b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sPHENIX</a:t>
            </a:r>
            <a:r>
              <a:rPr lang="en-US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running period</a:t>
            </a:r>
          </a:p>
          <a:p>
            <a:pPr lvl="1"/>
            <a:endParaRPr lang="en-US" sz="1600" b="1" dirty="0">
              <a:solidFill>
                <a:srgbClr val="0432FF"/>
              </a:solidFill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cs typeface="Times New Roman" panose="02020603050405020304" pitchFamily="18" charset="0"/>
              </a:rPr>
              <a:t>Questions?</a:t>
            </a:r>
          </a:p>
          <a:p>
            <a:pPr algn="l"/>
            <a:endParaRPr lang="en-US" b="1" dirty="0" smtClean="0"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498077"/>
            <a:ext cx="7010400" cy="61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6409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3304E43-ED07-064B-A456-10200336C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477760"/>
          </a:xfrm>
        </p:spPr>
        <p:txBody>
          <a:bodyPr/>
          <a:lstStyle/>
          <a:p>
            <a:pPr algn="ctr"/>
            <a:r>
              <a:rPr lang="en-US" b="1" dirty="0" smtClean="0"/>
              <a:t>Motivation:  Fitting into the Bigger Picture</a:t>
            </a:r>
            <a:endParaRPr lang="en-US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0AB348D-A1B3-8E48-8606-369905557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STAR Forward Upgrade Cost and Schedule Review – November 2018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BB88C8-CCC5-BE49-B943-D64D2A1D1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AD43-7665-4F46-BEFA-8DECD816088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982462"/>
            <a:ext cx="3008110" cy="43515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762000"/>
            <a:ext cx="487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Exciting times ahead in High-Energy Nuclear Physics / “Cold” QCD!</a:t>
            </a:r>
          </a:p>
          <a:p>
            <a:pPr algn="l"/>
            <a:endParaRPr lang="en-US" sz="2000" b="1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676400"/>
            <a:ext cx="47244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 smtClean="0">
                <a:cs typeface="Times New Roman" panose="02020603050405020304" pitchFamily="18" charset="0"/>
              </a:rPr>
              <a:t>Over the last decade, have made enormous strides in understanding nucleon structure, driven largely by programs at RHIC:</a:t>
            </a:r>
          </a:p>
          <a:p>
            <a:pPr algn="l"/>
            <a:endParaRPr lang="en-US" sz="1600" b="1" dirty="0">
              <a:cs typeface="Times New Roman" panose="02020603050405020304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Compelling evidence that </a:t>
            </a:r>
            <a:r>
              <a:rPr lang="en-US" sz="1600" b="1" i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gluons</a:t>
            </a: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 contribute to the proton spin, at about the same level as the quarks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New insights into the nature and origin of the quark-antiquark ‘sea,’ through studies of weak boson production</a:t>
            </a:r>
            <a:endParaRPr lang="en-US" sz="1600" b="1" dirty="0">
              <a:solidFill>
                <a:srgbClr val="0432FF"/>
              </a:solidFill>
              <a:cs typeface="Times New Roman" panose="02020603050405020304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Clear signatures of transverse polarization effects, seen in correlations between pairs of outgoing hadrons, or hadrons w.r.t . jets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5562600"/>
            <a:ext cx="838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 smtClean="0">
                <a:cs typeface="Times New Roman" panose="02020603050405020304" pitchFamily="18" charset="0"/>
              </a:rPr>
              <a:t>But our interpretation of these results – and what we need to learn in preparation for design and construction of an EIC – would benefit greatly from new measurements</a:t>
            </a:r>
          </a:p>
        </p:txBody>
      </p:sp>
    </p:spTree>
    <p:extLst>
      <p:ext uri="{BB962C8B-B14F-4D97-AF65-F5344CB8AC3E}">
        <p14:creationId xmlns:p14="http://schemas.microsoft.com/office/powerpoint/2010/main" val="2412416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A4E0C-ACA6-4047-B9BC-90C8509F3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477760"/>
          </a:xfrm>
        </p:spPr>
        <p:txBody>
          <a:bodyPr/>
          <a:lstStyle/>
          <a:p>
            <a:pPr algn="ctr"/>
            <a:r>
              <a:rPr lang="en-US" b="1" dirty="0" smtClean="0"/>
              <a:t>Motivation:  STAR in 2021+</a:t>
            </a:r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456891-93D7-1046-9FA8-031AEBC1A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STAR Forward Upgrade Cost and Schedule Review – November 2018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ECED13-61F6-A645-9999-1751C94E5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AD43-7665-4F46-BEFA-8DECD816088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014246"/>
            <a:ext cx="3105150" cy="495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9600" y="762000"/>
            <a:ext cx="5410200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STAR is well positioned to address some of  the deepest open questions in Cold QCD</a:t>
            </a:r>
          </a:p>
          <a:p>
            <a:pPr algn="l"/>
            <a:endParaRPr lang="en-US" b="1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Emergent properties of hadrons</a:t>
            </a:r>
          </a:p>
          <a:p>
            <a:pPr lvl="1">
              <a:spcAft>
                <a:spcPts val="600"/>
              </a:spcAft>
            </a:pPr>
            <a:r>
              <a:rPr lang="en-US" sz="1600" i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How are quarks, gluons, and their spins distributed in space and momentum inside the nucleon?</a:t>
            </a:r>
          </a:p>
          <a:p>
            <a:pPr lvl="1"/>
            <a:r>
              <a:rPr lang="en-US" sz="1600" i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Does orbital motion contribute to the proton spin?</a:t>
            </a:r>
          </a:p>
          <a:p>
            <a:pPr lvl="1"/>
            <a:endParaRPr lang="en-US" sz="1600" i="1" dirty="0">
              <a:solidFill>
                <a:srgbClr val="0432FF"/>
              </a:solidFill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Probing the nuclear medium</a:t>
            </a:r>
          </a:p>
          <a:p>
            <a:pPr lvl="1">
              <a:spcAft>
                <a:spcPts val="600"/>
              </a:spcAft>
            </a:pPr>
            <a:r>
              <a:rPr lang="en-US" sz="1600" i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How do colored quarks and gluons, and colorless   jet fragments, interact with the nuclear medium?</a:t>
            </a:r>
          </a:p>
          <a:p>
            <a:pPr lvl="1"/>
            <a:r>
              <a:rPr lang="en-US" sz="1600" i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Does the nuclear environment itself modify the distributions of bound quarks and gluons? Do the abundant low-x gluons remain confined in nucleons?</a:t>
            </a:r>
          </a:p>
          <a:p>
            <a:pPr lvl="1">
              <a:spcAft>
                <a:spcPts val="600"/>
              </a:spcAft>
            </a:pPr>
            <a:endParaRPr lang="en-US" sz="1600" i="1" dirty="0" smtClean="0">
              <a:solidFill>
                <a:srgbClr val="0432FF"/>
              </a:solidFill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Gluon saturation</a:t>
            </a:r>
          </a:p>
          <a:p>
            <a:pPr lvl="1"/>
            <a:r>
              <a:rPr lang="en-US" sz="1600" i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What happens to the gluon density at high energy   or low momentum? Is there a saturated gluon state that is universal among all nuclei? What would be   its experimental signatures?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600" b="1" dirty="0" smtClean="0">
              <a:solidFill>
                <a:srgbClr val="0432FF"/>
              </a:solidFill>
              <a:cs typeface="Times New Roman" panose="02020603050405020304" pitchFamily="18" charset="0"/>
            </a:endParaRPr>
          </a:p>
          <a:p>
            <a:pPr lvl="1"/>
            <a:endParaRPr lang="en-US" sz="1600" i="1" dirty="0" smtClean="0">
              <a:solidFill>
                <a:srgbClr val="0432FF"/>
              </a:solidFill>
              <a:cs typeface="Times New Roman" panose="02020603050405020304" pitchFamily="18" charset="0"/>
            </a:endParaRPr>
          </a:p>
          <a:p>
            <a:pPr lvl="1"/>
            <a:endParaRPr lang="en-US" sz="1600" i="1" dirty="0" smtClean="0">
              <a:solidFill>
                <a:srgbClr val="0432FF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053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227EE-3367-B843-980B-7032E74E4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477760"/>
          </a:xfrm>
        </p:spPr>
        <p:txBody>
          <a:bodyPr/>
          <a:lstStyle/>
          <a:p>
            <a:pPr algn="ctr"/>
            <a:r>
              <a:rPr lang="en-US" b="1" dirty="0" smtClean="0"/>
              <a:t>STAR in 2021+:  Meeting the Challenge</a:t>
            </a:r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CC53C7-54F6-2248-BD1D-5CA75C7BA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STAR Forward Upgrade Cost and Schedule Review – November 2018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80D01A-59D0-A944-8613-7B7A14875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AD43-7665-4F46-BEFA-8DECD816088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7FC27E-2872-F54E-B17F-2E748230DD3D}"/>
              </a:ext>
            </a:extLst>
          </p:cNvPr>
          <p:cNvSpPr txBox="1"/>
          <p:nvPr/>
        </p:nvSpPr>
        <p:spPr>
          <a:xfrm>
            <a:off x="381000" y="762000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>
                <a:cs typeface="Times New Roman" panose="02020603050405020304" pitchFamily="18" charset="0"/>
              </a:rPr>
              <a:t>By the end of the BES-II program, STAR will have an excellent set of ‘tools’ for studies at mid- and </a:t>
            </a:r>
            <a:r>
              <a:rPr lang="en-US" sz="2000" b="1" smtClean="0">
                <a:cs typeface="Times New Roman" panose="02020603050405020304" pitchFamily="18" charset="0"/>
              </a:rPr>
              <a:t>intermediate pseudorapidity</a:t>
            </a:r>
            <a:endParaRPr lang="en-US" sz="2000" b="1" dirty="0"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600200"/>
            <a:ext cx="4937589" cy="23956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1541930"/>
            <a:ext cx="30480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600" b="1" u="sng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iTPC</a:t>
            </a:r>
            <a:r>
              <a:rPr lang="en-US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: </a:t>
            </a:r>
            <a:r>
              <a:rPr lang="en-US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extends tracking to higher </a:t>
            </a:r>
            <a:r>
              <a:rPr lang="el-GR" sz="1600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η</a:t>
            </a:r>
            <a:r>
              <a:rPr lang="en-US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, improves </a:t>
            </a:r>
            <a:r>
              <a:rPr lang="en-US" sz="1600" i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dE</a:t>
            </a:r>
            <a:r>
              <a:rPr lang="en-US" sz="1600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/dx</a:t>
            </a:r>
            <a:r>
              <a:rPr lang="en-US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, accesses lower </a:t>
            </a:r>
            <a:r>
              <a:rPr lang="en-US" sz="1600" i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p</a:t>
            </a:r>
            <a:r>
              <a:rPr lang="en-US" sz="1600" i="1" baseline="-25000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T</a:t>
            </a:r>
            <a:r>
              <a:rPr lang="en-US" sz="1600" i="1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hadrons</a:t>
            </a: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600" b="1" u="sng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EPD</a:t>
            </a:r>
            <a:r>
              <a:rPr lang="en-US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: </a:t>
            </a:r>
            <a:r>
              <a:rPr lang="en-US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improves event plane reconstruction, reduces some forms of trigger bias</a:t>
            </a: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600" b="1" u="sng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Endcap TOF</a:t>
            </a:r>
            <a:r>
              <a:rPr lang="en-US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:  </a:t>
            </a:r>
            <a:r>
              <a:rPr lang="en-US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allows for improved PID over range     -0.9 &lt; </a:t>
            </a:r>
            <a:r>
              <a:rPr lang="el-GR" sz="1600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η</a:t>
            </a:r>
            <a:r>
              <a:rPr lang="en-US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&lt; -1.5</a:t>
            </a:r>
            <a:endParaRPr lang="en-US" sz="1600" b="1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4191000"/>
            <a:ext cx="8305800" cy="2108269"/>
          </a:xfrm>
          <a:prstGeom prst="rect">
            <a:avLst/>
          </a:prstGeom>
          <a:solidFill>
            <a:srgbClr val="FFFF00">
              <a:alpha val="69000"/>
            </a:srgb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These will allow </a:t>
            </a:r>
            <a:r>
              <a:rPr lang="en-US" sz="1600" b="1" i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precision measurements </a:t>
            </a: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of quark and gluon behavior, but with limited sensitivity outside the </a:t>
            </a:r>
            <a:r>
              <a:rPr lang="en-US" sz="1600" b="1" dirty="0" err="1" smtClean="0">
                <a:solidFill>
                  <a:srgbClr val="0432FF"/>
                </a:solidFill>
                <a:cs typeface="Times New Roman" panose="02020603050405020304" pitchFamily="18" charset="0"/>
              </a:rPr>
              <a:t>partonic</a:t>
            </a: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 momentum fraction range 0.05 &lt; </a:t>
            </a:r>
            <a:r>
              <a:rPr lang="en-US" sz="1600" b="1" i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x</a:t>
            </a: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 &lt; 0.2.  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For the envisioned cold QCD program, it is </a:t>
            </a:r>
            <a:r>
              <a:rPr lang="en-US" sz="1600" b="1" i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essential</a:t>
            </a: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 that one probe this physics at both the higher-</a:t>
            </a:r>
            <a:r>
              <a:rPr lang="en-US" sz="1600" b="1" i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x</a:t>
            </a: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 valence region, and at low </a:t>
            </a:r>
            <a:r>
              <a:rPr lang="en-US" sz="1600" b="1" i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x</a:t>
            </a: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 where glue and the sea abound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These extreme regions are accessed most directly in highly asymmetric </a:t>
            </a:r>
            <a:r>
              <a:rPr lang="en-US" sz="1600" b="1" dirty="0" err="1" smtClean="0">
                <a:solidFill>
                  <a:srgbClr val="0432FF"/>
                </a:solidFill>
                <a:cs typeface="Times New Roman" panose="02020603050405020304" pitchFamily="18" charset="0"/>
              </a:rPr>
              <a:t>partonic</a:t>
            </a: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 collisions (</a:t>
            </a:r>
            <a:r>
              <a:rPr lang="en-US" sz="1600" b="1" i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x</a:t>
            </a:r>
            <a:r>
              <a:rPr lang="en-US" sz="1600" b="1" baseline="-25000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1</a:t>
            </a: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 &gt;&gt; </a:t>
            </a:r>
            <a:r>
              <a:rPr lang="en-US" sz="1600" b="1" i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x</a:t>
            </a:r>
            <a:r>
              <a:rPr lang="en-US" sz="1600" b="1" baseline="-25000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2</a:t>
            </a: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), which lead to outgoing particles boosted to high </a:t>
            </a:r>
            <a:r>
              <a:rPr lang="el-GR" sz="1600" b="1" i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η</a:t>
            </a:r>
            <a:r>
              <a:rPr lang="en-US" sz="1600" b="1" i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rgbClr val="0432FF"/>
                </a:solidFill>
                <a:cs typeface="Times New Roman" panose="02020603050405020304" pitchFamily="18" charset="0"/>
              </a:rPr>
              <a:t>regime</a:t>
            </a:r>
          </a:p>
          <a:p>
            <a:pPr algn="l"/>
            <a:r>
              <a:rPr lang="en-US" sz="2000" b="1" i="1" smtClean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     </a:t>
            </a:r>
            <a:r>
              <a:rPr lang="en-US" sz="2000" b="1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Need improved tracking and calorimetry at forward angles!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4114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27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42A43-DB5F-E643-B82B-FCC1BEA3D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477760"/>
          </a:xfrm>
        </p:spPr>
        <p:txBody>
          <a:bodyPr/>
          <a:lstStyle/>
          <a:p>
            <a:pPr algn="ctr"/>
            <a:r>
              <a:rPr lang="en-US" b="1" dirty="0" smtClean="0"/>
              <a:t>Detector Requirements I:  Collins Asymmetries in </a:t>
            </a:r>
            <a:r>
              <a:rPr lang="en-US" b="1" i="1" dirty="0" smtClean="0"/>
              <a:t>pp</a:t>
            </a:r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06FE05-6946-764B-BE0C-6CF5A4A15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STAR Forward Upgrade Cost and Schedule Review – November 2018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75B930-BC42-9A44-989B-70CAD48C0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AD43-7665-4F46-BEFA-8DECD816088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838200"/>
            <a:ext cx="533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Physics goal:  </a:t>
            </a:r>
            <a:r>
              <a:rPr lang="en-US" b="1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search for spin dependence in fragmentation of a transversely polarized </a:t>
            </a:r>
            <a:r>
              <a:rPr lang="en-US" b="1" i="1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q</a:t>
            </a:r>
            <a:endParaRPr lang="en-US" b="1" dirty="0" smtClean="0"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l"/>
            <a:endParaRPr lang="en-US" b="1" dirty="0"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l"/>
            <a:r>
              <a:rPr lang="en-US" b="1" dirty="0" smtClean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Method:  </a:t>
            </a:r>
            <a:r>
              <a:rPr lang="en-US" b="1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reconstruct full jet, measure yield of charged </a:t>
            </a:r>
            <a:r>
              <a:rPr lang="en-US" b="1" i="1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h</a:t>
            </a:r>
            <a:r>
              <a:rPr lang="en-US" b="1" baseline="300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+/-</a:t>
            </a:r>
            <a:r>
              <a:rPr lang="en-US" b="1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 as function of azimuthal w.r.t. jet</a:t>
            </a:r>
          </a:p>
          <a:p>
            <a:pPr algn="l"/>
            <a:endParaRPr lang="en-US" b="1" dirty="0"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algn="l"/>
            <a:r>
              <a:rPr lang="en-US" b="1" dirty="0" smtClean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Impact:  </a:t>
            </a:r>
            <a:r>
              <a:rPr lang="en-US" b="1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tests factorization and universality via comparisons with SIDIS and </a:t>
            </a:r>
            <a:r>
              <a:rPr lang="en-US" b="1" i="1" dirty="0" err="1" smtClean="0">
                <a:cs typeface="Times New Roman" panose="02020603050405020304" pitchFamily="18" charset="0"/>
                <a:sym typeface="Wingdings" panose="05000000000000000000" pitchFamily="2" charset="2"/>
              </a:rPr>
              <a:t>e</a:t>
            </a:r>
            <a:r>
              <a:rPr lang="en-US" b="1" i="1" baseline="30000" dirty="0" err="1" smtClean="0">
                <a:cs typeface="Times New Roman" panose="02020603050405020304" pitchFamily="18" charset="0"/>
                <a:sym typeface="Wingdings" panose="05000000000000000000" pitchFamily="2" charset="2"/>
              </a:rPr>
              <a:t>+</a:t>
            </a:r>
            <a:r>
              <a:rPr lang="en-US" b="1" i="1" dirty="0" err="1" smtClean="0">
                <a:cs typeface="Times New Roman" panose="02020603050405020304" pitchFamily="18" charset="0"/>
                <a:sym typeface="Wingdings" panose="05000000000000000000" pitchFamily="2" charset="2"/>
              </a:rPr>
              <a:t>e</a:t>
            </a:r>
            <a:r>
              <a:rPr lang="en-US" b="1" i="1" baseline="300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-</a:t>
            </a:r>
            <a:r>
              <a:rPr lang="en-US" b="1" i="1" baseline="-250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b="1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studies</a:t>
            </a:r>
            <a:endParaRPr lang="en-US" b="1" dirty="0"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6248400" y="1676400"/>
            <a:ext cx="0" cy="533400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496" y="3806166"/>
            <a:ext cx="4702854" cy="244223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3200400"/>
            <a:ext cx="2758350" cy="5832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57200" y="3276600"/>
            <a:ext cx="375129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Technical </a:t>
            </a:r>
            <a:r>
              <a:rPr lang="en-US" b="1" dirty="0">
                <a:solidFill>
                  <a:srgbClr val="FF0000"/>
                </a:solidFill>
                <a:cs typeface="Times New Roman" panose="02020603050405020304" pitchFamily="18" charset="0"/>
              </a:rPr>
              <a:t>challenges: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  <a:cs typeface="Times New Roman" panose="02020603050405020304" pitchFamily="18" charset="0"/>
              </a:rPr>
              <a:t>Need accurate 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reconstruction of </a:t>
            </a:r>
            <a:r>
              <a:rPr lang="en-US" b="1" dirty="0">
                <a:solidFill>
                  <a:srgbClr val="000000"/>
                </a:solidFill>
                <a:cs typeface="Times New Roman" panose="02020603050405020304" pitchFamily="18" charset="0"/>
              </a:rPr>
              <a:t>jet (~ </a:t>
            </a:r>
            <a:r>
              <a:rPr lang="en-US" b="1" dirty="0" err="1">
                <a:solidFill>
                  <a:srgbClr val="000000"/>
                </a:solidFill>
                <a:cs typeface="Times New Roman" panose="02020603050405020304" pitchFamily="18" charset="0"/>
              </a:rPr>
              <a:t>parton</a:t>
            </a:r>
            <a:r>
              <a:rPr lang="en-US" b="1" dirty="0">
                <a:solidFill>
                  <a:srgbClr val="000000"/>
                </a:solidFill>
                <a:cs typeface="Times New Roman" panose="02020603050405020304" pitchFamily="18" charset="0"/>
              </a:rPr>
              <a:t>) thrust 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axis – good </a:t>
            </a:r>
            <a:r>
              <a:rPr lang="en-US" b="1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e.m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. and hadronic cal., tracks from ‘right’ vertex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Charge-sign discrimination!</a:t>
            </a:r>
            <a:endParaRPr lang="en-US" b="1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  <a:cs typeface="Times New Roman" panose="02020603050405020304" pitchFamily="18" charset="0"/>
              </a:rPr>
              <a:t>Minimize / quantify bias due to hadrons missing 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detector </a:t>
            </a:r>
            <a:endParaRPr lang="en-US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3979896" y="5020235"/>
            <a:ext cx="592104" cy="256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499847" y="990600"/>
            <a:ext cx="3491753" cy="1531250"/>
            <a:chOff x="5499847" y="990600"/>
            <a:chExt cx="3491753" cy="1531250"/>
          </a:xfrm>
        </p:grpSpPr>
        <p:grpSp>
          <p:nvGrpSpPr>
            <p:cNvPr id="12" name="Group 11"/>
            <p:cNvGrpSpPr/>
            <p:nvPr/>
          </p:nvGrpSpPr>
          <p:grpSpPr>
            <a:xfrm>
              <a:off x="5499847" y="990600"/>
              <a:ext cx="3491753" cy="1531250"/>
              <a:chOff x="5499847" y="1059550"/>
              <a:chExt cx="3491753" cy="1531250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28207" y="1059550"/>
                <a:ext cx="3363393" cy="1531250"/>
              </a:xfrm>
              <a:prstGeom prst="rect">
                <a:avLst/>
              </a:prstGeom>
            </p:spPr>
          </p:pic>
          <p:sp>
            <p:nvSpPr>
              <p:cNvPr id="7" name="Rectangle 6"/>
              <p:cNvSpPr/>
              <p:nvPr/>
            </p:nvSpPr>
            <p:spPr bwMode="auto">
              <a:xfrm>
                <a:off x="5499847" y="1066800"/>
                <a:ext cx="2120153" cy="557689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249827" y="1400307"/>
                <a:ext cx="4812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b="1" i="1" dirty="0" err="1" smtClean="0">
                    <a:cs typeface="Times New Roman" panose="02020603050405020304" pitchFamily="18" charset="0"/>
                  </a:rPr>
                  <a:t>S</a:t>
                </a:r>
                <a:r>
                  <a:rPr lang="en-US" b="1" i="1" baseline="-25000" dirty="0" err="1" smtClean="0">
                    <a:cs typeface="Times New Roman" panose="02020603050405020304" pitchFamily="18" charset="0"/>
                  </a:rPr>
                  <a:t>q</a:t>
                </a:r>
                <a:endParaRPr lang="en-US" b="1" i="1" dirty="0" smtClean="0"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3" name="Straight Arrow Connector 12"/>
            <p:cNvCxnSpPr/>
            <p:nvPr/>
          </p:nvCxnSpPr>
          <p:spPr bwMode="auto">
            <a:xfrm flipV="1">
              <a:off x="6270815" y="1631575"/>
              <a:ext cx="0" cy="533400"/>
            </a:xfrm>
            <a:prstGeom prst="straightConnector1">
              <a:avLst/>
            </a:prstGeom>
            <a:noFill/>
            <a:ln w="349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99267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42A43-DB5F-E643-B82B-FCC1BEA3D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477760"/>
          </a:xfrm>
        </p:spPr>
        <p:txBody>
          <a:bodyPr/>
          <a:lstStyle/>
          <a:p>
            <a:pPr algn="ctr"/>
            <a:r>
              <a:rPr lang="en-US" b="1" dirty="0" smtClean="0"/>
              <a:t>Detector Requirements II:  </a:t>
            </a:r>
            <a:r>
              <a:rPr lang="en-US" b="1" dirty="0" err="1" smtClean="0"/>
              <a:t>Drell</a:t>
            </a:r>
            <a:r>
              <a:rPr lang="en-US" b="1" dirty="0" smtClean="0"/>
              <a:t>-Yan Studies in </a:t>
            </a:r>
            <a:r>
              <a:rPr lang="en-US" b="1" i="1" dirty="0" err="1" smtClean="0"/>
              <a:t>pA</a:t>
            </a:r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06FE05-6946-764B-BE0C-6CF5A4A15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STAR Forward Upgrade Cost and Schedule Review – November 2018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75B930-BC42-9A44-989B-70CAD48C0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AD43-7665-4F46-BEFA-8DECD816088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1" y="3957697"/>
            <a:ext cx="4495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b="1" dirty="0" smtClean="0">
              <a:cs typeface="Times New Roman" panose="02020603050405020304" pitchFamily="18" charset="0"/>
            </a:endParaRPr>
          </a:p>
          <a:p>
            <a:pPr algn="l"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Technical challenges: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cs typeface="Times New Roman" panose="02020603050405020304" pitchFamily="18" charset="0"/>
              </a:rPr>
              <a:t>Need charged hadron suppression of ~10</a:t>
            </a:r>
            <a:r>
              <a:rPr lang="en-US" b="1" baseline="30000" dirty="0" smtClean="0">
                <a:cs typeface="Times New Roman" panose="02020603050405020304" pitchFamily="18" charset="0"/>
              </a:rPr>
              <a:t>3</a:t>
            </a:r>
            <a:r>
              <a:rPr lang="en-US" b="1" dirty="0" smtClean="0">
                <a:cs typeface="Times New Roman" panose="02020603050405020304" pitchFamily="18" charset="0"/>
              </a:rPr>
              <a:t> for each lepton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cs typeface="Times New Roman" panose="02020603050405020304" pitchFamily="18" charset="0"/>
              </a:rPr>
              <a:t>Require robust charge determination for leptons to avoid dilution of signal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9" r="34379"/>
          <a:stretch/>
        </p:blipFill>
        <p:spPr bwMode="auto">
          <a:xfrm>
            <a:off x="5714999" y="838200"/>
            <a:ext cx="3222812" cy="293104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Straight Connector 10"/>
          <p:cNvCxnSpPr/>
          <p:nvPr/>
        </p:nvCxnSpPr>
        <p:spPr bwMode="auto">
          <a:xfrm>
            <a:off x="7326405" y="4343400"/>
            <a:ext cx="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" name="Group 7"/>
          <p:cNvGrpSpPr/>
          <p:nvPr/>
        </p:nvGrpSpPr>
        <p:grpSpPr>
          <a:xfrm>
            <a:off x="609600" y="990600"/>
            <a:ext cx="5029200" cy="2862322"/>
            <a:chOff x="609600" y="990600"/>
            <a:chExt cx="5029200" cy="2862322"/>
          </a:xfrm>
        </p:grpSpPr>
        <p:sp>
          <p:nvSpPr>
            <p:cNvPr id="6" name="TextBox 5"/>
            <p:cNvSpPr txBox="1"/>
            <p:nvPr/>
          </p:nvSpPr>
          <p:spPr>
            <a:xfrm>
              <a:off x="609600" y="990600"/>
              <a:ext cx="5029200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b="1" dirty="0">
                  <a:solidFill>
                    <a:srgbClr val="FF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Physics goal</a:t>
              </a:r>
              <a:r>
                <a:rPr lang="en-US" b="1" dirty="0" smtClean="0">
                  <a:solidFill>
                    <a:srgbClr val="FF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:  </a:t>
              </a:r>
              <a:r>
                <a:rPr lang="en-US" b="1" dirty="0" smtClean="0">
                  <a:cs typeface="Times New Roman" panose="02020603050405020304" pitchFamily="18" charset="0"/>
                  <a:sym typeface="Wingdings" panose="05000000000000000000" pitchFamily="2" charset="2"/>
                </a:rPr>
                <a:t>compare </a:t>
              </a:r>
              <a:r>
                <a:rPr lang="en-US" b="1" i="1" dirty="0" smtClean="0">
                  <a:cs typeface="Times New Roman" panose="02020603050405020304" pitchFamily="18" charset="0"/>
                  <a:sym typeface="Wingdings" panose="05000000000000000000" pitchFamily="2" charset="2"/>
                </a:rPr>
                <a:t>x </a:t>
              </a:r>
              <a:r>
                <a:rPr lang="en-US" b="1" dirty="0" smtClean="0">
                  <a:cs typeface="Times New Roman" panose="02020603050405020304" pitchFamily="18" charset="0"/>
                  <a:sym typeface="Wingdings" panose="05000000000000000000" pitchFamily="2" charset="2"/>
                </a:rPr>
                <a:t>distributions</a:t>
              </a:r>
              <a:r>
                <a:rPr lang="en-US" b="1" i="1" dirty="0" smtClean="0"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r>
                <a:rPr lang="en-US" b="1" dirty="0" smtClean="0">
                  <a:cs typeface="Times New Roman" panose="02020603050405020304" pitchFamily="18" charset="0"/>
                  <a:sym typeface="Wingdings" panose="05000000000000000000" pitchFamily="2" charset="2"/>
                </a:rPr>
                <a:t>of sea quarks in nuclei to those in nucleons</a:t>
              </a:r>
              <a:endParaRPr lang="en-US" b="1" dirty="0">
                <a:cs typeface="Times New Roman" panose="02020603050405020304" pitchFamily="18" charset="0"/>
                <a:sym typeface="Wingdings" panose="05000000000000000000" pitchFamily="2" charset="2"/>
              </a:endParaRPr>
            </a:p>
            <a:p>
              <a:pPr lvl="0"/>
              <a:endParaRPr lang="en-US" b="1" dirty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endParaRPr>
            </a:p>
            <a:p>
              <a:pPr lvl="0"/>
              <a:r>
                <a:rPr lang="en-US" b="1" dirty="0">
                  <a:solidFill>
                    <a:srgbClr val="FF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Method:  </a:t>
              </a:r>
              <a:r>
                <a:rPr lang="en-US" b="1" dirty="0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measure forward (w.r.t. </a:t>
              </a:r>
              <a:r>
                <a:rPr lang="en-US" b="1" i="1" dirty="0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p</a:t>
              </a:r>
              <a:r>
                <a:rPr lang="en-US" b="1" dirty="0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 beam) </a:t>
              </a:r>
              <a:r>
                <a:rPr lang="en-US" b="1" i="1" dirty="0" err="1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e</a:t>
              </a:r>
              <a:r>
                <a:rPr lang="en-US" b="1" i="1" baseline="30000" dirty="0" err="1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+</a:t>
              </a:r>
              <a:r>
                <a:rPr lang="en-US" b="1" i="1" dirty="0" err="1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e</a:t>
              </a:r>
              <a:r>
                <a:rPr lang="en-US" b="1" i="1" baseline="30000" dirty="0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-</a:t>
              </a:r>
              <a:r>
                <a:rPr lang="en-US" b="1" i="1" baseline="-25000" dirty="0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r>
                <a:rPr lang="en-US" b="1" dirty="0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pairs, created via annihilation of high-</a:t>
              </a:r>
              <a:r>
                <a:rPr lang="en-US" b="1" i="1" dirty="0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x</a:t>
              </a:r>
              <a:r>
                <a:rPr lang="en-US" b="1" dirty="0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r>
                <a:rPr lang="en-US" b="1" i="1" dirty="0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q</a:t>
              </a:r>
              <a:r>
                <a:rPr lang="en-US" b="1" dirty="0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 from proton</a:t>
              </a:r>
              <a:r>
                <a:rPr lang="en-US" b="1" dirty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r>
                <a:rPr lang="en-US" b="1" dirty="0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with low-</a:t>
              </a:r>
              <a:r>
                <a:rPr lang="en-US" b="1" i="1" dirty="0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x</a:t>
              </a:r>
              <a:r>
                <a:rPr lang="en-US" b="1" dirty="0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r>
                <a:rPr lang="en-US" b="1" i="1" dirty="0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q</a:t>
              </a:r>
              <a:r>
                <a:rPr lang="en-US" b="1" dirty="0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 in nucleus</a:t>
              </a:r>
            </a:p>
            <a:p>
              <a:pPr lvl="0"/>
              <a:endPara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endParaRPr>
            </a:p>
            <a:p>
              <a:pPr lvl="0"/>
              <a:r>
                <a:rPr lang="en-US" b="1" dirty="0" smtClean="0">
                  <a:solidFill>
                    <a:srgbClr val="FF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Impact</a:t>
              </a:r>
              <a:r>
                <a:rPr lang="en-US" b="1" dirty="0">
                  <a:solidFill>
                    <a:srgbClr val="FF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:  </a:t>
              </a:r>
              <a:r>
                <a:rPr lang="en-US" b="1" dirty="0" smtClean="0">
                  <a:solidFill>
                    <a:srgbClr val="000000"/>
                  </a:solidFill>
                  <a:cs typeface="Times New Roman" panose="02020603050405020304" pitchFamily="18" charset="0"/>
                  <a:sym typeface="Wingdings" panose="05000000000000000000" pitchFamily="2" charset="2"/>
                </a:rPr>
                <a:t>probes a critical feature of nuclear initial state – is the ‘sea’ modified within a nucleus – with little distortion from FSI</a:t>
              </a:r>
              <a:endPara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 flipH="1">
              <a:off x="3429000" y="246529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15" name="Picture 14" descr="C:\Users\admin\Downloads\plots_for_pppA_Loi\bkgrederr_half_4bnopt.gi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51"/>
          <a:stretch/>
        </p:blipFill>
        <p:spPr bwMode="auto">
          <a:xfrm>
            <a:off x="5257800" y="3929122"/>
            <a:ext cx="3527611" cy="24540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8102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42A43-DB5F-E643-B82B-FCC1BEA3D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477760"/>
          </a:xfrm>
        </p:spPr>
        <p:txBody>
          <a:bodyPr/>
          <a:lstStyle/>
          <a:p>
            <a:pPr algn="ctr"/>
            <a:r>
              <a:rPr lang="en-US" b="1" dirty="0" smtClean="0"/>
              <a:t>Detector Requirements III:  Gluon Saturation in </a:t>
            </a:r>
            <a:r>
              <a:rPr lang="en-US" b="1" i="1" dirty="0" err="1" smtClean="0"/>
              <a:t>pA</a:t>
            </a:r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06FE05-6946-764B-BE0C-6CF5A4A15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STAR Forward Upgrade Cost and Schedule Review – November 2018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75B930-BC42-9A44-989B-70CAD48C0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AD43-7665-4F46-BEFA-8DECD816088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6275" y="4741783"/>
            <a:ext cx="54102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Technical challenges: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cs typeface="Times New Roman" panose="02020603050405020304" pitchFamily="18" charset="0"/>
              </a:rPr>
              <a:t>For photon-jet events, must discriminate between rare prompt photons and abundant ones due primarily to neutral meson decay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927080"/>
            <a:ext cx="487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Physics goal:  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determine if nature imposes an upper limit to the gluon density that is attained in a strongly-interacting system</a:t>
            </a:r>
            <a:endParaRPr lang="en-US" b="1" dirty="0">
              <a:solidFill>
                <a:srgbClr val="000000"/>
              </a:solidFill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0"/>
            <a:endParaRPr lang="en-US" b="1" dirty="0">
              <a:solidFill>
                <a:srgbClr val="000000"/>
              </a:solidFill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0"/>
            <a:r>
              <a:rPr lang="en-US" b="1" dirty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Method:  </a:t>
            </a:r>
            <a:r>
              <a:rPr lang="en-US" b="1" dirty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study angular dependence 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of two-particle correlations: di-hadrons (easy to measure, hard to interpret) to </a:t>
            </a:r>
            <a:r>
              <a:rPr lang="el-GR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γ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-jet (</a:t>
            </a:r>
            <a:r>
              <a:rPr lang="en-US" b="1" dirty="0" err="1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opp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) look for suppression of back-to-back corr.</a:t>
            </a:r>
            <a:endParaRPr lang="en-US" b="1" dirty="0">
              <a:solidFill>
                <a:srgbClr val="000000"/>
              </a:solidFill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0"/>
            <a:endParaRPr lang="en-US" b="1" dirty="0">
              <a:solidFill>
                <a:srgbClr val="000000"/>
              </a:solidFill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0"/>
            <a:r>
              <a:rPr lang="en-US" b="1" dirty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Impact:  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saturation scale </a:t>
            </a:r>
            <a:r>
              <a:rPr lang="en-US" b="1" i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Q</a:t>
            </a:r>
            <a:r>
              <a:rPr lang="en-US" b="1" i="1" baseline="-25000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s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provides an infrared cutoff in QCD, putting perturbative </a:t>
            </a:r>
            <a:r>
              <a:rPr lang="en-US" b="1" dirty="0" err="1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calc’s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and low</a:t>
            </a:r>
            <a:r>
              <a:rPr lang="en-US" b="1" i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-x 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evolution on solid footing</a:t>
            </a:r>
            <a:endParaRPr lang="en-US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710" y="1044388"/>
            <a:ext cx="2929890" cy="1788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282375"/>
            <a:ext cx="2709545" cy="2543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350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42A43-DB5F-E643-B82B-FCC1BEA3D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477760"/>
          </a:xfrm>
        </p:spPr>
        <p:txBody>
          <a:bodyPr/>
          <a:lstStyle/>
          <a:p>
            <a:pPr algn="ctr"/>
            <a:r>
              <a:rPr lang="en-US" b="1" dirty="0" smtClean="0"/>
              <a:t>Detector Requirements IV:  Initial States in </a:t>
            </a:r>
            <a:r>
              <a:rPr lang="en-US" b="1" i="1" dirty="0" smtClean="0"/>
              <a:t>AA</a:t>
            </a:r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06FE05-6946-764B-BE0C-6CF5A4A15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STAR Forward Upgrade Cost and Schedule Review – November 2018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75B930-BC42-9A44-989B-70CAD48C0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AD43-7665-4F46-BEFA-8DECD816088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4561582"/>
            <a:ext cx="502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Technical </a:t>
            </a:r>
            <a:r>
              <a:rPr lang="en-US" b="1" dirty="0">
                <a:solidFill>
                  <a:srgbClr val="FF0000"/>
                </a:solidFill>
                <a:cs typeface="Times New Roman" panose="02020603050405020304" pitchFamily="18" charset="0"/>
              </a:rPr>
              <a:t>challenges: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cs typeface="Times New Roman" panose="02020603050405020304" pitchFamily="18" charset="0"/>
              </a:rPr>
              <a:t>E</a:t>
            </a:r>
            <a:r>
              <a:rPr lang="en-US" b="1" dirty="0" smtClean="0">
                <a:cs typeface="Times New Roman" panose="02020603050405020304" pitchFamily="18" charset="0"/>
              </a:rPr>
              <a:t>xpect high occupancy at most forward angles for high centrality </a:t>
            </a:r>
            <a:r>
              <a:rPr lang="en-US" b="1" i="1" dirty="0" smtClean="0">
                <a:cs typeface="Times New Roman" panose="02020603050405020304" pitchFamily="18" charset="0"/>
              </a:rPr>
              <a:t>AA</a:t>
            </a:r>
            <a:r>
              <a:rPr lang="en-US" b="1" dirty="0" smtClean="0">
                <a:cs typeface="Times New Roman" panose="02020603050405020304" pitchFamily="18" charset="0"/>
              </a:rPr>
              <a:t> collisions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1051679"/>
            <a:ext cx="4800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Physics goal:  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explore dynamics at early stages of QGP development, longitudinal structure of nuclear initial state</a:t>
            </a:r>
            <a:endParaRPr lang="en-US" b="1" dirty="0">
              <a:solidFill>
                <a:srgbClr val="000000"/>
              </a:solidFill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0"/>
            <a:endParaRPr lang="en-US" b="1" dirty="0">
              <a:solidFill>
                <a:srgbClr val="000000"/>
              </a:solidFill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0"/>
            <a:r>
              <a:rPr lang="en-US" b="1" dirty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Method:  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construct momentum-dependent correlation function </a:t>
            </a:r>
            <a:r>
              <a:rPr lang="en-US" b="1" i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C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l-GR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Δ</a:t>
            </a:r>
            <a:r>
              <a:rPr lang="el-GR" b="1" i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η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,</a:t>
            </a:r>
            <a:r>
              <a:rPr lang="el-GR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Δ</a:t>
            </a:r>
            <a:r>
              <a:rPr lang="el-GR" b="1" i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ϕ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),  with focus on very long-range (large </a:t>
            </a:r>
            <a:r>
              <a:rPr lang="el-GR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Δ</a:t>
            </a:r>
            <a:r>
              <a:rPr lang="el-GR" b="1" i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η</a:t>
            </a:r>
            <a:r>
              <a:rPr lang="en-US" b="1" dirty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events</a:t>
            </a:r>
            <a:endParaRPr lang="en-US" b="1" dirty="0">
              <a:solidFill>
                <a:srgbClr val="000000"/>
              </a:solidFill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0"/>
            <a:endParaRPr lang="en-US" b="1" dirty="0">
              <a:solidFill>
                <a:srgbClr val="000000"/>
              </a:solidFill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0"/>
            <a:r>
              <a:rPr lang="en-US" b="1" dirty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Impact:  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early spatial correlations  long- range </a:t>
            </a:r>
            <a:r>
              <a:rPr lang="en-US" b="1" i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p</a:t>
            </a:r>
            <a:r>
              <a:rPr lang="en-US" b="1" dirty="0" smtClean="0">
                <a:solidFill>
                  <a:srgbClr val="00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correlations via fluid dynamics, providing insight into transport properties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562600" y="945952"/>
            <a:ext cx="3238500" cy="2157173"/>
            <a:chOff x="5638800" y="945953"/>
            <a:chExt cx="3162300" cy="2040890"/>
          </a:xfrm>
        </p:grpSpPr>
        <p:pic>
          <p:nvPicPr>
            <p:cNvPr id="11" name="officeArt object"/>
            <p:cNvPicPr/>
            <p:nvPr/>
          </p:nvPicPr>
          <p:blipFill rotWithShape="1">
            <a:blip r:embed="rId2">
              <a:extLst/>
            </a:blip>
            <a:srcRect r="55102" b="5188"/>
            <a:stretch/>
          </p:blipFill>
          <p:spPr>
            <a:xfrm>
              <a:off x="5638800" y="945953"/>
              <a:ext cx="2514600" cy="20408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officeArt object"/>
            <p:cNvPicPr/>
            <p:nvPr/>
          </p:nvPicPr>
          <p:blipFill rotWithShape="1">
            <a:blip r:embed="rId2">
              <a:extLst/>
            </a:blip>
            <a:srcRect l="81633" t="24660" b="47021"/>
            <a:stretch/>
          </p:blipFill>
          <p:spPr>
            <a:xfrm>
              <a:off x="7772400" y="1966398"/>
              <a:ext cx="1028700" cy="609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5" name="Group 14"/>
          <p:cNvGrpSpPr/>
          <p:nvPr/>
        </p:nvGrpSpPr>
        <p:grpSpPr>
          <a:xfrm>
            <a:off x="5867400" y="3350260"/>
            <a:ext cx="3124199" cy="3131866"/>
            <a:chOff x="6019801" y="3350260"/>
            <a:chExt cx="3124199" cy="3131866"/>
          </a:xfrm>
        </p:grpSpPr>
        <p:pic>
          <p:nvPicPr>
            <p:cNvPr id="13" name="officeArt object"/>
            <p:cNvPicPr/>
            <p:nvPr/>
          </p:nvPicPr>
          <p:blipFill rotWithShape="1">
            <a:blip r:embed="rId3">
              <a:extLst/>
            </a:blip>
            <a:srcRect l="50477"/>
            <a:stretch/>
          </p:blipFill>
          <p:spPr>
            <a:xfrm>
              <a:off x="6324600" y="3355386"/>
              <a:ext cx="2819400" cy="31267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officeArt object"/>
            <p:cNvPicPr/>
            <p:nvPr/>
          </p:nvPicPr>
          <p:blipFill rotWithShape="1">
            <a:blip r:embed="rId3">
              <a:extLst/>
            </a:blip>
            <a:srcRect r="94343"/>
            <a:stretch/>
          </p:blipFill>
          <p:spPr>
            <a:xfrm>
              <a:off x="6019801" y="3350260"/>
              <a:ext cx="304799" cy="31267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59142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42A43-DB5F-E643-B82B-FCC1BEA3D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477760"/>
          </a:xfrm>
        </p:spPr>
        <p:txBody>
          <a:bodyPr/>
          <a:lstStyle/>
          <a:p>
            <a:pPr algn="ctr"/>
            <a:r>
              <a:rPr lang="en-US" b="1" dirty="0" smtClean="0"/>
              <a:t>Scientific Goals, Observables, Detector Needs</a:t>
            </a:r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06FE05-6946-764B-BE0C-6CF5A4A15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STAR Forward Upgrade Cost and Schedule Review – November 2018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75B930-BC42-9A44-989B-70CAD48C0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AD43-7665-4F46-BEFA-8DECD8160885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8767488"/>
                  </p:ext>
                </p:extLst>
              </p:nvPr>
            </p:nvGraphicFramePr>
            <p:xfrm>
              <a:off x="533400" y="914400"/>
              <a:ext cx="8153400" cy="5303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22820">
                      <a:extLst>
                        <a:ext uri="{9D8B030D-6E8A-4147-A177-3AD203B41FA5}">
                          <a16:colId xmlns:a16="http://schemas.microsoft.com/office/drawing/2014/main" val="3990259324"/>
                        </a:ext>
                      </a:extLst>
                    </a:gridCol>
                    <a:gridCol w="822820">
                      <a:extLst>
                        <a:ext uri="{9D8B030D-6E8A-4147-A177-3AD203B41FA5}">
                          <a16:colId xmlns:a16="http://schemas.microsoft.com/office/drawing/2014/main" val="3092056968"/>
                        </a:ext>
                      </a:extLst>
                    </a:gridCol>
                    <a:gridCol w="1047226">
                      <a:extLst>
                        <a:ext uri="{9D8B030D-6E8A-4147-A177-3AD203B41FA5}">
                          <a16:colId xmlns:a16="http://schemas.microsoft.com/office/drawing/2014/main" val="1246130296"/>
                        </a:ext>
                      </a:extLst>
                    </a:gridCol>
                    <a:gridCol w="2077742">
                      <a:extLst>
                        <a:ext uri="{9D8B030D-6E8A-4147-A177-3AD203B41FA5}">
                          <a16:colId xmlns:a16="http://schemas.microsoft.com/office/drawing/2014/main" val="2179933013"/>
                        </a:ext>
                      </a:extLst>
                    </a:gridCol>
                    <a:gridCol w="2239791">
                      <a:extLst>
                        <a:ext uri="{9D8B030D-6E8A-4147-A177-3AD203B41FA5}">
                          <a16:colId xmlns:a16="http://schemas.microsoft.com/office/drawing/2014/main" val="200592021"/>
                        </a:ext>
                      </a:extLst>
                    </a:gridCol>
                    <a:gridCol w="1143001">
                      <a:extLst>
                        <a:ext uri="{9D8B030D-6E8A-4147-A177-3AD203B41FA5}">
                          <a16:colId xmlns:a16="http://schemas.microsoft.com/office/drawing/2014/main" val="448015231"/>
                        </a:ext>
                      </a:extLst>
                    </a:gridCol>
                  </a:tblGrid>
                  <a:tr h="517179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Year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√s (GeV)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Delivered</a:t>
                          </a: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Luminosity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Scientific Goals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Observable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Required</a:t>
                          </a: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Upgrade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87577496"/>
                      </a:ext>
                    </a:extLst>
                  </a:tr>
                  <a:tr h="695462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2021/22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en-US" sz="1400" baseline="30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      @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510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1.1 fb</a:t>
                          </a:r>
                          <a:r>
                            <a:rPr lang="en-US" sz="1400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10 weeks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TMDs at low and high 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x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1400" i="1" kern="1200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UT</a:t>
                          </a:r>
                          <a:r>
                            <a:rPr lang="en-US" sz="1400" kern="1200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for Collins observables, i.e. hadron in jet modulations at 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ヒラギノ角ゴ ProN W3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&gt; 1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Ecal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 </a:t>
                          </a: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Hcal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+Tracking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84064983"/>
                      </a:ext>
                    </a:extLst>
                  </a:tr>
                  <a:tr h="517179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2021/22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en-US" sz="1400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SimSu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SimSu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SimSu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e>
                              </m:acc>
                              <m:acc>
                                <m:accPr>
                                  <m:chr m:val="⃗"/>
                                  <m:ctrlP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SimSu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SimSu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       @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510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FontTx/>
                            <a:buNone/>
                          </a:pP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1.1fb</a:t>
                          </a:r>
                          <a:r>
                            <a:rPr lang="en-US" sz="1400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10 weeks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ヒラギノ角ゴ ProN W3"/>
                              <a:cs typeface="Times New Roman" panose="02020603050405020304" pitchFamily="18" charset="0"/>
                            </a:rPr>
                            <a:t>D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g(x)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at small 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x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1400" i="1" kern="1200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LL</a:t>
                          </a:r>
                          <a:r>
                            <a:rPr lang="en-US" sz="1400" kern="1200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for jets, di-jets, h/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ヒラギノ角ゴ ProN W3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-jets 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at 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ヒラギノ角ゴ ProN W3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&gt; 1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Ecal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 </a:t>
                          </a: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HCal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8843312"/>
                      </a:ext>
                    </a:extLst>
                  </a:tr>
                  <a:tr h="537428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2024</a:t>
                          </a: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en-US" sz="1400" baseline="30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       @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200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300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pb</a:t>
                          </a:r>
                          <a:r>
                            <a:rPr lang="en-US" sz="1400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8 weeks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kern="12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Subprocess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driving the large 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1400" i="1" kern="1200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at high </a:t>
                          </a:r>
                          <a:r>
                            <a:rPr lang="en-US" sz="1400" i="1" kern="12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1400" i="1" kern="1200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1400" i="1" kern="1200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and 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ヒラギノ角ゴ ProN W3"/>
                              <a:cs typeface="Times New Roman" panose="02020603050405020304" pitchFamily="18" charset="0"/>
                            </a:rPr>
                            <a:t>h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1400" i="1" kern="1200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for charged hadrons and flavor enhanced jets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Ecal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 </a:t>
                          </a: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Hcal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+Tracking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20660393"/>
                      </a:ext>
                    </a:extLst>
                  </a:tr>
                  <a:tr h="1133623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2024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en-US" sz="1400" baseline="30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Au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    @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200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1.8 pb</a:t>
                          </a:r>
                          <a:r>
                            <a:rPr lang="en-US" sz="1400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8 weeks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Nature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of the initial state and </a:t>
                          </a: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hadronization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in nuclear 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collisions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Signatures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for Saturation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i="1" dirty="0" err="1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en-US" sz="1400" i="1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pAu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direct photons and DY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Dihadrons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-jet, h-jet, diffraction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Ecal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 </a:t>
                          </a: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Hcal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+Tracking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42613072"/>
                      </a:ext>
                    </a:extLst>
                  </a:tr>
                  <a:tr h="927282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2024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en-US" sz="1400" baseline="30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     @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200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12.6 pb</a:t>
                          </a:r>
                          <a:r>
                            <a:rPr lang="en-US" sz="1400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  8 weeks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A-dependence of </a:t>
                          </a: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nPDF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, 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A-dependence for Saturation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i="1" dirty="0" err="1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en-US" sz="1400" i="1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pAl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: direct photons and DY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Dihadrons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-jet, h-jet, diffraction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Ecal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 </a:t>
                          </a: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Hcal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+Tracking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4302743"/>
                      </a:ext>
                    </a:extLst>
                  </a:tr>
                  <a:tr h="975367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2023/25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Au </a:t>
                          </a:r>
                          <a:r>
                            <a:rPr lang="en-US" sz="1400" dirty="0" err="1" smtClean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Au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lots!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Early stages of QGP development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355600" algn="l"/>
                              <a:tab pos="711200" algn="l"/>
                              <a:tab pos="1066800" algn="l"/>
                              <a:tab pos="1422400" algn="l"/>
                              <a:tab pos="1778000" algn="l"/>
                              <a:tab pos="2133600" algn="l"/>
                              <a:tab pos="2489200" algn="l"/>
                              <a:tab pos="2844800" algn="l"/>
                              <a:tab pos="3200400" algn="l"/>
                              <a:tab pos="3556000" algn="l"/>
                              <a:tab pos="3911600" algn="l"/>
                              <a:tab pos="4267200" algn="l"/>
                            </a:tabLs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Long.</a:t>
                          </a:r>
                          <a:r>
                            <a:rPr lang="en-US" sz="1400" baseline="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correlation</a:t>
                          </a:r>
                          <a:r>
                            <a:rPr lang="en-US" sz="2000" baseline="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1400" baseline="-250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14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dirty="0" err="1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Δη</a:t>
                          </a:r>
                          <a:r>
                            <a:rPr lang="en-US" sz="14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355600" algn="l"/>
                              <a:tab pos="711200" algn="l"/>
                              <a:tab pos="1066800" algn="l"/>
                              <a:tab pos="1422400" algn="l"/>
                              <a:tab pos="1778000" algn="l"/>
                              <a:tab pos="2133600" algn="l"/>
                              <a:tab pos="2489200" algn="l"/>
                              <a:tab pos="2844800" algn="l"/>
                              <a:tab pos="3200400" algn="l"/>
                              <a:tab pos="3556000" algn="l"/>
                              <a:tab pos="3911600" algn="l"/>
                              <a:tab pos="4267200" algn="l"/>
                            </a:tabLst>
                          </a:pPr>
                          <a:endParaRPr lang="en-US" sz="1400" dirty="0" smtClean="0">
                            <a:effectLst/>
                            <a:uFill>
                              <a:solidFill>
                                <a:srgbClr val="000000"/>
                              </a:solidFill>
                            </a:u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355600" algn="l"/>
                              <a:tab pos="711200" algn="l"/>
                              <a:tab pos="1066800" algn="l"/>
                              <a:tab pos="1422400" algn="l"/>
                              <a:tab pos="1778000" algn="l"/>
                              <a:tab pos="2133600" algn="l"/>
                              <a:tab pos="2489200" algn="l"/>
                              <a:tab pos="2844800" algn="l"/>
                              <a:tab pos="3200400" algn="l"/>
                              <a:tab pos="3556000" algn="l"/>
                              <a:tab pos="3911600" algn="l"/>
                              <a:tab pos="4267200" algn="l"/>
                            </a:tabLst>
                          </a:pPr>
                          <a:r>
                            <a:rPr lang="el-GR" sz="14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η/</a:t>
                          </a:r>
                          <a:r>
                            <a:rPr lang="en-US" sz="14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s(T),</a:t>
                          </a:r>
                          <a:r>
                            <a:rPr lang="en-US" sz="1400" baseline="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l-GR" sz="14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ζ/</a:t>
                          </a:r>
                          <a:r>
                            <a:rPr lang="en-US" sz="14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s(T)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355600" algn="l"/>
                              <a:tab pos="711200" algn="l"/>
                              <a:tab pos="1066800" algn="l"/>
                              <a:tab pos="1422400" algn="l"/>
                              <a:tab pos="1778000" algn="l"/>
                              <a:tab pos="2133600" algn="l"/>
                              <a:tab pos="2489200" algn="l"/>
                              <a:tab pos="2844800" algn="l"/>
                              <a:tab pos="3200400" algn="l"/>
                              <a:tab pos="3556000" algn="l"/>
                              <a:tab pos="3911600" algn="l"/>
                              <a:tab pos="4267200" algn="l"/>
                            </a:tabLst>
                          </a:pPr>
                          <a:r>
                            <a:rPr lang="en-US" sz="14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      </a:t>
                          </a:r>
                          <a:r>
                            <a:rPr lang="en-US" sz="1400" baseline="-250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Ecal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 </a:t>
                          </a: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Hcal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+Tracking</a:t>
                          </a:r>
                          <a:endParaRPr lang="en-US" sz="1400" dirty="0" smtClean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C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64669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8767488"/>
                  </p:ext>
                </p:extLst>
              </p:nvPr>
            </p:nvGraphicFramePr>
            <p:xfrm>
              <a:off x="533400" y="914400"/>
              <a:ext cx="8153400" cy="5303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22820">
                      <a:extLst>
                        <a:ext uri="{9D8B030D-6E8A-4147-A177-3AD203B41FA5}">
                          <a16:colId xmlns:a16="http://schemas.microsoft.com/office/drawing/2014/main" val="3990259324"/>
                        </a:ext>
                      </a:extLst>
                    </a:gridCol>
                    <a:gridCol w="822820">
                      <a:extLst>
                        <a:ext uri="{9D8B030D-6E8A-4147-A177-3AD203B41FA5}">
                          <a16:colId xmlns:a16="http://schemas.microsoft.com/office/drawing/2014/main" val="3092056968"/>
                        </a:ext>
                      </a:extLst>
                    </a:gridCol>
                    <a:gridCol w="1047226">
                      <a:extLst>
                        <a:ext uri="{9D8B030D-6E8A-4147-A177-3AD203B41FA5}">
                          <a16:colId xmlns:a16="http://schemas.microsoft.com/office/drawing/2014/main" val="1246130296"/>
                        </a:ext>
                      </a:extLst>
                    </a:gridCol>
                    <a:gridCol w="2077742">
                      <a:extLst>
                        <a:ext uri="{9D8B030D-6E8A-4147-A177-3AD203B41FA5}">
                          <a16:colId xmlns:a16="http://schemas.microsoft.com/office/drawing/2014/main" val="2179933013"/>
                        </a:ext>
                      </a:extLst>
                    </a:gridCol>
                    <a:gridCol w="2239791">
                      <a:extLst>
                        <a:ext uri="{9D8B030D-6E8A-4147-A177-3AD203B41FA5}">
                          <a16:colId xmlns:a16="http://schemas.microsoft.com/office/drawing/2014/main" val="200592021"/>
                        </a:ext>
                      </a:extLst>
                    </a:gridCol>
                    <a:gridCol w="1143001">
                      <a:extLst>
                        <a:ext uri="{9D8B030D-6E8A-4147-A177-3AD203B41FA5}">
                          <a16:colId xmlns:a16="http://schemas.microsoft.com/office/drawing/2014/main" val="448015231"/>
                        </a:ext>
                      </a:extLst>
                    </a:gridCol>
                  </a:tblGrid>
                  <a:tr h="517179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Year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√s (GeV)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Delivered</a:t>
                          </a: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Luminosity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Scientific Goals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Observable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Required</a:t>
                          </a: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b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Upgrade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87577496"/>
                      </a:ext>
                    </a:extLst>
                  </a:tr>
                  <a:tr h="695462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2021/22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en-US" sz="1400" baseline="30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      @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510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1.1 fb</a:t>
                          </a:r>
                          <a:r>
                            <a:rPr lang="en-US" sz="1400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10 weeks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TMDs at low and high 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x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1400" i="1" kern="1200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UT</a:t>
                          </a:r>
                          <a:r>
                            <a:rPr lang="en-US" sz="1400" kern="1200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for Collins observables, i.e. hadron in jet modulations at 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ヒラギノ角ゴ ProN W3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&gt; 1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Ecal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 </a:t>
                          </a: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Hcal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+Tracking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84064983"/>
                      </a:ext>
                    </a:extLst>
                  </a:tr>
                  <a:tr h="517179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2021/22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0741" t="-236471" r="-793333" b="-69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FontTx/>
                            <a:buNone/>
                          </a:pP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1.1fb</a:t>
                          </a:r>
                          <a:r>
                            <a:rPr lang="en-US" sz="1400" baseline="300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10 weeks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ヒラギノ角ゴ ProN W3"/>
                              <a:cs typeface="Times New Roman" panose="02020603050405020304" pitchFamily="18" charset="0"/>
                            </a:rPr>
                            <a:t>D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g(x)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at small 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x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1400" i="1" kern="1200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LL</a:t>
                          </a:r>
                          <a:r>
                            <a:rPr lang="en-US" sz="1400" kern="1200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for jets, di-jets, h/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ヒラギノ角ゴ ProN W3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-jets 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at 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ヒラギノ角ゴ ProN W3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&gt; 1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Ecal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 </a:t>
                          </a: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HCal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8843312"/>
                      </a:ext>
                    </a:extLst>
                  </a:tr>
                  <a:tr h="537428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2024</a:t>
                          </a: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en-US" sz="1400" baseline="30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       @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200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300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pb</a:t>
                          </a:r>
                          <a:r>
                            <a:rPr lang="en-US" sz="1400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8 weeks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kern="12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Subprocess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driving the large 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1400" i="1" kern="1200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at high </a:t>
                          </a:r>
                          <a:r>
                            <a:rPr lang="en-US" sz="1400" i="1" kern="12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1400" i="1" kern="1200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1400" i="1" kern="1200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and </a:t>
                          </a: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ヒラギノ角ゴ ProN W3"/>
                              <a:cs typeface="Times New Roman" panose="02020603050405020304" pitchFamily="18" charset="0"/>
                            </a:rPr>
                            <a:t>h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i="1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1400" i="1" kern="1200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1400" kern="12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ヒラギノ角ゴ ProN W3"/>
                              <a:cs typeface="Times New Roman" panose="02020603050405020304" pitchFamily="18" charset="0"/>
                            </a:rPr>
                            <a:t> for charged hadrons and flavor enhanced jets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Ecal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 </a:t>
                          </a: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Hcal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+Tracking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20660393"/>
                      </a:ext>
                    </a:extLst>
                  </a:tr>
                  <a:tr h="1133623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2024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en-US" sz="1400" baseline="30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Au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    @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200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1.8 pb</a:t>
                          </a:r>
                          <a:r>
                            <a:rPr lang="en-US" sz="1400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8 weeks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Nature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of the initial state and </a:t>
                          </a: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hadronization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in nuclear 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collisions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Signatures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for Saturation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i="1" dirty="0" err="1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en-US" sz="1400" i="1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pAu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direct photons and DY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Dihadrons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-jet, h-jet, diffraction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Ecal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 </a:t>
                          </a: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Hcal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+Tracking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42613072"/>
                      </a:ext>
                    </a:extLst>
                  </a:tr>
                  <a:tr h="927282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2024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en-US" sz="1400" baseline="300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     @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200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12.6 pb</a:t>
                          </a:r>
                          <a:r>
                            <a:rPr lang="en-US" sz="1400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  8 weeks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A-dependence of </a:t>
                          </a: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nPDF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, 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A-dependence for Saturation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i="1" dirty="0" err="1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en-US" sz="1400" i="1" baseline="-25000" dirty="0" err="1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pAl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: direct photons and DY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algn="ctr" fontAlgn="base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914400" algn="l"/>
                            </a:tabLst>
                          </a:pPr>
                          <a:r>
                            <a:rPr lang="en-US" sz="1400" dirty="0" err="1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Dihadrons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, 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Symbol" panose="05050102010706020507" pitchFamily="18" charset="2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1400" dirty="0">
                              <a:solidFill>
                                <a:srgbClr val="000000"/>
                              </a:solidFill>
                              <a:effectLst/>
                              <a:latin typeface="Cambria" panose="020405030504060302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-jet, h-jet, diffraction</a:t>
                          </a:r>
                          <a:endParaRPr lang="en-US" sz="1400" dirty="0">
                            <a:effectLst/>
                            <a:latin typeface="Cambria" panose="020405030504060302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Ecal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 </a:t>
                          </a: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Hcal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+Tracking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CC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4302743"/>
                      </a:ext>
                    </a:extLst>
                  </a:tr>
                  <a:tr h="975367"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2023/25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Au </a:t>
                          </a:r>
                          <a:r>
                            <a:rPr lang="en-US" sz="1400" dirty="0" err="1" smtClean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Au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lots!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Early stages of QGP development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355600" algn="l"/>
                              <a:tab pos="711200" algn="l"/>
                              <a:tab pos="1066800" algn="l"/>
                              <a:tab pos="1422400" algn="l"/>
                              <a:tab pos="1778000" algn="l"/>
                              <a:tab pos="2133600" algn="l"/>
                              <a:tab pos="2489200" algn="l"/>
                              <a:tab pos="2844800" algn="l"/>
                              <a:tab pos="3200400" algn="l"/>
                              <a:tab pos="3556000" algn="l"/>
                              <a:tab pos="3911600" algn="l"/>
                              <a:tab pos="4267200" algn="l"/>
                            </a:tabLst>
                          </a:pP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Long.</a:t>
                          </a:r>
                          <a:r>
                            <a:rPr lang="en-US" sz="1400" baseline="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correlation</a:t>
                          </a:r>
                          <a:r>
                            <a:rPr lang="en-US" sz="2000" baseline="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4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1400" baseline="-250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14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1400" dirty="0" err="1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Δη</a:t>
                          </a:r>
                          <a:r>
                            <a:rPr lang="en-US" sz="14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355600" algn="l"/>
                              <a:tab pos="711200" algn="l"/>
                              <a:tab pos="1066800" algn="l"/>
                              <a:tab pos="1422400" algn="l"/>
                              <a:tab pos="1778000" algn="l"/>
                              <a:tab pos="2133600" algn="l"/>
                              <a:tab pos="2489200" algn="l"/>
                              <a:tab pos="2844800" algn="l"/>
                              <a:tab pos="3200400" algn="l"/>
                              <a:tab pos="3556000" algn="l"/>
                              <a:tab pos="3911600" algn="l"/>
                              <a:tab pos="4267200" algn="l"/>
                            </a:tabLst>
                          </a:pPr>
                          <a:endParaRPr lang="en-US" sz="1400" dirty="0" smtClean="0">
                            <a:effectLst/>
                            <a:uFill>
                              <a:solidFill>
                                <a:srgbClr val="000000"/>
                              </a:solidFill>
                            </a:u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355600" algn="l"/>
                              <a:tab pos="711200" algn="l"/>
                              <a:tab pos="1066800" algn="l"/>
                              <a:tab pos="1422400" algn="l"/>
                              <a:tab pos="1778000" algn="l"/>
                              <a:tab pos="2133600" algn="l"/>
                              <a:tab pos="2489200" algn="l"/>
                              <a:tab pos="2844800" algn="l"/>
                              <a:tab pos="3200400" algn="l"/>
                              <a:tab pos="3556000" algn="l"/>
                              <a:tab pos="3911600" algn="l"/>
                              <a:tab pos="4267200" algn="l"/>
                            </a:tabLst>
                          </a:pPr>
                          <a:r>
                            <a:rPr lang="el-GR" sz="14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η/</a:t>
                          </a:r>
                          <a:r>
                            <a:rPr lang="en-US" sz="14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s(T),</a:t>
                          </a:r>
                          <a:r>
                            <a:rPr lang="en-US" sz="1400" baseline="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l-GR" sz="14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ζ/</a:t>
                          </a:r>
                          <a:r>
                            <a:rPr lang="en-US" sz="14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s(T)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tabLst>
                              <a:tab pos="355600" algn="l"/>
                              <a:tab pos="711200" algn="l"/>
                              <a:tab pos="1066800" algn="l"/>
                              <a:tab pos="1422400" algn="l"/>
                              <a:tab pos="1778000" algn="l"/>
                              <a:tab pos="2133600" algn="l"/>
                              <a:tab pos="2489200" algn="l"/>
                              <a:tab pos="2844800" algn="l"/>
                              <a:tab pos="3200400" algn="l"/>
                              <a:tab pos="3556000" algn="l"/>
                              <a:tab pos="3911600" algn="l"/>
                              <a:tab pos="4267200" algn="l"/>
                            </a:tabLst>
                          </a:pPr>
                          <a:r>
                            <a:rPr lang="en-US" sz="14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      </a:t>
                          </a:r>
                          <a:r>
                            <a:rPr lang="en-US" sz="1400" baseline="-25000" dirty="0" smtClean="0">
                              <a:effectLst/>
                              <a:uFill>
                                <a:solidFill>
                                  <a:srgbClr val="000000"/>
                                </a:solidFill>
                              </a:u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</a:t>
                          </a: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C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Ecal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 </a:t>
                          </a:r>
                          <a:r>
                            <a:rPr lang="en-US" sz="1400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Hcal</a:t>
                          </a:r>
                          <a:r>
                            <a:rPr lang="en-US" sz="14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  <a:cs typeface="Times New Roman" panose="02020603050405020304" pitchFamily="18" charset="0"/>
                            </a:rPr>
                            <a:t> +Tracking</a:t>
                          </a:r>
                          <a:endParaRPr lang="en-US" sz="1400" dirty="0" smtClean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>
                            <a:effectLst/>
                            <a:latin typeface="Times New Roman" panose="02020603050405020304" pitchFamily="18" charset="0"/>
                            <a:ea typeface="SimSun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CC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646695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98558852"/>
      </p:ext>
    </p:extLst>
  </p:cSld>
  <p:clrMapOvr>
    <a:masterClrMapping/>
  </p:clrMapOvr>
</p:sld>
</file>

<file path=ppt/theme/theme1.xml><?xml version="1.0" encoding="utf-8"?>
<a:theme xmlns:a="http://schemas.openxmlformats.org/drawingml/2006/main" name="1_Dunlo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</a:defRPr>
        </a:defPPr>
      </a:lstStyle>
    </a:lnDef>
    <a:txDef>
      <a:spPr>
        <a:noFill/>
      </a:spPr>
      <a:bodyPr wrap="none" rtlCol="0">
        <a:spAutoFit/>
      </a:bodyPr>
      <a:lstStyle>
        <a:defPPr algn="l">
          <a:defRPr dirty="0" smtClean="0"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Dunlop.thmx</Template>
  <TotalTime>42792</TotalTime>
  <Words>1617</Words>
  <Application>Microsoft Office PowerPoint</Application>
  <PresentationFormat>On-screen Show (4:3)</PresentationFormat>
  <Paragraphs>231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7" baseType="lpstr">
      <vt:lpstr>ＭＳ Ｐゴシック</vt:lpstr>
      <vt:lpstr>SimSun</vt:lpstr>
      <vt:lpstr>SimSun</vt:lpstr>
      <vt:lpstr>Arial</vt:lpstr>
      <vt:lpstr>Calibri</vt:lpstr>
      <vt:lpstr>Cambria</vt:lpstr>
      <vt:lpstr>Cambria Math</vt:lpstr>
      <vt:lpstr>Courier New</vt:lpstr>
      <vt:lpstr>Symbol</vt:lpstr>
      <vt:lpstr>Times New Roman</vt:lpstr>
      <vt:lpstr>Wingdings</vt:lpstr>
      <vt:lpstr>ヒラギノ角ゴ ProN W3</vt:lpstr>
      <vt:lpstr>1_Dunlop</vt:lpstr>
      <vt:lpstr>PowerPoint Presentation</vt:lpstr>
      <vt:lpstr>Motivation:  Fitting into the Bigger Picture</vt:lpstr>
      <vt:lpstr>Motivation:  STAR in 2021+</vt:lpstr>
      <vt:lpstr>STAR in 2021+:  Meeting the Challenge</vt:lpstr>
      <vt:lpstr>Detector Requirements I:  Collins Asymmetries in pp</vt:lpstr>
      <vt:lpstr>Detector Requirements II:  Drell-Yan Studies in pA</vt:lpstr>
      <vt:lpstr>Detector Requirements III:  Gluon Saturation in pA</vt:lpstr>
      <vt:lpstr>Detector Requirements IV:  Initial States in AA</vt:lpstr>
      <vt:lpstr>Scientific Goals, Observables, Detector Needs</vt:lpstr>
      <vt:lpstr>Forward Calorimeter System – Concept </vt:lpstr>
      <vt:lpstr>Forward Calorimeter System – Simulations</vt:lpstr>
      <vt:lpstr>Forward Tracking System – Concept</vt:lpstr>
      <vt:lpstr>Forward Tracking System – Simulations</vt:lpstr>
      <vt:lpstr>The fSTAR Project:  Summary and Outlook</vt:lpstr>
    </vt:vector>
  </TitlesOfParts>
  <Company>Brookhaven National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 Ludlam</dc:creator>
  <cp:lastModifiedBy>Wissink, Scott W.</cp:lastModifiedBy>
  <cp:revision>441</cp:revision>
  <cp:lastPrinted>2017-01-30T17:01:25Z</cp:lastPrinted>
  <dcterms:created xsi:type="dcterms:W3CDTF">2013-01-24T13:47:50Z</dcterms:created>
  <dcterms:modified xsi:type="dcterms:W3CDTF">2018-11-16T22:56:43Z</dcterms:modified>
</cp:coreProperties>
</file>