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71" r:id="rId2"/>
    <p:sldId id="284" r:id="rId3"/>
    <p:sldId id="283" r:id="rId4"/>
    <p:sldId id="273" r:id="rId5"/>
    <p:sldId id="285" r:id="rId6"/>
    <p:sldId id="257" r:id="rId7"/>
    <p:sldId id="278" r:id="rId8"/>
    <p:sldId id="275" r:id="rId9"/>
    <p:sldId id="280" r:id="rId10"/>
    <p:sldId id="286" r:id="rId11"/>
    <p:sldId id="261" r:id="rId12"/>
    <p:sldId id="281" r:id="rId13"/>
    <p:sldId id="259" r:id="rId14"/>
    <p:sldId id="265" r:id="rId15"/>
    <p:sldId id="287" r:id="rId16"/>
    <p:sldId id="277" r:id="rId17"/>
    <p:sldId id="279" r:id="rId18"/>
    <p:sldId id="282" r:id="rId19"/>
    <p:sldId id="270" r:id="rId20"/>
    <p:sldId id="288" r:id="rId21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>
      <p:cViewPr varScale="1">
        <p:scale>
          <a:sx n="52" d="100"/>
          <a:sy n="52" d="100"/>
        </p:scale>
        <p:origin x="1326" y="8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image" Target="../media/image4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44732111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1184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标题文本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1636891" y="878276"/>
            <a:ext cx="11083430" cy="1625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1682045" y="2869636"/>
            <a:ext cx="5418667" cy="281770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7317458" y="2869636"/>
            <a:ext cx="5418667" cy="281770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1682045" y="5904089"/>
            <a:ext cx="5418667" cy="281770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317458" y="5904089"/>
            <a:ext cx="5418667" cy="281770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1300480" y="8994987"/>
            <a:ext cx="2709333" cy="65024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4768427" y="8994987"/>
            <a:ext cx="4118187" cy="65024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645227" y="8994987"/>
            <a:ext cx="2709333" cy="65024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pPr>
              <a:defRPr/>
            </a:pPr>
            <a:fld id="{CAD11BEB-79C4-4FBB-B5E5-E3318CFA8B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9768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标题文本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正文级别 1</a:t>
            </a:r>
          </a:p>
          <a:p>
            <a:pPr lvl="1">
              <a:defRPr sz="1800"/>
            </a:pPr>
            <a:r>
              <a:rPr sz="3200"/>
              <a:t>正文级别 2</a:t>
            </a:r>
          </a:p>
          <a:p>
            <a:pPr lvl="2">
              <a:defRPr sz="1800"/>
            </a:pPr>
            <a:r>
              <a:rPr sz="3200"/>
              <a:t>正文级别 3</a:t>
            </a:r>
          </a:p>
          <a:p>
            <a:pPr lvl="3">
              <a:defRPr sz="1800"/>
            </a:pPr>
            <a:r>
              <a:rPr sz="3200"/>
              <a:t>正文级别 4</a:t>
            </a:r>
          </a:p>
          <a:p>
            <a:pPr lvl="4">
              <a:defRPr sz="1800"/>
            </a:pPr>
            <a:r>
              <a:rPr sz="3200"/>
              <a:t>正文级别 5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标题文本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标题文本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正文级别 1</a:t>
            </a:r>
          </a:p>
          <a:p>
            <a:pPr lvl="1">
              <a:defRPr sz="1800"/>
            </a:pPr>
            <a:r>
              <a:rPr sz="3600"/>
              <a:t>正文级别 2</a:t>
            </a:r>
          </a:p>
          <a:p>
            <a:pPr lvl="2">
              <a:defRPr sz="1800"/>
            </a:pPr>
            <a:r>
              <a:rPr sz="3600"/>
              <a:t>正文级别 3</a:t>
            </a:r>
          </a:p>
          <a:p>
            <a:pPr lvl="3">
              <a:defRPr sz="1800"/>
            </a:pPr>
            <a:r>
              <a:rPr sz="3600"/>
              <a:t>正文级别 4</a:t>
            </a:r>
          </a:p>
          <a:p>
            <a:pPr lvl="4">
              <a:defRPr sz="1800"/>
            </a:pPr>
            <a:r>
              <a:rPr sz="3600"/>
              <a:t>正文级别 5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标题文本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正文级别 1</a:t>
            </a:r>
          </a:p>
          <a:p>
            <a:pPr lvl="1">
              <a:defRPr sz="1800"/>
            </a:pPr>
            <a:r>
              <a:rPr sz="2800"/>
              <a:t>正文级别 2</a:t>
            </a:r>
          </a:p>
          <a:p>
            <a:pPr lvl="2">
              <a:defRPr sz="1800"/>
            </a:pPr>
            <a:r>
              <a:rPr sz="2800"/>
              <a:t>正文级别 3</a:t>
            </a:r>
          </a:p>
          <a:p>
            <a:pPr lvl="3">
              <a:defRPr sz="1800"/>
            </a:pPr>
            <a:r>
              <a:rPr sz="2800"/>
              <a:t>正文级别 4</a:t>
            </a:r>
          </a:p>
          <a:p>
            <a:pPr lvl="4">
              <a:defRPr sz="1800"/>
            </a:pPr>
            <a:r>
              <a:rPr sz="2800"/>
              <a:t>正文级别 5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正文级别 1</a:t>
            </a:r>
          </a:p>
          <a:p>
            <a:pPr lvl="1">
              <a:defRPr sz="1800"/>
            </a:pPr>
            <a:r>
              <a:rPr sz="3600"/>
              <a:t>正文级别 2</a:t>
            </a:r>
          </a:p>
          <a:p>
            <a:pPr lvl="2">
              <a:defRPr sz="1800"/>
            </a:pPr>
            <a:r>
              <a:rPr sz="3600"/>
              <a:t>正文级别 3</a:t>
            </a:r>
          </a:p>
          <a:p>
            <a:pPr lvl="3">
              <a:defRPr sz="1800"/>
            </a:pPr>
            <a:r>
              <a:rPr sz="3600"/>
              <a:t>正文级别 4</a:t>
            </a:r>
          </a:p>
          <a:p>
            <a:pPr lvl="4">
              <a:defRPr sz="1800"/>
            </a:pPr>
            <a:r>
              <a:rPr sz="3600"/>
              <a:t>正文级别 5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正文级别 1</a:t>
            </a:r>
          </a:p>
          <a:p>
            <a:pPr lvl="1">
              <a:defRPr sz="1800"/>
            </a:pPr>
            <a:r>
              <a:rPr sz="3600"/>
              <a:t>正文级别 2</a:t>
            </a:r>
          </a:p>
          <a:p>
            <a:pPr lvl="2">
              <a:defRPr sz="1800"/>
            </a:pPr>
            <a:r>
              <a:rPr sz="3600"/>
              <a:t>正文级别 3</a:t>
            </a:r>
          </a:p>
          <a:p>
            <a:pPr lvl="3">
              <a:defRPr sz="1800"/>
            </a:pPr>
            <a:r>
              <a:rPr sz="3600"/>
              <a:t>正文级别 4</a:t>
            </a:r>
          </a:p>
          <a:p>
            <a:pPr lvl="4">
              <a:defRPr sz="1800"/>
            </a:pPr>
            <a:r>
              <a:rPr sz="3600"/>
              <a:t>正文级别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1.png"/><Relationship Id="rId3" Type="http://schemas.openxmlformats.org/officeDocument/2006/relationships/image" Target="../media/image29.png"/><Relationship Id="rId7" Type="http://schemas.openxmlformats.org/officeDocument/2006/relationships/image" Target="../media/image29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0.png"/><Relationship Id="rId5" Type="http://schemas.openxmlformats.org/officeDocument/2006/relationships/image" Target="../media/image30.png"/><Relationship Id="rId4" Type="http://schemas.openxmlformats.org/officeDocument/2006/relationships/image" Target="../media/image2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00.png"/><Relationship Id="rId17" Type="http://schemas.openxmlformats.org/officeDocument/2006/relationships/image" Target="../media/image36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15" Type="http://schemas.openxmlformats.org/officeDocument/2006/relationships/image" Target="../media/image77.png"/><Relationship Id="rId14" Type="http://schemas.openxmlformats.org/officeDocument/2006/relationships/image" Target="../media/image7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1.png"/><Relationship Id="rId8" Type="http://schemas.openxmlformats.org/officeDocument/2006/relationships/image" Target="../media/image80.png"/><Relationship Id="rId12" Type="http://schemas.openxmlformats.org/officeDocument/2006/relationships/image" Target="../media/image40.png"/><Relationship Id="rId7" Type="http://schemas.openxmlformats.org/officeDocument/2006/relationships/image" Target="../media/image79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39.png"/><Relationship Id="rId10" Type="http://schemas.openxmlformats.org/officeDocument/2006/relationships/image" Target="../media/image38.png"/><Relationship Id="rId9" Type="http://schemas.openxmlformats.org/officeDocument/2006/relationships/image" Target="../media/image86.png"/><Relationship Id="rId1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3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2.emf"/><Relationship Id="rId10" Type="http://schemas.openxmlformats.org/officeDocument/2006/relationships/image" Target="../media/image87.png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390.pn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20.png"/><Relationship Id="rId5" Type="http://schemas.openxmlformats.org/officeDocument/2006/relationships/image" Target="../media/image410.png"/><Relationship Id="rId10" Type="http://schemas.openxmlformats.org/officeDocument/2006/relationships/image" Target="../media/image44.png"/><Relationship Id="rId4" Type="http://schemas.openxmlformats.org/officeDocument/2006/relationships/image" Target="../media/image400.png"/><Relationship Id="rId9" Type="http://schemas.openxmlformats.org/officeDocument/2006/relationships/image" Target="../media/image4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6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5.png"/><Relationship Id="rId7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png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3728" y="2249326"/>
                <a:ext cx="12204556" cy="5298821"/>
              </a:xfrm>
              <a:prstGeom prst="rect">
                <a:avLst/>
              </a:prstGeom>
              <a:noFill/>
            </p:spPr>
            <p:txBody>
              <a:bodyPr wrap="square" lIns="130046" tIns="65023" rIns="130046" bIns="65023" rtlCol="0">
                <a:spAutoFit/>
              </a:bodyPr>
              <a:lstStyle/>
              <a:p>
                <a:pPr algn="ctr"/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Heavy-quark Hadron 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roduction in Nuclear 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ollisions</a:t>
                </a:r>
              </a:p>
              <a:p>
                <a:pPr algn="ctr"/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Pengfei Zhuang                                                                                                                                        (Tsinghua University, Beijing) </a:t>
                </a:r>
                <a:endParaRPr lang="en-US" altLang="zh-CN" sz="20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n-US" altLang="zh-CN" sz="23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altLang="zh-CN" sz="23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</a:t>
                </a:r>
                <a:endParaRPr lang="en-US" altLang="zh-CN" sz="2800" i="1" dirty="0">
                  <a:solidFill>
                    <a:schemeClr val="tx1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ea typeface="Cambria Math"/>
                    <a:cs typeface="Arial" panose="020B0604020202020204" pitchFamily="34" charset="0"/>
                  </a:rPr>
                  <a:t>             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Introduction</a:t>
                </a: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ea typeface="Cambria Math"/>
                    <a:cs typeface="Arial" panose="020B0604020202020204" pitchFamily="34" charset="0"/>
                  </a:rPr>
                  <a:t>             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 </m:t>
                    </m:r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Correlation between 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trangeness and 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harm</a:t>
                </a: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ea typeface="Cambria Math"/>
                    <a:cs typeface="Arial" panose="020B0604020202020204" pitchFamily="34" charset="0"/>
                  </a:rPr>
                  <a:t>             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 </m:t>
                    </m:r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Correlation 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between S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trangeness and 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aryon 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ensity</a:t>
                </a:r>
                <a:endParaRPr lang="en-US" altLang="zh-CN" sz="24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ea typeface="Cambria Math"/>
                    <a:cs typeface="Arial" panose="020B0604020202020204" pitchFamily="34" charset="0"/>
                  </a:rPr>
                  <a:t>             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Sequential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Coalescence </a:t>
                </a:r>
                <a:endParaRPr lang="en-US" altLang="zh-CN" sz="2400" i="1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ea typeface="Cambria Math"/>
                    <a:cs typeface="Arial" panose="020B0604020202020204" pitchFamily="34" charset="0"/>
                  </a:rPr>
                  <a:t>             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Λ</m:t>
                        </m:r>
                      </m:e>
                      <m:sub>
                        <m: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</m:t>
                        </m:r>
                      </m:sub>
                    </m:sSub>
                    <m:r>
                      <a:rPr lang="en-US" altLang="zh-CN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  <m:r>
                      <a:rPr lang="en-US" altLang="zh-CN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Enhancement (Suppression)</a:t>
                </a:r>
                <a:endParaRPr lang="en-US" altLang="zh-CN" sz="2400" i="1" dirty="0" smtClean="0">
                  <a:solidFill>
                    <a:schemeClr val="tx1"/>
                  </a:solidFill>
                  <a:latin typeface="Cambria Math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ea typeface="Cambria Math"/>
                    <a:cs typeface="Arial" panose="020B0604020202020204" pitchFamily="34" charset="0"/>
                  </a:rPr>
                  <a:t>             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Summary</a:t>
                </a:r>
                <a:endParaRPr lang="en-US" altLang="zh-CN" sz="24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>
                          <a:solidFill>
                            <a:schemeClr val="tx1"/>
                          </a:solidFill>
                          <a:latin typeface="Cambria Math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altLang="zh-CN" sz="24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28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ork by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Jiaxing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Zhao, Shuzhe Shi, Nu Xu and PZ</a:t>
                </a:r>
                <a:endParaRPr lang="en-US" altLang="zh-CN" sz="20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28" y="2249326"/>
                <a:ext cx="12204556" cy="5298821"/>
              </a:xfrm>
              <a:prstGeom prst="rect">
                <a:avLst/>
              </a:prstGeom>
              <a:blipFill>
                <a:blip r:embed="rId2"/>
                <a:stretch>
                  <a:fillRect t="-806" r="-221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62540" y="9075667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</a:t>
            </a:r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29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47505" y="447180"/>
            <a:ext cx="8547844" cy="541188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3: Sequential Coalescence </a:t>
            </a:r>
            <a:endParaRPr lang="en-US" altLang="zh-CN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02400" y="7645042"/>
            <a:ext cx="65024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S.Shi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X.Guo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PZ, PRD88, 014021(2013) </a:t>
            </a:r>
            <a:endParaRPr lang="zh-CN" altLang="en-US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26336" y="2716560"/>
            <a:ext cx="489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J.Zhao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H.He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PZ, PLB771, 349(2017)</a:t>
            </a:r>
            <a:endParaRPr lang="zh-CN" altLang="en-US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58" y="5380856"/>
            <a:ext cx="5019278" cy="388808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840" y="3436640"/>
            <a:ext cx="4970096" cy="43104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5638304" y="3580656"/>
                <a:ext cx="449803" cy="3693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zh-CN" sz="2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pPr>
                        <m:e>
                          <m: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kumimoji="0" lang="en-US" altLang="zh-CN" sz="2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kumimoji="0" lang="zh-CN" altLang="en-US" sz="2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304" y="3580656"/>
                <a:ext cx="449803" cy="369332"/>
              </a:xfrm>
              <a:prstGeom prst="rect">
                <a:avLst/>
              </a:prstGeom>
              <a:blipFill>
                <a:blip r:embed="rId4"/>
                <a:stretch>
                  <a:fillRect l="-22973" b="-983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628" y="1707562"/>
            <a:ext cx="5041716" cy="37967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7"/>
              <p:cNvSpPr txBox="1"/>
              <p:nvPr/>
            </p:nvSpPr>
            <p:spPr>
              <a:xfrm>
                <a:off x="1893888" y="988368"/>
                <a:ext cx="9505056" cy="90890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12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0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cs typeface="Arial" panose="020B0604020202020204" pitchFamily="34" charset="0"/>
                    <a:sym typeface="Helvetica Light"/>
                  </a:rPr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fPr>
                      <m:num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𝑑𝑁</m:t>
                        </m:r>
                      </m:num>
                      <m:den>
                        <m:sSup>
                          <m:sSup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p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𝑑</m:t>
                            </m:r>
                          </m:e>
                          <m:sup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b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𝑃</m:t>
                            </m:r>
                          </m:e>
                          <m:sub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𝑇</m:t>
                            </m:r>
                          </m:sub>
                        </m:sSub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𝑑</m:t>
                        </m:r>
                        <m:r>
                          <a:rPr kumimoji="0" lang="zh-CN" altLang="en-US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𝜂</m:t>
                        </m:r>
                      </m:den>
                    </m:f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=</m:t>
                    </m:r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𝐶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kumimoji="0" lang="zh-CN" altLang="en-US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𝜇</m:t>
                                </m:r>
                              </m:sup>
                            </m:sSup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zh-CN" altLang="en-US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0" lang="zh-CN" altLang="en-US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𝜇𝜈</m:t>
                                </m:r>
                              </m:sub>
                            </m:sSub>
                            <m:d>
                              <m:d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𝑅</m:t>
                                </m:r>
                              </m:e>
                            </m:d>
                          </m:num>
                          <m:den>
                            <m:sSup>
                              <m:sSup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kumimoji="0" lang="en-US" altLang="zh-CN" sz="2400" b="0" i="1" u="none" strike="noStrike" cap="none" spc="0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  <a:sym typeface="Helvetica Light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altLang="zh-CN" sz="2400" b="0" i="1" u="none" strike="noStrike" cap="none" spc="0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cs typeface="Arial" panose="020B0604020202020204" pitchFamily="34" charset="0"/>
                                        <a:sym typeface="Helvetica Light"/>
                                      </a:rPr>
                                      <m:t>2</m:t>
                                    </m:r>
                                    <m:r>
                                      <a:rPr kumimoji="0" lang="zh-CN" altLang="en-US" sz="2400" b="0" i="1" u="none" strike="noStrike" cap="none" spc="0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FillTx/>
                                        <a:latin typeface="Cambria Math"/>
                                        <a:cs typeface="Arial" panose="020B0604020202020204" pitchFamily="34" charset="0"/>
                                        <a:sym typeface="Helvetica Light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nary>
                    <m:f>
                      <m:f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p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𝑑</m:t>
                            </m:r>
                          </m:e>
                          <m:sup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4</m:t>
                            </m:r>
                          </m:sup>
                        </m:sSup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𝑟</m:t>
                        </m:r>
                        <m:sSup>
                          <m:sSup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p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𝑑</m:t>
                            </m:r>
                          </m:e>
                          <m:sup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4</m:t>
                            </m:r>
                          </m:sup>
                        </m:sSup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𝑝</m:t>
                        </m:r>
                      </m:num>
                      <m:den>
                        <m:sSup>
                          <m:sSup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2</m:t>
                                </m:r>
                                <m:r>
                                  <a:rPr kumimoji="0" lang="zh-CN" altLang="en-US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𝜋</m:t>
                                </m:r>
                              </m:e>
                            </m:d>
                          </m:e>
                          <m:sup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3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𝑓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𝑓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acc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𝑞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b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𝑟</m:t>
                            </m:r>
                          </m:e>
                          <m:sub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,</m:t>
                        </m:r>
                        <m:sSub>
                          <m:sSub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b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𝑝</m:t>
                            </m:r>
                          </m:e>
                          <m:sub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𝑊</m:t>
                    </m:r>
                    <m:d>
                      <m:d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dPr>
                      <m:e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𝑟</m:t>
                        </m:r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,</m:t>
                        </m:r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𝑝</m:t>
                        </m:r>
                      </m:e>
                    </m:d>
                  </m:oMath>
                </a14:m>
                <a:endParaRPr kumimoji="0" lang="zh-CN" altLang="en-US" sz="2400" b="0" i="1" u="none" strike="noStrike" cap="none" spc="0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13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3888" y="988368"/>
                <a:ext cx="9505056" cy="90890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10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4528569" y="6534145"/>
                <a:ext cx="605679" cy="43088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Light"/>
                            </a:rPr>
                          </m:ctrlPr>
                        </m:sSupPr>
                        <m:e>
                          <m: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Light"/>
                            </a:rPr>
                            <m:t>𝐷</m:t>
                          </m:r>
                        </m:e>
                        <m:sup>
                          <m: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Light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kumimoji="0" lang="zh-CN" altLang="en-US" sz="28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Light"/>
                </a:endParaRPr>
              </a:p>
            </p:txBody>
          </p:sp>
        </mc:Choice>
        <mc:Fallback xmlns=""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8569" y="6534145"/>
                <a:ext cx="605679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/>
              <p:cNvSpPr txBox="1"/>
              <p:nvPr/>
            </p:nvSpPr>
            <p:spPr>
              <a:xfrm>
                <a:off x="4558184" y="3076600"/>
                <a:ext cx="663258" cy="43088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SupPr>
                        <m:e>
                          <m:r>
                            <a:rPr kumimoji="0" lang="el-GR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Light"/>
                            </a:rPr>
                            <m:t>𝛯</m:t>
                          </m:r>
                        </m:e>
                        <m:sub>
                          <m: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𝑐𝑐</m:t>
                          </m:r>
                        </m:sub>
                        <m:sup>
                          <m: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kumimoji="0" lang="zh-CN" altLang="en-US" sz="28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 Light"/>
                </a:endParaRPr>
              </a:p>
            </p:txBody>
          </p:sp>
        </mc:Choice>
        <mc:Fallback xmlns=""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184" y="3076600"/>
                <a:ext cx="663258" cy="430887"/>
              </a:xfrm>
              <a:prstGeom prst="rect">
                <a:avLst/>
              </a:prstGeom>
              <a:blipFill>
                <a:blip r:embed="rId8"/>
                <a:stretch>
                  <a:fillRect b="-142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81809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47505" y="447180"/>
            <a:ext cx="8547844" cy="541188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&amp; Strange Quark Distributions </a:t>
            </a:r>
            <a:endParaRPr lang="en-US" altLang="zh-CN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317824" y="1909300"/>
                <a:ext cx="3528392" cy="16481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0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●</a:t>
                </a:r>
                <a:r>
                  <a:rPr kumimoji="0" lang="en-US" altLang="zh-CN" sz="2400" b="0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light quarks </a:t>
                </a:r>
                <a14:m>
                  <m:oMath xmlns:m="http://schemas.openxmlformats.org/officeDocument/2006/math"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𝑢</m:t>
                    </m:r>
                  </m:oMath>
                </a14:m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and </a:t>
                </a:r>
                <a14:m>
                  <m:oMath xmlns:m="http://schemas.openxmlformats.org/officeDocument/2006/math"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𝑑</m:t>
                    </m:r>
                  </m:oMath>
                </a14:m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: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equilibrium</a:t>
                </a: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distribution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8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𝑓</m:t>
                        </m:r>
                      </m:e>
                      <m:sub>
                        <m:r>
                          <a:rPr kumimoji="0" lang="en-US" altLang="zh-C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𝑞</m:t>
                        </m:r>
                      </m:sub>
                    </m:sSub>
                    <m:r>
                      <a:rPr kumimoji="0" lang="en-US" altLang="zh-CN" sz="28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8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𝑁</m:t>
                            </m:r>
                          </m:e>
                          <m:sub>
                            <m:r>
                              <a:rPr kumimoji="0" lang="en-US" altLang="zh-CN" sz="28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𝑞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kumimoji="0" lang="en-US" altLang="zh-CN" sz="28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pPr>
                          <m:e>
                            <m:r>
                              <a:rPr kumimoji="0" lang="en-US" altLang="zh-CN" sz="28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𝑒</m:t>
                            </m:r>
                          </m:e>
                          <m:sup>
                            <m:sSup>
                              <m:sSupPr>
                                <m:ctrlPr>
                                  <a:rPr kumimoji="0" lang="en-US" altLang="zh-CN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zh-CN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(</m:t>
                                </m:r>
                                <m:r>
                                  <a:rPr kumimoji="0" lang="en-US" altLang="zh-CN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kumimoji="0" lang="zh-CN" altLang="en-US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𝜇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kumimoji="0" lang="en-US" altLang="zh-CN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kumimoji="0" lang="zh-CN" altLang="en-US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kumimoji="0" lang="en-US" altLang="zh-CN" sz="28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kumimoji="0" lang="en-US" altLang="zh-CN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zh-CN" altLang="en-US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kumimoji="0" lang="en-US" altLang="zh-CN" sz="28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𝑞</m:t>
                                </m:r>
                              </m:sub>
                            </m:sSub>
                            <m:r>
                              <a:rPr kumimoji="0" lang="en-US" altLang="zh-CN" sz="28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)/</m:t>
                            </m:r>
                            <m:r>
                              <a:rPr kumimoji="0" lang="en-US" altLang="zh-CN" sz="28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𝑇</m:t>
                            </m:r>
                          </m:sup>
                        </m:sSup>
                        <m:r>
                          <a:rPr kumimoji="0" lang="en-US" altLang="zh-CN" sz="28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+1</m:t>
                        </m:r>
                      </m:den>
                    </m:f>
                  </m:oMath>
                </a14:m>
                <a:endParaRPr kumimoji="0" lang="zh-CN" altLang="en-US" sz="2800" b="0" i="1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824" y="1909300"/>
                <a:ext cx="3528392" cy="1648143"/>
              </a:xfrm>
              <a:prstGeom prst="rect">
                <a:avLst/>
              </a:prstGeom>
              <a:blipFill>
                <a:blip r:embed="rId2"/>
                <a:stretch>
                  <a:fillRect l="-3800" t="-3321" r="-19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245816" y="5117904"/>
                <a:ext cx="4536504" cy="32038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0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●</a:t>
                </a:r>
                <a:r>
                  <a:rPr kumimoji="0" lang="en-US" altLang="zh-CN" sz="2400" b="0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strange quark </a:t>
                </a:r>
                <a14:m>
                  <m:oMath xmlns:m="http://schemas.openxmlformats.org/officeDocument/2006/math"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𝑠</m:t>
                    </m:r>
                  </m:oMath>
                </a14:m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: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equilibrium </a:t>
                </a: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distribution with   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strangeness fugacity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8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2800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altLang="zh-CN" sz="2800" i="1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zh-CN" altLang="en-US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𝑒</m:t>
                            </m:r>
                          </m:e>
                          <m:sup>
                            <m:sSup>
                              <m:sSupPr>
                                <m:ctrlPr>
                                  <a:rPr lang="en-US" altLang="zh-CN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zh-CN" altLang="en-US" sz="2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𝜇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altLang="zh-CN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zh-CN" altLang="en-US" sz="2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/</m:t>
                            </m:r>
                            <m: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𝑇</m:t>
                            </m:r>
                          </m:sup>
                        </m:sSup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</m:oMath>
                </a14:m>
                <a:endParaRPr kumimoji="0" lang="en-US" altLang="zh-CN" sz="2800" b="0" i="1" u="none" strike="noStrike" cap="none" spc="0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algn="l" rtl="0" latinLnBrk="1" hangingPunct="0"/>
                <a:endParaRPr lang="en-US" altLang="zh-CN" sz="24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2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zh-CN" altLang="en-US" sz="2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Helvetica Light"/>
                            </a:rPr>
                            <m:t>𝜆</m:t>
                          </m:r>
                        </m:e>
                        <m:sub>
                          <m:r>
                            <a:rPr kumimoji="0" lang="en-US" altLang="zh-CN" sz="2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Helvetica Light"/>
                            </a:rPr>
                            <m:t>𝑠</m:t>
                          </m:r>
                        </m:sub>
                      </m:sSub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mbria Math" panose="02040503050406030204" pitchFamily="18" charset="0"/>
                          <a:cs typeface="Arial" panose="020B0604020202020204" pitchFamily="34" charset="0"/>
                          <a:sym typeface="Helvetica Light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kumimoji="0" lang="en-US" altLang="zh-CN" sz="2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Helvetica Light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kumimoji="0" lang="en-US" altLang="zh-CN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</m:ctrlPr>
                            </m:eqArrPr>
                            <m:e>
                              <m:r>
                                <a:rPr kumimoji="0" lang="en-US" altLang="zh-CN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0.85    </m:t>
                              </m:r>
                              <m:r>
                                <a:rPr kumimoji="0" lang="en-US" altLang="zh-CN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𝑎𝑡</m:t>
                              </m:r>
                              <m:r>
                                <a:rPr kumimoji="0" lang="en-US" altLang="zh-CN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 </m:t>
                              </m:r>
                              <m:r>
                                <a:rPr kumimoji="0" lang="en-US" altLang="zh-CN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𝑅𝐻𝐼𝐶</m:t>
                              </m:r>
                            </m:e>
                            <m:e>
                              <m:r>
                                <a:rPr kumimoji="0" lang="en-US" altLang="zh-CN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1            </m:t>
                              </m:r>
                              <m:r>
                                <a:rPr kumimoji="0" lang="en-US" altLang="zh-CN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𝑎𝑡</m:t>
                              </m:r>
                              <m:r>
                                <a:rPr kumimoji="0" lang="en-US" altLang="zh-CN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 </m:t>
                              </m:r>
                              <m:r>
                                <a:rPr kumimoji="0" lang="en-US" altLang="zh-CN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𝐿𝐻𝐶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kumimoji="0" lang="zh-CN" altLang="en-US" sz="2400" b="0" i="1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816" y="5117904"/>
                <a:ext cx="4536504" cy="3203890"/>
              </a:xfrm>
              <a:prstGeom prst="rect">
                <a:avLst/>
              </a:prstGeom>
              <a:blipFill>
                <a:blip r:embed="rId3"/>
                <a:stretch>
                  <a:fillRect l="-2953" t="-1524" r="-8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845" y="1716256"/>
            <a:ext cx="5044346" cy="344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4896544" y="1492424"/>
            <a:ext cx="65024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 Collaboration. Phys. Rev. C79,034909(2009)</a:t>
            </a:r>
            <a:endParaRPr lang="zh-CN" altLang="en-US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07" y="5450433"/>
            <a:ext cx="4999365" cy="374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134248" y="5258326"/>
            <a:ext cx="65024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a-DK" altLang="zh-CN" sz="16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 Satz et al. Int. J. Mod. Phys. </a:t>
            </a:r>
            <a:r>
              <a:rPr lang="da-DK" altLang="zh-CN" sz="16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E26, 1750081(2017)</a:t>
            </a:r>
            <a:endParaRPr lang="zh-CN" altLang="en-US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11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47505" y="375172"/>
            <a:ext cx="8547844" cy="541188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Charm Quark Distribution </a:t>
            </a:r>
            <a:endParaRPr lang="en-US" altLang="zh-CN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993169" y="1060376"/>
                <a:ext cx="9189751" cy="11998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0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●</a:t>
                </a:r>
                <a:r>
                  <a:rPr kumimoji="0" lang="en-US" altLang="zh-CN" sz="2400" b="0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artial </a:t>
                </a:r>
                <a:r>
                  <a:rPr kumimoji="0" lang="en-US" altLang="zh-CN" sz="2400" b="0" i="1" u="none" strike="noStrike" cap="none" spc="0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thermalization</a:t>
                </a: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:</a:t>
                </a:r>
                <a:r>
                  <a:rPr kumimoji="0" lang="en-US" altLang="zh-CN" sz="8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    </a:t>
                </a:r>
                <a:r>
                  <a:rPr kumimoji="0" lang="en-US" altLang="zh-CN" sz="2000" b="0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cs typeface="Arial" panose="020B0604020202020204" pitchFamily="34" charset="0"/>
                    <a:sym typeface="Helvetica Light"/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𝑓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𝑐</m:t>
                        </m:r>
                      </m:sub>
                    </m:sSub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=</m:t>
                    </m:r>
                    <m:sSub>
                      <m:sSub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𝑟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zh-CN" altLang="en-US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𝜌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dPr>
                      <m:e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𝑥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dPr>
                      <m:e>
                        <m:r>
                          <a:rPr kumimoji="0" lang="zh-CN" altLang="en-US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𝛼</m:t>
                        </m:r>
                        <m:sSub>
                          <m:sSub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b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𝑓</m:t>
                            </m:r>
                          </m:e>
                          <m:sub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𝑡h</m:t>
                            </m:r>
                          </m:sub>
                        </m:sSub>
                        <m:d>
                          <m:d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d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𝑝</m:t>
                            </m:r>
                          </m:e>
                        </m:d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+</m:t>
                        </m:r>
                        <m:r>
                          <a:rPr kumimoji="0" lang="zh-CN" altLang="en-US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𝛽</m:t>
                        </m:r>
                        <m:sSub>
                          <m:sSub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b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𝑓</m:t>
                            </m:r>
                          </m:e>
                          <m:sub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𝑝𝑝</m:t>
                            </m:r>
                          </m:sub>
                        </m:sSub>
                        <m:d>
                          <m:d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d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𝑝</m:t>
                            </m:r>
                          </m:e>
                        </m:d>
                      </m:e>
                    </m:d>
                  </m:oMath>
                </a14:m>
                <a:endParaRPr kumimoji="0" lang="en-US" altLang="zh-CN" sz="2400" b="0" i="1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ambria Math" panose="02040503050406030204" pitchFamily="18" charset="0"/>
                  <a:cs typeface="Arial" panose="020B0604020202020204" pitchFamily="34" charset="0"/>
                  <a:sym typeface="Helvetica Light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800" b="0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cs typeface="Arial" panose="020B0604020202020204" pitchFamily="34" charset="0"/>
                    <a:sym typeface="Helvetica Light"/>
                  </a:rPr>
                  <a:t> 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cs typeface="Arial" panose="020B0604020202020204" pitchFamily="34" charset="0"/>
                    <a:sym typeface="Helvetica Light"/>
                  </a:rPr>
                  <a:t>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zh-CN" altLang="en-US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𝜌</m:t>
                        </m:r>
                      </m:e>
                      <m:sub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dPr>
                      <m:e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𝑥</m:t>
                        </m:r>
                      </m:e>
                    </m:d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=</m:t>
                    </m:r>
                    <m:sSub>
                      <m:sSubPr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𝑇</m:t>
                        </m:r>
                      </m:e>
                      <m:sub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𝐴</m:t>
                        </m:r>
                      </m:sub>
                    </m:sSub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(</m:t>
                    </m:r>
                    <m:sSub>
                      <m:sSubPr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𝑥</m:t>
                        </m:r>
                      </m:e>
                      <m:sub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𝑇</m:t>
                        </m:r>
                      </m:sub>
                    </m:sSub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)</m:t>
                    </m:r>
                    <m:sSub>
                      <m:sSubPr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𝑇</m:t>
                        </m:r>
                      </m:e>
                      <m:sub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𝐵</m:t>
                        </m:r>
                      </m:sub>
                    </m:sSub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(</m:t>
                    </m:r>
                    <m:sSub>
                      <m:sSubPr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𝑥</m:t>
                        </m:r>
                      </m:e>
                      <m:sub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𝑇</m:t>
                        </m:r>
                      </m:sub>
                    </m:sSub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−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𝑏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)</m:t>
                    </m:r>
                    <m:f>
                      <m:fPr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  <m:t>cosh</m:t>
                            </m:r>
                          </m:fName>
                          <m:e>
                            <m:r>
                              <a:rPr kumimoji="0" lang="zh-CN" altLang="en-US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  <m:t>𝜂</m:t>
                            </m:r>
                          </m:e>
                        </m:func>
                      </m:num>
                      <m:den>
                        <m:r>
                          <a:rPr kumimoji="0" lang="zh-CN" altLang="en-US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𝜏</m:t>
                        </m:r>
                      </m:den>
                    </m:f>
                    <m:f>
                      <m:fPr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fPr>
                      <m:num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𝑑</m:t>
                        </m:r>
                        <m:sSubSup>
                          <m:sSubSupPr>
                            <m:ctrlP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bSupPr>
                          <m:e>
                            <m:r>
                              <a:rPr kumimoji="0" lang="zh-CN" altLang="en-US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  <m:t>𝑝𝑝</m:t>
                            </m:r>
                          </m:sub>
                          <m:sup>
                            <m: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  <m:t>𝑐</m:t>
                            </m:r>
                            <m:acc>
                              <m:accPr>
                                <m:chr m:val="̅"/>
                                <m:ctrlP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𝑐</m:t>
                                </m:r>
                              </m:e>
                            </m:acc>
                          </m:sup>
                        </m:sSubSup>
                      </m:num>
                      <m:den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𝑑</m:t>
                        </m:r>
                        <m:r>
                          <a:rPr kumimoji="0" lang="zh-CN" altLang="en-US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𝜂</m:t>
                        </m:r>
                      </m:den>
                    </m:f>
                  </m:oMath>
                </a14:m>
                <a:endParaRPr kumimoji="0" lang="zh-CN" altLang="en-US" sz="2000" b="0" i="1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3169" y="1060376"/>
                <a:ext cx="9189751" cy="1199880"/>
              </a:xfrm>
              <a:prstGeom prst="rect">
                <a:avLst/>
              </a:prstGeom>
              <a:blipFill>
                <a:blip r:embed="rId14"/>
                <a:stretch>
                  <a:fillRect l="-1460" t="-304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957784" y="2492668"/>
                <a:ext cx="5760640" cy="12320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zh-CN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𝛼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zh-CN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𝛽</m:t>
                        </m:r>
                      </m:e>
                    </m:d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0.4, 0.6</m:t>
                                </m:r>
                              </m:e>
                            </m:d>
                            <m: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        </m:t>
                            </m:r>
                            <m:sSub>
                              <m:sSubPr>
                                <m:ctrlP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  <m:e>
                            <m:d>
                              <m:dPr>
                                <m:ctrlP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0.5, 0.5</m:t>
                                </m:r>
                              </m:e>
                            </m:d>
                            <m: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       </m:t>
                            </m:r>
                            <m:sSup>
                              <m:sSupPr>
                                <m:ctrlP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𝐷</m:t>
                                </m:r>
                              </m:e>
                              <m:sup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p>
                            </m:sSup>
                          </m:e>
                          <m:e>
                            <m:d>
                              <m:dPr>
                                <m:ctrlP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0.6, 0.4</m:t>
                                </m:r>
                              </m:e>
                            </m:d>
                            <m: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      </m:t>
                            </m:r>
                            <m:sSub>
                              <m:sSubPr>
                                <m:ctrlP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784" y="2492668"/>
                <a:ext cx="5760640" cy="123200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1821880" y="3677087"/>
            <a:ext cx="3651300" cy="479633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● </a:t>
            </a:r>
            <a:r>
              <a:rPr lang="en-US" altLang="zh-CN" sz="2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Charm conservation:</a:t>
            </a:r>
            <a:endParaRPr lang="en-US" altLang="zh-CN" sz="2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408" y="2281934"/>
            <a:ext cx="4054711" cy="338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88" y="5596880"/>
            <a:ext cx="8409160" cy="319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7864" y="8693224"/>
            <a:ext cx="9627964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1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Normalized rapidity and transverse momentum</a:t>
            </a:r>
            <a:r>
              <a:rPr kumimoji="0" lang="en-US" altLang="zh-CN" sz="2000" b="0" i="1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distributions with PYTHIA8</a:t>
            </a:r>
            <a:endParaRPr kumimoji="0" lang="zh-CN" altLang="en-US" sz="2000" b="0" i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12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6"/>
          <p:cNvSpPr txBox="1"/>
          <p:nvPr/>
        </p:nvSpPr>
        <p:spPr>
          <a:xfrm>
            <a:off x="1993169" y="1988612"/>
            <a:ext cx="407718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●</a:t>
            </a:r>
            <a:r>
              <a:rPr kumimoji="0" lang="en-US" altLang="zh-CN" sz="2400" b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en-US" altLang="zh-CN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2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equential </a:t>
            </a:r>
            <a:r>
              <a:rPr kumimoji="0" lang="en-US" altLang="zh-CN" sz="2400" b="0" i="1" u="none" strike="noStrike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thermalization</a:t>
            </a:r>
            <a:r>
              <a:rPr kumimoji="0" lang="en-US" altLang="zh-CN" sz="2400" b="0" i="1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:</a:t>
            </a:r>
            <a:endParaRPr kumimoji="0" lang="zh-CN" altLang="en-US" sz="2400" b="0" i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741760" y="4205736"/>
                <a:ext cx="4654159" cy="11396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rtl="0" latinLnBrk="1" hangingPunct="0"/>
                <a:r>
                  <a:rPr kumimoji="0" lang="en-US" altLang="zh-CN" sz="2000" b="0" u="none" strike="noStrike" cap="none" spc="0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sym typeface="Helvetica Light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Light"/>
                          </a:rPr>
                          <m:t>𝑟</m:t>
                        </m:r>
                      </m:e>
                      <m:sub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Light"/>
                          </a:rPr>
                          <m:t>𝑐</m:t>
                        </m:r>
                      </m:sub>
                    </m:sSub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Cambria Math" panose="02040503050406030204" pitchFamily="18" charset="0"/>
                        <a:sym typeface="Helvetica Light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Light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Helvetica Light"/>
                              </a:rPr>
                            </m:ctrlPr>
                          </m:eqArrPr>
                          <m:e>
                            <m: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Helvetica Light"/>
                              </a:rPr>
                              <m:t>1                                              </m:t>
                            </m:r>
                            <m:sSub>
                              <m:sSubPr>
                                <m:ctrlP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  <m:t>𝑠</m:t>
                                </m:r>
                              </m:sub>
                            </m:sSub>
                          </m:e>
                          <m:e>
                            <m: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Helvetica Light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CN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CN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altLang="zh-CN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zh-CN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Helvetica Light"/>
                              </a:rPr>
                              <m:t> (~90%)          </m:t>
                            </m:r>
                            <m:sSup>
                              <m:sSupPr>
                                <m:ctrlP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  <m:t>𝐷</m:t>
                                </m:r>
                              </m:e>
                              <m:sup>
                                <m: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  <m:t>0</m:t>
                                </m:r>
                              </m:sup>
                            </m:sSup>
                          </m:e>
                          <m:e>
                            <m: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Helvetica Light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kumimoji="0" lang="en-US" altLang="zh-CN" sz="20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sym typeface="Helvetica Light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kumimoji="0" lang="en-US" altLang="zh-CN" sz="20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sym typeface="Helvetica Light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(~60%)</m:t>
                            </m:r>
                            <m:r>
                              <a:rPr lang="en-US" altLang="zh-CN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r>
                              <a:rPr lang="en-US" altLang="zh-CN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  <m:sSub>
                              <m:sSubPr>
                                <m:ctrlPr>
                                  <a:rPr lang="en-US" altLang="zh-CN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altLang="zh-CN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a:rPr lang="en-US" altLang="zh-CN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kumimoji="0" lang="zh-CN" altLang="en-US" sz="2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 Light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60" y="4205736"/>
                <a:ext cx="4654159" cy="1139671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00605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047505" y="536446"/>
            <a:ext cx="8547844" cy="541188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 Decay after Coalescence</a:t>
            </a:r>
            <a:endParaRPr lang="en-US" altLang="zh-CN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13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613968" y="1839104"/>
                <a:ext cx="8352928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Decay </a:t>
                </a:r>
                <a:r>
                  <a:rPr lang="en-US" altLang="zh-CN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from excited states to </a:t>
                </a:r>
                <a:r>
                  <a:rPr lang="en-US" altLang="zh-CN" sz="2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ground state (from PDG book)</a:t>
                </a:r>
              </a:p>
              <a:p>
                <a:pPr algn="l"/>
                <a:r>
                  <a:rPr lang="en-US" altLang="zh-CN" sz="2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l"/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100% </a:t>
                </a:r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p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68% </a:t>
                </a:r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∗+</m:t>
                        </m:r>
                      </m:sup>
                    </m:sSup>
                  </m:oMath>
                </a14:m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:100%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∗+</m:t>
                        </m:r>
                      </m:sup>
                    </m:sSubSup>
                  </m:oMath>
                </a14:m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92%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from the </a:t>
                </a:r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excited state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decay</a:t>
                </a:r>
                <a:endParaRPr lang="zh-CN" altLang="en-US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3968" y="1839104"/>
                <a:ext cx="8352928" cy="2677656"/>
              </a:xfrm>
              <a:prstGeom prst="rect">
                <a:avLst/>
              </a:prstGeom>
              <a:blipFill>
                <a:blip r:embed="rId2"/>
                <a:stretch>
                  <a:fillRect l="-1168" t="-1595" b="-4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47505" y="412304"/>
                <a:ext cx="8547844" cy="541188"/>
              </a:xfrm>
              <a:prstGeom prst="rect">
                <a:avLst/>
              </a:prstGeom>
              <a:noFill/>
            </p:spPr>
            <p:txBody>
              <a:bodyPr wrap="square" lIns="109234" tIns="54617" rIns="109234" bIns="54617" rtlCol="0">
                <a:spAutoFit/>
              </a:bodyPr>
              <a:lstStyle/>
              <a:p>
                <a:pPr algn="ctr"/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Charmed Hadron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Distribution</a:t>
                </a:r>
                <a:endParaRPr lang="en-US" altLang="zh-CN" sz="28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7505" y="412304"/>
                <a:ext cx="8547844" cy="541188"/>
              </a:xfrm>
              <a:prstGeom prst="rect">
                <a:avLst/>
              </a:prstGeom>
              <a:blipFill>
                <a:blip r:embed="rId9"/>
                <a:stretch>
                  <a:fillRect t="-10227" b="-29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D0_pt_200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625484" y="1612959"/>
            <a:ext cx="4308964" cy="362388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s_pt_200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7006456" y="1603402"/>
            <a:ext cx="4306180" cy="34894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D0_pt_276.png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2685976" y="5164832"/>
            <a:ext cx="4248472" cy="3600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Ds_pt_276.png"/>
          <p:cNvPicPr/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7078464" y="5164832"/>
            <a:ext cx="4248472" cy="36004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453728" y="2654748"/>
            <a:ext cx="217175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1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RHIC</a:t>
            </a:r>
            <a:endParaRPr kumimoji="0" lang="zh-CN" altLang="en-US" sz="2400" b="0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728" y="6460976"/>
            <a:ext cx="217175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1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LHC</a:t>
            </a:r>
            <a:endParaRPr kumimoji="0" lang="zh-CN" altLang="en-US" sz="2400" b="0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13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14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2"/>
              <p:cNvSpPr txBox="1"/>
              <p:nvPr/>
            </p:nvSpPr>
            <p:spPr>
              <a:xfrm>
                <a:off x="9290112" y="1132384"/>
                <a:ext cx="668672" cy="53347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/>
                              <a:sym typeface="Helvetica Light"/>
                            </a:rPr>
                            <m:t>𝐷</m:t>
                          </m:r>
                        </m:e>
                        <m:sub>
                          <m: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/>
                              <a:sym typeface="Helvetica Light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kumimoji="0" lang="zh-CN" altLang="en-US" sz="2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14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0112" y="1132384"/>
                <a:ext cx="668672" cy="53347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3"/>
              <p:cNvSpPr txBox="1"/>
              <p:nvPr/>
            </p:nvSpPr>
            <p:spPr>
              <a:xfrm>
                <a:off x="4630192" y="1161807"/>
                <a:ext cx="668672" cy="53347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Helvetica Light"/>
                            </a:rPr>
                          </m:ctrlPr>
                        </m:sSupPr>
                        <m:e>
                          <m: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/>
                              <a:cs typeface="Arial" panose="020B0604020202020204" pitchFamily="34" charset="0"/>
                              <a:sym typeface="Helvetica Light"/>
                            </a:rPr>
                            <m:t>𝐷</m:t>
                          </m:r>
                        </m:e>
                        <m:sup>
                          <m:r>
                            <a:rPr kumimoji="0" lang="en-US" altLang="zh-CN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/>
                              <a:cs typeface="Arial" panose="020B0604020202020204" pitchFamily="34" charset="0"/>
                              <a:sym typeface="Helvetica Light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kumimoji="0" lang="zh-CN" altLang="en-US" sz="2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15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0192" y="1161807"/>
                <a:ext cx="668672" cy="53347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矩形 15"/>
          <p:cNvSpPr/>
          <p:nvPr/>
        </p:nvSpPr>
        <p:spPr>
          <a:xfrm>
            <a:off x="7416824" y="844352"/>
            <a:ext cx="65024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J.Zhao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S.Shi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N.Xu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PZ,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1805.10858 </a:t>
            </a:r>
            <a:endParaRPr lang="zh-CN" altLang="en-US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03664" y="8693224"/>
                <a:ext cx="11249297" cy="3693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𝑡h𝑒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𝑠h𝑎𝑝𝑒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𝑖𝑠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𝑐𝑜𝑛𝑡𝑟𝑜𝑙𝑙𝑒𝑑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𝑏𝑦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𝑐h𝑎𝑟𝑚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𝑞𝑢𝑎𝑟𝑘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𝑡h𝑒𝑟𝑚𝑎𝑙𝑖𝑧𝑎𝑡𝑖𝑜𝑛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,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𝑛𝑎𝑚𝑒𝑙𝑦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𝑡h𝑒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𝑣𝑎𝑙𝑢𝑒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𝑜𝑓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 </m:t>
                      </m:r>
                      <m:r>
                        <a:rPr kumimoji="0" lang="zh-CN" altLang="en-US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𝛼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.</m:t>
                      </m:r>
                    </m:oMath>
                  </m:oMathPara>
                </a14:m>
                <a:endParaRPr kumimoji="0" lang="zh-CN" altLang="en-US" sz="2400" b="0" i="0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sym typeface="Helvetica Ligh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664" y="8693224"/>
                <a:ext cx="11249297" cy="369332"/>
              </a:xfrm>
              <a:prstGeom prst="rect">
                <a:avLst/>
              </a:prstGeom>
              <a:blipFill>
                <a:blip r:embed="rId14"/>
                <a:stretch>
                  <a:fillRect b="-377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419052" y="196280"/>
            <a:ext cx="8547844" cy="541188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Yield Ratios</a:t>
            </a:r>
            <a:endParaRPr lang="en-US" altLang="zh-CN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954158"/>
              </p:ext>
            </p:extLst>
          </p:nvPr>
        </p:nvGraphicFramePr>
        <p:xfrm>
          <a:off x="1761242" y="4525859"/>
          <a:ext cx="8053526" cy="367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6" name="Acrobat Document" r:id="rId4" imgW="2700314" imgH="1909524" progId="AcroExch.Document.DC">
                  <p:embed/>
                </p:oleObj>
              </mc:Choice>
              <mc:Fallback>
                <p:oleObj name="Acrobat Document" r:id="rId4" imgW="2700314" imgH="1909524" progId="AcroExch.Document.DC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61242" y="4525859"/>
                        <a:ext cx="8053526" cy="3672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730666"/>
              </p:ext>
            </p:extLst>
          </p:nvPr>
        </p:nvGraphicFramePr>
        <p:xfrm>
          <a:off x="1677864" y="1069475"/>
          <a:ext cx="8136904" cy="3632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7" name="Acrobat Document" r:id="rId6" imgW="2700314" imgH="1909524" progId="AcroExch.Document.DC">
                  <p:embed/>
                </p:oleObj>
              </mc:Choice>
              <mc:Fallback>
                <p:oleObj name="Acrobat Document" r:id="rId6" imgW="2700314" imgH="1909524" progId="AcroExch.Document.DC">
                  <p:embed/>
                  <p:pic>
                    <p:nvPicPr>
                      <p:cNvPr id="5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7864" y="1069475"/>
                        <a:ext cx="8136904" cy="36325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1760" y="844352"/>
            <a:ext cx="9937104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1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RHIC                                       LHC</a:t>
            </a:r>
            <a:endParaRPr kumimoji="0" lang="zh-CN" altLang="en-US" sz="2000" b="0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4016" y="8140000"/>
                <a:ext cx="12767096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Charm conservation increases the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but sequential </a:t>
                </a:r>
                <a:r>
                  <a:rPr lang="en-US" altLang="zh-CN" sz="2400" i="1" dirty="0" err="1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thermalization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decreases the ratio at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increases the ratio at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endParaRPr kumimoji="0" lang="zh-CN" altLang="en-US" sz="2400" b="0" i="1" u="none" strike="noStrike" cap="none" spc="0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16" y="8140000"/>
                <a:ext cx="12767096" cy="841256"/>
              </a:xfrm>
              <a:prstGeom prst="rect">
                <a:avLst/>
              </a:prstGeom>
              <a:blipFill>
                <a:blip r:embed="rId10"/>
                <a:stretch>
                  <a:fillRect l="-1098" t="-3623" r="-573" b="-1666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15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9310712" y="3724672"/>
            <a:ext cx="4104456" cy="16414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lines:                                      with charm conservation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altLang="zh-CN" sz="2000" i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Dashed lines:                                 without charm conservation</a:t>
            </a:r>
            <a:endParaRPr kumimoji="0" lang="zh-CN" altLang="en-US" sz="20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16824" y="556320"/>
            <a:ext cx="65024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J.Zhao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S.Shi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N.Xu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PZ,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1805.10858 </a:t>
            </a:r>
            <a:endParaRPr lang="zh-CN" altLang="en-US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8601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62540" y="340296"/>
                <a:ext cx="12265363" cy="7303167"/>
              </a:xfrm>
              <a:prstGeom prst="rect">
                <a:avLst/>
              </a:prstGeom>
              <a:noFill/>
            </p:spPr>
            <p:txBody>
              <a:bodyPr wrap="square" lIns="109234" tIns="54617" rIns="109234" bIns="54617" rtlCol="0">
                <a:spAutoFit/>
              </a:bodyPr>
              <a:lstStyle/>
              <a:p>
                <a:pPr algn="ctr"/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Correlation between Strangeness and Baryon Density</a:t>
                </a:r>
              </a:p>
              <a:p>
                <a:pPr algn="ctr"/>
                <a:endParaRPr lang="en-US" altLang="zh-CN" sz="18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altLang="zh-CN" sz="28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 </m:t>
                    </m:r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Baryon density effect</a:t>
                </a:r>
              </a:p>
              <a:p>
                <a:pPr algn="l"/>
                <a:endParaRPr lang="en-US" altLang="zh-CN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 high baryon density, more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𝑢</m:t>
                    </m:r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𝑑</m:t>
                    </m:r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quarks, less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𝑑</m:t>
                        </m:r>
                      </m:e>
                    </m:acc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quarks, and probably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zh-CN" sz="24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2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𝑢</m:t>
                            </m:r>
                          </m:e>
                        </m:acc>
                      </m:sub>
                    </m:sSub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&lt;</m:t>
                    </m:r>
                    <m:sSub>
                      <m:sSubPr>
                        <m:ctrlP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zh-CN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2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𝑠</m:t>
                            </m:r>
                          </m:e>
                        </m:acc>
                      </m:sub>
                    </m:sSub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!</a:t>
                </a:r>
              </a:p>
              <a:p>
                <a:pPr algn="l"/>
                <a:r>
                  <a:rPr lang="en-US" altLang="zh-CN" sz="16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</a:t>
                </a:r>
              </a:p>
              <a:p>
                <a:pPr algn="l"/>
                <a:endParaRPr lang="en-US" altLang="zh-CN" sz="16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1600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800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800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800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trangeness enhancement at high baryon density!</a:t>
                </a:r>
              </a:p>
              <a:p>
                <a:pPr algn="l"/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𝑠</m:t>
                        </m:r>
                      </m:e>
                    </m:acc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enhancement in comparison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𝑢</m:t>
                        </m:r>
                      </m:e>
                    </m:acc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!</a:t>
                </a:r>
                <a:endParaRPr lang="en-US" altLang="zh-CN" sz="24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540" y="340296"/>
                <a:ext cx="12265363" cy="7303167"/>
              </a:xfrm>
              <a:prstGeom prst="rect">
                <a:avLst/>
              </a:prstGeom>
              <a:blipFill>
                <a:blip r:embed="rId3"/>
                <a:stretch>
                  <a:fillRect t="-751" b="-4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直接箭头连接符 25"/>
          <p:cNvCxnSpPr/>
          <p:nvPr/>
        </p:nvCxnSpPr>
        <p:spPr>
          <a:xfrm>
            <a:off x="9274708" y="8477200"/>
            <a:ext cx="2700300" cy="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直接箭头连接符 28"/>
          <p:cNvCxnSpPr/>
          <p:nvPr/>
        </p:nvCxnSpPr>
        <p:spPr>
          <a:xfrm flipH="1" flipV="1">
            <a:off x="9238704" y="7037040"/>
            <a:ext cx="36004" cy="144016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矩形 30"/>
              <p:cNvSpPr/>
              <p:nvPr/>
            </p:nvSpPr>
            <p:spPr>
              <a:xfrm>
                <a:off x="11585803" y="8505804"/>
                <a:ext cx="605229" cy="403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𝑠</m:t>
                          </m:r>
                        </m:e>
                      </m:rad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1" name="矩形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5803" y="8505804"/>
                <a:ext cx="605229" cy="4034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任意多边形 31"/>
          <p:cNvSpPr/>
          <p:nvPr/>
        </p:nvSpPr>
        <p:spPr>
          <a:xfrm>
            <a:off x="8638344" y="6923326"/>
            <a:ext cx="2750829" cy="1398286"/>
          </a:xfrm>
          <a:custGeom>
            <a:avLst/>
            <a:gdLst>
              <a:gd name="connsiteX0" fmla="*/ 66503 w 2750829"/>
              <a:gd name="connsiteY0" fmla="*/ 1378463 h 1398286"/>
              <a:gd name="connsiteX1" fmla="*/ 2749545 w 2750829"/>
              <a:gd name="connsiteY1" fmla="*/ 710711 h 1398286"/>
              <a:gd name="connsiteX2" fmla="*/ 415419 w 2750829"/>
              <a:gd name="connsiteY2" fmla="*/ 812979 h 1398286"/>
              <a:gd name="connsiteX3" fmla="*/ 330 w 2750829"/>
              <a:gd name="connsiteY3" fmla="*/ 1378463 h 1398286"/>
              <a:gd name="connsiteX4" fmla="*/ 355261 w 2750829"/>
              <a:gd name="connsiteY4" fmla="*/ 6863 h 1398286"/>
              <a:gd name="connsiteX5" fmla="*/ 866603 w 2750829"/>
              <a:gd name="connsiteY5" fmla="*/ 849074 h 1398286"/>
              <a:gd name="connsiteX6" fmla="*/ 2677356 w 2750829"/>
              <a:gd name="connsiteY6" fmla="*/ 855090 h 1398286"/>
              <a:gd name="connsiteX7" fmla="*/ 2677356 w 2750829"/>
              <a:gd name="connsiteY7" fmla="*/ 855090 h 1398286"/>
              <a:gd name="connsiteX8" fmla="*/ 2707435 w 2750829"/>
              <a:gd name="connsiteY8" fmla="*/ 891185 h 13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0829" h="1398286">
                <a:moveTo>
                  <a:pt x="66503" y="1378463"/>
                </a:moveTo>
                <a:cubicBezTo>
                  <a:pt x="1378947" y="1091710"/>
                  <a:pt x="2691392" y="804958"/>
                  <a:pt x="2749545" y="710711"/>
                </a:cubicBezTo>
                <a:cubicBezTo>
                  <a:pt x="2807698" y="616464"/>
                  <a:pt x="873621" y="701687"/>
                  <a:pt x="415419" y="812979"/>
                </a:cubicBezTo>
                <a:cubicBezTo>
                  <a:pt x="-42783" y="924271"/>
                  <a:pt x="10356" y="1512816"/>
                  <a:pt x="330" y="1378463"/>
                </a:cubicBezTo>
                <a:cubicBezTo>
                  <a:pt x="-9696" y="1244110"/>
                  <a:pt x="210882" y="95094"/>
                  <a:pt x="355261" y="6863"/>
                </a:cubicBezTo>
                <a:cubicBezTo>
                  <a:pt x="499640" y="-81369"/>
                  <a:pt x="479587" y="707703"/>
                  <a:pt x="866603" y="849074"/>
                </a:cubicBezTo>
                <a:cubicBezTo>
                  <a:pt x="1253619" y="990445"/>
                  <a:pt x="2677356" y="855090"/>
                  <a:pt x="2677356" y="855090"/>
                </a:cubicBezTo>
                <a:lnTo>
                  <a:pt x="2677356" y="855090"/>
                </a:lnTo>
                <a:lnTo>
                  <a:pt x="2707435" y="891185"/>
                </a:lnTo>
              </a:path>
            </a:pathLst>
          </a:custGeom>
          <a:noFill/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8680784" y="7224963"/>
            <a:ext cx="252663" cy="1149016"/>
          </a:xfrm>
          <a:custGeom>
            <a:avLst/>
            <a:gdLst>
              <a:gd name="connsiteX0" fmla="*/ 0 w 252663"/>
              <a:gd name="connsiteY0" fmla="*/ 1149016 h 1149016"/>
              <a:gd name="connsiteX1" fmla="*/ 246648 w 252663"/>
              <a:gd name="connsiteY1" fmla="*/ 30079 h 1149016"/>
              <a:gd name="connsiteX2" fmla="*/ 246648 w 252663"/>
              <a:gd name="connsiteY2" fmla="*/ 30079 h 1149016"/>
              <a:gd name="connsiteX3" fmla="*/ 252663 w 252663"/>
              <a:gd name="connsiteY3" fmla="*/ 0 h 1149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663" h="1149016">
                <a:moveTo>
                  <a:pt x="0" y="1149016"/>
                </a:moveTo>
                <a:lnTo>
                  <a:pt x="246648" y="30079"/>
                </a:lnTo>
                <a:lnTo>
                  <a:pt x="246648" y="30079"/>
                </a:lnTo>
                <a:lnTo>
                  <a:pt x="252663" y="0"/>
                </a:lnTo>
              </a:path>
            </a:pathLst>
          </a:custGeom>
          <a:noFill/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矩形 33"/>
              <p:cNvSpPr/>
              <p:nvPr/>
            </p:nvSpPr>
            <p:spPr>
              <a:xfrm>
                <a:off x="8806656" y="6604992"/>
                <a:ext cx="1050737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𝑫</m:t>
                          </m:r>
                        </m:e>
                        <m:sub>
                          <m: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𝒔</m:t>
                          </m:r>
                        </m:sub>
                      </m:sSub>
                      <m:r>
                        <a:rPr lang="en-US" altLang="zh-CN" sz="2000" b="1" i="1">
                          <a:solidFill>
                            <a:schemeClr val="tx1"/>
                          </a:solidFill>
                          <a:latin typeface="Cambria Math"/>
                          <a:cs typeface="Arial" panose="020B0604020202020204" pitchFamily="34" charset="0"/>
                        </a:rPr>
                        <m:t>/</m:t>
                      </m:r>
                      <m:sSup>
                        <m:sSup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𝑫</m:t>
                          </m:r>
                        </m:e>
                        <m:sup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4" name="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6656" y="6604992"/>
                <a:ext cx="1050737" cy="407099"/>
              </a:xfrm>
              <a:prstGeom prst="rect">
                <a:avLst/>
              </a:prstGeom>
              <a:blipFill>
                <a:blip r:embed="rId5"/>
                <a:stretch>
                  <a:fillRect b="-164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任意多边形 34"/>
          <p:cNvSpPr/>
          <p:nvPr/>
        </p:nvSpPr>
        <p:spPr>
          <a:xfrm>
            <a:off x="8566484" y="7277429"/>
            <a:ext cx="2436395" cy="1138660"/>
          </a:xfrm>
          <a:custGeom>
            <a:avLst/>
            <a:gdLst>
              <a:gd name="connsiteX0" fmla="*/ 0 w 2436395"/>
              <a:gd name="connsiteY0" fmla="*/ 1138660 h 1138660"/>
              <a:gd name="connsiteX1" fmla="*/ 48127 w 2436395"/>
              <a:gd name="connsiteY1" fmla="*/ 753650 h 1138660"/>
              <a:gd name="connsiteX2" fmla="*/ 72190 w 2436395"/>
              <a:gd name="connsiteY2" fmla="*/ 609271 h 1138660"/>
              <a:gd name="connsiteX3" fmla="*/ 144379 w 2436395"/>
              <a:gd name="connsiteY3" fmla="*/ 308482 h 1138660"/>
              <a:gd name="connsiteX4" fmla="*/ 228600 w 2436395"/>
              <a:gd name="connsiteY4" fmla="*/ 140039 h 1138660"/>
              <a:gd name="connsiteX5" fmla="*/ 330869 w 2436395"/>
              <a:gd name="connsiteY5" fmla="*/ 43787 h 1138660"/>
              <a:gd name="connsiteX6" fmla="*/ 439153 w 2436395"/>
              <a:gd name="connsiteY6" fmla="*/ 7692 h 1138660"/>
              <a:gd name="connsiteX7" fmla="*/ 643690 w 2436395"/>
              <a:gd name="connsiteY7" fmla="*/ 188166 h 1138660"/>
              <a:gd name="connsiteX8" fmla="*/ 884321 w 2436395"/>
              <a:gd name="connsiteY8" fmla="*/ 525050 h 1138660"/>
              <a:gd name="connsiteX9" fmla="*/ 1046748 w 2436395"/>
              <a:gd name="connsiteY9" fmla="*/ 741618 h 1138660"/>
              <a:gd name="connsiteX10" fmla="*/ 1425742 w 2436395"/>
              <a:gd name="connsiteY10" fmla="*/ 729587 h 1138660"/>
              <a:gd name="connsiteX11" fmla="*/ 1937084 w 2436395"/>
              <a:gd name="connsiteY11" fmla="*/ 711539 h 1138660"/>
              <a:gd name="connsiteX12" fmla="*/ 2298032 w 2436395"/>
              <a:gd name="connsiteY12" fmla="*/ 723571 h 1138660"/>
              <a:gd name="connsiteX13" fmla="*/ 2436395 w 2436395"/>
              <a:gd name="connsiteY13" fmla="*/ 687476 h 113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36395" h="1138660">
                <a:moveTo>
                  <a:pt x="0" y="1138660"/>
                </a:moveTo>
                <a:cubicBezTo>
                  <a:pt x="18047" y="990270"/>
                  <a:pt x="36095" y="841881"/>
                  <a:pt x="48127" y="753650"/>
                </a:cubicBezTo>
                <a:cubicBezTo>
                  <a:pt x="60159" y="665418"/>
                  <a:pt x="56148" y="683466"/>
                  <a:pt x="72190" y="609271"/>
                </a:cubicBezTo>
                <a:cubicBezTo>
                  <a:pt x="88232" y="535076"/>
                  <a:pt x="118311" y="386687"/>
                  <a:pt x="144379" y="308482"/>
                </a:cubicBezTo>
                <a:cubicBezTo>
                  <a:pt x="170447" y="230277"/>
                  <a:pt x="197518" y="184155"/>
                  <a:pt x="228600" y="140039"/>
                </a:cubicBezTo>
                <a:cubicBezTo>
                  <a:pt x="259682" y="95923"/>
                  <a:pt x="295777" y="65845"/>
                  <a:pt x="330869" y="43787"/>
                </a:cubicBezTo>
                <a:cubicBezTo>
                  <a:pt x="365961" y="21729"/>
                  <a:pt x="387016" y="-16371"/>
                  <a:pt x="439153" y="7692"/>
                </a:cubicBezTo>
                <a:cubicBezTo>
                  <a:pt x="491290" y="31755"/>
                  <a:pt x="569495" y="101940"/>
                  <a:pt x="643690" y="188166"/>
                </a:cubicBezTo>
                <a:cubicBezTo>
                  <a:pt x="717885" y="274392"/>
                  <a:pt x="817145" y="432808"/>
                  <a:pt x="884321" y="525050"/>
                </a:cubicBezTo>
                <a:cubicBezTo>
                  <a:pt x="951497" y="617292"/>
                  <a:pt x="956511" y="707529"/>
                  <a:pt x="1046748" y="741618"/>
                </a:cubicBezTo>
                <a:cubicBezTo>
                  <a:pt x="1136985" y="775707"/>
                  <a:pt x="1425742" y="729587"/>
                  <a:pt x="1425742" y="729587"/>
                </a:cubicBezTo>
                <a:cubicBezTo>
                  <a:pt x="1574131" y="724574"/>
                  <a:pt x="1791702" y="712542"/>
                  <a:pt x="1937084" y="711539"/>
                </a:cubicBezTo>
                <a:cubicBezTo>
                  <a:pt x="2082466" y="710536"/>
                  <a:pt x="2214814" y="727581"/>
                  <a:pt x="2298032" y="723571"/>
                </a:cubicBezTo>
                <a:cubicBezTo>
                  <a:pt x="2381251" y="719560"/>
                  <a:pt x="2408823" y="703518"/>
                  <a:pt x="2436395" y="687476"/>
                </a:cubicBezTo>
              </a:path>
            </a:pathLst>
          </a:custGeom>
          <a:noFill/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9454729" y="7181056"/>
            <a:ext cx="2143206" cy="1138418"/>
          </a:xfrm>
          <a:custGeom>
            <a:avLst/>
            <a:gdLst>
              <a:gd name="connsiteX0" fmla="*/ 0 w 2191471"/>
              <a:gd name="connsiteY0" fmla="*/ 884097 h 884097"/>
              <a:gd name="connsiteX1" fmla="*/ 180473 w 2191471"/>
              <a:gd name="connsiteY1" fmla="*/ 5792 h 884097"/>
              <a:gd name="connsiteX2" fmla="*/ 595563 w 2191471"/>
              <a:gd name="connsiteY2" fmla="*/ 511118 h 884097"/>
              <a:gd name="connsiteX3" fmla="*/ 2069431 w 2191471"/>
              <a:gd name="connsiteY3" fmla="*/ 673544 h 884097"/>
              <a:gd name="connsiteX4" fmla="*/ 2105526 w 2191471"/>
              <a:gd name="connsiteY4" fmla="*/ 673544 h 884097"/>
              <a:gd name="connsiteX5" fmla="*/ 2129589 w 2191471"/>
              <a:gd name="connsiteY5" fmla="*/ 673544 h 884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91471" h="884097">
                <a:moveTo>
                  <a:pt x="0" y="884097"/>
                </a:moveTo>
                <a:cubicBezTo>
                  <a:pt x="40606" y="476026"/>
                  <a:pt x="81213" y="67955"/>
                  <a:pt x="180473" y="5792"/>
                </a:cubicBezTo>
                <a:cubicBezTo>
                  <a:pt x="279733" y="-56371"/>
                  <a:pt x="280737" y="399826"/>
                  <a:pt x="595563" y="511118"/>
                </a:cubicBezTo>
                <a:cubicBezTo>
                  <a:pt x="910389" y="622410"/>
                  <a:pt x="1817770" y="646473"/>
                  <a:pt x="2069431" y="673544"/>
                </a:cubicBezTo>
                <a:cubicBezTo>
                  <a:pt x="2321092" y="700615"/>
                  <a:pt x="2105526" y="673544"/>
                  <a:pt x="2105526" y="673544"/>
                </a:cubicBezTo>
                <a:lnTo>
                  <a:pt x="2129589" y="673544"/>
                </a:lnTo>
              </a:path>
            </a:pathLst>
          </a:cu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8158584" y="8333184"/>
            <a:ext cx="1296144" cy="100612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TextBox 8"/>
          <p:cNvSpPr txBox="1"/>
          <p:nvPr/>
        </p:nvSpPr>
        <p:spPr>
          <a:xfrm>
            <a:off x="6142360" y="8176630"/>
            <a:ext cx="295232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n-US" altLang="zh-CN" sz="2400" b="0" i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p limit</a:t>
            </a:r>
            <a:endParaRPr kumimoji="0" lang="zh-CN" altLang="en-US" sz="24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21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16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7"/>
              <p:cNvSpPr txBox="1"/>
              <p:nvPr/>
            </p:nvSpPr>
            <p:spPr>
              <a:xfrm>
                <a:off x="2181920" y="1631387"/>
                <a:ext cx="3744416" cy="7971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8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𝑓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𝑢</m:t>
                        </m:r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,</m:t>
                        </m:r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𝑑</m:t>
                        </m:r>
                      </m:sub>
                    </m:sSub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=</m:t>
                    </m:r>
                    <m:f>
                      <m:f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b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𝑁</m:t>
                            </m:r>
                          </m:e>
                          <m:sub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  <m:t>𝑢</m:t>
                            </m:r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  <m:t>,</m:t>
                            </m:r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  <m:t>𝑑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</m:ctrlPr>
                          </m:sSupPr>
                          <m:e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𝑒</m:t>
                            </m:r>
                          </m:e>
                          <m:sup>
                            <m:sSup>
                              <m:sSup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(</m:t>
                                </m:r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kumimoji="0" lang="zh-CN" altLang="en-US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𝜇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kumimoji="0" lang="zh-CN" altLang="en-US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</m:ctrlPr>
                              </m:sSubPr>
                              <m:e>
                                <m:r>
                                  <a:rPr kumimoji="0" lang="zh-CN" altLang="en-US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kumimoji="0" lang="en-US" altLang="zh-CN" sz="2400" b="0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Helvetica Light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Helvetica Light"/>
                              </a:rPr>
                              <m:t>/3</m:t>
                            </m:r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)/</m:t>
                            </m:r>
                            <m:r>
                              <a:rPr kumimoji="0" lang="en-US" altLang="zh-CN" sz="2400" b="0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FillTx/>
                                <a:latin typeface="Cambria Math"/>
                                <a:cs typeface="Arial" panose="020B0604020202020204" pitchFamily="34" charset="0"/>
                                <a:sym typeface="Helvetica Light"/>
                              </a:rPr>
                              <m:t>𝑇</m:t>
                            </m:r>
                          </m:sup>
                        </m:sSup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+1</m:t>
                        </m:r>
                      </m:den>
                    </m:f>
                  </m:oMath>
                </a14:m>
                <a:endParaRPr kumimoji="0" lang="zh-CN" altLang="en-US" sz="2400" b="0" i="1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22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920" y="1631387"/>
                <a:ext cx="3744416" cy="7971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12"/>
              <p:cNvSpPr txBox="1"/>
              <p:nvPr/>
            </p:nvSpPr>
            <p:spPr>
              <a:xfrm>
                <a:off x="6358384" y="1585284"/>
                <a:ext cx="3655375" cy="8432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8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e>
                            <m:sup>
                              <m:sSup>
                                <m:sSupPr>
                                  <m:ctrlPr>
                                    <a:rPr lang="en-US" altLang="zh-CN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zh-CN" alt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𝜇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zh-CN" alt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/</m:t>
                              </m:r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kumimoji="0" lang="zh-CN" altLang="en-US" sz="2000" b="0" i="1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2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8384" y="1585284"/>
                <a:ext cx="3655375" cy="8432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066351"/>
              </p:ext>
            </p:extLst>
          </p:nvPr>
        </p:nvGraphicFramePr>
        <p:xfrm>
          <a:off x="5350272" y="2943506"/>
          <a:ext cx="4896544" cy="3877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Acrobat Document" r:id="rId8" imgW="2700314" imgH="2138226" progId="AcroExch.Document.DC">
                  <p:embed/>
                </p:oleObj>
              </mc:Choice>
              <mc:Fallback>
                <p:oleObj name="Acrobat Document" r:id="rId8" imgW="2700314" imgH="2138226" progId="AcroExch.Document.DC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350272" y="2943506"/>
                        <a:ext cx="4896544" cy="3877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634548" y="3612788"/>
                <a:ext cx="4931748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Quark number density at</a:t>
                </a:r>
                <a:r>
                  <a:rPr kumimoji="0" lang="en-US" altLang="zh-CN" sz="2400" b="0" i="1" u="none" strike="noStrike" cap="none" spc="0" normalizeH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en-US" altLang="zh-CN" sz="2400" b="0" i="1" u="none" strike="noStrike" cap="none" spc="0" normalizeH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Light"/>
                          </a:rPr>
                        </m:ctrlPr>
                      </m:accPr>
                      <m:e>
                        <m:r>
                          <a:rPr kumimoji="0" lang="en-US" altLang="zh-CN" sz="2400" b="0" i="1" u="none" strike="noStrike" cap="none" spc="0" normalizeH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Light"/>
                          </a:rPr>
                          <m:t>𝑟</m:t>
                        </m:r>
                      </m:e>
                    </m:acc>
                    <m:r>
                      <a:rPr kumimoji="0" lang="en-US" altLang="zh-CN" sz="2400" b="0" i="1" u="none" strike="noStrike" cap="none" spc="0" normalizeH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Cambria Math" panose="02040503050406030204" pitchFamily="18" charset="0"/>
                        <a:sym typeface="Helvetica Light"/>
                      </a:rPr>
                      <m:t>=0:</m:t>
                    </m:r>
                  </m:oMath>
                </a14:m>
                <a:endParaRPr kumimoji="0" lang="zh-CN" altLang="en-US" sz="2400" b="0" i="1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548" y="3612788"/>
                <a:ext cx="4931748" cy="471924"/>
              </a:xfrm>
              <a:prstGeom prst="rect">
                <a:avLst/>
              </a:prstGeom>
              <a:blipFill>
                <a:blip r:embed="rId10"/>
                <a:stretch>
                  <a:fillRect t="-15584" b="-2987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89277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056999" y="536446"/>
                <a:ext cx="8547844" cy="612618"/>
              </a:xfrm>
              <a:prstGeom prst="rect">
                <a:avLst/>
              </a:prstGeom>
              <a:noFill/>
            </p:spPr>
            <p:txBody>
              <a:bodyPr wrap="square" lIns="109234" tIns="54617" rIns="109234" bIns="54617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2800" b="0" i="1" smtClean="0">
                          <a:solidFill>
                            <a:srgbClr val="FF00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/</m:t>
                      </m:r>
                      <m:sSup>
                        <m:sSupPr>
                          <m:ctrlP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𝐷</m:t>
                          </m:r>
                        </m:e>
                        <m:sup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p>
                      </m:sSup>
                      <m:d>
                        <m:dPr>
                          <m:ctrlP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altLang="zh-CN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e>
                          </m:rad>
                        </m:e>
                      </m:d>
                    </m:oMath>
                  </m:oMathPara>
                </a14:m>
                <a:endParaRPr lang="en-US" altLang="zh-CN" sz="28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6999" y="536446"/>
                <a:ext cx="8547844" cy="6126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245816" y="6749008"/>
                <a:ext cx="11089232" cy="17109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14:m>
                  <m:oMath xmlns:m="http://schemas.openxmlformats.org/officeDocument/2006/math">
                    <m:r>
                      <a:rPr kumimoji="0" lang="zh-CN" altLang="en-US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Cambria Math"/>
                        <a:sym typeface="Helvetica Light"/>
                      </a:rPr>
                      <m:t>∎</m:t>
                    </m:r>
                  </m:oMath>
                </a14:m>
                <a:r>
                  <a:rPr kumimoji="0" lang="zh-CN" altLang="en-US" sz="2400" b="0" i="0" u="none" strike="noStrike" cap="none" spc="0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Very strong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i="1" u="sng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i="1" u="sng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altLang="zh-CN" sz="2400" i="1" u="sng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i="1" u="sng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u="sng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u="sng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enhancement at about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e>
                    </m:rad>
                    <m:r>
                      <a:rPr lang="en-US" altLang="zh-CN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=10</m:t>
                    </m:r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GeV where the baryon        density is the largest. 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8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∎</m:t>
                    </m:r>
                  </m:oMath>
                </a14:m>
                <a:r>
                  <a:rPr lang="en-US" altLang="zh-CN" sz="2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decreasing ratio at very low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due to the disappearance of s-quark       thermal production, or the disappearance of the QGP fireball. </a:t>
                </a:r>
                <a:endParaRPr kumimoji="0" lang="zh-CN" altLang="en-US" sz="2400" b="0" i="1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816" y="6749008"/>
                <a:ext cx="11089232" cy="1710981"/>
              </a:xfrm>
              <a:prstGeom prst="rect">
                <a:avLst/>
              </a:prstGeom>
              <a:blipFill>
                <a:blip r:embed="rId4"/>
                <a:stretch>
                  <a:fillRect l="-1209" t="-1779" r="-330" b="-747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976059"/>
              </p:ext>
            </p:extLst>
          </p:nvPr>
        </p:nvGraphicFramePr>
        <p:xfrm>
          <a:off x="2923727" y="1676251"/>
          <a:ext cx="6314977" cy="5000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8" name="Acrobat Document" r:id="rId5" imgW="2700314" imgH="2138226" progId="AcroExch.Document.DC">
                  <p:embed/>
                </p:oleObj>
              </mc:Choice>
              <mc:Fallback>
                <p:oleObj name="Acrobat Document" r:id="rId5" imgW="2700314" imgH="2138226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23727" y="1676251"/>
                        <a:ext cx="6314977" cy="5000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17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887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056999" y="536446"/>
                <a:ext cx="8547844" cy="541188"/>
              </a:xfrm>
              <a:prstGeom prst="rect">
                <a:avLst/>
              </a:prstGeom>
              <a:noFill/>
            </p:spPr>
            <p:txBody>
              <a:bodyPr wrap="square" lIns="109234" tIns="54617" rIns="109234" bIns="54617" rtlCol="0">
                <a:spAutoFit/>
              </a:bodyPr>
              <a:lstStyle/>
              <a:p>
                <a:pPr algn="ctr"/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Comparison with </a:t>
                </a:r>
                <a14:m>
                  <m:oMath xmlns:m="http://schemas.openxmlformats.org/officeDocument/2006/math">
                    <m:r>
                      <a:rPr lang="en-US" altLang="zh-CN" sz="2800" b="0" i="1" smtClean="0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𝐾</m:t>
                    </m:r>
                    <m:r>
                      <a:rPr lang="en-US" altLang="zh-CN" sz="2800" b="0" i="1" smtClean="0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r>
                      <a:rPr lang="zh-CN" altLang="en-US" sz="2800" b="0" i="1" smtClean="0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𝜋</m:t>
                    </m:r>
                  </m:oMath>
                </a14:m>
                <a:endParaRPr lang="en-US" altLang="zh-CN" sz="28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6999" y="536446"/>
                <a:ext cx="8547844" cy="541188"/>
              </a:xfrm>
              <a:prstGeom prst="rect">
                <a:avLst/>
              </a:prstGeom>
              <a:blipFill>
                <a:blip r:embed="rId3"/>
                <a:stretch>
                  <a:fillRect t="-10112" b="-280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09912" y="7254998"/>
                <a:ext cx="9073008" cy="96436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14:m>
                  <m:oMath xmlns:m="http://schemas.openxmlformats.org/officeDocument/2006/math">
                    <m:r>
                      <a:rPr kumimoji="0" lang="zh-CN" altLang="en-US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Cambria Math"/>
                        <a:sym typeface="Helvetica Light"/>
                      </a:rPr>
                      <m:t>∎</m:t>
                    </m:r>
                  </m:oMath>
                </a14:m>
                <a:r>
                  <a:rPr kumimoji="0" lang="zh-CN" altLang="en-US" sz="2400" b="0" i="0" u="none" strike="noStrike" cap="none" spc="0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The behavior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400" b="0" i="1" u="none" strike="noStrike" cap="none" spc="0" normalizeH="0" baseline="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SupPr>
                      <m:e>
                        <m:r>
                          <a:rPr kumimoji="0" lang="en-US" altLang="zh-CN" sz="2400" b="0" i="1" u="none" strike="noStrike" cap="none" spc="0" normalizeH="0" baseline="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𝐷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baseline="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𝑠</m:t>
                        </m:r>
                      </m:sub>
                      <m:sup>
                        <m:r>
                          <a:rPr kumimoji="0" lang="en-US" altLang="zh-CN" sz="2400" b="0" i="1" u="none" strike="noStrike" cap="none" spc="0" normalizeH="0" baseline="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+</m:t>
                        </m:r>
                      </m:sup>
                    </m:sSubSup>
                    <m:r>
                      <a:rPr kumimoji="0" lang="en-US" altLang="zh-CN" sz="2400" b="0" i="1" u="none" strike="noStrike" cap="none" spc="0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/</m:t>
                    </m:r>
                    <m:sSup>
                      <m:sSupPr>
                        <m:ctrlPr>
                          <a:rPr kumimoji="0" lang="en-US" altLang="zh-CN" sz="2400" b="0" i="1" u="none" strike="noStrike" cap="none" spc="0" normalizeH="0" baseline="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pPr>
                      <m:e>
                        <m:r>
                          <a:rPr kumimoji="0" lang="en-US" altLang="zh-CN" sz="2400" b="0" i="1" u="none" strike="noStrike" cap="none" spc="0" normalizeH="0" baseline="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𝐷</m:t>
                        </m:r>
                      </m:e>
                      <m:sup>
                        <m:r>
                          <a:rPr kumimoji="0" lang="en-US" altLang="zh-CN" sz="2400" b="0" i="1" u="none" strike="noStrike" cap="none" spc="0" normalizeH="0" baseline="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bSup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2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  <m:r>
                      <a:rPr lang="en-US" altLang="zh-CN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similar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zh-CN" altLang="en-US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zh-CN" altLang="en-US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algn="l" rtl="0" latinLnBrk="1" hangingPunct="0"/>
                <a:endParaRPr lang="en-US" altLang="zh-CN" sz="8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FF0000"/>
                        </a:solidFill>
                        <a:latin typeface="Cambria Math"/>
                      </a:rPr>
                      <m:t>∎</m:t>
                    </m:r>
                  </m:oMath>
                </a14:m>
                <a:r>
                  <a:rPr kumimoji="0" lang="zh-CN" altLang="en-US" sz="24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The</a:t>
                </a:r>
                <a:r>
                  <a:rPr kumimoji="0" lang="en-US" altLang="zh-CN" sz="2400" b="0" i="1" u="none" strike="noStrike" cap="none" spc="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two peaks locate at the largest baryon density. </a:t>
                </a:r>
                <a:endParaRPr kumimoji="0" lang="zh-CN" altLang="en-US" sz="2400" b="0" i="1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9912" y="7254998"/>
                <a:ext cx="9073008" cy="964367"/>
              </a:xfrm>
              <a:prstGeom prst="rect">
                <a:avLst/>
              </a:prstGeom>
              <a:blipFill>
                <a:blip r:embed="rId4"/>
                <a:stretch>
                  <a:fillRect l="-336" t="-3165" b="-1455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6300500"/>
              </p:ext>
            </p:extLst>
          </p:nvPr>
        </p:nvGraphicFramePr>
        <p:xfrm>
          <a:off x="2685976" y="1877990"/>
          <a:ext cx="6696744" cy="5303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7" name="Acrobat Document" r:id="rId5" imgW="2700314" imgH="2138226" progId="AcroExch.Document.DC">
                  <p:embed/>
                </p:oleObj>
              </mc:Choice>
              <mc:Fallback>
                <p:oleObj name="Acrobat Document" r:id="rId5" imgW="2700314" imgH="2138226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85976" y="1877990"/>
                        <a:ext cx="6696744" cy="53030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18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8431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47505" y="628328"/>
            <a:ext cx="8547844" cy="541188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US" altLang="zh-CN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06557" y="2514966"/>
                <a:ext cx="11916523" cy="36257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800" b="0" u="none" strike="noStrike" cap="none" spc="0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●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</a:t>
                </a:r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 developed a sequential coalescence model with charm conservation and continuous charm </a:t>
                </a:r>
                <a:r>
                  <a:rPr lang="en-US" altLang="zh-CN" sz="2800" i="1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thermalization</a:t>
                </a:r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8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28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● </a:t>
                </a:r>
                <a:r>
                  <a:rPr lang="en-US" altLang="zh-CN" sz="28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charm conservation significantly enhances (suppresses) the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altLang="zh-CN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8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zh-CN" sz="2800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zh-CN" sz="2800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28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2800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800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altLang="zh-CN" sz="2800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p>
                        </m:sSup>
                      </m:e>
                    </m:d>
                    <m:r>
                      <a:rPr lang="en-US" altLang="zh-CN" sz="2800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 </m:t>
                    </m:r>
                  </m:oMath>
                </a14:m>
                <a:r>
                  <a:rPr kumimoji="0" lang="en-US" altLang="zh-CN" sz="2800" b="0" i="1" u="none" strike="noStrike" cap="none" spc="0" normalizeH="0" baseline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8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28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●</a:t>
                </a:r>
                <a:r>
                  <a:rPr kumimoji="0" lang="en-US" altLang="zh-CN" sz="28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The peak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altLang="zh-CN" sz="2800" i="1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zh-CN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𝑠</m:t>
                            </m:r>
                          </m:e>
                        </m:rad>
                      </m:e>
                    </m:d>
                    <m:r>
                      <a:rPr lang="en-US" altLang="zh-CN" sz="2800" i="1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kumimoji="0" lang="en-US" altLang="zh-CN" sz="28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in the energy region of FAIR/NICA/HIAF can be </a:t>
                </a:r>
              </a:p>
              <a:p>
                <a:pPr algn="l" rtl="0" latinLnBrk="1" hangingPunct="0"/>
                <a:r>
                  <a:rPr kumimoji="0" lang="en-US" altLang="zh-CN" sz="28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considered as a signal of QGP phase transition. </a:t>
                </a:r>
                <a:endParaRPr kumimoji="0" lang="zh-CN" altLang="en-US" sz="2400" b="0" i="1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557" y="2514966"/>
                <a:ext cx="11916523" cy="3625736"/>
              </a:xfrm>
              <a:prstGeom prst="rect">
                <a:avLst/>
              </a:prstGeom>
              <a:blipFill>
                <a:blip r:embed="rId2"/>
                <a:stretch>
                  <a:fillRect l="-1381" t="-673" r="-1637" b="-303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19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3728" y="556320"/>
                <a:ext cx="12204556" cy="7798479"/>
              </a:xfrm>
              <a:prstGeom prst="rect">
                <a:avLst/>
              </a:prstGeom>
              <a:noFill/>
            </p:spPr>
            <p:txBody>
              <a:bodyPr wrap="square" lIns="130046" tIns="65023" rIns="130046" bIns="65023" rtlCol="0">
                <a:spAutoFit/>
              </a:bodyPr>
              <a:lstStyle/>
              <a:p>
                <a:pPr algn="ctr"/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Hadronization</a:t>
                </a:r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altLang="zh-CN" sz="20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800" i="1" dirty="0" smtClean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8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800" i="1" dirty="0" smtClean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3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●</a:t>
                </a:r>
                <a:r>
                  <a:rPr lang="en-US" altLang="zh-CN" sz="24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Hadronization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 vacuum </a:t>
                </a:r>
              </a:p>
              <a:p>
                <a:pPr algn="l"/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non-perturbative process, unsolved problem in physics</a:t>
                </a:r>
              </a:p>
              <a:p>
                <a:pPr algn="l"/>
                <a:endParaRPr lang="en-US" altLang="zh-CN" sz="20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●</a:t>
                </a:r>
                <a:r>
                  <a:rPr lang="en-US" altLang="zh-CN" sz="2400" i="1" dirty="0" err="1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Hadronization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at finite temperature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(such as in heavy ion collisions)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l"/>
                <a:endParaRPr lang="en-US" altLang="zh-CN" sz="8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</a:t>
                </a:r>
                <a:r>
                  <a:rPr lang="en-US" altLang="zh-CN" sz="20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statistics should play an important role in </a:t>
                </a:r>
                <a:r>
                  <a:rPr lang="en-US" altLang="zh-CN" sz="2000" i="1" dirty="0" err="1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hadronization</a:t>
                </a:r>
                <a:r>
                  <a:rPr lang="en-US" altLang="zh-CN" sz="20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of quark matter.  </a:t>
                </a:r>
              </a:p>
              <a:p>
                <a:pPr algn="l"/>
                <a:endParaRPr lang="en-US" altLang="zh-CN" sz="8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statistical distribution at freeze-out:  </a:t>
                </a:r>
              </a:p>
              <a:p>
                <a:pPr algn="l"/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P.Braun-Munzinger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J.Stachel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J.Wessels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N.Xu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PLB344, 43(1995)</a:t>
                </a:r>
              </a:p>
              <a:p>
                <a:pPr algn="l"/>
                <a:endParaRPr lang="en-US" altLang="zh-CN" sz="800" i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coalescence (recombination) models:      </a:t>
                </a:r>
              </a:p>
              <a:p>
                <a:pPr algn="l"/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V.Greco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C.Ko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P.Levai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PRL90, 202302(2003)</a:t>
                </a:r>
              </a:p>
              <a:p>
                <a:pPr algn="l"/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R.Hwa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C.Yang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PRC70, 024905(2004)     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𝑚𝑒𝑠𝑜𝑛</m:t>
                          </m:r>
                        </m:sub>
                      </m:sSub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~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zh-CN" alt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zh-CN" alt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b>
                          </m:sSub>
                        </m:e>
                      </m:nary>
                      <m:r>
                        <a:rPr lang="en-US" altLang="zh-CN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𝑊</m:t>
                      </m:r>
                      <m:r>
                        <a:rPr lang="en-US" altLang="zh-CN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US" altLang="zh-CN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n-US" altLang="zh-CN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en-US" altLang="zh-CN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𝑝</m:t>
                      </m:r>
                      <m:r>
                        <a:rPr lang="en-US" altLang="zh-CN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sSub>
                        <m:sSubPr>
                          <m:ctrlP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𝑞</m:t>
                          </m:r>
                        </m:sub>
                      </m:sSub>
                      <m:r>
                        <a:rPr lang="en-US" altLang="zh-CN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zh-CN" sz="20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𝑞</m:t>
                              </m:r>
                            </m:e>
                          </m:acc>
                        </m:sub>
                      </m:sSub>
                      <m:r>
                        <a:rPr lang="en-US" altLang="zh-CN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US" altLang="zh-CN" sz="20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hydro,  </a:t>
                </a:r>
                <a:r>
                  <a:rPr lang="en-US" altLang="zh-CN" sz="20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dynamics,  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statistics</a:t>
                </a:r>
                <a:r>
                  <a:rPr lang="en-US" altLang="zh-CN" sz="2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altLang="zh-CN" sz="2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20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●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Two assumptions</a:t>
                </a:r>
              </a:p>
              <a:p>
                <a:pPr algn="l"/>
                <a:r>
                  <a:rPr lang="en-US" altLang="zh-CN" sz="24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1) the coalescence probability (Wigner function)</a:t>
                </a:r>
              </a:p>
              <a:p>
                <a:pPr algn="l"/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  <m:d>
                      <m:d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</m:d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sSup>
                      <m:sSup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altLang="zh-CN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sSup>
                      <m:sSup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altLang="zh-CN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with parameters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</m:d>
                  </m:oMath>
                </a14:m>
                <a:endParaRPr lang="en-US" altLang="zh-CN" sz="20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8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8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2) all the hadrons (light- and heavy-quark hadrons) are created at the same surface (time).</a:t>
                </a:r>
                <a:endParaRPr lang="en-US" altLang="zh-CN" sz="20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28" y="556320"/>
                <a:ext cx="12204556" cy="7798479"/>
              </a:xfrm>
              <a:prstGeom prst="rect">
                <a:avLst/>
              </a:prstGeom>
              <a:blipFill>
                <a:blip r:embed="rId2"/>
                <a:stretch>
                  <a:fillRect l="-450" t="-547" r="-3946" b="-1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62540" y="9075667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2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8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25736" y="592357"/>
            <a:ext cx="12375775" cy="2418625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Chirality </a:t>
            </a:r>
            <a:r>
              <a:rPr lang="en-US" altLang="zh-CN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 </a:t>
            </a:r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  <a:p>
            <a:r>
              <a:rPr lang="en-US" altLang="zh-CN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</a:t>
            </a:r>
            <a:r>
              <a:rPr lang="en-US" altLang="zh-CN" sz="2800" i="1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 </a:t>
            </a:r>
            <a:r>
              <a:rPr lang="en-US" altLang="zh-CN" sz="2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Chirality, Vorticity and Magnetic Field </a:t>
            </a:r>
            <a:r>
              <a:rPr lang="en-US" altLang="zh-CN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in </a:t>
            </a:r>
            <a:r>
              <a:rPr lang="en-US" altLang="zh-CN" sz="2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Heavy Ion </a:t>
            </a:r>
            <a:r>
              <a:rPr lang="en-US" altLang="zh-CN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Collisions</a:t>
            </a:r>
          </a:p>
          <a:p>
            <a:endParaRPr lang="en-US" altLang="zh-CN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8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1</a:t>
            </a:r>
            <a:r>
              <a:rPr lang="en-US" altLang="zh-CN" sz="2800" i="1" baseline="30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sz="28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(2015), 2</a:t>
            </a:r>
            <a:r>
              <a:rPr lang="en-US" altLang="zh-CN" sz="2800" i="1" baseline="30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zh-CN" sz="28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(2016), and 3</a:t>
            </a:r>
            <a:r>
              <a:rPr lang="en-US" altLang="zh-CN" sz="2800" i="1" baseline="30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zh-CN" sz="28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(2017) workshops at UCLA</a:t>
            </a:r>
          </a:p>
          <a:p>
            <a:pPr algn="l"/>
            <a:r>
              <a:rPr lang="en-US" altLang="zh-CN" sz="28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The 4</a:t>
            </a:r>
            <a:r>
              <a:rPr lang="en-US" altLang="zh-CN" sz="2800" i="1" baseline="30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8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 at Florence</a:t>
            </a:r>
            <a:endParaRPr lang="en-US" altLang="zh-CN" sz="2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5776" y="3154020"/>
            <a:ext cx="11665296" cy="582723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● </a:t>
            </a:r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Place: </a:t>
            </a:r>
            <a:r>
              <a:rPr lang="en-US" altLang="zh-CN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Tsinghua University, Beijing </a:t>
            </a:r>
          </a:p>
          <a:p>
            <a:pPr algn="l" rtl="0" latinLnBrk="1" hangingPunct="0"/>
            <a:r>
              <a:rPr lang="en-US" altLang="zh-CN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● </a:t>
            </a:r>
            <a:r>
              <a:rPr lang="en-US" altLang="zh-CN" sz="28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r>
              <a:rPr lang="en-US" altLang="zh-CN" sz="2800" i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n-US" altLang="zh-CN" sz="2800" i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8-12, 2019 </a:t>
            </a:r>
            <a:endParaRPr lang="en-US" altLang="zh-CN" sz="2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latinLnBrk="1" hangingPunct="0"/>
            <a:endParaRPr kumimoji="0" lang="en-US" altLang="zh-CN" sz="2800" b="0" i="1" u="none" strike="noStrike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  <a:p>
            <a:pPr algn="l" rtl="0" latinLnBrk="1" hangingPunct="0"/>
            <a:endParaRPr kumimoji="0" lang="en-US" altLang="zh-CN" sz="2800" b="0" i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  <a:p>
            <a:pPr algn="l" rtl="0" latinLnBrk="1" hangingPunct="0"/>
            <a:endParaRPr lang="en-US" altLang="zh-CN" sz="2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latinLnBrk="1" hangingPunct="0"/>
            <a:endParaRPr kumimoji="0" lang="en-US" altLang="zh-CN" sz="2800" b="0" i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  <a:p>
            <a:pPr algn="l" rtl="0" latinLnBrk="1" hangingPunct="0"/>
            <a:endParaRPr lang="en-US" altLang="zh-CN" sz="2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latinLnBrk="1" hangingPunct="0"/>
            <a:r>
              <a:rPr kumimoji="0" lang="zh-CN" altLang="en-US" sz="2800" b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Helvetica Light"/>
              </a:rPr>
              <a:t>               这里：清华二校门和北京长城的图片</a:t>
            </a:r>
            <a:endParaRPr kumimoji="0" lang="en-US" altLang="zh-CN" sz="2800" b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  <a:sym typeface="Helvetica Light"/>
            </a:endParaRPr>
          </a:p>
          <a:p>
            <a:pPr algn="l" rtl="0" latinLnBrk="1" hangingPunct="0"/>
            <a:endParaRPr lang="en-US" altLang="zh-CN" sz="2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latinLnBrk="1" hangingPunct="0"/>
            <a:endParaRPr kumimoji="0" lang="en-US" altLang="zh-CN" sz="2800" b="0" i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  <a:p>
            <a:pPr algn="l" rtl="0" latinLnBrk="1" hangingPunct="0"/>
            <a:endParaRPr lang="en-US" altLang="zh-CN" sz="2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latinLnBrk="1" hangingPunct="0"/>
            <a:endParaRPr kumimoji="0" lang="en-US" altLang="zh-CN" sz="2800" b="0" i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  <a:p>
            <a:pPr rtl="0" latinLnBrk="1" hangingPunct="0"/>
            <a:r>
              <a:rPr lang="en-US" altLang="zh-CN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welcome to join the workshop!</a:t>
            </a:r>
          </a:p>
        </p:txBody>
      </p:sp>
      <p:pic>
        <p:nvPicPr>
          <p:cNvPr id="5" name="Picture 4" descr="https://timgsa.baidu.com/timg?image&amp;quality=80&amp;size=b9999_10000&amp;sec=1537800772340&amp;di=762d5954f36c4afef58c8f8fdc2b73c9&amp;imgtype=0&amp;src=http%3A%2F%2Fimgsrc.baidu.com%2Fimgad%2Fpic%2Fitem%2Ff603918fa0ec08fa0e7be17353ee3d6d54fbda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67" y="4245589"/>
            <a:ext cx="5591333" cy="372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timgsa.baidu.com/timg?image&amp;quality=80&amp;size=b9999_10000&amp;sec=1537800703963&amp;di=97b835585dc009a47de59f6e41175d75&amp;imgtype=0&amp;src=http%3A%2F%2Fimgsrc.baidu.com%2Fimgad%2Fpic%2Fitem%2Fcc11728b4710b912f5854260c9fdfc03934522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843" y="4228728"/>
            <a:ext cx="5512173" cy="368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2"/>
          <p:cNvSpPr txBox="1"/>
          <p:nvPr/>
        </p:nvSpPr>
        <p:spPr>
          <a:xfrm>
            <a:off x="562540" y="912527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20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923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3728" y="209433"/>
                <a:ext cx="12204556" cy="9271382"/>
              </a:xfrm>
              <a:prstGeom prst="rect">
                <a:avLst/>
              </a:prstGeom>
              <a:noFill/>
            </p:spPr>
            <p:txBody>
              <a:bodyPr wrap="square" lIns="130046" tIns="65023" rIns="130046" bIns="65023" rtlCol="0">
                <a:spAutoFit/>
              </a:bodyPr>
              <a:lstStyle/>
              <a:p>
                <a:pPr algn="ctr"/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Limit: </a:t>
                </a:r>
                <a:r>
                  <a:rPr lang="en-US" altLang="zh-CN" sz="2800" i="1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Quarkonia</a:t>
                </a:r>
                <a:endParaRPr lang="en-US" altLang="zh-CN" sz="20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n-US" altLang="zh-CN" sz="8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●</a:t>
                </a:r>
                <a:r>
                  <a:rPr lang="en-US" altLang="zh-CN" sz="24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Quarkonia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 vacuum</a:t>
                </a:r>
              </a:p>
              <a:p>
                <a:pPr algn="l"/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non-relativistic potential model with Cornell potential: </a:t>
                </a:r>
                <a:endParaRPr lang="en-US" altLang="zh-CN" sz="20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C.Quigg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J.Rosner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Phys. Rep. 56, 167(1979)</a:t>
                </a:r>
              </a:p>
              <a:p>
                <a:pPr algn="l"/>
                <a:endParaRPr lang="en-US" altLang="zh-CN" sz="8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●</a:t>
                </a:r>
                <a:r>
                  <a:rPr lang="en-US" altLang="zh-CN" sz="2400" i="1" dirty="0" err="1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Quarkonia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at finite temperature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(such as in heavy ion collisions)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pPr algn="l"/>
                <a:r>
                  <a:rPr lang="en-US" altLang="zh-CN" sz="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</a:t>
                </a:r>
                <a:endParaRPr lang="en-US" altLang="zh-CN" sz="8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non-relativistic potential model with lattice simulated potential:  </a:t>
                </a:r>
              </a:p>
              <a:p>
                <a:pPr algn="l"/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H.Satz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J.Phys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G32, R25(2006)</a:t>
                </a:r>
              </a:p>
              <a:p>
                <a:pPr algn="l"/>
                <a:r>
                  <a:rPr lang="en-US" altLang="zh-CN" sz="2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</a:t>
                </a:r>
                <a14:m>
                  <m:oMath xmlns:m="http://schemas.openxmlformats.org/officeDocument/2006/math">
                    <m:r>
                      <a:rPr lang="en-US" altLang="zh-CN" sz="28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0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1)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sequential suppression, the dissociation temperature     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𝐽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/</m:t>
                          </m:r>
                          <m:r>
                            <a:rPr lang="zh-CN" alt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𝜓</m:t>
                          </m:r>
                        </m:sub>
                      </m:sSub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&gt;</m:t>
                      </m:r>
                      <m:sSub>
                        <m:sSubPr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≃</m:t>
                      </m:r>
                      <m:sSub>
                        <m:sSubPr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e>
                        <m:sub>
                          <m:sSub>
                            <m:sSub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𝑐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altLang="zh-CN" sz="20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80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lang="zh-CN" alt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produced earlier than </a:t>
                </a:r>
                <a14:m>
                  <m:oMath xmlns:m="http://schemas.openxmlformats.org/officeDocument/2006/math">
                    <m:r>
                      <a:rPr lang="zh-CN" alt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′</m:t>
                    </m:r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endParaRPr lang="en-US" altLang="zh-CN" sz="20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Heavy-quark hadrons are sequentially produced.</a:t>
                </a:r>
              </a:p>
              <a:p>
                <a:pPr algn="l"/>
                <a:r>
                  <a:rPr lang="en-US" altLang="zh-CN" sz="2800" dirty="0" smtClean="0">
                    <a:solidFill>
                      <a:srgbClr val="C00000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altLang="zh-CN" sz="2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0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2) calculable Wigner function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𝑊</m:t>
                      </m:r>
                      <m:d>
                        <m:dPr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</m:d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  <m:sSup>
                            <m:sSup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𝑖𝑝𝑦</m:t>
                              </m:r>
                            </m:sup>
                          </m:sSup>
                          <m:r>
                            <a:rPr lang="zh-CN" alt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𝜓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num>
                            <m:den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num>
                            <m:den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altLang="zh-CN" sz="8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●</a:t>
                </a:r>
                <a:r>
                  <a:rPr lang="en-US" altLang="zh-CN" sz="24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Quarkonium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regeneration:</a:t>
                </a:r>
              </a:p>
              <a:p>
                <a:pPr algn="l"/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P.Braun-Munzinger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J.Stachel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PLB490, 196(2000)</a:t>
                </a:r>
              </a:p>
              <a:p>
                <a:pPr algn="l"/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R.Thews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M.Schroedter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J.Rafelski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PRC63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054905(2001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algn="l"/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L.Grandchamp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R.Rapp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NPA709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415(2002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algn="l"/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L.Yan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N.Xu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PZ, PRL97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232301(2006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algn="l"/>
                <a:endParaRPr lang="en-US" altLang="zh-CN" sz="8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</a:t>
                </a:r>
                <a:r>
                  <a:rPr lang="en-US" altLang="zh-CN" sz="20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Langevin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equation for heavy quarks with attractive force between correlated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𝑐</m:t>
                    </m:r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</a:p>
              <a:p>
                <a:pPr algn="l"/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C.Young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E.Shuryak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PRC79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034907(2009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</m:acc>
                        </m:num>
                        <m:den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zh-CN" alt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𝛾</m:t>
                      </m:r>
                      <m:acc>
                        <m:accPr>
                          <m:chr m:val="⃗"/>
                          <m:ctrlPr>
                            <a:rPr lang="zh-CN" alt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</m:acc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zh-CN" alt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𝜂</m:t>
                          </m:r>
                        </m:e>
                      </m:acc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zh-CN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US" altLang="zh-CN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𝛻</m:t>
                          </m:r>
                        </m:e>
                      </m:acc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𝑉</m:t>
                      </m:r>
                    </m:oMath>
                  </m:oMathPara>
                </a14:m>
                <a:endParaRPr lang="en-US" altLang="zh-CN" sz="20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increasing </a:t>
                </a:r>
                <a:r>
                  <a:rPr lang="en-US" altLang="zh-CN" sz="20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charmonium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surviving probability.</a:t>
                </a:r>
                <a:endParaRPr lang="en-US" altLang="zh-CN" sz="20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28" y="209433"/>
                <a:ext cx="12204556" cy="9271382"/>
              </a:xfrm>
              <a:prstGeom prst="rect">
                <a:avLst/>
              </a:prstGeom>
              <a:blipFill>
                <a:blip r:embed="rId4"/>
                <a:stretch>
                  <a:fillRect l="-450" t="-460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62540" y="9075667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3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1720" y="3076600"/>
            <a:ext cx="1512168" cy="1296144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69752" y="7469088"/>
            <a:ext cx="11988532" cy="0"/>
          </a:xfrm>
          <a:prstGeom prst="line">
            <a:avLst/>
          </a:prstGeom>
          <a:noFill/>
          <a:ln w="25400" cap="flat">
            <a:solidFill>
              <a:srgbClr val="FFC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直接连接符 8"/>
          <p:cNvCxnSpPr/>
          <p:nvPr/>
        </p:nvCxnSpPr>
        <p:spPr>
          <a:xfrm>
            <a:off x="669752" y="9053264"/>
            <a:ext cx="11988532" cy="0"/>
          </a:xfrm>
          <a:prstGeom prst="line">
            <a:avLst/>
          </a:prstGeom>
          <a:noFill/>
          <a:ln w="25400" cap="flat">
            <a:solidFill>
              <a:srgbClr val="FFC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直接连接符 10"/>
          <p:cNvCxnSpPr/>
          <p:nvPr/>
        </p:nvCxnSpPr>
        <p:spPr>
          <a:xfrm flipH="1">
            <a:off x="669752" y="7427168"/>
            <a:ext cx="36077" cy="1626096"/>
          </a:xfrm>
          <a:prstGeom prst="line">
            <a:avLst/>
          </a:prstGeom>
          <a:noFill/>
          <a:ln w="25400" cap="flat">
            <a:solidFill>
              <a:srgbClr val="FFC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直接连接符 11"/>
          <p:cNvCxnSpPr/>
          <p:nvPr/>
        </p:nvCxnSpPr>
        <p:spPr>
          <a:xfrm flipH="1">
            <a:off x="12623080" y="7427168"/>
            <a:ext cx="35204" cy="1626096"/>
          </a:xfrm>
          <a:prstGeom prst="line">
            <a:avLst/>
          </a:prstGeom>
          <a:noFill/>
          <a:ln w="25400" cap="flat">
            <a:solidFill>
              <a:srgbClr val="FFC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829" y="7456198"/>
            <a:ext cx="1368913" cy="159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60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25736" y="666687"/>
                <a:ext cx="12265363" cy="1833849"/>
              </a:xfrm>
              <a:prstGeom prst="rect">
                <a:avLst/>
              </a:prstGeom>
              <a:noFill/>
            </p:spPr>
            <p:txBody>
              <a:bodyPr wrap="square" lIns="109234" tIns="54617" rIns="109234" bIns="54617" rtlCol="0">
                <a:spAutoFit/>
              </a:bodyPr>
              <a:lstStyle/>
              <a:p>
                <a:pPr algn="ctr"/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Strangeness 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altLang="zh-CN" sz="2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nhancement</a:t>
                </a:r>
              </a:p>
              <a:p>
                <a:pPr algn="ctr"/>
                <a:endParaRPr lang="en-US" altLang="zh-CN" sz="16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 </m:t>
                    </m:r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Well-known strangeness enhancement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due to thermal production in QGP, supported by experimental data in heavy ion collisions. </a:t>
                </a:r>
              </a:p>
              <a:p>
                <a:pPr algn="l"/>
                <a:r>
                  <a:rPr lang="en-US" altLang="zh-CN" sz="16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P.Koch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B.Muller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J.Rafelski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Phys. Rept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142, 167(1986)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36" y="666687"/>
                <a:ext cx="12265363" cy="1833849"/>
              </a:xfrm>
              <a:prstGeom prst="rect">
                <a:avLst/>
              </a:prstGeom>
              <a:blipFill>
                <a:blip r:embed="rId6"/>
                <a:stretch>
                  <a:fillRect l="-348" t="-2990" r="-1541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"/>
              <p:cNvSpPr txBox="1"/>
              <p:nvPr/>
            </p:nvSpPr>
            <p:spPr>
              <a:xfrm>
                <a:off x="597744" y="2483418"/>
                <a:ext cx="11449272" cy="64704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14:m>
                  <m:oMath xmlns:m="http://schemas.openxmlformats.org/officeDocument/2006/math"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FillTx/>
                        <a:latin typeface="Cambria Math"/>
                        <a:ea typeface="Cambria Math"/>
                        <a:cs typeface="Arial" panose="020B0604020202020204" pitchFamily="34" charset="0"/>
                        <a:sym typeface="Helvetica Light"/>
                      </a:rPr>
                      <m:t>∎</m:t>
                    </m:r>
                  </m:oMath>
                </a14:m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Strong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u="sng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i="1" u="sng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b="0" i="1" u="sng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altLang="zh-CN" sz="2400" i="1" u="sng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i="1" u="sng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u="sng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u="sng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enhancement at RHIC and LHC</a:t>
                </a: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zh-CN" sz="2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zh-CN" sz="2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zh-CN" sz="2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zh-CN" sz="2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algn="l" rtl="0" latinLnBrk="1" hangingPunct="0"/>
                <a:r>
                  <a:rPr kumimoji="0" lang="en-US" altLang="zh-CN" sz="2400" b="0" i="1" u="none" strike="noStrike" cap="none" spc="0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   </a:t>
                </a:r>
              </a:p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𝐷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enhancement </a:t>
                </a:r>
                <a:r>
                  <a:rPr lang="en-US" altLang="zh-CN" sz="2400" i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via strangeness </a:t>
                </a:r>
                <a:r>
                  <a:rPr lang="en-US" altLang="zh-CN" sz="2400" i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enhanement</a:t>
                </a:r>
                <a:endParaRPr kumimoji="0" lang="en-US" altLang="zh-CN" sz="2400" b="0" i="1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algn="l" rtl="0" latinLnBrk="1" hangingPunct="0"/>
                <a:endParaRPr lang="en-US" altLang="zh-CN" sz="24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</a:t>
                </a:r>
                <a:r>
                  <a:rPr kumimoji="0" lang="en-US" altLang="zh-CN" sz="2400" i="1" u="none" strike="noStrike" cap="none" spc="0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  </a:t>
                </a:r>
                <a:endParaRPr kumimoji="0" lang="zh-CN" altLang="en-US" sz="2400" i="1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8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744" y="2483418"/>
                <a:ext cx="11449272" cy="6470426"/>
              </a:xfrm>
              <a:prstGeom prst="rect">
                <a:avLst/>
              </a:prstGeom>
              <a:blipFill>
                <a:blip r:embed="rId3"/>
                <a:stretch>
                  <a:fillRect l="-26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ds_d+_lhc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790432" y="3076600"/>
            <a:ext cx="4639120" cy="41764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ds_d0_rhic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32408" y="3116344"/>
            <a:ext cx="5162659" cy="4078257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矩形 10"/>
          <p:cNvSpPr/>
          <p:nvPr/>
        </p:nvSpPr>
        <p:spPr>
          <a:xfrm>
            <a:off x="1317824" y="7140986"/>
            <a:ext cx="10873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altLang="zh-CN" sz="20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L.Zhou [</a:t>
            </a:r>
            <a:r>
              <a:rPr lang="fr-FR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STAR], NPA967, 620(2017)                  J.Adam et. </a:t>
            </a:r>
            <a:r>
              <a:rPr lang="fr-FR" altLang="zh-CN" sz="20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al. [</a:t>
            </a:r>
            <a:r>
              <a:rPr lang="fr-FR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ALICE], </a:t>
            </a:r>
            <a:r>
              <a:rPr lang="fr-FR" altLang="zh-CN" sz="20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JHEP 1603</a:t>
            </a:r>
            <a:r>
              <a:rPr lang="fr-FR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082(2016)</a:t>
            </a:r>
            <a:endParaRPr lang="zh-CN" altLang="en-US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62440" y="8077090"/>
            <a:ext cx="61308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M.He</a:t>
            </a:r>
            <a:r>
              <a:rPr lang="en-US" altLang="zh-CN" sz="20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R.Fries</a:t>
            </a:r>
            <a:r>
              <a:rPr lang="en-US" altLang="zh-CN" sz="20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2000" i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R.Rapp</a:t>
            </a:r>
            <a:r>
              <a:rPr lang="en-US" altLang="zh-CN" sz="20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PRL110, 112301(2013</a:t>
            </a:r>
            <a:r>
              <a:rPr lang="en-US" altLang="zh-CN" sz="16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sz="16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57784" y="8437324"/>
            <a:ext cx="1123324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altLang="zh-CN" sz="24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US" altLang="zh-CN" sz="2400" b="0" i="1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here is still </a:t>
            </a:r>
            <a:r>
              <a:rPr lang="en-US" altLang="zh-CN" sz="24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sizeable difference between strangeness enhancement and data. </a:t>
            </a:r>
            <a:endParaRPr kumimoji="0" lang="zh-CN" altLang="en-US" sz="2400" b="0" i="1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562540" y="9075667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4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66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5736" y="591196"/>
            <a:ext cx="12265363" cy="541188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Charm </a:t>
            </a:r>
            <a:r>
              <a:rPr lang="en-US" altLang="zh-CN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onservation</a:t>
            </a:r>
            <a:endParaRPr lang="en-US" altLang="zh-CN" sz="24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18024" y="7181056"/>
            <a:ext cx="6864763" cy="418077"/>
          </a:xfrm>
          <a:prstGeom prst="rect">
            <a:avLst/>
          </a:prstGeom>
        </p:spPr>
        <p:txBody>
          <a:bodyPr wrap="square" lIns="109234" tIns="54617" rIns="109234" bIns="54617">
            <a:spAutoFit/>
          </a:bodyPr>
          <a:lstStyle/>
          <a:p>
            <a:pPr algn="l"/>
            <a:r>
              <a:rPr lang="en-US" altLang="zh-CN" sz="2000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K.Zhou</a:t>
            </a:r>
            <a:r>
              <a:rPr lang="en-US" altLang="zh-CN" sz="20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Z.Chen</a:t>
            </a:r>
            <a:r>
              <a:rPr lang="en-US" altLang="zh-CN" sz="20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C.Greiner</a:t>
            </a:r>
            <a:r>
              <a:rPr lang="en-US" altLang="zh-CN" sz="20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PZ,. </a:t>
            </a:r>
            <a:r>
              <a:rPr lang="en-US" altLang="zh-CN" sz="20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PLB758, 434(2016</a:t>
            </a:r>
            <a:r>
              <a:rPr lang="en-US" altLang="zh-CN" sz="20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sz="20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41760" y="7707208"/>
                <a:ext cx="11737304" cy="1271324"/>
              </a:xfrm>
              <a:prstGeom prst="rect">
                <a:avLst/>
              </a:prstGeom>
              <a:noFill/>
            </p:spPr>
            <p:txBody>
              <a:bodyPr wrap="square" lIns="109234" tIns="54617" rIns="109234" bIns="54617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 </m:t>
                    </m:r>
                  </m:oMath>
                </a14:m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Even at LHC energy, heavy quark production is controlled by the initial hard process, the thermal production in QGP can be safely neglected. </a:t>
                </a:r>
              </a:p>
              <a:p>
                <a:pPr algn="l"/>
                <a:endParaRPr lang="en-US" altLang="zh-CN" sz="800" i="1" dirty="0" smtClean="0">
                  <a:solidFill>
                    <a:srgbClr val="FF0000"/>
                  </a:solidFill>
                  <a:latin typeface="Cambria Math"/>
                  <a:ea typeface="Cambria Math"/>
                  <a:cs typeface="Arial" panose="020B0604020202020204" pitchFamily="34" charset="0"/>
                </a:endParaRPr>
              </a:p>
              <a:p>
                <a:pPr algn="l"/>
                <a:r>
                  <a:rPr lang="en-US" altLang="zh-CN" sz="2400" dirty="0" smtClean="0">
                    <a:solidFill>
                      <a:srgbClr val="FF0000"/>
                    </a:solidFill>
                    <a:ea typeface="Cambria Math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Charm quark number is conserved during the evolution of HIC.</a:t>
                </a:r>
                <a:endParaRPr lang="en-US" altLang="zh-CN" sz="2400" b="1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60" y="7707208"/>
                <a:ext cx="11737304" cy="1271324"/>
              </a:xfrm>
              <a:prstGeom prst="rect">
                <a:avLst/>
              </a:prstGeom>
              <a:blipFill>
                <a:blip r:embed="rId2"/>
                <a:stretch>
                  <a:fillRect l="-416" b="-100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112" y="4408951"/>
            <a:ext cx="4489981" cy="284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191" y="1924472"/>
            <a:ext cx="4174894" cy="251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188" y="3893443"/>
            <a:ext cx="436948" cy="91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029792" y="1390799"/>
                <a:ext cx="908384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lang="en-US" altLang="zh-CN" sz="2400" i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Charm quark thermal production in QGP</a:t>
                </a:r>
                <a:endParaRPr lang="en-US" altLang="zh-CN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792" y="1390799"/>
                <a:ext cx="9083848" cy="461665"/>
              </a:xfrm>
              <a:prstGeom prst="rect">
                <a:avLst/>
              </a:prstGeom>
              <a:blipFill>
                <a:blip r:embed="rId6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2"/>
          <p:cNvSpPr txBox="1"/>
          <p:nvPr/>
        </p:nvSpPr>
        <p:spPr>
          <a:xfrm>
            <a:off x="562540" y="9075667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5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15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047505" y="536446"/>
            <a:ext cx="8547844" cy="541188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 between Strangeness and Charm</a:t>
            </a:r>
            <a:endParaRPr lang="en-US" altLang="zh-CN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885776" y="1409566"/>
                <a:ext cx="11556484" cy="72430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kumimoji="0" lang="en-US" altLang="zh-CN" sz="240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</a:t>
                </a:r>
                <a:r>
                  <a:rPr kumimoji="0" lang="en-US" altLang="zh-CN" sz="240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Charm conservation in heavy ion collisions</a:t>
                </a:r>
              </a:p>
              <a:p>
                <a:pPr lvl="0" algn="l" rtl="0" latinLnBrk="1" hangingPunct="0"/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P.Braun-Munzinger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J.Stachel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PLB490, 196(2000)</a:t>
                </a:r>
              </a:p>
              <a:p>
                <a:pPr lvl="0" algn="l" rtl="0" latinLnBrk="1" hangingPunct="0"/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:r>
                  <a:rPr lang="en-US" altLang="zh-CN" sz="2000" i="1" dirty="0" err="1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M.Gorenstein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A.Kostyuk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H.Stoecker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W.Greiner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PLB509, 277(2001)</a:t>
                </a:r>
              </a:p>
              <a:p>
                <a:pPr lvl="0" algn="l" rtl="0" latinLnBrk="1" hangingPunct="0"/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Y.Oh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C.Ko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S.Lee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S.Yasui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PRC79, 044905(2009)</a:t>
                </a:r>
              </a:p>
              <a:p>
                <a:pPr lvl="0" algn="l" rtl="0" latinLnBrk="1" hangingPunct="0"/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</a:t>
                </a:r>
                <a:r>
                  <a:rPr lang="en-US" altLang="zh-CN" sz="20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S.Plumari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V.Minissale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S.Das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zh-CN" sz="2000" i="1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V.Greco</a:t>
                </a:r>
                <a:r>
                  <a:rPr lang="en-US" altLang="zh-CN" sz="20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EPJC78, 348(2018)</a:t>
                </a:r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8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I</a:t>
                </a:r>
                <a:r>
                  <a:rPr kumimoji="0" lang="en-US" altLang="zh-CN" sz="240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f all charmed hadrons</a:t>
                </a:r>
                <a:r>
                  <a:rPr kumimoji="0" lang="en-US" altLang="zh-CN" sz="2400" i="1" u="none" strike="noStrike" cap="none" spc="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are simultaneously produced, the constraint of charm         conservation is introduced via a normalization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400" i="1" u="none" strike="noStrike" cap="none" spc="0" normalizeH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400" b="0" i="1" u="none" strike="noStrike" cap="none" spc="0" normalizeH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𝑔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0" lang="en-US" altLang="zh-CN" sz="2400" i="1" u="none" strike="noStrike" cap="none" spc="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, </a:t>
                </a:r>
              </a:p>
              <a:p>
                <a:pPr algn="l" rtl="0" latinLnBrk="1" hangingPunct="0"/>
                <a:endParaRPr kumimoji="0" lang="en-US" altLang="zh-CN" sz="800" i="1" u="none" strike="noStrike" cap="none" spc="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algn="l" rtl="0" latinLnBrk="1" hangingPunct="0"/>
                <a:r>
                  <a:rPr kumimoji="0" lang="en-US" altLang="zh-CN" sz="2400" i="1" u="none" strike="noStrike" cap="none" spc="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                     # of any singly charmed hadron </a:t>
                </a:r>
                <a14:m>
                  <m:oMath xmlns:m="http://schemas.openxmlformats.org/officeDocument/2006/math">
                    <m:r>
                      <a:rPr kumimoji="0" lang="en-US" altLang="zh-CN" sz="2400" b="0" i="1" u="none" strike="noStrike" cap="none" spc="0" normalizeH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~</m:t>
                    </m:r>
                    <m:sSub>
                      <m:sSubPr>
                        <m:ctrlPr>
                          <a:rPr kumimoji="0" lang="en-US" altLang="zh-CN" sz="2400" b="0" i="1" u="none" strike="noStrike" cap="none" spc="0" normalizeH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a:rPr kumimoji="0" lang="en-US" altLang="zh-CN" sz="2400" b="0" i="1" u="none" strike="noStrike" cap="none" spc="0" normalizeH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𝑔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𝑐</m:t>
                        </m:r>
                      </m:sub>
                    </m:sSub>
                  </m:oMath>
                </a14:m>
                <a:endParaRPr kumimoji="0" lang="en-US" altLang="zh-CN" sz="2400" i="1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algn="l" rtl="0" latinLnBrk="1" hangingPunct="0"/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 effect on the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0" lang="en-US" altLang="zh-CN" sz="240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40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l-GR" altLang="zh-CN" sz="240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Λ</m:t>
                        </m:r>
                      </m:e>
                      <m:sub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𝑐</m:t>
                        </m:r>
                      </m:sub>
                    </m:sSub>
                    <m:r>
                      <a:rPr kumimoji="0" lang="en-US" altLang="zh-CN" sz="24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FillTx/>
                        <a:latin typeface="Cambria Math" panose="02040503050406030204" pitchFamily="18" charset="0"/>
                        <a:cs typeface="Arial" panose="020B0604020202020204" pitchFamily="34" charset="0"/>
                        <a:sym typeface="Helvetica Light"/>
                      </a:rPr>
                      <m:t>/</m:t>
                    </m:r>
                    <m:sSup>
                      <m:sSupPr>
                        <m:ctrlP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sSupPr>
                      <m:e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𝐷</m:t>
                        </m:r>
                      </m:e>
                      <m:sup>
                        <m:r>
                          <a:rPr kumimoji="0" lang="en-US" altLang="zh-CN" sz="24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0" lang="en-US" altLang="zh-CN" sz="240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!    </a:t>
                </a:r>
              </a:p>
              <a:p>
                <a:pPr algn="l" rtl="0" latinLnBrk="1" hangingPunct="0"/>
                <a:endParaRPr kumimoji="0" lang="en-US" altLang="zh-CN" sz="800" i="1" u="none" strike="noStrike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algn="l" rtl="0" latinLnBrk="1" hangingPunct="0"/>
                <a:r>
                  <a:rPr lang="en-US" altLang="zh-CN" sz="8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If charmed hadrons are sequentially produced, more charm quarks are involved in the earlier production and less in the later production, due to  charm conservation.   </a:t>
                </a:r>
              </a:p>
              <a:p>
                <a:pPr algn="l" rtl="0" latinLnBrk="1" hangingPunct="0"/>
                <a:r>
                  <a:rPr lang="en-US" altLang="zh-CN" sz="2400" dirty="0" smtClean="0">
                    <a:solidFill>
                      <a:srgbClr val="C00000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different charm conservation effect on different hadrons !</a:t>
                </a:r>
                <a:endParaRPr lang="en-US" altLang="zh-CN" sz="24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8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Correlation between strangeness and charm:</a:t>
                </a:r>
                <a:endParaRPr lang="en-US" altLang="zh-CN" sz="8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8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altLang="zh-CN" sz="8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produced earlier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lang="zh-CN" altLang="en-US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altLang="zh-CN" sz="24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8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enhancement </a:t>
                </a:r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by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strangeness enhancement</a:t>
                </a:r>
              </a:p>
              <a:p>
                <a:pPr algn="l" rtl="0" latinLnBrk="1" hangingPunct="0"/>
                <a:endParaRPr lang="en-US" altLang="zh-CN" sz="8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800" dirty="0" smtClean="0">
                    <a:solidFill>
                      <a:schemeClr val="tx1"/>
                    </a:solidFill>
                    <a:ea typeface="Cambria Math"/>
                    <a:cs typeface="Arial" panose="020B0604020202020204" pitchFamily="34" charset="0"/>
                  </a:rPr>
                  <a:t>                               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suppression </a:t>
                </a:r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by charm conservation</a:t>
                </a:r>
              </a:p>
              <a:p>
                <a:pPr algn="l" rtl="0" latinLnBrk="1" hangingPunct="0"/>
                <a:endParaRPr lang="en-US" altLang="zh-CN" sz="800" i="1" dirty="0">
                  <a:solidFill>
                    <a:srgbClr val="C00000"/>
                  </a:solidFill>
                  <a:latin typeface="Cambria Math"/>
                  <a:ea typeface="Cambria Math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800" dirty="0" smtClean="0">
                    <a:solidFill>
                      <a:schemeClr val="tx1"/>
                    </a:solidFill>
                    <a:ea typeface="Cambria Math"/>
                    <a:cs typeface="Arial" panose="020B0604020202020204" pitchFamily="34" charset="0"/>
                  </a:rPr>
                  <a:t>                              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 extra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𝑆</m:t>
                        </m:r>
                      </m:sub>
                    </m:sSub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sSup>
                      <m:sSup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enhancement !  </a:t>
                </a:r>
                <a:endParaRPr kumimoji="0" lang="en-US" altLang="zh-CN" sz="2400" i="1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776" y="1409566"/>
                <a:ext cx="11556484" cy="7243008"/>
              </a:xfrm>
              <a:prstGeom prst="rect">
                <a:avLst/>
              </a:prstGeom>
              <a:blipFill>
                <a:blip r:embed="rId2"/>
                <a:stretch>
                  <a:fillRect l="-1160" r="-1793" b="-151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2"/>
          <p:cNvSpPr txBox="1"/>
          <p:nvPr/>
        </p:nvSpPr>
        <p:spPr>
          <a:xfrm>
            <a:off x="562540" y="9075667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6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037904" y="447180"/>
            <a:ext cx="8547844" cy="541188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Sequential </a:t>
            </a:r>
            <a:r>
              <a:rPr lang="en-US" altLang="zh-CN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oalescence Model</a:t>
            </a:r>
            <a:endParaRPr lang="en-US" altLang="zh-CN" sz="2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LightCone cop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05" y="3076600"/>
            <a:ext cx="4333875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16383"/>
          <p:cNvSpPr txBox="1"/>
          <p:nvPr/>
        </p:nvSpPr>
        <p:spPr>
          <a:xfrm>
            <a:off x="1281931" y="1787772"/>
            <a:ext cx="1116013" cy="4247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J/</a:t>
            </a:r>
            <a:r>
              <a:rPr lang="el-GR" altLang="zh-CN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Ψ</a:t>
            </a:r>
            <a:endParaRPr lang="zh-CN" alt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直接箭头连接符 24"/>
          <p:cNvCxnSpPr/>
          <p:nvPr/>
        </p:nvCxnSpPr>
        <p:spPr bwMode="auto">
          <a:xfrm flipH="1" flipV="1">
            <a:off x="2103214" y="2115358"/>
            <a:ext cx="1152128" cy="42486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TextBox 2"/>
          <p:cNvSpPr txBox="1"/>
          <p:nvPr/>
        </p:nvSpPr>
        <p:spPr>
          <a:xfrm>
            <a:off x="562540" y="9075667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7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直接箭头连接符 26"/>
          <p:cNvCxnSpPr/>
          <p:nvPr/>
        </p:nvCxnSpPr>
        <p:spPr bwMode="auto">
          <a:xfrm flipV="1">
            <a:off x="3262040" y="2572544"/>
            <a:ext cx="1080120" cy="343985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16383"/>
              <p:cNvSpPr txBox="1"/>
              <p:nvPr/>
            </p:nvSpPr>
            <p:spPr>
              <a:xfrm>
                <a:off x="3658195" y="2291828"/>
                <a:ext cx="1116013" cy="42473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𝐷</m:t>
                          </m:r>
                        </m:e>
                        <m:sup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9" name="TextBox 163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195" y="2291828"/>
                <a:ext cx="1116013" cy="4247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3"/>
              <p:cNvSpPr txBox="1"/>
              <p:nvPr/>
            </p:nvSpPr>
            <p:spPr>
              <a:xfrm>
                <a:off x="5566296" y="1171366"/>
                <a:ext cx="6882662" cy="80979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 </m:t>
                    </m:r>
                  </m:oMath>
                </a14:m>
                <a:r>
                  <a:rPr kumimoji="0" lang="en-US" altLang="zh-CN" sz="2400" b="0" i="1" u="none" strike="noStrike" cap="none" spc="0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Step 1: Sequential production temperature from     2-body (3-body) Dirac equations </a:t>
                </a:r>
                <a:r>
                  <a:rPr kumimoji="0" lang="en-US" altLang="zh-CN" sz="20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for </a:t>
                </a:r>
                <a14:m>
                  <m:oMath xmlns:m="http://schemas.openxmlformats.org/officeDocument/2006/math"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𝑐</m:t>
                    </m:r>
                    <m:acc>
                      <m:accPr>
                        <m:chr m:val="̅"/>
                        <m:ctrlP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Helvetica Light"/>
                          </a:rPr>
                        </m:ctrlPr>
                      </m:accPr>
                      <m:e>
                        <m:r>
                          <a:rPr kumimoji="0" lang="en-US" altLang="zh-CN" sz="2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FillTx/>
                            <a:latin typeface="Cambria Math"/>
                            <a:cs typeface="Arial" panose="020B0604020202020204" pitchFamily="34" charset="0"/>
                            <a:sym typeface="Helvetica Light"/>
                          </a:rPr>
                          <m:t>𝑞</m:t>
                        </m:r>
                      </m:e>
                    </m:acc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 (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𝑞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=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𝑢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,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𝑑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,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𝑠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,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𝑐</m:t>
                    </m:r>
                    <m:r>
                      <a:rPr kumimoji="0" lang="en-US" altLang="zh-CN" sz="2000" b="0" i="1" u="none" strike="noStrike" cap="none" spc="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Cambria Math"/>
                        <a:cs typeface="Arial" panose="020B0604020202020204" pitchFamily="34" charset="0"/>
                        <a:sym typeface="Helvetica Light"/>
                      </a:rPr>
                      <m:t>)</m:t>
                    </m:r>
                  </m:oMath>
                </a14:m>
                <a:r>
                  <a:rPr kumimoji="0" lang="en-US" altLang="zh-CN" sz="20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,</a:t>
                </a:r>
              </a:p>
              <a:p>
                <a:pPr algn="l" rtl="0" latinLnBrk="1" hangingPunct="0"/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1) binding energy </a:t>
                </a:r>
                <a14:m>
                  <m:oMath xmlns:m="http://schemas.openxmlformats.org/officeDocument/2006/math">
                    <m:r>
                      <a:rPr lang="zh-CN" altLang="en-US" sz="200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𝜀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𝑇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kumimoji="0" lang="en-US" altLang="zh-CN" sz="20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, </a:t>
                </a:r>
              </a:p>
              <a:p>
                <a:pPr algn="l" rtl="0" latinLnBrk="1" hangingPunct="0"/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</a:t>
                </a:r>
                <a:r>
                  <a:rPr kumimoji="0" lang="en-US" altLang="zh-CN" sz="20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production (dissociation) temperature  </a:t>
                </a:r>
                <a:r>
                  <a:rPr kumimoji="0" lang="en-US" altLang="zh-CN" sz="2000" b="0" i="1" u="none" strike="noStrike" cap="none" spc="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   </a:t>
                </a:r>
              </a:p>
              <a:p>
                <a:pPr algn="l" rtl="0"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zh-CN" alt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mbria Math" panose="02040503050406030204" pitchFamily="18" charset="0"/>
                          <a:cs typeface="Arial" panose="020B0604020202020204" pitchFamily="34" charset="0"/>
                          <a:sym typeface="Helvetica Light"/>
                        </a:rPr>
                        <m:t>𝜖</m:t>
                      </m:r>
                      <m:d>
                        <m:dPr>
                          <m:ctrlPr>
                            <a:rPr kumimoji="0" lang="en-US" altLang="zh-CN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Helvetica Light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n-US" altLang="zh-CN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n-US" altLang="zh-CN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Helvetica Light"/>
                                </a:rPr>
                                <m:t>𝐷</m:t>
                              </m:r>
                            </m:sub>
                          </m:sSub>
                        </m:e>
                      </m:d>
                      <m:r>
                        <a:rPr kumimoji="0" lang="en-US" altLang="zh-CN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mbria Math" panose="02040503050406030204" pitchFamily="18" charset="0"/>
                          <a:cs typeface="Arial" panose="020B0604020202020204" pitchFamily="34" charset="0"/>
                          <a:sym typeface="Helvetica Light"/>
                        </a:rPr>
                        <m:t>=0</m:t>
                      </m:r>
                    </m:oMath>
                  </m:oMathPara>
                </a14:m>
                <a:endParaRPr kumimoji="0" lang="en-US" altLang="zh-CN" sz="2000" b="0" i="1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algn="l" rtl="0" latinLnBrk="1" hangingPunct="0"/>
                <a:endParaRPr kumimoji="0" lang="en-US" altLang="zh-CN" sz="800" b="0" i="1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algn="l" rtl="0" latinLnBrk="1" hangingPunct="0"/>
                <a:r>
                  <a:rPr kumimoji="0" lang="en-US" altLang="zh-CN" sz="20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        2)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wave </a:t>
                </a:r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function </a:t>
                </a:r>
                <a14:m>
                  <m:oMath xmlns:m="http://schemas.openxmlformats.org/officeDocument/2006/math">
                    <m:r>
                      <a:rPr lang="zh-CN" altLang="en-US" sz="2000" i="1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𝜓</m:t>
                    </m:r>
                    <m:d>
                      <m:d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e>
                    </m:d>
                  </m:oMath>
                </a14:m>
                <a:endParaRPr kumimoji="0" lang="en-US" altLang="zh-CN" sz="2000" b="0" i="1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marR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kumimoji="0" lang="en-US" altLang="zh-CN" sz="20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              </a:t>
                </a:r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kumimoji="0" lang="en-US" altLang="zh-CN" sz="2000" b="0" i="1" u="none" strike="noStrike" cap="none" spc="0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Helvetica Light"/>
                  </a:rPr>
                  <a:t>oalescence probability</a:t>
                </a:r>
              </a:p>
              <a:p>
                <a:pPr algn="l" rtl="0" latinLnBrk="1" hangingPunct="0"/>
                <a:r>
                  <a:rPr lang="en-US" altLang="zh-CN" sz="2000" dirty="0" smtClean="0">
                    <a:solidFill>
                      <a:schemeClr val="tx1"/>
                    </a:solidFill>
                    <a:cs typeface="Arial" panose="020B0604020202020204" pitchFamily="34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  <m:d>
                      <m:d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e>
                    </m:d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  <m:sSup>
                          <m:sSupPr>
                            <m:ctrlP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𝑖𝑝𝑦</m:t>
                            </m:r>
                          </m:sup>
                        </m:sSup>
                        <m:r>
                          <a:rPr lang="zh-CN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𝜓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𝑦</m:t>
                            </m:r>
                          </m:num>
                          <m:den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zh-CN" alt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𝜓</m:t>
                            </m:r>
                          </m:e>
                          <m:sup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𝑦</m:t>
                            </m:r>
                          </m:num>
                          <m:den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</m:e>
                    </m:nary>
                  </m:oMath>
                </a14:m>
                <a:endParaRPr kumimoji="0" lang="en-US" altLang="zh-CN" sz="2000" b="0" i="1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marR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endParaRPr kumimoji="0" lang="en-US" altLang="zh-CN" sz="2000" b="0" i="1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 </m:t>
                    </m:r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 2: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Sequential production time from                     hydrodynamics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QGP evolution</a:t>
                </a:r>
              </a:p>
              <a:p>
                <a:pPr algn="l" rtl="0" latinLnBrk="1" hangingPunct="0"/>
                <a:r>
                  <a:rPr lang="en-US" altLang="zh-CN" sz="2400" i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2400" i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production time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  <a:cs typeface="Arial" panose="020B0604020202020204" pitchFamily="34" charset="0"/>
                      </a:rPr>
                      <m:t>𝑡</m:t>
                    </m:r>
                    <m:d>
                      <m:d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  <m:t>𝐷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sz="20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R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endParaRPr lang="en-US" altLang="zh-CN" sz="20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</m:t>
                    </m:r>
                  </m:oMath>
                </a14:m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 3: Sequential coalescence with charm      </a:t>
                </a:r>
              </a:p>
              <a:p>
                <a:pPr algn="l" rtl="0" latinLnBrk="1" hangingPunct="0"/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conservation</a:t>
                </a:r>
              </a:p>
              <a:p>
                <a:pPr algn="l" rtl="0"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𝑁</m:t>
                      </m:r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~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b>
                          </m:sSub>
                        </m:e>
                      </m:nary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𝑊</m:t>
                      </m:r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𝑝</m:t>
                      </m:r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𝑞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𝑞</m:t>
                              </m:r>
                            </m:e>
                          </m:acc>
                        </m:sub>
                      </m:sSub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US" altLang="zh-CN" sz="20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20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total charm quark number: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altLang="zh-CN" sz="20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8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total charm quark number in the sequential coalescence   </a:t>
                </a:r>
              </a:p>
              <a:p>
                <a:pPr algn="l" rtl="0" latinLnBrk="1" hangingPunct="0"/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process: </a:t>
                </a:r>
              </a:p>
              <a:p>
                <a:pPr algn="l" rtl="0" latinLnBrk="1" hangingPunct="0"/>
                <a:endParaRPr lang="en-US" altLang="zh-CN" sz="8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𝑐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𝑎𝑙𝑙</m:t>
                              </m:r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𝑢𝑠𝑒𝑑</m:t>
                              </m:r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𝑐h𝑎𝑟𝑚</m:t>
                              </m:r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𝑞𝑢𝑎𝑟𝑘𝑠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altLang="zh-CN" sz="2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296" y="1171366"/>
                <a:ext cx="6882662" cy="8097922"/>
              </a:xfrm>
              <a:prstGeom prst="rect">
                <a:avLst/>
              </a:prstGeom>
              <a:blipFill>
                <a:blip r:embed="rId8"/>
                <a:stretch>
                  <a:fillRect l="-1949" t="-376" r="-1133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7416824" y="844352"/>
            <a:ext cx="65024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J.Zhao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S.Shi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N.Xu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PZ, </a:t>
            </a:r>
            <a:r>
              <a:rPr lang="en-US" altLang="zh-CN" sz="20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altLang="zh-CN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1805.10858 </a:t>
            </a:r>
            <a:endParaRPr lang="zh-CN" altLang="en-US" sz="20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2636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01800" y="519188"/>
            <a:ext cx="10789693" cy="479633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1: Sequential Production Temperature from 2-body Dirac Equations</a:t>
            </a:r>
            <a:endParaRPr lang="en-US" altLang="zh-CN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562540" y="923640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8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5062240" y="976497"/>
                <a:ext cx="7560840" cy="725854"/>
              </a:xfrm>
              <a:prstGeom prst="rect">
                <a:avLst/>
              </a:prstGeom>
            </p:spPr>
            <p:txBody>
              <a:bodyPr wrap="square" lIns="109234" tIns="54617" rIns="109234" bIns="54617">
                <a:spAutoFit/>
              </a:bodyPr>
              <a:lstStyle/>
              <a:p>
                <a:pPr algn="l"/>
                <a:r>
                  <a:rPr lang="en-US" altLang="zh-CN" sz="2000" b="0" dirty="0" smtClean="0">
                    <a:solidFill>
                      <a:srgbClr val="0000CC"/>
                    </a:solidFill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altLang="zh-CN" sz="20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=0</m:t>
                    </m:r>
                  </m:oMath>
                </a14:m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en-US" altLang="zh-CN" sz="2000" i="1" dirty="0" err="1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H.Crater</a:t>
                </a:r>
                <a:r>
                  <a:rPr lang="en-US" altLang="zh-CN" sz="20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err="1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J.Yoon</a:t>
                </a:r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altLang="zh-CN" sz="2000" i="1" dirty="0" err="1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C.Wong</a:t>
                </a:r>
                <a:r>
                  <a:rPr lang="en-US" altLang="zh-CN" sz="20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PRD79</a:t>
                </a:r>
                <a:r>
                  <a:rPr lang="en-US" altLang="zh-CN" sz="20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034011(2009</a:t>
                </a:r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</a:p>
              <a:p>
                <a:pPr algn="l"/>
                <a:r>
                  <a:rPr lang="en-US" altLang="zh-CN" sz="2000" b="0" dirty="0" smtClean="0">
                    <a:solidFill>
                      <a:srgbClr val="0000CC"/>
                    </a:solidFill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altLang="zh-CN" sz="20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≠0</m:t>
                    </m:r>
                  </m:oMath>
                </a14:m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S.Shi, </a:t>
                </a:r>
                <a:r>
                  <a:rPr lang="en-US" altLang="zh-CN" sz="2000" i="1" dirty="0" err="1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X.Guo</a:t>
                </a:r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zh-CN" sz="20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PZ</a:t>
                </a:r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PRD88</a:t>
                </a:r>
                <a:r>
                  <a:rPr lang="en-US" altLang="zh-CN" sz="20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0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014021(2013)</a:t>
                </a:r>
                <a:endParaRPr lang="zh-CN" altLang="en-US" sz="20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2240" y="976497"/>
                <a:ext cx="7560840" cy="725854"/>
              </a:xfrm>
              <a:prstGeom prst="rect">
                <a:avLst/>
              </a:prstGeom>
              <a:blipFill>
                <a:blip r:embed="rId2"/>
                <a:stretch>
                  <a:fillRect t="-2521" r="-1289" b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04" y="1636440"/>
            <a:ext cx="7848872" cy="17103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05" y="3292624"/>
            <a:ext cx="7848872" cy="25519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0592" y="8225688"/>
            <a:ext cx="4488018" cy="5395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2601" y="1849773"/>
            <a:ext cx="4464496" cy="24509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6641" y="4300736"/>
            <a:ext cx="4473977" cy="3600400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260" y="6028928"/>
            <a:ext cx="5079148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矩形 12"/>
          <p:cNvSpPr/>
          <p:nvPr/>
        </p:nvSpPr>
        <p:spPr>
          <a:xfrm>
            <a:off x="885776" y="5740896"/>
            <a:ext cx="65024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i="1" kern="100" dirty="0" err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O.Kaczmarek</a:t>
            </a:r>
            <a:r>
              <a:rPr lang="en-US" altLang="zh-CN" sz="2000" i="1" kern="1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</a:t>
            </a:r>
            <a:r>
              <a:rPr lang="en-US" altLang="zh-CN" sz="2000" i="1" kern="100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EPJC </a:t>
            </a:r>
            <a:r>
              <a:rPr lang="en-US" altLang="zh-CN" sz="2000" i="1" kern="1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61, 811(2009)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2164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49872" y="375172"/>
            <a:ext cx="9999511" cy="479633"/>
          </a:xfrm>
          <a:prstGeom prst="rect">
            <a:avLst/>
          </a:prstGeom>
          <a:noFill/>
        </p:spPr>
        <p:txBody>
          <a:bodyPr wrap="square" lIns="109234" tIns="54617" rIns="109234" bIns="54617" rtlCol="0">
            <a:spAutoFit/>
          </a:bodyPr>
          <a:lstStyle/>
          <a:p>
            <a:pPr algn="ctr"/>
            <a:r>
              <a:rPr lang="en-US" altLang="zh-CN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2: Sequential Production 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ime from Hydrodynamic 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quations </a:t>
            </a:r>
            <a:endParaRPr lang="en-US" altLang="zh-CN" sz="2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533848" y="988368"/>
                <a:ext cx="10513168" cy="6472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 </m:t>
                    </m:r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Sequential production temperature</a:t>
                </a:r>
              </a:p>
              <a:p>
                <a:pPr algn="l" rtl="0" latinLnBrk="1" hangingPunct="0"/>
                <a:endParaRPr lang="en-US" altLang="zh-CN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:endParaRPr lang="en-US" altLang="zh-CN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 latinLnBrk="1" hangingPunct="0"/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∎ </m:t>
                    </m:r>
                  </m:oMath>
                </a14:m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Sequential production time </a:t>
                </a:r>
              </a:p>
              <a:p>
                <a:pPr algn="l" rtl="0" latinLnBrk="1" hangingPunct="0"/>
                <a:r>
                  <a:rPr lang="en-US" altLang="zh-CN" sz="24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ideal hydrodynamics:  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 </m:t>
                    </m:r>
                    <m:sSup>
                      <m:sSup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zh-CN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𝜕</m:t>
                        </m:r>
                      </m:e>
                      <m:sup>
                        <m:r>
                          <a:rPr lang="zh-CN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𝜇</m:t>
                        </m:r>
                      </m:sup>
                    </m:sSup>
                    <m:sSub>
                      <m:sSub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𝑇</m:t>
                        </m:r>
                      </m:e>
                      <m:sub>
                        <m:r>
                          <a:rPr lang="zh-CN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𝜇𝜈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=0</m:t>
                    </m:r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+   </m:t>
                    </m:r>
                    <m:sSup>
                      <m:sSup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zh-CN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𝜕</m:t>
                        </m:r>
                      </m:e>
                      <m:sup>
                        <m:r>
                          <a:rPr lang="zh-CN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𝜇</m:t>
                        </m:r>
                      </m:sup>
                    </m:sSup>
                    <m:sSub>
                      <m:sSub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e>
                      <m:sub>
                        <m:r>
                          <a:rPr lang="zh-CN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𝜇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=0</m:t>
                    </m:r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</m:t>
                    </m:r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       </m:t>
                    </m:r>
                    <m:r>
                      <a:rPr lang="zh-CN" alt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𝜏</m:t>
                    </m:r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|</m:t>
                    </m:r>
                    <m:sSub>
                      <m:sSubPr>
                        <m:ctrlP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n-US" altLang="zh-CN" sz="24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zh-CN" sz="2400" i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2800" b="0" i="1" u="none" strike="noStrike" cap="none" spc="0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3848" y="988368"/>
                <a:ext cx="10513168" cy="6472541"/>
              </a:xfrm>
              <a:prstGeom prst="rect">
                <a:avLst/>
              </a:prstGeom>
              <a:blipFill>
                <a:blip r:embed="rId3"/>
                <a:stretch>
                  <a:fillRect l="-348" t="-94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11507"/>
              </p:ext>
            </p:extLst>
          </p:nvPr>
        </p:nvGraphicFramePr>
        <p:xfrm>
          <a:off x="3766096" y="5482526"/>
          <a:ext cx="5040560" cy="3858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8" name="Acrobat Document" r:id="rId4" imgW="3676593" imgH="2814535" progId="AcroExch.Document.DC">
                  <p:embed/>
                </p:oleObj>
              </mc:Choice>
              <mc:Fallback>
                <p:oleObj name="Acrobat Document" r:id="rId4" imgW="3676593" imgH="281453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66096" y="5482526"/>
                        <a:ext cx="5040560" cy="38587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2"/>
          <p:cNvSpPr txBox="1"/>
          <p:nvPr/>
        </p:nvSpPr>
        <p:spPr>
          <a:xfrm>
            <a:off x="562540" y="9236402"/>
            <a:ext cx="11879720" cy="39292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altLang="zh-CN" sz="17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Pengfei Zhuang, 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700" i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Shuryak</a:t>
            </a:r>
            <a:r>
              <a:rPr lang="en-US" altLang="zh-CN" sz="17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Workshop, CCNU, 20181008-11                                                                                  9</a:t>
            </a:r>
            <a:endParaRPr lang="zh-CN" altLang="en-US" sz="17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920" y="1443906"/>
            <a:ext cx="5472607" cy="3288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8590632" y="2718592"/>
                <a:ext cx="2341347" cy="11396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en-US" altLang="zh-CN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𝑇</m:t>
                          </m:r>
                        </m:e>
                        <m:sub>
                          <m:r>
                            <a:rPr kumimoji="0" lang="en-US" altLang="zh-CN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𝐷</m:t>
                          </m:r>
                        </m:sub>
                      </m:sSub>
                      <m:r>
                        <a:rPr kumimoji="0" lang="en-US" altLang="zh-CN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/</m:t>
                      </m:r>
                      <m:sSub>
                        <m:sSubPr>
                          <m:ctrlPr>
                            <a:rPr kumimoji="0" lang="en-US" altLang="zh-CN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en-US" altLang="zh-CN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𝑇</m:t>
                          </m:r>
                        </m:e>
                        <m:sub>
                          <m:r>
                            <a:rPr kumimoji="0" lang="en-US" altLang="zh-CN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𝑐</m:t>
                          </m:r>
                        </m:sub>
                      </m:sSub>
                      <m:r>
                        <a:rPr kumimoji="0" lang="en-US" altLang="zh-CN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Light"/>
                        </a:rPr>
                        <m:t>≃</m:t>
                      </m:r>
                      <m:d>
                        <m:dPr>
                          <m:begChr m:val="{"/>
                          <m:endChr m:val=""/>
                          <m:ctrlPr>
                            <a:rPr kumimoji="0" lang="en-US" altLang="zh-CN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kumimoji="0" lang="en-US" altLang="zh-CN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eqArrPr>
                            <m:e>
                              <m:r>
                                <a:rPr kumimoji="0" lang="en-US" altLang="zh-CN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1.20       </m:t>
                              </m:r>
                              <m:sSub>
                                <m:sSubPr>
                                  <m:ctrlPr>
                                    <a:rPr kumimoji="0" lang="en-US" altLang="zh-CN" sz="20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Light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20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Light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kumimoji="0" lang="en-US" altLang="zh-CN" sz="20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Light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kumimoji="0" lang="en-US" altLang="zh-CN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1.15      </m:t>
                              </m:r>
                              <m:sSup>
                                <m:sSupPr>
                                  <m:ctrlPr>
                                    <a:rPr kumimoji="0" lang="en-US" altLang="zh-CN" sz="20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Light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zh-CN" sz="20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Light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kumimoji="0" lang="en-US" altLang="zh-CN" sz="20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Light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  <m:e>
                              <m:r>
                                <a:rPr kumimoji="0" lang="en-US" altLang="zh-CN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1            </m:t>
                              </m:r>
                              <m:sSub>
                                <m:sSubPr>
                                  <m:ctrlPr>
                                    <a:rPr kumimoji="0" lang="en-US" altLang="zh-CN" sz="20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Light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l-GR" altLang="zh-CN" sz="20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Helvetica Light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kumimoji="0" lang="en-US" altLang="zh-CN" sz="20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Light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kumimoji="0" lang="zh-CN" altLang="en-US" sz="2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0632" y="2718592"/>
                <a:ext cx="2341347" cy="113967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590632" y="2275220"/>
                <a:ext cx="886846" cy="3693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𝑉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r>
                        <a:rPr kumimoji="0" lang="en-US" altLang="zh-CN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𝐹</m:t>
                      </m:r>
                    </m:oMath>
                  </m:oMathPara>
                </a14:m>
                <a:endParaRPr kumimoji="0" lang="zh-CN" altLang="en-US" sz="2400" b="0" i="0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0632" y="2275220"/>
                <a:ext cx="886846" cy="369332"/>
              </a:xfrm>
              <a:prstGeom prst="rect">
                <a:avLst/>
              </a:prstGeom>
              <a:blipFill>
                <a:blip r:embed="rId8"/>
                <a:stretch>
                  <a:fillRect l="-10959" r="-685" b="-983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21765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10638</TotalTime>
  <Words>1064</Words>
  <Application>Microsoft Office PowerPoint</Application>
  <PresentationFormat>Custom</PresentationFormat>
  <Paragraphs>308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Helvetica Light</vt:lpstr>
      <vt:lpstr>Helvetica Neue</vt:lpstr>
      <vt:lpstr>楷体</vt:lpstr>
      <vt:lpstr>宋体</vt:lpstr>
      <vt:lpstr>Arial</vt:lpstr>
      <vt:lpstr>Cambria Math</vt:lpstr>
      <vt:lpstr>Wingdings</vt:lpstr>
      <vt:lpstr>White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448</cp:revision>
  <dcterms:modified xsi:type="dcterms:W3CDTF">2018-10-07T13:25:09Z</dcterms:modified>
</cp:coreProperties>
</file>