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7" r:id="rId2"/>
    <p:sldId id="267" r:id="rId3"/>
    <p:sldId id="256" r:id="rId4"/>
    <p:sldId id="259" r:id="rId5"/>
    <p:sldId id="260" r:id="rId6"/>
    <p:sldId id="264" r:id="rId7"/>
    <p:sldId id="261" r:id="rId8"/>
    <p:sldId id="262" r:id="rId9"/>
    <p:sldId id="265" r:id="rId10"/>
    <p:sldId id="269" r:id="rId11"/>
    <p:sldId id="270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A9DB1-5CD7-468F-B359-F56BBDE9701B}" type="doc">
      <dgm:prSet loTypeId="urn:microsoft.com/office/officeart/2005/8/layout/hProcess9" loCatId="process" qsTypeId="urn:microsoft.com/office/officeart/2005/8/quickstyle/3d7" qsCatId="3D" csTypeId="urn:microsoft.com/office/officeart/2005/8/colors/accent2_1" csCatId="accent2" phldr="1"/>
      <dgm:spPr/>
    </dgm:pt>
    <dgm:pt modelId="{4376D900-4B26-4354-AEF0-42DB319122DC}">
      <dgm:prSet phldrT="[Text]" custT="1"/>
      <dgm:spPr/>
      <dgm:t>
        <a:bodyPr/>
        <a:lstStyle/>
        <a:p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1. Design and write sequential free-text sub-questions</a:t>
          </a:r>
        </a:p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2. Ethical approval</a:t>
          </a:r>
        </a:p>
        <a:p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48AA6E-648D-4462-B015-2F38A7F2007A}" type="parTrans" cxnId="{2819F370-E87F-4C4E-9B74-BDCF95685B5A}">
      <dgm:prSet/>
      <dgm:spPr/>
      <dgm:t>
        <a:bodyPr/>
        <a:lstStyle/>
        <a:p>
          <a:endParaRPr lang="en-GB"/>
        </a:p>
      </dgm:t>
    </dgm:pt>
    <dgm:pt modelId="{5501B0DD-F696-492B-80B1-7DFAB48F78E8}" type="sibTrans" cxnId="{2819F370-E87F-4C4E-9B74-BDCF95685B5A}">
      <dgm:prSet/>
      <dgm:spPr/>
      <dgm:t>
        <a:bodyPr/>
        <a:lstStyle/>
        <a:p>
          <a:endParaRPr lang="en-GB"/>
        </a:p>
      </dgm:t>
    </dgm:pt>
    <dgm:pt modelId="{DD4A795A-85DD-44AD-9A8F-D140092435B4}">
      <dgm:prSet phldrT="[Text]" custT="1"/>
      <dgm:spPr/>
      <dgm:t>
        <a:bodyPr/>
        <a:lstStyle/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Interviews with graduate students, subject matter experts and researchers</a:t>
          </a:r>
        </a:p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Pattern-match coding for the questions when finalised</a:t>
          </a:r>
        </a:p>
      </dgm:t>
    </dgm:pt>
    <dgm:pt modelId="{A34B6D41-651B-417A-99AA-23EE96D14AB3}" type="parTrans" cxnId="{80C1154B-9634-4D9D-ADF1-DDD6F7762459}">
      <dgm:prSet/>
      <dgm:spPr/>
      <dgm:t>
        <a:bodyPr/>
        <a:lstStyle/>
        <a:p>
          <a:endParaRPr lang="en-GB"/>
        </a:p>
      </dgm:t>
    </dgm:pt>
    <dgm:pt modelId="{1285E555-7354-4495-8336-709A7AC2BC2F}" type="sibTrans" cxnId="{80C1154B-9634-4D9D-ADF1-DDD6F7762459}">
      <dgm:prSet/>
      <dgm:spPr/>
      <dgm:t>
        <a:bodyPr/>
        <a:lstStyle/>
        <a:p>
          <a:endParaRPr lang="en-GB"/>
        </a:p>
      </dgm:t>
    </dgm:pt>
    <dgm:pt modelId="{906DAC30-F162-4B9A-89AC-0929E8658D09}">
      <dgm:prSet phldrT="[Text]" custT="1"/>
      <dgm:spPr/>
      <dgm:t>
        <a:bodyPr/>
        <a:lstStyle/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Set of questions solved by targeted students</a:t>
          </a:r>
        </a:p>
      </dgm:t>
    </dgm:pt>
    <dgm:pt modelId="{B2AA2753-02AD-4272-9004-A4E79A249726}" type="parTrans" cxnId="{3B6C2577-2518-4BA0-8FDC-B5E033B99CBB}">
      <dgm:prSet/>
      <dgm:spPr/>
      <dgm:t>
        <a:bodyPr/>
        <a:lstStyle/>
        <a:p>
          <a:endParaRPr lang="en-GB"/>
        </a:p>
      </dgm:t>
    </dgm:pt>
    <dgm:pt modelId="{0F0D781F-DAFE-46E9-9E3D-A5AB55D7C7CB}" type="sibTrans" cxnId="{3B6C2577-2518-4BA0-8FDC-B5E033B99CBB}">
      <dgm:prSet/>
      <dgm:spPr/>
      <dgm:t>
        <a:bodyPr/>
        <a:lstStyle/>
        <a:p>
          <a:endParaRPr lang="en-GB"/>
        </a:p>
      </dgm:t>
    </dgm:pt>
    <dgm:pt modelId="{55E107BE-901A-4102-9CB9-32D4D866D3EB}" type="pres">
      <dgm:prSet presAssocID="{2EAA9DB1-5CD7-468F-B359-F56BBDE9701B}" presName="CompostProcess" presStyleCnt="0">
        <dgm:presLayoutVars>
          <dgm:dir/>
          <dgm:resizeHandles val="exact"/>
        </dgm:presLayoutVars>
      </dgm:prSet>
      <dgm:spPr/>
    </dgm:pt>
    <dgm:pt modelId="{29C90332-2C7F-4EBF-97E7-329778CAB21E}" type="pres">
      <dgm:prSet presAssocID="{2EAA9DB1-5CD7-468F-B359-F56BBDE9701B}" presName="arrow" presStyleLbl="bgShp" presStyleIdx="0" presStyleCnt="1" custLinFactNeighborX="-4499"/>
      <dgm:spPr/>
    </dgm:pt>
    <dgm:pt modelId="{9A6B379D-3EC8-4CFC-9EA8-B0D5BB4E2722}" type="pres">
      <dgm:prSet presAssocID="{2EAA9DB1-5CD7-468F-B359-F56BBDE9701B}" presName="linearProcess" presStyleCnt="0"/>
      <dgm:spPr/>
    </dgm:pt>
    <dgm:pt modelId="{AF5BB515-D037-4D65-9842-A1AE9DE66F1A}" type="pres">
      <dgm:prSet presAssocID="{4376D900-4B26-4354-AEF0-42DB319122DC}" presName="textNode" presStyleLbl="node1" presStyleIdx="0" presStyleCnt="3" custLinFactNeighborX="9776" custLinFactNeighborY="1613">
        <dgm:presLayoutVars>
          <dgm:bulletEnabled val="1"/>
        </dgm:presLayoutVars>
      </dgm:prSet>
      <dgm:spPr/>
    </dgm:pt>
    <dgm:pt modelId="{CDC7999D-1A9D-44BE-8D14-17112EBBE6DF}" type="pres">
      <dgm:prSet presAssocID="{5501B0DD-F696-492B-80B1-7DFAB48F78E8}" presName="sibTrans" presStyleCnt="0"/>
      <dgm:spPr/>
    </dgm:pt>
    <dgm:pt modelId="{709BE24A-92E2-4D58-A9B5-FE89904B3535}" type="pres">
      <dgm:prSet presAssocID="{DD4A795A-85DD-44AD-9A8F-D140092435B4}" presName="textNode" presStyleLbl="node1" presStyleIdx="1" presStyleCnt="3">
        <dgm:presLayoutVars>
          <dgm:bulletEnabled val="1"/>
        </dgm:presLayoutVars>
      </dgm:prSet>
      <dgm:spPr/>
    </dgm:pt>
    <dgm:pt modelId="{3E7426AD-3C90-469E-BD62-BC3103F9A862}" type="pres">
      <dgm:prSet presAssocID="{1285E555-7354-4495-8336-709A7AC2BC2F}" presName="sibTrans" presStyleCnt="0"/>
      <dgm:spPr/>
    </dgm:pt>
    <dgm:pt modelId="{AAE5CDC1-5D96-4772-89E9-B1C0011B1E7A}" type="pres">
      <dgm:prSet presAssocID="{906DAC30-F162-4B9A-89AC-0929E8658D09}" presName="textNode" presStyleLbl="node1" presStyleIdx="2" presStyleCnt="3" custLinFactNeighborX="4687" custLinFactNeighborY="2688">
        <dgm:presLayoutVars>
          <dgm:bulletEnabled val="1"/>
        </dgm:presLayoutVars>
      </dgm:prSet>
      <dgm:spPr/>
    </dgm:pt>
  </dgm:ptLst>
  <dgm:cxnLst>
    <dgm:cxn modelId="{762EB914-0BFC-48B9-A6FC-460C54873D1E}" type="presOf" srcId="{DD4A795A-85DD-44AD-9A8F-D140092435B4}" destId="{709BE24A-92E2-4D58-A9B5-FE89904B3535}" srcOrd="0" destOrd="0" presId="urn:microsoft.com/office/officeart/2005/8/layout/hProcess9"/>
    <dgm:cxn modelId="{EBF18731-4793-433F-A24C-7B0D7430391C}" type="presOf" srcId="{906DAC30-F162-4B9A-89AC-0929E8658D09}" destId="{AAE5CDC1-5D96-4772-89E9-B1C0011B1E7A}" srcOrd="0" destOrd="0" presId="urn:microsoft.com/office/officeart/2005/8/layout/hProcess9"/>
    <dgm:cxn modelId="{BDC74840-0187-405A-A123-AF16AB66514E}" type="presOf" srcId="{4376D900-4B26-4354-AEF0-42DB319122DC}" destId="{AF5BB515-D037-4D65-9842-A1AE9DE66F1A}" srcOrd="0" destOrd="0" presId="urn:microsoft.com/office/officeart/2005/8/layout/hProcess9"/>
    <dgm:cxn modelId="{80C1154B-9634-4D9D-ADF1-DDD6F7762459}" srcId="{2EAA9DB1-5CD7-468F-B359-F56BBDE9701B}" destId="{DD4A795A-85DD-44AD-9A8F-D140092435B4}" srcOrd="1" destOrd="0" parTransId="{A34B6D41-651B-417A-99AA-23EE96D14AB3}" sibTransId="{1285E555-7354-4495-8336-709A7AC2BC2F}"/>
    <dgm:cxn modelId="{AB969E4F-E34F-405C-88F4-AA57737F50FA}" type="presOf" srcId="{2EAA9DB1-5CD7-468F-B359-F56BBDE9701B}" destId="{55E107BE-901A-4102-9CB9-32D4D866D3EB}" srcOrd="0" destOrd="0" presId="urn:microsoft.com/office/officeart/2005/8/layout/hProcess9"/>
    <dgm:cxn modelId="{2819F370-E87F-4C4E-9B74-BDCF95685B5A}" srcId="{2EAA9DB1-5CD7-468F-B359-F56BBDE9701B}" destId="{4376D900-4B26-4354-AEF0-42DB319122DC}" srcOrd="0" destOrd="0" parTransId="{9448AA6E-648D-4462-B015-2F38A7F2007A}" sibTransId="{5501B0DD-F696-492B-80B1-7DFAB48F78E8}"/>
    <dgm:cxn modelId="{3B6C2577-2518-4BA0-8FDC-B5E033B99CBB}" srcId="{2EAA9DB1-5CD7-468F-B359-F56BBDE9701B}" destId="{906DAC30-F162-4B9A-89AC-0929E8658D09}" srcOrd="2" destOrd="0" parTransId="{B2AA2753-02AD-4272-9004-A4E79A249726}" sibTransId="{0F0D781F-DAFE-46E9-9E3D-A5AB55D7C7CB}"/>
    <dgm:cxn modelId="{9B706BC1-EE51-49C1-8AA2-3313F6D6FDB6}" type="presParOf" srcId="{55E107BE-901A-4102-9CB9-32D4D866D3EB}" destId="{29C90332-2C7F-4EBF-97E7-329778CAB21E}" srcOrd="0" destOrd="0" presId="urn:microsoft.com/office/officeart/2005/8/layout/hProcess9"/>
    <dgm:cxn modelId="{9D227EC7-9B5F-425B-BE86-A6268D64724F}" type="presParOf" srcId="{55E107BE-901A-4102-9CB9-32D4D866D3EB}" destId="{9A6B379D-3EC8-4CFC-9EA8-B0D5BB4E2722}" srcOrd="1" destOrd="0" presId="urn:microsoft.com/office/officeart/2005/8/layout/hProcess9"/>
    <dgm:cxn modelId="{234224B1-0153-42A0-9695-071F0013A233}" type="presParOf" srcId="{9A6B379D-3EC8-4CFC-9EA8-B0D5BB4E2722}" destId="{AF5BB515-D037-4D65-9842-A1AE9DE66F1A}" srcOrd="0" destOrd="0" presId="urn:microsoft.com/office/officeart/2005/8/layout/hProcess9"/>
    <dgm:cxn modelId="{223D92C9-FDE2-4222-ACEE-A0007CFBB23B}" type="presParOf" srcId="{9A6B379D-3EC8-4CFC-9EA8-B0D5BB4E2722}" destId="{CDC7999D-1A9D-44BE-8D14-17112EBBE6DF}" srcOrd="1" destOrd="0" presId="urn:microsoft.com/office/officeart/2005/8/layout/hProcess9"/>
    <dgm:cxn modelId="{C997FF35-BC9E-4FB6-921A-09334332E716}" type="presParOf" srcId="{9A6B379D-3EC8-4CFC-9EA8-B0D5BB4E2722}" destId="{709BE24A-92E2-4D58-A9B5-FE89904B3535}" srcOrd="2" destOrd="0" presId="urn:microsoft.com/office/officeart/2005/8/layout/hProcess9"/>
    <dgm:cxn modelId="{4401E09E-59A3-49FE-B402-ED0CD9AC9459}" type="presParOf" srcId="{9A6B379D-3EC8-4CFC-9EA8-B0D5BB4E2722}" destId="{3E7426AD-3C90-469E-BD62-BC3103F9A862}" srcOrd="3" destOrd="0" presId="urn:microsoft.com/office/officeart/2005/8/layout/hProcess9"/>
    <dgm:cxn modelId="{789C14FA-7635-432B-AC78-DF8C3F9B8BBB}" type="presParOf" srcId="{9A6B379D-3EC8-4CFC-9EA8-B0D5BB4E2722}" destId="{AAE5CDC1-5D96-4772-89E9-B1C0011B1E7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C90332-2C7F-4EBF-97E7-329778CAB21E}">
      <dsp:nvSpPr>
        <dsp:cNvPr id="0" name=""/>
        <dsp:cNvSpPr/>
      </dsp:nvSpPr>
      <dsp:spPr>
        <a:xfrm>
          <a:off x="429112" y="0"/>
          <a:ext cx="9922764" cy="3535681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BB515-D037-4D65-9842-A1AE9DE66F1A}">
      <dsp:nvSpPr>
        <dsp:cNvPr id="0" name=""/>
        <dsp:cNvSpPr/>
      </dsp:nvSpPr>
      <dsp:spPr>
        <a:xfrm>
          <a:off x="42831" y="1083516"/>
          <a:ext cx="3642268" cy="14142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1. Design and write sequential free-text sub-questions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2. Ethical approval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1870" y="1152555"/>
        <a:ext cx="3504190" cy="1276194"/>
      </dsp:txXfrm>
    </dsp:sp>
    <dsp:sp modelId="{709BE24A-92E2-4D58-A9B5-FE89904B3535}">
      <dsp:nvSpPr>
        <dsp:cNvPr id="0" name=""/>
        <dsp:cNvSpPr/>
      </dsp:nvSpPr>
      <dsp:spPr>
        <a:xfrm>
          <a:off x="4015785" y="1060704"/>
          <a:ext cx="3642268" cy="14142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Interviews with graduate students, subject matter experts and researchers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Pattern-match coding for the questions when finalised</a:t>
          </a:r>
        </a:p>
      </dsp:txBody>
      <dsp:txXfrm>
        <a:off x="4084824" y="1129743"/>
        <a:ext cx="3504190" cy="1276194"/>
      </dsp:txXfrm>
    </dsp:sp>
    <dsp:sp modelId="{AAE5CDC1-5D96-4772-89E9-B1C0011B1E7A}">
      <dsp:nvSpPr>
        <dsp:cNvPr id="0" name=""/>
        <dsp:cNvSpPr/>
      </dsp:nvSpPr>
      <dsp:spPr>
        <a:xfrm>
          <a:off x="8031571" y="1098719"/>
          <a:ext cx="3642268" cy="14142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Set of questions solved by targeted students</a:t>
          </a:r>
        </a:p>
      </dsp:txBody>
      <dsp:txXfrm>
        <a:off x="8100610" y="1167758"/>
        <a:ext cx="3504190" cy="12761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94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3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60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6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1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42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72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51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38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274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033AF-E740-4D66-8B51-2CB7513AF953}" type="datetimeFigureOut">
              <a:rPr lang="en-GB" smtClean="0"/>
              <a:t>14/06/2023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FFA8E-9945-460E-A75A-CE8FA31A86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17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hyperlink" Target="https://docs.moodle.org/402/en/Pattern-match_question_typ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3" y="644012"/>
            <a:ext cx="1361243" cy="9367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316937-7812-C646-A313-E22F39A2E114}"/>
              </a:ext>
            </a:extLst>
          </p:cNvPr>
          <p:cNvSpPr txBox="1"/>
          <p:nvPr/>
        </p:nvSpPr>
        <p:spPr>
          <a:xfrm>
            <a:off x="941033" y="2551837"/>
            <a:ext cx="99873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What can we learn from and about free-response assessment questions in physics?</a:t>
            </a: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Ashutosh Kumar Pathak</a:t>
            </a:r>
          </a:p>
          <a:p>
            <a:pPr algn="ctr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Supervisors: Prof Sally Jordan, Dr Jonathan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Nylk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2D40E079-36F1-E3F0-993A-C292017FD2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235" y="572487"/>
            <a:ext cx="1720038" cy="107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3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25" y="345852"/>
            <a:ext cx="1535692" cy="10568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7843E6-0199-EE40-206D-A4E43CFD6CEB}"/>
              </a:ext>
            </a:extLst>
          </p:cNvPr>
          <p:cNvSpPr txBox="1"/>
          <p:nvPr/>
        </p:nvSpPr>
        <p:spPr>
          <a:xfrm>
            <a:off x="775513" y="2421818"/>
            <a:ext cx="1008960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Free-response version of the Force Concept Inventory are very effective when it comes to probe misconceptions in Newtonian mechanics.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However, it has been observed that Free-response questions don’t eliminate the possibility of guess-work.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By posing carefully designed sub-questions, we can eliminate the guess work and understand the expertise level of students.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8800797-2E22-7746-D36E-176714B9C909}"/>
              </a:ext>
            </a:extLst>
          </p:cNvPr>
          <p:cNvSpPr txBox="1">
            <a:spLocks/>
          </p:cNvSpPr>
          <p:nvPr/>
        </p:nvSpPr>
        <p:spPr>
          <a:xfrm>
            <a:off x="2393535" y="825628"/>
            <a:ext cx="6853561" cy="7727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>
                <a:latin typeface="Arial" panose="020B0604020202020204" pitchFamily="34" charset="0"/>
                <a:cs typeface="Arial" panose="020B0604020202020204" pitchFamily="34" charset="0"/>
              </a:rPr>
              <a:t>Free-text Sub-questions </a:t>
            </a: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625F6B-C99D-92A6-8E3A-4ACCEB08F351}"/>
              </a:ext>
            </a:extLst>
          </p:cNvPr>
          <p:cNvSpPr txBox="1"/>
          <p:nvPr/>
        </p:nvSpPr>
        <p:spPr>
          <a:xfrm>
            <a:off x="3432853" y="6512148"/>
            <a:ext cx="726562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effectLst/>
                <a:latin typeface="Times New Roman" panose="02020603050405020304" pitchFamily="18" charset="0"/>
              </a:rPr>
              <a:t>Rebello and </a:t>
            </a:r>
            <a:r>
              <a:rPr lang="en-GB" sz="1100" dirty="0" err="1">
                <a:effectLst/>
                <a:latin typeface="Times New Roman" panose="02020603050405020304" pitchFamily="18" charset="0"/>
              </a:rPr>
              <a:t>Zollman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D.A. (2004). </a:t>
            </a:r>
            <a:r>
              <a:rPr lang="en-GB" sz="1100" i="1" dirty="0">
                <a:effectLst/>
                <a:latin typeface="Times New Roman" panose="02020603050405020304" pitchFamily="18" charset="0"/>
              </a:rPr>
              <a:t>AJP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72(1), pp.116–125.</a:t>
            </a:r>
          </a:p>
          <a:p>
            <a:endParaRPr lang="en-GB" dirty="0"/>
          </a:p>
        </p:txBody>
      </p:sp>
      <p:pic>
        <p:nvPicPr>
          <p:cNvPr id="3" name="Picture 2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E937E236-5C3D-4C3D-81B6-ADD8F4FE7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999" y="345852"/>
            <a:ext cx="1858961" cy="116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54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37" y="425622"/>
            <a:ext cx="1254711" cy="863457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AD2A2EB5-B845-67C9-7D27-F8B7F85DDA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242261"/>
              </p:ext>
            </p:extLst>
          </p:nvPr>
        </p:nvGraphicFramePr>
        <p:xfrm>
          <a:off x="-812800" y="1352802"/>
          <a:ext cx="11673840" cy="3535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40E3C51-6164-F105-0E6E-E2E0C967CDEE}"/>
              </a:ext>
            </a:extLst>
          </p:cNvPr>
          <p:cNvSpPr txBox="1"/>
          <p:nvPr/>
        </p:nvSpPr>
        <p:spPr>
          <a:xfrm>
            <a:off x="599440" y="4422461"/>
            <a:ext cx="9621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Following to be performed once the responses are received;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Reliability and validity of the assessment tool (The FCI)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Check for possible gender biasing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Possible modification in pattern-match coding based on the responses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Factor analysis across the sub-questions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Thematic and keyword analysis to be done using NVIVO software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CF1299-3E5D-746C-0C8C-F87B43AC000B}"/>
              </a:ext>
            </a:extLst>
          </p:cNvPr>
          <p:cNvSpPr txBox="1"/>
          <p:nvPr/>
        </p:nvSpPr>
        <p:spPr>
          <a:xfrm>
            <a:off x="3027680" y="6257836"/>
            <a:ext cx="6624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100" dirty="0" err="1">
                <a:effectLst/>
                <a:latin typeface="Times New Roman" panose="02020603050405020304" pitchFamily="18" charset="0"/>
              </a:rPr>
              <a:t>Hestenes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D. and </a:t>
            </a:r>
            <a:r>
              <a:rPr lang="en-GB" sz="1100" dirty="0" err="1">
                <a:effectLst/>
                <a:latin typeface="Times New Roman" panose="02020603050405020304" pitchFamily="18" charset="0"/>
              </a:rPr>
              <a:t>Halloun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I. (1995). </a:t>
            </a:r>
            <a:r>
              <a:rPr lang="en-GB" sz="1100" i="1" dirty="0">
                <a:effectLst/>
                <a:latin typeface="Times New Roman" panose="02020603050405020304" pitchFamily="18" charset="0"/>
              </a:rPr>
              <a:t>TPT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33(8), pp.502–502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effectLst/>
                <a:latin typeface="Times New Roman" panose="02020603050405020304" pitchFamily="18" charset="0"/>
              </a:rPr>
              <a:t>Dietz, R.D., Pearson, R.H., </a:t>
            </a:r>
            <a:r>
              <a:rPr lang="en-GB" sz="1100" dirty="0" err="1">
                <a:effectLst/>
                <a:latin typeface="Times New Roman" panose="02020603050405020304" pitchFamily="18" charset="0"/>
              </a:rPr>
              <a:t>Semak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M.R. and Willis, C.W. (2012). </a:t>
            </a:r>
            <a:r>
              <a:rPr lang="en-GB" sz="1100" i="1" dirty="0">
                <a:effectLst/>
                <a:latin typeface="Times New Roman" panose="02020603050405020304" pitchFamily="18" charset="0"/>
              </a:rPr>
              <a:t>Nucleation and Atmospheric Aerosols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100" dirty="0" err="1">
                <a:effectLst/>
                <a:latin typeface="Times New Roman" panose="02020603050405020304" pitchFamily="18" charset="0"/>
              </a:rPr>
              <a:t>Murshed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M.B. (2020). </a:t>
            </a:r>
            <a:r>
              <a:rPr lang="en-GB" sz="1100" i="1" dirty="0">
                <a:effectLst/>
                <a:latin typeface="Times New Roman" panose="02020603050405020304" pitchFamily="18" charset="0"/>
              </a:rPr>
              <a:t>International Journal of Psychosocial Rehabilitation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24(5), pp.143–151. </a:t>
            </a:r>
            <a:endParaRPr lang="en-GB" sz="1100" dirty="0"/>
          </a:p>
        </p:txBody>
      </p:sp>
      <p:pic>
        <p:nvPicPr>
          <p:cNvPr id="3" name="Picture 2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F8E270EA-9B95-DCFA-E6A5-36E42C3E1D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409" y="425622"/>
            <a:ext cx="1631261" cy="102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92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70" y="386560"/>
            <a:ext cx="1283032" cy="8829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A9A1A6B-9F18-9C10-CC0B-A43B92E279E5}"/>
              </a:ext>
            </a:extLst>
          </p:cNvPr>
          <p:cNvSpPr txBox="1"/>
          <p:nvPr/>
        </p:nvSpPr>
        <p:spPr>
          <a:xfrm>
            <a:off x="2175510" y="2411730"/>
            <a:ext cx="7840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Thank you</a:t>
            </a:r>
          </a:p>
        </p:txBody>
      </p:sp>
      <p:pic>
        <p:nvPicPr>
          <p:cNvPr id="3" name="Picture 2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8F192C74-F083-BAD1-30F1-45406441C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490" y="342172"/>
            <a:ext cx="1664293" cy="104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0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6" y="353938"/>
            <a:ext cx="1498384" cy="10311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BDF78D-ECD2-BEC0-3C18-1DE868B94CC4}"/>
              </a:ext>
            </a:extLst>
          </p:cNvPr>
          <p:cNvSpPr txBox="1"/>
          <p:nvPr/>
        </p:nvSpPr>
        <p:spPr>
          <a:xfrm>
            <a:off x="674913" y="2006100"/>
            <a:ext cx="925285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the simplest terms, a concept inventory is an outline of core knowledge and concepts for a given field.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 inventories are</a:t>
            </a:r>
            <a:r>
              <a:rPr lang="en-GB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collection of multiple-choice questions that are designed to probe students’ understanding of  fundamental concepts.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questions are designed to assess students' qualitative understanding of concepts, rather than their ability to solve quantitative problems.</a:t>
            </a:r>
            <a:endParaRPr lang="en-GB" sz="2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37EB0FC-349B-759D-501C-563E24D07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34600" cy="1219201"/>
          </a:xfrm>
        </p:spPr>
        <p:txBody>
          <a:bodyPr>
            <a:normAutofit fontScale="90000"/>
          </a:bodyPr>
          <a:lstStyle/>
          <a:p>
            <a:pPr algn="ctr"/>
            <a:br>
              <a:rPr lang="en-GB" sz="3600" b="1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36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b="1">
                <a:latin typeface="Arial" panose="020B0604020202020204" pitchFamily="34" charset="0"/>
                <a:cs typeface="Arial" panose="020B0604020202020204" pitchFamily="34" charset="0"/>
              </a:rPr>
              <a:t>Concept Inventory</a:t>
            </a:r>
            <a:br>
              <a:rPr lang="en-GB"/>
            </a:br>
            <a:endParaRPr lang="en-GB" dirty="0"/>
          </a:p>
        </p:txBody>
      </p:sp>
      <p:pic>
        <p:nvPicPr>
          <p:cNvPr id="3" name="Picture 2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A8D61CB8-5835-1C42-5484-C202E079A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771" y="259911"/>
            <a:ext cx="1942059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020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0F52778-EDBE-9F92-0616-C7A5F470C5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60" y="478518"/>
            <a:ext cx="1420313" cy="977420"/>
          </a:xfrm>
          <a:prstGeom prst="rect">
            <a:avLst/>
          </a:prstGeom>
        </p:spPr>
      </p:pic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C5C61A5E-2DA7-5E02-0789-B92DF3CD5F67}"/>
              </a:ext>
            </a:extLst>
          </p:cNvPr>
          <p:cNvSpPr/>
          <p:nvPr/>
        </p:nvSpPr>
        <p:spPr>
          <a:xfrm>
            <a:off x="4553146" y="2305692"/>
            <a:ext cx="2387537" cy="223347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E8BCB7-8BE3-3D19-C003-9437B2335150}"/>
              </a:ext>
            </a:extLst>
          </p:cNvPr>
          <p:cNvSpPr txBox="1"/>
          <p:nvPr/>
        </p:nvSpPr>
        <p:spPr>
          <a:xfrm>
            <a:off x="4953001" y="2853673"/>
            <a:ext cx="16457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Concept Inventory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1C7C73D-C5AD-2263-1657-561A69BA5E9F}"/>
              </a:ext>
            </a:extLst>
          </p:cNvPr>
          <p:cNvSpPr/>
          <p:nvPr/>
        </p:nvSpPr>
        <p:spPr>
          <a:xfrm>
            <a:off x="7135991" y="3154094"/>
            <a:ext cx="790113" cy="452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24FE8ADC-29BD-EA5F-9DA7-C958126EEAA4}"/>
              </a:ext>
            </a:extLst>
          </p:cNvPr>
          <p:cNvSpPr/>
          <p:nvPr/>
        </p:nvSpPr>
        <p:spPr>
          <a:xfrm rot="16200000">
            <a:off x="5285911" y="1503147"/>
            <a:ext cx="790113" cy="452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E173CF80-6775-5359-E87E-0734B963E801}"/>
              </a:ext>
            </a:extLst>
          </p:cNvPr>
          <p:cNvSpPr/>
          <p:nvPr/>
        </p:nvSpPr>
        <p:spPr>
          <a:xfrm rot="10800000">
            <a:off x="3563105" y="3154093"/>
            <a:ext cx="790113" cy="452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71A0EEE-76EB-7E2A-2712-5BC40188D988}"/>
              </a:ext>
            </a:extLst>
          </p:cNvPr>
          <p:cNvSpPr/>
          <p:nvPr/>
        </p:nvSpPr>
        <p:spPr>
          <a:xfrm rot="5400000">
            <a:off x="5285911" y="4895014"/>
            <a:ext cx="790113" cy="452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FC6173-8B54-656C-487A-2453D1CF19DD}"/>
              </a:ext>
            </a:extLst>
          </p:cNvPr>
          <p:cNvSpPr txBox="1"/>
          <p:nvPr/>
        </p:nvSpPr>
        <p:spPr>
          <a:xfrm>
            <a:off x="8451542" y="2787588"/>
            <a:ext cx="3045041" cy="115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635BB6-BAFF-DC78-ACF5-A5510F18DDAC}"/>
              </a:ext>
            </a:extLst>
          </p:cNvPr>
          <p:cNvSpPr txBox="1"/>
          <p:nvPr/>
        </p:nvSpPr>
        <p:spPr>
          <a:xfrm>
            <a:off x="8121412" y="2882317"/>
            <a:ext cx="3277517" cy="115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5C68BE-52FA-AD46-8718-881D56631784}"/>
              </a:ext>
            </a:extLst>
          </p:cNvPr>
          <p:cNvSpPr txBox="1"/>
          <p:nvPr/>
        </p:nvSpPr>
        <p:spPr>
          <a:xfrm>
            <a:off x="8121536" y="2967335"/>
            <a:ext cx="3240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identify key misconceptions students hold about an evolutionary topic.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1F70AC-3C2B-3EE9-4F8F-E70F6DFF6214}"/>
              </a:ext>
            </a:extLst>
          </p:cNvPr>
          <p:cNvSpPr txBox="1"/>
          <p:nvPr/>
        </p:nvSpPr>
        <p:spPr>
          <a:xfrm>
            <a:off x="3440758" y="5591288"/>
            <a:ext cx="5702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 measuring student knowledge in a topic before a course or module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4C669A-C611-FDE1-B3DA-6C32EEFB9CB2}"/>
              </a:ext>
            </a:extLst>
          </p:cNvPr>
          <p:cNvSpPr txBox="1"/>
          <p:nvPr/>
        </p:nvSpPr>
        <p:spPr>
          <a:xfrm>
            <a:off x="58691" y="2882317"/>
            <a:ext cx="3514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 assess student learning during a course, module or activity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9630B5-BFBF-138A-13D4-2444E3BE9323}"/>
              </a:ext>
            </a:extLst>
          </p:cNvPr>
          <p:cNvSpPr txBox="1"/>
          <p:nvPr/>
        </p:nvSpPr>
        <p:spPr>
          <a:xfrm>
            <a:off x="3688573" y="584522"/>
            <a:ext cx="4174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inform changes in instruction from year to year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D83D8A-8FA2-0233-070E-99F79FC3CD64}"/>
              </a:ext>
            </a:extLst>
          </p:cNvPr>
          <p:cNvSpPr txBox="1"/>
          <p:nvPr/>
        </p:nvSpPr>
        <p:spPr>
          <a:xfrm>
            <a:off x="1654656" y="6405612"/>
            <a:ext cx="9274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effectLst/>
                <a:latin typeface="Times New Roman" panose="02020603050405020304" pitchFamily="18" charset="0"/>
              </a:rPr>
              <a:t>Furrow, R.E. and Hsu, J.L. (2019). Concept inventories as a resource for teaching evolution. </a:t>
            </a:r>
            <a:r>
              <a:rPr lang="en-GB" sz="1100" i="1" dirty="0">
                <a:effectLst/>
                <a:latin typeface="Times New Roman" panose="02020603050405020304" pitchFamily="18" charset="0"/>
              </a:rPr>
              <a:t>Evolution: Education and Outreach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12(1). 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C09255-33EE-DE5A-1649-781B6169AA06}"/>
              </a:ext>
            </a:extLst>
          </p:cNvPr>
          <p:cNvSpPr txBox="1"/>
          <p:nvPr/>
        </p:nvSpPr>
        <p:spPr>
          <a:xfrm>
            <a:off x="452760" y="3552111"/>
            <a:ext cx="2139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Pre/Post </a:t>
            </a:r>
            <a:r>
              <a:rPr lang="en-GB" sz="1600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assesment</a:t>
            </a:r>
            <a:endParaRPr lang="en-GB" sz="16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E5940A-9324-04FC-0B06-26E7CF5EDD9D}"/>
              </a:ext>
            </a:extLst>
          </p:cNvPr>
          <p:cNvSpPr txBox="1"/>
          <p:nvPr/>
        </p:nvSpPr>
        <p:spPr>
          <a:xfrm>
            <a:off x="452760" y="3974270"/>
            <a:ext cx="2589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Identify demographic variables (e.g. ethnicity, gender, etc.)</a:t>
            </a:r>
          </a:p>
        </p:txBody>
      </p:sp>
      <p:pic>
        <p:nvPicPr>
          <p:cNvPr id="9" name="Picture 8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EA46799B-09D9-6AAE-2239-1B1560ED1A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458" y="429168"/>
            <a:ext cx="1714147" cy="107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398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3" grpId="0"/>
      <p:bldP spid="25" grpId="0"/>
      <p:bldP spid="26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03" y="419897"/>
            <a:ext cx="1260390" cy="86736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017EC63-98E2-2917-3E70-D36DB8B86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8109" y="934384"/>
            <a:ext cx="7968449" cy="714144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The Force Concept Inventory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7E25DA-A0EB-E239-A6EF-34CEE0B3FB80}"/>
              </a:ext>
            </a:extLst>
          </p:cNvPr>
          <p:cNvSpPr txBox="1"/>
          <p:nvPr/>
        </p:nvSpPr>
        <p:spPr>
          <a:xfrm>
            <a:off x="1619433" y="1788800"/>
            <a:ext cx="88510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Force Concept Inventory (FCI) is an instrument designed to probe students’ misconceptions about force and motion.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FCI consists of 30 multiple-choice questions.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ajor common-sense categories covered in the FCI are as followed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F0DF426-C557-55F4-25F9-11A16C7BE3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503291"/>
              </p:ext>
            </p:extLst>
          </p:nvPr>
        </p:nvGraphicFramePr>
        <p:xfrm>
          <a:off x="3391269" y="4115903"/>
          <a:ext cx="5019830" cy="1346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915">
                  <a:extLst>
                    <a:ext uri="{9D8B030D-6E8A-4147-A177-3AD203B41FA5}">
                      <a16:colId xmlns:a16="http://schemas.microsoft.com/office/drawing/2014/main" val="2574717370"/>
                    </a:ext>
                  </a:extLst>
                </a:gridCol>
                <a:gridCol w="2509915">
                  <a:extLst>
                    <a:ext uri="{9D8B030D-6E8A-4147-A177-3AD203B41FA5}">
                      <a16:colId xmlns:a16="http://schemas.microsoft.com/office/drawing/2014/main" val="961690842"/>
                    </a:ext>
                  </a:extLst>
                </a:gridCol>
              </a:tblGrid>
              <a:tr h="35917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Kinematics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Impetus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480610"/>
                  </a:ext>
                </a:extLst>
              </a:tr>
              <a:tr h="35917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Active Forces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Action-reaction pair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741309"/>
                  </a:ext>
                </a:extLst>
              </a:tr>
              <a:tr h="62856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</a:t>
                      </a:r>
                      <a:r>
                        <a:rPr lang="en-GB" sz="1600" b="0" i="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Concatenation of influences </a:t>
                      </a:r>
                      <a:endParaRPr lang="en-GB" sz="16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 Other influences of motion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21839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9C1292C-E818-B757-02D3-415D0BAE1F13}"/>
              </a:ext>
            </a:extLst>
          </p:cNvPr>
          <p:cNvSpPr txBox="1"/>
          <p:nvPr/>
        </p:nvSpPr>
        <p:spPr>
          <a:xfrm>
            <a:off x="1455938" y="6125593"/>
            <a:ext cx="10317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effectLst/>
                <a:latin typeface="Times New Roman" panose="02020603050405020304" pitchFamily="18" charset="0"/>
              </a:rPr>
              <a:t>Hestenes</a:t>
            </a:r>
            <a:r>
              <a:rPr lang="en-GB" sz="1200" dirty="0">
                <a:effectLst/>
                <a:latin typeface="Times New Roman" panose="02020603050405020304" pitchFamily="18" charset="0"/>
              </a:rPr>
              <a:t>, D., Wells, M. and </a:t>
            </a:r>
            <a:r>
              <a:rPr lang="en-GB" sz="1200" dirty="0" err="1">
                <a:effectLst/>
                <a:latin typeface="Times New Roman" panose="02020603050405020304" pitchFamily="18" charset="0"/>
              </a:rPr>
              <a:t>Swackhamer</a:t>
            </a:r>
            <a:r>
              <a:rPr lang="en-GB" sz="1200" dirty="0">
                <a:effectLst/>
                <a:latin typeface="Times New Roman" panose="02020603050405020304" pitchFamily="18" charset="0"/>
              </a:rPr>
              <a:t>, G. (1992). Force concept inventory. </a:t>
            </a:r>
            <a:r>
              <a:rPr lang="en-GB" sz="1200" i="1" dirty="0">
                <a:effectLst/>
                <a:latin typeface="Times New Roman" panose="02020603050405020304" pitchFamily="18" charset="0"/>
              </a:rPr>
              <a:t>The Physics Teacher</a:t>
            </a:r>
            <a:r>
              <a:rPr lang="en-GB" sz="1200" dirty="0">
                <a:effectLst/>
                <a:latin typeface="Times New Roman" panose="02020603050405020304" pitchFamily="18" charset="0"/>
              </a:rPr>
              <a:t>, 30(3), pp.141–158. </a:t>
            </a:r>
            <a:r>
              <a:rPr lang="en-GB" sz="1200" dirty="0" err="1">
                <a:effectLst/>
                <a:latin typeface="Times New Roman" panose="02020603050405020304" pitchFamily="18" charset="0"/>
              </a:rPr>
              <a:t>doi:https</a:t>
            </a:r>
            <a:r>
              <a:rPr lang="en-GB" sz="1200" dirty="0">
                <a:effectLst/>
                <a:latin typeface="Times New Roman" panose="02020603050405020304" pitchFamily="18" charset="0"/>
              </a:rPr>
              <a:t>://doi.org/10.1119/1.2343497.</a:t>
            </a:r>
          </a:p>
        </p:txBody>
      </p:sp>
      <p:pic>
        <p:nvPicPr>
          <p:cNvPr id="3" name="Picture 2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4511FA8D-3E6E-4A5A-7579-1304EE9B73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256" y="376555"/>
            <a:ext cx="1631339" cy="102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0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66" y="343450"/>
            <a:ext cx="1130350" cy="7778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990BF8-EE17-60A1-00D6-D1C530B2C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097" y="1663196"/>
            <a:ext cx="5935726" cy="777875"/>
          </a:xfrm>
        </p:spPr>
        <p:txBody>
          <a:bodyPr>
            <a:normAutofit/>
          </a:bodyPr>
          <a:lstStyle/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Example…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CE7AE26-B411-398F-4DD7-D88CB2B00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239" y="1987500"/>
            <a:ext cx="2526648" cy="400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DD0524-C004-8557-6423-8C4E6DBD00D5}"/>
              </a:ext>
            </a:extLst>
          </p:cNvPr>
          <p:cNvSpPr txBox="1"/>
          <p:nvPr/>
        </p:nvSpPr>
        <p:spPr>
          <a:xfrm>
            <a:off x="492097" y="2441071"/>
            <a:ext cx="855621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elevator, as illustrated, is being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lifted up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elevator shaft by a steel cable. When the elevator is moving up the shaft at a 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constant velocity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arenBoth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upward force on the elevator by the cable is greater than the downward force of gravity.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arenBoth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(B) the amount of upward force on the elevator by the cable is equal to that of the downward force of gravity.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(C) the upward force on the elevator by the cable is less than the downward force of gravity.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(D) it goes up because the cable is being shortened, not because of the force being exerted on the elevator by the cable.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(E) the upward force on the elevator by the cable is greater than the downward force due to the combined effects of air pressure and the force of gravity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n-US" alt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D81D46-9140-222B-6B8F-8995C56480E8}"/>
              </a:ext>
            </a:extLst>
          </p:cNvPr>
          <p:cNvSpPr txBox="1"/>
          <p:nvPr/>
        </p:nvSpPr>
        <p:spPr>
          <a:xfrm>
            <a:off x="9642100" y="5987947"/>
            <a:ext cx="1303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>
                <a:highlight>
                  <a:srgbClr val="FFFF00"/>
                </a:highlight>
              </a:rPr>
              <a:t>Option B</a:t>
            </a:r>
          </a:p>
        </p:txBody>
      </p:sp>
      <p:pic>
        <p:nvPicPr>
          <p:cNvPr id="4" name="Picture 3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AFD50DEB-8805-1D42-CB48-90962E51E4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723" y="172804"/>
            <a:ext cx="1623069" cy="101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97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38" y="342172"/>
            <a:ext cx="1556551" cy="10711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ADE1F1-4BAA-4DF3-7AF2-32F77E131CCD}"/>
              </a:ext>
            </a:extLst>
          </p:cNvPr>
          <p:cNvSpPr txBox="1"/>
          <p:nvPr/>
        </p:nvSpPr>
        <p:spPr>
          <a:xfrm>
            <a:off x="364909" y="2478092"/>
            <a:ext cx="7874481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Hestenes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et al. claim that the FCI overall is a very good Newtonian thinking detector and that </a:t>
            </a:r>
            <a:r>
              <a:rPr lang="en-GB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errors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(false positive or false negative) on the inventory are more insightful than the </a:t>
            </a:r>
            <a:r>
              <a:rPr lang="en-GB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correct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selections.</a:t>
            </a:r>
          </a:p>
          <a:p>
            <a:pPr algn="just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a good multiple-choice question (MCQ), all choices should be well defined and mutually exclusive, with each choice representing a plausible response. However, it has been found that the most of the FCI questions are not in agreement with the definition.</a:t>
            </a:r>
          </a:p>
          <a:p>
            <a:pPr algn="just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2000" b="1" dirty="0">
                <a:highlight>
                  <a:srgbClr val="FB7D7D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Well, is there any alternative of MCQ based Force concept inventory?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9" name="Picture 8" descr="A cartoon of a person sitting&#10;&#10;Description automatically generated with low confidence">
            <a:extLst>
              <a:ext uri="{FF2B5EF4-FFF2-40B4-BE49-F238E27FC236}">
                <a16:creationId xmlns:a16="http://schemas.microsoft.com/office/drawing/2014/main" id="{DF882660-6486-EAEE-2276-E93FC7F196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368" y="3106402"/>
            <a:ext cx="4023631" cy="3483140"/>
          </a:xfrm>
          <a:prstGeom prst="rect">
            <a:avLst/>
          </a:prstGeom>
        </p:spPr>
      </p:pic>
      <p:pic>
        <p:nvPicPr>
          <p:cNvPr id="3" name="Picture 2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2355131B-6C29-08F1-AB29-C74F4B56AA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724" y="342172"/>
            <a:ext cx="1942059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5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94BB8311-8526-2F35-6EDC-0ACBAA89D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1045835"/>
            <a:ext cx="2499360" cy="54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34" y="298930"/>
            <a:ext cx="1358768" cy="93506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496EFBD-589F-7C8D-6836-5EE068E0B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8105" y="636297"/>
            <a:ext cx="6835806" cy="724401"/>
          </a:xfrm>
        </p:spPr>
        <p:txBody>
          <a:bodyPr>
            <a:norm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Free-response Version of the Elevator Problem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4B7A78-7986-673A-BE26-3194F594AD92}"/>
              </a:ext>
            </a:extLst>
          </p:cNvPr>
          <p:cNvSpPr txBox="1"/>
          <p:nvPr/>
        </p:nvSpPr>
        <p:spPr>
          <a:xfrm>
            <a:off x="46808" y="1675562"/>
            <a:ext cx="6109944" cy="47705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Q.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 elevator, as illustrated, is being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lifted up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elevator shaft by a steel cable. When the elevator is moving up the shaft at a 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constant velocity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arenBoth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upward force on the elevator by the cable is greater than the downward force of gravity.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arenBoth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(B) the amount of upward force on the elevator by the cable is equal to that of the downward force of gravity.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(C) the upward force on the elevator by the cable is less than the downward force of gravity.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(D) it goes up because the cable is being shortened, not because of the force being exerted on the elevator by the cable.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(E) the upward force on the elevator by the cable is greater than the downward force due to the combined effects of air pressure and the force of gravity.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CD7AD4-F766-8F91-8FE1-0F01E4A6E38D}"/>
              </a:ext>
            </a:extLst>
          </p:cNvPr>
          <p:cNvSpPr txBox="1"/>
          <p:nvPr/>
        </p:nvSpPr>
        <p:spPr>
          <a:xfrm>
            <a:off x="8188960" y="2660141"/>
            <a:ext cx="3959316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 the diagram below, an elevator is being hauled up by a shaft at a constant speed by a steel cable. All frictional effects are negligible. Identify the forces acting on the elevator.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Recall that the lift is going up in the shaft at a constant speed. What does it tell you about the forces acting on the lift?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0FC6502A-ACAF-2B72-11F4-95E2ADD9C9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895" y="242049"/>
            <a:ext cx="1651326" cy="103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516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" name="Picture 2">
            <a:extLst>
              <a:ext uri="{FF2B5EF4-FFF2-40B4-BE49-F238E27FC236}">
                <a16:creationId xmlns:a16="http://schemas.microsoft.com/office/drawing/2014/main" id="{37FFA61A-BCDA-ADB4-10C3-86838847D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322" y="2817733"/>
            <a:ext cx="3310528" cy="346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text, font, screenshot&#10;&#10;Description automatically generated">
            <a:extLst>
              <a:ext uri="{FF2B5EF4-FFF2-40B4-BE49-F238E27FC236}">
                <a16:creationId xmlns:a16="http://schemas.microsoft.com/office/drawing/2014/main" id="{EA66CABE-9047-DE79-55D7-36F3335E37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95" t="-2808" r="-14007" b="-1292"/>
          <a:stretch/>
        </p:blipFill>
        <p:spPr>
          <a:xfrm>
            <a:off x="4758432" y="2812656"/>
            <a:ext cx="8349966" cy="3791664"/>
          </a:xfrm>
          <a:prstGeom prst="rect">
            <a:avLst/>
          </a:prstGeom>
        </p:spPr>
      </p:pic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50" y="315539"/>
            <a:ext cx="1307976" cy="9001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047A29-EF77-F6E2-7CA3-46A63125384F}"/>
              </a:ext>
            </a:extLst>
          </p:cNvPr>
          <p:cNvSpPr txBox="1"/>
          <p:nvPr/>
        </p:nvSpPr>
        <p:spPr>
          <a:xfrm>
            <a:off x="292453" y="4941909"/>
            <a:ext cx="654231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Some of the answers are as follows;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downward weight upward: upward force</a:t>
            </a:r>
          </a:p>
          <a:p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2. DOWNWARD GRAVITY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reaction force weight friction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Gravitational potential energy Gravity Kinetic energy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GB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Gravity friction air resistance</a:t>
            </a:r>
          </a:p>
          <a:p>
            <a:endParaRPr lang="en-GB" sz="1800" b="0" i="0" u="none" strike="noStrike" baseline="0" dirty="0">
              <a:latin typeface="Microsoft Sans Serif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DD457E-FF82-3FC0-924B-10AD7448E991}"/>
              </a:ext>
            </a:extLst>
          </p:cNvPr>
          <p:cNvSpPr txBox="1"/>
          <p:nvPr/>
        </p:nvSpPr>
        <p:spPr>
          <a:xfrm>
            <a:off x="0" y="1979550"/>
            <a:ext cx="85165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the diagram below, an elevator is being hauled up by a shaft at a constant speed by a steel cable. All frictional effects are negligible. Identify the forces acting on the elevator.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6E3C74-AA81-E625-E947-E4F042380373}"/>
              </a:ext>
            </a:extLst>
          </p:cNvPr>
          <p:cNvCxnSpPr>
            <a:cxnSpLocks/>
          </p:cNvCxnSpPr>
          <p:nvPr/>
        </p:nvCxnSpPr>
        <p:spPr>
          <a:xfrm flipV="1">
            <a:off x="6294268" y="4936631"/>
            <a:ext cx="773725" cy="125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E10B90C-F8F7-D004-8D0D-C12F5FBE837C}"/>
              </a:ext>
            </a:extLst>
          </p:cNvPr>
          <p:cNvCxnSpPr>
            <a:cxnSpLocks/>
          </p:cNvCxnSpPr>
          <p:nvPr/>
        </p:nvCxnSpPr>
        <p:spPr>
          <a:xfrm flipH="1" flipV="1">
            <a:off x="10175031" y="5777064"/>
            <a:ext cx="642323" cy="6293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38F06-088E-3047-2648-83899EBAA875}"/>
              </a:ext>
            </a:extLst>
          </p:cNvPr>
          <p:cNvCxnSpPr>
            <a:cxnSpLocks/>
          </p:cNvCxnSpPr>
          <p:nvPr/>
        </p:nvCxnSpPr>
        <p:spPr>
          <a:xfrm flipV="1">
            <a:off x="7350711" y="6294217"/>
            <a:ext cx="397260" cy="461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8D90D9C-2393-4B92-DE2D-8E5E4455790D}"/>
              </a:ext>
            </a:extLst>
          </p:cNvPr>
          <p:cNvCxnSpPr>
            <a:cxnSpLocks/>
          </p:cNvCxnSpPr>
          <p:nvPr/>
        </p:nvCxnSpPr>
        <p:spPr>
          <a:xfrm flipH="1" flipV="1">
            <a:off x="10817354" y="4766905"/>
            <a:ext cx="642323" cy="6293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D9956D1-CFFA-8C45-1FF6-66792154D580}"/>
              </a:ext>
            </a:extLst>
          </p:cNvPr>
          <p:cNvCxnSpPr>
            <a:cxnSpLocks/>
          </p:cNvCxnSpPr>
          <p:nvPr/>
        </p:nvCxnSpPr>
        <p:spPr>
          <a:xfrm flipH="1" flipV="1">
            <a:off x="10690974" y="5528265"/>
            <a:ext cx="642323" cy="6293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4F43E0-0328-3845-8CD1-0875BCEFB9EE}"/>
              </a:ext>
            </a:extLst>
          </p:cNvPr>
          <p:cNvCxnSpPr>
            <a:cxnSpLocks/>
          </p:cNvCxnSpPr>
          <p:nvPr/>
        </p:nvCxnSpPr>
        <p:spPr>
          <a:xfrm flipV="1">
            <a:off x="9024199" y="6091760"/>
            <a:ext cx="0" cy="664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5DA0F6C-3544-B3DD-9C71-6F54FBC1191A}"/>
              </a:ext>
            </a:extLst>
          </p:cNvPr>
          <p:cNvCxnSpPr>
            <a:cxnSpLocks/>
          </p:cNvCxnSpPr>
          <p:nvPr/>
        </p:nvCxnSpPr>
        <p:spPr>
          <a:xfrm>
            <a:off x="6449083" y="3708474"/>
            <a:ext cx="1509204" cy="2485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D6FDE53B-84F1-D5B0-F166-64D3215A8D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499" y="186518"/>
            <a:ext cx="1724950" cy="10829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AE7DA5-9BB6-DDAF-DD48-992408D89D0D}"/>
              </a:ext>
            </a:extLst>
          </p:cNvPr>
          <p:cNvSpPr txBox="1"/>
          <p:nvPr/>
        </p:nvSpPr>
        <p:spPr>
          <a:xfrm>
            <a:off x="3373515" y="727969"/>
            <a:ext cx="4918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Keywords-in-Context Analysis</a:t>
            </a:r>
          </a:p>
        </p:txBody>
      </p:sp>
    </p:spTree>
    <p:extLst>
      <p:ext uri="{BB962C8B-B14F-4D97-AF65-F5344CB8AC3E}">
        <p14:creationId xmlns:p14="http://schemas.microsoft.com/office/powerpoint/2010/main" val="1490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3A5D7DB-217B-EB22-9270-B2D0A229F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58" y="396241"/>
            <a:ext cx="1341714" cy="923330"/>
          </a:xfrm>
          <a:prstGeom prst="rect">
            <a:avLst/>
          </a:prstGeom>
        </p:spPr>
      </p:pic>
      <p:pic>
        <p:nvPicPr>
          <p:cNvPr id="6" name="Picture 5" descr="A close-up of words&#10;&#10;Description automatically generated with low confidence">
            <a:extLst>
              <a:ext uri="{FF2B5EF4-FFF2-40B4-BE49-F238E27FC236}">
                <a16:creationId xmlns:a16="http://schemas.microsoft.com/office/drawing/2014/main" id="{9F71FBC5-5F3A-E461-81A9-69DDDF5B16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4" r="17637"/>
          <a:stretch/>
        </p:blipFill>
        <p:spPr>
          <a:xfrm>
            <a:off x="6321809" y="2194171"/>
            <a:ext cx="5569614" cy="36648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4908BF-9F9F-4256-43E5-80336EE025D9}"/>
              </a:ext>
            </a:extLst>
          </p:cNvPr>
          <p:cNvSpPr txBox="1"/>
          <p:nvPr/>
        </p:nvSpPr>
        <p:spPr>
          <a:xfrm>
            <a:off x="223323" y="3044482"/>
            <a:ext cx="58891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Some of the answers are as follows;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Gravitational potential energy is greater than that from the force of gravity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steel cable force greater than gravity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upward force by the cable is greater than the downward force of gravity.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force of the cable is greater then the gravitational force and also moving at a constant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spee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AD6A36-5365-E8C9-C66F-CF016553F4EB}"/>
              </a:ext>
            </a:extLst>
          </p:cNvPr>
          <p:cNvSpPr txBox="1"/>
          <p:nvPr/>
        </p:nvSpPr>
        <p:spPr>
          <a:xfrm>
            <a:off x="100848" y="5860691"/>
            <a:ext cx="5497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Total 275 responses were collected across the sections in 2019</a:t>
            </a:r>
            <a:endParaRPr lang="en-GB" sz="1600" dirty="0">
              <a:hlinkClick r:id="rId4"/>
            </a:endParaRPr>
          </a:p>
          <a:p>
            <a:pPr marL="342900" indent="-342900">
              <a:buAutoNum type="arabicPeriod"/>
            </a:pPr>
            <a:r>
              <a:rPr lang="en-GB" sz="1600" dirty="0">
                <a:hlinkClick r:id="rId4"/>
              </a:rPr>
              <a:t>Pattern-match question type – </a:t>
            </a:r>
            <a:r>
              <a:rPr lang="en-GB" sz="1600" dirty="0" err="1">
                <a:hlinkClick r:id="rId4"/>
              </a:rPr>
              <a:t>MoodleDocs</a:t>
            </a: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https://lumivero.com/products/nvivo/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E526EB-8086-F6F9-E076-2ED28586B36A}"/>
              </a:ext>
            </a:extLst>
          </p:cNvPr>
          <p:cNvSpPr txBox="1"/>
          <p:nvPr/>
        </p:nvSpPr>
        <p:spPr>
          <a:xfrm>
            <a:off x="100848" y="2300075"/>
            <a:ext cx="73108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2. Recall that the lift is going up in the shaft at a constant   speed. What does it tell you about the forces acting on the lift?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7F1631-DDBE-69C7-B41A-F30BAB45E20B}"/>
              </a:ext>
            </a:extLst>
          </p:cNvPr>
          <p:cNvCxnSpPr>
            <a:cxnSpLocks/>
          </p:cNvCxnSpPr>
          <p:nvPr/>
        </p:nvCxnSpPr>
        <p:spPr>
          <a:xfrm>
            <a:off x="7955280" y="1818824"/>
            <a:ext cx="822561" cy="4812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E17D92B-7689-4D8B-7F9E-1035F0F6F4E3}"/>
              </a:ext>
            </a:extLst>
          </p:cNvPr>
          <p:cNvCxnSpPr>
            <a:cxnSpLocks/>
          </p:cNvCxnSpPr>
          <p:nvPr/>
        </p:nvCxnSpPr>
        <p:spPr>
          <a:xfrm flipV="1">
            <a:off x="9367520" y="3708400"/>
            <a:ext cx="0" cy="24840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26A292F-AAE6-382B-708C-328D40206E91}"/>
              </a:ext>
            </a:extLst>
          </p:cNvPr>
          <p:cNvCxnSpPr>
            <a:cxnSpLocks/>
          </p:cNvCxnSpPr>
          <p:nvPr/>
        </p:nvCxnSpPr>
        <p:spPr>
          <a:xfrm flipH="1" flipV="1">
            <a:off x="11226800" y="2711347"/>
            <a:ext cx="671312" cy="7176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ED395C8-7B4F-59D5-EF6D-63E52C185D29}"/>
              </a:ext>
            </a:extLst>
          </p:cNvPr>
          <p:cNvCxnSpPr/>
          <p:nvPr/>
        </p:nvCxnSpPr>
        <p:spPr>
          <a:xfrm flipV="1">
            <a:off x="6740385" y="5126599"/>
            <a:ext cx="864352" cy="5994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252F9C3-7309-6057-0A4C-89B0123D8016}"/>
              </a:ext>
            </a:extLst>
          </p:cNvPr>
          <p:cNvSpPr txBox="1"/>
          <p:nvPr/>
        </p:nvSpPr>
        <p:spPr>
          <a:xfrm>
            <a:off x="7172561" y="6214253"/>
            <a:ext cx="4704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22 wrote that one of the two forces was more than another.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6355EF-8818-4ECD-9776-436628A254F8}"/>
              </a:ext>
            </a:extLst>
          </p:cNvPr>
          <p:cNvSpPr txBox="1"/>
          <p:nvPr/>
        </p:nvSpPr>
        <p:spPr>
          <a:xfrm>
            <a:off x="2849504" y="1077289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Keywords-in-Context Analysis</a:t>
            </a:r>
          </a:p>
        </p:txBody>
      </p:sp>
      <p:pic>
        <p:nvPicPr>
          <p:cNvPr id="11" name="Picture 10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05377059-E5D1-BE01-934D-42147519A3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536" y="322549"/>
            <a:ext cx="1705536" cy="107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65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9553</TotalTime>
  <Words>1225</Words>
  <Application>Microsoft Office PowerPoint</Application>
  <PresentationFormat>Widescreen</PresentationFormat>
  <Paragraphs>110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Microsoft Sans Serif</vt:lpstr>
      <vt:lpstr>Times New Roman</vt:lpstr>
      <vt:lpstr>Wingdings</vt:lpstr>
      <vt:lpstr>Office Theme</vt:lpstr>
      <vt:lpstr>PowerPoint Presentation</vt:lpstr>
      <vt:lpstr>  Concept Inventory </vt:lpstr>
      <vt:lpstr>PowerPoint Presentation</vt:lpstr>
      <vt:lpstr>The Force Concept Inventory </vt:lpstr>
      <vt:lpstr>Example…</vt:lpstr>
      <vt:lpstr>PowerPoint Presentation</vt:lpstr>
      <vt:lpstr>Free-response Version of the Elevator Problem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Ashutosh.Pathak</dc:creator>
  <cp:lastModifiedBy>Ashutosh.Pathak</cp:lastModifiedBy>
  <cp:revision>96</cp:revision>
  <dcterms:created xsi:type="dcterms:W3CDTF">2023-04-28T13:57:02Z</dcterms:created>
  <dcterms:modified xsi:type="dcterms:W3CDTF">2023-06-14T11:24:01Z</dcterms:modified>
</cp:coreProperties>
</file>