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pdf" ContentType="application/pd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trictFirstAndLastChars="0" saveSubsetFonts="1" autoCompressPictures="0">
  <p:sldMasterIdLst>
    <p:sldMasterId id="2147483648" r:id="rId4"/>
  </p:sldMasterIdLst>
  <p:notesMasterIdLst>
    <p:notesMasterId r:id="rId61"/>
  </p:notesMasterIdLst>
  <p:handoutMasterIdLst>
    <p:handoutMasterId r:id="rId62"/>
  </p:handoutMasterIdLst>
  <p:sldIdLst>
    <p:sldId id="1787" r:id="rId5"/>
    <p:sldId id="3229" r:id="rId6"/>
    <p:sldId id="2575" r:id="rId7"/>
    <p:sldId id="4727" r:id="rId8"/>
    <p:sldId id="3337" r:id="rId9"/>
    <p:sldId id="4690" r:id="rId10"/>
    <p:sldId id="4028" r:id="rId11"/>
    <p:sldId id="4729" r:id="rId12"/>
    <p:sldId id="2922" r:id="rId13"/>
    <p:sldId id="4701" r:id="rId14"/>
    <p:sldId id="3472" r:id="rId15"/>
    <p:sldId id="3853" r:id="rId16"/>
    <p:sldId id="3855" r:id="rId17"/>
    <p:sldId id="4730" r:id="rId18"/>
    <p:sldId id="3931" r:id="rId19"/>
    <p:sldId id="4782" r:id="rId20"/>
    <p:sldId id="4783" r:id="rId21"/>
    <p:sldId id="3880" r:id="rId22"/>
    <p:sldId id="4700" r:id="rId23"/>
    <p:sldId id="4703" r:id="rId24"/>
    <p:sldId id="4731" r:id="rId25"/>
    <p:sldId id="4764" r:id="rId26"/>
    <p:sldId id="3034" r:id="rId27"/>
    <p:sldId id="3547" r:id="rId28"/>
    <p:sldId id="3340" r:id="rId29"/>
    <p:sldId id="3548" r:id="rId30"/>
    <p:sldId id="3878" r:id="rId31"/>
    <p:sldId id="3883" r:id="rId32"/>
    <p:sldId id="2973" r:id="rId33"/>
    <p:sldId id="3534" r:id="rId34"/>
    <p:sldId id="4725" r:id="rId35"/>
    <p:sldId id="3884" r:id="rId36"/>
    <p:sldId id="4765" r:id="rId37"/>
    <p:sldId id="4766" r:id="rId38"/>
    <p:sldId id="4778" r:id="rId39"/>
    <p:sldId id="4173" r:id="rId40"/>
    <p:sldId id="3886" r:id="rId41"/>
    <p:sldId id="4366" r:id="rId42"/>
    <p:sldId id="4732" r:id="rId43"/>
    <p:sldId id="4726" r:id="rId44"/>
    <p:sldId id="4666" r:id="rId45"/>
    <p:sldId id="4684" r:id="rId46"/>
    <p:sldId id="3890" r:id="rId47"/>
    <p:sldId id="3351" r:id="rId48"/>
    <p:sldId id="3891" r:id="rId49"/>
    <p:sldId id="4686" r:id="rId50"/>
    <p:sldId id="4674" r:id="rId51"/>
    <p:sldId id="4675" r:id="rId52"/>
    <p:sldId id="4676" r:id="rId53"/>
    <p:sldId id="4777" r:id="rId54"/>
    <p:sldId id="4784" r:id="rId55"/>
    <p:sldId id="3418" r:id="rId56"/>
    <p:sldId id="3558" r:id="rId57"/>
    <p:sldId id="3354" r:id="rId58"/>
    <p:sldId id="4677" r:id="rId59"/>
    <p:sldId id="3909" r:id="rId60"/>
  </p:sldIdLst>
  <p:sldSz cx="9144000" cy="6858000" type="screen4x3"/>
  <p:notesSz cx="6858000" cy="9144000"/>
  <p:defaultTextStyle>
    <a:defPPr>
      <a:defRPr lang="fr-FR"/>
    </a:defPPr>
    <a:lvl1pPr algn="l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Tahoma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Tahoma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Tahoma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Tahoma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Tahoma" charset="0"/>
        <a:ea typeface="+mn-ea"/>
        <a:cs typeface="+mn-cs"/>
      </a:defRPr>
    </a:lvl5pPr>
    <a:lvl6pPr marL="2286000" algn="l" defTabSz="457200" rtl="0" eaLnBrk="1" latinLnBrk="0" hangingPunct="1">
      <a:defRPr sz="2000" kern="1200">
        <a:solidFill>
          <a:schemeClr val="tx1"/>
        </a:solidFill>
        <a:latin typeface="Tahoma" charset="0"/>
        <a:ea typeface="+mn-ea"/>
        <a:cs typeface="+mn-cs"/>
      </a:defRPr>
    </a:lvl6pPr>
    <a:lvl7pPr marL="2743200" algn="l" defTabSz="457200" rtl="0" eaLnBrk="1" latinLnBrk="0" hangingPunct="1">
      <a:defRPr sz="2000" kern="1200">
        <a:solidFill>
          <a:schemeClr val="tx1"/>
        </a:solidFill>
        <a:latin typeface="Tahoma" charset="0"/>
        <a:ea typeface="+mn-ea"/>
        <a:cs typeface="+mn-cs"/>
      </a:defRPr>
    </a:lvl7pPr>
    <a:lvl8pPr marL="3200400" algn="l" defTabSz="457200" rtl="0" eaLnBrk="1" latinLnBrk="0" hangingPunct="1">
      <a:defRPr sz="2000" kern="1200">
        <a:solidFill>
          <a:schemeClr val="tx1"/>
        </a:solidFill>
        <a:latin typeface="Tahoma" charset="0"/>
        <a:ea typeface="+mn-ea"/>
        <a:cs typeface="+mn-cs"/>
      </a:defRPr>
    </a:lvl8pPr>
    <a:lvl9pPr marL="3657600" algn="l" defTabSz="457200" rtl="0" eaLnBrk="1" latinLnBrk="0" hangingPunct="1">
      <a:defRPr sz="2000" kern="1200">
        <a:solidFill>
          <a:schemeClr val="tx1"/>
        </a:solidFill>
        <a:latin typeface="Tahoma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De Roeck Albert" initials="DA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hiddenSlides="1"/>
  <p:clrMru>
    <a:srgbClr val="B00000"/>
    <a:srgbClr val="0000FF"/>
    <a:srgbClr val="FF0000"/>
    <a:srgbClr val="4BC995"/>
    <a:srgbClr val="7D1E33"/>
    <a:srgbClr val="34913D"/>
    <a:srgbClr val="62090D"/>
    <a:srgbClr val="FF00FF"/>
    <a:srgbClr val="B4D9D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1647" autoAdjust="0"/>
    <p:restoredTop sz="93471" autoAdjust="0"/>
  </p:normalViewPr>
  <p:slideViewPr>
    <p:cSldViewPr>
      <p:cViewPr varScale="1">
        <p:scale>
          <a:sx n="101" d="100"/>
          <a:sy n="101" d="100"/>
        </p:scale>
        <p:origin x="1112" y="1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7920"/>
    </p:cViewPr>
  </p:sorterViewPr>
  <p:notesViewPr>
    <p:cSldViewPr>
      <p:cViewPr varScale="1">
        <p:scale>
          <a:sx n="77" d="100"/>
          <a:sy n="77" d="100"/>
        </p:scale>
        <p:origin x="-2312" y="-12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2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slide" Target="slides/slide43.xml"/><Relationship Id="rId50" Type="http://schemas.openxmlformats.org/officeDocument/2006/relationships/slide" Target="slides/slide46.xml"/><Relationship Id="rId55" Type="http://schemas.openxmlformats.org/officeDocument/2006/relationships/slide" Target="slides/slide51.xml"/><Relationship Id="rId63" Type="http://schemas.openxmlformats.org/officeDocument/2006/relationships/commentAuthors" Target="commentAuthors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53" Type="http://schemas.openxmlformats.org/officeDocument/2006/relationships/slide" Target="slides/slide49.xml"/><Relationship Id="rId58" Type="http://schemas.openxmlformats.org/officeDocument/2006/relationships/slide" Target="slides/slide54.xml"/><Relationship Id="rId66" Type="http://schemas.openxmlformats.org/officeDocument/2006/relationships/theme" Target="theme/theme1.xml"/><Relationship Id="rId5" Type="http://schemas.openxmlformats.org/officeDocument/2006/relationships/slide" Target="slides/slide1.xml"/><Relationship Id="rId61" Type="http://schemas.openxmlformats.org/officeDocument/2006/relationships/notesMaster" Target="notesMasters/notesMaster1.xml"/><Relationship Id="rId19" Type="http://schemas.openxmlformats.org/officeDocument/2006/relationships/slide" Target="slides/slide1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slide" Target="slides/slide44.xml"/><Relationship Id="rId56" Type="http://schemas.openxmlformats.org/officeDocument/2006/relationships/slide" Target="slides/slide52.xml"/><Relationship Id="rId64" Type="http://schemas.openxmlformats.org/officeDocument/2006/relationships/presProps" Target="presProps.xml"/><Relationship Id="rId8" Type="http://schemas.openxmlformats.org/officeDocument/2006/relationships/slide" Target="slides/slide4.xml"/><Relationship Id="rId51" Type="http://schemas.openxmlformats.org/officeDocument/2006/relationships/slide" Target="slides/slide47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slide" Target="slides/slide42.xml"/><Relationship Id="rId59" Type="http://schemas.openxmlformats.org/officeDocument/2006/relationships/slide" Target="slides/slide55.xml"/><Relationship Id="rId67" Type="http://schemas.openxmlformats.org/officeDocument/2006/relationships/tableStyles" Target="tableStyles.xml"/><Relationship Id="rId20" Type="http://schemas.openxmlformats.org/officeDocument/2006/relationships/slide" Target="slides/slide16.xml"/><Relationship Id="rId41" Type="http://schemas.openxmlformats.org/officeDocument/2006/relationships/slide" Target="slides/slide37.xml"/><Relationship Id="rId54" Type="http://schemas.openxmlformats.org/officeDocument/2006/relationships/slide" Target="slides/slide50.xml"/><Relationship Id="rId62" Type="http://schemas.openxmlformats.org/officeDocument/2006/relationships/handoutMaster" Target="handoutMasters/handout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slide" Target="slides/slide45.xml"/><Relationship Id="rId57" Type="http://schemas.openxmlformats.org/officeDocument/2006/relationships/slide" Target="slides/slide53.xml"/><Relationship Id="rId10" Type="http://schemas.openxmlformats.org/officeDocument/2006/relationships/slide" Target="slides/slide6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52" Type="http://schemas.openxmlformats.org/officeDocument/2006/relationships/slide" Target="slides/slide48.xml"/><Relationship Id="rId60" Type="http://schemas.openxmlformats.org/officeDocument/2006/relationships/slide" Target="slides/slide56.xml"/><Relationship Id="rId65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9" Type="http://schemas.openxmlformats.org/officeDocument/2006/relationships/slide" Target="slides/slide35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85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19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" charset="0"/>
              </a:defRPr>
            </a:lvl1pPr>
          </a:lstStyle>
          <a:p>
            <a:pPr>
              <a:defRPr/>
            </a:pPr>
            <a:fld id="{43220B03-83F8-3440-80C4-DD6AE278364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noProof="0"/>
              <a:t>Cliquez pour modifier les styles du texte du masque</a:t>
            </a:r>
          </a:p>
          <a:p>
            <a:pPr lvl="1"/>
            <a:r>
              <a:rPr lang="fr-FR" noProof="0"/>
              <a:t>Deuxième niveau</a:t>
            </a:r>
          </a:p>
          <a:p>
            <a:pPr lvl="2"/>
            <a:r>
              <a:rPr lang="fr-FR" noProof="0"/>
              <a:t>Troisième niveau</a:t>
            </a:r>
          </a:p>
          <a:p>
            <a:pPr lvl="3"/>
            <a:r>
              <a:rPr lang="fr-FR" noProof="0"/>
              <a:t>Quatrième niveau</a:t>
            </a:r>
          </a:p>
          <a:p>
            <a:pPr lvl="4"/>
            <a:r>
              <a:rPr lang="fr-FR" noProof="0"/>
              <a:t>Cinquième niveau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" charset="0"/>
              </a:defRPr>
            </a:lvl1pPr>
          </a:lstStyle>
          <a:p>
            <a:pPr>
              <a:defRPr/>
            </a:pPr>
            <a:fld id="{1FB0F8AD-805F-F448-BEF0-A7851DD6B04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C88D5B5-AA02-0340-B0CF-91CABEF416F7}" type="slidenum">
              <a:rPr lang="fr-FR"/>
              <a:pPr/>
              <a:t>0</a:t>
            </a:fld>
            <a:endParaRPr lang="fr-FR"/>
          </a:p>
        </p:txBody>
      </p:sp>
      <p:sp>
        <p:nvSpPr>
          <p:cNvPr id="19459" name="Rectangle 1026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1143000" y="684213"/>
            <a:ext cx="4572000" cy="3429000"/>
          </a:xfrm>
          <a:solidFill>
            <a:srgbClr val="FFFFFF"/>
          </a:solidFill>
          <a:ln/>
        </p:spPr>
      </p:sp>
      <p:sp>
        <p:nvSpPr>
          <p:cNvPr id="19460" name="Rectangle 1027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430543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A531D5A-E1F8-0F48-A02C-A0CE8CDEF598}" type="slidenum">
              <a:rPr lang="fr-FR"/>
              <a:pPr/>
              <a:t>47</a:t>
            </a:fld>
            <a:endParaRPr lang="fr-FR"/>
          </a:p>
        </p:txBody>
      </p:sp>
      <p:sp>
        <p:nvSpPr>
          <p:cNvPr id="101379" name="Rectangle 2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1143000" y="684213"/>
            <a:ext cx="4572000" cy="3429000"/>
          </a:xfrm>
          <a:solidFill>
            <a:srgbClr val="FFFFFF"/>
          </a:solidFill>
          <a:ln/>
        </p:spPr>
      </p:sp>
      <p:sp>
        <p:nvSpPr>
          <p:cNvPr id="101380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171909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F5091F1-4DB8-B54C-AEB5-91D36FA51283}" type="slidenum">
              <a:rPr lang="fr-FR"/>
              <a:pPr/>
              <a:t>53</a:t>
            </a:fld>
            <a:endParaRPr lang="fr-FR"/>
          </a:p>
        </p:txBody>
      </p:sp>
      <p:sp>
        <p:nvSpPr>
          <p:cNvPr id="23555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23556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													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FB0F8AD-805F-F448-BEF0-A7851DD6B041}" type="slidenum">
              <a:rPr lang="en-GB" smtClean="0"/>
              <a:pPr>
                <a:defRPr/>
              </a:pPr>
              <a:t>55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1328549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FB0F8AD-805F-F448-BEF0-A7851DD6B041}" type="slidenum">
              <a:rPr lang="en-GB" smtClean="0"/>
              <a:pPr>
                <a:defRPr/>
              </a:pPr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4330726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2C31F48-436D-6043-8D8F-C38930DB9430}" type="slidenum">
              <a:rPr lang="fr-FR"/>
              <a:pPr/>
              <a:t>4</a:t>
            </a:fld>
            <a:endParaRPr lang="fr-FR"/>
          </a:p>
        </p:txBody>
      </p:sp>
      <p:sp>
        <p:nvSpPr>
          <p:cNvPr id="23555" name="Rectangle 2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1143000" y="684213"/>
            <a:ext cx="4572000" cy="3429000"/>
          </a:xfrm>
          <a:solidFill>
            <a:srgbClr val="FFFFFF"/>
          </a:solidFill>
          <a:ln/>
        </p:spPr>
      </p:sp>
      <p:sp>
        <p:nvSpPr>
          <p:cNvPr id="23556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C19180D-6300-5F4B-95A4-46BB893C5775}" type="slidenum">
              <a:rPr lang="fr-FR"/>
              <a:pPr/>
              <a:t>6</a:t>
            </a:fld>
            <a:endParaRPr lang="fr-FR"/>
          </a:p>
        </p:txBody>
      </p:sp>
      <p:sp>
        <p:nvSpPr>
          <p:cNvPr id="7956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4213"/>
            <a:ext cx="4572000" cy="3429000"/>
          </a:xfrm>
          <a:ln/>
        </p:spPr>
      </p:sp>
      <p:sp>
        <p:nvSpPr>
          <p:cNvPr id="7956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785911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C19180D-6300-5F4B-95A4-46BB893C5775}" type="slidenum">
              <a:rPr lang="fr-FR"/>
              <a:pPr/>
              <a:t>11</a:t>
            </a:fld>
            <a:endParaRPr lang="fr-FR"/>
          </a:p>
        </p:txBody>
      </p:sp>
      <p:sp>
        <p:nvSpPr>
          <p:cNvPr id="7956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4213"/>
            <a:ext cx="4572000" cy="3429000"/>
          </a:xfrm>
          <a:ln/>
        </p:spPr>
      </p:sp>
      <p:sp>
        <p:nvSpPr>
          <p:cNvPr id="7956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622227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4C48DB1-D7CC-C946-9BB9-454460340D5B}" type="slidenum">
              <a:rPr lang="fr-FR"/>
              <a:pPr/>
              <a:t>24</a:t>
            </a:fld>
            <a:endParaRPr lang="fr-FR"/>
          </a:p>
        </p:txBody>
      </p:sp>
      <p:sp>
        <p:nvSpPr>
          <p:cNvPr id="59395" name="Rectangle 7"/>
          <p:cNvSpPr txBox="1">
            <a:spLocks noGrp="1" noChangeArrowheads="1"/>
          </p:cNvSpPr>
          <p:nvPr/>
        </p:nvSpPr>
        <p:spPr bwMode="auto">
          <a:xfrm>
            <a:off x="3886522" y="8685917"/>
            <a:ext cx="2971478" cy="4580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prstTxWarp prst="textNoShape">
              <a:avLst/>
            </a:prstTxWarp>
          </a:bodyPr>
          <a:lstStyle/>
          <a:p>
            <a:pPr algn="r"/>
            <a:fld id="{AF563013-C178-7948-AAE6-70E8265E7670}" type="slidenum">
              <a:rPr lang="fr-FR" sz="1200">
                <a:solidFill>
                  <a:schemeClr val="tx1"/>
                </a:solidFill>
                <a:latin typeface="Times New Roman" charset="0"/>
              </a:rPr>
              <a:pPr algn="r"/>
              <a:t>24</a:t>
            </a:fld>
            <a:endParaRPr lang="fr-FR" sz="1200">
              <a:solidFill>
                <a:schemeClr val="tx1"/>
              </a:solidFill>
              <a:latin typeface="Times New Roman" charset="0"/>
            </a:endParaRPr>
          </a:p>
        </p:txBody>
      </p:sp>
      <p:sp>
        <p:nvSpPr>
          <p:cNvPr id="5939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4213"/>
            <a:ext cx="4572000" cy="3429000"/>
          </a:xfrm>
          <a:solidFill>
            <a:srgbClr val="FFFFFF"/>
          </a:solidFill>
          <a:ln/>
        </p:spPr>
      </p:sp>
      <p:sp>
        <p:nvSpPr>
          <p:cNvPr id="5939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CFD6FD2-A88C-1646-9D09-D10FF154890B}" type="slidenum">
              <a:rPr lang="fr-FR"/>
              <a:pPr/>
              <a:t>27</a:t>
            </a:fld>
            <a:endParaRPr lang="fr-FR"/>
          </a:p>
        </p:txBody>
      </p:sp>
      <p:sp>
        <p:nvSpPr>
          <p:cNvPr id="645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/>
        </p:spPr>
      </p:sp>
      <p:sp>
        <p:nvSpPr>
          <p:cNvPr id="6451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5042" y="4343695"/>
            <a:ext cx="5027916" cy="4113916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369559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CAEEC4B-7020-EC45-946F-913C253A58E9}" type="slidenum">
              <a:rPr lang="fr-FR"/>
              <a:pPr/>
              <a:t>28</a:t>
            </a:fld>
            <a:endParaRPr lang="fr-FR"/>
          </a:p>
        </p:txBody>
      </p:sp>
      <p:sp>
        <p:nvSpPr>
          <p:cNvPr id="99331" name="Rectangle 2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1143000" y="684213"/>
            <a:ext cx="4572000" cy="3429000"/>
          </a:xfrm>
          <a:solidFill>
            <a:srgbClr val="FFFFFF"/>
          </a:solidFill>
          <a:ln/>
        </p:spPr>
      </p:sp>
      <p:sp>
        <p:nvSpPr>
          <p:cNvPr id="99332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160933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986FE38-C142-A14B-A4E4-F8BB31BE436C}" type="slidenum">
              <a:rPr lang="fr-FR"/>
              <a:pPr/>
              <a:t>46</a:t>
            </a:fld>
            <a:endParaRPr lang="fr-FR"/>
          </a:p>
        </p:txBody>
      </p:sp>
      <p:sp>
        <p:nvSpPr>
          <p:cNvPr id="102403" name="Rectangle 2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1143000" y="684213"/>
            <a:ext cx="4572000" cy="3429000"/>
          </a:xfrm>
          <a:solidFill>
            <a:srgbClr val="FFFFFF"/>
          </a:solidFill>
          <a:ln/>
        </p:spPr>
      </p:sp>
      <p:sp>
        <p:nvSpPr>
          <p:cNvPr id="102404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82921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/>
              <a:t>Cliquez pour modifier le style des sous-titres du masque</a:t>
            </a:r>
          </a:p>
        </p:txBody>
      </p:sp>
      <p:sp>
        <p:nvSpPr>
          <p:cNvPr id="4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3508375" y="6519863"/>
            <a:ext cx="1917700" cy="24447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ftr" sz="quarter" idx="11"/>
          </p:nvPr>
        </p:nvSpPr>
        <p:spPr>
          <a:xfrm>
            <a:off x="3028950" y="6324600"/>
            <a:ext cx="2914650" cy="271463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997700" y="6281738"/>
            <a:ext cx="1917700" cy="54292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96647C-0FAB-E141-BC73-54E24A8E242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371600" y="390525"/>
            <a:ext cx="7239000" cy="904875"/>
          </a:xfrm>
          <a:prstGeom prst="rect">
            <a:avLst/>
          </a:prstGeo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3508375" y="6519863"/>
            <a:ext cx="1917700" cy="24447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ftr" sz="quarter" idx="11"/>
          </p:nvPr>
        </p:nvSpPr>
        <p:spPr>
          <a:xfrm>
            <a:off x="3028950" y="6324600"/>
            <a:ext cx="2914650" cy="271463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997700" y="6281738"/>
            <a:ext cx="1917700" cy="54292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484006-A360-C34A-8354-4005F39584F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705600" y="0"/>
            <a:ext cx="2133600" cy="6172200"/>
          </a:xfrm>
          <a:prstGeom prst="rect">
            <a:avLst/>
          </a:prstGeom>
        </p:spPr>
        <p:txBody>
          <a:bodyPr vert="eaVert"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304800" y="0"/>
            <a:ext cx="6248400" cy="6172200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3508375" y="6519863"/>
            <a:ext cx="1917700" cy="24447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ftr" sz="quarter" idx="11"/>
          </p:nvPr>
        </p:nvSpPr>
        <p:spPr>
          <a:xfrm>
            <a:off x="3028950" y="6324600"/>
            <a:ext cx="2914650" cy="271463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997700" y="6281738"/>
            <a:ext cx="1917700" cy="54292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F9144B-FB19-3A43-9F41-D4813E9A713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066800"/>
            <a:ext cx="8382000" cy="571500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rgbClr val="0099FF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rgbClr val="C00000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97700" y="6281738"/>
            <a:ext cx="1917700" cy="542925"/>
          </a:xfrm>
          <a:prstGeom prst="rect">
            <a:avLst/>
          </a:prstGeom>
        </p:spPr>
        <p:txBody>
          <a:bodyPr/>
          <a:lstStyle/>
          <a:p>
            <a:fld id="{1AD93096-5B34-4342-9326-69289CEAE4C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Placeholder 28"/>
          <p:cNvSpPr>
            <a:spLocks noGrp="1"/>
          </p:cNvSpPr>
          <p:nvPr>
            <p:ph type="title"/>
          </p:nvPr>
        </p:nvSpPr>
        <p:spPr>
          <a:xfrm>
            <a:off x="914400" y="0"/>
            <a:ext cx="7772400" cy="914400"/>
          </a:xfrm>
          <a:prstGeom prst="rect">
            <a:avLst/>
          </a:prstGeom>
        </p:spPr>
        <p:txBody>
          <a:bodyPr vert="horz" lIns="91407" tIns="45704" rIns="91407" bIns="45704" rtlCol="0" anchor="ctr">
            <a:normAutofit/>
          </a:bodyPr>
          <a:lstStyle>
            <a:lvl1pPr>
              <a:defRPr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371600" y="390525"/>
            <a:ext cx="7239000" cy="904875"/>
          </a:xfrm>
          <a:prstGeom prst="rect">
            <a:avLst/>
          </a:prstGeo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Rectangle 12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997700" y="6281738"/>
            <a:ext cx="1917700" cy="54292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4072CF-7C2B-4649-8ABF-C5A89D5935B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3508375" y="6519863"/>
            <a:ext cx="1917700" cy="24447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ftr" sz="quarter" idx="11"/>
          </p:nvPr>
        </p:nvSpPr>
        <p:spPr>
          <a:xfrm>
            <a:off x="3028950" y="6324600"/>
            <a:ext cx="2914650" cy="271463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997700" y="6281738"/>
            <a:ext cx="1917700" cy="54292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601D14-8C65-5C43-8E64-1F0A7F710FF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371600" y="390525"/>
            <a:ext cx="7239000" cy="904875"/>
          </a:xfrm>
          <a:prstGeom prst="rect">
            <a:avLst/>
          </a:prstGeo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304800" y="1066800"/>
            <a:ext cx="41910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1910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3508375" y="6519863"/>
            <a:ext cx="1917700" cy="24447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ftr" sz="quarter" idx="11"/>
          </p:nvPr>
        </p:nvSpPr>
        <p:spPr>
          <a:xfrm>
            <a:off x="3028950" y="6324600"/>
            <a:ext cx="2914650" cy="271463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12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997700" y="6281738"/>
            <a:ext cx="1917700" cy="54292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F4406A-1268-B64E-94D5-08AC96D1CA0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3508375" y="6519863"/>
            <a:ext cx="1917700" cy="24447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11"/>
          <p:cNvSpPr>
            <a:spLocks noGrp="1" noChangeArrowheads="1"/>
          </p:cNvSpPr>
          <p:nvPr>
            <p:ph type="ftr" sz="quarter" idx="11"/>
          </p:nvPr>
        </p:nvSpPr>
        <p:spPr>
          <a:xfrm>
            <a:off x="3028950" y="6324600"/>
            <a:ext cx="2914650" cy="271463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Rectangle 12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997700" y="6281738"/>
            <a:ext cx="1917700" cy="54292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7073BB-2967-E04A-8A5C-832A142B885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371600" y="390525"/>
            <a:ext cx="7239000" cy="904875"/>
          </a:xfrm>
          <a:prstGeom prst="rect">
            <a:avLst/>
          </a:prstGeo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3508375" y="6519863"/>
            <a:ext cx="1917700" cy="24447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ftr" sz="quarter" idx="11"/>
          </p:nvPr>
        </p:nvSpPr>
        <p:spPr>
          <a:xfrm>
            <a:off x="3028950" y="6324600"/>
            <a:ext cx="2914650" cy="271463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997700" y="6281738"/>
            <a:ext cx="1917700" cy="54292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A2C920-028E-2946-AE60-1B44A995154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3508375" y="6519863"/>
            <a:ext cx="1917700" cy="24447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11"/>
          <p:cNvSpPr>
            <a:spLocks noGrp="1" noChangeArrowheads="1"/>
          </p:cNvSpPr>
          <p:nvPr>
            <p:ph type="ftr" sz="quarter" idx="11"/>
          </p:nvPr>
        </p:nvSpPr>
        <p:spPr>
          <a:xfrm>
            <a:off x="3028950" y="6324600"/>
            <a:ext cx="2914650" cy="271463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997700" y="6281738"/>
            <a:ext cx="1917700" cy="54292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742E69-D15F-A24A-8C3B-63DF190EA34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3508375" y="6519863"/>
            <a:ext cx="1917700" cy="24447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ftr" sz="quarter" idx="11"/>
          </p:nvPr>
        </p:nvSpPr>
        <p:spPr>
          <a:xfrm>
            <a:off x="3028950" y="6324600"/>
            <a:ext cx="2914650" cy="271463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12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997700" y="6281738"/>
            <a:ext cx="1917700" cy="54292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AA495A-A608-DC4C-B7F0-9494D6E5C4A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3508375" y="6519863"/>
            <a:ext cx="1917700" cy="24447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ftr" sz="quarter" idx="11"/>
          </p:nvPr>
        </p:nvSpPr>
        <p:spPr>
          <a:xfrm>
            <a:off x="3028950" y="6324600"/>
            <a:ext cx="2914650" cy="271463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12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997700" y="6281738"/>
            <a:ext cx="1917700" cy="54292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7D2487-C734-344E-8BF8-90D5E0A7D4E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Rectangle 9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1371600"/>
            <a:ext cx="8534400" cy="510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err="1"/>
              <a:t>Cliquez</a:t>
            </a:r>
            <a:r>
              <a:rPr lang="en-US" dirty="0"/>
              <a:t> pour modifier les styles du </a:t>
            </a:r>
            <a:r>
              <a:rPr lang="en-US" dirty="0" err="1"/>
              <a:t>texte</a:t>
            </a:r>
            <a:r>
              <a:rPr lang="en-US" dirty="0"/>
              <a:t> du masque</a:t>
            </a:r>
          </a:p>
          <a:p>
            <a:pPr lvl="1"/>
            <a:r>
              <a:rPr lang="en-US" dirty="0" err="1"/>
              <a:t>Deuxième</a:t>
            </a:r>
            <a:r>
              <a:rPr lang="en-US" dirty="0"/>
              <a:t> </a:t>
            </a:r>
            <a:r>
              <a:rPr lang="en-US" dirty="0" err="1"/>
              <a:t>niveau</a:t>
            </a:r>
            <a:endParaRPr lang="en-US" dirty="0"/>
          </a:p>
          <a:p>
            <a:pPr lvl="2"/>
            <a:r>
              <a:rPr lang="en-US" dirty="0" err="1"/>
              <a:t>Troisième</a:t>
            </a:r>
            <a:r>
              <a:rPr lang="en-US" dirty="0"/>
              <a:t> </a:t>
            </a:r>
            <a:r>
              <a:rPr lang="en-US" dirty="0" err="1"/>
              <a:t>niveau</a:t>
            </a:r>
            <a:endParaRPr lang="en-US" dirty="0"/>
          </a:p>
          <a:p>
            <a:pPr lvl="3"/>
            <a:r>
              <a:rPr lang="en-US" dirty="0" err="1"/>
              <a:t>Quatrième</a:t>
            </a:r>
            <a:r>
              <a:rPr lang="en-US" dirty="0"/>
              <a:t> </a:t>
            </a:r>
            <a:r>
              <a:rPr lang="en-US" dirty="0" err="1"/>
              <a:t>niveau</a:t>
            </a:r>
            <a:endParaRPr lang="en-US" dirty="0"/>
          </a:p>
          <a:p>
            <a:pPr lvl="4"/>
            <a:r>
              <a:rPr lang="en-US" dirty="0" err="1"/>
              <a:t>Cinquième</a:t>
            </a:r>
            <a:r>
              <a:rPr lang="en-US" dirty="0"/>
              <a:t> </a:t>
            </a:r>
            <a:r>
              <a:rPr lang="en-US" dirty="0" err="1"/>
              <a:t>niveau</a:t>
            </a:r>
            <a:endParaRPr lang="en-US" dirty="0"/>
          </a:p>
        </p:txBody>
      </p:sp>
      <p:sp>
        <p:nvSpPr>
          <p:cNvPr id="1037" name="Line 13"/>
          <p:cNvSpPr>
            <a:spLocks noChangeShapeType="1"/>
          </p:cNvSpPr>
          <p:nvPr/>
        </p:nvSpPr>
        <p:spPr bwMode="auto">
          <a:xfrm>
            <a:off x="249238" y="6324600"/>
            <a:ext cx="8666162" cy="1588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>
              <a:defRPr/>
            </a:pPr>
            <a:endParaRPr lang="fr-FR"/>
          </a:p>
        </p:txBody>
      </p:sp>
      <p:pic>
        <p:nvPicPr>
          <p:cNvPr id="7" name="Image 6" descr="Screen shot 2011-04-30 at 11.53.31 PM.png"/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0" y="1"/>
            <a:ext cx="9144000" cy="764088"/>
          </a:xfrm>
          <a:prstGeom prst="rect">
            <a:avLst/>
          </a:prstGeom>
        </p:spPr>
      </p:pic>
      <p:sp>
        <p:nvSpPr>
          <p:cNvPr id="8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1143000" y="-142875"/>
            <a:ext cx="7239000" cy="90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137160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err="1"/>
              <a:t>Cliquez</a:t>
            </a:r>
            <a:r>
              <a:rPr lang="en-US" dirty="0"/>
              <a:t> et </a:t>
            </a:r>
            <a:r>
              <a:rPr lang="en-US" dirty="0" err="1"/>
              <a:t>modifiez</a:t>
            </a:r>
            <a:r>
              <a:rPr lang="en-US" dirty="0"/>
              <a:t> le </a:t>
            </a:r>
            <a:r>
              <a:rPr lang="en-US" dirty="0" err="1"/>
              <a:t>titre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000" b="1" i="0">
          <a:solidFill>
            <a:srgbClr val="0000FF"/>
          </a:solidFill>
          <a:latin typeface="Arial"/>
          <a:ea typeface="ＭＳ Ｐゴシック" charset="-128"/>
          <a:cs typeface="ＭＳ Ｐゴシック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  <a:ea typeface="ＭＳ Ｐゴシック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accent2">
              <a:lumMod val="75000"/>
            </a:schemeClr>
          </a:solidFill>
          <a:latin typeface="Arial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rgbClr val="B00000"/>
          </a:solidFill>
          <a:latin typeface="Arial"/>
          <a:ea typeface="ＭＳ Ｐゴシック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rgbClr val="34913D"/>
          </a:solidFill>
          <a:latin typeface="Arial"/>
          <a:ea typeface="ＭＳ Ｐゴシック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/>
          <a:ea typeface="ＭＳ Ｐゴシック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/>
          <a:ea typeface="ＭＳ Ｐゴシック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png"/><Relationship Id="rId3" Type="http://schemas.openxmlformats.org/officeDocument/2006/relationships/image" Target="../media/image13.png"/><Relationship Id="rId7" Type="http://schemas.openxmlformats.org/officeDocument/2006/relationships/image" Target="../media/image3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4.png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1.png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7" Type="http://schemas.openxmlformats.org/officeDocument/2006/relationships/image" Target="../media/image47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6.png"/><Relationship Id="rId5" Type="http://schemas.openxmlformats.org/officeDocument/2006/relationships/image" Target="../media/image45.png"/><Relationship Id="rId4" Type="http://schemas.openxmlformats.org/officeDocument/2006/relationships/image" Target="../media/image4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0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9.png"/><Relationship Id="rId5" Type="http://schemas.openxmlformats.org/officeDocument/2006/relationships/image" Target="../media/image58.png"/><Relationship Id="rId4" Type="http://schemas.openxmlformats.org/officeDocument/2006/relationships/image" Target="../media/image57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3.png"/><Relationship Id="rId4" Type="http://schemas.openxmlformats.org/officeDocument/2006/relationships/image" Target="../media/image6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7" Type="http://schemas.openxmlformats.org/officeDocument/2006/relationships/image" Target="../media/image69.png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68.png"/><Relationship Id="rId5" Type="http://schemas.openxmlformats.org/officeDocument/2006/relationships/image" Target="../media/image67.png"/><Relationship Id="rId4" Type="http://schemas.openxmlformats.org/officeDocument/2006/relationships/image" Target="../media/image66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2.png"/><Relationship Id="rId4" Type="http://schemas.openxmlformats.org/officeDocument/2006/relationships/image" Target="../media/image50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5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4.png"/><Relationship Id="rId3" Type="http://schemas.openxmlformats.org/officeDocument/2006/relationships/image" Target="../media/image79.png"/><Relationship Id="rId7" Type="http://schemas.openxmlformats.org/officeDocument/2006/relationships/image" Target="../media/image83.png"/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82.png"/><Relationship Id="rId5" Type="http://schemas.openxmlformats.org/officeDocument/2006/relationships/image" Target="../media/image81.png"/><Relationship Id="rId4" Type="http://schemas.openxmlformats.org/officeDocument/2006/relationships/image" Target="../media/image80.pn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88.png"/><Relationship Id="rId13" Type="http://schemas.openxmlformats.org/officeDocument/2006/relationships/image" Target="../media/image91.png"/><Relationship Id="rId3" Type="http://schemas.openxmlformats.org/officeDocument/2006/relationships/notesSlide" Target="../notesSlides/notesSlide6.xml"/><Relationship Id="rId7" Type="http://schemas.openxmlformats.org/officeDocument/2006/relationships/image" Target="../media/image25.pdf"/><Relationship Id="rId12" Type="http://schemas.openxmlformats.org/officeDocument/2006/relationships/image" Target="../media/image90.png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85.png"/><Relationship Id="rId1" Type="http://schemas.openxmlformats.org/officeDocument/2006/relationships/vmlDrawing" Target="../drawings/vmlDrawing1.vml"/><Relationship Id="rId6" Type="http://schemas.openxmlformats.org/officeDocument/2006/relationships/image" Target="../media/image87.png"/><Relationship Id="rId11" Type="http://schemas.openxmlformats.org/officeDocument/2006/relationships/image" Target="../media/image29.pdf"/><Relationship Id="rId5" Type="http://schemas.openxmlformats.org/officeDocument/2006/relationships/image" Target="../media/image23.pdf"/><Relationship Id="rId15" Type="http://schemas.openxmlformats.org/officeDocument/2006/relationships/oleObject" Target="../embeddings/oleObject1.bin"/><Relationship Id="rId10" Type="http://schemas.openxmlformats.org/officeDocument/2006/relationships/image" Target="../media/image89.png"/><Relationship Id="rId4" Type="http://schemas.openxmlformats.org/officeDocument/2006/relationships/image" Target="../media/image86.png"/><Relationship Id="rId9" Type="http://schemas.openxmlformats.org/officeDocument/2006/relationships/image" Target="../media/image27.pdf"/><Relationship Id="rId14" Type="http://schemas.openxmlformats.org/officeDocument/2006/relationships/image" Target="../media/image92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4.png"/><Relationship Id="rId2" Type="http://schemas.openxmlformats.org/officeDocument/2006/relationships/image" Target="../media/image93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95.pn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6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7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1.png"/><Relationship Id="rId5" Type="http://schemas.openxmlformats.org/officeDocument/2006/relationships/image" Target="../media/image99.png"/><Relationship Id="rId4" Type="http://schemas.openxmlformats.org/officeDocument/2006/relationships/image" Target="../media/image98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0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2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3.pn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5.png"/><Relationship Id="rId7" Type="http://schemas.openxmlformats.org/officeDocument/2006/relationships/image" Target="../media/image109.png"/><Relationship Id="rId2" Type="http://schemas.openxmlformats.org/officeDocument/2006/relationships/image" Target="../media/image10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8.png"/><Relationship Id="rId5" Type="http://schemas.openxmlformats.org/officeDocument/2006/relationships/image" Target="../media/image107.png"/><Relationship Id="rId4" Type="http://schemas.openxmlformats.org/officeDocument/2006/relationships/image" Target="../media/image106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1.png"/><Relationship Id="rId2" Type="http://schemas.openxmlformats.org/officeDocument/2006/relationships/image" Target="../media/image11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2.png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3.pn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4.pn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5.pn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7.png"/><Relationship Id="rId2" Type="http://schemas.openxmlformats.org/officeDocument/2006/relationships/image" Target="../media/image11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8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0.png"/><Relationship Id="rId2" Type="http://schemas.openxmlformats.org/officeDocument/2006/relationships/image" Target="../media/image11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3.png"/><Relationship Id="rId5" Type="http://schemas.openxmlformats.org/officeDocument/2006/relationships/image" Target="../media/image122.png"/><Relationship Id="rId4" Type="http://schemas.openxmlformats.org/officeDocument/2006/relationships/image" Target="../media/image121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5.png"/><Relationship Id="rId2" Type="http://schemas.openxmlformats.org/officeDocument/2006/relationships/image" Target="../media/image12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7.png"/><Relationship Id="rId2" Type="http://schemas.openxmlformats.org/officeDocument/2006/relationships/image" Target="../media/image126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8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0.png"/><Relationship Id="rId2" Type="http://schemas.openxmlformats.org/officeDocument/2006/relationships/image" Target="../media/image12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2.png"/><Relationship Id="rId4" Type="http://schemas.openxmlformats.org/officeDocument/2006/relationships/image" Target="../media/image131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4.png"/><Relationship Id="rId7" Type="http://schemas.openxmlformats.org/officeDocument/2006/relationships/image" Target="../media/image138.png"/><Relationship Id="rId2" Type="http://schemas.openxmlformats.org/officeDocument/2006/relationships/image" Target="../media/image13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7.png"/><Relationship Id="rId5" Type="http://schemas.openxmlformats.org/officeDocument/2006/relationships/image" Target="../media/image136.png"/><Relationship Id="rId4" Type="http://schemas.openxmlformats.org/officeDocument/2006/relationships/image" Target="../media/image135.png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9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1.png"/><Relationship Id="rId2" Type="http://schemas.openxmlformats.org/officeDocument/2006/relationships/image" Target="../media/image14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2.pn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4.png"/><Relationship Id="rId2" Type="http://schemas.openxmlformats.org/officeDocument/2006/relationships/image" Target="../media/image14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5.png"/></Relationships>
</file>

<file path=ppt/slides/_rels/slide4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0.png"/><Relationship Id="rId3" Type="http://schemas.openxmlformats.org/officeDocument/2006/relationships/image" Target="../media/image97.jpeg"/><Relationship Id="rId7" Type="http://schemas.openxmlformats.org/officeDocument/2006/relationships/image" Target="../media/image14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7.png"/><Relationship Id="rId5" Type="http://schemas.openxmlformats.org/officeDocument/2006/relationships/image" Target="../media/image146.png"/><Relationship Id="rId4" Type="http://schemas.openxmlformats.org/officeDocument/2006/relationships/image" Target="../media/image86.png"/><Relationship Id="rId9" Type="http://schemas.openxmlformats.org/officeDocument/2006/relationships/image" Target="../media/image149.pn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png"/><Relationship Id="rId7" Type="http://schemas.openxmlformats.org/officeDocument/2006/relationships/image" Target="../media/image15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2.png"/><Relationship Id="rId5" Type="http://schemas.openxmlformats.org/officeDocument/2006/relationships/image" Target="../media/image151.png"/><Relationship Id="rId4" Type="http://schemas.openxmlformats.org/officeDocument/2006/relationships/image" Target="../media/image150.png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4.pn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8.png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6.png"/><Relationship Id="rId2" Type="http://schemas.openxmlformats.org/officeDocument/2006/relationships/image" Target="../media/image15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7.png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9.png"/><Relationship Id="rId2" Type="http://schemas.openxmlformats.org/officeDocument/2006/relationships/image" Target="../media/image158.pn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1.png"/><Relationship Id="rId2" Type="http://schemas.openxmlformats.org/officeDocument/2006/relationships/image" Target="../media/image16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2.png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4.png"/><Relationship Id="rId2" Type="http://schemas.openxmlformats.org/officeDocument/2006/relationships/image" Target="../media/image163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67.png"/><Relationship Id="rId5" Type="http://schemas.openxmlformats.org/officeDocument/2006/relationships/image" Target="../media/image166.png"/><Relationship Id="rId4" Type="http://schemas.openxmlformats.org/officeDocument/2006/relationships/image" Target="../media/image165.png"/></Relationships>
</file>

<file path=ppt/slides/_rels/slide5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6.pdf"/><Relationship Id="rId3" Type="http://schemas.openxmlformats.org/officeDocument/2006/relationships/image" Target="../media/image71.pdf"/><Relationship Id="rId7" Type="http://schemas.openxmlformats.org/officeDocument/2006/relationships/image" Target="../media/image16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4.pdf"/><Relationship Id="rId5" Type="http://schemas.openxmlformats.org/officeDocument/2006/relationships/image" Target="../media/image168.png"/><Relationship Id="rId4" Type="http://schemas.openxmlformats.org/officeDocument/2006/relationships/image" Target="../media/image87.png"/><Relationship Id="rId9" Type="http://schemas.openxmlformats.org/officeDocument/2006/relationships/image" Target="../media/image170.png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2.png"/><Relationship Id="rId2" Type="http://schemas.openxmlformats.org/officeDocument/2006/relationships/image" Target="../media/image17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5.png"/><Relationship Id="rId5" Type="http://schemas.openxmlformats.org/officeDocument/2006/relationships/image" Target="../media/image174.png"/><Relationship Id="rId4" Type="http://schemas.openxmlformats.org/officeDocument/2006/relationships/image" Target="../media/image173.png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0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image" Target="../media/image22.jpeg"/><Relationship Id="rId7" Type="http://schemas.openxmlformats.org/officeDocument/2006/relationships/image" Target="../media/image26.pn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br>
              <a:rPr lang="en-US" dirty="0"/>
            </a:br>
            <a:endParaRPr lang="en-US" dirty="0"/>
          </a:p>
        </p:txBody>
      </p:sp>
      <p:sp>
        <p:nvSpPr>
          <p:cNvPr id="1843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US" sz="1800"/>
          </a:p>
        </p:txBody>
      </p:sp>
      <p:pic>
        <p:nvPicPr>
          <p:cNvPr id="18438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38597" name="Text Box 5"/>
          <p:cNvSpPr txBox="1">
            <a:spLocks noChangeArrowheads="1"/>
          </p:cNvSpPr>
          <p:nvPr/>
        </p:nvSpPr>
        <p:spPr bwMode="auto">
          <a:xfrm>
            <a:off x="-152400" y="449377"/>
            <a:ext cx="9296400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defRPr/>
            </a:pPr>
            <a:r>
              <a:rPr lang="en-GB" sz="4000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Helvetica" charset="0"/>
              </a:rPr>
              <a:t>        Searches for Physics Beyond </a:t>
            </a:r>
          </a:p>
          <a:p>
            <a:pPr>
              <a:defRPr/>
            </a:pPr>
            <a:r>
              <a:rPr lang="en-GB" sz="4000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Helvetica" charset="0"/>
              </a:rPr>
              <a:t>  the SM at the Large Hadron Collider</a:t>
            </a:r>
          </a:p>
          <a:p>
            <a:pPr>
              <a:defRPr/>
            </a:pPr>
            <a:r>
              <a:rPr lang="en-GB" sz="4000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Helvetica" charset="0"/>
              </a:rPr>
              <a:t>          </a:t>
            </a:r>
            <a:endParaRPr lang="en-US" sz="2400" b="1" dirty="0">
              <a:solidFill>
                <a:srgbClr val="FF3C0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Helvetica" charset="0"/>
            </a:endParaRPr>
          </a:p>
          <a:p>
            <a:pPr eaLnBrk="0" hangingPunct="0">
              <a:defRPr/>
            </a:pPr>
            <a:r>
              <a:rPr lang="en-GB" sz="4000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Helvetica" charset="0"/>
              </a:rPr>
              <a:t>          </a:t>
            </a:r>
            <a:endParaRPr lang="en-US" sz="2400" b="1" dirty="0">
              <a:solidFill>
                <a:srgbClr val="FF3C0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Helvetica" charset="0"/>
            </a:endParaRPr>
          </a:p>
        </p:txBody>
      </p:sp>
      <p:sp>
        <p:nvSpPr>
          <p:cNvPr id="11" name="Text Box 6"/>
          <p:cNvSpPr txBox="1">
            <a:spLocks noChangeArrowheads="1"/>
          </p:cNvSpPr>
          <p:nvPr/>
        </p:nvSpPr>
        <p:spPr bwMode="auto">
          <a:xfrm>
            <a:off x="228600" y="2020431"/>
            <a:ext cx="3433302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chemeClr val="bg2">
                <a:alpha val="74998"/>
              </a:schemeClr>
            </a:outerShdw>
          </a:effectLst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0" hangingPunct="0">
              <a:defRPr/>
            </a:pPr>
            <a:r>
              <a:rPr lang="en-US" sz="2400" dirty="0">
                <a:solidFill>
                  <a:srgbClr val="FFFF00"/>
                </a:solidFill>
                <a:latin typeface="Arial" charset="0"/>
                <a:ea typeface="Arial" charset="0"/>
                <a:cs typeface="Arial" charset="0"/>
              </a:rPr>
              <a:t>Albert De Roeck</a:t>
            </a:r>
          </a:p>
          <a:p>
            <a:pPr eaLnBrk="0" hangingPunct="0">
              <a:defRPr/>
            </a:pPr>
            <a:r>
              <a:rPr lang="en-US" dirty="0">
                <a:solidFill>
                  <a:srgbClr val="FFFF00"/>
                </a:solidFill>
                <a:latin typeface="Arial" charset="0"/>
                <a:ea typeface="Arial" charset="0"/>
                <a:cs typeface="Arial" charset="0"/>
              </a:rPr>
              <a:t>CERN, Geneva, Switzerland</a:t>
            </a:r>
          </a:p>
          <a:p>
            <a:pPr eaLnBrk="0" hangingPunct="0">
              <a:defRPr/>
            </a:pPr>
            <a:r>
              <a:rPr lang="en-US" sz="1600" dirty="0">
                <a:solidFill>
                  <a:srgbClr val="FFFF00"/>
                </a:solidFill>
                <a:latin typeface="Arial" charset="0"/>
                <a:ea typeface="Arial" charset="0"/>
                <a:cs typeface="Arial" charset="0"/>
              </a:rPr>
              <a:t>Antwerp University Belgium</a:t>
            </a:r>
          </a:p>
          <a:p>
            <a:pPr eaLnBrk="0" hangingPunct="0">
              <a:defRPr/>
            </a:pPr>
            <a:r>
              <a:rPr lang="en-US" sz="1600" dirty="0">
                <a:solidFill>
                  <a:srgbClr val="FFFF00"/>
                </a:solidFill>
                <a:latin typeface="Arial" charset="0"/>
                <a:ea typeface="Arial" charset="0"/>
                <a:cs typeface="Arial" charset="0"/>
              </a:rPr>
              <a:t>UC-Davis California USA</a:t>
            </a:r>
          </a:p>
          <a:p>
            <a:pPr eaLnBrk="0" hangingPunct="0">
              <a:defRPr/>
            </a:pPr>
            <a:r>
              <a:rPr lang="en-US" sz="1600" dirty="0">
                <a:solidFill>
                  <a:srgbClr val="FFFF00"/>
                </a:solidFill>
                <a:latin typeface="Arial" charset="0"/>
                <a:ea typeface="Arial" charset="0"/>
                <a:cs typeface="Arial" charset="0"/>
              </a:rPr>
              <a:t>NTU, Singapore</a:t>
            </a:r>
          </a:p>
          <a:p>
            <a:pPr eaLnBrk="0" hangingPunct="0">
              <a:defRPr/>
            </a:pPr>
            <a:endParaRPr lang="en-US" sz="2400" dirty="0">
              <a:solidFill>
                <a:srgbClr val="FFFF00"/>
              </a:solidFill>
              <a:latin typeface="Arial" charset="0"/>
              <a:ea typeface="Arial" charset="0"/>
              <a:cs typeface="Arial" charset="0"/>
            </a:endParaRPr>
          </a:p>
          <a:p>
            <a:pPr eaLnBrk="0" hangingPunct="0">
              <a:defRPr/>
            </a:pPr>
            <a:r>
              <a:rPr lang="en-US" sz="2400" dirty="0">
                <a:solidFill>
                  <a:srgbClr val="FFFF00"/>
                </a:solidFill>
                <a:latin typeface="Arial" charset="0"/>
                <a:ea typeface="Arial" charset="0"/>
                <a:cs typeface="Arial" charset="0"/>
              </a:rPr>
              <a:t>10</a:t>
            </a:r>
            <a:r>
              <a:rPr lang="en-US" sz="2400" baseline="30000" dirty="0">
                <a:solidFill>
                  <a:srgbClr val="FFFF00"/>
                </a:solidFill>
                <a:latin typeface="Arial" charset="0"/>
                <a:ea typeface="Arial" charset="0"/>
                <a:cs typeface="Arial" charset="0"/>
              </a:rPr>
              <a:t>th</a:t>
            </a:r>
            <a:r>
              <a:rPr lang="en-US" sz="2400" dirty="0">
                <a:solidFill>
                  <a:srgbClr val="FFFF00"/>
                </a:solidFill>
                <a:latin typeface="Arial" charset="0"/>
                <a:ea typeface="Arial" charset="0"/>
                <a:cs typeface="Arial" charset="0"/>
              </a:rPr>
              <a:t>  July  2019</a:t>
            </a:r>
          </a:p>
        </p:txBody>
      </p:sp>
      <p:pic>
        <p:nvPicPr>
          <p:cNvPr id="13" name="Picture 9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924800" y="5410200"/>
            <a:ext cx="10668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7"/>
              </a:srgbClr>
            </a:outerShdw>
          </a:effectLst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7834B301-5C15-7044-AE2F-D78FBB0E439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7544" y="5309307"/>
            <a:ext cx="2291234" cy="1216037"/>
          </a:xfrm>
          <a:prstGeom prst="rect">
            <a:avLst/>
          </a:prstGeom>
          <a:ln w="34925">
            <a:solidFill>
              <a:srgbClr val="FFFF00"/>
            </a:solidFill>
          </a:ln>
        </p:spPr>
      </p:pic>
    </p:spTree>
    <p:extLst>
      <p:ext uri="{BB962C8B-B14F-4D97-AF65-F5344CB8AC3E}">
        <p14:creationId xmlns:p14="http://schemas.microsoft.com/office/powerpoint/2010/main" val="106676031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F5E059-D84E-7A4F-80D9-07392A2614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43608" y="-171400"/>
            <a:ext cx="7239000" cy="904875"/>
          </a:xfrm>
        </p:spPr>
        <p:txBody>
          <a:bodyPr/>
          <a:lstStyle/>
          <a:p>
            <a:r>
              <a:rPr lang="en-US" dirty="0"/>
              <a:t>Higgs Production and Decay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6BE656F-672D-0447-863C-196B3603BF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FF4406A-1268-B64E-94D5-08AC96D1CA08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509C012-BF60-FA48-81BF-74205F59E60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64258"/>
            <a:ext cx="9144000" cy="5561086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990BB295-158E-134F-B426-F915091EE958}"/>
              </a:ext>
            </a:extLst>
          </p:cNvPr>
          <p:cNvSpPr/>
          <p:nvPr/>
        </p:nvSpPr>
        <p:spPr bwMode="auto">
          <a:xfrm>
            <a:off x="6876256" y="1412776"/>
            <a:ext cx="2115344" cy="4752528"/>
          </a:xfrm>
          <a:prstGeom prst="rect">
            <a:avLst/>
          </a:prstGeom>
          <a:noFill/>
          <a:ln w="349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BF9CC0F-A935-F44D-AEFC-2588A60E4390}"/>
              </a:ext>
            </a:extLst>
          </p:cNvPr>
          <p:cNvSpPr txBox="1"/>
          <p:nvPr/>
        </p:nvSpPr>
        <p:spPr>
          <a:xfrm>
            <a:off x="6588224" y="964258"/>
            <a:ext cx="265931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Not observed in run-1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055B6AFB-1815-544C-8DFC-B1C792EAA0EF}"/>
              </a:ext>
            </a:extLst>
          </p:cNvPr>
          <p:cNvSpPr/>
          <p:nvPr/>
        </p:nvSpPr>
        <p:spPr bwMode="auto">
          <a:xfrm>
            <a:off x="2195736" y="3573016"/>
            <a:ext cx="2160240" cy="28803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F16C3029-C757-CC4B-8056-4704A3ED9F95}"/>
              </a:ext>
            </a:extLst>
          </p:cNvPr>
          <p:cNvSpPr/>
          <p:nvPr/>
        </p:nvSpPr>
        <p:spPr bwMode="auto">
          <a:xfrm>
            <a:off x="4531432" y="5805264"/>
            <a:ext cx="2160240" cy="28803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270645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-142875"/>
            <a:ext cx="9144000" cy="904875"/>
          </a:xfrm>
        </p:spPr>
        <p:txBody>
          <a:bodyPr/>
          <a:lstStyle/>
          <a:p>
            <a:r>
              <a:rPr lang="en-GB" dirty="0"/>
              <a:t>Higgs Production &amp; Decay</a:t>
            </a: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" y="876300"/>
            <a:ext cx="1095607" cy="31623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9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24420" y="3962401"/>
            <a:ext cx="4033780" cy="2895600"/>
          </a:xfrm>
          <a:prstGeom prst="rect">
            <a:avLst/>
          </a:prstGeom>
        </p:spPr>
      </p:pic>
      <p:sp>
        <p:nvSpPr>
          <p:cNvPr id="11" name="ZoneTexte 10"/>
          <p:cNvSpPr txBox="1"/>
          <p:nvPr/>
        </p:nvSpPr>
        <p:spPr>
          <a:xfrm>
            <a:off x="5791200" y="1447800"/>
            <a:ext cx="3159864" cy="1938992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      Processes</a:t>
            </a:r>
          </a:p>
          <a:p>
            <a:r>
              <a:rPr lang="en-GB" dirty="0" err="1">
                <a:solidFill>
                  <a:srgbClr val="0000FF"/>
                </a:solidFill>
                <a:latin typeface="Wingdings"/>
                <a:ea typeface="Wingdings"/>
                <a:cs typeface="Wingdings"/>
              </a:rPr>
              <a:t></a:t>
            </a:r>
            <a:r>
              <a:rPr lang="en-GB" dirty="0" err="1">
                <a:solidFill>
                  <a:srgbClr val="0000FF"/>
                </a:solidFill>
              </a:rPr>
              <a:t>Gluon</a:t>
            </a:r>
            <a:r>
              <a:rPr lang="en-GB" dirty="0">
                <a:solidFill>
                  <a:srgbClr val="0000FF"/>
                </a:solidFill>
              </a:rPr>
              <a:t> fusion</a:t>
            </a:r>
          </a:p>
          <a:p>
            <a:r>
              <a:rPr lang="en-GB" dirty="0" err="1">
                <a:solidFill>
                  <a:srgbClr val="0000FF"/>
                </a:solidFill>
                <a:latin typeface="Wingdings"/>
                <a:ea typeface="Wingdings"/>
                <a:cs typeface="Wingdings"/>
              </a:rPr>
              <a:t></a:t>
            </a:r>
            <a:r>
              <a:rPr lang="en-GB" dirty="0" err="1">
                <a:solidFill>
                  <a:srgbClr val="0000FF"/>
                </a:solidFill>
              </a:rPr>
              <a:t>Vector</a:t>
            </a:r>
            <a:r>
              <a:rPr lang="en-GB" dirty="0">
                <a:solidFill>
                  <a:srgbClr val="0000FF"/>
                </a:solidFill>
              </a:rPr>
              <a:t> Boson Fusion</a:t>
            </a:r>
          </a:p>
          <a:p>
            <a:r>
              <a:rPr lang="en-GB" dirty="0">
                <a:solidFill>
                  <a:srgbClr val="0000FF"/>
                </a:solidFill>
                <a:latin typeface="Wingdings"/>
                <a:ea typeface="Wingdings"/>
                <a:cs typeface="Wingdings"/>
              </a:rPr>
              <a:t></a:t>
            </a:r>
            <a:r>
              <a:rPr lang="en-GB" dirty="0">
                <a:solidFill>
                  <a:srgbClr val="0000FF"/>
                </a:solidFill>
              </a:rPr>
              <a:t>W/Z associated prod.</a:t>
            </a:r>
          </a:p>
          <a:p>
            <a:r>
              <a:rPr lang="en-GB" dirty="0" err="1">
                <a:solidFill>
                  <a:srgbClr val="0000FF"/>
                </a:solidFill>
                <a:latin typeface="Wingdings"/>
                <a:ea typeface="Wingdings"/>
                <a:cs typeface="Wingdings"/>
              </a:rPr>
              <a:t></a:t>
            </a:r>
            <a:r>
              <a:rPr lang="en-GB" dirty="0" err="1">
                <a:solidFill>
                  <a:srgbClr val="0000FF"/>
                </a:solidFill>
              </a:rPr>
              <a:t>Top</a:t>
            </a:r>
            <a:r>
              <a:rPr lang="en-GB" dirty="0">
                <a:solidFill>
                  <a:srgbClr val="0000FF"/>
                </a:solidFill>
              </a:rPr>
              <a:t> associated prod </a:t>
            </a:r>
          </a:p>
          <a:p>
            <a:r>
              <a:rPr lang="en-GB" dirty="0">
                <a:solidFill>
                  <a:srgbClr val="0000FF"/>
                </a:solidFill>
                <a:latin typeface="Wingdings"/>
                <a:ea typeface="Wingdings"/>
                <a:cs typeface="Wingdings"/>
              </a:rPr>
              <a:t></a:t>
            </a:r>
            <a:r>
              <a:rPr lang="en-GB" dirty="0">
                <a:solidFill>
                  <a:srgbClr val="FF0000"/>
                </a:solidFill>
              </a:rPr>
              <a:t>B-quark associated prod? </a:t>
            </a:r>
          </a:p>
        </p:txBody>
      </p:sp>
      <p:pic>
        <p:nvPicPr>
          <p:cNvPr id="16" name="Image 15" descr="Screen Shot 2014-07-04 at 12.54.47 PM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24000" y="914400"/>
            <a:ext cx="4059944" cy="3111859"/>
          </a:xfrm>
          <a:prstGeom prst="rect">
            <a:avLst/>
          </a:prstGeom>
        </p:spPr>
      </p:pic>
      <p:sp>
        <p:nvSpPr>
          <p:cNvPr id="17" name="Line 5"/>
          <p:cNvSpPr>
            <a:spLocks noChangeShapeType="1"/>
          </p:cNvSpPr>
          <p:nvPr/>
        </p:nvSpPr>
        <p:spPr bwMode="auto">
          <a:xfrm>
            <a:off x="1295400" y="1098868"/>
            <a:ext cx="914400" cy="45719"/>
          </a:xfrm>
          <a:prstGeom prst="line">
            <a:avLst/>
          </a:prstGeom>
          <a:noFill/>
          <a:ln w="9360">
            <a:solidFill>
              <a:srgbClr val="000000"/>
            </a:solidFill>
            <a:round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8" name="Line 8"/>
          <p:cNvSpPr>
            <a:spLocks noChangeShapeType="1"/>
          </p:cNvSpPr>
          <p:nvPr/>
        </p:nvSpPr>
        <p:spPr bwMode="auto">
          <a:xfrm>
            <a:off x="1143000" y="1981200"/>
            <a:ext cx="1066800" cy="381000"/>
          </a:xfrm>
          <a:prstGeom prst="line">
            <a:avLst/>
          </a:prstGeom>
          <a:noFill/>
          <a:ln w="9360">
            <a:solidFill>
              <a:srgbClr val="000000"/>
            </a:solidFill>
            <a:round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9" name="Line 7"/>
          <p:cNvSpPr>
            <a:spLocks noChangeShapeType="1"/>
          </p:cNvSpPr>
          <p:nvPr/>
        </p:nvSpPr>
        <p:spPr bwMode="auto">
          <a:xfrm flipV="1">
            <a:off x="1219200" y="2667000"/>
            <a:ext cx="2057400" cy="76200"/>
          </a:xfrm>
          <a:prstGeom prst="line">
            <a:avLst/>
          </a:prstGeom>
          <a:noFill/>
          <a:ln w="9360">
            <a:solidFill>
              <a:srgbClr val="000000"/>
            </a:solidFill>
            <a:round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20" name="Line 6"/>
          <p:cNvSpPr>
            <a:spLocks noChangeShapeType="1"/>
          </p:cNvSpPr>
          <p:nvPr/>
        </p:nvSpPr>
        <p:spPr bwMode="auto">
          <a:xfrm flipV="1">
            <a:off x="1295400" y="2590800"/>
            <a:ext cx="3352800" cy="914400"/>
          </a:xfrm>
          <a:prstGeom prst="line">
            <a:avLst/>
          </a:prstGeom>
          <a:noFill/>
          <a:ln w="9360">
            <a:solidFill>
              <a:srgbClr val="000000"/>
            </a:solidFill>
            <a:round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2" name="Line 7"/>
          <p:cNvSpPr>
            <a:spLocks noChangeShapeType="1"/>
          </p:cNvSpPr>
          <p:nvPr/>
        </p:nvSpPr>
        <p:spPr bwMode="auto">
          <a:xfrm flipH="1" flipV="1">
            <a:off x="3352800" y="2819400"/>
            <a:ext cx="2438400" cy="381000"/>
          </a:xfrm>
          <a:prstGeom prst="line">
            <a:avLst/>
          </a:prstGeom>
          <a:noFill/>
          <a:ln w="9360">
            <a:solidFill>
              <a:srgbClr val="000000"/>
            </a:solidFill>
            <a:round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GB"/>
          </a:p>
        </p:txBody>
      </p:sp>
      <p:cxnSp>
        <p:nvCxnSpPr>
          <p:cNvPr id="14" name="Connecteur droit 13"/>
          <p:cNvCxnSpPr/>
          <p:nvPr/>
        </p:nvCxnSpPr>
        <p:spPr bwMode="auto">
          <a:xfrm rot="5400000">
            <a:off x="4076700" y="5295900"/>
            <a:ext cx="2514600" cy="1588"/>
          </a:xfrm>
          <a:prstGeom prst="line">
            <a:avLst/>
          </a:prstGeom>
          <a:solidFill>
            <a:schemeClr val="accent1"/>
          </a:solidFill>
          <a:ln w="349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5" name="ZoneTexte 14"/>
          <p:cNvSpPr txBox="1"/>
          <p:nvPr/>
        </p:nvSpPr>
        <p:spPr>
          <a:xfrm>
            <a:off x="381000" y="4104144"/>
            <a:ext cx="3750194" cy="2677656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Numbers taken from the </a:t>
            </a:r>
          </a:p>
          <a:p>
            <a:r>
              <a:rPr lang="en-GB" dirty="0">
                <a:solidFill>
                  <a:srgbClr val="FF0000"/>
                </a:solidFill>
              </a:rPr>
              <a:t>LHC Higgs Cross Section WG</a:t>
            </a:r>
          </a:p>
          <a:p>
            <a:endParaRPr lang="en-GB" dirty="0">
              <a:solidFill>
                <a:srgbClr val="0000FF"/>
              </a:solidFill>
            </a:endParaRPr>
          </a:p>
          <a:p>
            <a:r>
              <a:rPr lang="en-GB" sz="1800" dirty="0">
                <a:solidFill>
                  <a:srgbClr val="0000FF"/>
                </a:solidFill>
              </a:rPr>
              <a:t>See CERN yellow reports:</a:t>
            </a:r>
          </a:p>
          <a:p>
            <a:r>
              <a:rPr lang="en-GB" sz="1800" dirty="0">
                <a:solidFill>
                  <a:srgbClr val="FF0000"/>
                </a:solidFill>
              </a:rPr>
              <a:t>YR1:</a:t>
            </a:r>
            <a:r>
              <a:rPr lang="en-GB" sz="1800" dirty="0">
                <a:solidFill>
                  <a:srgbClr val="0000FF"/>
                </a:solidFill>
              </a:rPr>
              <a:t> Inclusive cross sections</a:t>
            </a:r>
          </a:p>
          <a:p>
            <a:r>
              <a:rPr lang="en-GB" sz="1800" dirty="0">
                <a:solidFill>
                  <a:srgbClr val="FF0000"/>
                </a:solidFill>
              </a:rPr>
              <a:t>YR2:</a:t>
            </a:r>
            <a:r>
              <a:rPr lang="en-GB" sz="1800" dirty="0">
                <a:solidFill>
                  <a:srgbClr val="0000FF"/>
                </a:solidFill>
              </a:rPr>
              <a:t> Differential cross sections</a:t>
            </a:r>
          </a:p>
          <a:p>
            <a:r>
              <a:rPr lang="en-GB" sz="1800" dirty="0">
                <a:solidFill>
                  <a:srgbClr val="FF0000"/>
                </a:solidFill>
              </a:rPr>
              <a:t>YR3:</a:t>
            </a:r>
            <a:r>
              <a:rPr lang="en-GB" sz="1800" dirty="0">
                <a:solidFill>
                  <a:srgbClr val="0000FF"/>
                </a:solidFill>
              </a:rPr>
              <a:t> Properties </a:t>
            </a:r>
          </a:p>
          <a:p>
            <a:r>
              <a:rPr lang="en-GB" sz="1800" dirty="0">
                <a:solidFill>
                  <a:srgbClr val="FF0000"/>
                </a:solidFill>
              </a:rPr>
              <a:t>YR4: </a:t>
            </a:r>
            <a:r>
              <a:rPr lang="en-GB" sz="1800" dirty="0">
                <a:solidFill>
                  <a:srgbClr val="0000FF"/>
                </a:solidFill>
              </a:rPr>
              <a:t>Deciphering the nature of the</a:t>
            </a:r>
          </a:p>
          <a:p>
            <a:r>
              <a:rPr lang="en-GB" sz="1800" dirty="0">
                <a:solidFill>
                  <a:srgbClr val="0000FF"/>
                </a:solidFill>
              </a:rPr>
              <a:t>        Higgs sector    </a:t>
            </a:r>
          </a:p>
        </p:txBody>
      </p:sp>
    </p:spTree>
    <p:extLst>
      <p:ext uri="{BB962C8B-B14F-4D97-AF65-F5344CB8AC3E}">
        <p14:creationId xmlns:p14="http://schemas.microsoft.com/office/powerpoint/2010/main" val="35548525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3555" name="Text Box 3"/>
          <p:cNvSpPr txBox="1">
            <a:spLocks noChangeArrowheads="1"/>
          </p:cNvSpPr>
          <p:nvPr/>
        </p:nvSpPr>
        <p:spPr bwMode="auto">
          <a:xfrm>
            <a:off x="1348238" y="838200"/>
            <a:ext cx="6347962" cy="769441"/>
          </a:xfrm>
          <a:prstGeom prst="rect">
            <a:avLst/>
          </a:prstGeom>
          <a:solidFill>
            <a:srgbClr val="CCFFFF"/>
          </a:solidFill>
          <a:ln w="4127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>
              <a:buFont typeface="Symbol" pitchFamily="-84" charset="2"/>
              <a:buNone/>
            </a:pPr>
            <a:r>
              <a:rPr lang="en-US" sz="2200" dirty="0">
                <a:solidFill>
                  <a:srgbClr val="0033CC"/>
                </a:solidFill>
                <a:latin typeface="Arial" pitchFamily="-84" charset="0"/>
              </a:rPr>
              <a:t>Observation of a </a:t>
            </a:r>
            <a:r>
              <a:rPr lang="en-US" sz="2200" dirty="0">
                <a:solidFill>
                  <a:srgbClr val="CC0000"/>
                </a:solidFill>
                <a:latin typeface="Arial" pitchFamily="-84" charset="0"/>
              </a:rPr>
              <a:t>Higgs</a:t>
            </a:r>
            <a:r>
              <a:rPr lang="en-US" sz="2200" dirty="0">
                <a:solidFill>
                  <a:srgbClr val="0033CC"/>
                </a:solidFill>
                <a:latin typeface="Arial" pitchFamily="-84" charset="0"/>
              </a:rPr>
              <a:t> Particle at the LHC, after </a:t>
            </a:r>
          </a:p>
          <a:p>
            <a:pPr>
              <a:buFont typeface="Symbol" pitchFamily="-84" charset="2"/>
              <a:buNone/>
            </a:pPr>
            <a:r>
              <a:rPr lang="en-US" sz="2200" dirty="0">
                <a:solidFill>
                  <a:srgbClr val="0033CC"/>
                </a:solidFill>
                <a:latin typeface="Arial" pitchFamily="-84" charset="0"/>
              </a:rPr>
              <a:t>about 40 years of experimental searches to find it     </a:t>
            </a:r>
            <a:endParaRPr lang="en-US" sz="2200" dirty="0">
              <a:solidFill>
                <a:srgbClr val="CC0000"/>
              </a:solidFill>
              <a:latin typeface="Arial" pitchFamily="-84" charset="0"/>
            </a:endParaRPr>
          </a:p>
        </p:txBody>
      </p:sp>
      <p:sp>
        <p:nvSpPr>
          <p:cNvPr id="17" name="Titre 1"/>
          <p:cNvSpPr>
            <a:spLocks noGrp="1"/>
          </p:cNvSpPr>
          <p:nvPr>
            <p:ph type="title"/>
          </p:nvPr>
        </p:nvSpPr>
        <p:spPr>
          <a:xfrm>
            <a:off x="0" y="-152400"/>
            <a:ext cx="9144000" cy="904875"/>
          </a:xfrm>
        </p:spPr>
        <p:txBody>
          <a:bodyPr/>
          <a:lstStyle/>
          <a:p>
            <a:r>
              <a:rPr lang="en-GB" dirty="0"/>
              <a:t>2012: A Milestone in Particle Physics</a:t>
            </a:r>
          </a:p>
        </p:txBody>
      </p:sp>
      <p:pic>
        <p:nvPicPr>
          <p:cNvPr id="13" name="Image 12" descr="Screen Shot 2013-05-25 at 5.46.03 P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200" y="1600200"/>
            <a:ext cx="3632200" cy="2971800"/>
          </a:xfrm>
          <a:prstGeom prst="rect">
            <a:avLst/>
          </a:prstGeom>
        </p:spPr>
      </p:pic>
      <p:sp>
        <p:nvSpPr>
          <p:cNvPr id="15" name="Ellipse 14"/>
          <p:cNvSpPr/>
          <p:nvPr/>
        </p:nvSpPr>
        <p:spPr bwMode="auto">
          <a:xfrm>
            <a:off x="1828800" y="3124200"/>
            <a:ext cx="609600" cy="1143000"/>
          </a:xfrm>
          <a:prstGeom prst="ellipse">
            <a:avLst/>
          </a:prstGeom>
          <a:noFill/>
          <a:ln w="444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sp>
      <p:pic>
        <p:nvPicPr>
          <p:cNvPr id="18" name="Image 17" descr="Screen Shot 2015-04-25 at 16.21.21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33800" y="1600200"/>
            <a:ext cx="2872740" cy="2971800"/>
          </a:xfrm>
          <a:prstGeom prst="rect">
            <a:avLst/>
          </a:prstGeom>
        </p:spPr>
      </p:pic>
      <p:pic>
        <p:nvPicPr>
          <p:cNvPr id="19" name="Image 18" descr="Screen Shot 2015-04-25 at 16.23.33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10827" y="4724400"/>
            <a:ext cx="6242373" cy="1905000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 bwMode="auto">
          <a:xfrm>
            <a:off x="6781800" y="5715000"/>
            <a:ext cx="2286000" cy="914400"/>
          </a:xfrm>
          <a:prstGeom prst="rect">
            <a:avLst/>
          </a:prstGeom>
          <a:solidFill>
            <a:schemeClr val="accent3"/>
          </a:solidFill>
          <a:ln w="9525" cap="flat" cmpd="sng" algn="ctr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  <a:effectLst/>
        </p:spPr>
      </p:sp>
      <p:pic>
        <p:nvPicPr>
          <p:cNvPr id="23" name="Image 22" descr="Screen Shot 2015-04-26 at 10.55.23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934200" y="5842000"/>
            <a:ext cx="1981200" cy="330200"/>
          </a:xfrm>
          <a:prstGeom prst="rect">
            <a:avLst/>
          </a:prstGeom>
        </p:spPr>
      </p:pic>
      <p:pic>
        <p:nvPicPr>
          <p:cNvPr id="24" name="Image 23" descr="Screen Shot 2015-04-26 at 10.55.33.pn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010400" y="6165850"/>
            <a:ext cx="1631435" cy="311150"/>
          </a:xfrm>
          <a:prstGeom prst="rect">
            <a:avLst/>
          </a:prstGeom>
        </p:spPr>
      </p:pic>
      <p:sp>
        <p:nvSpPr>
          <p:cNvPr id="25" name="ZoneTexte 24"/>
          <p:cNvSpPr txBox="1"/>
          <p:nvPr/>
        </p:nvSpPr>
        <p:spPr>
          <a:xfrm>
            <a:off x="6705600" y="1676400"/>
            <a:ext cx="2441694" cy="3477875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2014: Higgs Boson</a:t>
            </a:r>
          </a:p>
          <a:p>
            <a:r>
              <a:rPr lang="en-GB" dirty="0">
                <a:solidFill>
                  <a:srgbClr val="FF0000"/>
                </a:solidFill>
              </a:rPr>
              <a:t>well established.</a:t>
            </a:r>
          </a:p>
          <a:p>
            <a:endParaRPr lang="en-GB" dirty="0">
              <a:solidFill>
                <a:srgbClr val="FF0000"/>
              </a:solidFill>
            </a:endParaRPr>
          </a:p>
          <a:p>
            <a:r>
              <a:rPr lang="en-GB" dirty="0">
                <a:solidFill>
                  <a:srgbClr val="0000FF"/>
                </a:solidFill>
              </a:rPr>
              <a:t>Most accessible </a:t>
            </a:r>
          </a:p>
          <a:p>
            <a:r>
              <a:rPr lang="en-GB" dirty="0">
                <a:solidFill>
                  <a:srgbClr val="0000FF"/>
                </a:solidFill>
              </a:rPr>
              <a:t>channels studied</a:t>
            </a:r>
          </a:p>
          <a:p>
            <a:endParaRPr lang="en-GB" dirty="0">
              <a:solidFill>
                <a:srgbClr val="0000FF"/>
              </a:solidFill>
            </a:endParaRPr>
          </a:p>
          <a:p>
            <a:pPr>
              <a:buFont typeface="Symbol" pitchFamily="1" charset="2"/>
              <a:buChar char="×"/>
            </a:pPr>
            <a:r>
              <a:rPr lang="en-GB" dirty="0">
                <a:solidFill>
                  <a:srgbClr val="0000FF"/>
                </a:solidFill>
              </a:rPr>
              <a:t>Observation in WW,</a:t>
            </a:r>
          </a:p>
          <a:p>
            <a:r>
              <a:rPr lang="en-GB" dirty="0">
                <a:solidFill>
                  <a:srgbClr val="0000FF"/>
                </a:solidFill>
              </a:rPr>
              <a:t> ZZ and </a:t>
            </a:r>
            <a:r>
              <a:rPr lang="en-GB" dirty="0" err="1">
                <a:solidFill>
                  <a:srgbClr val="0000FF"/>
                </a:solidFill>
                <a:latin typeface="Georgia"/>
              </a:rPr>
              <a:t>γγ</a:t>
            </a:r>
            <a:r>
              <a:rPr lang="en-GB" dirty="0">
                <a:solidFill>
                  <a:srgbClr val="0000FF"/>
                </a:solidFill>
                <a:latin typeface="Georgia"/>
              </a:rPr>
              <a:t> </a:t>
            </a:r>
            <a:r>
              <a:rPr lang="en-GB" dirty="0">
                <a:solidFill>
                  <a:srgbClr val="0000FF"/>
                </a:solidFill>
              </a:rPr>
              <a:t>channels</a:t>
            </a:r>
          </a:p>
          <a:p>
            <a:r>
              <a:rPr lang="en-US" dirty="0" err="1">
                <a:sym typeface="Symbol"/>
              </a:rPr>
              <a:t></a:t>
            </a:r>
            <a:r>
              <a:rPr lang="en-GB" dirty="0" err="1">
                <a:solidFill>
                  <a:srgbClr val="0000FF"/>
                </a:solidFill>
              </a:rPr>
              <a:t>tau</a:t>
            </a:r>
            <a:r>
              <a:rPr lang="en-GB" dirty="0">
                <a:solidFill>
                  <a:srgbClr val="0000FF"/>
                </a:solidFill>
              </a:rPr>
              <a:t> </a:t>
            </a:r>
            <a:r>
              <a:rPr lang="en-GB" dirty="0" err="1">
                <a:solidFill>
                  <a:srgbClr val="0000FF"/>
                </a:solidFill>
              </a:rPr>
              <a:t>tau</a:t>
            </a:r>
            <a:r>
              <a:rPr lang="en-GB" dirty="0">
                <a:solidFill>
                  <a:srgbClr val="0000FF"/>
                </a:solidFill>
              </a:rPr>
              <a:t> at the limit</a:t>
            </a:r>
          </a:p>
          <a:p>
            <a:pPr>
              <a:buFont typeface="Symbol" pitchFamily="1" charset="2"/>
              <a:buChar char="×"/>
            </a:pPr>
            <a:r>
              <a:rPr lang="en-GB" dirty="0">
                <a:solidFill>
                  <a:srgbClr val="FF0000"/>
                </a:solidFill>
              </a:rPr>
              <a:t>bb and </a:t>
            </a:r>
            <a:r>
              <a:rPr lang="en-GB" dirty="0" err="1">
                <a:solidFill>
                  <a:srgbClr val="FF0000"/>
                </a:solidFill>
              </a:rPr>
              <a:t>ttH</a:t>
            </a:r>
            <a:r>
              <a:rPr lang="en-GB" dirty="0">
                <a:solidFill>
                  <a:srgbClr val="FF0000"/>
                </a:solidFill>
              </a:rPr>
              <a:t> not</a:t>
            </a:r>
          </a:p>
          <a:p>
            <a:r>
              <a:rPr lang="en-GB" dirty="0">
                <a:solidFill>
                  <a:srgbClr val="FF0000"/>
                </a:solidFill>
              </a:rPr>
              <a:t> observed in Run-1</a:t>
            </a:r>
            <a:r>
              <a:rPr lang="en-GB" dirty="0">
                <a:solidFill>
                  <a:srgbClr val="0000FF"/>
                </a:solidFill>
              </a:rPr>
              <a:t> </a:t>
            </a:r>
          </a:p>
        </p:txBody>
      </p:sp>
      <p:sp>
        <p:nvSpPr>
          <p:cNvPr id="26" name="Ellipse 25"/>
          <p:cNvSpPr/>
          <p:nvPr/>
        </p:nvSpPr>
        <p:spPr bwMode="auto">
          <a:xfrm>
            <a:off x="4648200" y="3124200"/>
            <a:ext cx="609600" cy="1143000"/>
          </a:xfrm>
          <a:prstGeom prst="ellipse">
            <a:avLst/>
          </a:prstGeom>
          <a:noFill/>
          <a:ln w="444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sp>
      <p:pic>
        <p:nvPicPr>
          <p:cNvPr id="21" name="Image 20" descr="Screen Shot 2015-08-16 at 22.33.00.pn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819400" y="5588000"/>
            <a:ext cx="1244600" cy="203200"/>
          </a:xfrm>
          <a:prstGeom prst="rect">
            <a:avLst/>
          </a:prstGeom>
        </p:spPr>
      </p:pic>
      <p:sp>
        <p:nvSpPr>
          <p:cNvPr id="22" name="ZoneTexte 21"/>
          <p:cNvSpPr txBox="1"/>
          <p:nvPr/>
        </p:nvSpPr>
        <p:spPr>
          <a:xfrm>
            <a:off x="1752600" y="4676001"/>
            <a:ext cx="838200" cy="276999"/>
          </a:xfrm>
          <a:prstGeom prst="rect">
            <a:avLst/>
          </a:prstGeom>
          <a:solidFill>
            <a:schemeClr val="accent3"/>
          </a:solidFill>
        </p:spPr>
        <p:txBody>
          <a:bodyPr wrap="square" rtlCol="0">
            <a:spAutoFit/>
          </a:bodyPr>
          <a:lstStyle/>
          <a:p>
            <a:r>
              <a:rPr lang="en-GB" sz="1200" b="1" dirty="0"/>
              <a:t>    </a:t>
            </a:r>
            <a:r>
              <a:rPr lang="en-GB" sz="1200" b="1" dirty="0" err="1"/>
              <a:t>ggF</a:t>
            </a:r>
            <a:r>
              <a:rPr lang="en-GB" sz="1200" b="1" dirty="0"/>
              <a:t>   </a:t>
            </a:r>
          </a:p>
        </p:txBody>
      </p:sp>
      <p:sp>
        <p:nvSpPr>
          <p:cNvPr id="27" name="Espace réservé du numéro de diapositive 26"/>
          <p:cNvSpPr>
            <a:spLocks noGrp="1"/>
          </p:cNvSpPr>
          <p:nvPr>
            <p:ph type="sldNum" sz="quarter" idx="12"/>
          </p:nvPr>
        </p:nvSpPr>
        <p:spPr>
          <a:xfrm>
            <a:off x="8597900" y="6391275"/>
            <a:ext cx="1917700" cy="542925"/>
          </a:xfrm>
        </p:spPr>
        <p:txBody>
          <a:bodyPr/>
          <a:lstStyle/>
          <a:p>
            <a:pPr>
              <a:defRPr/>
            </a:pPr>
            <a:fld id="{1FF4406A-1268-B64E-94D5-08AC96D1CA08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  <p:pic>
        <p:nvPicPr>
          <p:cNvPr id="16" name="Image 15" descr="Screen Shot 2015-08-16 at 22.33.00.pn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574800" y="6400800"/>
            <a:ext cx="1244600" cy="203200"/>
          </a:xfrm>
          <a:prstGeom prst="rect">
            <a:avLst/>
          </a:prstGeom>
        </p:spPr>
      </p:pic>
      <p:pic>
        <p:nvPicPr>
          <p:cNvPr id="20" name="Image 19" descr="Screen Shot 2015-08-16 at 22.33.00.pn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524000" y="5548311"/>
            <a:ext cx="1295400" cy="242889"/>
          </a:xfrm>
          <a:prstGeom prst="rect">
            <a:avLst/>
          </a:prstGeom>
        </p:spPr>
      </p:pic>
      <p:sp>
        <p:nvSpPr>
          <p:cNvPr id="28" name="ZoneTexte 27"/>
          <p:cNvSpPr txBox="1"/>
          <p:nvPr/>
        </p:nvSpPr>
        <p:spPr>
          <a:xfrm>
            <a:off x="6705600" y="5391090"/>
            <a:ext cx="744715" cy="40011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2018</a:t>
            </a:r>
          </a:p>
        </p:txBody>
      </p:sp>
    </p:spTree>
    <p:extLst>
      <p:ext uri="{BB962C8B-B14F-4D97-AF65-F5344CB8AC3E}">
        <p14:creationId xmlns:p14="http://schemas.microsoft.com/office/powerpoint/2010/main" val="395107119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-142875"/>
            <a:ext cx="9144000" cy="904875"/>
          </a:xfrm>
        </p:spPr>
        <p:txBody>
          <a:bodyPr/>
          <a:lstStyle/>
          <a:p>
            <a:r>
              <a:rPr lang="en-GB" dirty="0"/>
              <a:t>Higgs: ATLAS+CMS Combination</a:t>
            </a:r>
          </a:p>
        </p:txBody>
      </p:sp>
      <p:pic>
        <p:nvPicPr>
          <p:cNvPr id="7" name="Image 6" descr="Screen Shot 2016-06-20 at 13.19.1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0" y="2895601"/>
            <a:ext cx="2743199" cy="3005253"/>
          </a:xfrm>
          <a:prstGeom prst="rect">
            <a:avLst/>
          </a:prstGeom>
        </p:spPr>
      </p:pic>
      <p:pic>
        <p:nvPicPr>
          <p:cNvPr id="8" name="Image 7" descr="Screen Shot 2016-06-22 at 16.29.24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800" y="957786"/>
            <a:ext cx="4667250" cy="1831169"/>
          </a:xfrm>
          <a:prstGeom prst="rect">
            <a:avLst/>
          </a:prstGeom>
        </p:spPr>
      </p:pic>
      <p:pic>
        <p:nvPicPr>
          <p:cNvPr id="11" name="Image 10" descr="Screen Shot 2016-06-20 at 13.20.47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19400" y="2895600"/>
            <a:ext cx="2895600" cy="3004760"/>
          </a:xfrm>
          <a:prstGeom prst="rect">
            <a:avLst/>
          </a:prstGeom>
        </p:spPr>
      </p:pic>
      <p:sp>
        <p:nvSpPr>
          <p:cNvPr id="12" name="ZoneTexte 11"/>
          <p:cNvSpPr txBox="1"/>
          <p:nvPr/>
        </p:nvSpPr>
        <p:spPr>
          <a:xfrm>
            <a:off x="5791200" y="4699337"/>
            <a:ext cx="3354980" cy="1015663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0000FF"/>
                </a:solidFill>
              </a:rPr>
              <a:t>The newly found boson has </a:t>
            </a:r>
          </a:p>
          <a:p>
            <a:r>
              <a:rPr lang="en-GB" dirty="0">
                <a:solidFill>
                  <a:srgbClr val="0000FF"/>
                </a:solidFill>
              </a:rPr>
              <a:t>properties as expected for</a:t>
            </a:r>
          </a:p>
          <a:p>
            <a:r>
              <a:rPr lang="en-GB" dirty="0">
                <a:solidFill>
                  <a:srgbClr val="0000FF"/>
                </a:solidFill>
              </a:rPr>
              <a:t>a Standard Model Higgs  </a:t>
            </a:r>
          </a:p>
        </p:txBody>
      </p:sp>
      <p:sp>
        <p:nvSpPr>
          <p:cNvPr id="13" name="ZoneTexte 12"/>
          <p:cNvSpPr txBox="1"/>
          <p:nvPr/>
        </p:nvSpPr>
        <p:spPr>
          <a:xfrm>
            <a:off x="5257800" y="1062335"/>
            <a:ext cx="3598912" cy="461665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sz="2400" dirty="0">
                <a:solidFill>
                  <a:srgbClr val="FF0000"/>
                </a:solidFill>
              </a:rPr>
              <a:t>The Run-1 Higgs Legacy!</a:t>
            </a:r>
          </a:p>
        </p:txBody>
      </p:sp>
      <p:sp>
        <p:nvSpPr>
          <p:cNvPr id="14" name="ZoneTexte 13"/>
          <p:cNvSpPr txBox="1"/>
          <p:nvPr/>
        </p:nvSpPr>
        <p:spPr>
          <a:xfrm>
            <a:off x="6096000" y="1752600"/>
            <a:ext cx="2472702" cy="1015663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fr-FR" sz="1800" dirty="0"/>
              <a:t>arXiv:1606.02266 / </a:t>
            </a:r>
          </a:p>
          <a:p>
            <a:r>
              <a:rPr lang="fr-FR" sz="1800" dirty="0"/>
              <a:t>JHEP 1608 (2016) 045  </a:t>
            </a:r>
          </a:p>
          <a:p>
            <a:r>
              <a:rPr lang="fr-FR" sz="2400" dirty="0">
                <a:solidFill>
                  <a:srgbClr val="FF0000"/>
                </a:solidFill>
              </a:rPr>
              <a:t>  5153 </a:t>
            </a:r>
            <a:r>
              <a:rPr lang="fr-FR" sz="2400" dirty="0" err="1">
                <a:solidFill>
                  <a:srgbClr val="FF0000"/>
                </a:solidFill>
              </a:rPr>
              <a:t>authors</a:t>
            </a:r>
            <a:r>
              <a:rPr lang="fr-FR" sz="2400" dirty="0">
                <a:solidFill>
                  <a:srgbClr val="FF0000"/>
                </a:solidFill>
              </a:rPr>
              <a:t>!! </a:t>
            </a:r>
            <a:endParaRPr lang="en-GB" sz="2400" dirty="0">
              <a:solidFill>
                <a:srgbClr val="FF0000"/>
              </a:solidFill>
            </a:endParaRPr>
          </a:p>
        </p:txBody>
      </p:sp>
      <p:pic>
        <p:nvPicPr>
          <p:cNvPr id="15" name="Image 14" descr="Screen Shot 2016-06-22 at 16.47.34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476500" y="6096000"/>
            <a:ext cx="6591300" cy="622300"/>
          </a:xfrm>
          <a:prstGeom prst="rect">
            <a:avLst/>
          </a:prstGeom>
          <a:ln w="47625">
            <a:solidFill>
              <a:srgbClr val="FF0000"/>
            </a:solidFill>
          </a:ln>
        </p:spPr>
      </p:pic>
      <p:sp>
        <p:nvSpPr>
          <p:cNvPr id="16" name="ZoneTexte 15"/>
          <p:cNvSpPr txBox="1"/>
          <p:nvPr/>
        </p:nvSpPr>
        <p:spPr>
          <a:xfrm>
            <a:off x="14739" y="6248400"/>
            <a:ext cx="2413592" cy="400110"/>
          </a:xfrm>
          <a:prstGeom prst="rect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txBody>
          <a:bodyPr wrap="none" rtlCol="0">
            <a:spAutoFit/>
          </a:bodyPr>
          <a:lstStyle/>
          <a:p>
            <a:r>
              <a:rPr lang="en-GB" dirty="0"/>
              <a:t>Signal strength/SM:</a:t>
            </a:r>
          </a:p>
        </p:txBody>
      </p:sp>
      <p:pic>
        <p:nvPicPr>
          <p:cNvPr id="17" name="Image 16" descr="Screen Shot 2017-09-01 at 16.02.05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172200" y="2768600"/>
            <a:ext cx="2352598" cy="157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828196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ZoneTexte 6"/>
          <p:cNvSpPr txBox="1"/>
          <p:nvPr/>
        </p:nvSpPr>
        <p:spPr>
          <a:xfrm>
            <a:off x="152400" y="6019800"/>
            <a:ext cx="9026104" cy="707886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0000FF"/>
                </a:solidFill>
              </a:rPr>
              <a:t>We continue to look for anomalies, i.e. unexpected decay modes or couplings, </a:t>
            </a:r>
          </a:p>
          <a:p>
            <a:r>
              <a:rPr lang="en-GB" dirty="0">
                <a:solidFill>
                  <a:srgbClr val="0000FF"/>
                </a:solidFill>
              </a:rPr>
              <a:t>multi-Higgs production, heavier </a:t>
            </a:r>
            <a:r>
              <a:rPr lang="en-GB" dirty="0" err="1">
                <a:solidFill>
                  <a:srgbClr val="0000FF"/>
                </a:solidFill>
              </a:rPr>
              <a:t>Higgses</a:t>
            </a:r>
            <a:r>
              <a:rPr lang="en-GB" dirty="0">
                <a:solidFill>
                  <a:srgbClr val="0000FF"/>
                </a:solidFill>
              </a:rPr>
              <a:t>, charged </a:t>
            </a:r>
            <a:r>
              <a:rPr lang="en-GB" dirty="0" err="1">
                <a:solidFill>
                  <a:srgbClr val="0000FF"/>
                </a:solidFill>
              </a:rPr>
              <a:t>Higgses</a:t>
            </a:r>
            <a:r>
              <a:rPr lang="en-GB" dirty="0">
                <a:solidFill>
                  <a:srgbClr val="0000FF"/>
                </a:solidFill>
              </a:rPr>
              <a:t>…</a:t>
            </a:r>
          </a:p>
          <a:p>
            <a:endParaRPr lang="en-GB" dirty="0"/>
          </a:p>
        </p:txBody>
      </p:sp>
      <p:sp>
        <p:nvSpPr>
          <p:cNvPr id="9" name="ZoneTexte 8"/>
          <p:cNvSpPr txBox="1"/>
          <p:nvPr/>
        </p:nvSpPr>
        <p:spPr>
          <a:xfrm>
            <a:off x="381000" y="1183957"/>
            <a:ext cx="8533306" cy="492443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sz="2600" dirty="0">
                <a:solidFill>
                  <a:srgbClr val="0000FF"/>
                </a:solidFill>
              </a:rPr>
              <a:t>We know already a lot on this brand New Higgs particle!!</a:t>
            </a:r>
          </a:p>
        </p:txBody>
      </p:sp>
      <p:sp>
        <p:nvSpPr>
          <p:cNvPr id="17" name="ZoneTexte 16"/>
          <p:cNvSpPr txBox="1"/>
          <p:nvPr/>
        </p:nvSpPr>
        <p:spPr>
          <a:xfrm>
            <a:off x="0" y="4800600"/>
            <a:ext cx="2667000" cy="954107"/>
          </a:xfrm>
          <a:prstGeom prst="rect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0000FF"/>
                </a:solidFill>
              </a:rPr>
              <a:t>Mass =  CMS+ATLAS </a:t>
            </a:r>
          </a:p>
          <a:p>
            <a:r>
              <a:rPr lang="en-GB" sz="1800" dirty="0">
                <a:solidFill>
                  <a:srgbClr val="FF0000"/>
                </a:solidFill>
              </a:rPr>
              <a:t>125.09 ±0.21(stat)</a:t>
            </a:r>
          </a:p>
          <a:p>
            <a:r>
              <a:rPr lang="en-GB" sz="1800" dirty="0">
                <a:solidFill>
                  <a:srgbClr val="FF0000"/>
                </a:solidFill>
              </a:rPr>
              <a:t>          ±0.11(syst) </a:t>
            </a:r>
            <a:r>
              <a:rPr lang="en-GB" sz="1800" dirty="0" err="1">
                <a:solidFill>
                  <a:srgbClr val="FF0000"/>
                </a:solidFill>
              </a:rPr>
              <a:t>GeV</a:t>
            </a:r>
            <a:r>
              <a:rPr lang="en-GB" sz="1800" dirty="0">
                <a:solidFill>
                  <a:srgbClr val="FF0000"/>
                </a:solidFill>
              </a:rPr>
              <a:t>  </a:t>
            </a:r>
          </a:p>
        </p:txBody>
      </p:sp>
      <p:sp>
        <p:nvSpPr>
          <p:cNvPr id="18" name="ZoneTexte 17"/>
          <p:cNvSpPr txBox="1"/>
          <p:nvPr/>
        </p:nvSpPr>
        <p:spPr>
          <a:xfrm>
            <a:off x="2971800" y="4775537"/>
            <a:ext cx="1454244" cy="1015663"/>
          </a:xfrm>
          <a:prstGeom prst="rect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0000FF"/>
                </a:solidFill>
              </a:rPr>
              <a:t>Width </a:t>
            </a:r>
          </a:p>
          <a:p>
            <a:r>
              <a:rPr lang="en-GB" dirty="0">
                <a:solidFill>
                  <a:srgbClr val="FF0000"/>
                </a:solidFill>
              </a:rPr>
              <a:t> &lt; 14 MeV </a:t>
            </a:r>
          </a:p>
          <a:p>
            <a:r>
              <a:rPr lang="en-GB" dirty="0">
                <a:solidFill>
                  <a:srgbClr val="FF0000"/>
                </a:solidFill>
              </a:rPr>
              <a:t>(95%CL)</a:t>
            </a:r>
          </a:p>
        </p:txBody>
      </p:sp>
      <p:sp>
        <p:nvSpPr>
          <p:cNvPr id="19" name="ZoneTexte 18"/>
          <p:cNvSpPr txBox="1"/>
          <p:nvPr/>
        </p:nvSpPr>
        <p:spPr>
          <a:xfrm>
            <a:off x="4876800" y="4800600"/>
            <a:ext cx="2100190" cy="1015663"/>
          </a:xfrm>
          <a:prstGeom prst="rect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0000FF"/>
                </a:solidFill>
              </a:rPr>
              <a:t>Couplings are </a:t>
            </a:r>
          </a:p>
          <a:p>
            <a:r>
              <a:rPr lang="en-GB" dirty="0">
                <a:solidFill>
                  <a:srgbClr val="FF0000"/>
                </a:solidFill>
              </a:rPr>
              <a:t>within ~10-20%</a:t>
            </a:r>
          </a:p>
          <a:p>
            <a:r>
              <a:rPr lang="en-GB" dirty="0">
                <a:solidFill>
                  <a:srgbClr val="FF0000"/>
                </a:solidFill>
              </a:rPr>
              <a:t>of the SM values</a:t>
            </a:r>
          </a:p>
        </p:txBody>
      </p:sp>
      <p:sp>
        <p:nvSpPr>
          <p:cNvPr id="20" name="ZoneTexte 19"/>
          <p:cNvSpPr txBox="1"/>
          <p:nvPr/>
        </p:nvSpPr>
        <p:spPr>
          <a:xfrm>
            <a:off x="7086600" y="4800600"/>
            <a:ext cx="1986166" cy="1015663"/>
          </a:xfrm>
          <a:prstGeom prst="rect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0000FF"/>
                </a:solidFill>
              </a:rPr>
              <a:t>Spin =</a:t>
            </a:r>
          </a:p>
          <a:p>
            <a:r>
              <a:rPr lang="en-GB" dirty="0">
                <a:solidFill>
                  <a:srgbClr val="FF0000"/>
                </a:solidFill>
              </a:rPr>
              <a:t>0</a:t>
            </a:r>
            <a:r>
              <a:rPr lang="en-GB" baseline="30000" dirty="0">
                <a:solidFill>
                  <a:srgbClr val="FF0000"/>
                </a:solidFill>
              </a:rPr>
              <a:t>+(+)</a:t>
            </a:r>
            <a:r>
              <a:rPr lang="en-GB" dirty="0">
                <a:solidFill>
                  <a:srgbClr val="FF0000"/>
                </a:solidFill>
              </a:rPr>
              <a:t> preferred</a:t>
            </a:r>
          </a:p>
          <a:p>
            <a:r>
              <a:rPr lang="en-GB" dirty="0">
                <a:solidFill>
                  <a:srgbClr val="FF0000"/>
                </a:solidFill>
              </a:rPr>
              <a:t>over 0</a:t>
            </a:r>
            <a:r>
              <a:rPr lang="en-GB" baseline="30000" dirty="0">
                <a:solidFill>
                  <a:srgbClr val="FF0000"/>
                </a:solidFill>
              </a:rPr>
              <a:t>-</a:t>
            </a:r>
            <a:r>
              <a:rPr lang="en-GB" dirty="0">
                <a:solidFill>
                  <a:srgbClr val="FF0000"/>
                </a:solidFill>
              </a:rPr>
              <a:t>,1,2</a:t>
            </a:r>
          </a:p>
        </p:txBody>
      </p:sp>
      <p:pic>
        <p:nvPicPr>
          <p:cNvPr id="21" name="Image 20" descr="Screen Shot 2014-07-06 at 10.50.34 A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0" y="2209800"/>
            <a:ext cx="2309870" cy="2362200"/>
          </a:xfrm>
          <a:prstGeom prst="rect">
            <a:avLst/>
          </a:prstGeom>
        </p:spPr>
      </p:pic>
      <p:sp>
        <p:nvSpPr>
          <p:cNvPr id="23" name="Titre 1"/>
          <p:cNvSpPr txBox="1">
            <a:spLocks/>
          </p:cNvSpPr>
          <p:nvPr/>
        </p:nvSpPr>
        <p:spPr bwMode="auto">
          <a:xfrm>
            <a:off x="228600" y="0"/>
            <a:ext cx="89154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137160" rIns="92075" bIns="46038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000" b="1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pitchFamily="4" charset="0"/>
                <a:ea typeface="ＭＳ Ｐゴシック" pitchFamily="4" charset="-128"/>
                <a:cs typeface="ＭＳ Ｐゴシック" pitchFamily="4" charset="-128"/>
              </a:rPr>
              <a:t>Brief Higgs</a:t>
            </a:r>
            <a:r>
              <a:rPr kumimoji="0" lang="en-GB" sz="4000" b="1" i="0" u="none" strike="noStrike" kern="0" cap="none" spc="0" normalizeH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pitchFamily="4" charset="0"/>
                <a:ea typeface="ＭＳ Ｐゴシック" pitchFamily="4" charset="-128"/>
                <a:cs typeface="ＭＳ Ｐゴシック" pitchFamily="4" charset="-128"/>
              </a:rPr>
              <a:t> Summary from </a:t>
            </a:r>
            <a:r>
              <a:rPr lang="en-GB" sz="4000" b="1" kern="0" dirty="0">
                <a:solidFill>
                  <a:srgbClr val="0000FF"/>
                </a:solidFill>
                <a:latin typeface="Arial" pitchFamily="4" charset="0"/>
                <a:ea typeface="ＭＳ Ｐゴシック" pitchFamily="4" charset="-128"/>
                <a:cs typeface="ＭＳ Ｐゴシック" pitchFamily="4" charset="-128"/>
              </a:rPr>
              <a:t>Run 1</a:t>
            </a:r>
            <a:r>
              <a:rPr kumimoji="0" lang="en-GB" sz="4000" b="1" i="0" u="none" strike="noStrike" kern="0" cap="none" spc="0" normalizeH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pitchFamily="4" charset="0"/>
                <a:ea typeface="ＭＳ Ｐゴシック" pitchFamily="4" charset="-128"/>
                <a:cs typeface="ＭＳ Ｐゴシック" pitchFamily="4" charset="-128"/>
              </a:rPr>
              <a:t> </a:t>
            </a:r>
            <a:endParaRPr kumimoji="0" lang="en-GB" sz="4000" b="1" i="0" u="none" strike="noStrike" kern="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Arial" pitchFamily="4" charset="0"/>
              <a:ea typeface="ＭＳ Ｐゴシック" pitchFamily="4" charset="-128"/>
              <a:cs typeface="ＭＳ Ｐゴシック" pitchFamily="4" charset="-128"/>
            </a:endParaRPr>
          </a:p>
        </p:txBody>
      </p:sp>
      <p:pic>
        <p:nvPicPr>
          <p:cNvPr id="24" name="Image 23" descr="Screen Shot 2015-04-25 at 16.08.29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209800"/>
            <a:ext cx="2362200" cy="2362200"/>
          </a:xfrm>
          <a:prstGeom prst="rect">
            <a:avLst/>
          </a:prstGeom>
        </p:spPr>
      </p:pic>
      <p:pic>
        <p:nvPicPr>
          <p:cNvPr id="25" name="Image 24" descr="Screen Shot 2016-06-20 at 13.21.18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72000" y="2209800"/>
            <a:ext cx="2438400" cy="2387642"/>
          </a:xfrm>
          <a:prstGeom prst="rect">
            <a:avLst/>
          </a:prstGeom>
        </p:spPr>
      </p:pic>
      <p:pic>
        <p:nvPicPr>
          <p:cNvPr id="26" name="Image 25" descr="Screen Shot 2014-04-11 at 5.53.39 PM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934199" y="2209800"/>
            <a:ext cx="2209801" cy="2362200"/>
          </a:xfrm>
          <a:prstGeom prst="rect">
            <a:avLst/>
          </a:prstGeom>
        </p:spPr>
      </p:pic>
      <p:pic>
        <p:nvPicPr>
          <p:cNvPr id="27" name="Image 26" descr="Screen Shot 2014-04-14 at 10.18.06 AM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111891" y="4343400"/>
            <a:ext cx="2032109" cy="262207"/>
          </a:xfrm>
          <a:prstGeom prst="rect">
            <a:avLst/>
          </a:prstGeom>
        </p:spPr>
      </p:pic>
      <p:pic>
        <p:nvPicPr>
          <p:cNvPr id="15" name="Image 7" descr="Screen Shot 2018-09-02 at 12.22.38.png">
            <a:extLst>
              <a:ext uri="{FF2B5EF4-FFF2-40B4-BE49-F238E27FC236}">
                <a16:creationId xmlns:a16="http://schemas.microsoft.com/office/drawing/2014/main" id="{6A58557D-04CD-F745-B294-3B011EBDD01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391641" y="2250756"/>
            <a:ext cx="2180359" cy="23212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162785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62000" y="-152400"/>
            <a:ext cx="7239000" cy="904875"/>
          </a:xfrm>
        </p:spPr>
        <p:txBody>
          <a:bodyPr/>
          <a:lstStyle/>
          <a:p>
            <a:r>
              <a:rPr lang="en-GB" dirty="0"/>
              <a:t>Higgs @ 13 </a:t>
            </a:r>
            <a:r>
              <a:rPr lang="en-GB" dirty="0" err="1"/>
              <a:t>TeV</a:t>
            </a:r>
            <a:r>
              <a:rPr lang="en-GB" dirty="0"/>
              <a:t> in Run 2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04800" y="838200"/>
            <a:ext cx="8534400" cy="5334000"/>
          </a:xfrm>
          <a:solidFill>
            <a:schemeClr val="accent3"/>
          </a:solidFill>
        </p:spPr>
        <p:txBody>
          <a:bodyPr/>
          <a:lstStyle/>
          <a:p>
            <a:r>
              <a:rPr lang="en-GB" sz="2400" dirty="0">
                <a:solidFill>
                  <a:srgbClr val="FF0000"/>
                </a:solidFill>
              </a:rPr>
              <a:t>Higgs particle is still there ! </a:t>
            </a:r>
            <a:r>
              <a:rPr lang="en-GB" sz="2400" dirty="0" err="1">
                <a:solidFill>
                  <a:srgbClr val="FF0000"/>
                </a:solidFill>
                <a:sym typeface="Wingdings"/>
              </a:rPr>
              <a:t></a:t>
            </a:r>
            <a:endParaRPr lang="en-GB" sz="2400" dirty="0">
              <a:solidFill>
                <a:srgbClr val="FF0000"/>
              </a:solidFill>
              <a:sym typeface="Wingdings"/>
            </a:endParaRPr>
          </a:p>
          <a:p>
            <a:endParaRPr lang="en-GB" sz="2400" dirty="0">
              <a:solidFill>
                <a:srgbClr val="FF0000"/>
              </a:solidFill>
              <a:sym typeface="Wingdings"/>
            </a:endParaRPr>
          </a:p>
          <a:p>
            <a:pPr>
              <a:buNone/>
            </a:pPr>
            <a:endParaRPr lang="en-GB" sz="2400" dirty="0">
              <a:solidFill>
                <a:srgbClr val="FF0000"/>
              </a:solidFill>
              <a:sym typeface="Wingdings"/>
            </a:endParaRPr>
          </a:p>
          <a:p>
            <a:endParaRPr lang="en-GB" sz="2400" dirty="0">
              <a:solidFill>
                <a:srgbClr val="FF0000"/>
              </a:solidFill>
              <a:sym typeface="Wingdings"/>
            </a:endParaRPr>
          </a:p>
          <a:p>
            <a:pPr>
              <a:buNone/>
            </a:pPr>
            <a:endParaRPr lang="en-GB" sz="2400" dirty="0">
              <a:solidFill>
                <a:srgbClr val="FF0000"/>
              </a:solidFill>
              <a:sym typeface="Wingdings"/>
            </a:endParaRPr>
          </a:p>
          <a:p>
            <a:pPr>
              <a:buNone/>
            </a:pPr>
            <a:endParaRPr lang="en-GB" sz="2400" dirty="0">
              <a:solidFill>
                <a:srgbClr val="FF0000"/>
              </a:solidFill>
              <a:sym typeface="Wingdings"/>
            </a:endParaRPr>
          </a:p>
          <a:p>
            <a:pPr>
              <a:buNone/>
            </a:pPr>
            <a:endParaRPr lang="en-GB" sz="2400" dirty="0">
              <a:solidFill>
                <a:srgbClr val="FF0000"/>
              </a:solidFill>
              <a:sym typeface="Wingdings"/>
            </a:endParaRPr>
          </a:p>
          <a:p>
            <a:r>
              <a:rPr lang="en-GB" sz="2400" dirty="0">
                <a:solidFill>
                  <a:srgbClr val="0000FF"/>
                </a:solidFill>
              </a:rPr>
              <a:t>The mild deviations seen in Run-1 seem to be gone </a:t>
            </a:r>
            <a:r>
              <a:rPr lang="en-GB" sz="2400" dirty="0" err="1">
                <a:solidFill>
                  <a:srgbClr val="0000FF"/>
                </a:solidFill>
                <a:sym typeface="Wingdings"/>
              </a:rPr>
              <a:t></a:t>
            </a:r>
            <a:endParaRPr lang="en-GB" sz="2400" dirty="0">
              <a:solidFill>
                <a:srgbClr val="0000FF"/>
              </a:solidFill>
            </a:endParaRPr>
          </a:p>
          <a:p>
            <a:r>
              <a:rPr lang="en-GB" sz="2400">
                <a:solidFill>
                  <a:srgbClr val="FF0000"/>
                </a:solidFill>
              </a:rPr>
              <a:t>Observation of </a:t>
            </a:r>
            <a:r>
              <a:rPr lang="en-GB" sz="2400" dirty="0" err="1">
                <a:solidFill>
                  <a:srgbClr val="FF0000"/>
                </a:solidFill>
              </a:rPr>
              <a:t>H</a:t>
            </a:r>
            <a:r>
              <a:rPr lang="en-GB" sz="2400" dirty="0" err="1">
                <a:solidFill>
                  <a:srgbClr val="FF0000"/>
                </a:solidFill>
                <a:ea typeface="Arial" pitchFamily="-84" charset="0"/>
                <a:cs typeface="Arial" pitchFamily="-84" charset="0"/>
              </a:rPr>
              <a:t>→bb</a:t>
            </a:r>
            <a:r>
              <a:rPr lang="en-GB" sz="2400" dirty="0">
                <a:solidFill>
                  <a:srgbClr val="FF0000"/>
                </a:solidFill>
                <a:ea typeface="Arial" pitchFamily="-84" charset="0"/>
                <a:cs typeface="Arial" pitchFamily="-84" charset="0"/>
              </a:rPr>
              <a:t> in the associated production channel</a:t>
            </a:r>
            <a:endParaRPr lang="en-GB" sz="2400" dirty="0">
              <a:solidFill>
                <a:srgbClr val="FF0000"/>
              </a:solidFill>
            </a:endParaRPr>
          </a:p>
          <a:p>
            <a:r>
              <a:rPr lang="en-GB" sz="2400" dirty="0">
                <a:solidFill>
                  <a:srgbClr val="FF0000"/>
                </a:solidFill>
              </a:rPr>
              <a:t>Direct observation of </a:t>
            </a:r>
            <a:r>
              <a:rPr lang="en-GB" sz="2400" dirty="0" err="1">
                <a:solidFill>
                  <a:srgbClr val="FF0000"/>
                </a:solidFill>
              </a:rPr>
              <a:t>ttH</a:t>
            </a:r>
            <a:r>
              <a:rPr lang="en-GB" sz="2400" dirty="0">
                <a:solidFill>
                  <a:srgbClr val="FF0000"/>
                </a:solidFill>
              </a:rPr>
              <a:t> production</a:t>
            </a:r>
          </a:p>
          <a:p>
            <a:r>
              <a:rPr lang="en-GB" sz="2400" dirty="0">
                <a:solidFill>
                  <a:srgbClr val="0000FF"/>
                </a:solidFill>
                <a:sym typeface="Wingdings"/>
              </a:rPr>
              <a:t>No deviations from Standard Model Higgs expectations yet!!</a:t>
            </a:r>
          </a:p>
          <a:p>
            <a:endParaRPr lang="en-GB" dirty="0"/>
          </a:p>
        </p:txBody>
      </p:sp>
      <p:sp>
        <p:nvSpPr>
          <p:cNvPr id="6" name="ZoneTexte 5"/>
          <p:cNvSpPr txBox="1"/>
          <p:nvPr/>
        </p:nvSpPr>
        <p:spPr>
          <a:xfrm>
            <a:off x="1676400" y="5791200"/>
            <a:ext cx="4634602" cy="954107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sz="2800" dirty="0">
                <a:solidFill>
                  <a:srgbClr val="FF0000"/>
                </a:solidFill>
                <a:sym typeface="Wingdings"/>
              </a:rPr>
              <a:t>The Higgs Boson is still very </a:t>
            </a:r>
          </a:p>
          <a:p>
            <a:r>
              <a:rPr lang="en-GB" sz="2800" dirty="0">
                <a:solidFill>
                  <a:srgbClr val="FF0000"/>
                </a:solidFill>
                <a:sym typeface="Wingdings"/>
              </a:rPr>
              <a:t> much Standard Model-like!</a:t>
            </a:r>
            <a:endParaRPr lang="en-GB" sz="2800" dirty="0"/>
          </a:p>
        </p:txBody>
      </p:sp>
      <p:pic>
        <p:nvPicPr>
          <p:cNvPr id="5" name="Image 4" descr="Screen Shot 2017-11-22 at 17.56.25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95400" y="1288056"/>
            <a:ext cx="2895600" cy="2721166"/>
          </a:xfrm>
          <a:prstGeom prst="rect">
            <a:avLst/>
          </a:prstGeom>
        </p:spPr>
      </p:pic>
      <p:pic>
        <p:nvPicPr>
          <p:cNvPr id="7" name="Image 6" descr="Screen Shot 2017-11-22 at 17.56.46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80946" y="1371600"/>
            <a:ext cx="2643854" cy="2590800"/>
          </a:xfrm>
          <a:prstGeom prst="rect">
            <a:avLst/>
          </a:prstGeom>
        </p:spPr>
      </p:pic>
      <p:sp>
        <p:nvSpPr>
          <p:cNvPr id="8" name="ZoneTexte 7"/>
          <p:cNvSpPr txBox="1"/>
          <p:nvPr/>
        </p:nvSpPr>
        <p:spPr>
          <a:xfrm>
            <a:off x="4422766" y="2448584"/>
            <a:ext cx="954608" cy="40011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0000FF"/>
                </a:solidFill>
              </a:rPr>
              <a:t>H</a:t>
            </a:r>
            <a:r>
              <a:rPr lang="en-CA" dirty="0" err="1">
                <a:solidFill>
                  <a:srgbClr val="0000FF"/>
                </a:solidFill>
                <a:sym typeface="Symbol"/>
              </a:rPr>
              <a:t></a:t>
            </a:r>
            <a:r>
              <a:rPr lang="en-GB" dirty="0">
                <a:solidFill>
                  <a:srgbClr val="0000FF"/>
                </a:solidFill>
                <a:sym typeface="Symbol"/>
              </a:rPr>
              <a:t> </a:t>
            </a:r>
            <a:r>
              <a:rPr lang="en-GB" dirty="0" err="1">
                <a:solidFill>
                  <a:srgbClr val="0000FF"/>
                </a:solidFill>
                <a:latin typeface="Georgia"/>
                <a:sym typeface="Symbol"/>
              </a:rPr>
              <a:t>γγ</a:t>
            </a:r>
            <a:endParaRPr lang="en-GB" dirty="0">
              <a:solidFill>
                <a:srgbClr val="0000FF"/>
              </a:solidFill>
              <a:latin typeface="Georgia"/>
              <a:sym typeface="Symbol"/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359071" y="2466945"/>
            <a:ext cx="976650" cy="40011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0000FF"/>
                </a:solidFill>
              </a:rPr>
              <a:t>H</a:t>
            </a:r>
            <a:r>
              <a:rPr lang="en-CA" dirty="0" err="1">
                <a:solidFill>
                  <a:srgbClr val="0000FF"/>
                </a:solidFill>
                <a:sym typeface="Symbol"/>
              </a:rPr>
              <a:t></a:t>
            </a:r>
            <a:r>
              <a:rPr lang="en-GB" dirty="0">
                <a:solidFill>
                  <a:srgbClr val="0000FF"/>
                </a:solidFill>
                <a:sym typeface="Symbol"/>
              </a:rPr>
              <a:t> ZZ</a:t>
            </a:r>
            <a:endParaRPr lang="en-GB" dirty="0">
              <a:solidFill>
                <a:srgbClr val="0000FF"/>
              </a:solidFill>
              <a:latin typeface="Georgia"/>
              <a:sym typeface="Symbol"/>
            </a:endParaRPr>
          </a:p>
        </p:txBody>
      </p:sp>
      <p:pic>
        <p:nvPicPr>
          <p:cNvPr id="10" name="Image 9" descr="Screen Shot 2018-06-02 at 10.38.27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77000" y="5937250"/>
            <a:ext cx="2031063" cy="692150"/>
          </a:xfrm>
          <a:prstGeom prst="rect">
            <a:avLst/>
          </a:prstGeom>
          <a:ln w="34925"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295168032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2">
            <a:extLst>
              <a:ext uri="{FF2B5EF4-FFF2-40B4-BE49-F238E27FC236}">
                <a16:creationId xmlns:a16="http://schemas.microsoft.com/office/drawing/2014/main" id="{38B085B3-4947-1946-BA98-0C91999A9025}"/>
              </a:ext>
            </a:extLst>
          </p:cNvPr>
          <p:cNvSpPr txBox="1">
            <a:spLocks/>
          </p:cNvSpPr>
          <p:nvPr/>
        </p:nvSpPr>
        <p:spPr>
          <a:xfrm>
            <a:off x="0" y="-5680"/>
            <a:ext cx="9296400" cy="914400"/>
          </a:xfrm>
          <a:prstGeom prst="rect">
            <a:avLst/>
          </a:prstGeom>
        </p:spPr>
        <p:txBody>
          <a:bodyPr>
            <a:norm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000" b="1" i="0">
                <a:solidFill>
                  <a:srgbClr val="0000FF"/>
                </a:solidFill>
                <a:latin typeface="Arial"/>
                <a:ea typeface="ＭＳ Ｐゴシック" charset="-128"/>
                <a:cs typeface="ＭＳ Ｐゴシック" charset="-128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 charset="0"/>
                <a:ea typeface="ＭＳ Ｐゴシック" charset="-128"/>
                <a:cs typeface="ＭＳ Ｐゴシック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 charset="0"/>
                <a:ea typeface="ＭＳ Ｐゴシック" charset="-128"/>
                <a:cs typeface="ＭＳ Ｐゴシック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 charset="0"/>
                <a:ea typeface="ＭＳ Ｐゴシック" charset="-128"/>
                <a:cs typeface="ＭＳ Ｐゴシック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 charset="0"/>
                <a:ea typeface="ＭＳ Ｐゴシック" charset="-128"/>
                <a:cs typeface="ＭＳ Ｐゴシック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 charset="0"/>
              </a:defRPr>
            </a:lvl9pPr>
          </a:lstStyle>
          <a:p>
            <a:r>
              <a:rPr lang="en-GB" kern="0" dirty="0"/>
              <a:t>Higgs Mass  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3DB1FC7-A912-F942-829B-31EF43043B6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276872"/>
            <a:ext cx="9144000" cy="3816991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8B227DAF-644A-8B4D-BF6F-C91FD33FEFA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7544" y="907480"/>
            <a:ext cx="8208912" cy="1258386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5417C76-3D86-1F45-9FEE-0ACFC662C4BE}"/>
              </a:ext>
            </a:extLst>
          </p:cNvPr>
          <p:cNvSpPr txBox="1"/>
          <p:nvPr/>
        </p:nvSpPr>
        <p:spPr>
          <a:xfrm>
            <a:off x="1662132" y="6237312"/>
            <a:ext cx="4926092" cy="40011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M</a:t>
            </a:r>
            <a:r>
              <a:rPr lang="en-US" baseline="-25000" dirty="0">
                <a:solidFill>
                  <a:srgbClr val="FF0000"/>
                </a:solidFill>
              </a:rPr>
              <a:t>H</a:t>
            </a:r>
            <a:r>
              <a:rPr lang="en-US" dirty="0">
                <a:solidFill>
                  <a:srgbClr val="FF0000"/>
                </a:solidFill>
              </a:rPr>
              <a:t> is known to a precision of 2 per </a:t>
            </a:r>
            <a:r>
              <a:rPr lang="en-US" dirty="0" err="1">
                <a:solidFill>
                  <a:srgbClr val="FF0000"/>
                </a:solidFill>
              </a:rPr>
              <a:t>mille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9DAC874E-ACD7-0B40-B034-96E96F1183D0}"/>
              </a:ext>
            </a:extLst>
          </p:cNvPr>
          <p:cNvSpPr/>
          <p:nvPr/>
        </p:nvSpPr>
        <p:spPr bwMode="auto">
          <a:xfrm>
            <a:off x="8748464" y="4005064"/>
            <a:ext cx="438472" cy="144016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6097654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2">
            <a:extLst>
              <a:ext uri="{FF2B5EF4-FFF2-40B4-BE49-F238E27FC236}">
                <a16:creationId xmlns:a16="http://schemas.microsoft.com/office/drawing/2014/main" id="{38B085B3-4947-1946-BA98-0C91999A9025}"/>
              </a:ext>
            </a:extLst>
          </p:cNvPr>
          <p:cNvSpPr txBox="1">
            <a:spLocks/>
          </p:cNvSpPr>
          <p:nvPr/>
        </p:nvSpPr>
        <p:spPr>
          <a:xfrm>
            <a:off x="0" y="-5680"/>
            <a:ext cx="9296400" cy="914400"/>
          </a:xfrm>
          <a:prstGeom prst="rect">
            <a:avLst/>
          </a:prstGeom>
        </p:spPr>
        <p:txBody>
          <a:bodyPr>
            <a:norm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000" b="1" i="0">
                <a:solidFill>
                  <a:srgbClr val="0000FF"/>
                </a:solidFill>
                <a:latin typeface="Arial"/>
                <a:ea typeface="ＭＳ Ｐゴシック" charset="-128"/>
                <a:cs typeface="ＭＳ Ｐゴシック" charset="-128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 charset="0"/>
                <a:ea typeface="ＭＳ Ｐゴシック" charset="-128"/>
                <a:cs typeface="ＭＳ Ｐゴシック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 charset="0"/>
                <a:ea typeface="ＭＳ Ｐゴシック" charset="-128"/>
                <a:cs typeface="ＭＳ Ｐゴシック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 charset="0"/>
                <a:ea typeface="ＭＳ Ｐゴシック" charset="-128"/>
                <a:cs typeface="ＭＳ Ｐゴシック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 charset="0"/>
                <a:ea typeface="ＭＳ Ｐゴシック" charset="-128"/>
                <a:cs typeface="ＭＳ Ｐゴシック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 charset="0"/>
              </a:defRPr>
            </a:lvl9pPr>
          </a:lstStyle>
          <a:p>
            <a:r>
              <a:rPr lang="en-GB" kern="0" dirty="0"/>
              <a:t>Higgs Width  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65EF106-14F1-B94C-90F7-79C0CFC28FE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24128" y="908720"/>
            <a:ext cx="2756356" cy="1296144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D1B7604C-057E-4D46-BFA8-CE62FEB3695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9512" y="2276872"/>
            <a:ext cx="6945576" cy="4393952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4D608EF1-FB22-D145-B926-15D8DC8EB859}"/>
              </a:ext>
            </a:extLst>
          </p:cNvPr>
          <p:cNvSpPr txBox="1"/>
          <p:nvPr/>
        </p:nvSpPr>
        <p:spPr>
          <a:xfrm>
            <a:off x="323528" y="1268760"/>
            <a:ext cx="5195077" cy="40011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Technique: on-shell to off-shell cross section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4F64962-3A21-7C4C-94B1-056EE874F0D1}"/>
              </a:ext>
            </a:extLst>
          </p:cNvPr>
          <p:cNvSpPr txBox="1"/>
          <p:nvPr/>
        </p:nvSpPr>
        <p:spPr>
          <a:xfrm>
            <a:off x="7164288" y="4869160"/>
            <a:ext cx="1883977" cy="1323439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00FF"/>
                </a:solidFill>
              </a:rPr>
              <a:t>We start to get</a:t>
            </a:r>
          </a:p>
          <a:p>
            <a:r>
              <a:rPr lang="en-US" dirty="0">
                <a:solidFill>
                  <a:srgbClr val="0000FF"/>
                </a:solidFill>
              </a:rPr>
              <a:t>a lower bound</a:t>
            </a:r>
          </a:p>
          <a:p>
            <a:r>
              <a:rPr lang="en-US" dirty="0">
                <a:solidFill>
                  <a:srgbClr val="0000FF"/>
                </a:solidFill>
              </a:rPr>
              <a:t>on the Higgs</a:t>
            </a:r>
          </a:p>
          <a:p>
            <a:r>
              <a:rPr lang="en-US" dirty="0">
                <a:solidFill>
                  <a:srgbClr val="0000FF"/>
                </a:solidFill>
              </a:rPr>
              <a:t>width!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E60982F-F4B2-8943-A693-0170444BB3AF}"/>
              </a:ext>
            </a:extLst>
          </p:cNvPr>
          <p:cNvSpPr txBox="1"/>
          <p:nvPr/>
        </p:nvSpPr>
        <p:spPr>
          <a:xfrm>
            <a:off x="7236296" y="3356992"/>
            <a:ext cx="1774845" cy="707886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  SM Higgs </a:t>
            </a:r>
          </a:p>
          <a:p>
            <a:r>
              <a:rPr lang="en-US" dirty="0"/>
              <a:t>width =4 MeV</a:t>
            </a:r>
          </a:p>
        </p:txBody>
      </p:sp>
    </p:spTree>
    <p:extLst>
      <p:ext uri="{BB962C8B-B14F-4D97-AF65-F5344CB8AC3E}">
        <p14:creationId xmlns:p14="http://schemas.microsoft.com/office/powerpoint/2010/main" val="237951025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1"/>
          <p:cNvSpPr txBox="1">
            <a:spLocks/>
          </p:cNvSpPr>
          <p:nvPr/>
        </p:nvSpPr>
        <p:spPr bwMode="auto">
          <a:xfrm>
            <a:off x="0" y="-142875"/>
            <a:ext cx="9144000" cy="90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137160" rIns="92075" bIns="46038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000" b="1" i="0" u="none" strike="noStrike" kern="0" cap="none" spc="0" normalizeH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/>
                <a:ea typeface="ＭＳ Ｐゴシック" charset="-128"/>
                <a:cs typeface="ＭＳ Ｐゴシック" charset="-128"/>
              </a:rPr>
              <a:t>Higgs </a:t>
            </a:r>
            <a:r>
              <a:rPr kumimoji="0" lang="en-GB" sz="4000" b="1" i="0" u="none" strike="noStrike" kern="0" cap="none" spc="0" normalizeH="0" noProof="0" dirty="0" err="1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/>
                <a:ea typeface="ＭＳ Ｐゴシック" charset="-128"/>
                <a:cs typeface="ＭＳ Ｐゴシック" charset="-128"/>
              </a:rPr>
              <a:t>ttH</a:t>
            </a:r>
            <a:r>
              <a:rPr kumimoji="0" lang="en-GB" sz="4000" b="1" i="0" u="none" strike="noStrike" kern="0" cap="none" spc="0" normalizeH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/>
                <a:ea typeface="ＭＳ Ｐゴシック" charset="-128"/>
                <a:cs typeface="ＭＳ Ｐゴシック" charset="-128"/>
              </a:rPr>
              <a:t> Production</a:t>
            </a:r>
            <a:endParaRPr kumimoji="0" lang="en-GB" sz="4000" b="1" i="0" u="none" strike="noStrike" kern="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Georgia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22" name="ZoneTexte 21"/>
          <p:cNvSpPr txBox="1"/>
          <p:nvPr/>
        </p:nvSpPr>
        <p:spPr>
          <a:xfrm>
            <a:off x="76200" y="5997714"/>
            <a:ext cx="5486400" cy="707886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                   Observation of </a:t>
            </a:r>
            <a:r>
              <a:rPr lang="en-GB" dirty="0" err="1">
                <a:solidFill>
                  <a:srgbClr val="FF0000"/>
                </a:solidFill>
              </a:rPr>
              <a:t>ttH</a:t>
            </a:r>
            <a:r>
              <a:rPr lang="en-GB" dirty="0">
                <a:solidFill>
                  <a:srgbClr val="FF0000"/>
                </a:solidFill>
              </a:rPr>
              <a:t>!</a:t>
            </a:r>
          </a:p>
          <a:p>
            <a:r>
              <a:rPr lang="en-GB" dirty="0">
                <a:solidFill>
                  <a:srgbClr val="FF0000"/>
                </a:solidFill>
              </a:rPr>
              <a:t>Results in agreement with the Standard Model</a:t>
            </a:r>
          </a:p>
        </p:txBody>
      </p:sp>
      <p:sp>
        <p:nvSpPr>
          <p:cNvPr id="11" name="ZoneTexte 10"/>
          <p:cNvSpPr txBox="1"/>
          <p:nvPr/>
        </p:nvSpPr>
        <p:spPr>
          <a:xfrm>
            <a:off x="609600" y="833735"/>
            <a:ext cx="7924800" cy="830997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GB" sz="2400" dirty="0" err="1">
                <a:solidFill>
                  <a:srgbClr val="FF0000"/>
                </a:solidFill>
              </a:rPr>
              <a:t>ttH</a:t>
            </a:r>
            <a:r>
              <a:rPr lang="en-CA" sz="2400" dirty="0">
                <a:solidFill>
                  <a:srgbClr val="FF0000"/>
                </a:solidFill>
                <a:sym typeface="Symbol"/>
              </a:rPr>
              <a:t> production: </a:t>
            </a:r>
            <a:r>
              <a:rPr lang="en-CA" sz="2400" dirty="0">
                <a:solidFill>
                  <a:srgbClr val="0000FF"/>
                </a:solidFill>
                <a:sym typeface="Symbol"/>
              </a:rPr>
              <a:t>Combination of all Higgs decay channels</a:t>
            </a:r>
          </a:p>
          <a:p>
            <a:r>
              <a:rPr lang="en-CA" sz="2400" dirty="0">
                <a:solidFill>
                  <a:srgbClr val="0000FF"/>
                </a:solidFill>
                <a:sym typeface="Symbol"/>
              </a:rPr>
              <a:t>and combination with the 7/8 </a:t>
            </a:r>
            <a:r>
              <a:rPr lang="en-CA" sz="2400" dirty="0" err="1">
                <a:solidFill>
                  <a:srgbClr val="0000FF"/>
                </a:solidFill>
                <a:sym typeface="Symbol"/>
              </a:rPr>
              <a:t>TeV</a:t>
            </a:r>
            <a:r>
              <a:rPr lang="en-CA" sz="2400" dirty="0">
                <a:solidFill>
                  <a:srgbClr val="0000FF"/>
                </a:solidFill>
                <a:sym typeface="Symbol"/>
              </a:rPr>
              <a:t> data of Run-1  </a:t>
            </a:r>
            <a:endParaRPr lang="en-GB" sz="2400" dirty="0">
              <a:solidFill>
                <a:srgbClr val="0000FF"/>
              </a:solidFill>
              <a:latin typeface="Georgia"/>
            </a:endParaRPr>
          </a:p>
        </p:txBody>
      </p:sp>
      <p:pic>
        <p:nvPicPr>
          <p:cNvPr id="12" name="Image 11" descr="Screen Shot 2018-05-28 at 12.53.3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667000"/>
            <a:ext cx="2068286" cy="1447800"/>
          </a:xfrm>
          <a:prstGeom prst="rect">
            <a:avLst/>
          </a:prstGeom>
        </p:spPr>
      </p:pic>
      <p:pic>
        <p:nvPicPr>
          <p:cNvPr id="13" name="Image 12" descr="Screen Shot 2018-05-28 at 13.09.35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19800" y="1905000"/>
            <a:ext cx="3004038" cy="3124200"/>
          </a:xfrm>
          <a:prstGeom prst="rect">
            <a:avLst/>
          </a:prstGeom>
        </p:spPr>
      </p:pic>
      <p:sp>
        <p:nvSpPr>
          <p:cNvPr id="15" name="Rectangle 14"/>
          <p:cNvSpPr/>
          <p:nvPr/>
        </p:nvSpPr>
        <p:spPr bwMode="auto">
          <a:xfrm>
            <a:off x="5791200" y="5105400"/>
            <a:ext cx="3352800" cy="1371600"/>
          </a:xfrm>
          <a:prstGeom prst="rect">
            <a:avLst/>
          </a:prstGeom>
          <a:solidFill>
            <a:schemeClr val="accent3"/>
          </a:solidFill>
          <a:ln w="9525" cap="flat" cmpd="sng" algn="ctr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charset="0"/>
            </a:endParaRPr>
          </a:p>
        </p:txBody>
      </p:sp>
      <p:sp>
        <p:nvSpPr>
          <p:cNvPr id="16" name="ZoneTexte 15"/>
          <p:cNvSpPr txBox="1"/>
          <p:nvPr/>
        </p:nvSpPr>
        <p:spPr>
          <a:xfrm>
            <a:off x="6395534" y="5334000"/>
            <a:ext cx="19864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 dirty="0">
                <a:solidFill>
                  <a:srgbClr val="FF0000"/>
                </a:solidFill>
              </a:rPr>
              <a:t>7+8+13 </a:t>
            </a:r>
            <a:r>
              <a:rPr lang="en-GB" sz="1800" dirty="0" err="1">
                <a:solidFill>
                  <a:srgbClr val="FF0000"/>
                </a:solidFill>
              </a:rPr>
              <a:t>TeV</a:t>
            </a:r>
            <a:r>
              <a:rPr lang="en-GB" sz="1800" dirty="0">
                <a:solidFill>
                  <a:srgbClr val="FF0000"/>
                </a:solidFill>
              </a:rPr>
              <a:t> data</a:t>
            </a:r>
          </a:p>
        </p:txBody>
      </p:sp>
      <p:sp>
        <p:nvSpPr>
          <p:cNvPr id="18" name="ZoneTexte 17"/>
          <p:cNvSpPr txBox="1"/>
          <p:nvPr/>
        </p:nvSpPr>
        <p:spPr>
          <a:xfrm>
            <a:off x="5715000" y="6000690"/>
            <a:ext cx="351911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 dirty="0">
                <a:solidFill>
                  <a:srgbClr val="FF0000"/>
                </a:solidFill>
              </a:rPr>
              <a:t>Significance =  5.9</a:t>
            </a:r>
            <a:r>
              <a:rPr lang="en-US" sz="1800" dirty="0" err="1">
                <a:solidFill>
                  <a:srgbClr val="FF0000"/>
                </a:solidFill>
                <a:sym typeface="Symbol"/>
              </a:rPr>
              <a:t></a:t>
            </a:r>
            <a:r>
              <a:rPr lang="en-US" sz="1800" dirty="0">
                <a:solidFill>
                  <a:srgbClr val="FF0000"/>
                </a:solidFill>
              </a:rPr>
              <a:t> </a:t>
            </a:r>
            <a:r>
              <a:rPr lang="en-GB" sz="1800" dirty="0">
                <a:solidFill>
                  <a:srgbClr val="FF0000"/>
                </a:solidFill>
              </a:rPr>
              <a:t> (exp 4.2</a:t>
            </a:r>
            <a:r>
              <a:rPr lang="en-US" sz="1800" dirty="0" err="1">
                <a:solidFill>
                  <a:srgbClr val="FF0000"/>
                </a:solidFill>
                <a:sym typeface="Symbol"/>
              </a:rPr>
              <a:t></a:t>
            </a:r>
            <a:r>
              <a:rPr lang="en-US" sz="1800" dirty="0">
                <a:solidFill>
                  <a:srgbClr val="FF0000"/>
                </a:solidFill>
              </a:rPr>
              <a:t> </a:t>
            </a:r>
            <a:r>
              <a:rPr lang="en-GB" sz="1800" dirty="0">
                <a:solidFill>
                  <a:srgbClr val="FF0000"/>
                </a:solidFill>
              </a:rPr>
              <a:t>)</a:t>
            </a:r>
            <a:r>
              <a:rPr lang="en-GB" dirty="0">
                <a:solidFill>
                  <a:srgbClr val="FF0000"/>
                </a:solidFill>
              </a:rPr>
              <a:t> </a:t>
            </a:r>
          </a:p>
        </p:txBody>
      </p:sp>
      <p:pic>
        <p:nvPicPr>
          <p:cNvPr id="23" name="Image 22" descr="Screen Shot 2018-05-28 at 13.12.46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77000" y="5689600"/>
            <a:ext cx="1765300" cy="406400"/>
          </a:xfrm>
          <a:prstGeom prst="rect">
            <a:avLst/>
          </a:prstGeom>
        </p:spPr>
      </p:pic>
      <p:sp>
        <p:nvSpPr>
          <p:cNvPr id="24" name="ZoneTexte 23"/>
          <p:cNvSpPr txBox="1"/>
          <p:nvPr/>
        </p:nvSpPr>
        <p:spPr>
          <a:xfrm>
            <a:off x="7092280" y="1524000"/>
            <a:ext cx="1982594" cy="369332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sz="1800" dirty="0"/>
              <a:t>arXiv:1804.02610</a:t>
            </a:r>
          </a:p>
        </p:txBody>
      </p:sp>
      <p:sp>
        <p:nvSpPr>
          <p:cNvPr id="17" name="Rectangle 16"/>
          <p:cNvSpPr/>
          <p:nvPr/>
        </p:nvSpPr>
        <p:spPr bwMode="auto">
          <a:xfrm>
            <a:off x="6400800" y="5715000"/>
            <a:ext cx="2133600" cy="381000"/>
          </a:xfrm>
          <a:prstGeom prst="rect">
            <a:avLst/>
          </a:prstGeom>
          <a:noFill/>
          <a:ln w="349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charset="0"/>
            </a:endParaRPr>
          </a:p>
        </p:txBody>
      </p:sp>
      <p:sp>
        <p:nvSpPr>
          <p:cNvPr id="20" name="ZoneTexte 19"/>
          <p:cNvSpPr txBox="1"/>
          <p:nvPr/>
        </p:nvSpPr>
        <p:spPr>
          <a:xfrm>
            <a:off x="152400" y="1905000"/>
            <a:ext cx="1850311" cy="369332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sz="1800" dirty="0"/>
              <a:t>arXiv:1806.0425</a:t>
            </a:r>
          </a:p>
        </p:txBody>
      </p:sp>
      <p:pic>
        <p:nvPicPr>
          <p:cNvPr id="25" name="Image 24" descr="Screen Shot 2018-06-04 at 15.27.15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6200" y="5181600"/>
            <a:ext cx="5638800" cy="744619"/>
          </a:xfrm>
          <a:prstGeom prst="rect">
            <a:avLst/>
          </a:prstGeom>
          <a:solidFill>
            <a:schemeClr val="accent3"/>
          </a:solidFill>
        </p:spPr>
      </p:pic>
      <p:pic>
        <p:nvPicPr>
          <p:cNvPr id="26" name="Image 25" descr="Screen Shot 2018-06-04 at 21.19.02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057400" y="1813766"/>
            <a:ext cx="3816350" cy="33678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9758583"/>
      </p:ext>
    </p:extLst>
  </p:cSld>
  <p:clrMapOvr>
    <a:masterClrMapping/>
  </p:clrMapOvr>
  <p:transition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44072CF-7C2B-4649-8ABF-C5A89D5935BB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  <p:pic>
        <p:nvPicPr>
          <p:cNvPr id="7" name="Image 6" descr="Screen Shot 2018-09-01 at 18.54.1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9552" y="1571746"/>
            <a:ext cx="2954521" cy="2470274"/>
          </a:xfrm>
          <a:prstGeom prst="rect">
            <a:avLst/>
          </a:prstGeom>
        </p:spPr>
      </p:pic>
      <p:sp>
        <p:nvSpPr>
          <p:cNvPr id="9" name="Titre 1"/>
          <p:cNvSpPr>
            <a:spLocks noGrp="1"/>
          </p:cNvSpPr>
          <p:nvPr>
            <p:ph type="title"/>
          </p:nvPr>
        </p:nvSpPr>
        <p:spPr>
          <a:xfrm>
            <a:off x="990600" y="-152400"/>
            <a:ext cx="7239000" cy="904875"/>
          </a:xfrm>
        </p:spPr>
        <p:txBody>
          <a:bodyPr/>
          <a:lstStyle/>
          <a:p>
            <a:r>
              <a:rPr lang="en-GB" dirty="0"/>
              <a:t>Higgs to bb Decay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094C560-7D1C-BE44-A465-0715DA4D1C3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7544" y="4083245"/>
            <a:ext cx="3631060" cy="2741417"/>
          </a:xfrm>
          <a:prstGeom prst="rect">
            <a:avLst/>
          </a:prstGeom>
        </p:spPr>
      </p:pic>
      <p:pic>
        <p:nvPicPr>
          <p:cNvPr id="12" name="Image 4" descr="Screen Shot 2018-08-30 at 10.49.26.png">
            <a:extLst>
              <a:ext uri="{FF2B5EF4-FFF2-40B4-BE49-F238E27FC236}">
                <a16:creationId xmlns:a16="http://schemas.microsoft.com/office/drawing/2014/main" id="{76263CE4-0F56-094E-B42F-0BFE9A4FA13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91375" y="1599118"/>
            <a:ext cx="2643025" cy="2511500"/>
          </a:xfrm>
          <a:prstGeom prst="rect">
            <a:avLst/>
          </a:prstGeom>
        </p:spPr>
      </p:pic>
      <p:pic>
        <p:nvPicPr>
          <p:cNvPr id="13" name="Image 6" descr="Screen Shot 2018-09-02 at 14.38.11.png">
            <a:extLst>
              <a:ext uri="{FF2B5EF4-FFF2-40B4-BE49-F238E27FC236}">
                <a16:creationId xmlns:a16="http://schemas.microsoft.com/office/drawing/2014/main" id="{7A7617D2-93FA-3F48-9823-08ECB15DE0C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14139" y="4110618"/>
            <a:ext cx="3591337" cy="2702758"/>
          </a:xfrm>
          <a:prstGeom prst="rect">
            <a:avLst/>
          </a:prstGeom>
        </p:spPr>
      </p:pic>
      <p:sp>
        <p:nvSpPr>
          <p:cNvPr id="14" name="ZoneTexte 10">
            <a:extLst>
              <a:ext uri="{FF2B5EF4-FFF2-40B4-BE49-F238E27FC236}">
                <a16:creationId xmlns:a16="http://schemas.microsoft.com/office/drawing/2014/main" id="{FBACDBA0-686C-AF40-9AC6-419498679F8D}"/>
              </a:ext>
            </a:extLst>
          </p:cNvPr>
          <p:cNvSpPr txBox="1"/>
          <p:nvPr/>
        </p:nvSpPr>
        <p:spPr>
          <a:xfrm>
            <a:off x="609600" y="833735"/>
            <a:ext cx="7924800" cy="830997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GB" sz="2400" dirty="0">
                <a:solidFill>
                  <a:srgbClr val="FF0000"/>
                </a:solidFill>
              </a:rPr>
              <a:t>H-&gt;bb</a:t>
            </a:r>
            <a:r>
              <a:rPr lang="en-CA" sz="2400" dirty="0">
                <a:solidFill>
                  <a:srgbClr val="FF0000"/>
                </a:solidFill>
                <a:sym typeface="Symbol"/>
              </a:rPr>
              <a:t> decay: </a:t>
            </a:r>
            <a:r>
              <a:rPr lang="en-CA" sz="2400" dirty="0">
                <a:solidFill>
                  <a:srgbClr val="0000FF"/>
                </a:solidFill>
                <a:sym typeface="Symbol"/>
              </a:rPr>
              <a:t>Combination of all Higgs decay channels</a:t>
            </a:r>
          </a:p>
          <a:p>
            <a:r>
              <a:rPr lang="en-CA" sz="2400" dirty="0">
                <a:solidFill>
                  <a:srgbClr val="0000FF"/>
                </a:solidFill>
                <a:sym typeface="Symbol"/>
              </a:rPr>
              <a:t>and combination with the 7/8 </a:t>
            </a:r>
            <a:r>
              <a:rPr lang="en-CA" sz="2400" dirty="0" err="1">
                <a:solidFill>
                  <a:srgbClr val="0000FF"/>
                </a:solidFill>
                <a:sym typeface="Symbol"/>
              </a:rPr>
              <a:t>TeV</a:t>
            </a:r>
            <a:r>
              <a:rPr lang="en-CA" sz="2400" dirty="0">
                <a:solidFill>
                  <a:srgbClr val="0000FF"/>
                </a:solidFill>
                <a:sym typeface="Symbol"/>
              </a:rPr>
              <a:t> data of Run-1  </a:t>
            </a:r>
            <a:endParaRPr lang="en-GB" sz="2400" dirty="0">
              <a:solidFill>
                <a:srgbClr val="0000FF"/>
              </a:solidFill>
              <a:latin typeface="Georgia"/>
            </a:endParaRPr>
          </a:p>
        </p:txBody>
      </p:sp>
      <p:sp>
        <p:nvSpPr>
          <p:cNvPr id="15" name="ZoneTexte 5">
            <a:extLst>
              <a:ext uri="{FF2B5EF4-FFF2-40B4-BE49-F238E27FC236}">
                <a16:creationId xmlns:a16="http://schemas.microsoft.com/office/drawing/2014/main" id="{9C7AEDD4-C305-AD4B-966A-A0DFA06DA49E}"/>
              </a:ext>
            </a:extLst>
          </p:cNvPr>
          <p:cNvSpPr txBox="1"/>
          <p:nvPr/>
        </p:nvSpPr>
        <p:spPr>
          <a:xfrm>
            <a:off x="543574" y="3872743"/>
            <a:ext cx="1778051" cy="338554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sz="1600" dirty="0"/>
              <a:t>arXiv:1808.08238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A856D0A-03CB-2944-A39A-4227960CB53A}"/>
              </a:ext>
            </a:extLst>
          </p:cNvPr>
          <p:cNvSpPr txBox="1"/>
          <p:nvPr/>
        </p:nvSpPr>
        <p:spPr>
          <a:xfrm>
            <a:off x="3737160" y="2204864"/>
            <a:ext cx="2032159" cy="132343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00FF"/>
                </a:solidFill>
              </a:rPr>
              <a:t>H-&gt;bb observed</a:t>
            </a:r>
          </a:p>
          <a:p>
            <a:r>
              <a:rPr lang="en-US" dirty="0">
                <a:solidFill>
                  <a:srgbClr val="0000FF"/>
                </a:solidFill>
              </a:rPr>
              <a:t>with more than </a:t>
            </a:r>
          </a:p>
          <a:p>
            <a:r>
              <a:rPr lang="en-US" dirty="0">
                <a:solidFill>
                  <a:srgbClr val="0000FF"/>
                </a:solidFill>
              </a:rPr>
              <a:t>5</a:t>
            </a:r>
            <a:r>
              <a:rPr lang="en-CA" dirty="0">
                <a:solidFill>
                  <a:srgbClr val="0000FF"/>
                </a:solidFill>
                <a:sym typeface="Symbol" pitchFamily="2" charset="2"/>
              </a:rPr>
              <a:t></a:t>
            </a:r>
            <a:r>
              <a:rPr lang="en-US" dirty="0">
                <a:solidFill>
                  <a:srgbClr val="0000FF"/>
                </a:solidFill>
              </a:rPr>
              <a:t> in both </a:t>
            </a:r>
          </a:p>
          <a:p>
            <a:r>
              <a:rPr lang="en-US" dirty="0">
                <a:solidFill>
                  <a:srgbClr val="0000FF"/>
                </a:solidFill>
              </a:rPr>
              <a:t>experiments</a:t>
            </a:r>
          </a:p>
        </p:txBody>
      </p:sp>
      <p:sp>
        <p:nvSpPr>
          <p:cNvPr id="17" name="ZoneTexte 5">
            <a:extLst>
              <a:ext uri="{FF2B5EF4-FFF2-40B4-BE49-F238E27FC236}">
                <a16:creationId xmlns:a16="http://schemas.microsoft.com/office/drawing/2014/main" id="{94F3DA42-BE9D-2842-8BB5-7936419F4C7D}"/>
              </a:ext>
            </a:extLst>
          </p:cNvPr>
          <p:cNvSpPr txBox="1"/>
          <p:nvPr/>
        </p:nvSpPr>
        <p:spPr>
          <a:xfrm>
            <a:off x="4378125" y="3933056"/>
            <a:ext cx="1778051" cy="338554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sz="1600" dirty="0"/>
              <a:t>arXiv:1808.08242</a:t>
            </a:r>
          </a:p>
        </p:txBody>
      </p:sp>
    </p:spTree>
    <p:extLst>
      <p:ext uri="{BB962C8B-B14F-4D97-AF65-F5344CB8AC3E}">
        <p14:creationId xmlns:p14="http://schemas.microsoft.com/office/powerpoint/2010/main" val="3181967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457200" y="1371600"/>
            <a:ext cx="8382000" cy="4793704"/>
          </a:xfrm>
          <a:solidFill>
            <a:schemeClr val="accent3"/>
          </a:solidFill>
        </p:spPr>
        <p:txBody>
          <a:bodyPr/>
          <a:lstStyle/>
          <a:p>
            <a:pPr>
              <a:buNone/>
            </a:pPr>
            <a:r>
              <a:rPr lang="en-GB" dirty="0"/>
              <a:t>  </a:t>
            </a:r>
            <a:r>
              <a:rPr lang="en-GB" dirty="0">
                <a:solidFill>
                  <a:srgbClr val="FF0000"/>
                </a:solidFill>
              </a:rPr>
              <a:t>Overview of the 3 lectures in the next days</a:t>
            </a:r>
          </a:p>
          <a:p>
            <a:r>
              <a:rPr lang="en-GB" dirty="0">
                <a:solidFill>
                  <a:srgbClr val="FF0000"/>
                </a:solidFill>
              </a:rPr>
              <a:t>Lecture 1:</a:t>
            </a:r>
            <a:r>
              <a:rPr lang="en-GB" dirty="0">
                <a:solidFill>
                  <a:srgbClr val="0000FF"/>
                </a:solidFill>
              </a:rPr>
              <a:t> Introduction to Experimental Techniques at the LHC &amp; Measurements and test of the Standard Model</a:t>
            </a:r>
          </a:p>
          <a:p>
            <a:r>
              <a:rPr lang="en-GB" dirty="0">
                <a:solidFill>
                  <a:srgbClr val="FF0000"/>
                </a:solidFill>
              </a:rPr>
              <a:t>Lecture 2:</a:t>
            </a:r>
            <a:r>
              <a:rPr lang="en-GB" dirty="0">
                <a:solidFill>
                  <a:srgbClr val="0000FF"/>
                </a:solidFill>
              </a:rPr>
              <a:t> The Higgs boson and Standard Searches beyond the Standard Model, </a:t>
            </a:r>
          </a:p>
          <a:p>
            <a:r>
              <a:rPr lang="en-GB" dirty="0">
                <a:solidFill>
                  <a:srgbClr val="FF0000"/>
                </a:solidFill>
              </a:rPr>
              <a:t>Lecture 3:</a:t>
            </a:r>
            <a:r>
              <a:rPr lang="en-GB" dirty="0">
                <a:solidFill>
                  <a:srgbClr val="0000FF"/>
                </a:solidFill>
              </a:rPr>
              <a:t> New Searches, New Experiments and an outlook to the Future at the LHC</a:t>
            </a:r>
          </a:p>
        </p:txBody>
      </p:sp>
      <p:sp>
        <p:nvSpPr>
          <p:cNvPr id="4" name="Titre 1"/>
          <p:cNvSpPr txBox="1">
            <a:spLocks/>
          </p:cNvSpPr>
          <p:nvPr/>
        </p:nvSpPr>
        <p:spPr bwMode="auto">
          <a:xfrm>
            <a:off x="609600" y="-152400"/>
            <a:ext cx="7848600" cy="90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137160" rIns="92075" bIns="46038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000" b="1" i="0" u="none" strike="noStrike" kern="0" cap="none" spc="0" normalizeH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/>
                <a:ea typeface="ＭＳ Ｐゴシック" charset="-128"/>
                <a:cs typeface="ＭＳ Ｐゴシック" charset="-128"/>
              </a:rPr>
              <a:t> </a:t>
            </a:r>
            <a:r>
              <a:rPr lang="en-GB" sz="4000" b="1" kern="0" dirty="0">
                <a:solidFill>
                  <a:srgbClr val="0000FF"/>
                </a:solidFill>
                <a:latin typeface="Arial"/>
                <a:ea typeface="ＭＳ Ｐゴシック" charset="-128"/>
                <a:cs typeface="ＭＳ Ｐゴシック" charset="-128"/>
              </a:rPr>
              <a:t>Lecture Plan</a:t>
            </a:r>
            <a:r>
              <a:rPr kumimoji="0" lang="en-GB" sz="4000" b="1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/>
                <a:ea typeface="ＭＳ Ｐゴシック" charset="-128"/>
                <a:cs typeface="ＭＳ Ｐゴシック" charset="-128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9268486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93096-5B34-4342-9326-69289CEAE4C2}" type="slidenum">
              <a:rPr lang="en-US" smtClean="0"/>
              <a:pPr/>
              <a:t>19</a:t>
            </a:fld>
            <a:endParaRPr lang="en-US"/>
          </a:p>
        </p:txBody>
      </p:sp>
      <p:sp>
        <p:nvSpPr>
          <p:cNvPr id="4" name="Titre 3"/>
          <p:cNvSpPr>
            <a:spLocks noGrp="1"/>
          </p:cNvSpPr>
          <p:nvPr>
            <p:ph type="title"/>
          </p:nvPr>
        </p:nvSpPr>
        <p:spPr>
          <a:xfrm>
            <a:off x="914400" y="-76200"/>
            <a:ext cx="7772400" cy="914400"/>
          </a:xfrm>
        </p:spPr>
        <p:txBody>
          <a:bodyPr/>
          <a:lstStyle/>
          <a:p>
            <a:r>
              <a:rPr lang="en-GB" dirty="0">
                <a:effectLst/>
              </a:rPr>
              <a:t>More Higgs Studies…</a:t>
            </a:r>
          </a:p>
        </p:txBody>
      </p:sp>
      <p:pic>
        <p:nvPicPr>
          <p:cNvPr id="5" name="Image 4" descr="Screen Shot 2018-05-26 at 14.21.46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524000"/>
            <a:ext cx="2808364" cy="2438400"/>
          </a:xfrm>
          <a:prstGeom prst="rect">
            <a:avLst/>
          </a:prstGeom>
        </p:spPr>
      </p:pic>
      <p:pic>
        <p:nvPicPr>
          <p:cNvPr id="7" name="Image 6" descr="Screen Shot 2018-05-26 at 14.22.30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95600" y="1551096"/>
            <a:ext cx="2701445" cy="2411304"/>
          </a:xfrm>
          <a:prstGeom prst="rect">
            <a:avLst/>
          </a:prstGeom>
        </p:spPr>
      </p:pic>
      <p:sp>
        <p:nvSpPr>
          <p:cNvPr id="9" name="ZoneTexte 8"/>
          <p:cNvSpPr txBox="1"/>
          <p:nvPr/>
        </p:nvSpPr>
        <p:spPr>
          <a:xfrm>
            <a:off x="76200" y="1295400"/>
            <a:ext cx="1378502" cy="369332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sz="1800" dirty="0"/>
              <a:t>HIG-17-023</a:t>
            </a:r>
          </a:p>
        </p:txBody>
      </p:sp>
      <p:sp>
        <p:nvSpPr>
          <p:cNvPr id="10" name="ZoneTexte 9"/>
          <p:cNvSpPr txBox="1"/>
          <p:nvPr/>
        </p:nvSpPr>
        <p:spPr>
          <a:xfrm>
            <a:off x="7167678" y="621268"/>
            <a:ext cx="1976322" cy="369332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US" sz="1800" dirty="0"/>
              <a:t>arXiv:1802.04329</a:t>
            </a:r>
          </a:p>
          <a:p>
            <a:endParaRPr lang="en-GB" dirty="0"/>
          </a:p>
        </p:txBody>
      </p:sp>
      <p:pic>
        <p:nvPicPr>
          <p:cNvPr id="11" name="Image 10" descr="Screen Shot 2018-05-26 at 11.33.58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48400" y="1371601"/>
            <a:ext cx="2590800" cy="2526632"/>
          </a:xfrm>
          <a:prstGeom prst="rect">
            <a:avLst/>
          </a:prstGeom>
        </p:spPr>
      </p:pic>
      <p:pic>
        <p:nvPicPr>
          <p:cNvPr id="12" name="Image 11" descr="Screen Shot 2018-05-26 at 11.53.24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54500" y="4267200"/>
            <a:ext cx="4584700" cy="2308794"/>
          </a:xfrm>
          <a:prstGeom prst="rect">
            <a:avLst/>
          </a:prstGeom>
        </p:spPr>
      </p:pic>
      <p:sp>
        <p:nvSpPr>
          <p:cNvPr id="13" name="ZoneTexte 12"/>
          <p:cNvSpPr txBox="1"/>
          <p:nvPr/>
        </p:nvSpPr>
        <p:spPr>
          <a:xfrm>
            <a:off x="685800" y="4724400"/>
            <a:ext cx="1980029" cy="369332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US" sz="1800" dirty="0"/>
              <a:t>arXiv:1712.02758</a:t>
            </a:r>
          </a:p>
          <a:p>
            <a:endParaRPr lang="en-GB" dirty="0"/>
          </a:p>
        </p:txBody>
      </p:sp>
      <p:pic>
        <p:nvPicPr>
          <p:cNvPr id="14" name="Image 13" descr="Screen Shot 2018-05-26 at 11.53.06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54000" y="5150095"/>
            <a:ext cx="3784600" cy="1250705"/>
          </a:xfrm>
          <a:prstGeom prst="rect">
            <a:avLst/>
          </a:prstGeom>
        </p:spPr>
      </p:pic>
      <p:sp>
        <p:nvSpPr>
          <p:cNvPr id="15" name="ZoneTexte 14"/>
          <p:cNvSpPr txBox="1"/>
          <p:nvPr/>
        </p:nvSpPr>
        <p:spPr>
          <a:xfrm>
            <a:off x="1600200" y="990600"/>
            <a:ext cx="2829871" cy="40011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dirty="0"/>
              <a:t>Higgs decay to invisible</a:t>
            </a:r>
          </a:p>
        </p:txBody>
      </p:sp>
      <p:sp>
        <p:nvSpPr>
          <p:cNvPr id="16" name="ZoneTexte 15"/>
          <p:cNvSpPr txBox="1"/>
          <p:nvPr/>
        </p:nvSpPr>
        <p:spPr>
          <a:xfrm>
            <a:off x="5638800" y="990600"/>
            <a:ext cx="3570759" cy="40011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dirty="0"/>
              <a:t>Higgs decay to charm search</a:t>
            </a:r>
          </a:p>
        </p:txBody>
      </p:sp>
      <p:sp>
        <p:nvSpPr>
          <p:cNvPr id="17" name="ZoneTexte 16"/>
          <p:cNvSpPr txBox="1"/>
          <p:nvPr/>
        </p:nvSpPr>
        <p:spPr>
          <a:xfrm>
            <a:off x="188249" y="4267200"/>
            <a:ext cx="3926551" cy="40011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dirty="0"/>
              <a:t>Higgs decay to </a:t>
            </a:r>
            <a:r>
              <a:rPr lang="en-US" dirty="0" err="1">
                <a:sym typeface="Symbol"/>
              </a:rPr>
              <a:t></a:t>
            </a:r>
            <a:r>
              <a:rPr lang="en-US" dirty="0">
                <a:sym typeface="Symbol"/>
              </a:rPr>
              <a:t> and </a:t>
            </a:r>
            <a:r>
              <a:rPr lang="en-US" dirty="0" err="1">
                <a:sym typeface="Symbol"/>
              </a:rPr>
              <a:t></a:t>
            </a:r>
            <a:r>
              <a:rPr lang="en-US" dirty="0">
                <a:sym typeface="Symbol"/>
              </a:rPr>
              <a:t>  search</a:t>
            </a:r>
            <a:r>
              <a:rPr lang="en-US" dirty="0"/>
              <a:t> </a:t>
            </a:r>
            <a:r>
              <a:rPr lang="en-GB" dirty="0"/>
              <a:t> </a:t>
            </a:r>
          </a:p>
        </p:txBody>
      </p:sp>
      <p:pic>
        <p:nvPicPr>
          <p:cNvPr id="18" name="Image 17" descr="Screen Shot 2018-05-28 at 15.18.33.pn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248400" y="3962400"/>
            <a:ext cx="2686050" cy="212456"/>
          </a:xfrm>
          <a:prstGeom prst="rect">
            <a:avLst/>
          </a:prstGeom>
        </p:spPr>
      </p:pic>
      <p:sp>
        <p:nvSpPr>
          <p:cNvPr id="19" name="ZoneTexte 18"/>
          <p:cNvSpPr txBox="1"/>
          <p:nvPr/>
        </p:nvSpPr>
        <p:spPr>
          <a:xfrm>
            <a:off x="6248400" y="3730823"/>
            <a:ext cx="1278189" cy="276999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sz="1200" dirty="0"/>
              <a:t>95% upper limit</a:t>
            </a:r>
          </a:p>
        </p:txBody>
      </p:sp>
    </p:spTree>
    <p:extLst>
      <p:ext uri="{BB962C8B-B14F-4D97-AF65-F5344CB8AC3E}">
        <p14:creationId xmlns:p14="http://schemas.microsoft.com/office/powerpoint/2010/main" val="371213853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304800" y="921603"/>
            <a:ext cx="8534400" cy="830997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CA" sz="2400" dirty="0">
                <a:solidFill>
                  <a:srgbClr val="FF0000"/>
                </a:solidFill>
                <a:sym typeface="Symbol"/>
              </a:rPr>
              <a:t>Combination of all Higgs production/decay channels at 13 </a:t>
            </a:r>
            <a:r>
              <a:rPr lang="en-CA" sz="2400" dirty="0" err="1">
                <a:solidFill>
                  <a:srgbClr val="FF0000"/>
                </a:solidFill>
                <a:sym typeface="Symbol"/>
              </a:rPr>
              <a:t>TeV</a:t>
            </a:r>
            <a:r>
              <a:rPr lang="en-CA" sz="2400" dirty="0">
                <a:solidFill>
                  <a:srgbClr val="FF0000"/>
                </a:solidFill>
                <a:sym typeface="Symbol"/>
              </a:rPr>
              <a:t> </a:t>
            </a:r>
          </a:p>
          <a:p>
            <a:r>
              <a:rPr lang="en-CA" sz="2400" dirty="0">
                <a:solidFill>
                  <a:srgbClr val="0000FF"/>
                </a:solidFill>
                <a:sym typeface="Symbol"/>
              </a:rPr>
              <a:t>Check overall consistency of the couplings </a:t>
            </a:r>
            <a:r>
              <a:rPr lang="en-CA" sz="2400" dirty="0">
                <a:solidFill>
                  <a:srgbClr val="FF0000"/>
                </a:solidFill>
                <a:sym typeface="Symbol"/>
              </a:rPr>
              <a:t>   </a:t>
            </a:r>
            <a:endParaRPr lang="en-GB" sz="2400" dirty="0">
              <a:solidFill>
                <a:srgbClr val="FF0000"/>
              </a:solidFill>
              <a:latin typeface="Georgia"/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228600" y="5867400"/>
            <a:ext cx="3128180" cy="707886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Results in agreement with</a:t>
            </a:r>
          </a:p>
          <a:p>
            <a:r>
              <a:rPr lang="en-GB" dirty="0">
                <a:solidFill>
                  <a:srgbClr val="FF0000"/>
                </a:solidFill>
              </a:rPr>
              <a:t>the Standard Model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AFDC2CAC-1F90-4C46-ACC1-8AF1455F25B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600" y="1929445"/>
            <a:ext cx="3918513" cy="3684909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EB03AE7E-6594-6841-887D-CCB896E6A4F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32040" y="5971374"/>
            <a:ext cx="1510296" cy="625978"/>
          </a:xfrm>
          <a:prstGeom prst="rect">
            <a:avLst/>
          </a:prstGeom>
          <a:ln w="47625">
            <a:solidFill>
              <a:srgbClr val="FF0000"/>
            </a:solidFill>
          </a:ln>
        </p:spPr>
      </p:pic>
      <p:pic>
        <p:nvPicPr>
          <p:cNvPr id="14" name="Image 9" descr="Screen Shot 2018-06-02 at 10.38.27.png">
            <a:extLst>
              <a:ext uri="{FF2B5EF4-FFF2-40B4-BE49-F238E27FC236}">
                <a16:creationId xmlns:a16="http://schemas.microsoft.com/office/drawing/2014/main" id="{0CBFBBC5-0292-2247-81A4-6D3FCA4E94D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64288" y="5949280"/>
            <a:ext cx="1728192" cy="588937"/>
          </a:xfrm>
          <a:prstGeom prst="rect">
            <a:avLst/>
          </a:prstGeom>
          <a:ln w="34925">
            <a:solidFill>
              <a:srgbClr val="FF0000"/>
            </a:solidFill>
          </a:ln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D825B965-EA03-A142-9C10-5F0D2A936413}"/>
              </a:ext>
            </a:extLst>
          </p:cNvPr>
          <p:cNvSpPr txBox="1"/>
          <p:nvPr/>
        </p:nvSpPr>
        <p:spPr>
          <a:xfrm>
            <a:off x="4644008" y="5569495"/>
            <a:ext cx="2063835" cy="307777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US" sz="1400" dirty="0"/>
              <a:t>ATLAS-CONF-2018-031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92113A0-ADA0-E044-805A-1D3B50E0C9A9}"/>
              </a:ext>
            </a:extLst>
          </p:cNvPr>
          <p:cNvSpPr txBox="1"/>
          <p:nvPr/>
        </p:nvSpPr>
        <p:spPr>
          <a:xfrm>
            <a:off x="6948264" y="5569495"/>
            <a:ext cx="2098651" cy="307777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US" sz="1400" dirty="0"/>
              <a:t> CMS: arXiv:1809.10733</a:t>
            </a:r>
          </a:p>
        </p:txBody>
      </p:sp>
      <p:pic>
        <p:nvPicPr>
          <p:cNvPr id="17" name="Image 4" descr="Screen Shot 2018-05-26 at 15.08.32.png">
            <a:extLst>
              <a:ext uri="{FF2B5EF4-FFF2-40B4-BE49-F238E27FC236}">
                <a16:creationId xmlns:a16="http://schemas.microsoft.com/office/drawing/2014/main" id="{518EEB33-9F54-6C4C-BB31-F5CB79EFBB0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85934" y="1932525"/>
            <a:ext cx="3843818" cy="3606800"/>
          </a:xfrm>
          <a:prstGeom prst="rect">
            <a:avLst/>
          </a:prstGeom>
        </p:spPr>
      </p:pic>
      <p:sp>
        <p:nvSpPr>
          <p:cNvPr id="11" name="Titre 1">
            <a:extLst>
              <a:ext uri="{FF2B5EF4-FFF2-40B4-BE49-F238E27FC236}">
                <a16:creationId xmlns:a16="http://schemas.microsoft.com/office/drawing/2014/main" id="{BAEAF828-4240-C74F-A940-74AB29A5F241}"/>
              </a:ext>
            </a:extLst>
          </p:cNvPr>
          <p:cNvSpPr txBox="1">
            <a:spLocks/>
          </p:cNvSpPr>
          <p:nvPr/>
        </p:nvSpPr>
        <p:spPr bwMode="auto">
          <a:xfrm>
            <a:off x="228600" y="0"/>
            <a:ext cx="89154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137160" rIns="92075" bIns="46038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000" b="1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pitchFamily="4" charset="0"/>
                <a:ea typeface="ＭＳ Ｐゴシック" pitchFamily="4" charset="-128"/>
                <a:cs typeface="ＭＳ Ｐゴシック" pitchFamily="4" charset="-128"/>
              </a:rPr>
              <a:t>Brief Higgs</a:t>
            </a:r>
            <a:r>
              <a:rPr kumimoji="0" lang="en-GB" sz="4000" b="1" i="0" u="none" strike="noStrike" kern="0" cap="none" spc="0" normalizeH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pitchFamily="4" charset="0"/>
                <a:ea typeface="ＭＳ Ｐゴシック" pitchFamily="4" charset="-128"/>
                <a:cs typeface="ＭＳ Ｐゴシック" pitchFamily="4" charset="-128"/>
              </a:rPr>
              <a:t> Summary (so far) </a:t>
            </a:r>
            <a:endParaRPr kumimoji="0" lang="en-GB" sz="4000" b="1" i="0" u="none" strike="noStrike" kern="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Arial" pitchFamily="4" charset="0"/>
              <a:ea typeface="ＭＳ Ｐゴシック" pitchFamily="4" charset="-128"/>
              <a:cs typeface="ＭＳ Ｐゴシック" pitchFamily="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17955272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2">
            <a:extLst>
              <a:ext uri="{FF2B5EF4-FFF2-40B4-BE49-F238E27FC236}">
                <a16:creationId xmlns:a16="http://schemas.microsoft.com/office/drawing/2014/main" id="{38B085B3-4947-1946-BA98-0C91999A9025}"/>
              </a:ext>
            </a:extLst>
          </p:cNvPr>
          <p:cNvSpPr txBox="1">
            <a:spLocks/>
          </p:cNvSpPr>
          <p:nvPr/>
        </p:nvSpPr>
        <p:spPr>
          <a:xfrm>
            <a:off x="0" y="-76200"/>
            <a:ext cx="9296400" cy="914400"/>
          </a:xfrm>
          <a:prstGeom prst="rect">
            <a:avLst/>
          </a:prstGeom>
        </p:spPr>
        <p:txBody>
          <a:bodyPr>
            <a:norm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000" b="1" i="0">
                <a:solidFill>
                  <a:srgbClr val="0000FF"/>
                </a:solidFill>
                <a:latin typeface="Arial"/>
                <a:ea typeface="ＭＳ Ｐゴシック" charset="-128"/>
                <a:cs typeface="ＭＳ Ｐゴシック" charset="-128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 charset="0"/>
                <a:ea typeface="ＭＳ Ｐゴシック" charset="-128"/>
                <a:cs typeface="ＭＳ Ｐゴシック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 charset="0"/>
                <a:ea typeface="ＭＳ Ｐゴシック" charset="-128"/>
                <a:cs typeface="ＭＳ Ｐゴシック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 charset="0"/>
                <a:ea typeface="ＭＳ Ｐゴシック" charset="-128"/>
                <a:cs typeface="ＭＳ Ｐゴシック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 charset="0"/>
                <a:ea typeface="ＭＳ Ｐゴシック" charset="-128"/>
                <a:cs typeface="ＭＳ Ｐゴシック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 charset="0"/>
              </a:defRPr>
            </a:lvl9pPr>
          </a:lstStyle>
          <a:p>
            <a:r>
              <a:rPr lang="en-GB" kern="0" dirty="0"/>
              <a:t>Searches for Exotic </a:t>
            </a:r>
            <a:r>
              <a:rPr lang="en-GB" kern="0" dirty="0" err="1"/>
              <a:t>Higgses</a:t>
            </a:r>
            <a:r>
              <a:rPr lang="en-GB" kern="0" dirty="0"/>
              <a:t>…  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EEFEFA6-2EFC-9C4E-8E47-C60DCD092584}"/>
              </a:ext>
            </a:extLst>
          </p:cNvPr>
          <p:cNvSpPr txBox="1"/>
          <p:nvPr/>
        </p:nvSpPr>
        <p:spPr>
          <a:xfrm>
            <a:off x="1140496" y="887179"/>
            <a:ext cx="5696175" cy="461665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FF0000"/>
                </a:solidFill>
              </a:rPr>
              <a:t>No exotic or extra </a:t>
            </a:r>
            <a:r>
              <a:rPr lang="en-US" sz="2400" dirty="0" err="1">
                <a:solidFill>
                  <a:srgbClr val="FF0000"/>
                </a:solidFill>
              </a:rPr>
              <a:t>Higgses</a:t>
            </a:r>
            <a:r>
              <a:rPr lang="en-US" sz="2400" dirty="0">
                <a:solidFill>
                  <a:srgbClr val="FF0000"/>
                </a:solidFill>
              </a:rPr>
              <a:t> found so far…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07964DA-E7E9-9449-8756-4D655C937CC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586446"/>
            <a:ext cx="3024336" cy="306669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A01FBD7A-7D13-6A4D-B897-9D7F39CFC2B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17558" y="2952328"/>
            <a:ext cx="3125158" cy="3140968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4AB9DC89-59FE-2747-B1B1-E115791FEF9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81912" y="1577206"/>
            <a:ext cx="3207343" cy="3363962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EB3DF7D2-6288-0A49-AE47-F9A0DAC46086}"/>
              </a:ext>
            </a:extLst>
          </p:cNvPr>
          <p:cNvSpPr txBox="1"/>
          <p:nvPr/>
        </p:nvSpPr>
        <p:spPr>
          <a:xfrm>
            <a:off x="323528" y="4769857"/>
            <a:ext cx="2197396" cy="1323439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Invisible Higgs </a:t>
            </a:r>
          </a:p>
          <a:p>
            <a:r>
              <a:rPr lang="en-US" dirty="0"/>
              <a:t>searches</a:t>
            </a:r>
          </a:p>
          <a:p>
            <a:r>
              <a:rPr lang="en-US" dirty="0"/>
              <a:t>BR (H-&gt; invisible)</a:t>
            </a:r>
          </a:p>
          <a:p>
            <a:r>
              <a:rPr lang="en-US" dirty="0"/>
              <a:t>is less than 20%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CE24CA0-343B-4B40-93EC-EC5B76DB0083}"/>
              </a:ext>
            </a:extLst>
          </p:cNvPr>
          <p:cNvSpPr txBox="1"/>
          <p:nvPr/>
        </p:nvSpPr>
        <p:spPr>
          <a:xfrm>
            <a:off x="3275856" y="1621249"/>
            <a:ext cx="2113399" cy="1015663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H,A Higgs search</a:t>
            </a:r>
          </a:p>
          <a:p>
            <a:r>
              <a:rPr lang="en-US" dirty="0"/>
              <a:t>in MSSM SUSY </a:t>
            </a:r>
          </a:p>
          <a:p>
            <a:r>
              <a:rPr lang="en-US" dirty="0"/>
              <a:t>scenario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F1E79D2-EA55-884F-BACA-592E42FA5509}"/>
              </a:ext>
            </a:extLst>
          </p:cNvPr>
          <p:cNvSpPr txBox="1"/>
          <p:nvPr/>
        </p:nvSpPr>
        <p:spPr>
          <a:xfrm>
            <a:off x="6444208" y="5261138"/>
            <a:ext cx="2649123" cy="40011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Charged Higgs search</a:t>
            </a:r>
          </a:p>
        </p:txBody>
      </p:sp>
    </p:spTree>
    <p:extLst>
      <p:ext uri="{BB962C8B-B14F-4D97-AF65-F5344CB8AC3E}">
        <p14:creationId xmlns:p14="http://schemas.microsoft.com/office/powerpoint/2010/main" val="20394266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2"/>
          <p:cNvSpPr>
            <a:spLocks noGrp="1"/>
          </p:cNvSpPr>
          <p:nvPr>
            <p:ph type="title"/>
          </p:nvPr>
        </p:nvSpPr>
        <p:spPr>
          <a:xfrm>
            <a:off x="0" y="-76200"/>
            <a:ext cx="9296400" cy="914400"/>
          </a:xfrm>
        </p:spPr>
        <p:txBody>
          <a:bodyPr>
            <a:normAutofit/>
          </a:bodyPr>
          <a:lstStyle/>
          <a:p>
            <a:r>
              <a:rPr lang="en-GB" dirty="0">
                <a:effectLst/>
              </a:rPr>
              <a:t>The Future: Studying the Higgs…   </a:t>
            </a:r>
          </a:p>
        </p:txBody>
      </p:sp>
      <p:pic>
        <p:nvPicPr>
          <p:cNvPr id="7" name="Espace réservé du contenu 3" descr="Screen Shot 2013-08-21 at 11.26.08 P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152400" y="990599"/>
            <a:ext cx="5717990" cy="32766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Image 3" descr="Screen shot 2011-10-03 at 1.43.58 P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81600" y="3937316"/>
            <a:ext cx="4267200" cy="2862500"/>
          </a:xfrm>
          <a:prstGeom prst="rect">
            <a:avLst/>
          </a:prstGeom>
        </p:spPr>
      </p:pic>
      <p:sp>
        <p:nvSpPr>
          <p:cNvPr id="6" name="ZoneTexte 5"/>
          <p:cNvSpPr txBox="1"/>
          <p:nvPr/>
        </p:nvSpPr>
        <p:spPr>
          <a:xfrm>
            <a:off x="1" y="4648200"/>
            <a:ext cx="5257800" cy="2308324"/>
          </a:xfrm>
          <a:prstGeom prst="rect">
            <a:avLst/>
          </a:prstGeom>
          <a:solidFill>
            <a:schemeClr val="accent3"/>
          </a:solidFill>
        </p:spPr>
        <p:txBody>
          <a:bodyPr wrap="square" rtlCol="0">
            <a:spAutoFit/>
          </a:bodyPr>
          <a:lstStyle/>
          <a:p>
            <a:r>
              <a:rPr lang="en-GB" sz="2400" dirty="0">
                <a:solidFill>
                  <a:srgbClr val="FF0000"/>
                </a:solidFill>
              </a:rPr>
              <a:t>Many questions are still unanswered:</a:t>
            </a:r>
          </a:p>
          <a:p>
            <a:r>
              <a:rPr lang="en-GB" dirty="0" err="1">
                <a:solidFill>
                  <a:srgbClr val="0000FF"/>
                </a:solidFill>
                <a:latin typeface="Wingdings"/>
                <a:ea typeface="Wingdings"/>
                <a:cs typeface="Wingdings"/>
              </a:rPr>
              <a:t></a:t>
            </a:r>
            <a:r>
              <a:rPr lang="en-GB" dirty="0" err="1">
                <a:solidFill>
                  <a:srgbClr val="0000FF"/>
                </a:solidFill>
              </a:rPr>
              <a:t>What</a:t>
            </a:r>
            <a:r>
              <a:rPr lang="en-GB" dirty="0">
                <a:solidFill>
                  <a:srgbClr val="0000FF"/>
                </a:solidFill>
              </a:rPr>
              <a:t> explain a </a:t>
            </a:r>
            <a:r>
              <a:rPr lang="en-GB" dirty="0">
                <a:solidFill>
                  <a:srgbClr val="FF0000"/>
                </a:solidFill>
              </a:rPr>
              <a:t>Higgs  mass ~ 125 </a:t>
            </a:r>
            <a:r>
              <a:rPr lang="en-GB" dirty="0" err="1">
                <a:solidFill>
                  <a:srgbClr val="FF0000"/>
                </a:solidFill>
              </a:rPr>
              <a:t>GeV</a:t>
            </a:r>
            <a:r>
              <a:rPr lang="en-GB" dirty="0">
                <a:solidFill>
                  <a:srgbClr val="FF0000"/>
                </a:solidFill>
              </a:rPr>
              <a:t>? </a:t>
            </a:r>
            <a:endParaRPr lang="en-GB" dirty="0">
              <a:solidFill>
                <a:srgbClr val="0000FF"/>
              </a:solidFill>
            </a:endParaRPr>
          </a:p>
          <a:p>
            <a:r>
              <a:rPr lang="en-GB" dirty="0" err="1">
                <a:solidFill>
                  <a:srgbClr val="0000FF"/>
                </a:solidFill>
                <a:latin typeface="Wingdings"/>
                <a:ea typeface="Wingdings"/>
                <a:cs typeface="Wingdings"/>
              </a:rPr>
              <a:t></a:t>
            </a:r>
            <a:r>
              <a:rPr lang="en-GB" dirty="0" err="1">
                <a:solidFill>
                  <a:srgbClr val="0000FF"/>
                </a:solidFill>
              </a:rPr>
              <a:t>What</a:t>
            </a:r>
            <a:r>
              <a:rPr lang="en-GB" dirty="0">
                <a:solidFill>
                  <a:srgbClr val="0000FF"/>
                </a:solidFill>
              </a:rPr>
              <a:t> explains the </a:t>
            </a:r>
            <a:r>
              <a:rPr lang="en-GB" dirty="0">
                <a:solidFill>
                  <a:srgbClr val="FF0000"/>
                </a:solidFill>
              </a:rPr>
              <a:t>particle mass pattern?</a:t>
            </a:r>
            <a:endParaRPr lang="en-GB" dirty="0">
              <a:solidFill>
                <a:srgbClr val="0000FF"/>
              </a:solidFill>
            </a:endParaRPr>
          </a:p>
          <a:p>
            <a:r>
              <a:rPr lang="en-GB" dirty="0" err="1">
                <a:solidFill>
                  <a:srgbClr val="0000FF"/>
                </a:solidFill>
                <a:latin typeface="Wingdings"/>
                <a:ea typeface="Wingdings"/>
                <a:cs typeface="Wingdings"/>
              </a:rPr>
              <a:t></a:t>
            </a:r>
            <a:r>
              <a:rPr lang="en-GB" dirty="0" err="1">
                <a:solidFill>
                  <a:srgbClr val="0000FF"/>
                </a:solidFill>
              </a:rPr>
              <a:t>Connection</a:t>
            </a:r>
            <a:r>
              <a:rPr lang="en-GB" dirty="0">
                <a:solidFill>
                  <a:srgbClr val="0000FF"/>
                </a:solidFill>
              </a:rPr>
              <a:t> with </a:t>
            </a:r>
            <a:r>
              <a:rPr lang="en-GB" dirty="0">
                <a:solidFill>
                  <a:srgbClr val="FF0000"/>
                </a:solidFill>
              </a:rPr>
              <a:t>Dark Matter? </a:t>
            </a:r>
            <a:endParaRPr lang="en-GB" dirty="0">
              <a:solidFill>
                <a:srgbClr val="0000FF"/>
              </a:solidFill>
            </a:endParaRPr>
          </a:p>
          <a:p>
            <a:r>
              <a:rPr lang="en-GB" dirty="0">
                <a:solidFill>
                  <a:srgbClr val="0000FF"/>
                </a:solidFill>
                <a:latin typeface="Wingdings"/>
                <a:ea typeface="Wingdings"/>
                <a:cs typeface="Wingdings"/>
              </a:rPr>
              <a:t></a:t>
            </a:r>
            <a:r>
              <a:rPr lang="en-GB" dirty="0">
                <a:solidFill>
                  <a:srgbClr val="0000FF"/>
                </a:solidFill>
              </a:rPr>
              <a:t>Where is the </a:t>
            </a:r>
            <a:r>
              <a:rPr lang="en-GB" dirty="0">
                <a:solidFill>
                  <a:srgbClr val="FF0000"/>
                </a:solidFill>
              </a:rPr>
              <a:t>antimatter </a:t>
            </a:r>
            <a:r>
              <a:rPr lang="en-GB" dirty="0">
                <a:solidFill>
                  <a:srgbClr val="0000FF"/>
                </a:solidFill>
              </a:rPr>
              <a:t>in the Universe?</a:t>
            </a:r>
          </a:p>
          <a:p>
            <a:r>
              <a:rPr lang="en-GB" dirty="0">
                <a:solidFill>
                  <a:srgbClr val="0000FF"/>
                </a:solidFill>
                <a:latin typeface="Wingdings"/>
                <a:ea typeface="Wingdings"/>
                <a:cs typeface="Wingdings"/>
              </a:rPr>
              <a:t></a:t>
            </a:r>
            <a:r>
              <a:rPr lang="en-GB" dirty="0">
                <a:solidFill>
                  <a:srgbClr val="0000FF"/>
                </a:solidFill>
              </a:rPr>
              <a:t>What is the origin of </a:t>
            </a:r>
            <a:r>
              <a:rPr lang="en-GB" dirty="0">
                <a:solidFill>
                  <a:srgbClr val="FF0000"/>
                </a:solidFill>
              </a:rPr>
              <a:t>neutrino masses?</a:t>
            </a:r>
          </a:p>
          <a:p>
            <a:r>
              <a:rPr lang="en-GB" dirty="0">
                <a:solidFill>
                  <a:srgbClr val="0000FF"/>
                </a:solidFill>
                <a:latin typeface="Wingdings"/>
                <a:ea typeface="Wingdings"/>
                <a:cs typeface="Wingdings"/>
              </a:rPr>
              <a:t></a:t>
            </a:r>
            <a:r>
              <a:rPr lang="en-GB" dirty="0">
                <a:solidFill>
                  <a:srgbClr val="0000FF"/>
                </a:solidFill>
              </a:rPr>
              <a:t>…</a:t>
            </a:r>
          </a:p>
        </p:txBody>
      </p:sp>
      <p:sp>
        <p:nvSpPr>
          <p:cNvPr id="9" name="ZoneTexte 8"/>
          <p:cNvSpPr txBox="1"/>
          <p:nvPr/>
        </p:nvSpPr>
        <p:spPr>
          <a:xfrm>
            <a:off x="5486400" y="1628800"/>
            <a:ext cx="3876382" cy="1785104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sz="2200" dirty="0">
                <a:solidFill>
                  <a:srgbClr val="FF0000"/>
                </a:solidFill>
                <a:latin typeface="Wingdings"/>
                <a:ea typeface="Wingdings"/>
                <a:cs typeface="Wingdings"/>
              </a:rPr>
              <a:t></a:t>
            </a:r>
            <a:r>
              <a:rPr lang="en-GB" sz="2200" dirty="0">
                <a:solidFill>
                  <a:srgbClr val="FF0000"/>
                </a:solidFill>
              </a:rPr>
              <a:t>More LHC Data 2021-2023</a:t>
            </a:r>
          </a:p>
          <a:p>
            <a:r>
              <a:rPr lang="en-GB" sz="2200" dirty="0">
                <a:solidFill>
                  <a:srgbClr val="FF0000"/>
                </a:solidFill>
                <a:latin typeface="Wingdings"/>
                <a:ea typeface="Wingdings"/>
                <a:cs typeface="Wingdings"/>
              </a:rPr>
              <a:t></a:t>
            </a:r>
            <a:r>
              <a:rPr lang="en-GB" sz="2200" dirty="0">
                <a:solidFill>
                  <a:srgbClr val="FF0000"/>
                </a:solidFill>
              </a:rPr>
              <a:t>LHC upgrade !  2026-2036   </a:t>
            </a:r>
          </a:p>
          <a:p>
            <a:r>
              <a:rPr lang="en-GB" sz="2200" dirty="0" err="1">
                <a:solidFill>
                  <a:srgbClr val="FF0000"/>
                </a:solidFill>
                <a:latin typeface="Wingdings"/>
                <a:ea typeface="Wingdings"/>
                <a:cs typeface="Wingdings"/>
              </a:rPr>
              <a:t></a:t>
            </a:r>
            <a:r>
              <a:rPr lang="en-GB" sz="2200" dirty="0" err="1">
                <a:solidFill>
                  <a:srgbClr val="FF0000"/>
                </a:solidFill>
              </a:rPr>
              <a:t>Experiment</a:t>
            </a:r>
            <a:r>
              <a:rPr lang="en-GB" sz="2200" dirty="0">
                <a:solidFill>
                  <a:srgbClr val="FF0000"/>
                </a:solidFill>
              </a:rPr>
              <a:t> upgrades!!  </a:t>
            </a:r>
          </a:p>
          <a:p>
            <a:r>
              <a:rPr lang="en-GB" sz="2200" dirty="0">
                <a:solidFill>
                  <a:srgbClr val="FF0000"/>
                </a:solidFill>
                <a:latin typeface="Wingdings"/>
                <a:ea typeface="Wingdings"/>
                <a:cs typeface="Wingdings"/>
              </a:rPr>
              <a:t></a:t>
            </a:r>
            <a:r>
              <a:rPr lang="en-GB" sz="2200" dirty="0">
                <a:solidFill>
                  <a:srgbClr val="FF0000"/>
                </a:solidFill>
              </a:rPr>
              <a:t>Other/new machines? </a:t>
            </a:r>
          </a:p>
          <a:p>
            <a:r>
              <a:rPr lang="en-GB" sz="2200" dirty="0">
                <a:solidFill>
                  <a:srgbClr val="FF0000"/>
                </a:solidFill>
              </a:rPr>
              <a:t>    </a:t>
            </a:r>
            <a:endParaRPr lang="en-GB" sz="2200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215556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9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>
          <a:xfrm>
            <a:off x="304800" y="-76200"/>
            <a:ext cx="8686800" cy="914400"/>
          </a:xfrm>
        </p:spPr>
        <p:txBody>
          <a:bodyPr>
            <a:normAutofit fontScale="90000"/>
          </a:bodyPr>
          <a:lstStyle/>
          <a:p>
            <a:r>
              <a:rPr lang="en-GB" dirty="0">
                <a:effectLst/>
              </a:rPr>
              <a:t>Physics Beyond the Standard Model?</a:t>
            </a:r>
          </a:p>
        </p:txBody>
      </p:sp>
      <p:sp>
        <p:nvSpPr>
          <p:cNvPr id="9" name="ZoneTexte 8"/>
          <p:cNvSpPr txBox="1"/>
          <p:nvPr/>
        </p:nvSpPr>
        <p:spPr>
          <a:xfrm>
            <a:off x="5410200" y="838200"/>
            <a:ext cx="3733800" cy="1015663"/>
          </a:xfrm>
          <a:prstGeom prst="rect">
            <a:avLst/>
          </a:prstGeom>
          <a:solidFill>
            <a:schemeClr val="accent3"/>
          </a:solidFill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A Higgs at 125 </a:t>
            </a:r>
            <a:r>
              <a:rPr lang="en-GB" dirty="0" err="1">
                <a:solidFill>
                  <a:srgbClr val="FF0000"/>
                </a:solidFill>
              </a:rPr>
              <a:t>GeV</a:t>
            </a:r>
            <a:r>
              <a:rPr lang="en-GB" dirty="0">
                <a:solidFill>
                  <a:srgbClr val="FF0000"/>
                </a:solidFill>
              </a:rPr>
              <a:t> </a:t>
            </a:r>
          </a:p>
          <a:p>
            <a:r>
              <a:rPr lang="en-GB" dirty="0">
                <a:solidFill>
                  <a:srgbClr val="0000FF"/>
                </a:solidFill>
              </a:rPr>
              <a:t>Precise measurements of the top quark and the Higgs mass</a:t>
            </a:r>
          </a:p>
          <a:p>
            <a:endParaRPr lang="en-GB" dirty="0">
              <a:solidFill>
                <a:srgbClr val="0000FF"/>
              </a:solidFill>
            </a:endParaRPr>
          </a:p>
        </p:txBody>
      </p:sp>
      <p:sp>
        <p:nvSpPr>
          <p:cNvPr id="11" name="ZoneTexte 10"/>
          <p:cNvSpPr txBox="1"/>
          <p:nvPr/>
        </p:nvSpPr>
        <p:spPr>
          <a:xfrm>
            <a:off x="0" y="4267200"/>
            <a:ext cx="3234379" cy="707886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chemeClr val="accent4"/>
                </a:solidFill>
              </a:rPr>
              <a:t>New Physics inevitable?</a:t>
            </a:r>
          </a:p>
          <a:p>
            <a:r>
              <a:rPr lang="en-GB" dirty="0">
                <a:solidFill>
                  <a:schemeClr val="accent4"/>
                </a:solidFill>
              </a:rPr>
              <a:t>But at which scale/energy?</a:t>
            </a:r>
          </a:p>
        </p:txBody>
      </p:sp>
      <p:pic>
        <p:nvPicPr>
          <p:cNvPr id="15" name="Espace réservé du contenu 14" descr="Screen Shot 2015-04-17 at 10.32.33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33400" y="1143000"/>
            <a:ext cx="3218312" cy="3048000"/>
          </a:xfrm>
        </p:spPr>
      </p:pic>
      <p:pic>
        <p:nvPicPr>
          <p:cNvPr id="16" name="Image 15" descr="Screen Shot 2015-04-18 at 16.19.12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1000" y="838200"/>
            <a:ext cx="4559300" cy="393700"/>
          </a:xfrm>
          <a:prstGeom prst="rect">
            <a:avLst/>
          </a:prstGeom>
        </p:spPr>
      </p:pic>
      <p:pic>
        <p:nvPicPr>
          <p:cNvPr id="17" name="Image 16" descr="Screen Shot 2015-04-18 at 16.19.22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29000" y="1143000"/>
            <a:ext cx="1143000" cy="266700"/>
          </a:xfrm>
          <a:prstGeom prst="rect">
            <a:avLst/>
          </a:prstGeom>
        </p:spPr>
      </p:pic>
      <p:sp>
        <p:nvSpPr>
          <p:cNvPr id="18" name="ZoneTexte 17"/>
          <p:cNvSpPr txBox="1"/>
          <p:nvPr/>
        </p:nvSpPr>
        <p:spPr>
          <a:xfrm>
            <a:off x="3657600" y="1905000"/>
            <a:ext cx="1665240" cy="338554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sz="1600" dirty="0"/>
              <a:t>arXiv:1403.6535</a:t>
            </a:r>
          </a:p>
        </p:txBody>
      </p:sp>
      <p:pic>
        <p:nvPicPr>
          <p:cNvPr id="20" name="Image 19" descr="Screen Shot 2015-04-25 at 15.45.27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62600" y="2286000"/>
            <a:ext cx="3336471" cy="2590800"/>
          </a:xfrm>
          <a:prstGeom prst="rect">
            <a:avLst/>
          </a:prstGeom>
        </p:spPr>
      </p:pic>
      <p:sp>
        <p:nvSpPr>
          <p:cNvPr id="21" name="ZoneTexte 20"/>
          <p:cNvSpPr txBox="1"/>
          <p:nvPr/>
        </p:nvSpPr>
        <p:spPr>
          <a:xfrm>
            <a:off x="6324600" y="1981200"/>
            <a:ext cx="2369133" cy="40011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dirty="0"/>
              <a:t>We also know that:</a:t>
            </a:r>
          </a:p>
        </p:txBody>
      </p:sp>
      <p:sp>
        <p:nvSpPr>
          <p:cNvPr id="22" name="Flèche vers la gauche 21"/>
          <p:cNvSpPr/>
          <p:nvPr/>
        </p:nvSpPr>
        <p:spPr bwMode="auto">
          <a:xfrm>
            <a:off x="4572000" y="1219200"/>
            <a:ext cx="685800" cy="484632"/>
          </a:xfrm>
          <a:prstGeom prst="leftArrow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charset="0"/>
            </a:endParaRPr>
          </a:p>
        </p:txBody>
      </p:sp>
      <p:pic>
        <p:nvPicPr>
          <p:cNvPr id="23" name="Image 22" descr="Screen Shot 2016-07-12 at 15.04.16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495800" y="5016500"/>
            <a:ext cx="4349750" cy="1765300"/>
          </a:xfrm>
          <a:prstGeom prst="rect">
            <a:avLst/>
          </a:prstGeom>
        </p:spPr>
      </p:pic>
      <p:sp>
        <p:nvSpPr>
          <p:cNvPr id="24" name="ZoneTexte 23"/>
          <p:cNvSpPr txBox="1"/>
          <p:nvPr/>
        </p:nvSpPr>
        <p:spPr>
          <a:xfrm>
            <a:off x="7316788" y="5715000"/>
            <a:ext cx="1370012" cy="40011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dirty="0"/>
              <a:t>Searches!!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6475970-D992-D143-9B8E-D65A6F29CCF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3270" y="5041937"/>
            <a:ext cx="2085356" cy="1627423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B95A7B96-E238-5B44-99BB-4282CD36CE26}"/>
              </a:ext>
            </a:extLst>
          </p:cNvPr>
          <p:cNvSpPr txBox="1"/>
          <p:nvPr/>
        </p:nvSpPr>
        <p:spPr>
          <a:xfrm>
            <a:off x="1691680" y="5445224"/>
            <a:ext cx="9614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/>
              <a:t>fermion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4822893-CDBD-0446-9268-38622C46EAFA}"/>
              </a:ext>
            </a:extLst>
          </p:cNvPr>
          <p:cNvSpPr txBox="1"/>
          <p:nvPr/>
        </p:nvSpPr>
        <p:spPr>
          <a:xfrm>
            <a:off x="1763688" y="5877272"/>
            <a:ext cx="8611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boson</a:t>
            </a:r>
          </a:p>
        </p:txBody>
      </p:sp>
      <p:pic>
        <p:nvPicPr>
          <p:cNvPr id="28" name="Espace réservé du contenu 4" descr="Screen Shot 2014-04-13 at 4.20.24 PM.png">
            <a:extLst>
              <a:ext uri="{FF2B5EF4-FFF2-40B4-BE49-F238E27FC236}">
                <a16:creationId xmlns:a16="http://schemas.microsoft.com/office/drawing/2014/main" id="{B8B83CED-793A-B245-9415-1D6F9F97F0DA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 bwMode="auto">
          <a:xfrm>
            <a:off x="333930" y="5051286"/>
            <a:ext cx="3720647" cy="1371600"/>
          </a:xfrm>
          <a:prstGeom prst="rect">
            <a:avLst/>
          </a:prstGeom>
          <a:noFill/>
          <a:ln w="22225">
            <a:solidFill>
              <a:srgbClr val="FF0000"/>
            </a:solidFill>
            <a:miter lim="800000"/>
            <a:headEnd/>
            <a:tailEnd/>
          </a:ln>
        </p:spPr>
      </p:pic>
      <p:sp>
        <p:nvSpPr>
          <p:cNvPr id="29" name="ZoneTexte 18">
            <a:extLst>
              <a:ext uri="{FF2B5EF4-FFF2-40B4-BE49-F238E27FC236}">
                <a16:creationId xmlns:a16="http://schemas.microsoft.com/office/drawing/2014/main" id="{8ADD8E31-C5F5-904C-BB89-881590CC9272}"/>
              </a:ext>
            </a:extLst>
          </p:cNvPr>
          <p:cNvSpPr txBox="1"/>
          <p:nvPr/>
        </p:nvSpPr>
        <p:spPr>
          <a:xfrm>
            <a:off x="366732" y="6314853"/>
            <a:ext cx="2191894" cy="400110"/>
          </a:xfrm>
          <a:prstGeom prst="rect">
            <a:avLst/>
          </a:prstGeom>
          <a:solidFill>
            <a:schemeClr val="accent3"/>
          </a:solidFill>
        </p:spPr>
        <p:txBody>
          <a:bodyPr wrap="square" rtlCol="0">
            <a:spAutoFit/>
          </a:bodyPr>
          <a:lstStyle/>
          <a:p>
            <a:r>
              <a:rPr lang="en-GB" dirty="0"/>
              <a:t>N. </a:t>
            </a:r>
            <a:r>
              <a:rPr lang="en-GB" dirty="0" err="1"/>
              <a:t>Arkani-Hamed</a:t>
            </a:r>
            <a:endParaRPr lang="en-GB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9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1" name="Espace réservé de la date 1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fr-CH"/>
              <a:t>	</a:t>
            </a:r>
            <a:endParaRPr lang="fr-FR"/>
          </a:p>
        </p:txBody>
      </p:sp>
      <p:sp>
        <p:nvSpPr>
          <p:cNvPr id="58373" name="Date Placeholder 3"/>
          <p:cNvSpPr txBox="1">
            <a:spLocks noGrp="1"/>
          </p:cNvSpPr>
          <p:nvPr/>
        </p:nvSpPr>
        <p:spPr bwMode="auto">
          <a:xfrm>
            <a:off x="70338" y="6543675"/>
            <a:ext cx="2760785" cy="24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r>
              <a:rPr lang="fr-CH" sz="1400" i="1">
                <a:solidFill>
                  <a:srgbClr val="006666"/>
                </a:solidFill>
              </a:rPr>
              <a:t>	</a:t>
            </a:r>
            <a:endParaRPr lang="fr-FR" sz="1400" i="1">
              <a:solidFill>
                <a:srgbClr val="006666"/>
              </a:solidFill>
            </a:endParaRPr>
          </a:p>
        </p:txBody>
      </p:sp>
      <p:sp>
        <p:nvSpPr>
          <p:cNvPr id="58374" name="Footer Placeholder 4"/>
          <p:cNvSpPr txBox="1">
            <a:spLocks noGrp="1"/>
          </p:cNvSpPr>
          <p:nvPr/>
        </p:nvSpPr>
        <p:spPr bwMode="auto">
          <a:xfrm>
            <a:off x="2321169" y="6519863"/>
            <a:ext cx="6471138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algn="ctr"/>
            <a:r>
              <a:rPr lang="fr-CH" sz="1400">
                <a:solidFill>
                  <a:schemeClr val="tx1"/>
                </a:solidFill>
              </a:rPr>
              <a:t>                     </a:t>
            </a:r>
            <a:endParaRPr lang="fr-FR" sz="1400" i="1">
              <a:solidFill>
                <a:srgbClr val="006666"/>
              </a:solidFill>
            </a:endParaRPr>
          </a:p>
        </p:txBody>
      </p:sp>
      <p:sp>
        <p:nvSpPr>
          <p:cNvPr id="5837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914400" y="0"/>
            <a:ext cx="8229600" cy="609600"/>
          </a:xfrm>
        </p:spPr>
        <p:txBody>
          <a:bodyPr/>
          <a:lstStyle/>
          <a:p>
            <a:pPr eaLnBrk="1" hangingPunct="1"/>
            <a:r>
              <a:rPr lang="en-US" sz="3600" dirty="0"/>
              <a:t>New Physics?</a:t>
            </a:r>
          </a:p>
        </p:txBody>
      </p:sp>
      <p:pic>
        <p:nvPicPr>
          <p:cNvPr id="58377" name="Picture 3" descr="ed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1354" y="3657600"/>
            <a:ext cx="2180492" cy="2044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8378" name="Text Box 7"/>
          <p:cNvSpPr txBox="1">
            <a:spLocks noChangeArrowheads="1"/>
          </p:cNvSpPr>
          <p:nvPr/>
        </p:nvSpPr>
        <p:spPr bwMode="auto">
          <a:xfrm>
            <a:off x="211015" y="3505200"/>
            <a:ext cx="2261431" cy="400110"/>
          </a:xfrm>
          <a:prstGeom prst="rect">
            <a:avLst/>
          </a:prstGeom>
          <a:solidFill>
            <a:srgbClr val="CCFFFF"/>
          </a:solidFill>
          <a:ln w="3175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/>
              <a:t>Extra Dimensions?</a:t>
            </a:r>
          </a:p>
        </p:txBody>
      </p:sp>
      <p:sp>
        <p:nvSpPr>
          <p:cNvPr id="58379" name="Text Box 8"/>
          <p:cNvSpPr txBox="1">
            <a:spLocks noChangeArrowheads="1"/>
          </p:cNvSpPr>
          <p:nvPr/>
        </p:nvSpPr>
        <p:spPr bwMode="auto">
          <a:xfrm>
            <a:off x="2743201" y="3581400"/>
            <a:ext cx="1841770" cy="400110"/>
          </a:xfrm>
          <a:prstGeom prst="rect">
            <a:avLst/>
          </a:prstGeom>
          <a:solidFill>
            <a:srgbClr val="CCFFFF"/>
          </a:solidFill>
          <a:ln w="3175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/>
              <a:t>Black Holes???</a:t>
            </a:r>
          </a:p>
        </p:txBody>
      </p:sp>
      <p:pic>
        <p:nvPicPr>
          <p:cNvPr id="58380" name="Picture 10"/>
          <p:cNvPicPr>
            <a:picLocks noChangeAspect="1" noChangeArrowheads="1"/>
          </p:cNvPicPr>
          <p:nvPr/>
        </p:nvPicPr>
        <mc:AlternateContent xmlns:mc="http://schemas.openxmlformats.org/markup-compatibility/2006">
          <mc:Choice xmlns="" xmlns:mv="urn:schemas-microsoft-com:mac:vml" xmlns:ma="http://schemas.microsoft.com/office/mac/drawingml/2008/main" Requires="ma">
            <p:blipFill>
              <a:blip r:embed="rId5"/>
              <a:srcRect/>
              <a:stretch>
                <a:fillRect/>
              </a:stretch>
            </p:blipFill>
          </mc:Choice>
          <mc:Fallback>
            <p:blipFill>
              <a:blip r:embed="rId6"/>
              <a:srcRect/>
              <a:stretch>
                <a:fillRect/>
              </a:stretch>
            </p:blipFill>
          </mc:Fallback>
        </mc:AlternateContent>
        <p:spPr bwMode="auto">
          <a:xfrm>
            <a:off x="70339" y="876300"/>
            <a:ext cx="2511669" cy="2400300"/>
          </a:xfrm>
          <a:prstGeom prst="rect">
            <a:avLst/>
          </a:prstGeom>
          <a:noFill/>
          <a:ln w="41275">
            <a:noFill/>
            <a:miter lim="800000"/>
            <a:headEnd/>
            <a:tailEnd/>
          </a:ln>
        </p:spPr>
      </p:pic>
      <p:pic>
        <p:nvPicPr>
          <p:cNvPr id="58381" name="Picture 11"/>
          <p:cNvPicPr>
            <a:picLocks noChangeAspect="1" noChangeArrowheads="1"/>
          </p:cNvPicPr>
          <p:nvPr/>
        </p:nvPicPr>
        <mc:AlternateContent xmlns:mc="http://schemas.openxmlformats.org/markup-compatibility/2006">
          <mc:Choice xmlns="" xmlns:mv="urn:schemas-microsoft-com:mac:vml" xmlns:ma="http://schemas.microsoft.com/office/mac/drawingml/2008/main" Requires="ma">
            <p:blipFill>
              <a:blip r:embed="rId7"/>
              <a:srcRect/>
              <a:stretch>
                <a:fillRect/>
              </a:stretch>
            </p:blipFill>
          </mc:Choice>
          <mc:Fallback>
            <p:blipFill>
              <a:blip r:embed="rId8"/>
              <a:srcRect/>
              <a:stretch>
                <a:fillRect/>
              </a:stretch>
            </p:blipFill>
          </mc:Fallback>
        </mc:AlternateContent>
        <p:spPr bwMode="auto">
          <a:xfrm>
            <a:off x="4853354" y="1219200"/>
            <a:ext cx="2080846" cy="2014538"/>
          </a:xfrm>
          <a:prstGeom prst="rect">
            <a:avLst/>
          </a:prstGeom>
          <a:noFill/>
          <a:ln w="41275">
            <a:noFill/>
            <a:miter lim="800000"/>
            <a:headEnd/>
            <a:tailEnd/>
          </a:ln>
        </p:spPr>
      </p:pic>
      <p:pic>
        <p:nvPicPr>
          <p:cNvPr id="58382" name="Picture 12"/>
          <p:cNvPicPr>
            <a:picLocks noChangeAspect="1" noChangeArrowheads="1"/>
          </p:cNvPicPr>
          <p:nvPr/>
        </p:nvPicPr>
        <mc:AlternateContent xmlns:mc="http://schemas.openxmlformats.org/markup-compatibility/2006">
          <mc:Choice xmlns="" xmlns:mv="urn:schemas-microsoft-com:mac:vml" xmlns:ma="http://schemas.microsoft.com/office/mac/drawingml/2008/main" Requires="ma">
            <p:blipFill>
              <a:blip r:embed="rId9"/>
              <a:srcRect/>
              <a:stretch>
                <a:fillRect/>
              </a:stretch>
            </p:blipFill>
          </mc:Choice>
          <mc:Fallback>
            <p:blipFill>
              <a:blip r:embed="rId10"/>
              <a:srcRect/>
              <a:stretch>
                <a:fillRect/>
              </a:stretch>
            </p:blipFill>
          </mc:Fallback>
        </mc:AlternateContent>
        <p:spPr bwMode="auto">
          <a:xfrm>
            <a:off x="4783015" y="3581400"/>
            <a:ext cx="2110154" cy="2039938"/>
          </a:xfrm>
          <a:prstGeom prst="rect">
            <a:avLst/>
          </a:prstGeom>
          <a:noFill/>
          <a:ln w="41275">
            <a:noFill/>
            <a:miter lim="800000"/>
            <a:headEnd/>
            <a:tailEnd/>
          </a:ln>
        </p:spPr>
      </p:pic>
      <p:sp>
        <p:nvSpPr>
          <p:cNvPr id="58383" name="Text Box 13"/>
          <p:cNvSpPr txBox="1">
            <a:spLocks noChangeArrowheads="1"/>
          </p:cNvSpPr>
          <p:nvPr/>
        </p:nvSpPr>
        <p:spPr bwMode="auto">
          <a:xfrm>
            <a:off x="5064370" y="3276600"/>
            <a:ext cx="1566004" cy="400110"/>
          </a:xfrm>
          <a:prstGeom prst="rect">
            <a:avLst/>
          </a:prstGeom>
          <a:solidFill>
            <a:srgbClr val="CCFFFF"/>
          </a:solidFill>
          <a:ln w="3175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/>
              <a:t>Little Higgs?</a:t>
            </a:r>
          </a:p>
        </p:txBody>
      </p:sp>
      <p:sp>
        <p:nvSpPr>
          <p:cNvPr id="58384" name="Text Box 15"/>
          <p:cNvSpPr txBox="1">
            <a:spLocks noChangeArrowheads="1"/>
          </p:cNvSpPr>
          <p:nvPr/>
        </p:nvSpPr>
        <p:spPr bwMode="auto">
          <a:xfrm>
            <a:off x="4810858" y="838200"/>
            <a:ext cx="2500880" cy="400110"/>
          </a:xfrm>
          <a:prstGeom prst="rect">
            <a:avLst/>
          </a:prstGeom>
          <a:solidFill>
            <a:srgbClr val="CCFFFF"/>
          </a:solidFill>
          <a:ln w="3175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/>
              <a:t>ZZ/WW resonances?</a:t>
            </a:r>
          </a:p>
        </p:txBody>
      </p:sp>
      <p:pic>
        <p:nvPicPr>
          <p:cNvPr id="58385" name="Picture 16"/>
          <p:cNvPicPr>
            <a:picLocks noChangeAspect="1" noChangeArrowheads="1"/>
          </p:cNvPicPr>
          <p:nvPr/>
        </p:nvPicPr>
        <mc:AlternateContent xmlns:mc="http://schemas.openxmlformats.org/markup-compatibility/2006">
          <mc:Choice xmlns="" xmlns:mv="urn:schemas-microsoft-com:mac:vml" xmlns:ma="http://schemas.microsoft.com/office/mac/drawingml/2008/main" Requires="ma">
            <p:blipFill>
              <a:blip r:embed="rId11"/>
              <a:srcRect/>
              <a:stretch>
                <a:fillRect/>
              </a:stretch>
            </p:blipFill>
          </mc:Choice>
          <mc:Fallback>
            <p:blipFill>
              <a:blip r:embed="rId12"/>
              <a:srcRect/>
              <a:stretch>
                <a:fillRect/>
              </a:stretch>
            </p:blipFill>
          </mc:Fallback>
        </mc:AlternateContent>
        <p:spPr bwMode="auto">
          <a:xfrm>
            <a:off x="7080738" y="1600201"/>
            <a:ext cx="2063262" cy="1425575"/>
          </a:xfrm>
          <a:prstGeom prst="rect">
            <a:avLst/>
          </a:prstGeom>
          <a:noFill/>
          <a:ln w="41275">
            <a:noFill/>
            <a:miter lim="800000"/>
            <a:headEnd/>
            <a:tailEnd/>
          </a:ln>
        </p:spPr>
      </p:pic>
      <p:sp>
        <p:nvSpPr>
          <p:cNvPr id="58386" name="Text Box 18"/>
          <p:cNvSpPr txBox="1">
            <a:spLocks noChangeArrowheads="1"/>
          </p:cNvSpPr>
          <p:nvPr/>
        </p:nvSpPr>
        <p:spPr bwMode="auto">
          <a:xfrm>
            <a:off x="7574574" y="1066800"/>
            <a:ext cx="1575647" cy="400110"/>
          </a:xfrm>
          <a:prstGeom prst="rect">
            <a:avLst/>
          </a:prstGeom>
          <a:solidFill>
            <a:srgbClr val="CCFFFF"/>
          </a:solidFill>
          <a:ln w="3175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/>
              <a:t>Technicolor?</a:t>
            </a:r>
          </a:p>
        </p:txBody>
      </p:sp>
      <p:sp>
        <p:nvSpPr>
          <p:cNvPr id="58387" name="Text Box 19"/>
          <p:cNvSpPr txBox="1">
            <a:spLocks noChangeArrowheads="1"/>
          </p:cNvSpPr>
          <p:nvPr/>
        </p:nvSpPr>
        <p:spPr bwMode="auto">
          <a:xfrm>
            <a:off x="2743200" y="838200"/>
            <a:ext cx="1953730" cy="400110"/>
          </a:xfrm>
          <a:prstGeom prst="rect">
            <a:avLst/>
          </a:prstGeom>
          <a:solidFill>
            <a:srgbClr val="CCFFFF"/>
          </a:solidFill>
          <a:ln w="3175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/>
              <a:t>Supersymmetry</a:t>
            </a:r>
          </a:p>
        </p:txBody>
      </p:sp>
      <p:sp>
        <p:nvSpPr>
          <p:cNvPr id="58388" name="Text Box 22"/>
          <p:cNvSpPr txBox="1">
            <a:spLocks noChangeArrowheads="1"/>
          </p:cNvSpPr>
          <p:nvPr/>
        </p:nvSpPr>
        <p:spPr bwMode="auto">
          <a:xfrm>
            <a:off x="685800" y="5845314"/>
            <a:ext cx="7952467" cy="707886"/>
          </a:xfrm>
          <a:prstGeom prst="rect">
            <a:avLst/>
          </a:prstGeom>
          <a:solidFill>
            <a:srgbClr val="CCFFFF"/>
          </a:solidFill>
          <a:ln w="3175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dirty="0">
                <a:solidFill>
                  <a:srgbClr val="0000FF"/>
                </a:solidFill>
              </a:rPr>
              <a:t>What </a:t>
            </a:r>
            <a:r>
              <a:rPr lang="en-US" dirty="0" err="1">
                <a:solidFill>
                  <a:srgbClr val="0000FF"/>
                </a:solidFill>
              </a:rPr>
              <a:t>stabelizes</a:t>
            </a:r>
            <a:r>
              <a:rPr lang="en-US" dirty="0">
                <a:solidFill>
                  <a:srgbClr val="0000FF"/>
                </a:solidFill>
              </a:rPr>
              <a:t> the Higgs Mass? Many ideas, not all viable any more  </a:t>
            </a:r>
          </a:p>
          <a:p>
            <a:r>
              <a:rPr lang="en-US" dirty="0">
                <a:solidFill>
                  <a:srgbClr val="FF0000"/>
                </a:solidFill>
              </a:rPr>
              <a:t>A large variety of possible signals. We have to be ready for that</a:t>
            </a:r>
          </a:p>
        </p:txBody>
      </p:sp>
      <p:pic>
        <p:nvPicPr>
          <p:cNvPr id="58389" name="Picture 23" descr="Picture 246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6963508" y="3932238"/>
            <a:ext cx="2180492" cy="1782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8390" name="Text Box 25"/>
          <p:cNvSpPr txBox="1">
            <a:spLocks noChangeArrowheads="1"/>
          </p:cNvSpPr>
          <p:nvPr/>
        </p:nvSpPr>
        <p:spPr bwMode="auto">
          <a:xfrm>
            <a:off x="211016" y="762000"/>
            <a:ext cx="2491487" cy="400110"/>
          </a:xfrm>
          <a:prstGeom prst="rect">
            <a:avLst/>
          </a:prstGeom>
          <a:solidFill>
            <a:srgbClr val="CCFFFF"/>
          </a:solidFill>
          <a:ln w="3175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/>
              <a:t>New Gauge Bosons?</a:t>
            </a:r>
          </a:p>
        </p:txBody>
      </p:sp>
      <p:sp>
        <p:nvSpPr>
          <p:cNvPr id="58391" name="Text Box 26"/>
          <p:cNvSpPr txBox="1">
            <a:spLocks noChangeArrowheads="1"/>
          </p:cNvSpPr>
          <p:nvPr/>
        </p:nvSpPr>
        <p:spPr bwMode="auto">
          <a:xfrm>
            <a:off x="7243397" y="3429000"/>
            <a:ext cx="1950724" cy="400110"/>
          </a:xfrm>
          <a:prstGeom prst="rect">
            <a:avLst/>
          </a:prstGeom>
          <a:solidFill>
            <a:srgbClr val="CCFFFF"/>
          </a:solidFill>
          <a:ln w="3175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/>
              <a:t>Hidden Valleys?</a:t>
            </a:r>
          </a:p>
        </p:txBody>
      </p:sp>
      <p:pic>
        <p:nvPicPr>
          <p:cNvPr id="58392" name="Picture 21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2743200" y="3962400"/>
            <a:ext cx="1840523" cy="1722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58370" name="Object 2"/>
          <p:cNvGraphicFramePr>
            <a:graphicFrameLocks noChangeAspect="1"/>
          </p:cNvGraphicFramePr>
          <p:nvPr/>
        </p:nvGraphicFramePr>
        <p:xfrm>
          <a:off x="2602523" y="1295400"/>
          <a:ext cx="2039815" cy="2139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3701" name="CorelPhotoPaint.Image.10" r:id="rId15" imgW="3200000" imgH="3098413" progId="">
                  <p:embed/>
                </p:oleObj>
              </mc:Choice>
              <mc:Fallback>
                <p:oleObj name="CorelPhotoPaint.Image.10" r:id="rId15" imgW="3200000" imgH="3098413" progId="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02523" y="1295400"/>
                        <a:ext cx="2039815" cy="21399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-152400"/>
            <a:ext cx="9144000" cy="904875"/>
          </a:xfrm>
        </p:spPr>
        <p:txBody>
          <a:bodyPr/>
          <a:lstStyle/>
          <a:p>
            <a:r>
              <a:rPr lang="en-GB" dirty="0"/>
              <a:t>New Physics Hunters @ the LHC</a:t>
            </a:r>
          </a:p>
        </p:txBody>
      </p:sp>
      <p:pic>
        <p:nvPicPr>
          <p:cNvPr id="3" name="Picture 4" descr="FullDetector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762000"/>
            <a:ext cx="5334000" cy="31776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Espace réservé du contenu 4" descr="Screen shot 2012-07-11 at 3.03.53 P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4342632" y="3733800"/>
            <a:ext cx="4877568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ZoneTexte 4"/>
          <p:cNvSpPr txBox="1"/>
          <p:nvPr/>
        </p:nvSpPr>
        <p:spPr>
          <a:xfrm>
            <a:off x="5410200" y="1371600"/>
            <a:ext cx="2749596" cy="40011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dirty="0"/>
              <a:t>The ATLAS experiment</a:t>
            </a:r>
          </a:p>
        </p:txBody>
      </p:sp>
      <p:sp>
        <p:nvSpPr>
          <p:cNvPr id="6" name="ZoneTexte 5"/>
          <p:cNvSpPr txBox="1"/>
          <p:nvPr/>
        </p:nvSpPr>
        <p:spPr>
          <a:xfrm>
            <a:off x="6477000" y="3200400"/>
            <a:ext cx="2544286" cy="40011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dirty="0"/>
              <a:t>The CMS experiment</a:t>
            </a:r>
          </a:p>
        </p:txBody>
      </p:sp>
      <p:sp>
        <p:nvSpPr>
          <p:cNvPr id="9" name="ZoneTexte 8"/>
          <p:cNvSpPr txBox="1"/>
          <p:nvPr/>
        </p:nvSpPr>
        <p:spPr>
          <a:xfrm>
            <a:off x="381000" y="4114800"/>
            <a:ext cx="3575894" cy="40011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dirty="0"/>
              <a:t>…And also </a:t>
            </a:r>
            <a:r>
              <a:rPr lang="en-GB" dirty="0" err="1"/>
              <a:t>LHCb</a:t>
            </a:r>
            <a:r>
              <a:rPr lang="en-GB" dirty="0"/>
              <a:t> and </a:t>
            </a:r>
            <a:r>
              <a:rPr lang="en-GB" dirty="0" err="1"/>
              <a:t>MoEDAL</a:t>
            </a:r>
            <a:endParaRPr lang="en-GB" dirty="0"/>
          </a:p>
        </p:txBody>
      </p:sp>
      <p:pic>
        <p:nvPicPr>
          <p:cNvPr id="10" name="Image 9" descr="Screen Shot 2016-06-12 at 14.36.22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7200" y="4572000"/>
            <a:ext cx="3405881" cy="220980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990600" y="2667000"/>
            <a:ext cx="7239000" cy="904875"/>
          </a:xfrm>
        </p:spPr>
        <p:txBody>
          <a:bodyPr/>
          <a:lstStyle/>
          <a:p>
            <a:r>
              <a:rPr lang="en-GB" dirty="0"/>
              <a:t>Searches for BSM Physics</a:t>
            </a:r>
          </a:p>
        </p:txBody>
      </p:sp>
      <p:pic>
        <p:nvPicPr>
          <p:cNvPr id="3" name="Image 5" descr="Screen Shot 2018-09-27 at 21.20.14.png">
            <a:extLst>
              <a:ext uri="{FF2B5EF4-FFF2-40B4-BE49-F238E27FC236}">
                <a16:creationId xmlns:a16="http://schemas.microsoft.com/office/drawing/2014/main" id="{C1DB0E50-9676-E147-BEF1-BEFD2AFE94B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91880" y="3933056"/>
            <a:ext cx="2578100" cy="2463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868239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2" name="Text Box 2"/>
          <p:cNvSpPr txBox="1">
            <a:spLocks noChangeArrowheads="1"/>
          </p:cNvSpPr>
          <p:nvPr/>
        </p:nvSpPr>
        <p:spPr bwMode="auto">
          <a:xfrm>
            <a:off x="2945423" y="-30163"/>
            <a:ext cx="349627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400">
                <a:solidFill>
                  <a:srgbClr val="FF3300"/>
                </a:solidFill>
                <a:ea typeface="ＭＳ Ｐゴシック" charset="-128"/>
                <a:cs typeface="ＭＳ Ｐゴシック" charset="-128"/>
              </a:rPr>
              <a:t>Beyond the Higgs Boson </a:t>
            </a:r>
          </a:p>
        </p:txBody>
      </p:sp>
      <p:pic>
        <p:nvPicPr>
          <p:cNvPr id="63493" name="Picture 3" descr="darkmatter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35169" y="0"/>
            <a:ext cx="9636369" cy="695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3494" name="Rectangle 4"/>
          <p:cNvSpPr>
            <a:spLocks noChangeArrowheads="1"/>
          </p:cNvSpPr>
          <p:nvPr/>
        </p:nvSpPr>
        <p:spPr bwMode="auto">
          <a:xfrm>
            <a:off x="7025054" y="6553200"/>
            <a:ext cx="2223686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400">
                <a:solidFill>
                  <a:schemeClr val="bg1"/>
                </a:solidFill>
                <a:latin typeface="Times New Roman" charset="0"/>
                <a:ea typeface="ＭＳ Ｐゴシック" charset="-128"/>
                <a:cs typeface="ＭＳ Ｐゴシック" charset="-128"/>
              </a:rPr>
              <a:t>Picture from Marusa Bradac</a:t>
            </a:r>
            <a:endParaRPr lang="en-US" sz="2400">
              <a:solidFill>
                <a:schemeClr val="tx1"/>
              </a:solidFill>
              <a:latin typeface="Times New Roman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63497" name="Text Box 7"/>
          <p:cNvSpPr txBox="1">
            <a:spLocks noChangeArrowheads="1"/>
          </p:cNvSpPr>
          <p:nvPr/>
        </p:nvSpPr>
        <p:spPr bwMode="auto">
          <a:xfrm>
            <a:off x="0" y="304800"/>
            <a:ext cx="9417963" cy="646331"/>
          </a:xfrm>
          <a:prstGeom prst="rect">
            <a:avLst/>
          </a:prstGeom>
          <a:solidFill>
            <a:srgbClr val="FFFF66"/>
          </a:solidFill>
          <a:ln w="3175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3600" dirty="0" err="1">
                <a:solidFill>
                  <a:srgbClr val="FF0000"/>
                </a:solidFill>
                <a:latin typeface="Arial" charset="0"/>
              </a:rPr>
              <a:t>Supersymmetry</a:t>
            </a:r>
            <a:r>
              <a:rPr lang="en-US" sz="3600" dirty="0">
                <a:solidFill>
                  <a:srgbClr val="FF0000"/>
                </a:solidFill>
                <a:latin typeface="Arial" charset="0"/>
              </a:rPr>
              <a:t>: </a:t>
            </a:r>
            <a:r>
              <a:rPr lang="en-US" sz="3600" dirty="0">
                <a:solidFill>
                  <a:srgbClr val="0000CC"/>
                </a:solidFill>
                <a:latin typeface="Arial" charset="0"/>
              </a:rPr>
              <a:t>a new symmetry in Nature? </a:t>
            </a:r>
          </a:p>
        </p:txBody>
      </p:sp>
      <p:pic>
        <p:nvPicPr>
          <p:cNvPr id="3382280" name="Picture 8" descr="x8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92369" y="4191000"/>
            <a:ext cx="4079631" cy="3282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82281" name="Text Box 9"/>
          <p:cNvSpPr txBox="1">
            <a:spLocks noChangeArrowheads="1"/>
          </p:cNvSpPr>
          <p:nvPr/>
        </p:nvSpPr>
        <p:spPr bwMode="auto">
          <a:xfrm>
            <a:off x="603738" y="6562726"/>
            <a:ext cx="3927014" cy="369332"/>
          </a:xfrm>
          <a:prstGeom prst="rect">
            <a:avLst/>
          </a:prstGeom>
          <a:solidFill>
            <a:srgbClr val="FFFF99"/>
          </a:solidFill>
          <a:ln w="3175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800">
                <a:solidFill>
                  <a:srgbClr val="0000CC"/>
                </a:solidFill>
                <a:latin typeface="Arial" charset="0"/>
              </a:rPr>
              <a:t>SUSY particle production at the LHC</a:t>
            </a:r>
          </a:p>
        </p:txBody>
      </p:sp>
      <p:sp>
        <p:nvSpPr>
          <p:cNvPr id="3382282" name="Oval 10"/>
          <p:cNvSpPr>
            <a:spLocks noChangeArrowheads="1"/>
          </p:cNvSpPr>
          <p:nvPr/>
        </p:nvSpPr>
        <p:spPr bwMode="auto">
          <a:xfrm>
            <a:off x="2672861" y="4114800"/>
            <a:ext cx="422031" cy="457200"/>
          </a:xfrm>
          <a:prstGeom prst="ellipse">
            <a:avLst/>
          </a:prstGeom>
          <a:noFill/>
          <a:ln w="31750">
            <a:solidFill>
              <a:srgbClr val="FF0000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382283" name="Oval 11"/>
          <p:cNvSpPr>
            <a:spLocks noChangeArrowheads="1"/>
          </p:cNvSpPr>
          <p:nvPr/>
        </p:nvSpPr>
        <p:spPr bwMode="auto">
          <a:xfrm>
            <a:off x="2672861" y="5181600"/>
            <a:ext cx="422031" cy="457200"/>
          </a:xfrm>
          <a:prstGeom prst="ellipse">
            <a:avLst/>
          </a:prstGeom>
          <a:noFill/>
          <a:ln w="31750">
            <a:solidFill>
              <a:srgbClr val="FF0000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382284" name="Line 12"/>
          <p:cNvSpPr>
            <a:spLocks noChangeShapeType="1"/>
          </p:cNvSpPr>
          <p:nvPr/>
        </p:nvSpPr>
        <p:spPr bwMode="auto">
          <a:xfrm flipV="1">
            <a:off x="3094893" y="3962400"/>
            <a:ext cx="1477108" cy="381000"/>
          </a:xfrm>
          <a:prstGeom prst="line">
            <a:avLst/>
          </a:prstGeom>
          <a:noFill/>
          <a:ln w="50800">
            <a:solidFill>
              <a:srgbClr val="FF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382285" name="Line 13"/>
          <p:cNvSpPr>
            <a:spLocks noChangeShapeType="1"/>
          </p:cNvSpPr>
          <p:nvPr/>
        </p:nvSpPr>
        <p:spPr bwMode="auto">
          <a:xfrm flipV="1">
            <a:off x="3048000" y="3962400"/>
            <a:ext cx="1600200" cy="1447800"/>
          </a:xfrm>
          <a:prstGeom prst="line">
            <a:avLst/>
          </a:prstGeom>
          <a:noFill/>
          <a:ln w="50800">
            <a:solidFill>
              <a:srgbClr val="FF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382286" name="Text Box 14"/>
          <p:cNvSpPr txBox="1">
            <a:spLocks noChangeArrowheads="1"/>
          </p:cNvSpPr>
          <p:nvPr/>
        </p:nvSpPr>
        <p:spPr bwMode="auto">
          <a:xfrm>
            <a:off x="4572000" y="3581400"/>
            <a:ext cx="4161741" cy="707886"/>
          </a:xfrm>
          <a:prstGeom prst="rect">
            <a:avLst/>
          </a:prstGeom>
          <a:solidFill>
            <a:srgbClr val="FFFF99"/>
          </a:solidFill>
          <a:ln w="3175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>
                <a:solidFill>
                  <a:srgbClr val="0000CC"/>
                </a:solidFill>
                <a:latin typeface="Arial" charset="0"/>
              </a:rPr>
              <a:t>Candidate particles for Dark Matter</a:t>
            </a:r>
          </a:p>
          <a:p>
            <a:r>
              <a:rPr lang="en-US">
                <a:solidFill>
                  <a:srgbClr val="CC0000"/>
                </a:solidFill>
                <a:latin typeface="Arial" charset="0"/>
                <a:sym typeface="Symbol" charset="2"/>
              </a:rPr>
              <a:t> Produce Dark Matter in the lab</a:t>
            </a:r>
          </a:p>
        </p:txBody>
      </p:sp>
      <p:pic>
        <p:nvPicPr>
          <p:cNvPr id="16" name="Image 15" descr="Screen Shot 2016-07-03 at 11.22.55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057400" y="990600"/>
            <a:ext cx="5257800" cy="2496181"/>
          </a:xfrm>
          <a:prstGeom prst="rect">
            <a:avLst/>
          </a:prstGeom>
        </p:spPr>
      </p:pic>
      <p:pic>
        <p:nvPicPr>
          <p:cNvPr id="17" name="Image 16" descr="Screen Shot 2015-04-25 at 15.45.27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172200" y="4546020"/>
            <a:ext cx="2879271" cy="22357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705441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8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-142875"/>
            <a:ext cx="8153400" cy="904875"/>
          </a:xfrm>
        </p:spPr>
        <p:txBody>
          <a:bodyPr/>
          <a:lstStyle/>
          <a:p>
            <a:pPr eaLnBrk="1" hangingPunct="1"/>
            <a:r>
              <a:rPr lang="en-US" sz="3600" dirty="0">
                <a:latin typeface="Arial" charset="0"/>
              </a:rPr>
              <a:t>Detecting </a:t>
            </a:r>
            <a:r>
              <a:rPr lang="en-US" sz="3600" dirty="0" err="1">
                <a:latin typeface="Arial" charset="0"/>
              </a:rPr>
              <a:t>Supersymmetric</a:t>
            </a:r>
            <a:r>
              <a:rPr lang="en-US" sz="3600" dirty="0">
                <a:latin typeface="Arial" charset="0"/>
              </a:rPr>
              <a:t> Particles</a:t>
            </a:r>
          </a:p>
        </p:txBody>
      </p:sp>
      <p:pic>
        <p:nvPicPr>
          <p:cNvPr id="98309" name="Picture 3" descr="jetmet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77108" y="901701"/>
            <a:ext cx="6682154" cy="2644775"/>
          </a:xfrm>
          <a:prstGeom prst="rect">
            <a:avLst/>
          </a:prstGeom>
          <a:noFill/>
          <a:ln w="31750">
            <a:solidFill>
              <a:srgbClr val="FF0000"/>
            </a:solidFill>
            <a:miter lim="800000"/>
            <a:headEnd/>
            <a:tailEnd/>
          </a:ln>
        </p:spPr>
      </p:pic>
      <p:sp>
        <p:nvSpPr>
          <p:cNvPr id="98312" name="Text Box 6"/>
          <p:cNvSpPr txBox="1">
            <a:spLocks noChangeArrowheads="1"/>
          </p:cNvSpPr>
          <p:nvPr/>
        </p:nvSpPr>
        <p:spPr bwMode="auto">
          <a:xfrm>
            <a:off x="211015" y="1136651"/>
            <a:ext cx="3839513" cy="400110"/>
          </a:xfrm>
          <a:prstGeom prst="rect">
            <a:avLst/>
          </a:prstGeom>
          <a:solidFill>
            <a:srgbClr val="99CCFF"/>
          </a:solidFill>
          <a:ln w="3175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>
                <a:solidFill>
                  <a:srgbClr val="0000CC"/>
                </a:solidFill>
                <a:latin typeface="Arial" charset="0"/>
              </a:rPr>
              <a:t>Energy produced in the detector</a:t>
            </a:r>
          </a:p>
        </p:txBody>
      </p:sp>
      <p:sp>
        <p:nvSpPr>
          <p:cNvPr id="98313" name="Line 7"/>
          <p:cNvSpPr>
            <a:spLocks noChangeShapeType="1"/>
          </p:cNvSpPr>
          <p:nvPr/>
        </p:nvSpPr>
        <p:spPr bwMode="auto">
          <a:xfrm>
            <a:off x="3446584" y="1524000"/>
            <a:ext cx="703385" cy="609600"/>
          </a:xfrm>
          <a:prstGeom prst="line">
            <a:avLst/>
          </a:prstGeom>
          <a:noFill/>
          <a:ln w="31750">
            <a:solidFill>
              <a:srgbClr val="FF0000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98314" name="Text Box 8"/>
          <p:cNvSpPr txBox="1">
            <a:spLocks noChangeArrowheads="1"/>
          </p:cNvSpPr>
          <p:nvPr/>
        </p:nvSpPr>
        <p:spPr bwMode="auto">
          <a:xfrm>
            <a:off x="2240574" y="3048001"/>
            <a:ext cx="318291" cy="400110"/>
          </a:xfrm>
          <a:prstGeom prst="rect">
            <a:avLst/>
          </a:prstGeom>
          <a:solidFill>
            <a:srgbClr val="CCFFFF"/>
          </a:solidFill>
          <a:ln w="3175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>
                <a:solidFill>
                  <a:srgbClr val="0000CC"/>
                </a:solidFill>
                <a:sym typeface="Symbol" charset="2"/>
              </a:rPr>
              <a:t></a:t>
            </a:r>
          </a:p>
        </p:txBody>
      </p:sp>
      <p:sp>
        <p:nvSpPr>
          <p:cNvPr id="98315" name="Text Box 9"/>
          <p:cNvSpPr txBox="1">
            <a:spLocks noChangeArrowheads="1"/>
          </p:cNvSpPr>
          <p:nvPr/>
        </p:nvSpPr>
        <p:spPr bwMode="auto">
          <a:xfrm>
            <a:off x="4642339" y="3124201"/>
            <a:ext cx="318291" cy="400110"/>
          </a:xfrm>
          <a:prstGeom prst="rect">
            <a:avLst/>
          </a:prstGeom>
          <a:solidFill>
            <a:srgbClr val="CCFFFF"/>
          </a:solidFill>
          <a:ln w="3175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>
                <a:solidFill>
                  <a:srgbClr val="0000CC"/>
                </a:solidFill>
                <a:sym typeface="Symbol" charset="2"/>
              </a:rPr>
              <a:t></a:t>
            </a:r>
          </a:p>
        </p:txBody>
      </p:sp>
      <p:sp>
        <p:nvSpPr>
          <p:cNvPr id="12" name="Text Box 4"/>
          <p:cNvSpPr txBox="1">
            <a:spLocks noChangeArrowheads="1"/>
          </p:cNvSpPr>
          <p:nvPr/>
        </p:nvSpPr>
        <p:spPr bwMode="auto">
          <a:xfrm>
            <a:off x="228600" y="5137428"/>
            <a:ext cx="8588620" cy="1415772"/>
          </a:xfrm>
          <a:prstGeom prst="rect">
            <a:avLst/>
          </a:prstGeom>
          <a:solidFill>
            <a:srgbClr val="FFFF99"/>
          </a:solidFill>
          <a:ln w="31750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dirty="0" err="1">
                <a:solidFill>
                  <a:srgbClr val="0000CC"/>
                </a:solidFill>
                <a:latin typeface="Arial" charset="0"/>
              </a:rPr>
              <a:t>Supersymmetric</a:t>
            </a:r>
            <a:r>
              <a:rPr lang="en-US" dirty="0">
                <a:solidFill>
                  <a:srgbClr val="0000CC"/>
                </a:solidFill>
                <a:latin typeface="Arial" charset="0"/>
              </a:rPr>
              <a:t> particles decay and produce a cascade of jets, leptons and missing transverse energy (MET) due to escaping ‘dark matter’ particle candidates</a:t>
            </a:r>
          </a:p>
          <a:p>
            <a:r>
              <a:rPr lang="en-US" dirty="0">
                <a:solidFill>
                  <a:srgbClr val="0000CC"/>
                </a:solidFill>
                <a:latin typeface="Arial" charset="0"/>
              </a:rPr>
              <a:t>                    </a:t>
            </a:r>
            <a:r>
              <a:rPr lang="en-US" sz="2600" dirty="0">
                <a:solidFill>
                  <a:srgbClr val="CC0000"/>
                </a:solidFill>
                <a:latin typeface="Arial" charset="0"/>
              </a:rPr>
              <a:t>Very prominent signatures in CMS and ATLAS</a:t>
            </a:r>
          </a:p>
          <a:p>
            <a:endParaRPr lang="en-US" sz="2400" dirty="0">
              <a:solidFill>
                <a:srgbClr val="CC0000"/>
              </a:solidFill>
              <a:latin typeface="Arial" charset="0"/>
            </a:endParaRPr>
          </a:p>
        </p:txBody>
      </p:sp>
      <p:pic>
        <p:nvPicPr>
          <p:cNvPr id="13" name="Image 12" descr="Screen shot 2011-05-01 at 6.25.05 PM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24200" y="3657600"/>
            <a:ext cx="3005106" cy="1400528"/>
          </a:xfrm>
          <a:prstGeom prst="rect">
            <a:avLst/>
          </a:prstGeom>
        </p:spPr>
      </p:pic>
      <p:sp>
        <p:nvSpPr>
          <p:cNvPr id="14" name="ZoneTexte 13"/>
          <p:cNvSpPr txBox="1"/>
          <p:nvPr/>
        </p:nvSpPr>
        <p:spPr>
          <a:xfrm>
            <a:off x="4419600" y="914400"/>
            <a:ext cx="133607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simulation</a:t>
            </a:r>
          </a:p>
        </p:txBody>
      </p:sp>
      <p:sp>
        <p:nvSpPr>
          <p:cNvPr id="15" name="AutoShape 5"/>
          <p:cNvSpPr>
            <a:spLocks noChangeArrowheads="1"/>
          </p:cNvSpPr>
          <p:nvPr/>
        </p:nvSpPr>
        <p:spPr bwMode="auto">
          <a:xfrm>
            <a:off x="685800" y="6096000"/>
            <a:ext cx="901212" cy="485775"/>
          </a:xfrm>
          <a:prstGeom prst="rightArrow">
            <a:avLst>
              <a:gd name="adj1" fmla="val 50000"/>
              <a:gd name="adj2" fmla="val 50245"/>
            </a:avLst>
          </a:prstGeom>
          <a:solidFill>
            <a:srgbClr val="FF0000"/>
          </a:solidFill>
          <a:ln w="31750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4545773"/>
      </p:ext>
    </p:extLst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 bwMode="auto">
          <a:xfrm>
            <a:off x="0" y="-12700"/>
            <a:ext cx="9182100" cy="6896100"/>
          </a:xfrm>
          <a:prstGeom prst="rect">
            <a:avLst/>
          </a:prstGeom>
          <a:gradFill flip="none" rotWithShape="1">
            <a:gsLst>
              <a:gs pos="22000">
                <a:schemeClr val="tx1"/>
              </a:gs>
              <a:gs pos="100000">
                <a:srgbClr val="FFFFFF"/>
              </a:gs>
            </a:gsLst>
            <a:path path="rect">
              <a:fillToRect l="100000" t="100000"/>
            </a:path>
            <a:tileRect r="-100000" b="-100000"/>
          </a:gra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ahoma" charset="0"/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44072CF-7C2B-4649-8ABF-C5A89D5935BB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3962400" y="685800"/>
            <a:ext cx="5181600" cy="754859"/>
          </a:xfrm>
        </p:spPr>
        <p:txBody>
          <a:bodyPr>
            <a:noAutofit/>
          </a:bodyPr>
          <a:lstStyle/>
          <a:p>
            <a:r>
              <a:rPr lang="en-US" dirty="0">
                <a:solidFill>
                  <a:schemeClr val="bg1"/>
                </a:solidFill>
                <a:effectLst>
                  <a:reflection stA="50000" endPos="70000" dir="5400000" sy="-100000" algn="bl" rotWithShape="0"/>
                </a:effectLst>
                <a:latin typeface="Tahoma"/>
                <a:cs typeface="Tahoma"/>
              </a:rPr>
              <a:t>Outline Lecture I</a:t>
            </a:r>
          </a:p>
        </p:txBody>
      </p:sp>
      <p:sp>
        <p:nvSpPr>
          <p:cNvPr id="9" name="ZoneTexte 8"/>
          <p:cNvSpPr txBox="1"/>
          <p:nvPr/>
        </p:nvSpPr>
        <p:spPr>
          <a:xfrm>
            <a:off x="4038600" y="1676400"/>
            <a:ext cx="5105400" cy="35086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200"/>
              </a:spcBef>
              <a:buFont typeface="Arial"/>
              <a:buChar char="•"/>
            </a:pPr>
            <a:r>
              <a:rPr lang="en-GB" dirty="0">
                <a:solidFill>
                  <a:schemeClr val="bg1"/>
                </a:solidFill>
              </a:rPr>
              <a:t>  </a:t>
            </a:r>
            <a:r>
              <a:rPr lang="en-GB" sz="2600" dirty="0">
                <a:solidFill>
                  <a:schemeClr val="bg1"/>
                </a:solidFill>
              </a:rPr>
              <a:t>The Higgs: new physics or  </a:t>
            </a:r>
          </a:p>
          <a:p>
            <a:pPr>
              <a:spcBef>
                <a:spcPts val="200"/>
              </a:spcBef>
            </a:pPr>
            <a:r>
              <a:rPr lang="en-GB" sz="2600" dirty="0">
                <a:solidFill>
                  <a:schemeClr val="bg1"/>
                </a:solidFill>
              </a:rPr>
              <a:t>   Standard Model?</a:t>
            </a:r>
          </a:p>
          <a:p>
            <a:pPr>
              <a:spcBef>
                <a:spcPts val="200"/>
              </a:spcBef>
              <a:buFont typeface="Arial"/>
              <a:buChar char="•"/>
            </a:pPr>
            <a:r>
              <a:rPr lang="en-GB" sz="2600" dirty="0">
                <a:solidFill>
                  <a:schemeClr val="bg1"/>
                </a:solidFill>
              </a:rPr>
              <a:t> Searching for Supersymmetry</a:t>
            </a:r>
          </a:p>
          <a:p>
            <a:pPr>
              <a:spcBef>
                <a:spcPts val="200"/>
              </a:spcBef>
              <a:buFont typeface="Arial"/>
              <a:buChar char="•"/>
            </a:pPr>
            <a:r>
              <a:rPr lang="en-GB" sz="2600" dirty="0">
                <a:solidFill>
                  <a:schemeClr val="bg1"/>
                </a:solidFill>
              </a:rPr>
              <a:t> Searching for Dark Matter</a:t>
            </a:r>
            <a:endParaRPr lang="en-GB" sz="2600" dirty="0">
              <a:solidFill>
                <a:srgbClr val="FFFF00"/>
              </a:solidFill>
            </a:endParaRPr>
          </a:p>
          <a:p>
            <a:pPr>
              <a:spcBef>
                <a:spcPts val="200"/>
              </a:spcBef>
              <a:buFont typeface="Arial"/>
              <a:buChar char="•"/>
            </a:pPr>
            <a:r>
              <a:rPr lang="en-GB" sz="2600" dirty="0">
                <a:solidFill>
                  <a:schemeClr val="bg1"/>
                </a:solidFill>
              </a:rPr>
              <a:t> Exotica Searches</a:t>
            </a:r>
          </a:p>
          <a:p>
            <a:pPr>
              <a:spcBef>
                <a:spcPts val="200"/>
              </a:spcBef>
              <a:buFont typeface="Arial"/>
              <a:buChar char="•"/>
            </a:pPr>
            <a:r>
              <a:rPr lang="en-GB" sz="2600" dirty="0">
                <a:solidFill>
                  <a:schemeClr val="bg1"/>
                </a:solidFill>
              </a:rPr>
              <a:t> Summary</a:t>
            </a:r>
          </a:p>
          <a:p>
            <a:pPr>
              <a:spcBef>
                <a:spcPts val="200"/>
              </a:spcBef>
            </a:pPr>
            <a:endParaRPr lang="en-GB" sz="2800" dirty="0">
              <a:solidFill>
                <a:schemeClr val="bg1"/>
              </a:solidFill>
            </a:endParaRPr>
          </a:p>
          <a:p>
            <a:endParaRPr lang="en-GB" sz="2800" dirty="0">
              <a:solidFill>
                <a:schemeClr val="bg1"/>
              </a:solidFill>
            </a:endParaRPr>
          </a:p>
        </p:txBody>
      </p:sp>
      <p:pic>
        <p:nvPicPr>
          <p:cNvPr id="10" name="Image 9" descr="Screen shot 2010-05-02 at 7.54.03 P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914400"/>
            <a:ext cx="3968143" cy="3276600"/>
          </a:xfrm>
          <a:prstGeom prst="rect">
            <a:avLst/>
          </a:prstGeom>
        </p:spPr>
      </p:pic>
      <p:sp>
        <p:nvSpPr>
          <p:cNvPr id="7" name="ZoneTexte 6"/>
          <p:cNvSpPr txBox="1"/>
          <p:nvPr/>
        </p:nvSpPr>
        <p:spPr>
          <a:xfrm>
            <a:off x="226201" y="4953000"/>
            <a:ext cx="2897999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Disclaimer:</a:t>
            </a:r>
          </a:p>
          <a:p>
            <a:r>
              <a:rPr lang="en-GB" dirty="0"/>
              <a:t>ATLAS &amp; CMS have very </a:t>
            </a:r>
          </a:p>
          <a:p>
            <a:r>
              <a:rPr lang="en-GB" dirty="0"/>
              <a:t>similar results</a:t>
            </a:r>
          </a:p>
          <a:p>
            <a:r>
              <a:rPr lang="en-GB" dirty="0"/>
              <a:t>Typically one chosen </a:t>
            </a:r>
          </a:p>
          <a:p>
            <a:r>
              <a:rPr lang="en-GB" dirty="0"/>
              <a:t>for illustration</a:t>
            </a:r>
          </a:p>
        </p:txBody>
      </p:sp>
    </p:spTree>
    <p:extLst>
      <p:ext uri="{BB962C8B-B14F-4D97-AF65-F5344CB8AC3E}">
        <p14:creationId xmlns:p14="http://schemas.microsoft.com/office/powerpoint/2010/main" val="215629299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 descr="Screen Shot 2014-04-01 at 6.38.23 A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23668"/>
            <a:ext cx="9144000" cy="5958132"/>
          </a:xfrm>
          <a:prstGeom prst="rect">
            <a:avLst/>
          </a:prstGeom>
        </p:spPr>
      </p:pic>
      <p:sp>
        <p:nvSpPr>
          <p:cNvPr id="3" name="Titre 1"/>
          <p:cNvSpPr txBox="1">
            <a:spLocks/>
          </p:cNvSpPr>
          <p:nvPr/>
        </p:nvSpPr>
        <p:spPr bwMode="auto">
          <a:xfrm>
            <a:off x="0" y="-152400"/>
            <a:ext cx="9144000" cy="90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137160" rIns="92075" bIns="46038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fr-FR" sz="3600" b="1" kern="0" dirty="0" err="1">
                <a:solidFill>
                  <a:srgbClr val="0000FF"/>
                </a:solidFill>
                <a:latin typeface="Arial"/>
                <a:ea typeface="ＭＳ Ｐゴシック" charset="-128"/>
                <a:cs typeface="ＭＳ Ｐゴシック" charset="-128"/>
              </a:rPr>
              <a:t>Why</a:t>
            </a:r>
            <a:r>
              <a:rPr lang="fr-FR" sz="3600" b="1" kern="0" dirty="0">
                <a:solidFill>
                  <a:srgbClr val="0000FF"/>
                </a:solidFill>
                <a:latin typeface="Arial"/>
                <a:ea typeface="ＭＳ Ｐゴシック" charset="-128"/>
                <a:cs typeface="ＭＳ Ｐゴシック" charset="-128"/>
              </a:rPr>
              <a:t> SUSY </a:t>
            </a:r>
            <a:r>
              <a:rPr lang="fr-FR" sz="3600" b="1" kern="0" dirty="0" err="1">
                <a:solidFill>
                  <a:srgbClr val="0000FF"/>
                </a:solidFill>
                <a:latin typeface="Arial"/>
                <a:ea typeface="ＭＳ Ｐゴシック" charset="-128"/>
                <a:cs typeface="ＭＳ Ｐゴシック" charset="-128"/>
              </a:rPr>
              <a:t>is</a:t>
            </a:r>
            <a:r>
              <a:rPr lang="fr-FR" sz="3600" b="1" kern="0" dirty="0">
                <a:solidFill>
                  <a:srgbClr val="0000FF"/>
                </a:solidFill>
                <a:latin typeface="Arial"/>
                <a:ea typeface="ＭＳ Ｐゴシック" charset="-128"/>
                <a:cs typeface="ＭＳ Ｐゴシック" charset="-128"/>
              </a:rPr>
              <a:t> good for </a:t>
            </a:r>
            <a:r>
              <a:rPr lang="fr-FR" sz="3600" b="1" kern="0" dirty="0" err="1">
                <a:solidFill>
                  <a:srgbClr val="0000FF"/>
                </a:solidFill>
                <a:latin typeface="Arial"/>
                <a:ea typeface="ＭＳ Ｐゴシック" charset="-128"/>
                <a:cs typeface="ＭＳ Ｐゴシック" charset="-128"/>
              </a:rPr>
              <a:t>you</a:t>
            </a:r>
            <a:r>
              <a:rPr lang="fr-FR" sz="3600" b="1" kern="0" dirty="0">
                <a:solidFill>
                  <a:srgbClr val="0000FF"/>
                </a:solidFill>
                <a:latin typeface="Arial"/>
                <a:ea typeface="ＭＳ Ｐゴシック" charset="-128"/>
                <a:cs typeface="ＭＳ Ｐゴシック" charset="-128"/>
              </a:rPr>
              <a:t>!!</a:t>
            </a:r>
            <a:endParaRPr kumimoji="0" lang="fr-FR" sz="3600" b="1" i="0" u="none" strike="noStrike" kern="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Arial"/>
              <a:ea typeface="ＭＳ Ｐゴシック" charset="-128"/>
              <a:cs typeface="ＭＳ Ｐゴシック" charset="-128"/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4DE4B12B-02B4-F640-8518-7F0A7351700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910"/>
            <a:ext cx="9144000" cy="68441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527741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 txBox="1">
            <a:spLocks/>
          </p:cNvSpPr>
          <p:nvPr/>
        </p:nvSpPr>
        <p:spPr bwMode="auto">
          <a:xfrm>
            <a:off x="381000" y="-152400"/>
            <a:ext cx="8610600" cy="90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137160" rIns="92075" bIns="46038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000" b="1" i="0" u="none" strike="noStrike" kern="0" cap="none" spc="0" normalizeH="0" baseline="0" noProof="0" dirty="0" err="1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/>
                <a:ea typeface="ＭＳ Ｐゴシック" charset="-128"/>
                <a:cs typeface="ＭＳ Ｐゴシック" charset="-128"/>
              </a:rPr>
              <a:t>Supersymmetry</a:t>
            </a:r>
            <a:r>
              <a:rPr kumimoji="0" lang="en-GB" sz="4000" b="1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/>
                <a:ea typeface="ＭＳ Ｐゴシック" charset="-128"/>
                <a:cs typeface="ＭＳ Ｐゴシック" charset="-128"/>
              </a:rPr>
              <a:t>:</a:t>
            </a:r>
            <a:r>
              <a:rPr kumimoji="0" lang="en-GB" sz="4000" b="1" i="0" u="none" strike="noStrike" kern="0" cap="none" spc="0" normalizeH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/>
                <a:ea typeface="ＭＳ Ｐゴシック" charset="-128"/>
                <a:cs typeface="ＭＳ Ｐゴシック" charset="-128"/>
              </a:rPr>
              <a:t> </a:t>
            </a:r>
            <a:r>
              <a:rPr kumimoji="0" lang="en-GB" sz="4000" b="1" i="0" u="none" strike="noStrike" kern="0" cap="none" spc="0" normalizeH="0" noProof="0" dirty="0" err="1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/>
                <a:ea typeface="ＭＳ Ｐゴシック" charset="-128"/>
                <a:cs typeface="ＭＳ Ｐゴシック" charset="-128"/>
              </a:rPr>
              <a:t>Gluinos</a:t>
            </a:r>
            <a:endParaRPr kumimoji="0" lang="en-GB" sz="4000" b="1" i="0" u="none" strike="noStrike" kern="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Arial"/>
              <a:ea typeface="ＭＳ Ｐゴシック" charset="-128"/>
              <a:cs typeface="ＭＳ Ｐゴシック" charset="-128"/>
            </a:endParaRPr>
          </a:p>
        </p:txBody>
      </p:sp>
      <p:pic>
        <p:nvPicPr>
          <p:cNvPr id="8" name="Image 7" descr="Screen Shot 2016-08-14 at 21.50.40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85800"/>
            <a:ext cx="9067800" cy="1930400"/>
          </a:xfrm>
          <a:prstGeom prst="rect">
            <a:avLst/>
          </a:prstGeom>
        </p:spPr>
      </p:pic>
      <p:sp>
        <p:nvSpPr>
          <p:cNvPr id="10" name="ZoneTexte 9"/>
          <p:cNvSpPr txBox="1"/>
          <p:nvPr/>
        </p:nvSpPr>
        <p:spPr>
          <a:xfrm>
            <a:off x="76200" y="5704582"/>
            <a:ext cx="8991600" cy="1077218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0000FF"/>
                </a:solidFill>
              </a:rPr>
              <a:t>                              </a:t>
            </a:r>
            <a:r>
              <a:rPr lang="en-GB" sz="2400" dirty="0">
                <a:solidFill>
                  <a:srgbClr val="FF0000"/>
                </a:solidFill>
              </a:rPr>
              <a:t>No significant signal to date</a:t>
            </a:r>
          </a:p>
          <a:p>
            <a:r>
              <a:rPr lang="en-GB" dirty="0">
                <a:solidFill>
                  <a:srgbClr val="0000FF"/>
                </a:solidFill>
              </a:rPr>
              <a:t>Within the context of the SMS: </a:t>
            </a:r>
          </a:p>
          <a:p>
            <a:r>
              <a:rPr lang="en-GB" dirty="0">
                <a:solidFill>
                  <a:srgbClr val="FF0000"/>
                </a:solidFill>
              </a:rPr>
              <a:t>Exclude with </a:t>
            </a:r>
            <a:r>
              <a:rPr lang="en-GB" dirty="0" err="1">
                <a:solidFill>
                  <a:srgbClr val="FF0000"/>
                </a:solidFill>
              </a:rPr>
              <a:t>gluino</a:t>
            </a:r>
            <a:r>
              <a:rPr lang="en-GB" dirty="0">
                <a:solidFill>
                  <a:srgbClr val="FF0000"/>
                </a:solidFill>
              </a:rPr>
              <a:t> masses ~ 2200 GeV for neutralino masses up to 800 GeV</a:t>
            </a:r>
          </a:p>
        </p:txBody>
      </p:sp>
      <p:sp>
        <p:nvSpPr>
          <p:cNvPr id="11" name="ZoneTexte 10"/>
          <p:cNvSpPr txBox="1"/>
          <p:nvPr/>
        </p:nvSpPr>
        <p:spPr>
          <a:xfrm>
            <a:off x="4724400" y="2514600"/>
            <a:ext cx="4403770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sz="1800" dirty="0"/>
              <a:t>Interpretation in simplified models (SMS)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6985A39-00FE-AA49-A793-020EF5A23D7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436" y="2895598"/>
            <a:ext cx="3015409" cy="2706625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3D9E4C11-F86B-A347-A22E-1BC5C2E77AA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68541" y="2870829"/>
            <a:ext cx="3027608" cy="2787759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44F92BEA-D928-224B-B2F0-DF054C29477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61516" y="2870828"/>
            <a:ext cx="3046988" cy="2787759"/>
          </a:xfrm>
          <a:prstGeom prst="rect">
            <a:avLst/>
          </a:prstGeom>
        </p:spPr>
      </p:pic>
      <p:pic>
        <p:nvPicPr>
          <p:cNvPr id="9" name="Content Placeholder 4">
            <a:extLst>
              <a:ext uri="{FF2B5EF4-FFF2-40B4-BE49-F238E27FC236}">
                <a16:creationId xmlns:a16="http://schemas.microsoft.com/office/drawing/2014/main" id="{020AAC9D-0066-D54F-9BDE-FFF87EB93B4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150864" y="2895598"/>
            <a:ext cx="2993136" cy="276565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9BDBA070-F41B-7E44-87AB-9D47CFA317F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876256" y="2823986"/>
            <a:ext cx="1368152" cy="2453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5763018"/>
      </p:ext>
    </p:extLst>
  </p:cSld>
  <p:clrMapOvr>
    <a:masterClrMapping/>
  </p:clrMapOvr>
  <p:transition/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32D1A7B-87BE-C541-B270-A1B9908EFF20}"/>
              </a:ext>
            </a:extLst>
          </p:cNvPr>
          <p:cNvSpPr txBox="1">
            <a:spLocks/>
          </p:cNvSpPr>
          <p:nvPr/>
        </p:nvSpPr>
        <p:spPr bwMode="auto">
          <a:xfrm>
            <a:off x="381000" y="-152400"/>
            <a:ext cx="8610600" cy="90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137160" rIns="92075" bIns="46038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000" b="1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/>
                <a:ea typeface="ＭＳ Ｐゴシック" charset="-128"/>
                <a:cs typeface="ＭＳ Ｐゴシック" charset="-128"/>
              </a:rPr>
              <a:t>Supersymmetry:</a:t>
            </a:r>
            <a:r>
              <a:rPr kumimoji="0" lang="en-GB" sz="4000" b="1" i="0" u="none" strike="noStrike" kern="0" cap="none" spc="0" normalizeH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/>
                <a:ea typeface="ＭＳ Ｐゴシック" charset="-128"/>
                <a:cs typeface="ＭＳ Ｐゴシック" charset="-128"/>
              </a:rPr>
              <a:t> Q</a:t>
            </a:r>
            <a:r>
              <a:rPr lang="en-GB" sz="4000" b="1" kern="0" dirty="0" err="1">
                <a:solidFill>
                  <a:srgbClr val="0000FF"/>
                </a:solidFill>
                <a:latin typeface="Arial"/>
                <a:ea typeface="ＭＳ Ｐゴシック" charset="-128"/>
                <a:cs typeface="ＭＳ Ｐゴシック" charset="-128"/>
              </a:rPr>
              <a:t>uarks</a:t>
            </a:r>
            <a:endParaRPr kumimoji="0" lang="en-GB" sz="4000" b="1" i="0" u="none" strike="noStrike" kern="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Arial"/>
              <a:ea typeface="ＭＳ Ｐゴシック" charset="-128"/>
              <a:cs typeface="ＭＳ Ｐゴシック" charset="-128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2BF3033-BD36-CF40-AC0E-438B4634EE2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504" y="2304256"/>
            <a:ext cx="4411896" cy="378904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F4DEFA52-E8DD-2E4B-8ADB-58B8B2FF56C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38324" y="2304256"/>
            <a:ext cx="4243282" cy="378904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FCE07FCA-BF3F-2A40-A0AF-36E2317582D5}"/>
              </a:ext>
            </a:extLst>
          </p:cNvPr>
          <p:cNvSpPr txBox="1"/>
          <p:nvPr/>
        </p:nvSpPr>
        <p:spPr>
          <a:xfrm>
            <a:off x="381000" y="1268760"/>
            <a:ext cx="2364686" cy="707886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00FF"/>
                </a:solidFill>
              </a:rPr>
              <a:t>B-</a:t>
            </a:r>
            <a:r>
              <a:rPr lang="en-US" dirty="0" err="1">
                <a:solidFill>
                  <a:srgbClr val="0000FF"/>
                </a:solidFill>
              </a:rPr>
              <a:t>squarks</a:t>
            </a:r>
            <a:r>
              <a:rPr lang="en-US" dirty="0">
                <a:solidFill>
                  <a:srgbClr val="0000FF"/>
                </a:solidFill>
              </a:rPr>
              <a:t> and light</a:t>
            </a:r>
          </a:p>
          <a:p>
            <a:r>
              <a:rPr lang="en-US" dirty="0" err="1">
                <a:solidFill>
                  <a:srgbClr val="0000FF"/>
                </a:solidFill>
              </a:rPr>
              <a:t>squarks</a:t>
            </a:r>
            <a:r>
              <a:rPr lang="en-US" dirty="0">
                <a:solidFill>
                  <a:srgbClr val="0000FF"/>
                </a:solidFill>
              </a:rPr>
              <a:t> 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A1C77ED6-4A1B-394E-9150-682154457FF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79912" y="764060"/>
            <a:ext cx="2582407" cy="1566534"/>
          </a:xfrm>
          <a:prstGeom prst="rect">
            <a:avLst/>
          </a:prstGeom>
        </p:spPr>
      </p:pic>
      <p:sp>
        <p:nvSpPr>
          <p:cNvPr id="12" name="ZoneTexte 9">
            <a:extLst>
              <a:ext uri="{FF2B5EF4-FFF2-40B4-BE49-F238E27FC236}">
                <a16:creationId xmlns:a16="http://schemas.microsoft.com/office/drawing/2014/main" id="{641499C7-0FDF-A64C-AFB4-8D0DD352D09A}"/>
              </a:ext>
            </a:extLst>
          </p:cNvPr>
          <p:cNvSpPr txBox="1"/>
          <p:nvPr/>
        </p:nvSpPr>
        <p:spPr>
          <a:xfrm>
            <a:off x="76200" y="6021288"/>
            <a:ext cx="8991600" cy="769441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0000FF"/>
                </a:solidFill>
              </a:rPr>
              <a:t>                              </a:t>
            </a:r>
            <a:r>
              <a:rPr lang="en-GB" sz="2400" dirty="0">
                <a:solidFill>
                  <a:srgbClr val="FF0000"/>
                </a:solidFill>
              </a:rPr>
              <a:t>No significant signal to date</a:t>
            </a:r>
          </a:p>
          <a:p>
            <a:r>
              <a:rPr lang="en-GB" dirty="0">
                <a:solidFill>
                  <a:srgbClr val="0000FF"/>
                </a:solidFill>
              </a:rPr>
              <a:t>Within the context of the SMS: </a:t>
            </a:r>
            <a:r>
              <a:rPr lang="en-GB" dirty="0">
                <a:solidFill>
                  <a:srgbClr val="FF0000"/>
                </a:solidFill>
              </a:rPr>
              <a:t>Exclude with </a:t>
            </a:r>
            <a:r>
              <a:rPr lang="en-GB" dirty="0" err="1">
                <a:solidFill>
                  <a:srgbClr val="FF0000"/>
                </a:solidFill>
              </a:rPr>
              <a:t>squark</a:t>
            </a:r>
            <a:r>
              <a:rPr lang="en-GB" dirty="0">
                <a:solidFill>
                  <a:srgbClr val="FF0000"/>
                </a:solidFill>
              </a:rPr>
              <a:t> masses ~ 1500 GeV</a:t>
            </a:r>
          </a:p>
        </p:txBody>
      </p:sp>
    </p:spTree>
    <p:extLst>
      <p:ext uri="{BB962C8B-B14F-4D97-AF65-F5344CB8AC3E}">
        <p14:creationId xmlns:p14="http://schemas.microsoft.com/office/powerpoint/2010/main" val="1648710663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D21CD6E-9903-114C-863C-BBFDD84FA5C0}"/>
              </a:ext>
            </a:extLst>
          </p:cNvPr>
          <p:cNvSpPr txBox="1">
            <a:spLocks/>
          </p:cNvSpPr>
          <p:nvPr/>
        </p:nvSpPr>
        <p:spPr bwMode="auto">
          <a:xfrm>
            <a:off x="381000" y="-152400"/>
            <a:ext cx="8610600" cy="90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137160" rIns="92075" bIns="46038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000" b="1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/>
                <a:ea typeface="ＭＳ Ｐゴシック" charset="-128"/>
                <a:cs typeface="ＭＳ Ｐゴシック" charset="-128"/>
              </a:rPr>
              <a:t>Supersymmetry:</a:t>
            </a:r>
            <a:r>
              <a:rPr kumimoji="0" lang="en-GB" sz="4000" b="1" i="0" u="none" strike="noStrike" kern="0" cap="none" spc="0" normalizeH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/>
                <a:ea typeface="ＭＳ Ｐゴシック" charset="-128"/>
                <a:cs typeface="ＭＳ Ｐゴシック" charset="-128"/>
              </a:rPr>
              <a:t> Electroweakinos</a:t>
            </a:r>
            <a:endParaRPr kumimoji="0" lang="en-GB" sz="4000" b="1" i="0" u="none" strike="noStrike" kern="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Arial"/>
              <a:ea typeface="ＭＳ Ｐゴシック" charset="-128"/>
              <a:cs typeface="ＭＳ Ｐゴシック" charset="-128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999D4CD-3F31-C74C-9F51-2DFE22190A7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36712"/>
            <a:ext cx="9144000" cy="59466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2291565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B2DBDE6F-E68C-974F-B846-D1EC692F1F4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1560" y="1512168"/>
            <a:ext cx="7935322" cy="5157192"/>
          </a:xfrm>
          <a:prstGeom prst="rect">
            <a:avLst/>
          </a:prstGeom>
        </p:spPr>
      </p:pic>
      <p:sp>
        <p:nvSpPr>
          <p:cNvPr id="4" name="Titre 1">
            <a:extLst>
              <a:ext uri="{FF2B5EF4-FFF2-40B4-BE49-F238E27FC236}">
                <a16:creationId xmlns:a16="http://schemas.microsoft.com/office/drawing/2014/main" id="{DD2AA8E9-BB51-CD4D-8103-9C7AA75DB1F9}"/>
              </a:ext>
            </a:extLst>
          </p:cNvPr>
          <p:cNvSpPr txBox="1">
            <a:spLocks/>
          </p:cNvSpPr>
          <p:nvPr/>
        </p:nvSpPr>
        <p:spPr bwMode="auto">
          <a:xfrm>
            <a:off x="381000" y="-152400"/>
            <a:ext cx="8610600" cy="90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137160" rIns="92075" bIns="46038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000" b="1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/>
                <a:ea typeface="ＭＳ Ｐゴシック" charset="-128"/>
                <a:cs typeface="ＭＳ Ｐゴシック" charset="-128"/>
              </a:rPr>
              <a:t>Supersymmetry:</a:t>
            </a:r>
            <a:r>
              <a:rPr kumimoji="0" lang="en-GB" sz="4000" b="1" i="0" u="none" strike="noStrike" kern="0" cap="none" spc="0" normalizeH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/>
                <a:ea typeface="ＭＳ Ｐゴシック" charset="-128"/>
                <a:cs typeface="ＭＳ Ｐゴシック" charset="-128"/>
              </a:rPr>
              <a:t> Electroweakinos</a:t>
            </a:r>
            <a:endParaRPr kumimoji="0" lang="en-GB" sz="4000" b="1" i="0" u="none" strike="noStrike" kern="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Arial"/>
              <a:ea typeface="ＭＳ Ｐゴシック" charset="-128"/>
              <a:cs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851737594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Screen shot 2011-11-07 at 4.07.34 A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52800" y="838199"/>
            <a:ext cx="5943600" cy="5867401"/>
          </a:xfrm>
          <a:prstGeom prst="rect">
            <a:avLst/>
          </a:prstGeom>
        </p:spPr>
      </p:pic>
      <p:sp>
        <p:nvSpPr>
          <p:cNvPr id="5" name="Titre 1"/>
          <p:cNvSpPr txBox="1">
            <a:spLocks/>
          </p:cNvSpPr>
          <p:nvPr/>
        </p:nvSpPr>
        <p:spPr bwMode="auto">
          <a:xfrm>
            <a:off x="152400" y="-152400"/>
            <a:ext cx="8686800" cy="90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137160" rIns="92075" bIns="46038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4000" b="1" i="0" u="none" strike="noStrike" kern="0" cap="none" spc="0" normalizeH="0" baseline="0" noProof="0" dirty="0" err="1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/>
                <a:ea typeface="ＭＳ Ｐゴシック" charset="-128"/>
                <a:cs typeface="ＭＳ Ｐゴシック" charset="-128"/>
              </a:rPr>
              <a:t>What</a:t>
            </a:r>
            <a:r>
              <a:rPr kumimoji="0" lang="fr-FR" sz="4000" b="1" i="0" u="none" strike="noStrike" kern="0" cap="none" spc="0" normalizeH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/>
                <a:ea typeface="ＭＳ Ｐゴシック" charset="-128"/>
                <a:cs typeface="ＭＳ Ｐゴシック" charset="-128"/>
              </a:rPr>
              <a:t> </a:t>
            </a:r>
            <a:r>
              <a:rPr kumimoji="0" lang="fr-FR" sz="4000" b="1" i="0" u="none" strike="noStrike" kern="0" cap="none" spc="0" normalizeH="0" noProof="0" dirty="0" err="1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/>
                <a:ea typeface="ＭＳ Ｐゴシック" charset="-128"/>
                <a:cs typeface="ＭＳ Ｐゴシック" charset="-128"/>
              </a:rPr>
              <a:t>is</a:t>
            </a:r>
            <a:r>
              <a:rPr lang="fr-FR" sz="4000" b="1" kern="0" dirty="0">
                <a:solidFill>
                  <a:srgbClr val="0000FF"/>
                </a:solidFill>
                <a:latin typeface="Arial"/>
                <a:ea typeface="ＭＳ Ｐゴシック" charset="-128"/>
                <a:cs typeface="ＭＳ Ｐゴシック" charset="-128"/>
              </a:rPr>
              <a:t> </a:t>
            </a:r>
            <a:r>
              <a:rPr lang="fr-FR" sz="4000" b="1" kern="0" dirty="0" err="1">
                <a:solidFill>
                  <a:srgbClr val="0000FF"/>
                </a:solidFill>
                <a:latin typeface="Arial"/>
                <a:ea typeface="ＭＳ Ｐゴシック" charset="-128"/>
                <a:cs typeface="ＭＳ Ｐゴシック" charset="-128"/>
              </a:rPr>
              <a:t>really</a:t>
            </a:r>
            <a:r>
              <a:rPr lang="fr-FR" sz="4000" b="1" kern="0" dirty="0">
                <a:solidFill>
                  <a:srgbClr val="0000FF"/>
                </a:solidFill>
                <a:latin typeface="Arial"/>
                <a:ea typeface="ＭＳ Ｐゴシック" charset="-128"/>
                <a:cs typeface="ＭＳ Ｐゴシック" charset="-128"/>
              </a:rPr>
              <a:t> </a:t>
            </a:r>
            <a:r>
              <a:rPr lang="fr-FR" sz="4000" b="1" kern="0" dirty="0" err="1">
                <a:solidFill>
                  <a:srgbClr val="0000FF"/>
                </a:solidFill>
                <a:latin typeface="Arial"/>
                <a:ea typeface="ＭＳ Ｐゴシック" charset="-128"/>
                <a:cs typeface="ＭＳ Ｐゴシック" charset="-128"/>
              </a:rPr>
              <a:t>needed</a:t>
            </a:r>
            <a:r>
              <a:rPr lang="fr-FR" sz="4000" b="1" kern="0" dirty="0">
                <a:solidFill>
                  <a:srgbClr val="0000FF"/>
                </a:solidFill>
                <a:latin typeface="Arial"/>
                <a:ea typeface="ＭＳ Ｐゴシック" charset="-128"/>
                <a:cs typeface="ＭＳ Ｐゴシック" charset="-128"/>
              </a:rPr>
              <a:t> </a:t>
            </a:r>
            <a:r>
              <a:rPr lang="fr-FR" sz="4000" b="1" kern="0" dirty="0" err="1">
                <a:solidFill>
                  <a:srgbClr val="0000FF"/>
                </a:solidFill>
                <a:latin typeface="Arial"/>
                <a:ea typeface="ＭＳ Ｐゴシック" charset="-128"/>
                <a:cs typeface="ＭＳ Ｐゴシック" charset="-128"/>
              </a:rPr>
              <a:t>from</a:t>
            </a:r>
            <a:r>
              <a:rPr lang="fr-FR" sz="4000" b="1" kern="0" dirty="0">
                <a:solidFill>
                  <a:srgbClr val="0000FF"/>
                </a:solidFill>
                <a:latin typeface="Arial"/>
                <a:ea typeface="ＭＳ Ｐゴシック" charset="-128"/>
                <a:cs typeface="ＭＳ Ｐゴシック" charset="-128"/>
              </a:rPr>
              <a:t> SUSY?</a:t>
            </a:r>
            <a:endParaRPr kumimoji="0" lang="fr-FR" sz="4000" b="1" i="0" u="none" strike="noStrike" kern="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Arial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6" name="ZoneTexte 5"/>
          <p:cNvSpPr txBox="1"/>
          <p:nvPr/>
        </p:nvSpPr>
        <p:spPr>
          <a:xfrm>
            <a:off x="795471" y="1425714"/>
            <a:ext cx="210012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N. </a:t>
            </a:r>
            <a:r>
              <a:rPr lang="en-GB" dirty="0" err="1"/>
              <a:t>Arkani</a:t>
            </a:r>
            <a:r>
              <a:rPr lang="en-GB" dirty="0"/>
              <a:t>-Ahmed</a:t>
            </a:r>
          </a:p>
          <a:p>
            <a:r>
              <a:rPr lang="en-GB" dirty="0"/>
              <a:t>CERN Nov 2011</a:t>
            </a:r>
          </a:p>
        </p:txBody>
      </p:sp>
      <p:sp>
        <p:nvSpPr>
          <p:cNvPr id="7" name="ZoneTexte 6"/>
          <p:cNvSpPr txBox="1"/>
          <p:nvPr/>
        </p:nvSpPr>
        <p:spPr>
          <a:xfrm>
            <a:off x="0" y="2209800"/>
            <a:ext cx="255396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 dirty="0" err="1"/>
              <a:t>Papucci</a:t>
            </a:r>
            <a:r>
              <a:rPr lang="en-GB" sz="1800" dirty="0"/>
              <a:t>, </a:t>
            </a:r>
            <a:r>
              <a:rPr lang="en-GB" sz="1800" dirty="0" err="1"/>
              <a:t>Ruderman</a:t>
            </a:r>
            <a:r>
              <a:rPr lang="en-GB" sz="1800" dirty="0"/>
              <a:t>, </a:t>
            </a:r>
          </a:p>
          <a:p>
            <a:r>
              <a:rPr lang="en-GB" sz="1800" dirty="0" err="1"/>
              <a:t>Weiler</a:t>
            </a:r>
            <a:r>
              <a:rPr lang="en-GB" sz="1800" dirty="0"/>
              <a:t> arXiv:1110.6926</a:t>
            </a:r>
          </a:p>
        </p:txBody>
      </p:sp>
      <p:sp>
        <p:nvSpPr>
          <p:cNvPr id="8" name="ZoneTexte 7"/>
          <p:cNvSpPr txBox="1"/>
          <p:nvPr/>
        </p:nvSpPr>
        <p:spPr>
          <a:xfrm>
            <a:off x="0" y="2895600"/>
            <a:ext cx="2717911" cy="1015663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0000FF"/>
                </a:solidFill>
              </a:rPr>
              <a:t>LHC data end 2011</a:t>
            </a:r>
          </a:p>
          <a:p>
            <a:r>
              <a:rPr lang="en-GB" dirty="0">
                <a:solidFill>
                  <a:srgbClr val="0000FF"/>
                </a:solidFill>
              </a:rPr>
              <a:t>Stops &gt; 200-300 </a:t>
            </a:r>
            <a:r>
              <a:rPr lang="en-GB" dirty="0" err="1">
                <a:solidFill>
                  <a:srgbClr val="0000FF"/>
                </a:solidFill>
              </a:rPr>
              <a:t>GeV</a:t>
            </a:r>
            <a:endParaRPr lang="en-GB" dirty="0">
              <a:solidFill>
                <a:srgbClr val="0000FF"/>
              </a:solidFill>
            </a:endParaRPr>
          </a:p>
          <a:p>
            <a:r>
              <a:rPr lang="en-GB" dirty="0" err="1">
                <a:solidFill>
                  <a:srgbClr val="0000FF"/>
                </a:solidFill>
              </a:rPr>
              <a:t>Gluino</a:t>
            </a:r>
            <a:r>
              <a:rPr lang="en-GB" dirty="0">
                <a:solidFill>
                  <a:srgbClr val="0000FF"/>
                </a:solidFill>
              </a:rPr>
              <a:t> &gt; 600-800 </a:t>
            </a:r>
            <a:r>
              <a:rPr lang="en-GB" dirty="0" err="1">
                <a:solidFill>
                  <a:srgbClr val="0000FF"/>
                </a:solidFill>
              </a:rPr>
              <a:t>GeV</a:t>
            </a:r>
            <a:endParaRPr lang="en-GB" dirty="0">
              <a:solidFill>
                <a:srgbClr val="0000FF"/>
              </a:solidFill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0" y="4191000"/>
            <a:ext cx="3053164" cy="2554545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Moving away from </a:t>
            </a:r>
          </a:p>
          <a:p>
            <a:r>
              <a:rPr lang="en-GB" dirty="0">
                <a:solidFill>
                  <a:srgbClr val="FF0000"/>
                </a:solidFill>
              </a:rPr>
              <a:t>constrained SUSY models</a:t>
            </a:r>
          </a:p>
          <a:p>
            <a:r>
              <a:rPr lang="en-GB" dirty="0">
                <a:solidFill>
                  <a:srgbClr val="FF0000"/>
                </a:solidFill>
              </a:rPr>
              <a:t>to ‘natural’ models</a:t>
            </a:r>
          </a:p>
          <a:p>
            <a:r>
              <a:rPr lang="en-GB" dirty="0">
                <a:solidFill>
                  <a:srgbClr val="FF0000"/>
                </a:solidFill>
              </a:rPr>
              <a:t> </a:t>
            </a:r>
          </a:p>
          <a:p>
            <a:r>
              <a:rPr lang="en-GB" dirty="0">
                <a:solidFill>
                  <a:srgbClr val="0000FF"/>
                </a:solidFill>
              </a:rPr>
              <a:t>Natural SUSY survived</a:t>
            </a:r>
          </a:p>
          <a:p>
            <a:r>
              <a:rPr lang="en-GB" dirty="0">
                <a:solidFill>
                  <a:srgbClr val="0000FF"/>
                </a:solidFill>
              </a:rPr>
              <a:t>LHC so far, but we </a:t>
            </a:r>
          </a:p>
          <a:p>
            <a:r>
              <a:rPr lang="en-GB" dirty="0">
                <a:solidFill>
                  <a:srgbClr val="0000FF"/>
                </a:solidFill>
              </a:rPr>
              <a:t>are getting close to </a:t>
            </a:r>
          </a:p>
          <a:p>
            <a:r>
              <a:rPr lang="en-GB" dirty="0">
                <a:solidFill>
                  <a:srgbClr val="0000FF"/>
                </a:solidFill>
              </a:rPr>
              <a:t>push it to its limits!</a:t>
            </a:r>
          </a:p>
        </p:txBody>
      </p:sp>
      <p:sp>
        <p:nvSpPr>
          <p:cNvPr id="11" name="ZoneTexte 10"/>
          <p:cNvSpPr txBox="1"/>
          <p:nvPr/>
        </p:nvSpPr>
        <p:spPr>
          <a:xfrm>
            <a:off x="76200" y="838200"/>
            <a:ext cx="2891988" cy="461665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sz="2400" dirty="0"/>
              <a:t>End 2011: Revision!</a:t>
            </a:r>
          </a:p>
        </p:txBody>
      </p:sp>
    </p:spTree>
    <p:extLst>
      <p:ext uri="{BB962C8B-B14F-4D97-AF65-F5344CB8AC3E}">
        <p14:creationId xmlns:p14="http://schemas.microsoft.com/office/powerpoint/2010/main" val="4269901127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1"/>
          <p:cNvSpPr txBox="1">
            <a:spLocks/>
          </p:cNvSpPr>
          <p:nvPr/>
        </p:nvSpPr>
        <p:spPr bwMode="auto">
          <a:xfrm>
            <a:off x="381000" y="-152400"/>
            <a:ext cx="8610600" cy="90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137160" rIns="92075" bIns="46038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4000" b="1" kern="0" dirty="0">
                <a:solidFill>
                  <a:srgbClr val="0000FF"/>
                </a:solidFill>
                <a:latin typeface="Arial"/>
                <a:ea typeface="ＭＳ Ｐゴシック" charset="-128"/>
                <a:cs typeface="ＭＳ Ｐゴシック" charset="-128"/>
              </a:rPr>
              <a:t>Top </a:t>
            </a:r>
            <a:r>
              <a:rPr lang="en-GB" sz="4000" b="1" kern="0" dirty="0" err="1">
                <a:solidFill>
                  <a:srgbClr val="0000FF"/>
                </a:solidFill>
                <a:latin typeface="Arial"/>
                <a:ea typeface="ＭＳ Ｐゴシック" charset="-128"/>
                <a:cs typeface="ＭＳ Ｐゴシック" charset="-128"/>
              </a:rPr>
              <a:t>Squark</a:t>
            </a:r>
            <a:r>
              <a:rPr lang="en-GB" sz="4000" b="1" kern="0" dirty="0">
                <a:solidFill>
                  <a:srgbClr val="0000FF"/>
                </a:solidFill>
                <a:latin typeface="Arial"/>
                <a:ea typeface="ＭＳ Ｐゴシック" charset="-128"/>
                <a:cs typeface="ＭＳ Ｐゴシック" charset="-128"/>
              </a:rPr>
              <a:t> Search Summaries </a:t>
            </a:r>
            <a:endParaRPr kumimoji="0" lang="en-GB" sz="4000" b="1" i="0" u="none" strike="noStrike" kern="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Arial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152400" y="5385410"/>
            <a:ext cx="8991600" cy="707886"/>
          </a:xfrm>
          <a:prstGeom prst="rect">
            <a:avLst/>
          </a:prstGeom>
          <a:solidFill>
            <a:schemeClr val="accent3"/>
          </a:solidFill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0000FF"/>
                </a:solidFill>
              </a:rPr>
              <a:t>Within the context of the SMS: </a:t>
            </a:r>
          </a:p>
          <a:p>
            <a:r>
              <a:rPr lang="en-GB" dirty="0">
                <a:solidFill>
                  <a:srgbClr val="FF0000"/>
                </a:solidFill>
              </a:rPr>
              <a:t>Exclude with masses up to 1100 GeV for neutralino masses up to 500 GeV</a:t>
            </a:r>
          </a:p>
        </p:txBody>
      </p:sp>
      <p:sp>
        <p:nvSpPr>
          <p:cNvPr id="5" name="ZoneTexte 4"/>
          <p:cNvSpPr txBox="1"/>
          <p:nvPr/>
        </p:nvSpPr>
        <p:spPr>
          <a:xfrm>
            <a:off x="1828800" y="6274713"/>
            <a:ext cx="5423329" cy="430887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sz="2200" dirty="0">
                <a:solidFill>
                  <a:srgbClr val="FF0000"/>
                </a:solidFill>
              </a:rPr>
              <a:t>Is this getting critical for Natural Models?? </a:t>
            </a:r>
          </a:p>
        </p:txBody>
      </p:sp>
      <p:sp>
        <p:nvSpPr>
          <p:cNvPr id="12" name="ZoneTexte 11"/>
          <p:cNvSpPr txBox="1"/>
          <p:nvPr/>
        </p:nvSpPr>
        <p:spPr>
          <a:xfrm>
            <a:off x="419595" y="914400"/>
            <a:ext cx="5016501" cy="707886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0000FF"/>
                </a:solidFill>
              </a:rPr>
              <a:t>Partner of the top quark </a:t>
            </a:r>
            <a:r>
              <a:rPr lang="en-GB" dirty="0">
                <a:solidFill>
                  <a:srgbClr val="FF0000"/>
                </a:solidFill>
              </a:rPr>
              <a:t>– the stop– </a:t>
            </a:r>
            <a:r>
              <a:rPr lang="en-GB" dirty="0">
                <a:solidFill>
                  <a:srgbClr val="0000FF"/>
                </a:solidFill>
              </a:rPr>
              <a:t>plays </a:t>
            </a:r>
          </a:p>
          <a:p>
            <a:r>
              <a:rPr lang="en-GB" dirty="0">
                <a:solidFill>
                  <a:srgbClr val="0000FF"/>
                </a:solidFill>
              </a:rPr>
              <a:t>a prominent role in Natural Models</a:t>
            </a:r>
          </a:p>
        </p:txBody>
      </p:sp>
      <p:pic>
        <p:nvPicPr>
          <p:cNvPr id="10" name="Image 9" descr="Screen Shot 2018-06-02 at 08.21.3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3574" y="1988840"/>
            <a:ext cx="3848466" cy="314214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9ECD7284-0412-E745-A812-239D63671FA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45101" y="2032135"/>
            <a:ext cx="3451932" cy="3142143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9A21AB8D-C079-F441-B82C-A29C818B8D9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40152" y="826914"/>
            <a:ext cx="1793757" cy="11619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3815628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-152400"/>
            <a:ext cx="9144000" cy="904875"/>
          </a:xfrm>
        </p:spPr>
        <p:txBody>
          <a:bodyPr/>
          <a:lstStyle/>
          <a:p>
            <a:r>
              <a:rPr lang="en-GB" dirty="0"/>
              <a:t>Phenomenological MSSM analysis</a:t>
            </a:r>
          </a:p>
        </p:txBody>
      </p:sp>
      <p:sp>
        <p:nvSpPr>
          <p:cNvPr id="4" name="ZoneTexte 3"/>
          <p:cNvSpPr txBox="1"/>
          <p:nvPr/>
        </p:nvSpPr>
        <p:spPr>
          <a:xfrm>
            <a:off x="304800" y="816114"/>
            <a:ext cx="8182398" cy="707886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0000FF"/>
                </a:solidFill>
              </a:rPr>
              <a:t>SMS don’t always fully cover signatures…</a:t>
            </a:r>
          </a:p>
          <a:p>
            <a:r>
              <a:rPr lang="en-GB" dirty="0">
                <a:solidFill>
                  <a:srgbClr val="0000FF"/>
                </a:solidFill>
              </a:rPr>
              <a:t>      </a:t>
            </a:r>
            <a:r>
              <a:rPr lang="en-GB" dirty="0">
                <a:solidFill>
                  <a:srgbClr val="FF0000"/>
                </a:solidFill>
              </a:rPr>
              <a:t>-&gt; the 19 parameter phenomenological MSSM (</a:t>
            </a:r>
            <a:r>
              <a:rPr lang="en-GB" dirty="0" err="1">
                <a:solidFill>
                  <a:srgbClr val="FF0000"/>
                </a:solidFill>
              </a:rPr>
              <a:t>pMSSM</a:t>
            </a:r>
            <a:r>
              <a:rPr lang="en-GB" dirty="0">
                <a:solidFill>
                  <a:srgbClr val="FF0000"/>
                </a:solidFill>
              </a:rPr>
              <a:t>) analyses</a:t>
            </a:r>
          </a:p>
        </p:txBody>
      </p:sp>
      <p:pic>
        <p:nvPicPr>
          <p:cNvPr id="5" name="Image 4" descr="Screen Shot 2016-06-23 at 10.23.24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81600" y="1802296"/>
            <a:ext cx="3962400" cy="1550504"/>
          </a:xfrm>
          <a:prstGeom prst="rect">
            <a:avLst/>
          </a:prstGeom>
        </p:spPr>
      </p:pic>
      <p:pic>
        <p:nvPicPr>
          <p:cNvPr id="6" name="Image 5" descr="Screen Shot 2016-06-23 at 10.23.39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828800"/>
            <a:ext cx="4953000" cy="1455194"/>
          </a:xfrm>
          <a:prstGeom prst="rect">
            <a:avLst/>
          </a:prstGeom>
        </p:spPr>
      </p:pic>
      <p:sp>
        <p:nvSpPr>
          <p:cNvPr id="9" name="ZoneTexte 8"/>
          <p:cNvSpPr txBox="1"/>
          <p:nvPr/>
        </p:nvSpPr>
        <p:spPr>
          <a:xfrm>
            <a:off x="2743200" y="1524000"/>
            <a:ext cx="1777249" cy="338554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sz="1600" dirty="0"/>
              <a:t>arXiv:1606.03577</a:t>
            </a:r>
          </a:p>
        </p:txBody>
      </p:sp>
      <p:pic>
        <p:nvPicPr>
          <p:cNvPr id="10" name="Image 9" descr="Screen Shot 2016-06-23 at 10.36.57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352800"/>
            <a:ext cx="2546425" cy="2368550"/>
          </a:xfrm>
          <a:prstGeom prst="rect">
            <a:avLst/>
          </a:prstGeom>
        </p:spPr>
      </p:pic>
      <p:pic>
        <p:nvPicPr>
          <p:cNvPr id="11" name="Image 10" descr="Screen Shot 2016-06-23 at 10.37.22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667001" y="3352800"/>
            <a:ext cx="2438400" cy="2355586"/>
          </a:xfrm>
          <a:prstGeom prst="rect">
            <a:avLst/>
          </a:prstGeom>
        </p:spPr>
      </p:pic>
      <p:pic>
        <p:nvPicPr>
          <p:cNvPr id="12" name="Image 11" descr="Screen Shot 2016-06-23 at 10.37.41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257800" y="3352800"/>
            <a:ext cx="2447239" cy="2362200"/>
          </a:xfrm>
          <a:prstGeom prst="rect">
            <a:avLst/>
          </a:prstGeom>
        </p:spPr>
      </p:pic>
      <p:sp>
        <p:nvSpPr>
          <p:cNvPr id="13" name="ZoneTexte 12"/>
          <p:cNvSpPr txBox="1"/>
          <p:nvPr/>
        </p:nvSpPr>
        <p:spPr>
          <a:xfrm>
            <a:off x="-9227" y="5791200"/>
            <a:ext cx="9305627" cy="707886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0000FF"/>
                </a:solidFill>
              </a:rPr>
              <a:t>10</a:t>
            </a:r>
            <a:r>
              <a:rPr lang="en-GB" baseline="30000" dirty="0">
                <a:solidFill>
                  <a:srgbClr val="0000FF"/>
                </a:solidFill>
              </a:rPr>
              <a:t>8</a:t>
            </a:r>
            <a:r>
              <a:rPr lang="en-GB" dirty="0">
                <a:solidFill>
                  <a:srgbClr val="0000FF"/>
                </a:solidFill>
              </a:rPr>
              <a:t> points sampled: Leads to softer limits on the </a:t>
            </a:r>
            <a:r>
              <a:rPr lang="en-GB" dirty="0" err="1">
                <a:solidFill>
                  <a:srgbClr val="0000FF"/>
                </a:solidFill>
              </a:rPr>
              <a:t>sparticles</a:t>
            </a:r>
            <a:r>
              <a:rPr lang="en-GB" dirty="0">
                <a:solidFill>
                  <a:srgbClr val="0000FF"/>
                </a:solidFill>
              </a:rPr>
              <a:t> masses</a:t>
            </a:r>
          </a:p>
          <a:p>
            <a:r>
              <a:rPr lang="en-GB" dirty="0" err="1">
                <a:solidFill>
                  <a:srgbClr val="FF0000"/>
                </a:solidFill>
              </a:rPr>
              <a:t>Gluinos</a:t>
            </a:r>
            <a:r>
              <a:rPr lang="en-GB" dirty="0">
                <a:solidFill>
                  <a:srgbClr val="FF0000"/>
                </a:solidFill>
              </a:rPr>
              <a:t> &gt; 500 </a:t>
            </a:r>
            <a:r>
              <a:rPr lang="en-GB" dirty="0" err="1">
                <a:solidFill>
                  <a:srgbClr val="FF0000"/>
                </a:solidFill>
              </a:rPr>
              <a:t>GeV</a:t>
            </a:r>
            <a:r>
              <a:rPr lang="en-GB" dirty="0">
                <a:solidFill>
                  <a:srgbClr val="FF0000"/>
                </a:solidFill>
              </a:rPr>
              <a:t>, stops &gt; 300 </a:t>
            </a:r>
            <a:r>
              <a:rPr lang="en-GB" dirty="0" err="1">
                <a:solidFill>
                  <a:srgbClr val="FF0000"/>
                </a:solidFill>
              </a:rPr>
              <a:t>GeV</a:t>
            </a:r>
            <a:r>
              <a:rPr lang="en-GB" dirty="0">
                <a:solidFill>
                  <a:srgbClr val="FF0000"/>
                </a:solidFill>
              </a:rPr>
              <a:t> =&gt; there is still low mass phase space left! </a:t>
            </a:r>
          </a:p>
        </p:txBody>
      </p:sp>
      <p:sp>
        <p:nvSpPr>
          <p:cNvPr id="14" name="ZoneTexte 13"/>
          <p:cNvSpPr txBox="1"/>
          <p:nvPr/>
        </p:nvSpPr>
        <p:spPr>
          <a:xfrm>
            <a:off x="609600" y="3962400"/>
            <a:ext cx="9035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 dirty="0" err="1">
                <a:solidFill>
                  <a:srgbClr val="0000FF"/>
                </a:solidFill>
              </a:rPr>
              <a:t>gluinos</a:t>
            </a:r>
            <a:endParaRPr lang="en-GB" sz="1800" dirty="0">
              <a:solidFill>
                <a:srgbClr val="0000FF"/>
              </a:solidFill>
            </a:endParaRPr>
          </a:p>
        </p:txBody>
      </p:sp>
      <p:sp>
        <p:nvSpPr>
          <p:cNvPr id="15" name="ZoneTexte 14"/>
          <p:cNvSpPr txBox="1"/>
          <p:nvPr/>
        </p:nvSpPr>
        <p:spPr>
          <a:xfrm>
            <a:off x="3581400" y="3962400"/>
            <a:ext cx="9663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 dirty="0" err="1">
                <a:solidFill>
                  <a:srgbClr val="0000FF"/>
                </a:solidFill>
              </a:rPr>
              <a:t>squarks</a:t>
            </a:r>
            <a:endParaRPr lang="en-GB" sz="1800" dirty="0">
              <a:solidFill>
                <a:srgbClr val="0000FF"/>
              </a:solidFill>
            </a:endParaRPr>
          </a:p>
        </p:txBody>
      </p:sp>
      <p:sp>
        <p:nvSpPr>
          <p:cNvPr id="16" name="ZoneTexte 15"/>
          <p:cNvSpPr txBox="1"/>
          <p:nvPr/>
        </p:nvSpPr>
        <p:spPr>
          <a:xfrm>
            <a:off x="6553200" y="3962400"/>
            <a:ext cx="6178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 dirty="0">
                <a:solidFill>
                  <a:srgbClr val="0000FF"/>
                </a:solidFill>
              </a:rPr>
              <a:t>stop</a:t>
            </a:r>
          </a:p>
        </p:txBody>
      </p:sp>
      <p:sp>
        <p:nvSpPr>
          <p:cNvPr id="17" name="ZoneTexte 16"/>
          <p:cNvSpPr txBox="1"/>
          <p:nvPr/>
        </p:nvSpPr>
        <p:spPr>
          <a:xfrm>
            <a:off x="7696200" y="3962400"/>
            <a:ext cx="1393430" cy="101566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0000FF"/>
                </a:solidFill>
              </a:rPr>
              <a:t>Based on </a:t>
            </a:r>
          </a:p>
          <a:p>
            <a:r>
              <a:rPr lang="en-GB" dirty="0">
                <a:solidFill>
                  <a:srgbClr val="0000FF"/>
                </a:solidFill>
              </a:rPr>
              <a:t>8 </a:t>
            </a:r>
            <a:r>
              <a:rPr lang="en-GB" dirty="0" err="1">
                <a:solidFill>
                  <a:srgbClr val="0000FF"/>
                </a:solidFill>
              </a:rPr>
              <a:t>TeV</a:t>
            </a:r>
            <a:r>
              <a:rPr lang="en-GB" dirty="0">
                <a:solidFill>
                  <a:srgbClr val="0000FF"/>
                </a:solidFill>
              </a:rPr>
              <a:t> data</a:t>
            </a:r>
          </a:p>
          <a:p>
            <a:r>
              <a:rPr lang="en-GB" dirty="0">
                <a:solidFill>
                  <a:srgbClr val="0000FF"/>
                </a:solidFill>
              </a:rPr>
              <a:t>limits</a:t>
            </a:r>
          </a:p>
        </p:txBody>
      </p:sp>
    </p:spTree>
    <p:extLst>
      <p:ext uri="{BB962C8B-B14F-4D97-AF65-F5344CB8AC3E}">
        <p14:creationId xmlns:p14="http://schemas.microsoft.com/office/powerpoint/2010/main" val="830813072"/>
      </p:ext>
    </p:extLst>
  </p:cSld>
  <p:clrMapOvr>
    <a:masterClrMapping/>
  </p:clrMapOvr>
  <p:transition/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 txBox="1">
            <a:spLocks/>
          </p:cNvSpPr>
          <p:nvPr/>
        </p:nvSpPr>
        <p:spPr bwMode="auto">
          <a:xfrm>
            <a:off x="0" y="-152400"/>
            <a:ext cx="9144000" cy="90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137160" rIns="92075" bIns="46038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000" b="1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/>
                <a:ea typeface="ＭＳ Ｐゴシック" charset="-128"/>
                <a:cs typeface="ＭＳ Ｐゴシック" charset="-128"/>
              </a:rPr>
              <a:t>The SUSY SEARCH Chart</a:t>
            </a:r>
            <a:r>
              <a:rPr kumimoji="0" lang="en-GB" sz="4000" b="1" i="0" u="none" strike="noStrike" kern="0" cap="none" spc="0" normalizeH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/>
                <a:ea typeface="ＭＳ Ｐゴシック" charset="-128"/>
                <a:cs typeface="ＭＳ Ｐゴシック" charset="-128"/>
              </a:rPr>
              <a:t> So </a:t>
            </a:r>
            <a:r>
              <a:rPr lang="en-GB" sz="4000" b="1" kern="0" dirty="0">
                <a:solidFill>
                  <a:srgbClr val="0000FF"/>
                </a:solidFill>
                <a:latin typeface="Arial"/>
                <a:ea typeface="ＭＳ Ｐゴシック" charset="-128"/>
                <a:cs typeface="ＭＳ Ｐゴシック" charset="-128"/>
              </a:rPr>
              <a:t>F</a:t>
            </a:r>
            <a:r>
              <a:rPr kumimoji="0" lang="en-GB" sz="4000" b="1" i="0" u="none" strike="noStrike" kern="0" cap="none" spc="0" normalizeH="0" noProof="0" dirty="0" err="1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/>
                <a:ea typeface="ＭＳ Ｐゴシック" charset="-128"/>
                <a:cs typeface="ＭＳ Ｐゴシック" charset="-128"/>
              </a:rPr>
              <a:t>ar</a:t>
            </a:r>
            <a:r>
              <a:rPr kumimoji="0" lang="en-GB" sz="4000" b="1" i="0" u="none" strike="noStrike" kern="0" cap="none" spc="0" normalizeH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/>
                <a:ea typeface="ＭＳ Ｐゴシック" charset="-128"/>
                <a:cs typeface="ＭＳ Ｐゴシック" charset="-128"/>
              </a:rPr>
              <a:t>… </a:t>
            </a:r>
            <a:r>
              <a:rPr kumimoji="0" lang="en-GB" sz="4000" b="1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/>
                <a:ea typeface="ＭＳ Ｐゴシック" charset="-128"/>
                <a:cs typeface="ＭＳ Ｐゴシック" charset="-128"/>
              </a:rPr>
              <a:t>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F21AF5C-FEAA-7346-AEA7-8C6C43AECE1E}"/>
              </a:ext>
            </a:extLst>
          </p:cNvPr>
          <p:cNvSpPr txBox="1"/>
          <p:nvPr/>
        </p:nvSpPr>
        <p:spPr>
          <a:xfrm>
            <a:off x="6300192" y="2132856"/>
            <a:ext cx="2601546" cy="707886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00FF"/>
                </a:solidFill>
              </a:rPr>
              <a:t>Limits from individual</a:t>
            </a:r>
          </a:p>
          <a:p>
            <a:r>
              <a:rPr lang="en-US" dirty="0">
                <a:solidFill>
                  <a:srgbClr val="0000FF"/>
                </a:solidFill>
              </a:rPr>
              <a:t>analyses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9CE8391-804C-5B4A-BD16-A5792B21AEA2}"/>
              </a:ext>
            </a:extLst>
          </p:cNvPr>
          <p:cNvSpPr txBox="1"/>
          <p:nvPr/>
        </p:nvSpPr>
        <p:spPr>
          <a:xfrm>
            <a:off x="2257075" y="5673442"/>
            <a:ext cx="2602957" cy="707886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00FF"/>
                </a:solidFill>
              </a:rPr>
              <a:t>Excluded </a:t>
            </a:r>
            <a:r>
              <a:rPr lang="en-US" dirty="0" err="1">
                <a:solidFill>
                  <a:srgbClr val="0000FF"/>
                </a:solidFill>
              </a:rPr>
              <a:t>squark</a:t>
            </a:r>
            <a:r>
              <a:rPr lang="en-US" dirty="0">
                <a:solidFill>
                  <a:srgbClr val="0000FF"/>
                </a:solidFill>
              </a:rPr>
              <a:t> and </a:t>
            </a:r>
          </a:p>
          <a:p>
            <a:r>
              <a:rPr lang="en-US" dirty="0" err="1">
                <a:solidFill>
                  <a:srgbClr val="0000FF"/>
                </a:solidFill>
              </a:rPr>
              <a:t>gluino</a:t>
            </a:r>
            <a:r>
              <a:rPr lang="en-US" dirty="0">
                <a:solidFill>
                  <a:srgbClr val="0000FF"/>
                </a:solidFill>
              </a:rPr>
              <a:t> mass region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7696019F-0804-2441-A1B5-65FDD4DEF56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6020" y="768995"/>
            <a:ext cx="6182196" cy="417617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F4B6A6B2-0C71-664F-BBD4-A73BD4A12D8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19216" y="3859712"/>
            <a:ext cx="4224784" cy="2953664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142DA07B-E107-824E-A6F0-21D551ED87D7}"/>
              </a:ext>
            </a:extLst>
          </p:cNvPr>
          <p:cNvSpPr txBox="1"/>
          <p:nvPr/>
        </p:nvSpPr>
        <p:spPr>
          <a:xfrm>
            <a:off x="6804248" y="5827330"/>
            <a:ext cx="118109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excluded</a:t>
            </a:r>
          </a:p>
        </p:txBody>
      </p:sp>
    </p:spTree>
    <p:extLst>
      <p:ext uri="{BB962C8B-B14F-4D97-AF65-F5344CB8AC3E}">
        <p14:creationId xmlns:p14="http://schemas.microsoft.com/office/powerpoint/2010/main" val="34574786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1"/>
          <p:cNvSpPr txBox="1">
            <a:spLocks/>
          </p:cNvSpPr>
          <p:nvPr/>
        </p:nvSpPr>
        <p:spPr bwMode="auto">
          <a:xfrm>
            <a:off x="0" y="-142875"/>
            <a:ext cx="9144000" cy="90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137160" rIns="92075" bIns="46038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4000" b="1" kern="0" dirty="0">
                <a:solidFill>
                  <a:srgbClr val="0000FF"/>
                </a:solidFill>
                <a:latin typeface="Arial"/>
                <a:ea typeface="ＭＳ Ｐゴシック" charset="-128"/>
                <a:cs typeface="ＭＳ Ｐゴシック" charset="-128"/>
              </a:rPr>
              <a:t>Summary: Cross Sections 7/8/13 </a:t>
            </a:r>
            <a:r>
              <a:rPr lang="en-GB" sz="4000" b="1" kern="0" dirty="0" err="1">
                <a:solidFill>
                  <a:srgbClr val="0000FF"/>
                </a:solidFill>
                <a:latin typeface="Arial"/>
                <a:ea typeface="ＭＳ Ｐゴシック" charset="-128"/>
                <a:cs typeface="ＭＳ Ｐゴシック" charset="-128"/>
              </a:rPr>
              <a:t>TeV</a:t>
            </a:r>
            <a:endParaRPr kumimoji="0" lang="en-GB" sz="4000" b="1" i="0" u="none" strike="noStrike" kern="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Arial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6" name="ZoneTexte 5"/>
          <p:cNvSpPr txBox="1"/>
          <p:nvPr/>
        </p:nvSpPr>
        <p:spPr>
          <a:xfrm>
            <a:off x="228600" y="6269250"/>
            <a:ext cx="8748709" cy="40011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All measurements in good agreement with the Standard Model predictions!!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3433EC7-5913-8144-9CF4-4FC6AD17956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1560" y="723665"/>
            <a:ext cx="8101257" cy="55370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9840118"/>
      </p:ext>
    </p:extLst>
  </p:cSld>
  <p:clrMapOvr>
    <a:masterClrMapping/>
  </p:clrMapOvr>
  <p:transition/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-152400"/>
            <a:ext cx="9144000" cy="904875"/>
          </a:xfrm>
        </p:spPr>
        <p:txBody>
          <a:bodyPr/>
          <a:lstStyle/>
          <a:p>
            <a:r>
              <a:rPr lang="en-GB" dirty="0"/>
              <a:t>SUSY (as seen from outside HEP…) </a:t>
            </a:r>
          </a:p>
        </p:txBody>
      </p:sp>
      <p:sp>
        <p:nvSpPr>
          <p:cNvPr id="4" name="ZoneTexte 3"/>
          <p:cNvSpPr txBox="1"/>
          <p:nvPr/>
        </p:nvSpPr>
        <p:spPr>
          <a:xfrm>
            <a:off x="486689" y="1124744"/>
            <a:ext cx="5708166" cy="40011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dirty="0"/>
              <a:t>November ‘16 reported by </a:t>
            </a:r>
            <a:r>
              <a:rPr lang="en-GB" dirty="0">
                <a:solidFill>
                  <a:srgbClr val="FF0000"/>
                </a:solidFill>
              </a:rPr>
              <a:t>The Economist </a:t>
            </a:r>
            <a:r>
              <a:rPr lang="en-GB" dirty="0"/>
              <a:t>(!?!): </a:t>
            </a:r>
          </a:p>
        </p:txBody>
      </p:sp>
      <p:pic>
        <p:nvPicPr>
          <p:cNvPr id="5" name="Image 4" descr="Screen Shot 2016-11-10 at 19.29.49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2060848"/>
            <a:ext cx="6876256" cy="3917867"/>
          </a:xfrm>
          <a:prstGeom prst="rect">
            <a:avLst/>
          </a:prstGeom>
        </p:spPr>
      </p:pic>
      <p:sp>
        <p:nvSpPr>
          <p:cNvPr id="7" name="ZoneTexte 6"/>
          <p:cNvSpPr txBox="1"/>
          <p:nvPr/>
        </p:nvSpPr>
        <p:spPr>
          <a:xfrm>
            <a:off x="0" y="6553200"/>
            <a:ext cx="9187130" cy="276999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sz="1200" dirty="0"/>
              <a:t>http://www.economist.com/news/science-and-technology/21709946-supersymmetry-beautiful-idea-there-still-no-evidence-support-it</a:t>
            </a:r>
          </a:p>
        </p:txBody>
      </p:sp>
      <p:sp>
        <p:nvSpPr>
          <p:cNvPr id="9" name="ZoneTexte 8"/>
          <p:cNvSpPr txBox="1"/>
          <p:nvPr/>
        </p:nvSpPr>
        <p:spPr>
          <a:xfrm>
            <a:off x="7020273" y="768003"/>
            <a:ext cx="2043592" cy="3477875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But not giving </a:t>
            </a:r>
          </a:p>
          <a:p>
            <a:r>
              <a:rPr lang="en-GB" dirty="0">
                <a:solidFill>
                  <a:srgbClr val="FF0000"/>
                </a:solidFill>
              </a:rPr>
              <a:t>up as yet!!!</a:t>
            </a:r>
          </a:p>
          <a:p>
            <a:r>
              <a:rPr lang="en-GB" dirty="0">
                <a:solidFill>
                  <a:srgbClr val="FF0000"/>
                </a:solidFill>
              </a:rPr>
              <a:t>So far 2016 </a:t>
            </a:r>
          </a:p>
          <a:p>
            <a:r>
              <a:rPr lang="en-GB" dirty="0">
                <a:solidFill>
                  <a:srgbClr val="FF0000"/>
                </a:solidFill>
              </a:rPr>
              <a:t>data analysed</a:t>
            </a:r>
          </a:p>
          <a:p>
            <a:endParaRPr lang="en-GB" dirty="0">
              <a:solidFill>
                <a:srgbClr val="FF0000"/>
              </a:solidFill>
            </a:endParaRPr>
          </a:p>
          <a:p>
            <a:r>
              <a:rPr lang="en-GB" dirty="0">
                <a:solidFill>
                  <a:srgbClr val="FF0000"/>
                </a:solidFill>
              </a:rPr>
              <a:t>Keep the party</a:t>
            </a:r>
          </a:p>
          <a:p>
            <a:r>
              <a:rPr lang="en-GB" dirty="0">
                <a:solidFill>
                  <a:srgbClr val="FF0000"/>
                </a:solidFill>
              </a:rPr>
              <a:t>ready..</a:t>
            </a:r>
          </a:p>
          <a:p>
            <a:endParaRPr lang="en-GB" dirty="0">
              <a:solidFill>
                <a:srgbClr val="FF0000"/>
              </a:solidFill>
            </a:endParaRPr>
          </a:p>
          <a:p>
            <a:r>
              <a:rPr lang="en-GB" dirty="0">
                <a:solidFill>
                  <a:srgbClr val="0000FF"/>
                </a:solidFill>
              </a:rPr>
              <a:t>2017+2018 (4x </a:t>
            </a:r>
          </a:p>
          <a:p>
            <a:r>
              <a:rPr lang="en-GB" dirty="0">
                <a:solidFill>
                  <a:srgbClr val="0000FF"/>
                </a:solidFill>
              </a:rPr>
              <a:t>more data) is </a:t>
            </a:r>
          </a:p>
          <a:p>
            <a:r>
              <a:rPr lang="en-GB" dirty="0">
                <a:solidFill>
                  <a:srgbClr val="0000FF"/>
                </a:solidFill>
              </a:rPr>
              <a:t>coming !!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DA2C48E-4CB1-EE4C-A38A-1577BA1A1EF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97340" y="4303712"/>
            <a:ext cx="2054197" cy="21916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493318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1EE71028-FC07-0545-87AC-B94112C246D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69333" y="81315"/>
            <a:ext cx="8667163" cy="6516037"/>
          </a:xfr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34C8849-E149-D744-8853-C00494888D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44072CF-7C2B-4649-8ABF-C5A89D5935BB}" type="slidenum">
              <a:rPr lang="en-US" smtClean="0"/>
              <a:pPr>
                <a:defRPr/>
              </a:pPr>
              <a:t>40</a:t>
            </a:fld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6BA3909-9631-F048-A151-2AFD5A66494B}"/>
              </a:ext>
            </a:extLst>
          </p:cNvPr>
          <p:cNvSpPr txBox="1"/>
          <p:nvPr/>
        </p:nvSpPr>
        <p:spPr>
          <a:xfrm>
            <a:off x="899592" y="6381328"/>
            <a:ext cx="883960" cy="40011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J. Ellis</a:t>
            </a:r>
          </a:p>
        </p:txBody>
      </p:sp>
    </p:spTree>
    <p:extLst>
      <p:ext uri="{BB962C8B-B14F-4D97-AF65-F5344CB8AC3E}">
        <p14:creationId xmlns:p14="http://schemas.microsoft.com/office/powerpoint/2010/main" val="3126951685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53E6F0-2DDF-EB40-87A7-ED4F13696A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600" y="-212179"/>
            <a:ext cx="7239000" cy="904875"/>
          </a:xfrm>
        </p:spPr>
        <p:txBody>
          <a:bodyPr/>
          <a:lstStyle/>
          <a:p>
            <a:r>
              <a:rPr lang="en-US" dirty="0"/>
              <a:t>Vector-Like Quarks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C19FB6F-849F-3F42-8BF9-96B55162B6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44072CF-7C2B-4649-8ABF-C5A89D5935BB}" type="slidenum">
              <a:rPr lang="en-US" smtClean="0"/>
              <a:pPr>
                <a:defRPr/>
              </a:pPr>
              <a:t>41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E148730-1EFE-4E4A-926F-BCADB20F325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7544" y="1340767"/>
            <a:ext cx="2679895" cy="5449119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1893BE62-918E-684C-BD67-614BB6EEAC9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1550" y="836712"/>
            <a:ext cx="7200900" cy="3810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E704CFD9-A690-834F-B8B0-A3EF0AC3DAE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27984" y="5446165"/>
            <a:ext cx="4716016" cy="1223195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5AE4756F-BA6A-D745-860D-329816D4F60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652120" y="1426473"/>
            <a:ext cx="3204265" cy="3802727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DED9B31C-8A46-214E-B433-B60B41466AC0}"/>
              </a:ext>
            </a:extLst>
          </p:cNvPr>
          <p:cNvSpPr/>
          <p:nvPr/>
        </p:nvSpPr>
        <p:spPr bwMode="auto">
          <a:xfrm>
            <a:off x="5652120" y="1628800"/>
            <a:ext cx="914400" cy="9144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859CC5AD-9D56-354F-879E-1A14BC65B0A7}"/>
              </a:ext>
            </a:extLst>
          </p:cNvPr>
          <p:cNvSpPr/>
          <p:nvPr/>
        </p:nvSpPr>
        <p:spPr bwMode="auto">
          <a:xfrm>
            <a:off x="5763795" y="2976178"/>
            <a:ext cx="914400" cy="9144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6E17D4C-70FB-5D43-B867-BA10F6DFB0B4}"/>
              </a:ext>
            </a:extLst>
          </p:cNvPr>
          <p:cNvSpPr txBox="1"/>
          <p:nvPr/>
        </p:nvSpPr>
        <p:spPr>
          <a:xfrm>
            <a:off x="3203848" y="2642136"/>
            <a:ext cx="2507738" cy="193899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00FF"/>
                </a:solidFill>
              </a:rPr>
              <a:t>VLQs to tame the</a:t>
            </a:r>
          </a:p>
          <a:p>
            <a:r>
              <a:rPr lang="en-US" dirty="0">
                <a:solidFill>
                  <a:srgbClr val="0000FF"/>
                </a:solidFill>
              </a:rPr>
              <a:t>quantum corrections</a:t>
            </a:r>
          </a:p>
          <a:p>
            <a:endParaRPr lang="en-US" dirty="0">
              <a:solidFill>
                <a:srgbClr val="0000FF"/>
              </a:solidFill>
            </a:endParaRPr>
          </a:p>
          <a:p>
            <a:r>
              <a:rPr lang="en-US" dirty="0">
                <a:solidFill>
                  <a:srgbClr val="FF0000"/>
                </a:solidFill>
              </a:rPr>
              <a:t>VLQs: Lower limits </a:t>
            </a:r>
          </a:p>
          <a:p>
            <a:r>
              <a:rPr lang="en-US" dirty="0">
                <a:solidFill>
                  <a:srgbClr val="FF0000"/>
                </a:solidFill>
              </a:rPr>
              <a:t>presently in the </a:t>
            </a:r>
          </a:p>
          <a:p>
            <a:r>
              <a:rPr lang="en-US" dirty="0">
                <a:solidFill>
                  <a:srgbClr val="FF0000"/>
                </a:solidFill>
              </a:rPr>
              <a:t>800-1000 GeV range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09F647B-2928-6548-84ED-B9D09341CF83}"/>
              </a:ext>
            </a:extLst>
          </p:cNvPr>
          <p:cNvSpPr txBox="1"/>
          <p:nvPr/>
        </p:nvSpPr>
        <p:spPr>
          <a:xfrm>
            <a:off x="611560" y="6381328"/>
            <a:ext cx="67839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CMS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FE7EAA90-2458-F243-B160-C0A1532DDFB0}"/>
              </a:ext>
            </a:extLst>
          </p:cNvPr>
          <p:cNvSpPr txBox="1"/>
          <p:nvPr/>
        </p:nvSpPr>
        <p:spPr>
          <a:xfrm>
            <a:off x="6998087" y="4892660"/>
            <a:ext cx="194835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✱ Composite Higgs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BD059948-6FD2-454A-9251-230A03C1BCDA}"/>
              </a:ext>
            </a:extLst>
          </p:cNvPr>
          <p:cNvSpPr txBox="1"/>
          <p:nvPr/>
        </p:nvSpPr>
        <p:spPr>
          <a:xfrm>
            <a:off x="4860032" y="1844824"/>
            <a:ext cx="18473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AC96F9F7-56C8-5A47-B7E7-A513A7EFE211}"/>
              </a:ext>
            </a:extLst>
          </p:cNvPr>
          <p:cNvSpPr txBox="1"/>
          <p:nvPr/>
        </p:nvSpPr>
        <p:spPr>
          <a:xfrm>
            <a:off x="8715574" y="1556792"/>
            <a:ext cx="32092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✱</a:t>
            </a:r>
          </a:p>
        </p:txBody>
      </p:sp>
    </p:spTree>
    <p:extLst>
      <p:ext uri="{BB962C8B-B14F-4D97-AF65-F5344CB8AC3E}">
        <p14:creationId xmlns:p14="http://schemas.microsoft.com/office/powerpoint/2010/main" val="3986639480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52400" y="-142875"/>
            <a:ext cx="8991600" cy="904875"/>
          </a:xfrm>
        </p:spPr>
        <p:txBody>
          <a:bodyPr/>
          <a:lstStyle/>
          <a:p>
            <a:r>
              <a:rPr lang="en-GB" dirty="0"/>
              <a:t>Dark Matter Searches at the LHC</a:t>
            </a:r>
          </a:p>
        </p:txBody>
      </p:sp>
      <p:pic>
        <p:nvPicPr>
          <p:cNvPr id="6" name="Image 5" descr="Screen shot 2012-04-28 at 12.47.04 P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" y="838200"/>
            <a:ext cx="3146636" cy="3124200"/>
          </a:xfrm>
          <a:prstGeom prst="rect">
            <a:avLst/>
          </a:prstGeom>
        </p:spPr>
      </p:pic>
      <p:pic>
        <p:nvPicPr>
          <p:cNvPr id="7" name="Image 6" descr="Screen shot 2012-04-28 at 12.56.40 P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57600" y="914400"/>
            <a:ext cx="1997314" cy="1206499"/>
          </a:xfrm>
          <a:prstGeom prst="rect">
            <a:avLst/>
          </a:prstGeom>
        </p:spPr>
      </p:pic>
      <p:pic>
        <p:nvPicPr>
          <p:cNvPr id="8" name="Image 7" descr="Screen shot 2012-04-28 at 12.56.46 PM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48400" y="914400"/>
            <a:ext cx="1892140" cy="1161754"/>
          </a:xfrm>
          <a:prstGeom prst="rect">
            <a:avLst/>
          </a:prstGeom>
        </p:spPr>
      </p:pic>
      <p:pic>
        <p:nvPicPr>
          <p:cNvPr id="9" name="Image 8" descr="Screen shot 2012-04-28 at 12.57.08 PM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72000" y="2286000"/>
            <a:ext cx="2688860" cy="1524000"/>
          </a:xfrm>
          <a:prstGeom prst="rect">
            <a:avLst/>
          </a:prstGeom>
        </p:spPr>
      </p:pic>
      <p:pic>
        <p:nvPicPr>
          <p:cNvPr id="10" name="Image 9" descr="Screen shot 2012-04-28 at 8.12.09 PM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713870" y="2514600"/>
            <a:ext cx="4515730" cy="1371600"/>
          </a:xfrm>
          <a:prstGeom prst="rect">
            <a:avLst/>
          </a:prstGeom>
        </p:spPr>
      </p:pic>
      <p:sp>
        <p:nvSpPr>
          <p:cNvPr id="11" name="ZoneTexte 10"/>
          <p:cNvSpPr txBox="1"/>
          <p:nvPr/>
        </p:nvSpPr>
        <p:spPr>
          <a:xfrm>
            <a:off x="152400" y="4038600"/>
            <a:ext cx="2895600" cy="286232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GB" dirty="0" err="1">
                <a:solidFill>
                  <a:srgbClr val="0000FF"/>
                </a:solidFill>
                <a:latin typeface="Wingdings"/>
                <a:ea typeface="Wingdings"/>
                <a:cs typeface="Wingdings"/>
              </a:rPr>
              <a:t></a:t>
            </a:r>
            <a:r>
              <a:rPr lang="en-GB" dirty="0" err="1">
                <a:solidFill>
                  <a:srgbClr val="FF0000"/>
                </a:solidFill>
              </a:rPr>
              <a:t>Identifying</a:t>
            </a:r>
            <a:r>
              <a:rPr lang="en-GB" dirty="0">
                <a:solidFill>
                  <a:srgbClr val="FF0000"/>
                </a:solidFill>
              </a:rPr>
              <a:t> Dark Matter is one of the most important questions in physics today! </a:t>
            </a:r>
          </a:p>
          <a:p>
            <a:r>
              <a:rPr lang="en-GB" dirty="0" err="1">
                <a:solidFill>
                  <a:srgbClr val="0000FF"/>
                </a:solidFill>
                <a:latin typeface="Wingdings"/>
                <a:ea typeface="Wingdings"/>
                <a:cs typeface="Wingdings"/>
              </a:rPr>
              <a:t></a:t>
            </a:r>
            <a:r>
              <a:rPr lang="en-GB" dirty="0" err="1">
                <a:solidFill>
                  <a:srgbClr val="0000FF"/>
                </a:solidFill>
              </a:rPr>
              <a:t>It</a:t>
            </a:r>
            <a:r>
              <a:rPr lang="en-GB" dirty="0">
                <a:solidFill>
                  <a:srgbClr val="0000FF"/>
                </a:solidFill>
              </a:rPr>
              <a:t> is likely a new as yet undetected particle</a:t>
            </a:r>
          </a:p>
          <a:p>
            <a:r>
              <a:rPr lang="en-GB" dirty="0" err="1">
                <a:solidFill>
                  <a:srgbClr val="0000FF"/>
                </a:solidFill>
                <a:latin typeface="Wingdings"/>
                <a:ea typeface="Wingdings"/>
                <a:cs typeface="Wingdings"/>
              </a:rPr>
              <a:t></a:t>
            </a:r>
            <a:r>
              <a:rPr lang="en-GB" dirty="0" err="1">
                <a:solidFill>
                  <a:srgbClr val="FF0000"/>
                </a:solidFill>
              </a:rPr>
              <a:t>Can</a:t>
            </a:r>
            <a:r>
              <a:rPr lang="en-GB" dirty="0">
                <a:solidFill>
                  <a:srgbClr val="FF0000"/>
                </a:solidFill>
              </a:rPr>
              <a:t> it be produced</a:t>
            </a:r>
          </a:p>
          <a:p>
            <a:r>
              <a:rPr lang="en-GB" dirty="0">
                <a:solidFill>
                  <a:srgbClr val="FF0000"/>
                </a:solidFill>
              </a:rPr>
              <a:t>at the LHC?</a:t>
            </a:r>
          </a:p>
          <a:p>
            <a:endParaRPr lang="en-GB" dirty="0">
              <a:solidFill>
                <a:srgbClr val="FF0000"/>
              </a:solidFill>
            </a:endParaRPr>
          </a:p>
          <a:p>
            <a:endParaRPr lang="en-GB" dirty="0"/>
          </a:p>
        </p:txBody>
      </p:sp>
      <p:pic>
        <p:nvPicPr>
          <p:cNvPr id="16" name="Image 15" descr="Screen Shot 2017-07-07 at 10.53.33.pn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124200" y="3989634"/>
            <a:ext cx="4267200" cy="2868366"/>
          </a:xfrm>
          <a:prstGeom prst="rect">
            <a:avLst/>
          </a:prstGeom>
        </p:spPr>
      </p:pic>
      <p:sp>
        <p:nvSpPr>
          <p:cNvPr id="17" name="ZoneTexte 16"/>
          <p:cNvSpPr txBox="1"/>
          <p:nvPr/>
        </p:nvSpPr>
        <p:spPr>
          <a:xfrm>
            <a:off x="7038067" y="5537537"/>
            <a:ext cx="2182133" cy="92333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sz="1800" dirty="0">
                <a:solidFill>
                  <a:srgbClr val="0000FF"/>
                </a:solidFill>
              </a:rPr>
              <a:t>Is Dark Matter </a:t>
            </a:r>
          </a:p>
          <a:p>
            <a:r>
              <a:rPr lang="en-GB" sz="1800" dirty="0">
                <a:solidFill>
                  <a:srgbClr val="0000FF"/>
                </a:solidFill>
              </a:rPr>
              <a:t>a new weakly</a:t>
            </a:r>
          </a:p>
          <a:p>
            <a:r>
              <a:rPr lang="en-GB" sz="1800" dirty="0">
                <a:solidFill>
                  <a:srgbClr val="0000FF"/>
                </a:solidFill>
              </a:rPr>
              <a:t>interacting particle?</a:t>
            </a:r>
          </a:p>
        </p:txBody>
      </p:sp>
    </p:spTree>
    <p:extLst>
      <p:ext uri="{BB962C8B-B14F-4D97-AF65-F5344CB8AC3E}">
        <p14:creationId xmlns:p14="http://schemas.microsoft.com/office/powerpoint/2010/main" val="4020043431"/>
      </p:ext>
    </p:extLst>
  </p:cSld>
  <p:clrMapOvr>
    <a:masterClrMapping/>
  </p:clrMapOvr>
  <p:transition/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52400" y="-152400"/>
            <a:ext cx="8763000" cy="904875"/>
          </a:xfrm>
        </p:spPr>
        <p:txBody>
          <a:bodyPr/>
          <a:lstStyle/>
          <a:p>
            <a:r>
              <a:rPr lang="en-GB" dirty="0"/>
              <a:t>A High </a:t>
            </a:r>
            <a:r>
              <a:rPr lang="en-GB" dirty="0" err="1"/>
              <a:t>p</a:t>
            </a:r>
            <a:r>
              <a:rPr lang="en-GB" baseline="-25000" dirty="0" err="1"/>
              <a:t>T</a:t>
            </a:r>
            <a:r>
              <a:rPr lang="en-GB" dirty="0"/>
              <a:t> Mono-jet event</a:t>
            </a:r>
          </a:p>
        </p:txBody>
      </p:sp>
      <p:pic>
        <p:nvPicPr>
          <p:cNvPr id="5" name="Espace réservé du contenu 4" descr="Screen shot 2011-07-25 at 6.10.58 PM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62000" y="990600"/>
            <a:ext cx="7580463" cy="5638800"/>
          </a:xfrm>
        </p:spPr>
      </p:pic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8200" y="-152400"/>
            <a:ext cx="7848600" cy="904875"/>
          </a:xfrm>
        </p:spPr>
        <p:txBody>
          <a:bodyPr/>
          <a:lstStyle/>
          <a:p>
            <a:r>
              <a:rPr lang="en-GB" dirty="0"/>
              <a:t>Mono-object Searches in CMS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52400" y="836712"/>
            <a:ext cx="8534400" cy="5486400"/>
          </a:xfrm>
          <a:solidFill>
            <a:schemeClr val="accent3"/>
          </a:solidFill>
        </p:spPr>
        <p:txBody>
          <a:bodyPr/>
          <a:lstStyle/>
          <a:p>
            <a:r>
              <a:rPr lang="en-GB" sz="2400" dirty="0">
                <a:solidFill>
                  <a:srgbClr val="FF0000"/>
                </a:solidFill>
              </a:rPr>
              <a:t>Mono-jets: </a:t>
            </a:r>
            <a:r>
              <a:rPr lang="en-GB" sz="2400" dirty="0">
                <a:solidFill>
                  <a:srgbClr val="0000FF"/>
                </a:solidFill>
              </a:rPr>
              <a:t>Generally the most powerful</a:t>
            </a:r>
          </a:p>
          <a:p>
            <a:r>
              <a:rPr lang="en-GB" sz="2400" dirty="0">
                <a:solidFill>
                  <a:srgbClr val="FF0000"/>
                </a:solidFill>
              </a:rPr>
              <a:t>Mono-photons:</a:t>
            </a:r>
            <a:r>
              <a:rPr lang="en-GB" sz="2400" dirty="0">
                <a:solidFill>
                  <a:srgbClr val="0000FF"/>
                </a:solidFill>
              </a:rPr>
              <a:t> First used for dark matter Searches</a:t>
            </a:r>
          </a:p>
          <a:p>
            <a:r>
              <a:rPr lang="en-GB" sz="2400" dirty="0">
                <a:solidFill>
                  <a:srgbClr val="FF0000"/>
                </a:solidFill>
              </a:rPr>
              <a:t>Mono-Ws:</a:t>
            </a:r>
            <a:r>
              <a:rPr lang="en-GB" sz="2400" dirty="0">
                <a:solidFill>
                  <a:srgbClr val="0000FF"/>
                </a:solidFill>
              </a:rPr>
              <a:t> Distinguish dark matter couplings to </a:t>
            </a:r>
            <a:r>
              <a:rPr lang="en-GB" sz="2400" dirty="0" err="1">
                <a:solidFill>
                  <a:srgbClr val="0000FF"/>
                </a:solidFill>
              </a:rPr>
              <a:t>u</a:t>
            </a:r>
            <a:r>
              <a:rPr lang="en-GB" sz="2400" dirty="0">
                <a:solidFill>
                  <a:srgbClr val="0000FF"/>
                </a:solidFill>
              </a:rPr>
              <a:t>- and </a:t>
            </a:r>
            <a:r>
              <a:rPr lang="en-GB" sz="2400" dirty="0" err="1">
                <a:solidFill>
                  <a:srgbClr val="0000FF"/>
                </a:solidFill>
              </a:rPr>
              <a:t>d</a:t>
            </a:r>
            <a:r>
              <a:rPr lang="en-GB" sz="2400" dirty="0">
                <a:solidFill>
                  <a:srgbClr val="0000FF"/>
                </a:solidFill>
              </a:rPr>
              <a:t>-type of quarks</a:t>
            </a:r>
          </a:p>
          <a:p>
            <a:r>
              <a:rPr lang="en-GB" sz="2400" dirty="0">
                <a:solidFill>
                  <a:srgbClr val="FF0000"/>
                </a:solidFill>
              </a:rPr>
              <a:t>Mono-Zs: </a:t>
            </a:r>
            <a:r>
              <a:rPr lang="en-GB" sz="2400" dirty="0">
                <a:solidFill>
                  <a:srgbClr val="0000FF"/>
                </a:solidFill>
              </a:rPr>
              <a:t>Clean signature</a:t>
            </a:r>
          </a:p>
          <a:p>
            <a:r>
              <a:rPr lang="en-GB" sz="2400" dirty="0">
                <a:solidFill>
                  <a:srgbClr val="FF0000"/>
                </a:solidFill>
              </a:rPr>
              <a:t>Mono-Tops: </a:t>
            </a:r>
            <a:r>
              <a:rPr lang="en-GB" sz="2400" dirty="0">
                <a:solidFill>
                  <a:srgbClr val="0000FF"/>
                </a:solidFill>
              </a:rPr>
              <a:t>Couplings to tops</a:t>
            </a:r>
          </a:p>
          <a:p>
            <a:r>
              <a:rPr lang="en-GB" sz="2400" dirty="0">
                <a:solidFill>
                  <a:srgbClr val="FF0000"/>
                </a:solidFill>
              </a:rPr>
              <a:t>Mono-Higgs: </a:t>
            </a:r>
            <a:r>
              <a:rPr lang="en-GB" sz="2400" dirty="0">
                <a:solidFill>
                  <a:srgbClr val="0000FF"/>
                </a:solidFill>
              </a:rPr>
              <a:t>Higgs-portals </a:t>
            </a:r>
          </a:p>
          <a:p>
            <a:r>
              <a:rPr lang="en-GB" sz="2400" dirty="0">
                <a:solidFill>
                  <a:srgbClr val="FF0000"/>
                </a:solidFill>
              </a:rPr>
              <a:t>Higgs Decays?  </a:t>
            </a:r>
          </a:p>
          <a:p>
            <a:endParaRPr lang="en-GB" dirty="0"/>
          </a:p>
        </p:txBody>
      </p:sp>
      <p:pic>
        <p:nvPicPr>
          <p:cNvPr id="5" name="Image 4" descr="Screen shot 2011-07-27 at 10.06.54 A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52600" y="4343400"/>
            <a:ext cx="2277717" cy="1905000"/>
          </a:xfrm>
          <a:prstGeom prst="rect">
            <a:avLst/>
          </a:prstGeom>
        </p:spPr>
      </p:pic>
      <p:sp>
        <p:nvSpPr>
          <p:cNvPr id="7" name="ZoneTexte 6"/>
          <p:cNvSpPr txBox="1"/>
          <p:nvPr/>
        </p:nvSpPr>
        <p:spPr>
          <a:xfrm>
            <a:off x="190619" y="4572000"/>
            <a:ext cx="2247781" cy="400110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dirty="0"/>
              <a:t>Example </a:t>
            </a:r>
            <a:r>
              <a:rPr lang="en-GB" dirty="0" err="1"/>
              <a:t>Monojets</a:t>
            </a:r>
            <a:endParaRPr lang="en-GB" dirty="0"/>
          </a:p>
        </p:txBody>
      </p:sp>
      <p:sp>
        <p:nvSpPr>
          <p:cNvPr id="8" name="AutoShape 7"/>
          <p:cNvSpPr>
            <a:spLocks noChangeArrowheads="1"/>
          </p:cNvSpPr>
          <p:nvPr/>
        </p:nvSpPr>
        <p:spPr bwMode="auto">
          <a:xfrm rot="16200000">
            <a:off x="4084047" y="4757608"/>
            <a:ext cx="448408" cy="671513"/>
          </a:xfrm>
          <a:prstGeom prst="downArrow">
            <a:avLst>
              <a:gd name="adj1" fmla="val 50000"/>
              <a:gd name="adj2" fmla="val 34559"/>
            </a:avLst>
          </a:prstGeom>
          <a:solidFill>
            <a:srgbClr val="FF0000"/>
          </a:solidFill>
          <a:ln w="31750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9" name="ZoneTexte 8"/>
          <p:cNvSpPr txBox="1"/>
          <p:nvPr/>
        </p:nvSpPr>
        <p:spPr>
          <a:xfrm>
            <a:off x="323528" y="5795972"/>
            <a:ext cx="14983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 dirty="0">
                <a:solidFill>
                  <a:srgbClr val="34913D"/>
                </a:solidFill>
              </a:rPr>
              <a:t>Dark Matter?</a:t>
            </a:r>
          </a:p>
        </p:txBody>
      </p:sp>
      <p:pic>
        <p:nvPicPr>
          <p:cNvPr id="13" name="Image 12" descr="Screen Shot 2017-07-06 at 13.51.58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98114" y="2996952"/>
            <a:ext cx="3556709" cy="2819400"/>
          </a:xfrm>
          <a:prstGeom prst="rect">
            <a:avLst/>
          </a:prstGeom>
        </p:spPr>
      </p:pic>
      <p:sp>
        <p:nvSpPr>
          <p:cNvPr id="14" name="ZoneTexte 13"/>
          <p:cNvSpPr txBox="1"/>
          <p:nvPr/>
        </p:nvSpPr>
        <p:spPr>
          <a:xfrm>
            <a:off x="4576906" y="2276872"/>
            <a:ext cx="4109894" cy="707886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Are Dark Matter weakly interacting </a:t>
            </a:r>
          </a:p>
          <a:p>
            <a:r>
              <a:rPr lang="en-GB" dirty="0">
                <a:solidFill>
                  <a:srgbClr val="FF0000"/>
                </a:solidFill>
              </a:rPr>
              <a:t>massive particles (</a:t>
            </a:r>
            <a:r>
              <a:rPr lang="en-GB" dirty="0" err="1">
                <a:solidFill>
                  <a:srgbClr val="FF0000"/>
                </a:solidFill>
              </a:rPr>
              <a:t>WIMPs</a:t>
            </a:r>
            <a:r>
              <a:rPr lang="en-GB" dirty="0">
                <a:solidFill>
                  <a:srgbClr val="FF0000"/>
                </a:solidFill>
              </a:rPr>
              <a:t>?)</a:t>
            </a:r>
            <a:endParaRPr lang="en-GB" dirty="0"/>
          </a:p>
        </p:txBody>
      </p:sp>
      <p:sp>
        <p:nvSpPr>
          <p:cNvPr id="10" name="Rectangle 9"/>
          <p:cNvSpPr/>
          <p:nvPr/>
        </p:nvSpPr>
        <p:spPr bwMode="auto">
          <a:xfrm>
            <a:off x="1524000" y="5486400"/>
            <a:ext cx="914400" cy="228600"/>
          </a:xfrm>
          <a:prstGeom prst="rect">
            <a:avLst/>
          </a:prstGeom>
          <a:solidFill>
            <a:schemeClr val="accent3"/>
          </a:solidFill>
          <a:ln w="9525" cap="flat" cmpd="sng" algn="ctr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charset="0"/>
            </a:endParaRPr>
          </a:p>
        </p:txBody>
      </p:sp>
      <p:sp>
        <p:nvSpPr>
          <p:cNvPr id="11" name="Rectangle 10"/>
          <p:cNvSpPr/>
          <p:nvPr/>
        </p:nvSpPr>
        <p:spPr bwMode="auto">
          <a:xfrm>
            <a:off x="1295400" y="4953000"/>
            <a:ext cx="914400" cy="228600"/>
          </a:xfrm>
          <a:prstGeom prst="rect">
            <a:avLst/>
          </a:prstGeom>
          <a:solidFill>
            <a:schemeClr val="accent3"/>
          </a:solidFill>
          <a:ln w="9525" cap="flat" cmpd="sng" algn="ctr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965DE8E-3D0B-644D-B4E8-564433062BA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55776" y="6021288"/>
            <a:ext cx="6480720" cy="5718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185892"/>
      </p:ext>
    </p:extLst>
  </p:cSld>
  <p:clrMapOvr>
    <a:masterClrMapping/>
  </p:clrMapOvr>
  <p:transition/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-152400"/>
            <a:ext cx="9144000" cy="904875"/>
          </a:xfrm>
        </p:spPr>
        <p:txBody>
          <a:bodyPr/>
          <a:lstStyle/>
          <a:p>
            <a:r>
              <a:rPr lang="en-GB" dirty="0"/>
              <a:t>Comparison with Direct Detection </a:t>
            </a:r>
          </a:p>
        </p:txBody>
      </p:sp>
      <p:sp>
        <p:nvSpPr>
          <p:cNvPr id="7" name="ZoneTexte 6"/>
          <p:cNvSpPr txBox="1"/>
          <p:nvPr/>
        </p:nvSpPr>
        <p:spPr>
          <a:xfrm>
            <a:off x="685800" y="2073042"/>
            <a:ext cx="3336445" cy="707886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0000FF"/>
                </a:solidFill>
              </a:rPr>
              <a:t>Axial-vector mediator and</a:t>
            </a:r>
          </a:p>
          <a:p>
            <a:r>
              <a:rPr lang="en-GB" dirty="0">
                <a:solidFill>
                  <a:srgbClr val="0000FF"/>
                </a:solidFill>
              </a:rPr>
              <a:t>Spin-dependent direct limits</a:t>
            </a:r>
          </a:p>
        </p:txBody>
      </p:sp>
      <p:sp>
        <p:nvSpPr>
          <p:cNvPr id="8" name="ZoneTexte 7"/>
          <p:cNvSpPr txBox="1"/>
          <p:nvPr/>
        </p:nvSpPr>
        <p:spPr>
          <a:xfrm>
            <a:off x="4953000" y="2073042"/>
            <a:ext cx="3538073" cy="707886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0000FF"/>
                </a:solidFill>
              </a:rPr>
              <a:t>Vector mediator and</a:t>
            </a:r>
          </a:p>
          <a:p>
            <a:r>
              <a:rPr lang="en-GB" dirty="0">
                <a:solidFill>
                  <a:srgbClr val="0000FF"/>
                </a:solidFill>
              </a:rPr>
              <a:t>Spin-independent direct limits</a:t>
            </a:r>
          </a:p>
        </p:txBody>
      </p:sp>
      <p:sp>
        <p:nvSpPr>
          <p:cNvPr id="10" name="ZoneTexte 9"/>
          <p:cNvSpPr txBox="1"/>
          <p:nvPr/>
        </p:nvSpPr>
        <p:spPr>
          <a:xfrm>
            <a:off x="107504" y="869811"/>
            <a:ext cx="6414385" cy="769441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sz="2200" dirty="0">
                <a:solidFill>
                  <a:srgbClr val="FF0000"/>
                </a:solidFill>
              </a:rPr>
              <a:t>No signal seen in any of the “mono”-signals so far</a:t>
            </a:r>
          </a:p>
          <a:p>
            <a:r>
              <a:rPr lang="en-GB" sz="2200" dirty="0">
                <a:solidFill>
                  <a:srgbClr val="FF0000"/>
                </a:solidFill>
              </a:rPr>
              <a:t>Extend limits by search for the mediator   </a:t>
            </a:r>
          </a:p>
        </p:txBody>
      </p:sp>
      <p:sp>
        <p:nvSpPr>
          <p:cNvPr id="9" name="ZoneTexte 8"/>
          <p:cNvSpPr txBox="1"/>
          <p:nvPr/>
        </p:nvSpPr>
        <p:spPr>
          <a:xfrm>
            <a:off x="381000" y="6269250"/>
            <a:ext cx="7621638" cy="400110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Mono-jet/V &amp; Dijet searches are typically the most sensitive ones 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F9F5C651-29E8-724A-9526-AB28A5C7D10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93138" y="764704"/>
            <a:ext cx="2496407" cy="1207939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3F103489-202D-3845-BD87-7200322B1E6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946" y="2924944"/>
            <a:ext cx="4572152" cy="3161779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9D710CA2-7575-224F-9736-7D5B06D2606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40606" y="2922954"/>
            <a:ext cx="4503393" cy="3170342"/>
          </a:xfrm>
          <a:prstGeom prst="rect">
            <a:avLst/>
          </a:prstGeom>
        </p:spPr>
      </p:pic>
      <p:sp>
        <p:nvSpPr>
          <p:cNvPr id="15" name="ZoneTexte 4">
            <a:extLst>
              <a:ext uri="{FF2B5EF4-FFF2-40B4-BE49-F238E27FC236}">
                <a16:creationId xmlns:a16="http://schemas.microsoft.com/office/drawing/2014/main" id="{1E8E868A-4E90-2242-BC28-3170AD6858DC}"/>
              </a:ext>
            </a:extLst>
          </p:cNvPr>
          <p:cNvSpPr txBox="1"/>
          <p:nvPr/>
        </p:nvSpPr>
        <p:spPr>
          <a:xfrm>
            <a:off x="3563888" y="5842265"/>
            <a:ext cx="1594411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sz="1800" dirty="0"/>
              <a:t>90% CL limits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39170854-1ECC-0E4A-B82E-FA0872AE4CED}"/>
              </a:ext>
            </a:extLst>
          </p:cNvPr>
          <p:cNvSpPr/>
          <p:nvPr/>
        </p:nvSpPr>
        <p:spPr bwMode="auto">
          <a:xfrm>
            <a:off x="7812360" y="836712"/>
            <a:ext cx="432048" cy="144016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96869427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8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/>
          </a:p>
        </p:txBody>
      </p:sp>
      <p:sp>
        <p:nvSpPr>
          <p:cNvPr id="10138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US" sz="1800"/>
          </a:p>
        </p:txBody>
      </p:sp>
      <p:pic>
        <p:nvPicPr>
          <p:cNvPr id="101382" name="Picture 4" descr="darkmatter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636369" cy="695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1383" name="Picture 5" descr="darkmatter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35169" y="0"/>
            <a:ext cx="9636369" cy="695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1384" name="Rectangle 6"/>
          <p:cNvSpPr>
            <a:spLocks noChangeArrowheads="1"/>
          </p:cNvSpPr>
          <p:nvPr/>
        </p:nvSpPr>
        <p:spPr bwMode="auto">
          <a:xfrm>
            <a:off x="1055077" y="228600"/>
            <a:ext cx="7244862" cy="762000"/>
          </a:xfrm>
          <a:prstGeom prst="rect">
            <a:avLst/>
          </a:prstGeom>
          <a:gradFill rotWithShape="0">
            <a:gsLst>
              <a:gs pos="0">
                <a:srgbClr val="0099FF"/>
              </a:gs>
              <a:gs pos="50000">
                <a:srgbClr val="CCECFF"/>
              </a:gs>
              <a:gs pos="100000">
                <a:srgbClr val="0099FF"/>
              </a:gs>
            </a:gsLst>
            <a:lin ang="2700000" scaled="1"/>
          </a:gradFill>
          <a:ln w="9525">
            <a:noFill/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</a:bodyPr>
          <a:lstStyle/>
          <a:p>
            <a:pPr algn="ctr"/>
            <a:r>
              <a:rPr lang="en-US" sz="4000" b="1" dirty="0"/>
              <a:t> </a:t>
            </a:r>
            <a:r>
              <a:rPr lang="en-US" sz="4000" b="1" dirty="0">
                <a:solidFill>
                  <a:srgbClr val="0000FF"/>
                </a:solidFill>
                <a:latin typeface="Arial" charset="0"/>
              </a:rPr>
              <a:t>Extra Space Dimensions</a:t>
            </a:r>
          </a:p>
        </p:txBody>
      </p:sp>
      <p:pic>
        <p:nvPicPr>
          <p:cNvPr id="2853896" name="Picture 8" descr="ed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40677" y="3105150"/>
            <a:ext cx="2782766" cy="2609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53898" name="Text Box 10"/>
          <p:cNvSpPr txBox="1">
            <a:spLocks noChangeArrowheads="1"/>
          </p:cNvSpPr>
          <p:nvPr/>
        </p:nvSpPr>
        <p:spPr bwMode="auto">
          <a:xfrm>
            <a:off x="152400" y="5943600"/>
            <a:ext cx="6240561" cy="461665"/>
          </a:xfrm>
          <a:prstGeom prst="rect">
            <a:avLst/>
          </a:prstGeom>
          <a:solidFill>
            <a:srgbClr val="FFFF99"/>
          </a:solidFill>
          <a:ln w="3175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400" dirty="0">
                <a:solidFill>
                  <a:srgbClr val="CC0000"/>
                </a:solidFill>
                <a:latin typeface="Arial" charset="0"/>
              </a:rPr>
              <a:t>The Gravitational force can become strong!</a:t>
            </a:r>
          </a:p>
        </p:txBody>
      </p:sp>
      <p:pic>
        <p:nvPicPr>
          <p:cNvPr id="2853899" name="Picture 11" descr="Plank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276600" y="3267076"/>
            <a:ext cx="2602523" cy="23717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</p:pic>
      <p:sp>
        <p:nvSpPr>
          <p:cNvPr id="2853900" name="AutoShape 12"/>
          <p:cNvSpPr>
            <a:spLocks noChangeArrowheads="1"/>
          </p:cNvSpPr>
          <p:nvPr/>
        </p:nvSpPr>
        <p:spPr bwMode="auto">
          <a:xfrm>
            <a:off x="2895600" y="4314826"/>
            <a:ext cx="690196" cy="485775"/>
          </a:xfrm>
          <a:prstGeom prst="rightArrow">
            <a:avLst>
              <a:gd name="adj1" fmla="val 50000"/>
              <a:gd name="adj2" fmla="val 38480"/>
            </a:avLst>
          </a:prstGeom>
          <a:solidFill>
            <a:srgbClr val="FFFF66"/>
          </a:solidFill>
          <a:ln w="31750">
            <a:solidFill>
              <a:srgbClr val="0000FF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2853901" name="Rectangle 13"/>
          <p:cNvSpPr>
            <a:spLocks noChangeArrowheads="1"/>
          </p:cNvSpPr>
          <p:nvPr/>
        </p:nvSpPr>
        <p:spPr bwMode="auto">
          <a:xfrm>
            <a:off x="3094892" y="2057400"/>
            <a:ext cx="281354" cy="304800"/>
          </a:xfrm>
          <a:prstGeom prst="rect">
            <a:avLst/>
          </a:prstGeom>
          <a:solidFill>
            <a:schemeClr val="bg1"/>
          </a:solidFill>
          <a:ln w="31750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101392" name="Picture 15" descr="bh45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180492" y="1862138"/>
            <a:ext cx="3024554" cy="728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1393" name="Picture 16" descr="bh46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049108" y="1863726"/>
            <a:ext cx="3446585" cy="727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1394" name="Text Box 17"/>
          <p:cNvSpPr txBox="1">
            <a:spLocks noChangeArrowheads="1"/>
          </p:cNvSpPr>
          <p:nvPr/>
        </p:nvSpPr>
        <p:spPr bwMode="auto">
          <a:xfrm>
            <a:off x="140677" y="1873250"/>
            <a:ext cx="2032002" cy="646331"/>
          </a:xfrm>
          <a:prstGeom prst="rect">
            <a:avLst/>
          </a:prstGeom>
          <a:solidFill>
            <a:srgbClr val="FFFF66"/>
          </a:solidFill>
          <a:ln w="3175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3600">
                <a:latin typeface="Arial" charset="0"/>
              </a:rPr>
              <a:t>Problem:</a:t>
            </a:r>
          </a:p>
        </p:txBody>
      </p:sp>
      <p:sp>
        <p:nvSpPr>
          <p:cNvPr id="101395" name="AutoShape 18"/>
          <p:cNvSpPr>
            <a:spLocks noChangeArrowheads="1"/>
          </p:cNvSpPr>
          <p:nvPr/>
        </p:nvSpPr>
        <p:spPr bwMode="auto">
          <a:xfrm>
            <a:off x="5209443" y="1828800"/>
            <a:ext cx="839665" cy="794802"/>
          </a:xfrm>
          <a:prstGeom prst="leftRightArrow">
            <a:avLst>
              <a:gd name="adj1" fmla="val 50000"/>
              <a:gd name="adj2" fmla="val 37451"/>
            </a:avLst>
          </a:prstGeom>
          <a:solidFill>
            <a:srgbClr val="0000FF"/>
          </a:solidFill>
          <a:ln w="47625">
            <a:solidFill>
              <a:srgbClr val="0000FF"/>
            </a:solidFill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pic>
        <p:nvPicPr>
          <p:cNvPr id="18" name="Image 17" descr="Screen shot 2011-07-27 at 10.06.54 AM.pn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781800" y="3276600"/>
            <a:ext cx="2438400" cy="2039389"/>
          </a:xfrm>
          <a:prstGeom prst="rect">
            <a:avLst/>
          </a:prstGeom>
        </p:spPr>
      </p:pic>
      <p:sp>
        <p:nvSpPr>
          <p:cNvPr id="20" name="ZoneTexte 19"/>
          <p:cNvSpPr txBox="1"/>
          <p:nvPr/>
        </p:nvSpPr>
        <p:spPr>
          <a:xfrm>
            <a:off x="6705600" y="5715000"/>
            <a:ext cx="2510022" cy="1015663"/>
          </a:xfrm>
          <a:prstGeom prst="rect">
            <a:avLst/>
          </a:prstGeom>
          <a:solidFill>
            <a:schemeClr val="accent5"/>
          </a:solidFill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0000FF"/>
                </a:solidFill>
              </a:rPr>
              <a:t>No signal found yet </a:t>
            </a:r>
          </a:p>
          <a:p>
            <a:r>
              <a:rPr lang="en-GB" dirty="0">
                <a:solidFill>
                  <a:srgbClr val="FF0000"/>
                </a:solidFill>
              </a:rPr>
              <a:t>New Planck scale is </a:t>
            </a:r>
          </a:p>
          <a:p>
            <a:r>
              <a:rPr lang="en-GB" dirty="0">
                <a:solidFill>
                  <a:srgbClr val="FF0000"/>
                </a:solidFill>
              </a:rPr>
              <a:t>larger than 6-10 </a:t>
            </a:r>
            <a:r>
              <a:rPr lang="en-GB" dirty="0" err="1">
                <a:solidFill>
                  <a:srgbClr val="FF0000"/>
                </a:solidFill>
              </a:rPr>
              <a:t>TeV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22" name="AutoShape 12"/>
          <p:cNvSpPr>
            <a:spLocks noChangeArrowheads="1"/>
          </p:cNvSpPr>
          <p:nvPr/>
        </p:nvSpPr>
        <p:spPr bwMode="auto">
          <a:xfrm>
            <a:off x="5715000" y="4343400"/>
            <a:ext cx="690196" cy="485775"/>
          </a:xfrm>
          <a:prstGeom prst="rightArrow">
            <a:avLst>
              <a:gd name="adj1" fmla="val 50000"/>
              <a:gd name="adj2" fmla="val 38480"/>
            </a:avLst>
          </a:prstGeom>
          <a:solidFill>
            <a:srgbClr val="FFFF66"/>
          </a:solidFill>
          <a:ln w="31750">
            <a:solidFill>
              <a:srgbClr val="0000FF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30AE967-906A-0647-B2EE-F56B37A75EBD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392961" y="2888211"/>
            <a:ext cx="2947596" cy="2896921"/>
          </a:xfrm>
          <a:prstGeom prst="rect">
            <a:avLst/>
          </a:prstGeom>
        </p:spPr>
      </p:pic>
      <p:sp>
        <p:nvSpPr>
          <p:cNvPr id="25" name="ZoneTexte 20">
            <a:extLst>
              <a:ext uri="{FF2B5EF4-FFF2-40B4-BE49-F238E27FC236}">
                <a16:creationId xmlns:a16="http://schemas.microsoft.com/office/drawing/2014/main" id="{EF479ED3-36B0-F54D-90A5-8C8CEDA8ED1A}"/>
              </a:ext>
            </a:extLst>
          </p:cNvPr>
          <p:cNvSpPr txBox="1"/>
          <p:nvPr/>
        </p:nvSpPr>
        <p:spPr>
          <a:xfrm>
            <a:off x="6588224" y="2658398"/>
            <a:ext cx="1778051" cy="338554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sz="1600" dirty="0"/>
              <a:t>arXiv:1712.02345</a:t>
            </a:r>
          </a:p>
        </p:txBody>
      </p:sp>
      <p:sp>
        <p:nvSpPr>
          <p:cNvPr id="26" name="ZoneTexte 23">
            <a:extLst>
              <a:ext uri="{FF2B5EF4-FFF2-40B4-BE49-F238E27FC236}">
                <a16:creationId xmlns:a16="http://schemas.microsoft.com/office/drawing/2014/main" id="{BED1C16E-B7C3-E94D-A50C-546CDD70B596}"/>
              </a:ext>
            </a:extLst>
          </p:cNvPr>
          <p:cNvSpPr txBox="1"/>
          <p:nvPr/>
        </p:nvSpPr>
        <p:spPr>
          <a:xfrm>
            <a:off x="6810887" y="5034662"/>
            <a:ext cx="200958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/>
              <a:t>Search for </a:t>
            </a:r>
            <a:r>
              <a:rPr lang="en-GB" sz="1600" dirty="0" err="1"/>
              <a:t>monojets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2434047066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5" name="AutoShape 6"/>
          <p:cNvSpPr>
            <a:spLocks noChangeAspect="1" noChangeArrowheads="1"/>
          </p:cNvSpPr>
          <p:nvPr/>
        </p:nvSpPr>
        <p:spPr bwMode="auto">
          <a:xfrm>
            <a:off x="2570285" y="2362200"/>
            <a:ext cx="155331" cy="312738"/>
          </a:xfrm>
          <a:prstGeom prst="downArrow">
            <a:avLst>
              <a:gd name="adj1" fmla="val 50000"/>
              <a:gd name="adj2" fmla="val 46462"/>
            </a:avLst>
          </a:prstGeom>
          <a:solidFill>
            <a:schemeClr val="tx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NZ"/>
          </a:p>
        </p:txBody>
      </p:sp>
      <p:sp>
        <p:nvSpPr>
          <p:cNvPr id="100357" name="Text Box 19"/>
          <p:cNvSpPr txBox="1">
            <a:spLocks noChangeArrowheads="1"/>
          </p:cNvSpPr>
          <p:nvPr/>
        </p:nvSpPr>
        <p:spPr bwMode="auto">
          <a:xfrm>
            <a:off x="633046" y="381000"/>
            <a:ext cx="984738" cy="400050"/>
          </a:xfrm>
          <a:prstGeom prst="rect">
            <a:avLst/>
          </a:prstGeom>
          <a:noFill/>
          <a:ln w="476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endParaRPr lang="en-US"/>
          </a:p>
        </p:txBody>
      </p:sp>
      <p:pic>
        <p:nvPicPr>
          <p:cNvPr id="100360" name="Picture 8" descr="ed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2400" y="914400"/>
            <a:ext cx="2590800" cy="2243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0362" name="ZoneTexte 17"/>
          <p:cNvSpPr txBox="1">
            <a:spLocks noChangeArrowheads="1"/>
          </p:cNvSpPr>
          <p:nvPr/>
        </p:nvSpPr>
        <p:spPr bwMode="auto">
          <a:xfrm>
            <a:off x="2667000" y="838200"/>
            <a:ext cx="2473792" cy="430887"/>
          </a:xfrm>
          <a:prstGeom prst="rect">
            <a:avLst/>
          </a:prstGeom>
          <a:solidFill>
            <a:schemeClr val="accent3"/>
          </a:solidFill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fr-FR" sz="2200" dirty="0">
                <a:solidFill>
                  <a:srgbClr val="FF0000"/>
                </a:solidFill>
                <a:latin typeface="Arial" charset="0"/>
              </a:rPr>
              <a:t>Extra Dimensions!</a:t>
            </a:r>
          </a:p>
        </p:txBody>
      </p:sp>
      <p:sp>
        <p:nvSpPr>
          <p:cNvPr id="22" name="ZoneTexte 21"/>
          <p:cNvSpPr txBox="1"/>
          <p:nvPr/>
        </p:nvSpPr>
        <p:spPr>
          <a:xfrm>
            <a:off x="-17585" y="3581400"/>
            <a:ext cx="3072100" cy="2308324"/>
          </a:xfrm>
          <a:prstGeom prst="rect">
            <a:avLst/>
          </a:prstGeom>
          <a:solidFill>
            <a:schemeClr val="accent3"/>
          </a:solidFill>
        </p:spPr>
        <p:txBody>
          <a:bodyPr wrap="none">
            <a:prstTxWarp prst="textNoShape">
              <a:avLst/>
            </a:prstTxWarp>
            <a:spAutoFit/>
          </a:bodyPr>
          <a:lstStyle/>
          <a:p>
            <a:pPr>
              <a:defRPr/>
            </a:pPr>
            <a:r>
              <a:rPr lang="en-GB" sz="1800" dirty="0">
                <a:solidFill>
                  <a:srgbClr val="FF0000"/>
                </a:solidFill>
                <a:latin typeface="Arial"/>
              </a:rPr>
              <a:t>Look for the decay </a:t>
            </a:r>
            <a:r>
              <a:rPr lang="en-GB" sz="1800" dirty="0" err="1">
                <a:solidFill>
                  <a:srgbClr val="FF0000"/>
                </a:solidFill>
                <a:latin typeface="Arial"/>
              </a:rPr>
              <a:t>producs</a:t>
            </a:r>
            <a:r>
              <a:rPr lang="en-GB" sz="1800" dirty="0">
                <a:solidFill>
                  <a:srgbClr val="FF0000"/>
                </a:solidFill>
                <a:latin typeface="Arial"/>
              </a:rPr>
              <a:t> </a:t>
            </a:r>
          </a:p>
          <a:p>
            <a:pPr>
              <a:defRPr/>
            </a:pPr>
            <a:r>
              <a:rPr lang="en-GB" sz="1800" dirty="0">
                <a:solidFill>
                  <a:srgbClr val="FF0000"/>
                </a:solidFill>
                <a:latin typeface="Arial"/>
              </a:rPr>
              <a:t>of an evaporating black hole </a:t>
            </a:r>
          </a:p>
          <a:p>
            <a:pPr>
              <a:defRPr/>
            </a:pPr>
            <a:endParaRPr lang="en-GB" sz="1800" dirty="0">
              <a:latin typeface="Arial"/>
              <a:ea typeface="Wingdings" charset="2"/>
              <a:cs typeface="Wingdings" charset="2"/>
            </a:endParaRPr>
          </a:p>
          <a:p>
            <a:pPr>
              <a:defRPr/>
            </a:pPr>
            <a:r>
              <a:rPr lang="en-GB" sz="1800" dirty="0">
                <a:solidFill>
                  <a:srgbClr val="0000FF"/>
                </a:solidFill>
                <a:latin typeface="Arial"/>
                <a:ea typeface="Wingdings" charset="2"/>
                <a:cs typeface="Wingdings" charset="2"/>
              </a:rPr>
              <a:t>-</a:t>
            </a:r>
            <a:r>
              <a:rPr lang="en-GB" sz="1800" dirty="0">
                <a:solidFill>
                  <a:srgbClr val="0000FF"/>
                </a:solidFill>
                <a:latin typeface="Arial"/>
              </a:rPr>
              <a:t>Define S</a:t>
            </a:r>
            <a:r>
              <a:rPr lang="en-GB" sz="1800" baseline="-25000" dirty="0">
                <a:solidFill>
                  <a:srgbClr val="0000FF"/>
                </a:solidFill>
                <a:latin typeface="Arial"/>
              </a:rPr>
              <a:t>T</a:t>
            </a:r>
            <a:r>
              <a:rPr lang="en-GB" sz="1800" dirty="0">
                <a:solidFill>
                  <a:srgbClr val="0000FF"/>
                </a:solidFill>
                <a:latin typeface="Arial"/>
              </a:rPr>
              <a:t> to be the scalar </a:t>
            </a:r>
          </a:p>
          <a:p>
            <a:pPr>
              <a:defRPr/>
            </a:pPr>
            <a:r>
              <a:rPr lang="en-GB" sz="1800" dirty="0">
                <a:solidFill>
                  <a:srgbClr val="0000FF"/>
                </a:solidFill>
                <a:latin typeface="Arial"/>
              </a:rPr>
              <a:t> sum of all high </a:t>
            </a:r>
            <a:r>
              <a:rPr lang="en-GB" sz="1800" dirty="0" err="1">
                <a:solidFill>
                  <a:srgbClr val="0000FF"/>
                </a:solidFill>
                <a:latin typeface="Arial"/>
              </a:rPr>
              <a:t>p</a:t>
            </a:r>
            <a:r>
              <a:rPr lang="en-GB" sz="1800" baseline="-25000" dirty="0" err="1">
                <a:solidFill>
                  <a:srgbClr val="0000FF"/>
                </a:solidFill>
                <a:latin typeface="Arial"/>
              </a:rPr>
              <a:t>T</a:t>
            </a:r>
            <a:r>
              <a:rPr lang="en-GB" sz="1800" dirty="0">
                <a:solidFill>
                  <a:srgbClr val="0000FF"/>
                </a:solidFill>
                <a:latin typeface="Arial"/>
              </a:rPr>
              <a:t> objects </a:t>
            </a:r>
          </a:p>
          <a:p>
            <a:pPr>
              <a:defRPr/>
            </a:pPr>
            <a:r>
              <a:rPr lang="en-GB" sz="1800" dirty="0">
                <a:solidFill>
                  <a:srgbClr val="0000FF"/>
                </a:solidFill>
                <a:latin typeface="Arial"/>
              </a:rPr>
              <a:t> found in the event</a:t>
            </a:r>
          </a:p>
          <a:p>
            <a:pPr>
              <a:defRPr/>
            </a:pPr>
            <a:r>
              <a:rPr lang="en-GB" sz="1800" dirty="0">
                <a:solidFill>
                  <a:srgbClr val="0000FF"/>
                </a:solidFill>
                <a:latin typeface="Arial"/>
                <a:ea typeface="Wingdings" charset="2"/>
                <a:cs typeface="Wingdings" charset="2"/>
              </a:rPr>
              <a:t>-</a:t>
            </a:r>
            <a:r>
              <a:rPr lang="en-GB" sz="1800" dirty="0">
                <a:solidFill>
                  <a:srgbClr val="0000FF"/>
                </a:solidFill>
                <a:latin typeface="Arial"/>
              </a:rPr>
              <a:t>Look for deviations </a:t>
            </a:r>
          </a:p>
          <a:p>
            <a:pPr>
              <a:defRPr/>
            </a:pPr>
            <a:r>
              <a:rPr lang="en-GB" sz="1800" dirty="0">
                <a:solidFill>
                  <a:srgbClr val="0000FF"/>
                </a:solidFill>
                <a:latin typeface="Arial"/>
              </a:rPr>
              <a:t>  at high S</a:t>
            </a:r>
            <a:r>
              <a:rPr lang="en-GB" sz="1800" baseline="-25000" dirty="0">
                <a:solidFill>
                  <a:srgbClr val="0000FF"/>
                </a:solidFill>
                <a:latin typeface="Arial"/>
              </a:rPr>
              <a:t>T</a:t>
            </a:r>
          </a:p>
        </p:txBody>
      </p:sp>
      <p:sp>
        <p:nvSpPr>
          <p:cNvPr id="100367" name="ZoneTexte 22"/>
          <p:cNvSpPr txBox="1">
            <a:spLocks noChangeArrowheads="1"/>
          </p:cNvSpPr>
          <p:nvPr/>
        </p:nvSpPr>
        <p:spPr bwMode="auto">
          <a:xfrm>
            <a:off x="3032130" y="1676400"/>
            <a:ext cx="1768470" cy="769441"/>
          </a:xfrm>
          <a:prstGeom prst="rect">
            <a:avLst/>
          </a:prstGeom>
          <a:solidFill>
            <a:schemeClr val="accent3"/>
          </a:solidFill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fr-FR" sz="2200" dirty="0">
                <a:solidFill>
                  <a:srgbClr val="FF0000"/>
                </a:solidFill>
                <a:latin typeface="Arial" charset="0"/>
              </a:rPr>
              <a:t>Planck </a:t>
            </a:r>
            <a:r>
              <a:rPr lang="fr-FR" sz="2200" dirty="0" err="1">
                <a:solidFill>
                  <a:srgbClr val="FF0000"/>
                </a:solidFill>
                <a:latin typeface="Arial" charset="0"/>
              </a:rPr>
              <a:t>scale</a:t>
            </a:r>
            <a:r>
              <a:rPr lang="fr-FR" sz="2200" dirty="0">
                <a:solidFill>
                  <a:srgbClr val="FF0000"/>
                </a:solidFill>
                <a:latin typeface="Arial" charset="0"/>
              </a:rPr>
              <a:t> </a:t>
            </a:r>
          </a:p>
          <a:p>
            <a:r>
              <a:rPr lang="fr-FR" sz="2200" dirty="0">
                <a:solidFill>
                  <a:srgbClr val="FF0000"/>
                </a:solidFill>
                <a:latin typeface="Arial" charset="0"/>
              </a:rPr>
              <a:t>a few </a:t>
            </a:r>
            <a:r>
              <a:rPr lang="fr-FR" sz="2200" dirty="0" err="1">
                <a:solidFill>
                  <a:srgbClr val="FF0000"/>
                </a:solidFill>
                <a:latin typeface="Arial" charset="0"/>
              </a:rPr>
              <a:t>TeV</a:t>
            </a:r>
            <a:r>
              <a:rPr lang="fr-FR" sz="2200" dirty="0">
                <a:solidFill>
                  <a:srgbClr val="FF0000"/>
                </a:solidFill>
                <a:latin typeface="Arial" charset="0"/>
              </a:rPr>
              <a:t>? </a:t>
            </a:r>
          </a:p>
        </p:txBody>
      </p:sp>
      <p:sp>
        <p:nvSpPr>
          <p:cNvPr id="24" name="ZoneTexte 23"/>
          <p:cNvSpPr txBox="1"/>
          <p:nvPr/>
        </p:nvSpPr>
        <p:spPr>
          <a:xfrm>
            <a:off x="152400" y="6324600"/>
            <a:ext cx="8784651" cy="400110"/>
          </a:xfrm>
          <a:prstGeom prst="rect">
            <a:avLst/>
          </a:prstGeom>
          <a:solidFill>
            <a:schemeClr val="accent5"/>
          </a:solidFill>
        </p:spPr>
        <p:txBody>
          <a:bodyPr wrap="none">
            <a:prstTxWarp prst="textNoShape">
              <a:avLst/>
            </a:prstTxWarp>
            <a:spAutoFit/>
          </a:bodyPr>
          <a:lstStyle/>
          <a:p>
            <a:pPr>
              <a:defRPr/>
            </a:pPr>
            <a:r>
              <a:rPr lang="en-GB" dirty="0">
                <a:solidFill>
                  <a:srgbClr val="FF0000"/>
                </a:solidFill>
                <a:latin typeface="Arial"/>
              </a:rPr>
              <a:t>Black hole mass excluded up to  ~10 </a:t>
            </a:r>
            <a:r>
              <a:rPr lang="en-GB" dirty="0" err="1">
                <a:solidFill>
                  <a:srgbClr val="FF0000"/>
                </a:solidFill>
                <a:latin typeface="Arial"/>
              </a:rPr>
              <a:t>TeV</a:t>
            </a:r>
            <a:r>
              <a:rPr lang="en-GB" dirty="0">
                <a:solidFill>
                  <a:srgbClr val="FF0000"/>
                </a:solidFill>
                <a:latin typeface="Arial"/>
              </a:rPr>
              <a:t> depending on model assumptions</a:t>
            </a:r>
          </a:p>
        </p:txBody>
      </p:sp>
      <p:sp>
        <p:nvSpPr>
          <p:cNvPr id="26" name="ZoneTexte 25"/>
          <p:cNvSpPr txBox="1"/>
          <p:nvPr/>
        </p:nvSpPr>
        <p:spPr>
          <a:xfrm>
            <a:off x="5334000" y="926068"/>
            <a:ext cx="3826689" cy="369332"/>
          </a:xfrm>
          <a:prstGeom prst="rect">
            <a:avLst/>
          </a:prstGeom>
          <a:solidFill>
            <a:schemeClr val="accent5"/>
          </a:solidFill>
        </p:spPr>
        <p:txBody>
          <a:bodyPr wrap="none" rtlCol="0">
            <a:spAutoFit/>
          </a:bodyPr>
          <a:lstStyle/>
          <a:p>
            <a:r>
              <a:rPr lang="en-GB" sz="1800" dirty="0">
                <a:solidFill>
                  <a:srgbClr val="0000FF"/>
                </a:solidFill>
              </a:rPr>
              <a:t>2015: 12 jet event with </a:t>
            </a:r>
            <a:r>
              <a:rPr lang="en-GB" sz="1800" dirty="0">
                <a:solidFill>
                  <a:srgbClr val="0000FF"/>
                </a:solidFill>
                <a:latin typeface="Arial"/>
              </a:rPr>
              <a:t>S</a:t>
            </a:r>
            <a:r>
              <a:rPr lang="en-GB" sz="1800" baseline="-25000" dirty="0">
                <a:solidFill>
                  <a:srgbClr val="0000FF"/>
                </a:solidFill>
                <a:latin typeface="Arial"/>
              </a:rPr>
              <a:t>T</a:t>
            </a:r>
            <a:r>
              <a:rPr lang="en-GB" sz="1800" dirty="0">
                <a:solidFill>
                  <a:srgbClr val="0000FF"/>
                </a:solidFill>
              </a:rPr>
              <a:t>=5.4 </a:t>
            </a:r>
            <a:r>
              <a:rPr lang="en-GB" sz="1800" dirty="0" err="1">
                <a:solidFill>
                  <a:srgbClr val="0000FF"/>
                </a:solidFill>
              </a:rPr>
              <a:t>TeV</a:t>
            </a:r>
            <a:endParaRPr lang="en-GB" sz="1800" dirty="0">
              <a:solidFill>
                <a:srgbClr val="0000FF"/>
              </a:solidFill>
            </a:endParaRPr>
          </a:p>
        </p:txBody>
      </p:sp>
      <p:pic>
        <p:nvPicPr>
          <p:cNvPr id="19" name="Image 18" descr="Screen Shot 2016-02-14 at 11.02.49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34000" y="1256095"/>
            <a:ext cx="3810000" cy="1965203"/>
          </a:xfrm>
          <a:prstGeom prst="rect">
            <a:avLst/>
          </a:prstGeom>
        </p:spPr>
      </p:pic>
      <p:sp>
        <p:nvSpPr>
          <p:cNvPr id="15" name="Titre 1"/>
          <p:cNvSpPr txBox="1">
            <a:spLocks/>
          </p:cNvSpPr>
          <p:nvPr/>
        </p:nvSpPr>
        <p:spPr bwMode="auto">
          <a:xfrm>
            <a:off x="762000" y="-76200"/>
            <a:ext cx="7239000" cy="90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137160" rIns="92075" bIns="46038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4000" b="1" kern="0" dirty="0">
                <a:solidFill>
                  <a:srgbClr val="0000FF"/>
                </a:solidFill>
                <a:latin typeface="Arial"/>
                <a:ea typeface="ＭＳ Ｐゴシック" charset="-128"/>
                <a:cs typeface="ＭＳ Ｐゴシック" charset="-128"/>
              </a:rPr>
              <a:t>Search for Micro Black Holes</a:t>
            </a:r>
            <a:endParaRPr kumimoji="0" lang="en-GB" sz="4000" b="1" i="0" u="none" strike="noStrike" kern="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Arial"/>
              <a:ea typeface="ＭＳ Ｐゴシック" charset="-128"/>
              <a:cs typeface="ＭＳ Ｐゴシック" charset="-128"/>
            </a:endParaRPr>
          </a:p>
        </p:txBody>
      </p:sp>
      <p:pic>
        <p:nvPicPr>
          <p:cNvPr id="16" name="Image 15" descr="Screen Shot 2017-09-01 at 18.30.59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971800" y="3505200"/>
            <a:ext cx="3152670" cy="2819400"/>
          </a:xfrm>
          <a:prstGeom prst="rect">
            <a:avLst/>
          </a:prstGeom>
        </p:spPr>
      </p:pic>
      <p:pic>
        <p:nvPicPr>
          <p:cNvPr id="21" name="Image 20" descr="Screen Shot 2018-06-01 at 14.52.52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971801" y="3505200"/>
            <a:ext cx="3124200" cy="2743200"/>
          </a:xfrm>
          <a:prstGeom prst="rect">
            <a:avLst/>
          </a:prstGeom>
        </p:spPr>
      </p:pic>
      <p:pic>
        <p:nvPicPr>
          <p:cNvPr id="23" name="Image 22" descr="Screen Shot 2018-06-01 at 14.55.01.pn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096000" y="3505201"/>
            <a:ext cx="3048000" cy="2819400"/>
          </a:xfrm>
          <a:prstGeom prst="rect">
            <a:avLst/>
          </a:prstGeom>
        </p:spPr>
      </p:pic>
      <p:sp>
        <p:nvSpPr>
          <p:cNvPr id="27" name="ZoneTexte 26"/>
          <p:cNvSpPr txBox="1"/>
          <p:nvPr/>
        </p:nvSpPr>
        <p:spPr>
          <a:xfrm>
            <a:off x="6172200" y="3395246"/>
            <a:ext cx="1777249" cy="338554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sz="1600" dirty="0"/>
              <a:t>arXiv:1805.06013</a:t>
            </a:r>
          </a:p>
        </p:txBody>
      </p:sp>
    </p:spTree>
    <p:extLst>
      <p:ext uri="{BB962C8B-B14F-4D97-AF65-F5344CB8AC3E}">
        <p14:creationId xmlns:p14="http://schemas.microsoft.com/office/powerpoint/2010/main" val="2863320858"/>
      </p:ext>
    </p:extLst>
  </p:cSld>
  <p:clrMapOvr>
    <a:masterClrMapping/>
  </p:clrMapOvr>
  <p:transition/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Screen Shot 2018-01-01 at 21.57.10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9200" y="914400"/>
            <a:ext cx="6629400" cy="5678225"/>
          </a:xfrm>
          <a:prstGeom prst="rect">
            <a:avLst/>
          </a:prstGeom>
        </p:spPr>
      </p:pic>
      <p:sp>
        <p:nvSpPr>
          <p:cNvPr id="5" name="Titre 3"/>
          <p:cNvSpPr>
            <a:spLocks noGrp="1"/>
          </p:cNvSpPr>
          <p:nvPr>
            <p:ph type="title"/>
          </p:nvPr>
        </p:nvSpPr>
        <p:spPr>
          <a:xfrm>
            <a:off x="0" y="-76200"/>
            <a:ext cx="9144000" cy="914400"/>
          </a:xfrm>
        </p:spPr>
        <p:txBody>
          <a:bodyPr>
            <a:noAutofit/>
          </a:bodyPr>
          <a:lstStyle/>
          <a:p>
            <a:r>
              <a:rPr lang="en-GB" dirty="0">
                <a:effectLst/>
              </a:rPr>
              <a:t>Dijet Resonance Searches @13TeV</a:t>
            </a:r>
          </a:p>
        </p:txBody>
      </p:sp>
    </p:spTree>
    <p:extLst>
      <p:ext uri="{BB962C8B-B14F-4D97-AF65-F5344CB8AC3E}">
        <p14:creationId xmlns:p14="http://schemas.microsoft.com/office/powerpoint/2010/main" val="7742478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Espace réservé de la date 2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fr-CH"/>
              <a:t>	</a:t>
            </a:r>
            <a:endParaRPr lang="fr-FR"/>
          </a:p>
        </p:txBody>
      </p:sp>
      <p:sp>
        <p:nvSpPr>
          <p:cNvPr id="2253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76200"/>
            <a:ext cx="8932984" cy="514350"/>
          </a:xfrm>
        </p:spPr>
        <p:txBody>
          <a:bodyPr/>
          <a:lstStyle/>
          <a:p>
            <a:pPr eaLnBrk="1" hangingPunct="1"/>
            <a:r>
              <a:rPr lang="en-US" sz="3200" dirty="0"/>
              <a:t>Physics case for new High Energy Machines</a:t>
            </a:r>
          </a:p>
        </p:txBody>
      </p:sp>
      <p:sp>
        <p:nvSpPr>
          <p:cNvPr id="22533" name="Text Box 3"/>
          <p:cNvSpPr txBox="1">
            <a:spLocks noChangeArrowheads="1"/>
          </p:cNvSpPr>
          <p:nvPr/>
        </p:nvSpPr>
        <p:spPr bwMode="auto">
          <a:xfrm>
            <a:off x="76200" y="2052221"/>
            <a:ext cx="7008712" cy="4139595"/>
          </a:xfrm>
          <a:prstGeom prst="rect">
            <a:avLst/>
          </a:prstGeom>
          <a:solidFill>
            <a:schemeClr val="accent5"/>
          </a:solidFill>
          <a:ln w="508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900" dirty="0">
                <a:solidFill>
                  <a:srgbClr val="000099"/>
                </a:solidFill>
              </a:rPr>
              <a:t>Reminder: </a:t>
            </a:r>
            <a:r>
              <a:rPr lang="en-US" sz="1900" dirty="0">
                <a:solidFill>
                  <a:srgbClr val="CC0000"/>
                </a:solidFill>
              </a:rPr>
              <a:t>The Standard Model</a:t>
            </a:r>
            <a:r>
              <a:rPr lang="en-US" sz="1900" dirty="0">
                <a:solidFill>
                  <a:srgbClr val="000099"/>
                </a:solidFill>
              </a:rPr>
              <a:t>  </a:t>
            </a:r>
          </a:p>
          <a:p>
            <a:r>
              <a:rPr lang="en-US" sz="1900" dirty="0">
                <a:solidFill>
                  <a:srgbClr val="000099"/>
                </a:solidFill>
              </a:rPr>
              <a:t>  - tells us </a:t>
            </a:r>
            <a:r>
              <a:rPr lang="en-US" sz="1900" dirty="0">
                <a:solidFill>
                  <a:srgbClr val="CC0000"/>
                </a:solidFill>
              </a:rPr>
              <a:t>how</a:t>
            </a:r>
            <a:r>
              <a:rPr lang="en-US" sz="1900" dirty="0">
                <a:solidFill>
                  <a:srgbClr val="000099"/>
                </a:solidFill>
              </a:rPr>
              <a:t> but not </a:t>
            </a:r>
            <a:r>
              <a:rPr lang="en-US" sz="1900" dirty="0">
                <a:solidFill>
                  <a:srgbClr val="CC0000"/>
                </a:solidFill>
              </a:rPr>
              <a:t>why </a:t>
            </a:r>
            <a:endParaRPr lang="en-US" sz="1900" dirty="0">
              <a:solidFill>
                <a:srgbClr val="000099"/>
              </a:solidFill>
            </a:endParaRPr>
          </a:p>
          <a:p>
            <a:r>
              <a:rPr lang="en-US" sz="1900" dirty="0">
                <a:solidFill>
                  <a:srgbClr val="000099"/>
                </a:solidFill>
              </a:rPr>
              <a:t>     3 </a:t>
            </a:r>
            <a:r>
              <a:rPr lang="en-US" sz="1900" dirty="0" err="1">
                <a:solidFill>
                  <a:srgbClr val="000099"/>
                </a:solidFill>
              </a:rPr>
              <a:t>flavour</a:t>
            </a:r>
            <a:r>
              <a:rPr lang="en-US" sz="1900" dirty="0">
                <a:solidFill>
                  <a:srgbClr val="000099"/>
                </a:solidFill>
              </a:rPr>
              <a:t> families? Mass spectra? Hierarchy? 19 parameters!</a:t>
            </a:r>
          </a:p>
          <a:p>
            <a:r>
              <a:rPr lang="en-US" sz="1900" dirty="0">
                <a:solidFill>
                  <a:srgbClr val="000099"/>
                </a:solidFill>
              </a:rPr>
              <a:t>  - needs fine tuning of parameters to level of 10</a:t>
            </a:r>
            <a:r>
              <a:rPr lang="en-US" sz="1900" b="1" baseline="30000" dirty="0">
                <a:solidFill>
                  <a:srgbClr val="000099"/>
                </a:solidFill>
              </a:rPr>
              <a:t>-30 </a:t>
            </a:r>
            <a:r>
              <a:rPr lang="en-US" sz="1900" dirty="0">
                <a:solidFill>
                  <a:srgbClr val="000099"/>
                </a:solidFill>
              </a:rPr>
              <a:t>!</a:t>
            </a:r>
            <a:endParaRPr lang="en-US" sz="1900" b="1" baseline="30000" dirty="0">
              <a:solidFill>
                <a:srgbClr val="000099"/>
              </a:solidFill>
            </a:endParaRPr>
          </a:p>
          <a:p>
            <a:r>
              <a:rPr lang="en-US" sz="1900" dirty="0">
                <a:solidFill>
                  <a:srgbClr val="000099"/>
                </a:solidFill>
              </a:rPr>
              <a:t>  - has no connection with gravity</a:t>
            </a:r>
          </a:p>
          <a:p>
            <a:r>
              <a:rPr lang="en-US" sz="1900" dirty="0">
                <a:solidFill>
                  <a:srgbClr val="000099"/>
                </a:solidFill>
              </a:rPr>
              <a:t>  - no unification of the forces at high energy</a:t>
            </a:r>
          </a:p>
          <a:p>
            <a:r>
              <a:rPr lang="en-US" sz="1900" dirty="0">
                <a:solidFill>
                  <a:srgbClr val="000099"/>
                </a:solidFill>
              </a:rPr>
              <a:t> </a:t>
            </a:r>
          </a:p>
          <a:p>
            <a:endParaRPr lang="en-US" sz="1900" dirty="0">
              <a:solidFill>
                <a:srgbClr val="000099"/>
              </a:solidFill>
            </a:endParaRPr>
          </a:p>
          <a:p>
            <a:endParaRPr lang="en-US" sz="1900" dirty="0">
              <a:solidFill>
                <a:srgbClr val="000099"/>
              </a:solidFill>
            </a:endParaRPr>
          </a:p>
          <a:p>
            <a:r>
              <a:rPr lang="en-US" sz="1900" dirty="0">
                <a:solidFill>
                  <a:srgbClr val="000099"/>
                </a:solidFill>
              </a:rPr>
              <a:t>  - </a:t>
            </a:r>
            <a:r>
              <a:rPr lang="en-US" sz="1900" dirty="0" err="1">
                <a:solidFill>
                  <a:srgbClr val="CC0000"/>
                </a:solidFill>
              </a:rPr>
              <a:t>Supersymmetry</a:t>
            </a:r>
            <a:endParaRPr lang="en-US" sz="1900" dirty="0">
              <a:solidFill>
                <a:srgbClr val="CC0000"/>
              </a:solidFill>
            </a:endParaRPr>
          </a:p>
          <a:p>
            <a:r>
              <a:rPr lang="en-US" sz="1900" dirty="0">
                <a:solidFill>
                  <a:srgbClr val="000099"/>
                </a:solidFill>
              </a:rPr>
              <a:t>  - </a:t>
            </a:r>
            <a:r>
              <a:rPr lang="en-US" sz="1900" dirty="0">
                <a:solidFill>
                  <a:srgbClr val="CC0000"/>
                </a:solidFill>
              </a:rPr>
              <a:t>Extra space dimensions</a:t>
            </a:r>
          </a:p>
          <a:p>
            <a:r>
              <a:rPr lang="en-US" sz="1800" dirty="0">
                <a:solidFill>
                  <a:srgbClr val="0000FF"/>
                </a:solidFill>
              </a:rPr>
              <a:t>Many other ideas: More symmetry and gauge bosons, composite  </a:t>
            </a:r>
          </a:p>
          <a:p>
            <a:r>
              <a:rPr lang="en-US" sz="1800" dirty="0">
                <a:solidFill>
                  <a:srgbClr val="0000FF"/>
                </a:solidFill>
              </a:rPr>
              <a:t>Higgs models, L-R symmetry, quark &amp; lepton substructure, </a:t>
            </a:r>
          </a:p>
          <a:p>
            <a:r>
              <a:rPr lang="en-US" sz="1800" dirty="0">
                <a:solidFill>
                  <a:srgbClr val="0000FF"/>
                </a:solidFill>
              </a:rPr>
              <a:t>Little Higgs models, Technicolor, Hidden Valleys, 4</a:t>
            </a:r>
            <a:r>
              <a:rPr lang="en-US" sz="1800" baseline="30000" dirty="0">
                <a:solidFill>
                  <a:srgbClr val="0000FF"/>
                </a:solidFill>
              </a:rPr>
              <a:t>th</a:t>
            </a:r>
            <a:r>
              <a:rPr lang="en-US" sz="1800" dirty="0">
                <a:solidFill>
                  <a:srgbClr val="0000FF"/>
                </a:solidFill>
              </a:rPr>
              <a:t> generation…</a:t>
            </a:r>
          </a:p>
          <a:p>
            <a:endParaRPr lang="en-US" dirty="0">
              <a:solidFill>
                <a:srgbClr val="000099"/>
              </a:solidFill>
            </a:endParaRPr>
          </a:p>
        </p:txBody>
      </p:sp>
      <p:sp>
        <p:nvSpPr>
          <p:cNvPr id="22534" name="Rectangle 4"/>
          <p:cNvSpPr>
            <a:spLocks noChangeArrowheads="1"/>
          </p:cNvSpPr>
          <p:nvPr/>
        </p:nvSpPr>
        <p:spPr bwMode="auto">
          <a:xfrm>
            <a:off x="4487008" y="3140076"/>
            <a:ext cx="184666" cy="584776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endParaRPr lang="en-US" sz="3200" b="1"/>
          </a:p>
        </p:txBody>
      </p:sp>
      <p:sp>
        <p:nvSpPr>
          <p:cNvPr id="22538" name="Text Box 12"/>
          <p:cNvSpPr txBox="1">
            <a:spLocks noChangeArrowheads="1"/>
          </p:cNvSpPr>
          <p:nvPr/>
        </p:nvSpPr>
        <p:spPr bwMode="auto">
          <a:xfrm>
            <a:off x="844061" y="1001524"/>
            <a:ext cx="8159262" cy="446276"/>
          </a:xfrm>
          <a:prstGeom prst="rect">
            <a:avLst/>
          </a:prstGeom>
          <a:solidFill>
            <a:srgbClr val="FFFF99"/>
          </a:solidFill>
          <a:ln w="31750">
            <a:solidFill>
              <a:srgbClr val="FF0000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2300" dirty="0">
                <a:solidFill>
                  <a:srgbClr val="CC0000"/>
                </a:solidFill>
              </a:rPr>
              <a:t>Understand the mechanism Electroweak Symmetry Breaking</a:t>
            </a:r>
            <a:endParaRPr lang="en-US" sz="2300" dirty="0">
              <a:solidFill>
                <a:srgbClr val="000099"/>
              </a:solidFill>
            </a:endParaRPr>
          </a:p>
        </p:txBody>
      </p:sp>
      <p:sp>
        <p:nvSpPr>
          <p:cNvPr id="22539" name="Text Box 13"/>
          <p:cNvSpPr txBox="1">
            <a:spLocks noChangeArrowheads="1"/>
          </p:cNvSpPr>
          <p:nvPr/>
        </p:nvSpPr>
        <p:spPr bwMode="auto">
          <a:xfrm>
            <a:off x="844062" y="1519535"/>
            <a:ext cx="6260123" cy="461665"/>
          </a:xfrm>
          <a:prstGeom prst="rect">
            <a:avLst/>
          </a:prstGeom>
          <a:solidFill>
            <a:srgbClr val="FFFF99"/>
          </a:solidFill>
          <a:ln w="31750">
            <a:solidFill>
              <a:srgbClr val="FF0000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2300" dirty="0">
                <a:solidFill>
                  <a:srgbClr val="CC0000"/>
                </a:solidFill>
              </a:rPr>
              <a:t>Discover physics beyond the Standard Model</a:t>
            </a:r>
          </a:p>
        </p:txBody>
      </p:sp>
      <p:sp>
        <p:nvSpPr>
          <p:cNvPr id="22540" name="AutoShape 14"/>
          <p:cNvSpPr>
            <a:spLocks noChangeArrowheads="1"/>
          </p:cNvSpPr>
          <p:nvPr/>
        </p:nvSpPr>
        <p:spPr bwMode="auto">
          <a:xfrm>
            <a:off x="70339" y="1080968"/>
            <a:ext cx="619858" cy="366832"/>
          </a:xfrm>
          <a:prstGeom prst="rightArrow">
            <a:avLst>
              <a:gd name="adj1" fmla="val 50000"/>
              <a:gd name="adj2" fmla="val 65278"/>
            </a:avLst>
          </a:prstGeom>
          <a:solidFill>
            <a:srgbClr val="FF0000"/>
          </a:solidFill>
          <a:ln w="31750">
            <a:solidFill>
              <a:srgbClr val="FF0000"/>
            </a:solidFill>
            <a:miter lim="800000"/>
            <a:headEnd/>
            <a:tailEnd/>
          </a:ln>
        </p:spPr>
        <p:txBody>
          <a:bodyPr wrap="square" anchor="ctr">
            <a:prstTxWarp prst="textNoShape">
              <a:avLst/>
            </a:prstTxWarp>
            <a:spAutoFit/>
          </a:bodyPr>
          <a:lstStyle/>
          <a:p>
            <a:endParaRPr lang="en-GB" sz="1800" dirty="0"/>
          </a:p>
        </p:txBody>
      </p:sp>
      <p:sp>
        <p:nvSpPr>
          <p:cNvPr id="22541" name="AutoShape 15"/>
          <p:cNvSpPr>
            <a:spLocks noChangeArrowheads="1"/>
          </p:cNvSpPr>
          <p:nvPr/>
        </p:nvSpPr>
        <p:spPr bwMode="auto">
          <a:xfrm>
            <a:off x="76200" y="1600200"/>
            <a:ext cx="609600" cy="397401"/>
          </a:xfrm>
          <a:prstGeom prst="rightArrow">
            <a:avLst>
              <a:gd name="adj1" fmla="val 50000"/>
              <a:gd name="adj2" fmla="val 50936"/>
            </a:avLst>
          </a:prstGeom>
          <a:solidFill>
            <a:srgbClr val="FF0000"/>
          </a:solidFill>
          <a:ln w="31750">
            <a:solidFill>
              <a:srgbClr val="FF0000"/>
            </a:solidFill>
            <a:miter lim="800000"/>
            <a:headEnd/>
            <a:tailEnd/>
          </a:ln>
        </p:spPr>
        <p:txBody>
          <a:bodyPr wrap="square" anchor="ctr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22542" name="Text Box 16"/>
          <p:cNvSpPr txBox="1">
            <a:spLocks noChangeArrowheads="1"/>
          </p:cNvSpPr>
          <p:nvPr/>
        </p:nvSpPr>
        <p:spPr bwMode="auto">
          <a:xfrm>
            <a:off x="281354" y="4171890"/>
            <a:ext cx="4218973" cy="400110"/>
          </a:xfrm>
          <a:prstGeom prst="rect">
            <a:avLst/>
          </a:prstGeom>
          <a:noFill/>
          <a:ln w="31750">
            <a:solidFill>
              <a:srgbClr val="0000FF"/>
            </a:solidFill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Most popular extensions since 2000</a:t>
            </a:r>
          </a:p>
        </p:txBody>
      </p:sp>
      <p:pic>
        <p:nvPicPr>
          <p:cNvPr id="19" name="Image 18" descr="Screen shot 2011-08-01 at 9.11.47 A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81409" y="4343400"/>
            <a:ext cx="2138791" cy="2295135"/>
          </a:xfrm>
          <a:prstGeom prst="rect">
            <a:avLst/>
          </a:prstGeom>
        </p:spPr>
      </p:pic>
      <p:pic>
        <p:nvPicPr>
          <p:cNvPr id="20" name="Image 19" descr="Screen shot 2011-08-01 at 9.12.21 AM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63554" y="2057400"/>
            <a:ext cx="2080446" cy="2285999"/>
          </a:xfrm>
          <a:prstGeom prst="rect">
            <a:avLst/>
          </a:prstGeom>
        </p:spPr>
      </p:pic>
      <p:sp>
        <p:nvSpPr>
          <p:cNvPr id="21" name="Line 11"/>
          <p:cNvSpPr>
            <a:spLocks noChangeShapeType="1"/>
          </p:cNvSpPr>
          <p:nvPr/>
        </p:nvSpPr>
        <p:spPr bwMode="auto">
          <a:xfrm flipV="1">
            <a:off x="2590800" y="4876800"/>
            <a:ext cx="4583723" cy="45719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22" name="Line 10"/>
          <p:cNvSpPr>
            <a:spLocks noChangeShapeType="1"/>
          </p:cNvSpPr>
          <p:nvPr/>
        </p:nvSpPr>
        <p:spPr bwMode="auto">
          <a:xfrm flipV="1">
            <a:off x="5345723" y="3429000"/>
            <a:ext cx="1688123" cy="3048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15" name="ZoneTexte 14"/>
          <p:cNvSpPr txBox="1"/>
          <p:nvPr/>
        </p:nvSpPr>
        <p:spPr>
          <a:xfrm>
            <a:off x="457200" y="6324600"/>
            <a:ext cx="5073568" cy="400110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dirty="0" err="1">
                <a:solidFill>
                  <a:srgbClr val="FF0000"/>
                </a:solidFill>
              </a:rPr>
              <a:t>Higgsless</a:t>
            </a:r>
            <a:r>
              <a:rPr lang="en-GB" dirty="0">
                <a:solidFill>
                  <a:srgbClr val="FF0000"/>
                </a:solidFill>
              </a:rPr>
              <a:t> models “disfavoured” these days </a:t>
            </a: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4B4930-C1B5-9F4B-A64A-E6165551E5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5576" y="-152400"/>
            <a:ext cx="7632848" cy="904875"/>
          </a:xfrm>
        </p:spPr>
        <p:txBody>
          <a:bodyPr/>
          <a:lstStyle/>
          <a:p>
            <a:r>
              <a:rPr lang="en-US" dirty="0"/>
              <a:t>Search for Di-jet Resonances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18E9BDE-15C2-4C42-B205-5C9AE66822F1}"/>
              </a:ext>
            </a:extLst>
          </p:cNvPr>
          <p:cNvSpPr txBox="1"/>
          <p:nvPr/>
        </p:nvSpPr>
        <p:spPr>
          <a:xfrm>
            <a:off x="107505" y="2033553"/>
            <a:ext cx="1800200" cy="2246769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00FF"/>
                </a:solidFill>
              </a:rPr>
              <a:t>Search for </a:t>
            </a:r>
            <a:r>
              <a:rPr lang="en-US" dirty="0">
                <a:solidFill>
                  <a:srgbClr val="FF0000"/>
                </a:solidFill>
              </a:rPr>
              <a:t>high mass </a:t>
            </a:r>
            <a:r>
              <a:rPr lang="en-US" dirty="0" err="1">
                <a:solidFill>
                  <a:srgbClr val="FF0000"/>
                </a:solidFill>
              </a:rPr>
              <a:t>dijet</a:t>
            </a:r>
            <a:endParaRPr lang="en-US" dirty="0">
              <a:solidFill>
                <a:srgbClr val="FF0000"/>
              </a:solidFill>
            </a:endParaRPr>
          </a:p>
          <a:p>
            <a:r>
              <a:rPr lang="en-US" dirty="0">
                <a:solidFill>
                  <a:srgbClr val="0000FF"/>
                </a:solidFill>
              </a:rPr>
              <a:t>resonances based on the full run2 data sample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C1EB367-9B7D-C342-9C8F-CF382038F095}"/>
              </a:ext>
            </a:extLst>
          </p:cNvPr>
          <p:cNvSpPr txBox="1"/>
          <p:nvPr/>
        </p:nvSpPr>
        <p:spPr>
          <a:xfrm>
            <a:off x="208962" y="5301208"/>
            <a:ext cx="5371150" cy="1323439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00FF"/>
                </a:solidFill>
              </a:rPr>
              <a:t>Masses of excited quarks or generic Gaussian</a:t>
            </a:r>
          </a:p>
          <a:p>
            <a:r>
              <a:rPr lang="en-US" dirty="0">
                <a:solidFill>
                  <a:srgbClr val="0000FF"/>
                </a:solidFill>
              </a:rPr>
              <a:t>shaped signals excluded in the 6-7 </a:t>
            </a:r>
            <a:r>
              <a:rPr lang="en-US" dirty="0" err="1">
                <a:solidFill>
                  <a:srgbClr val="0000FF"/>
                </a:solidFill>
              </a:rPr>
              <a:t>TeV</a:t>
            </a:r>
            <a:r>
              <a:rPr lang="en-US" dirty="0">
                <a:solidFill>
                  <a:srgbClr val="0000FF"/>
                </a:solidFill>
              </a:rPr>
              <a:t> region</a:t>
            </a:r>
          </a:p>
          <a:p>
            <a:endParaRPr lang="en-US" dirty="0">
              <a:solidFill>
                <a:srgbClr val="0000FF"/>
              </a:solidFill>
            </a:endParaRPr>
          </a:p>
          <a:p>
            <a:r>
              <a:rPr lang="en-US" dirty="0">
                <a:solidFill>
                  <a:srgbClr val="FF0000"/>
                </a:solidFill>
              </a:rPr>
              <a:t>More Luminosity -&gt; test smaller couplings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694F805-9D96-C64C-B2CB-F3933E1BE83B}"/>
              </a:ext>
            </a:extLst>
          </p:cNvPr>
          <p:cNvSpPr txBox="1"/>
          <p:nvPr/>
        </p:nvSpPr>
        <p:spPr>
          <a:xfrm>
            <a:off x="2991616" y="956818"/>
            <a:ext cx="2276585" cy="338554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US" sz="1600" dirty="0"/>
              <a:t>ATLAS-CONF-2019-007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2AB145B-7675-BE42-82DE-9B906522B83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51955" y="1295372"/>
            <a:ext cx="4123456" cy="3762517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2B4D86E0-A42D-4846-983A-A69B987D2CD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13118" y="978434"/>
            <a:ext cx="3230882" cy="2996952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DBF8EA8E-A0B7-7A4A-9B3A-763F6F172E9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13119" y="3900163"/>
            <a:ext cx="3230882" cy="28541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4862987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8E7DCF91-5E37-404A-A5E3-0A9C868C577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96600" y="2080628"/>
            <a:ext cx="6438831" cy="4528121"/>
          </a:xfrm>
          <a:prstGeom prst="rect">
            <a:avLst/>
          </a:prstGeom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F6C9CD68-6164-C545-A6AC-DD9753BA7B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5576" y="-152400"/>
            <a:ext cx="7632848" cy="904875"/>
          </a:xfrm>
        </p:spPr>
        <p:txBody>
          <a:bodyPr/>
          <a:lstStyle/>
          <a:p>
            <a:r>
              <a:rPr lang="en-US" dirty="0"/>
              <a:t>Search for Di-jet Resonances</a:t>
            </a:r>
          </a:p>
        </p:txBody>
      </p:sp>
      <p:pic>
        <p:nvPicPr>
          <p:cNvPr id="6" name="Image 11" descr="Screen Shot 2016-08-14 at 12.40.51.png">
            <a:extLst>
              <a:ext uri="{FF2B5EF4-FFF2-40B4-BE49-F238E27FC236}">
                <a16:creationId xmlns:a16="http://schemas.microsoft.com/office/drawing/2014/main" id="{9C5A3F8B-0357-8B40-B0B1-FDD9853385F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88024" y="764183"/>
            <a:ext cx="2819401" cy="137160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721E3AEC-D0EC-6244-8C12-4CDE70A94F89}"/>
              </a:ext>
            </a:extLst>
          </p:cNvPr>
          <p:cNvSpPr txBox="1"/>
          <p:nvPr/>
        </p:nvSpPr>
        <p:spPr>
          <a:xfrm>
            <a:off x="4716016" y="836712"/>
            <a:ext cx="976549" cy="40011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photon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3F9A2BEF-4F1C-D648-9086-01B925608D9C}"/>
              </a:ext>
            </a:extLst>
          </p:cNvPr>
          <p:cNvSpPr/>
          <p:nvPr/>
        </p:nvSpPr>
        <p:spPr bwMode="auto">
          <a:xfrm>
            <a:off x="4788024" y="1751856"/>
            <a:ext cx="1440160" cy="30899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98E89D3-27B8-3D49-AD01-A088D134E662}"/>
              </a:ext>
            </a:extLst>
          </p:cNvPr>
          <p:cNvSpPr txBox="1"/>
          <p:nvPr/>
        </p:nvSpPr>
        <p:spPr>
          <a:xfrm>
            <a:off x="107504" y="908720"/>
            <a:ext cx="4239366" cy="1015663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00FF"/>
                </a:solidFill>
              </a:rPr>
              <a:t>Access </a:t>
            </a:r>
            <a:r>
              <a:rPr lang="en-US" dirty="0">
                <a:solidFill>
                  <a:srgbClr val="FF0000"/>
                </a:solidFill>
              </a:rPr>
              <a:t>LOWER </a:t>
            </a:r>
            <a:r>
              <a:rPr lang="en-US" dirty="0" err="1">
                <a:solidFill>
                  <a:srgbClr val="FF0000"/>
                </a:solidFill>
              </a:rPr>
              <a:t>dijet</a:t>
            </a:r>
            <a:r>
              <a:rPr lang="en-US" dirty="0">
                <a:solidFill>
                  <a:srgbClr val="FF0000"/>
                </a:solidFill>
              </a:rPr>
              <a:t> invariant</a:t>
            </a:r>
          </a:p>
          <a:p>
            <a:r>
              <a:rPr lang="en-US" dirty="0">
                <a:solidFill>
                  <a:srgbClr val="0000FF"/>
                </a:solidFill>
              </a:rPr>
              <a:t>masses via initial state radiation</a:t>
            </a:r>
          </a:p>
          <a:p>
            <a:r>
              <a:rPr lang="en-US" dirty="0">
                <a:solidFill>
                  <a:srgbClr val="0000FF"/>
                </a:solidFill>
              </a:rPr>
              <a:t>for the trigger: </a:t>
            </a:r>
            <a:r>
              <a:rPr lang="en-US" dirty="0" err="1">
                <a:solidFill>
                  <a:srgbClr val="0000FF"/>
                </a:solidFill>
              </a:rPr>
              <a:t>eg</a:t>
            </a:r>
            <a:r>
              <a:rPr lang="en-US" dirty="0">
                <a:solidFill>
                  <a:srgbClr val="0000FF"/>
                </a:solidFill>
              </a:rPr>
              <a:t> a high </a:t>
            </a:r>
            <a:r>
              <a:rPr lang="en-US" dirty="0" err="1">
                <a:solidFill>
                  <a:srgbClr val="0000FF"/>
                </a:solidFill>
              </a:rPr>
              <a:t>p</a:t>
            </a:r>
            <a:r>
              <a:rPr lang="en-US" baseline="-25000" dirty="0" err="1">
                <a:solidFill>
                  <a:srgbClr val="0000FF"/>
                </a:solidFill>
              </a:rPr>
              <a:t>T</a:t>
            </a:r>
            <a:r>
              <a:rPr lang="en-US" dirty="0">
                <a:solidFill>
                  <a:srgbClr val="0000FF"/>
                </a:solidFill>
              </a:rPr>
              <a:t> photon</a:t>
            </a:r>
          </a:p>
        </p:txBody>
      </p:sp>
    </p:spTree>
    <p:extLst>
      <p:ext uri="{BB962C8B-B14F-4D97-AF65-F5344CB8AC3E}">
        <p14:creationId xmlns:p14="http://schemas.microsoft.com/office/powerpoint/2010/main" val="1226989207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-152400"/>
            <a:ext cx="9144000" cy="904875"/>
          </a:xfrm>
        </p:spPr>
        <p:txBody>
          <a:bodyPr/>
          <a:lstStyle/>
          <a:p>
            <a:r>
              <a:rPr lang="en-GB" dirty="0"/>
              <a:t>Are Quarks Elementary Particles?</a:t>
            </a:r>
          </a:p>
        </p:txBody>
      </p:sp>
      <p:pic>
        <p:nvPicPr>
          <p:cNvPr id="4" name="Espace réservé du contenu 3" descr="Screen Shot 2014-01-29 at 2.50.10 PM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388599" y="3810000"/>
            <a:ext cx="3536201" cy="2860947"/>
          </a:xfrm>
        </p:spPr>
      </p:pic>
      <p:pic>
        <p:nvPicPr>
          <p:cNvPr id="5" name="Image 4" descr="Screen Shot 2014-01-29 at 2.49.35 P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65800" y="1066800"/>
            <a:ext cx="3759000" cy="2667000"/>
          </a:xfrm>
          <a:prstGeom prst="rect">
            <a:avLst/>
          </a:prstGeom>
        </p:spPr>
      </p:pic>
      <p:pic>
        <p:nvPicPr>
          <p:cNvPr id="6" name="Image 5" descr="Screen Shot 2014-01-29 at 2.50.42 PM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43000" y="1600200"/>
            <a:ext cx="1675336" cy="2169864"/>
          </a:xfrm>
          <a:prstGeom prst="rect">
            <a:avLst/>
          </a:prstGeom>
        </p:spPr>
      </p:pic>
      <p:sp>
        <p:nvSpPr>
          <p:cNvPr id="7" name="ZoneTexte 6"/>
          <p:cNvSpPr txBox="1"/>
          <p:nvPr/>
        </p:nvSpPr>
        <p:spPr>
          <a:xfrm>
            <a:off x="128147" y="4191000"/>
            <a:ext cx="3834253" cy="1938992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sz="2400" dirty="0">
                <a:solidFill>
                  <a:srgbClr val="0000FF"/>
                </a:solidFill>
              </a:rPr>
              <a:t>Rutherford experiment:</a:t>
            </a:r>
          </a:p>
          <a:p>
            <a:r>
              <a:rPr lang="en-GB" sz="2400" dirty="0">
                <a:solidFill>
                  <a:srgbClr val="0000FF"/>
                </a:solidFill>
              </a:rPr>
              <a:t>Unexpected backscattering</a:t>
            </a:r>
          </a:p>
          <a:p>
            <a:r>
              <a:rPr lang="en-GB" sz="2400" dirty="0">
                <a:solidFill>
                  <a:srgbClr val="0000FF"/>
                </a:solidFill>
              </a:rPr>
              <a:t>of </a:t>
            </a:r>
            <a:r>
              <a:rPr lang="en-GB" sz="2400" dirty="0" err="1">
                <a:solidFill>
                  <a:srgbClr val="0000FF"/>
                </a:solidFill>
              </a:rPr>
              <a:t>α</a:t>
            </a:r>
            <a:r>
              <a:rPr lang="en-GB" sz="2400" dirty="0">
                <a:solidFill>
                  <a:srgbClr val="0000FF"/>
                </a:solidFill>
              </a:rPr>
              <a:t>-particles:</a:t>
            </a:r>
          </a:p>
          <a:p>
            <a:r>
              <a:rPr lang="en-GB" sz="2400" dirty="0">
                <a:solidFill>
                  <a:srgbClr val="FF0000"/>
                </a:solidFill>
              </a:rPr>
              <a:t>Evidence for the structure </a:t>
            </a:r>
          </a:p>
          <a:p>
            <a:r>
              <a:rPr lang="en-GB" sz="2400" dirty="0">
                <a:solidFill>
                  <a:srgbClr val="FF0000"/>
                </a:solidFill>
              </a:rPr>
              <a:t>of atoms !! (1911)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82541988"/>
      </p:ext>
    </p:extLst>
  </p:cSld>
  <p:clrMapOvr>
    <a:masterClrMapping/>
  </p:clrMapOvr>
  <p:transition/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>
          <a:xfrm>
            <a:off x="304800" y="-76200"/>
            <a:ext cx="8534400" cy="914400"/>
          </a:xfrm>
        </p:spPr>
        <p:txBody>
          <a:bodyPr>
            <a:normAutofit/>
          </a:bodyPr>
          <a:lstStyle/>
          <a:p>
            <a:r>
              <a:rPr lang="fr-FR" dirty="0">
                <a:effectLst/>
              </a:rPr>
              <a:t>Are Quarks </a:t>
            </a:r>
            <a:r>
              <a:rPr lang="fr-FR" dirty="0" err="1">
                <a:effectLst/>
              </a:rPr>
              <a:t>Elementary</a:t>
            </a:r>
            <a:r>
              <a:rPr lang="fr-FR" dirty="0">
                <a:effectLst/>
              </a:rPr>
              <a:t> </a:t>
            </a:r>
            <a:r>
              <a:rPr lang="fr-FR" dirty="0" err="1">
                <a:effectLst/>
              </a:rPr>
              <a:t>Particles</a:t>
            </a:r>
            <a:r>
              <a:rPr lang="fr-FR" dirty="0">
                <a:effectLst/>
              </a:rPr>
              <a:t>?</a:t>
            </a:r>
          </a:p>
        </p:txBody>
      </p:sp>
      <p:pic>
        <p:nvPicPr>
          <p:cNvPr id="6" name="Picture 15" descr="Picture 1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914400"/>
            <a:ext cx="2889737" cy="16240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6" descr="Picture 1a.png"/>
          <p:cNvPicPr>
            <a:picLocks noChangeAspect="1"/>
          </p:cNvPicPr>
          <p:nvPr/>
        </p:nvPicPr>
        <p:blipFill>
          <a:blip r:embed="rId3">
            <a:lum bright="14000"/>
          </a:blip>
          <a:srcRect/>
          <a:stretch>
            <a:fillRect/>
          </a:stretch>
        </p:blipFill>
        <p:spPr bwMode="auto">
          <a:xfrm>
            <a:off x="3064311" y="914400"/>
            <a:ext cx="1812489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ZoneTexte 12"/>
          <p:cNvSpPr txBox="1"/>
          <p:nvPr/>
        </p:nvSpPr>
        <p:spPr>
          <a:xfrm>
            <a:off x="381000" y="6243935"/>
            <a:ext cx="8656793" cy="461665"/>
          </a:xfrm>
          <a:prstGeom prst="rect">
            <a:avLst/>
          </a:prstGeom>
          <a:solidFill>
            <a:schemeClr val="accent5"/>
          </a:solidFill>
        </p:spPr>
        <p:txBody>
          <a:bodyPr wrap="none" rtlCol="0">
            <a:spAutoFit/>
          </a:bodyPr>
          <a:lstStyle/>
          <a:p>
            <a:r>
              <a:rPr lang="en-GB" sz="2400" dirty="0">
                <a:solidFill>
                  <a:srgbClr val="FF0000"/>
                </a:solidFill>
              </a:rPr>
              <a:t>Quarks remain elementary particles after these measurements</a:t>
            </a:r>
          </a:p>
        </p:txBody>
      </p:sp>
      <p:sp>
        <p:nvSpPr>
          <p:cNvPr id="9" name="ZoneTexte 8"/>
          <p:cNvSpPr txBox="1"/>
          <p:nvPr/>
        </p:nvSpPr>
        <p:spPr>
          <a:xfrm>
            <a:off x="4191000" y="2667000"/>
            <a:ext cx="4876800" cy="1015663"/>
          </a:xfrm>
          <a:prstGeom prst="rect">
            <a:avLst/>
          </a:prstGeom>
          <a:solidFill>
            <a:schemeClr val="accent5">
              <a:lumMod val="9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0000FF"/>
                </a:solidFill>
              </a:rPr>
              <a:t>Measurement of the production angle </a:t>
            </a:r>
          </a:p>
          <a:p>
            <a:r>
              <a:rPr lang="en-GB" dirty="0">
                <a:solidFill>
                  <a:srgbClr val="0000FF"/>
                </a:solidFill>
              </a:rPr>
              <a:t>of the jet with respect to the beam</a:t>
            </a:r>
          </a:p>
          <a:p>
            <a:r>
              <a:rPr lang="en-GB" dirty="0">
                <a:solidFill>
                  <a:srgbClr val="0000FF"/>
                </a:solidFill>
              </a:rPr>
              <a:t>-</a:t>
            </a:r>
            <a:r>
              <a:rPr lang="en-GB" dirty="0">
                <a:solidFill>
                  <a:srgbClr val="FF0000"/>
                </a:solidFill>
              </a:rPr>
              <a:t>&gt; High Energy Rutherford Experiment </a:t>
            </a:r>
          </a:p>
        </p:txBody>
      </p:sp>
      <p:pic>
        <p:nvPicPr>
          <p:cNvPr id="14" name="Espace réservé du contenu 5" descr="Screen shot 2010-09-17 at 4.55.45 PM.pn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175738" y="838199"/>
            <a:ext cx="3892062" cy="18188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Espace réservé du contenu 15" descr="Screen shot 2011-08-26 at 2.06.43 PM.png"/>
          <p:cNvPicPr>
            <a:picLocks noGrp="1" noChangeAspect="1"/>
          </p:cNvPicPr>
          <p:nvPr>
            <p:ph idx="1"/>
          </p:nvPr>
        </p:nvPicPr>
        <p:blipFill>
          <a:blip r:embed="rId5"/>
          <a:stretch>
            <a:fillRect/>
          </a:stretch>
        </p:blipFill>
        <p:spPr>
          <a:xfrm>
            <a:off x="4346028" y="3776420"/>
            <a:ext cx="4874172" cy="2395780"/>
          </a:xfrm>
        </p:spPr>
      </p:pic>
      <p:sp>
        <p:nvSpPr>
          <p:cNvPr id="17" name="AutoShape 7"/>
          <p:cNvSpPr>
            <a:spLocks noChangeArrowheads="1"/>
          </p:cNvSpPr>
          <p:nvPr/>
        </p:nvSpPr>
        <p:spPr bwMode="auto">
          <a:xfrm rot="16200000">
            <a:off x="3692953" y="4460447"/>
            <a:ext cx="448408" cy="671513"/>
          </a:xfrm>
          <a:prstGeom prst="downArrow">
            <a:avLst>
              <a:gd name="adj1" fmla="val 50000"/>
              <a:gd name="adj2" fmla="val 34559"/>
            </a:avLst>
          </a:prstGeom>
          <a:solidFill>
            <a:srgbClr val="FF0000"/>
          </a:solidFill>
          <a:ln w="31750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11" name="Image 10" descr="Screen Shot 2016-08-12 at 17.04.01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04800" y="2819400"/>
            <a:ext cx="3304442" cy="3429000"/>
          </a:xfrm>
          <a:prstGeom prst="rect">
            <a:avLst/>
          </a:prstGeom>
        </p:spPr>
      </p:pic>
      <p:sp>
        <p:nvSpPr>
          <p:cNvPr id="12" name="ZoneTexte 11"/>
          <p:cNvSpPr txBox="1"/>
          <p:nvPr/>
        </p:nvSpPr>
        <p:spPr>
          <a:xfrm>
            <a:off x="1786002" y="2514600"/>
            <a:ext cx="1642998" cy="338554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sz="1600" dirty="0"/>
              <a:t>CONF-2016-069</a:t>
            </a:r>
          </a:p>
        </p:txBody>
      </p:sp>
    </p:spTree>
    <p:extLst>
      <p:ext uri="{BB962C8B-B14F-4D97-AF65-F5344CB8AC3E}">
        <p14:creationId xmlns:p14="http://schemas.microsoft.com/office/powerpoint/2010/main" val="18647854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7" grpId="0" animBg="1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Espace réservé de la date 3"/>
          <p:cNvSpPr>
            <a:spLocks noGrp="1"/>
          </p:cNvSpPr>
          <p:nvPr>
            <p:ph type="dt" sz="quarter" idx="4294967295"/>
          </p:nvPr>
        </p:nvSpPr>
        <p:spPr>
          <a:xfrm>
            <a:off x="70338" y="6543675"/>
            <a:ext cx="2760785" cy="247650"/>
          </a:xfrm>
          <a:prstGeom prst="rect">
            <a:avLst/>
          </a:prstGeom>
          <a:noFill/>
        </p:spPr>
        <p:txBody>
          <a:bodyPr/>
          <a:lstStyle/>
          <a:p>
            <a:r>
              <a:rPr lang="fr-CH"/>
              <a:t>	</a:t>
            </a:r>
            <a:endParaRPr lang="fr-FR"/>
          </a:p>
        </p:txBody>
      </p:sp>
      <p:sp>
        <p:nvSpPr>
          <p:cNvPr id="22532" name="Rectangle 2"/>
          <p:cNvSpPr>
            <a:spLocks noGrp="1" noChangeArrowheads="1"/>
          </p:cNvSpPr>
          <p:nvPr>
            <p:ph type="title"/>
          </p:nvPr>
        </p:nvSpPr>
        <p:spPr>
          <a:xfrm>
            <a:off x="1371600" y="-142875"/>
            <a:ext cx="7239000" cy="904875"/>
          </a:xfrm>
        </p:spPr>
        <p:txBody>
          <a:bodyPr/>
          <a:lstStyle/>
          <a:p>
            <a:pPr eaLnBrk="1" hangingPunct="1"/>
            <a:r>
              <a:rPr lang="en-US" sz="3600" dirty="0"/>
              <a:t>E.g. Di-lepton Resonance</a:t>
            </a:r>
          </a:p>
        </p:txBody>
      </p:sp>
      <p:pic>
        <p:nvPicPr>
          <p:cNvPr id="22533" name="Picture 4"/>
          <p:cNvPicPr>
            <a:picLocks noChangeAspect="1" noChangeArrowheads="1"/>
          </p:cNvPicPr>
          <p:nvPr/>
        </p:nvPicPr>
        <mc:AlternateContent xmlns:mc="http://schemas.openxmlformats.org/markup-compatibility/2006">
          <mc:Choice xmlns="" xmlns:mv="urn:schemas-microsoft-com:mac:vml" xmlns:ma="http://schemas.microsoft.com/office/mac/drawingml/2008/main" Requires="ma">
            <p:blipFill>
              <a:blip r:embed="rId3"/>
              <a:srcRect/>
              <a:stretch>
                <a:fillRect/>
              </a:stretch>
            </p:blipFill>
          </mc:Choice>
          <mc:Fallback>
            <p:blipFill>
              <a:blip r:embed="rId4"/>
              <a:srcRect/>
              <a:stretch>
                <a:fillRect/>
              </a:stretch>
            </p:blipFill>
          </mc:Fallback>
        </mc:AlternateContent>
        <p:spPr bwMode="auto">
          <a:xfrm>
            <a:off x="3376246" y="838200"/>
            <a:ext cx="2791558" cy="2668588"/>
          </a:xfrm>
          <a:prstGeom prst="rect">
            <a:avLst/>
          </a:prstGeom>
          <a:noFill/>
          <a:ln w="41275">
            <a:noFill/>
            <a:miter lim="800000"/>
            <a:headEnd/>
            <a:tailEnd/>
          </a:ln>
        </p:spPr>
      </p:pic>
      <p:sp>
        <p:nvSpPr>
          <p:cNvPr id="22535" name="Text Box 6"/>
          <p:cNvSpPr txBox="1">
            <a:spLocks noChangeArrowheads="1"/>
          </p:cNvSpPr>
          <p:nvPr/>
        </p:nvSpPr>
        <p:spPr bwMode="auto">
          <a:xfrm>
            <a:off x="3657600" y="3810001"/>
            <a:ext cx="2680091" cy="1200328"/>
          </a:xfrm>
          <a:prstGeom prst="rect">
            <a:avLst/>
          </a:prstGeom>
          <a:solidFill>
            <a:srgbClr val="CCFFFF"/>
          </a:solidFill>
          <a:ln w="4127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400"/>
              <a:t>If we are lucky:</a:t>
            </a:r>
          </a:p>
          <a:p>
            <a:r>
              <a:rPr lang="en-US" sz="2400"/>
              <a:t>a signal could be </a:t>
            </a:r>
          </a:p>
          <a:p>
            <a:r>
              <a:rPr lang="en-US" sz="2400"/>
              <a:t>seen very early on</a:t>
            </a:r>
          </a:p>
        </p:txBody>
      </p:sp>
      <p:sp>
        <p:nvSpPr>
          <p:cNvPr id="22537" name="Text Box 9"/>
          <p:cNvSpPr txBox="1">
            <a:spLocks noChangeArrowheads="1"/>
          </p:cNvSpPr>
          <p:nvPr/>
        </p:nvSpPr>
        <p:spPr bwMode="auto">
          <a:xfrm>
            <a:off x="6471139" y="838201"/>
            <a:ext cx="1931639" cy="954107"/>
          </a:xfrm>
          <a:prstGeom prst="rect">
            <a:avLst/>
          </a:prstGeom>
          <a:solidFill>
            <a:srgbClr val="FFFF99"/>
          </a:solidFill>
          <a:ln w="254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800" dirty="0">
                <a:solidFill>
                  <a:srgbClr val="0000FF"/>
                </a:solidFill>
              </a:rPr>
              <a:t>Example </a:t>
            </a:r>
          </a:p>
          <a:p>
            <a:r>
              <a:rPr lang="en-US" sz="2800" dirty="0" err="1">
                <a:solidFill>
                  <a:srgbClr val="0000FF"/>
                </a:solidFill>
              </a:rPr>
              <a:t>pp</a:t>
            </a:r>
            <a:r>
              <a:rPr lang="en-US" sz="2800" dirty="0" err="1">
                <a:solidFill>
                  <a:srgbClr val="0000FF"/>
                </a:solidFill>
                <a:sym typeface="Symbol" charset="2"/>
              </a:rPr>
              <a:t></a:t>
            </a:r>
            <a:r>
              <a:rPr lang="en-US" sz="2800" dirty="0">
                <a:solidFill>
                  <a:srgbClr val="0000FF"/>
                </a:solidFill>
                <a:sym typeface="Symbol" charset="2"/>
              </a:rPr>
              <a:t> +X</a:t>
            </a:r>
          </a:p>
        </p:txBody>
      </p:sp>
      <p:sp>
        <p:nvSpPr>
          <p:cNvPr id="22538" name="Text Box 10"/>
          <p:cNvSpPr txBox="1">
            <a:spLocks noChangeArrowheads="1"/>
          </p:cNvSpPr>
          <p:nvPr/>
        </p:nvSpPr>
        <p:spPr bwMode="auto">
          <a:xfrm>
            <a:off x="844061" y="1143000"/>
            <a:ext cx="2318213" cy="1815882"/>
          </a:xfrm>
          <a:prstGeom prst="rect">
            <a:avLst/>
          </a:prstGeom>
          <a:solidFill>
            <a:srgbClr val="FFFF66"/>
          </a:solidFill>
          <a:ln w="254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/>
              <a:t>Plot the di-lepton</a:t>
            </a:r>
          </a:p>
          <a:p>
            <a:r>
              <a:rPr lang="en-US"/>
              <a:t>invariant mass</a:t>
            </a:r>
          </a:p>
          <a:p>
            <a:r>
              <a:rPr lang="en-US" sz="2400">
                <a:solidFill>
                  <a:srgbClr val="CC0000"/>
                </a:solidFill>
              </a:rPr>
              <a:t>A peak!! </a:t>
            </a:r>
          </a:p>
          <a:p>
            <a:r>
              <a:rPr lang="en-US" sz="2400">
                <a:solidFill>
                  <a:srgbClr val="CC0000"/>
                </a:solidFill>
              </a:rPr>
              <a:t>A new particle!!</a:t>
            </a:r>
          </a:p>
          <a:p>
            <a:r>
              <a:rPr lang="en-US" sz="2400">
                <a:solidFill>
                  <a:srgbClr val="CC0000"/>
                </a:solidFill>
              </a:rPr>
              <a:t>A discovery!!</a:t>
            </a:r>
          </a:p>
        </p:txBody>
      </p:sp>
      <p:pic>
        <p:nvPicPr>
          <p:cNvPr id="11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629400" y="2057400"/>
            <a:ext cx="2089371" cy="1295401"/>
          </a:xfrm>
          <a:prstGeom prst="rect">
            <a:avLst/>
          </a:prstGeom>
          <a:noFill/>
          <a:ln w="41275">
            <a:noFill/>
            <a:miter lim="800000"/>
            <a:headEnd/>
            <a:tailEnd/>
          </a:ln>
        </p:spPr>
      </p:pic>
      <p:sp>
        <p:nvSpPr>
          <p:cNvPr id="12" name="ZoneTexte 11"/>
          <p:cNvSpPr txBox="1"/>
          <p:nvPr/>
        </p:nvSpPr>
        <p:spPr>
          <a:xfrm>
            <a:off x="8229600" y="2133600"/>
            <a:ext cx="389850" cy="338554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sz="1600" dirty="0" err="1"/>
              <a:t>μ</a:t>
            </a:r>
            <a:endParaRPr lang="en-GB" sz="1600" dirty="0"/>
          </a:p>
        </p:txBody>
      </p:sp>
      <p:sp>
        <p:nvSpPr>
          <p:cNvPr id="13" name="ZoneTexte 12"/>
          <p:cNvSpPr txBox="1"/>
          <p:nvPr/>
        </p:nvSpPr>
        <p:spPr>
          <a:xfrm>
            <a:off x="8229600" y="2895600"/>
            <a:ext cx="389850" cy="338554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sz="1600" dirty="0" err="1"/>
              <a:t>μ</a:t>
            </a:r>
            <a:endParaRPr lang="en-GB" sz="1600" dirty="0"/>
          </a:p>
        </p:txBody>
      </p:sp>
      <p:sp>
        <p:nvSpPr>
          <p:cNvPr id="14" name="ZoneTexte 13"/>
          <p:cNvSpPr txBox="1"/>
          <p:nvPr/>
        </p:nvSpPr>
        <p:spPr>
          <a:xfrm>
            <a:off x="7344962" y="2209800"/>
            <a:ext cx="557489" cy="400110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dirty="0"/>
              <a:t>G ?</a:t>
            </a:r>
          </a:p>
        </p:txBody>
      </p:sp>
      <p:pic>
        <p:nvPicPr>
          <p:cNvPr id="15" name="Picture 4"/>
          <p:cNvPicPr>
            <a:picLocks noChangeAspect="1" noChangeArrowheads="1"/>
          </p:cNvPicPr>
          <p:nvPr/>
        </p:nvPicPr>
        <mc:AlternateContent xmlns:mc="http://schemas.openxmlformats.org/markup-compatibility/2006">
          <mc:Choice xmlns="" xmlns:mv="urn:schemas-microsoft-com:mac:vml" xmlns:ma="http://schemas.microsoft.com/office/mac/drawingml/2008/main" Requires="ma">
            <p:blipFill>
              <a:blip r:embed="rId6"/>
              <a:srcRect/>
              <a:stretch>
                <a:fillRect/>
              </a:stretch>
            </p:blipFill>
          </mc:Choice>
          <mc:Fallback>
            <p:blipFill>
              <a:blip r:embed="rId7"/>
              <a:srcRect/>
              <a:stretch>
                <a:fillRect/>
              </a:stretch>
            </p:blipFill>
          </mc:Fallback>
        </mc:AlternateContent>
        <p:spPr bwMode="auto">
          <a:xfrm>
            <a:off x="990600" y="4114800"/>
            <a:ext cx="2409783" cy="2257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Picture 11"/>
          <p:cNvPicPr>
            <a:picLocks noChangeAspect="1" noChangeArrowheads="1"/>
          </p:cNvPicPr>
          <p:nvPr/>
        </p:nvPicPr>
        <mc:AlternateContent xmlns:mc="http://schemas.openxmlformats.org/markup-compatibility/2006">
          <mc:Choice xmlns="" xmlns:mv="urn:schemas-microsoft-com:mac:vml" xmlns:ma="http://schemas.microsoft.com/office/mac/drawingml/2008/main" Requires="ma">
            <p:blipFill>
              <a:blip r:embed="rId8"/>
              <a:srcRect/>
              <a:stretch>
                <a:fillRect/>
              </a:stretch>
            </p:blipFill>
          </mc:Choice>
          <mc:Fallback>
            <p:blipFill>
              <a:blip r:embed="rId9"/>
              <a:srcRect/>
              <a:stretch>
                <a:fillRect/>
              </a:stretch>
            </p:blipFill>
          </mc:Fallback>
        </mc:AlternateContent>
        <p:spPr bwMode="auto">
          <a:xfrm>
            <a:off x="914400" y="3581400"/>
            <a:ext cx="7923335" cy="3160713"/>
          </a:xfrm>
          <a:prstGeom prst="rect">
            <a:avLst/>
          </a:prstGeom>
          <a:noFill/>
          <a:ln w="4127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 txBox="1">
            <a:spLocks/>
          </p:cNvSpPr>
          <p:nvPr/>
        </p:nvSpPr>
        <p:spPr bwMode="auto">
          <a:xfrm>
            <a:off x="0" y="-142875"/>
            <a:ext cx="9144000" cy="90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137160" rIns="92075" bIns="46038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4000" b="1" kern="0" dirty="0" err="1">
                <a:solidFill>
                  <a:srgbClr val="0000FF"/>
                </a:solidFill>
                <a:latin typeface="Arial"/>
                <a:ea typeface="ＭＳ Ｐゴシック" charset="-128"/>
                <a:cs typeface="ＭＳ Ｐゴシック" charset="-128"/>
              </a:rPr>
              <a:t>Lepton+MET</a:t>
            </a:r>
            <a:r>
              <a:rPr lang="en-GB" sz="4000" b="1" kern="0" dirty="0">
                <a:solidFill>
                  <a:srgbClr val="0000FF"/>
                </a:solidFill>
                <a:latin typeface="Arial"/>
                <a:ea typeface="ＭＳ Ｐゴシック" charset="-128"/>
                <a:cs typeface="ＭＳ Ｐゴシック" charset="-128"/>
              </a:rPr>
              <a:t> &amp; Dilepton Searches</a:t>
            </a:r>
            <a:r>
              <a:rPr kumimoji="0" lang="en-GB" sz="4000" b="1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/>
                <a:ea typeface="ＭＳ Ｐゴシック" charset="-128"/>
                <a:cs typeface="ＭＳ Ｐゴシック" charset="-128"/>
              </a:rPr>
              <a:t> </a:t>
            </a:r>
          </a:p>
        </p:txBody>
      </p:sp>
      <p:pic>
        <p:nvPicPr>
          <p:cNvPr id="8" name="Image 7" descr="Screen Shot 2018-01-01 at 21.58.08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38600" y="4572000"/>
            <a:ext cx="1295400" cy="1091495"/>
          </a:xfrm>
          <a:prstGeom prst="rect">
            <a:avLst/>
          </a:prstGeom>
        </p:spPr>
      </p:pic>
      <p:sp>
        <p:nvSpPr>
          <p:cNvPr id="9" name="ZoneTexte 8"/>
          <p:cNvSpPr txBox="1"/>
          <p:nvPr/>
        </p:nvSpPr>
        <p:spPr>
          <a:xfrm>
            <a:off x="3581400" y="4114800"/>
            <a:ext cx="1828800" cy="338554"/>
          </a:xfrm>
          <a:prstGeom prst="rect">
            <a:avLst/>
          </a:prstGeom>
          <a:solidFill>
            <a:schemeClr val="accent3"/>
          </a:solidFill>
        </p:spPr>
        <p:txBody>
          <a:bodyPr wrap="square" rtlCol="0">
            <a:spAutoFit/>
          </a:bodyPr>
          <a:lstStyle/>
          <a:p>
            <a:r>
              <a:rPr lang="en-US" sz="1600" dirty="0"/>
              <a:t>arXiv:1906.05609</a:t>
            </a:r>
            <a:endParaRPr lang="en-GB" sz="1600" dirty="0"/>
          </a:p>
        </p:txBody>
      </p:sp>
      <p:sp>
        <p:nvSpPr>
          <p:cNvPr id="10" name="ZoneTexte 9"/>
          <p:cNvSpPr txBox="1"/>
          <p:nvPr/>
        </p:nvSpPr>
        <p:spPr>
          <a:xfrm>
            <a:off x="539796" y="762000"/>
            <a:ext cx="7918404" cy="40011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0000FF"/>
                </a:solidFill>
              </a:rPr>
              <a:t>Search for </a:t>
            </a:r>
            <a:r>
              <a:rPr lang="en-GB" dirty="0" err="1">
                <a:solidFill>
                  <a:srgbClr val="0000FF"/>
                </a:solidFill>
              </a:rPr>
              <a:t>dilepton</a:t>
            </a:r>
            <a:r>
              <a:rPr lang="en-GB" dirty="0">
                <a:solidFill>
                  <a:srgbClr val="0000FF"/>
                </a:solidFill>
              </a:rPr>
              <a:t> resonances (Z’…) or </a:t>
            </a:r>
            <a:r>
              <a:rPr lang="en-GB" dirty="0" err="1">
                <a:solidFill>
                  <a:srgbClr val="0000FF"/>
                </a:solidFill>
              </a:rPr>
              <a:t>lepton+MET</a:t>
            </a:r>
            <a:r>
              <a:rPr lang="en-GB" dirty="0">
                <a:solidFill>
                  <a:srgbClr val="0000FF"/>
                </a:solidFill>
              </a:rPr>
              <a:t> (W’…) searches</a:t>
            </a:r>
          </a:p>
        </p:txBody>
      </p:sp>
      <p:sp>
        <p:nvSpPr>
          <p:cNvPr id="11" name="ZoneTexte 10"/>
          <p:cNvSpPr txBox="1"/>
          <p:nvPr/>
        </p:nvSpPr>
        <p:spPr>
          <a:xfrm>
            <a:off x="3851920" y="1371600"/>
            <a:ext cx="1778051" cy="338554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sz="1600" dirty="0"/>
              <a:t>arXiv:1903.06248</a:t>
            </a:r>
          </a:p>
        </p:txBody>
      </p:sp>
      <p:sp>
        <p:nvSpPr>
          <p:cNvPr id="12" name="ZoneTexte 11"/>
          <p:cNvSpPr txBox="1"/>
          <p:nvPr/>
        </p:nvSpPr>
        <p:spPr>
          <a:xfrm>
            <a:off x="3962400" y="5791200"/>
            <a:ext cx="4696368" cy="1015663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W’ </a:t>
            </a:r>
            <a:r>
              <a:rPr lang="en-GB" dirty="0">
                <a:solidFill>
                  <a:srgbClr val="0000FF"/>
                </a:solidFill>
              </a:rPr>
              <a:t>in context of sequential SM excluded</a:t>
            </a:r>
          </a:p>
          <a:p>
            <a:r>
              <a:rPr lang="en-GB" dirty="0">
                <a:solidFill>
                  <a:srgbClr val="0000FF"/>
                </a:solidFill>
              </a:rPr>
              <a:t>up to</a:t>
            </a:r>
            <a:r>
              <a:rPr lang="en-GB" dirty="0">
                <a:solidFill>
                  <a:srgbClr val="FF0000"/>
                </a:solidFill>
              </a:rPr>
              <a:t> 6 </a:t>
            </a:r>
            <a:r>
              <a:rPr lang="en-GB" dirty="0" err="1">
                <a:solidFill>
                  <a:srgbClr val="FF0000"/>
                </a:solidFill>
              </a:rPr>
              <a:t>TeV</a:t>
            </a:r>
            <a:r>
              <a:rPr lang="en-GB" dirty="0">
                <a:solidFill>
                  <a:srgbClr val="FF0000"/>
                </a:solidFill>
              </a:rPr>
              <a:t> </a:t>
            </a:r>
            <a:r>
              <a:rPr lang="en-GB" dirty="0">
                <a:solidFill>
                  <a:srgbClr val="0000FF"/>
                </a:solidFill>
              </a:rPr>
              <a:t>with 139 fb</a:t>
            </a:r>
            <a:r>
              <a:rPr lang="en-GB" baseline="30000" dirty="0">
                <a:solidFill>
                  <a:srgbClr val="0000FF"/>
                </a:solidFill>
              </a:rPr>
              <a:t>-1</a:t>
            </a:r>
          </a:p>
          <a:p>
            <a:r>
              <a:rPr lang="en-GB" dirty="0">
                <a:solidFill>
                  <a:srgbClr val="FF0000"/>
                </a:solidFill>
              </a:rPr>
              <a:t>Z’</a:t>
            </a:r>
            <a:r>
              <a:rPr lang="en-GB" dirty="0">
                <a:solidFill>
                  <a:srgbClr val="0000FF"/>
                </a:solidFill>
              </a:rPr>
              <a:t> excluded up to about </a:t>
            </a:r>
            <a:r>
              <a:rPr lang="en-GB" dirty="0">
                <a:solidFill>
                  <a:srgbClr val="FF0000"/>
                </a:solidFill>
              </a:rPr>
              <a:t>5 </a:t>
            </a:r>
            <a:r>
              <a:rPr lang="en-GB" dirty="0" err="1">
                <a:solidFill>
                  <a:srgbClr val="FF0000"/>
                </a:solidFill>
              </a:rPr>
              <a:t>TeV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7" name="ZoneTexte 16"/>
          <p:cNvSpPr txBox="1"/>
          <p:nvPr/>
        </p:nvSpPr>
        <p:spPr>
          <a:xfrm>
            <a:off x="5638800" y="4397514"/>
            <a:ext cx="3150221" cy="830997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sz="2400" dirty="0">
                <a:solidFill>
                  <a:srgbClr val="FF0000"/>
                </a:solidFill>
              </a:rPr>
              <a:t>Analyses that include </a:t>
            </a:r>
          </a:p>
          <a:p>
            <a:r>
              <a:rPr lang="en-GB" sz="2400" dirty="0">
                <a:solidFill>
                  <a:srgbClr val="FF0000"/>
                </a:solidFill>
              </a:rPr>
              <a:t>all run 2 data!</a:t>
            </a:r>
          </a:p>
        </p:txBody>
      </p:sp>
      <p:pic>
        <p:nvPicPr>
          <p:cNvPr id="18" name="Image 17" descr="Screen Shot 2018-06-08 at 00.15.13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62400" y="2057400"/>
            <a:ext cx="1441450" cy="1244600"/>
          </a:xfrm>
          <a:prstGeom prst="rect">
            <a:avLst/>
          </a:prstGeom>
        </p:spPr>
      </p:pic>
      <p:sp>
        <p:nvSpPr>
          <p:cNvPr id="20" name="ZoneTexte 19"/>
          <p:cNvSpPr txBox="1"/>
          <p:nvPr/>
        </p:nvSpPr>
        <p:spPr>
          <a:xfrm>
            <a:off x="5171533" y="2057400"/>
            <a:ext cx="252167" cy="246221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sz="1000" dirty="0" err="1"/>
              <a:t>e</a:t>
            </a:r>
            <a:endParaRPr lang="en-GB" sz="1000" dirty="0"/>
          </a:p>
        </p:txBody>
      </p:sp>
      <p:sp>
        <p:nvSpPr>
          <p:cNvPr id="21" name="ZoneTexte 20"/>
          <p:cNvSpPr txBox="1"/>
          <p:nvPr/>
        </p:nvSpPr>
        <p:spPr>
          <a:xfrm>
            <a:off x="5158033" y="3048000"/>
            <a:ext cx="252167" cy="246221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sz="1000" dirty="0" err="1"/>
              <a:t>e</a:t>
            </a:r>
            <a:endParaRPr lang="en-GB" sz="10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75CAAEF-AC28-CD44-A060-491DED2F56F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914" y="4119984"/>
            <a:ext cx="3541886" cy="2590132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BE384DC1-FB3C-9149-B377-0FF35A6A3EB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603" y="1363821"/>
            <a:ext cx="3915325" cy="251460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2D504F6C-8225-8540-BED5-478BAF50200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517704" y="1411383"/>
            <a:ext cx="3626296" cy="24846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0611684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Titre 1"/>
          <p:cNvSpPr>
            <a:spLocks noGrp="1"/>
          </p:cNvSpPr>
          <p:nvPr>
            <p:ph type="title"/>
          </p:nvPr>
        </p:nvSpPr>
        <p:spPr>
          <a:xfrm>
            <a:off x="211015" y="-152400"/>
            <a:ext cx="8710246" cy="866775"/>
          </a:xfrm>
        </p:spPr>
        <p:txBody>
          <a:bodyPr/>
          <a:lstStyle/>
          <a:p>
            <a:r>
              <a:rPr lang="fr-FR" sz="3800" dirty="0" err="1">
                <a:latin typeface="Arial" charset="0"/>
              </a:rPr>
              <a:t>Summary</a:t>
            </a:r>
            <a:endParaRPr lang="fr-FR" sz="3800" dirty="0">
              <a:solidFill>
                <a:srgbClr val="FF0000"/>
              </a:solidFill>
              <a:latin typeface="Arial" charset="0"/>
            </a:endParaRPr>
          </a:p>
        </p:txBody>
      </p:sp>
      <p:sp>
        <p:nvSpPr>
          <p:cNvPr id="122883" name="Espace réservé du numéro de diapositive 3"/>
          <p:cNvSpPr>
            <a:spLocks noGrp="1"/>
          </p:cNvSpPr>
          <p:nvPr>
            <p:ph type="sldNum" sz="quarter" idx="4294967295"/>
          </p:nvPr>
        </p:nvSpPr>
        <p:spPr>
          <a:xfrm>
            <a:off x="6997212" y="6281739"/>
            <a:ext cx="1918188" cy="542925"/>
          </a:xfrm>
          <a:prstGeom prst="rect">
            <a:avLst/>
          </a:prstGeom>
          <a:noFill/>
        </p:spPr>
        <p:txBody>
          <a:bodyPr/>
          <a:lstStyle/>
          <a:p>
            <a:fld id="{6AD3E268-318B-4D40-8509-39873DE903DA}" type="slidenum">
              <a:rPr lang="en-US" smtClean="0"/>
              <a:pPr/>
              <a:t>55</a:t>
            </a:fld>
            <a:endParaRPr lang="en-US"/>
          </a:p>
        </p:txBody>
      </p:sp>
      <p:sp>
        <p:nvSpPr>
          <p:cNvPr id="146436" name="Rectangle 4"/>
          <p:cNvSpPr>
            <a:spLocks noChangeArrowheads="1"/>
          </p:cNvSpPr>
          <p:nvPr/>
        </p:nvSpPr>
        <p:spPr bwMode="auto">
          <a:xfrm>
            <a:off x="0" y="764704"/>
            <a:ext cx="9144000" cy="5986464"/>
          </a:xfrm>
          <a:prstGeom prst="rect">
            <a:avLst/>
          </a:prstGeom>
          <a:solidFill>
            <a:schemeClr val="accent3">
              <a:lumMod val="85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eaLnBrk="0" hangingPunct="0">
              <a:defRPr/>
            </a:pPr>
            <a:endParaRPr lang="en-NZ">
              <a:solidFill>
                <a:schemeClr val="tx1"/>
              </a:solidFill>
              <a:latin typeface="Tahoma" charset="0"/>
            </a:endParaRPr>
          </a:p>
        </p:txBody>
      </p:sp>
      <p:sp>
        <p:nvSpPr>
          <p:cNvPr id="122885" name="Espace réservé du contenu 2"/>
          <p:cNvSpPr txBox="1">
            <a:spLocks/>
          </p:cNvSpPr>
          <p:nvPr/>
        </p:nvSpPr>
        <p:spPr bwMode="auto">
          <a:xfrm>
            <a:off x="0" y="838200"/>
            <a:ext cx="8991600" cy="510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>
            <a:prstTxWarp prst="textNoShape">
              <a:avLst/>
            </a:prstTxWarp>
          </a:bodyPr>
          <a:lstStyle/>
          <a:p>
            <a:pPr marL="342900" indent="-342900" eaLnBrk="0" hangingPunct="0">
              <a:spcBef>
                <a:spcPct val="20000"/>
              </a:spcBef>
              <a:buFontTx/>
              <a:buChar char="•"/>
            </a:pPr>
            <a:r>
              <a:rPr lang="en-GB" sz="2400" dirty="0">
                <a:solidFill>
                  <a:srgbClr val="0000FF"/>
                </a:solidFill>
                <a:latin typeface="Arial" charset="0"/>
                <a:ea typeface="ＭＳ Ｐゴシック" charset="-128"/>
                <a:cs typeface="ＭＳ Ｐゴシック" charset="-128"/>
              </a:rPr>
              <a:t>Measurements of Standard Model processes show good agreement with predictions. </a:t>
            </a:r>
            <a:r>
              <a:rPr lang="en-GB" sz="2400" dirty="0">
                <a:solidFill>
                  <a:srgbClr val="FF0000"/>
                </a:solidFill>
                <a:latin typeface="Arial" charset="0"/>
                <a:ea typeface="ＭＳ Ｐゴシック" charset="-128"/>
                <a:cs typeface="ＭＳ Ｐゴシック" charset="-128"/>
              </a:rPr>
              <a:t>Precise measurements require precise calculations.</a:t>
            </a:r>
          </a:p>
          <a:p>
            <a:pPr marL="342900" indent="-342900" eaLnBrk="0" hangingPunct="0">
              <a:spcBef>
                <a:spcPct val="20000"/>
              </a:spcBef>
              <a:buFontTx/>
              <a:buChar char="•"/>
            </a:pPr>
            <a:r>
              <a:rPr lang="en-GB" sz="2400" dirty="0">
                <a:solidFill>
                  <a:srgbClr val="FF0000"/>
                </a:solidFill>
                <a:latin typeface="Arial" charset="0"/>
                <a:ea typeface="ＭＳ Ｐゴシック" charset="-128"/>
                <a:cs typeface="ＭＳ Ｐゴシック" charset="-128"/>
              </a:rPr>
              <a:t>New Higgs measurements at 13 </a:t>
            </a:r>
            <a:r>
              <a:rPr lang="en-GB" sz="2400" dirty="0" err="1">
                <a:solidFill>
                  <a:srgbClr val="FF0000"/>
                </a:solidFill>
                <a:latin typeface="Arial" charset="0"/>
                <a:ea typeface="ＭＳ Ｐゴシック" charset="-128"/>
                <a:cs typeface="ＭＳ Ｐゴシック" charset="-128"/>
              </a:rPr>
              <a:t>TeV</a:t>
            </a:r>
            <a:r>
              <a:rPr lang="en-GB" sz="2400" dirty="0">
                <a:solidFill>
                  <a:srgbClr val="FF0000"/>
                </a:solidFill>
                <a:latin typeface="Arial" charset="0"/>
                <a:ea typeface="ＭＳ Ｐゴシック" charset="-128"/>
                <a:cs typeface="ＭＳ Ｐゴシック" charset="-128"/>
              </a:rPr>
              <a:t>.</a:t>
            </a:r>
            <a:r>
              <a:rPr lang="en-GB" sz="2400" dirty="0">
                <a:solidFill>
                  <a:srgbClr val="0000FF"/>
                </a:solidFill>
                <a:latin typeface="Arial" charset="0"/>
                <a:ea typeface="ＭＳ Ｐゴシック" charset="-128"/>
                <a:cs typeface="ＭＳ Ｐゴシック" charset="-128"/>
              </a:rPr>
              <a:t> So far the Higgs is very consistent with Standard Model expectations.  </a:t>
            </a:r>
            <a:r>
              <a:rPr lang="en-GB" sz="2400" dirty="0">
                <a:solidFill>
                  <a:srgbClr val="FF0000"/>
                </a:solidFill>
                <a:latin typeface="Arial" charset="0"/>
                <a:ea typeface="ＭＳ Ｐゴシック" charset="-128"/>
                <a:cs typeface="ＭＳ Ｐゴシック" charset="-128"/>
              </a:rPr>
              <a:t>All main decay and production channels now observed </a:t>
            </a:r>
          </a:p>
          <a:p>
            <a:pPr marL="342900" indent="-342900" eaLnBrk="0" hangingPunct="0">
              <a:spcBef>
                <a:spcPct val="20000"/>
              </a:spcBef>
              <a:buFontTx/>
              <a:buChar char="•"/>
            </a:pPr>
            <a:r>
              <a:rPr lang="en-GB" sz="2400" dirty="0">
                <a:solidFill>
                  <a:srgbClr val="FF0000"/>
                </a:solidFill>
                <a:latin typeface="Arial" charset="0"/>
                <a:ea typeface="ＭＳ Ｐゴシック" charset="-128"/>
                <a:cs typeface="ＭＳ Ｐゴシック" charset="-128"/>
              </a:rPr>
              <a:t>No sign of new physics in the 13 </a:t>
            </a:r>
            <a:r>
              <a:rPr lang="en-GB" sz="2400" dirty="0" err="1">
                <a:solidFill>
                  <a:srgbClr val="FF0000"/>
                </a:solidFill>
                <a:latin typeface="Arial" charset="0"/>
                <a:ea typeface="ＭＳ Ｐゴシック" charset="-128"/>
                <a:cs typeface="ＭＳ Ｐゴシック" charset="-128"/>
              </a:rPr>
              <a:t>TeV</a:t>
            </a:r>
            <a:r>
              <a:rPr lang="en-GB" sz="2400" dirty="0">
                <a:solidFill>
                  <a:srgbClr val="FF0000"/>
                </a:solidFill>
                <a:latin typeface="Arial" charset="0"/>
                <a:ea typeface="ＭＳ Ｐゴシック" charset="-128"/>
                <a:cs typeface="ＭＳ Ｐゴシック" charset="-128"/>
              </a:rPr>
              <a:t> data so far… </a:t>
            </a:r>
            <a:r>
              <a:rPr lang="en-GB" sz="2400" dirty="0">
                <a:solidFill>
                  <a:srgbClr val="0000FF"/>
                </a:solidFill>
                <a:latin typeface="Arial" charset="0"/>
                <a:ea typeface="ＭＳ Ｐゴシック" charset="-128"/>
                <a:cs typeface="ＭＳ Ｐゴシック" charset="-128"/>
              </a:rPr>
              <a:t> This starts to cut into the ‘preferred regions’ for a large number of models, like SUSY. Naturalness? …There are a few 3-sigma effects…</a:t>
            </a:r>
          </a:p>
          <a:p>
            <a:pPr marL="342900" indent="-342900" eaLnBrk="0" hangingPunct="0">
              <a:spcBef>
                <a:spcPct val="20000"/>
              </a:spcBef>
              <a:buFontTx/>
              <a:buChar char="•"/>
            </a:pPr>
            <a:r>
              <a:rPr lang="en-GB" sz="2400" dirty="0">
                <a:solidFill>
                  <a:srgbClr val="0000FF"/>
                </a:solidFill>
                <a:latin typeface="Arial" charset="0"/>
                <a:ea typeface="ＭＳ Ｐゴシック" charset="-128"/>
                <a:cs typeface="ＭＳ Ｐゴシック" charset="-128"/>
              </a:rPr>
              <a:t>Many other directions (models) have been tested. Several of these tests include already the full run 2 data sample</a:t>
            </a:r>
            <a:endParaRPr lang="en-GB" sz="2400" dirty="0">
              <a:solidFill>
                <a:srgbClr val="FF0000"/>
              </a:solidFill>
              <a:latin typeface="Arial" charset="0"/>
              <a:ea typeface="ＭＳ Ｐゴシック" charset="-128"/>
              <a:cs typeface="ＭＳ Ｐゴシック" charset="-128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GB" sz="2400" dirty="0">
                <a:solidFill>
                  <a:srgbClr val="0000FF"/>
                </a:solidFill>
                <a:latin typeface="Arial" charset="0"/>
                <a:ea typeface="ＭＳ Ｐゴシック" charset="-128"/>
                <a:cs typeface="ＭＳ Ｐゴシック" charset="-128"/>
              </a:rPr>
              <a:t>We continue the searches and explore </a:t>
            </a:r>
            <a:r>
              <a:rPr lang="en-GB" sz="2400" dirty="0">
                <a:solidFill>
                  <a:srgbClr val="FF0000"/>
                </a:solidFill>
                <a:latin typeface="Arial" charset="0"/>
                <a:ea typeface="ＭＳ Ｐゴシック" charset="-128"/>
                <a:cs typeface="ＭＳ Ｐゴシック" charset="-128"/>
              </a:rPr>
              <a:t>                                                new directions such as long lived particles</a:t>
            </a:r>
            <a:endParaRPr lang="en-GB" sz="2400" dirty="0">
              <a:solidFill>
                <a:srgbClr val="0000FF"/>
              </a:solidFill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9652C13-C79A-064C-A817-C96DFE90874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13636" y="5137854"/>
            <a:ext cx="2483768" cy="16114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1151813"/>
      </p:ext>
    </p:extLst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ZoneTexte 6"/>
          <p:cNvSpPr txBox="1"/>
          <p:nvPr/>
        </p:nvSpPr>
        <p:spPr>
          <a:xfrm>
            <a:off x="6346562" y="3028890"/>
            <a:ext cx="2669642" cy="400110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0000FF"/>
                </a:solidFill>
              </a:rPr>
              <a:t>The party 7 years ago</a:t>
            </a:r>
          </a:p>
        </p:txBody>
      </p:sp>
      <p:sp>
        <p:nvSpPr>
          <p:cNvPr id="9" name="Titre 1"/>
          <p:cNvSpPr txBox="1">
            <a:spLocks/>
          </p:cNvSpPr>
          <p:nvPr/>
        </p:nvSpPr>
        <p:spPr bwMode="auto">
          <a:xfrm>
            <a:off x="990600" y="2133600"/>
            <a:ext cx="7239000" cy="90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137160" rIns="92075" bIns="46038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400" b="1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/>
                <a:ea typeface="ＭＳ Ｐゴシック" charset="-128"/>
                <a:cs typeface="ＭＳ Ｐゴシック" charset="-128"/>
              </a:rPr>
              <a:t>Higgs</a:t>
            </a:r>
          </a:p>
        </p:txBody>
      </p:sp>
      <p:pic>
        <p:nvPicPr>
          <p:cNvPr id="10" name="Image 7" descr="Screen Shot 2013-02-12 at 12.54.12 PM.png">
            <a:extLst>
              <a:ext uri="{FF2B5EF4-FFF2-40B4-BE49-F238E27FC236}">
                <a16:creationId xmlns:a16="http://schemas.microsoft.com/office/drawing/2014/main" id="{FC11EA03-50A9-A44E-BF3E-44CCB707065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1560" y="3101809"/>
            <a:ext cx="2659306" cy="3399681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76F985C7-5FAF-6B44-9314-FA373162E9A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48696" y="3196868"/>
            <a:ext cx="2317750" cy="3282950"/>
          </a:xfrm>
          <a:prstGeom prst="rect">
            <a:avLst/>
          </a:prstGeom>
        </p:spPr>
      </p:pic>
      <p:pic>
        <p:nvPicPr>
          <p:cNvPr id="12" name="Image 9" descr="Screen Shot 2013-07-31 at 1.25.23 PM.png">
            <a:extLst>
              <a:ext uri="{FF2B5EF4-FFF2-40B4-BE49-F238E27FC236}">
                <a16:creationId xmlns:a16="http://schemas.microsoft.com/office/drawing/2014/main" id="{52617815-4501-854B-9DC6-4BF9841475F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32043" y="3573016"/>
            <a:ext cx="2676461" cy="26642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680220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/>
              <a:t>	</a:t>
            </a:r>
            <a:endParaRPr lang="fr-FR"/>
          </a:p>
        </p:txBody>
      </p:sp>
      <p:sp>
        <p:nvSpPr>
          <p:cNvPr id="663555" name="Text Box 3"/>
          <p:cNvSpPr txBox="1">
            <a:spLocks noChangeArrowheads="1"/>
          </p:cNvSpPr>
          <p:nvPr/>
        </p:nvSpPr>
        <p:spPr bwMode="auto">
          <a:xfrm>
            <a:off x="304800" y="764704"/>
            <a:ext cx="8088397" cy="769441"/>
          </a:xfrm>
          <a:prstGeom prst="rect">
            <a:avLst/>
          </a:prstGeom>
          <a:solidFill>
            <a:srgbClr val="CCFFFF"/>
          </a:solidFill>
          <a:ln w="4127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>
              <a:buFont typeface="Symbol" pitchFamily="-84" charset="2"/>
              <a:buNone/>
            </a:pPr>
            <a:r>
              <a:rPr lang="en-US" sz="2200" dirty="0">
                <a:solidFill>
                  <a:srgbClr val="0033CC"/>
                </a:solidFill>
                <a:latin typeface="Arial" pitchFamily="-84" charset="0"/>
              </a:rPr>
              <a:t>Observation of a </a:t>
            </a:r>
            <a:r>
              <a:rPr lang="en-US" sz="2200" dirty="0">
                <a:solidFill>
                  <a:srgbClr val="CC0000"/>
                </a:solidFill>
                <a:latin typeface="Arial" pitchFamily="-84" charset="0"/>
              </a:rPr>
              <a:t>Higgs</a:t>
            </a:r>
            <a:r>
              <a:rPr lang="en-US" sz="2200" dirty="0">
                <a:solidFill>
                  <a:srgbClr val="0033CC"/>
                </a:solidFill>
                <a:latin typeface="Arial" pitchFamily="-84" charset="0"/>
              </a:rPr>
              <a:t> Particle at the LHC, after about 40 years </a:t>
            </a:r>
          </a:p>
          <a:p>
            <a:pPr>
              <a:buFont typeface="Symbol" pitchFamily="-84" charset="2"/>
              <a:buNone/>
            </a:pPr>
            <a:r>
              <a:rPr lang="en-US" sz="2200" dirty="0">
                <a:solidFill>
                  <a:srgbClr val="0033CC"/>
                </a:solidFill>
                <a:latin typeface="Arial" pitchFamily="-84" charset="0"/>
              </a:rPr>
              <a:t>of experimental searches to find it     </a:t>
            </a:r>
            <a:endParaRPr lang="en-US" sz="2200" dirty="0">
              <a:solidFill>
                <a:srgbClr val="CC0000"/>
              </a:solidFill>
              <a:latin typeface="Arial" pitchFamily="-84" charset="0"/>
            </a:endParaRPr>
          </a:p>
        </p:txBody>
      </p:sp>
      <p:sp>
        <p:nvSpPr>
          <p:cNvPr id="663570" name="Text Box 18"/>
          <p:cNvSpPr txBox="1">
            <a:spLocks noChangeArrowheads="1"/>
          </p:cNvSpPr>
          <p:nvPr/>
        </p:nvSpPr>
        <p:spPr bwMode="auto">
          <a:xfrm>
            <a:off x="1" y="5517232"/>
            <a:ext cx="8172878" cy="800219"/>
          </a:xfrm>
          <a:prstGeom prst="rect">
            <a:avLst/>
          </a:prstGeom>
          <a:solidFill>
            <a:srgbClr val="CCFFFF"/>
          </a:solidFill>
          <a:ln w="476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300" dirty="0">
                <a:solidFill>
                  <a:srgbClr val="FF0000"/>
                </a:solidFill>
              </a:rPr>
              <a:t>The mass of the Higgs particle is </a:t>
            </a:r>
          </a:p>
          <a:p>
            <a:r>
              <a:rPr lang="en-US" sz="2300" dirty="0">
                <a:solidFill>
                  <a:srgbClr val="FF0000"/>
                </a:solidFill>
              </a:rPr>
              <a:t>following the Run-1 ATLAS+CMS combination  </a:t>
            </a:r>
            <a:r>
              <a:rPr lang="en-US" sz="1800" dirty="0">
                <a:solidFill>
                  <a:schemeClr val="tx2"/>
                </a:solidFill>
              </a:rPr>
              <a:t>arXiv:1503.07589</a:t>
            </a:r>
            <a:r>
              <a:rPr lang="en-US" dirty="0">
                <a:solidFill>
                  <a:schemeClr val="tx2"/>
                </a:solidFill>
              </a:rPr>
              <a:t> </a:t>
            </a:r>
            <a:endParaRPr lang="en-US" sz="2300" dirty="0">
              <a:solidFill>
                <a:schemeClr val="tx2"/>
              </a:solidFill>
            </a:endParaRPr>
          </a:p>
        </p:txBody>
      </p:sp>
      <p:sp>
        <p:nvSpPr>
          <p:cNvPr id="663574" name="AutoShape 22"/>
          <p:cNvSpPr>
            <a:spLocks noChangeArrowheads="1"/>
          </p:cNvSpPr>
          <p:nvPr/>
        </p:nvSpPr>
        <p:spPr bwMode="auto">
          <a:xfrm>
            <a:off x="609600" y="3048001"/>
            <a:ext cx="619858" cy="333375"/>
          </a:xfrm>
          <a:prstGeom prst="rightArrow">
            <a:avLst>
              <a:gd name="adj1" fmla="val 50000"/>
              <a:gd name="adj2" fmla="val 50357"/>
            </a:avLst>
          </a:prstGeom>
          <a:solidFill>
            <a:srgbClr val="FF0000"/>
          </a:solidFill>
          <a:ln w="31750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663575" name="AutoShape 23"/>
          <p:cNvSpPr>
            <a:spLocks noChangeArrowheads="1"/>
          </p:cNvSpPr>
          <p:nvPr/>
        </p:nvSpPr>
        <p:spPr bwMode="auto">
          <a:xfrm rot="10800000">
            <a:off x="2895601" y="3048001"/>
            <a:ext cx="619858" cy="333375"/>
          </a:xfrm>
          <a:prstGeom prst="rightArrow">
            <a:avLst>
              <a:gd name="adj1" fmla="val 50000"/>
              <a:gd name="adj2" fmla="val 50357"/>
            </a:avLst>
          </a:prstGeom>
          <a:solidFill>
            <a:srgbClr val="FF0000"/>
          </a:solidFill>
          <a:ln w="31750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663577" name="Text Box 25"/>
          <p:cNvSpPr txBox="1">
            <a:spLocks noChangeArrowheads="1"/>
          </p:cNvSpPr>
          <p:nvPr/>
        </p:nvSpPr>
        <p:spPr bwMode="auto">
          <a:xfrm>
            <a:off x="76200" y="3448051"/>
            <a:ext cx="1221032" cy="523220"/>
          </a:xfrm>
          <a:prstGeom prst="rect">
            <a:avLst/>
          </a:prstGeom>
          <a:noFill/>
          <a:ln w="476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800" dirty="0"/>
              <a:t>proton</a:t>
            </a:r>
          </a:p>
        </p:txBody>
      </p:sp>
      <p:sp>
        <p:nvSpPr>
          <p:cNvPr id="663578" name="Text Box 26"/>
          <p:cNvSpPr txBox="1">
            <a:spLocks noChangeArrowheads="1"/>
          </p:cNvSpPr>
          <p:nvPr/>
        </p:nvSpPr>
        <p:spPr bwMode="auto">
          <a:xfrm>
            <a:off x="2743200" y="3429001"/>
            <a:ext cx="1221032" cy="523220"/>
          </a:xfrm>
          <a:prstGeom prst="rect">
            <a:avLst/>
          </a:prstGeom>
          <a:noFill/>
          <a:ln w="476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800" dirty="0"/>
              <a:t>proton</a:t>
            </a:r>
          </a:p>
        </p:txBody>
      </p:sp>
      <p:pic>
        <p:nvPicPr>
          <p:cNvPr id="663580" name="Picture 28" descr="Picture 115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95400" y="1600200"/>
            <a:ext cx="1453662" cy="3556000"/>
          </a:xfrm>
          <a:prstGeom prst="rect">
            <a:avLst/>
          </a:prstGeom>
          <a:noFill/>
        </p:spPr>
      </p:pic>
      <p:sp>
        <p:nvSpPr>
          <p:cNvPr id="17" name="Titre 1"/>
          <p:cNvSpPr>
            <a:spLocks noGrp="1"/>
          </p:cNvSpPr>
          <p:nvPr>
            <p:ph type="title"/>
          </p:nvPr>
        </p:nvSpPr>
        <p:spPr>
          <a:xfrm>
            <a:off x="0" y="-152400"/>
            <a:ext cx="9144000" cy="904875"/>
          </a:xfrm>
        </p:spPr>
        <p:txBody>
          <a:bodyPr/>
          <a:lstStyle/>
          <a:p>
            <a:r>
              <a:rPr lang="en-GB" dirty="0"/>
              <a:t>2012: A Milestone in Particle Physics</a:t>
            </a:r>
          </a:p>
        </p:txBody>
      </p:sp>
      <p:pic>
        <p:nvPicPr>
          <p:cNvPr id="13" name="Image 12" descr="Screen Shot 2013-05-25 at 5.46.03 PM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3928" y="2876378"/>
            <a:ext cx="2617980" cy="2352822"/>
          </a:xfrm>
          <a:prstGeom prst="rect">
            <a:avLst/>
          </a:prstGeom>
        </p:spPr>
      </p:pic>
      <p:sp>
        <p:nvSpPr>
          <p:cNvPr id="15" name="Ellipse 14"/>
          <p:cNvSpPr/>
          <p:nvPr/>
        </p:nvSpPr>
        <p:spPr bwMode="auto">
          <a:xfrm>
            <a:off x="5076056" y="3690611"/>
            <a:ext cx="609600" cy="1143000"/>
          </a:xfrm>
          <a:prstGeom prst="ellipse">
            <a:avLst/>
          </a:prstGeom>
          <a:noFill/>
          <a:ln w="444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sp>
      <p:pic>
        <p:nvPicPr>
          <p:cNvPr id="21" name="Picture 7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349617" y="1592147"/>
            <a:ext cx="1325071" cy="12262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C93B62A9-5ACB-BD44-8B15-48812DAB1DC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588224" y="2818377"/>
            <a:ext cx="2489153" cy="2410823"/>
          </a:xfrm>
          <a:prstGeom prst="rect">
            <a:avLst/>
          </a:prstGeom>
        </p:spPr>
      </p:pic>
      <p:pic>
        <p:nvPicPr>
          <p:cNvPr id="16" name="Picture 3">
            <a:extLst>
              <a:ext uri="{FF2B5EF4-FFF2-40B4-BE49-F238E27FC236}">
                <a16:creationId xmlns:a16="http://schemas.microsoft.com/office/drawing/2014/main" id="{0935C97C-90E7-3043-83D1-6323C200756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085076" y="1637843"/>
            <a:ext cx="1330569" cy="11430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Ellipse 14">
            <a:extLst>
              <a:ext uri="{FF2B5EF4-FFF2-40B4-BE49-F238E27FC236}">
                <a16:creationId xmlns:a16="http://schemas.microsoft.com/office/drawing/2014/main" id="{EF195EF2-1F12-9044-A158-13371E3A255A}"/>
              </a:ext>
            </a:extLst>
          </p:cNvPr>
          <p:cNvSpPr/>
          <p:nvPr/>
        </p:nvSpPr>
        <p:spPr bwMode="auto">
          <a:xfrm>
            <a:off x="7346776" y="3600047"/>
            <a:ext cx="609600" cy="1233564"/>
          </a:xfrm>
          <a:prstGeom prst="ellipse">
            <a:avLst/>
          </a:prstGeom>
          <a:noFill/>
          <a:ln w="444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88366AC-F8F0-CD47-A9C5-098F08187105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437756" y="5549171"/>
            <a:ext cx="3245329" cy="4001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306583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 txBox="1">
            <a:spLocks/>
          </p:cNvSpPr>
          <p:nvPr/>
        </p:nvSpPr>
        <p:spPr bwMode="auto">
          <a:xfrm>
            <a:off x="304800" y="-76200"/>
            <a:ext cx="88392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07" tIns="45704" rIns="91407" bIns="45704" numCol="1" rtlCol="0" anchor="ctr" anchorCtr="0" compatLnSpc="1">
            <a:prstTxWarp prst="textNoShape">
              <a:avLst/>
            </a:prstTxWarp>
            <a:norm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000" b="1" i="0" u="none" strike="noStrike" kern="0" cap="none" spc="0" normalizeH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/>
                <a:ea typeface="ＭＳ Ｐゴシック" charset="-128"/>
                <a:cs typeface="ＭＳ Ｐゴシック" charset="-128"/>
              </a:rPr>
              <a:t>The Theorist and Experimentalists </a:t>
            </a:r>
            <a:endParaRPr kumimoji="0" lang="en-GB" sz="4000" b="1" i="0" u="none" strike="noStrike" kern="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Arial"/>
              <a:ea typeface="ＭＳ Ｐゴシック" charset="-128"/>
              <a:cs typeface="ＭＳ Ｐゴシック" charset="-128"/>
            </a:endParaRPr>
          </a:p>
        </p:txBody>
      </p:sp>
      <p:pic>
        <p:nvPicPr>
          <p:cNvPr id="5" name="Image 4" descr="Screen Shot 2016-08-14 at 10.01.24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524000"/>
            <a:ext cx="6774045" cy="4229100"/>
          </a:xfrm>
          <a:prstGeom prst="rect">
            <a:avLst/>
          </a:prstGeom>
        </p:spPr>
      </p:pic>
      <p:pic>
        <p:nvPicPr>
          <p:cNvPr id="6" name="Image 5" descr="Screen Shot 2016-08-14 at 10.02.34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28580" y="1524000"/>
            <a:ext cx="2615419" cy="2463800"/>
          </a:xfrm>
          <a:prstGeom prst="rect">
            <a:avLst/>
          </a:prstGeom>
        </p:spPr>
      </p:pic>
      <p:pic>
        <p:nvPicPr>
          <p:cNvPr id="7" name="Image 6" descr="Screen Shot 2016-08-14 at 10.04.03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53717" y="3810000"/>
            <a:ext cx="2690284" cy="2362200"/>
          </a:xfrm>
          <a:prstGeom prst="rect">
            <a:avLst/>
          </a:prstGeom>
        </p:spPr>
      </p:pic>
      <p:sp>
        <p:nvSpPr>
          <p:cNvPr id="8" name="ZoneTexte 7"/>
          <p:cNvSpPr txBox="1"/>
          <p:nvPr/>
        </p:nvSpPr>
        <p:spPr>
          <a:xfrm>
            <a:off x="2895600" y="838200"/>
            <a:ext cx="2698575" cy="461665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sz="2400" dirty="0">
                <a:solidFill>
                  <a:srgbClr val="0000FF"/>
                </a:solidFill>
              </a:rPr>
              <a:t>The party in 2012!</a:t>
            </a:r>
          </a:p>
        </p:txBody>
      </p:sp>
      <p:sp>
        <p:nvSpPr>
          <p:cNvPr id="9" name="ZoneTexte 8"/>
          <p:cNvSpPr txBox="1"/>
          <p:nvPr/>
        </p:nvSpPr>
        <p:spPr>
          <a:xfrm>
            <a:off x="0" y="1200090"/>
            <a:ext cx="2758488" cy="400110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dirty="0"/>
              <a:t>A. </a:t>
            </a:r>
            <a:r>
              <a:rPr lang="en-GB" dirty="0" err="1"/>
              <a:t>Pomarol</a:t>
            </a:r>
            <a:r>
              <a:rPr lang="en-GB" dirty="0"/>
              <a:t> ICHEP2012</a:t>
            </a:r>
          </a:p>
        </p:txBody>
      </p:sp>
      <p:sp>
        <p:nvSpPr>
          <p:cNvPr id="10" name="ZoneTexte 9"/>
          <p:cNvSpPr txBox="1"/>
          <p:nvPr/>
        </p:nvSpPr>
        <p:spPr>
          <a:xfrm>
            <a:off x="5867400" y="914400"/>
            <a:ext cx="3231999" cy="707886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0000FF"/>
                </a:solidFill>
              </a:rPr>
              <a:t>Not everybody at the party</a:t>
            </a:r>
          </a:p>
          <a:p>
            <a:r>
              <a:rPr lang="en-GB" dirty="0" err="1">
                <a:solidFill>
                  <a:srgbClr val="0000FF"/>
                </a:solidFill>
              </a:rPr>
              <a:t>eg</a:t>
            </a:r>
            <a:r>
              <a:rPr lang="en-GB" dirty="0">
                <a:solidFill>
                  <a:srgbClr val="0000FF"/>
                </a:solidFill>
              </a:rPr>
              <a:t> </a:t>
            </a:r>
            <a:r>
              <a:rPr lang="en-GB" dirty="0" err="1">
                <a:solidFill>
                  <a:srgbClr val="0000FF"/>
                </a:solidFill>
              </a:rPr>
              <a:t>higgsless</a:t>
            </a:r>
            <a:r>
              <a:rPr lang="en-GB" dirty="0">
                <a:solidFill>
                  <a:srgbClr val="0000FF"/>
                </a:solidFill>
              </a:rPr>
              <a:t> models…</a:t>
            </a:r>
          </a:p>
        </p:txBody>
      </p:sp>
      <p:sp>
        <p:nvSpPr>
          <p:cNvPr id="11" name="ZoneTexte 10"/>
          <p:cNvSpPr txBox="1"/>
          <p:nvPr/>
        </p:nvSpPr>
        <p:spPr>
          <a:xfrm>
            <a:off x="2130683" y="6172200"/>
            <a:ext cx="5870317" cy="40011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But careful about resurrections, Higgs imposters…</a:t>
            </a:r>
          </a:p>
        </p:txBody>
      </p:sp>
    </p:spTree>
    <p:extLst>
      <p:ext uri="{BB962C8B-B14F-4D97-AF65-F5344CB8AC3E}">
        <p14:creationId xmlns:p14="http://schemas.microsoft.com/office/powerpoint/2010/main" val="19544416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re 1"/>
          <p:cNvSpPr>
            <a:spLocks noGrp="1"/>
          </p:cNvSpPr>
          <p:nvPr>
            <p:ph type="title"/>
          </p:nvPr>
        </p:nvSpPr>
        <p:spPr>
          <a:xfrm>
            <a:off x="457200" y="-76200"/>
            <a:ext cx="7239000" cy="904875"/>
          </a:xfrm>
        </p:spPr>
        <p:txBody>
          <a:bodyPr/>
          <a:lstStyle/>
          <a:p>
            <a:r>
              <a:rPr lang="en-GB" dirty="0">
                <a:latin typeface="Arial" pitchFamily="-84" charset="0"/>
                <a:ea typeface="ＭＳ Ｐゴシック" pitchFamily="-84" charset="-128"/>
                <a:cs typeface="ＭＳ Ｐゴシック" pitchFamily="-84" charset="-128"/>
              </a:rPr>
              <a:t>Tuesday 8 October 2013</a:t>
            </a:r>
          </a:p>
        </p:txBody>
      </p:sp>
      <p:pic>
        <p:nvPicPr>
          <p:cNvPr id="17411" name="Espace réservé du contenu 5" descr="31fad373ed6d9d213f0f6a70670045c3_MGzoom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838200"/>
            <a:ext cx="4144108" cy="2990850"/>
          </a:xfrm>
        </p:spPr>
      </p:pic>
      <p:sp>
        <p:nvSpPr>
          <p:cNvPr id="17412" name="Espace réservé de la date 3"/>
          <p:cNvSpPr>
            <a:spLocks noGrp="1"/>
          </p:cNvSpPr>
          <p:nvPr>
            <p:ph type="dt" sz="quarter" idx="4294967295"/>
          </p:nvPr>
        </p:nvSpPr>
        <p:spPr>
          <a:xfrm>
            <a:off x="70338" y="6543675"/>
            <a:ext cx="2760785" cy="247650"/>
          </a:xfrm>
          <a:prstGeom prst="rect">
            <a:avLst/>
          </a:prstGeom>
          <a:noFill/>
        </p:spPr>
        <p:txBody>
          <a:bodyPr/>
          <a:lstStyle/>
          <a:p>
            <a:r>
              <a:rPr lang="fr-CH">
                <a:latin typeface="Comic Sans MS" pitchFamily="-84" charset="0"/>
              </a:rPr>
              <a:t>	</a:t>
            </a:r>
            <a:endParaRPr lang="fr-FR">
              <a:latin typeface="Comic Sans MS" pitchFamily="-84" charset="0"/>
            </a:endParaRPr>
          </a:p>
        </p:txBody>
      </p:sp>
      <p:sp>
        <p:nvSpPr>
          <p:cNvPr id="17413" name="Espace réservé du numéro de diapositive 4"/>
          <p:cNvSpPr>
            <a:spLocks noGrp="1"/>
          </p:cNvSpPr>
          <p:nvPr>
            <p:ph type="sldNum" sz="quarter" idx="4294967295"/>
          </p:nvPr>
        </p:nvSpPr>
        <p:spPr>
          <a:xfrm>
            <a:off x="8141677" y="6524625"/>
            <a:ext cx="791308" cy="171450"/>
          </a:xfrm>
          <a:prstGeom prst="rect">
            <a:avLst/>
          </a:prstGeom>
          <a:noFill/>
        </p:spPr>
        <p:txBody>
          <a:bodyPr/>
          <a:lstStyle/>
          <a:p>
            <a:fld id="{A72C94B7-91DF-DA4E-AD38-E5466B4F6CBD}" type="slidenum">
              <a:rPr lang="fr-CH" smtClean="0">
                <a:latin typeface="Times New Roman" pitchFamily="-84" charset="0"/>
              </a:rPr>
              <a:pPr/>
              <a:t>8</a:t>
            </a:fld>
            <a:r>
              <a:rPr lang="fr-CH">
                <a:latin typeface="Times New Roman" pitchFamily="-84" charset="0"/>
              </a:rPr>
              <a:t> </a:t>
            </a:r>
            <a:endParaRPr lang="fr-FR">
              <a:latin typeface="Times New Roman" pitchFamily="-84" charset="0"/>
            </a:endParaRPr>
          </a:p>
        </p:txBody>
      </p:sp>
      <p:pic>
        <p:nvPicPr>
          <p:cNvPr id="17414" name="Image 6" descr="c5143cbac3c0ed06124e1a0b8705fb24_MGzoom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3857626"/>
            <a:ext cx="4149969" cy="300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5" name="Espace réservé du contenu 3" descr="Screen Shot 2013-10-02 at 8.09.52 AM.png"/>
          <p:cNvPicPr>
            <a:picLocks noGrp="1"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851889" y="4289426"/>
            <a:ext cx="4292111" cy="2568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6" name="Image 9" descr="Screen Shot 2013-10-09 at 2.30.24 PM.pn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560277" y="838200"/>
            <a:ext cx="1910862" cy="289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7" name="Image 10" descr="Screen Shot 2013-10-09 at 2.30.31 PM.png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752492" y="838200"/>
            <a:ext cx="1840523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ZoneTexte 11"/>
          <p:cNvSpPr txBox="1"/>
          <p:nvPr/>
        </p:nvSpPr>
        <p:spPr>
          <a:xfrm>
            <a:off x="4572000" y="3276600"/>
            <a:ext cx="2052039" cy="400110"/>
          </a:xfrm>
          <a:prstGeom prst="rect">
            <a:avLst/>
          </a:prstGeom>
          <a:solidFill>
            <a:schemeClr val="accent3"/>
          </a:solidFill>
        </p:spPr>
        <p:txBody>
          <a:bodyPr wrap="none">
            <a:prstTxWarp prst="textNoShape">
              <a:avLst/>
            </a:prstTxWarp>
            <a:spAutoFit/>
          </a:bodyPr>
          <a:lstStyle/>
          <a:p>
            <a:pPr>
              <a:defRPr/>
            </a:pPr>
            <a:r>
              <a:rPr lang="en-GB">
                <a:latin typeface="Arial" pitchFamily="-84" charset="0"/>
              </a:rPr>
              <a:t>Francois Englert</a:t>
            </a:r>
          </a:p>
        </p:txBody>
      </p:sp>
      <p:sp>
        <p:nvSpPr>
          <p:cNvPr id="13" name="ZoneTexte 12"/>
          <p:cNvSpPr txBox="1"/>
          <p:nvPr/>
        </p:nvSpPr>
        <p:spPr>
          <a:xfrm>
            <a:off x="7038243" y="3276600"/>
            <a:ext cx="1595935" cy="400110"/>
          </a:xfrm>
          <a:prstGeom prst="rect">
            <a:avLst/>
          </a:prstGeom>
          <a:solidFill>
            <a:schemeClr val="accent3"/>
          </a:solidFill>
        </p:spPr>
        <p:txBody>
          <a:bodyPr wrap="none">
            <a:prstTxWarp prst="textNoShape">
              <a:avLst/>
            </a:prstTxWarp>
            <a:spAutoFit/>
          </a:bodyPr>
          <a:lstStyle/>
          <a:p>
            <a:pPr>
              <a:defRPr/>
            </a:pPr>
            <a:r>
              <a:rPr lang="en-GB">
                <a:latin typeface="Arial" pitchFamily="-84" charset="0"/>
              </a:rPr>
              <a:t>Peter  Higgs</a:t>
            </a:r>
          </a:p>
        </p:txBody>
      </p:sp>
      <p:pic>
        <p:nvPicPr>
          <p:cNvPr id="17420" name="Image 13" descr="Screen Shot 2013-10-09 at 12.11.33 PM.png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657600" y="3810000"/>
            <a:ext cx="1547446" cy="174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ZoneTexte 13"/>
          <p:cNvSpPr txBox="1"/>
          <p:nvPr/>
        </p:nvSpPr>
        <p:spPr>
          <a:xfrm>
            <a:off x="5715000" y="3733800"/>
            <a:ext cx="2710147" cy="461665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sz="2400" dirty="0">
                <a:solidFill>
                  <a:srgbClr val="FF0000"/>
                </a:solidFill>
              </a:rPr>
              <a:t>Congratulations!!!!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668FB85-59E4-4542-AE10-3C1D17EE53A7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0" y="1046288"/>
            <a:ext cx="4339093" cy="25267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7547552"/>
      </p:ext>
    </p:extLst>
  </p:cSld>
  <p:clrMapOvr>
    <a:masterClrMapping/>
  </p:clrMapOvr>
</p:sld>
</file>

<file path=ppt/theme/theme1.xml><?xml version="1.0" encoding="utf-8"?>
<a:theme xmlns:a="http://schemas.openxmlformats.org/drawingml/2006/main" name="Reunion_17_01_03">
  <a:themeElements>
    <a:clrScheme name="Reunion_17_01_03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Reunion_17_01_03">
      <a:majorFont>
        <a:latin typeface="Times"/>
        <a:ea typeface=""/>
        <a:cs typeface=""/>
      </a:majorFont>
      <a:minorFont>
        <a:latin typeface="Times"/>
        <a:ea typeface=""/>
        <a:cs typeface="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20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ahom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20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ahoma" charset="0"/>
          </a:defRPr>
        </a:defPPr>
      </a:lstStyle>
    </a:lnDef>
  </a:objectDefaults>
  <a:extraClrSchemeLst>
    <a:extraClrScheme>
      <a:clrScheme name="Reunion_17_01_03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eunion_17_01_03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eunion_17_01_03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eunion_17_01_03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eunion_17_01_03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eunion_17_01_03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eunion_17_01_03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eunion_17_01_03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eunion_17_01_03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eunion_17_01_03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eunion_17_01_03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eunion_17_01_03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Unknown Document Type" ma:contentTypeID="0x010104" ma:contentTypeVersion="0" ma:contentTypeDescription="" ma:contentTypeScope="" ma:versionID="279c20c3caf3300dae6b438536eb8c56">
  <xsd:schema xmlns:xsd="http://www.w3.org/2001/XMLSchema" xmlns:p="http://schemas.microsoft.com/office/2006/metadata/properties" targetNamespace="http://schemas.microsoft.com/office/2006/metadata/properties" ma:root="true" ma:fieldsID="0d2e1ca116041f9e11471c52c4c9d60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axOccurs="1" ma:index="3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>
  <documentManagement/>
</p:properties>
</file>

<file path=customXml/itemProps1.xml><?xml version="1.0" encoding="utf-8"?>
<ds:datastoreItem xmlns:ds="http://schemas.openxmlformats.org/officeDocument/2006/customXml" ds:itemID="{0A248C7B-BB18-4DC6-A696-92564656A5A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2.xml><?xml version="1.0" encoding="utf-8"?>
<ds:datastoreItem xmlns:ds="http://schemas.openxmlformats.org/officeDocument/2006/customXml" ds:itemID="{5E2FAED9-7DAD-4E4E-9DA8-3DFDA7265960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1A2270AB-C998-4F97-93A9-39174A3BBD86}">
  <ds:schemaRefs>
    <ds:schemaRef ds:uri="http://schemas.microsoft.com/office/2006/metadata/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Jaguar:Applications:Microsoft Office X:Modèles:Présentations:Modèles:Écran</Template>
  <TotalTime>201253</TotalTime>
  <Words>2239</Words>
  <Application>Microsoft Macintosh PowerPoint</Application>
  <PresentationFormat>On-screen Show (4:3)</PresentationFormat>
  <Paragraphs>469</Paragraphs>
  <Slides>56</Slides>
  <Notes>12</Notes>
  <HiddenSlides>2</HiddenSlides>
  <MMClips>0</MMClips>
  <ScaleCrop>false</ScaleCrop>
  <HeadingPairs>
    <vt:vector size="8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56</vt:i4>
      </vt:variant>
    </vt:vector>
  </HeadingPairs>
  <TitlesOfParts>
    <vt:vector size="68" baseType="lpstr">
      <vt:lpstr>ＭＳ Ｐゴシック</vt:lpstr>
      <vt:lpstr>Arial</vt:lpstr>
      <vt:lpstr>Comic Sans MS</vt:lpstr>
      <vt:lpstr>Georgia</vt:lpstr>
      <vt:lpstr>Helvetica</vt:lpstr>
      <vt:lpstr>Symbol</vt:lpstr>
      <vt:lpstr>Tahoma</vt:lpstr>
      <vt:lpstr>Times</vt:lpstr>
      <vt:lpstr>Times New Roman</vt:lpstr>
      <vt:lpstr>Wingdings</vt:lpstr>
      <vt:lpstr>Reunion_17_01_03</vt:lpstr>
      <vt:lpstr>CorelPhotoPaint.Image.10</vt:lpstr>
      <vt:lpstr> </vt:lpstr>
      <vt:lpstr>PowerPoint Presentation</vt:lpstr>
      <vt:lpstr>Outline Lecture I</vt:lpstr>
      <vt:lpstr>PowerPoint Presentation</vt:lpstr>
      <vt:lpstr>Physics case for new High Energy Machines</vt:lpstr>
      <vt:lpstr>PowerPoint Presentation</vt:lpstr>
      <vt:lpstr>2012: A Milestone in Particle Physics</vt:lpstr>
      <vt:lpstr>PowerPoint Presentation</vt:lpstr>
      <vt:lpstr>Tuesday 8 October 2013</vt:lpstr>
      <vt:lpstr>Higgs Production and Decay</vt:lpstr>
      <vt:lpstr>Higgs Production &amp; Decay</vt:lpstr>
      <vt:lpstr>2012: A Milestone in Particle Physics</vt:lpstr>
      <vt:lpstr>Higgs: ATLAS+CMS Combination</vt:lpstr>
      <vt:lpstr>PowerPoint Presentation</vt:lpstr>
      <vt:lpstr>Higgs @ 13 TeV in Run 2</vt:lpstr>
      <vt:lpstr>PowerPoint Presentation</vt:lpstr>
      <vt:lpstr>PowerPoint Presentation</vt:lpstr>
      <vt:lpstr>PowerPoint Presentation</vt:lpstr>
      <vt:lpstr>Higgs to bb Decay</vt:lpstr>
      <vt:lpstr>More Higgs Studies…</vt:lpstr>
      <vt:lpstr>PowerPoint Presentation</vt:lpstr>
      <vt:lpstr>PowerPoint Presentation</vt:lpstr>
      <vt:lpstr>The Future: Studying the Higgs…   </vt:lpstr>
      <vt:lpstr>Physics Beyond the Standard Model?</vt:lpstr>
      <vt:lpstr>New Physics?</vt:lpstr>
      <vt:lpstr>New Physics Hunters @ the LHC</vt:lpstr>
      <vt:lpstr>Searches for BSM Physics</vt:lpstr>
      <vt:lpstr>PowerPoint Presentation</vt:lpstr>
      <vt:lpstr>Detecting Supersymmetric Particles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Phenomenological MSSM analysis</vt:lpstr>
      <vt:lpstr>PowerPoint Presentation</vt:lpstr>
      <vt:lpstr>SUSY (as seen from outside HEP…) </vt:lpstr>
      <vt:lpstr>PowerPoint Presentation</vt:lpstr>
      <vt:lpstr>Vector-Like Quarks</vt:lpstr>
      <vt:lpstr>Dark Matter Searches at the LHC</vt:lpstr>
      <vt:lpstr>A High pT Mono-jet event</vt:lpstr>
      <vt:lpstr>Mono-object Searches in CMS</vt:lpstr>
      <vt:lpstr>Comparison with Direct Detection </vt:lpstr>
      <vt:lpstr>PowerPoint Presentation</vt:lpstr>
      <vt:lpstr>PowerPoint Presentation</vt:lpstr>
      <vt:lpstr>Dijet Resonance Searches @13TeV</vt:lpstr>
      <vt:lpstr>Search for Di-jet Resonances</vt:lpstr>
      <vt:lpstr>Search for Di-jet Resonances</vt:lpstr>
      <vt:lpstr>Are Quarks Elementary Particles?</vt:lpstr>
      <vt:lpstr>Are Quarks Elementary Particles?</vt:lpstr>
      <vt:lpstr>E.g. Di-lepton Resonance</vt:lpstr>
      <vt:lpstr>PowerPoint Presentation</vt:lpstr>
      <vt:lpstr>Summary</vt:lpstr>
    </vt:vector>
  </TitlesOfParts>
  <Company>ѻ ]翘ԭੌ뿿큠ř㸠]翘ѻ盼뿿큐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Yves Sirois</dc:creator>
  <cp:lastModifiedBy>Albert De Roeck</cp:lastModifiedBy>
  <cp:revision>5263</cp:revision>
  <cp:lastPrinted>2013-02-11T08:10:22Z</cp:lastPrinted>
  <dcterms:created xsi:type="dcterms:W3CDTF">2018-09-22T01:58:20Z</dcterms:created>
  <dcterms:modified xsi:type="dcterms:W3CDTF">2019-07-10T14:25:58Z</dcterms:modified>
</cp:coreProperties>
</file>