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xlsx" ContentType="application/vnd.openxmlformats-officedocument.spreadsheetml.sheet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3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4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11" r:id="rId2"/>
    <p:sldMasterId id="2147483694" r:id="rId3"/>
    <p:sldMasterId id="2147483677" r:id="rId4"/>
    <p:sldMasterId id="2147483660" r:id="rId5"/>
  </p:sldMasterIdLst>
  <p:notesMasterIdLst>
    <p:notesMasterId r:id="rId49"/>
  </p:notesMasterIdLst>
  <p:sldIdLst>
    <p:sldId id="259" r:id="rId6"/>
    <p:sldId id="687" r:id="rId7"/>
    <p:sldId id="693" r:id="rId8"/>
    <p:sldId id="317" r:id="rId9"/>
    <p:sldId id="344" r:id="rId10"/>
    <p:sldId id="339" r:id="rId11"/>
    <p:sldId id="345" r:id="rId12"/>
    <p:sldId id="346" r:id="rId13"/>
    <p:sldId id="358" r:id="rId14"/>
    <p:sldId id="784" r:id="rId15"/>
    <p:sldId id="323" r:id="rId16"/>
    <p:sldId id="335" r:id="rId17"/>
    <p:sldId id="348" r:id="rId18"/>
    <p:sldId id="355" r:id="rId19"/>
    <p:sldId id="349" r:id="rId20"/>
    <p:sldId id="337" r:id="rId21"/>
    <p:sldId id="347" r:id="rId22"/>
    <p:sldId id="352" r:id="rId23"/>
    <p:sldId id="785" r:id="rId24"/>
    <p:sldId id="786" r:id="rId25"/>
    <p:sldId id="262" r:id="rId26"/>
    <p:sldId id="758" r:id="rId27"/>
    <p:sldId id="757" r:id="rId28"/>
    <p:sldId id="741" r:id="rId29"/>
    <p:sldId id="742" r:id="rId30"/>
    <p:sldId id="743" r:id="rId31"/>
    <p:sldId id="744" r:id="rId32"/>
    <p:sldId id="753" r:id="rId33"/>
    <p:sldId id="762" r:id="rId34"/>
    <p:sldId id="771" r:id="rId35"/>
    <p:sldId id="767" r:id="rId36"/>
    <p:sldId id="777" r:id="rId37"/>
    <p:sldId id="778" r:id="rId38"/>
    <p:sldId id="775" r:id="rId39"/>
    <p:sldId id="263" r:id="rId40"/>
    <p:sldId id="781" r:id="rId41"/>
    <p:sldId id="782" r:id="rId42"/>
    <p:sldId id="780" r:id="rId43"/>
    <p:sldId id="264" r:id="rId44"/>
    <p:sldId id="779" r:id="rId45"/>
    <p:sldId id="783" r:id="rId46"/>
    <p:sldId id="265" r:id="rId47"/>
    <p:sldId id="261" r:id="rId4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5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-280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515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50" Type="http://schemas.openxmlformats.org/officeDocument/2006/relationships/printerSettings" Target="printerSettings/printerSettings1.bin"/><Relationship Id="rId51" Type="http://schemas.openxmlformats.org/officeDocument/2006/relationships/presProps" Target="presProps.xml"/><Relationship Id="rId52" Type="http://schemas.openxmlformats.org/officeDocument/2006/relationships/viewProps" Target="viewProps.xml"/><Relationship Id="rId53" Type="http://schemas.openxmlformats.org/officeDocument/2006/relationships/theme" Target="theme/theme1.xml"/><Relationship Id="rId54" Type="http://schemas.openxmlformats.org/officeDocument/2006/relationships/tableStyles" Target="tableStyles.xml"/><Relationship Id="rId40" Type="http://schemas.openxmlformats.org/officeDocument/2006/relationships/slide" Target="slides/slide35.xml"/><Relationship Id="rId41" Type="http://schemas.openxmlformats.org/officeDocument/2006/relationships/slide" Target="slides/slide36.xml"/><Relationship Id="rId42" Type="http://schemas.openxmlformats.org/officeDocument/2006/relationships/slide" Target="slides/slide37.xml"/><Relationship Id="rId43" Type="http://schemas.openxmlformats.org/officeDocument/2006/relationships/slide" Target="slides/slide38.xml"/><Relationship Id="rId44" Type="http://schemas.openxmlformats.org/officeDocument/2006/relationships/slide" Target="slides/slide39.xml"/><Relationship Id="rId45" Type="http://schemas.openxmlformats.org/officeDocument/2006/relationships/slide" Target="slides/slide40.xml"/><Relationship Id="rId46" Type="http://schemas.openxmlformats.org/officeDocument/2006/relationships/slide" Target="slides/slide41.xml"/><Relationship Id="rId47" Type="http://schemas.openxmlformats.org/officeDocument/2006/relationships/slide" Target="slides/slide42.xml"/><Relationship Id="rId48" Type="http://schemas.openxmlformats.org/officeDocument/2006/relationships/slide" Target="slides/slide43.xml"/><Relationship Id="rId4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37" Type="http://schemas.openxmlformats.org/officeDocument/2006/relationships/slide" Target="slides/slide32.xml"/><Relationship Id="rId38" Type="http://schemas.openxmlformats.org/officeDocument/2006/relationships/slide" Target="slides/slide33.xml"/><Relationship Id="rId39" Type="http://schemas.openxmlformats.org/officeDocument/2006/relationships/slide" Target="slides/slide3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 sz="1800" b="1" i="0" u="none" strike="noStrike" baseline="0" dirty="0">
                <a:effectLst/>
              </a:rPr>
              <a:t>Total number of </a:t>
            </a:r>
            <a:r>
              <a:rPr lang="en-GB" sz="1800" b="1" i="0" u="none" strike="noStrike" baseline="0" dirty="0" err="1">
                <a:effectLst/>
              </a:rPr>
              <a:t>SEPnet</a:t>
            </a:r>
            <a:r>
              <a:rPr lang="en-GB" sz="1800" b="1" i="0" u="none" strike="noStrike" baseline="0" dirty="0">
                <a:effectLst/>
              </a:rPr>
              <a:t> PhD graduates 2016-2017</a:t>
            </a:r>
            <a:r>
              <a:rPr lang="en-GB" sz="1800" b="1" i="0" u="none" strike="noStrike" baseline="0" dirty="0"/>
              <a:t> (sample: 95)</a:t>
            </a:r>
            <a:endParaRPr lang="en-GB" dirty="0"/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dLbls>
            <c:spPr>
              <a:noFill/>
              <a:ln>
                <a:noFill/>
              </a:ln>
              <a:effectLst/>
            </c:sp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Analysis!$I$11:$I$12</c:f>
              <c:strCache>
                <c:ptCount val="2"/>
                <c:pt idx="0">
                  <c:v>Industry </c:v>
                </c:pt>
                <c:pt idx="1">
                  <c:v>Research HE </c:v>
                </c:pt>
              </c:strCache>
            </c:strRef>
          </c:cat>
          <c:val>
            <c:numRef>
              <c:f>Analysis!$K$11:$K$12</c:f>
              <c:numCache>
                <c:formatCode>0.0%</c:formatCode>
                <c:ptCount val="2"/>
                <c:pt idx="0">
                  <c:v>0.463157894736842</c:v>
                </c:pt>
                <c:pt idx="1">
                  <c:v>0.536842105263158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AA0-4113-876F-4F0B22841FFC}"/>
            </c:ext>
          </c:extLst>
        </c:ser>
        <c:ser>
          <c:idx val="1"/>
          <c:order val="1"/>
          <c:dLbls>
            <c:spPr>
              <a:noFill/>
              <a:ln>
                <a:noFill/>
              </a:ln>
              <a:effectLst/>
            </c:sp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Analysis!$I$11:$I$12</c:f>
              <c:strCache>
                <c:ptCount val="2"/>
                <c:pt idx="0">
                  <c:v>Industry </c:v>
                </c:pt>
                <c:pt idx="1">
                  <c:v>Research HE </c:v>
                </c:pt>
              </c:strCache>
            </c:strRef>
          </c:cat>
          <c:val>
            <c:numRef>
              <c:f>Analysis!$I$8</c:f>
              <c:numCache>
                <c:formatCode>General</c:formatCode>
                <c:ptCount val="1"/>
                <c:pt idx="0">
                  <c:v>0.0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2AA0-4113-876F-4F0B22841FFC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GB" sz="1800" b="1" i="0" baseline="0" dirty="0" err="1">
                <a:effectLst/>
              </a:rPr>
              <a:t>SEPnet</a:t>
            </a:r>
            <a:r>
              <a:rPr lang="en-GB" sz="1800" b="1" i="0" baseline="0" dirty="0">
                <a:effectLst/>
              </a:rPr>
              <a:t> PhD graduates in non-academic careers: breakdown by sector (sample: 43)</a:t>
            </a:r>
            <a:endParaRPr lang="en-GB" sz="1800" dirty="0">
              <a:effectLst/>
            </a:endParaRP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GB" sz="1200" dirty="0"/>
          </a:p>
        </c:rich>
      </c:tx>
      <c:layout>
        <c:manualLayout>
          <c:xMode val="edge"/>
          <c:yMode val="edge"/>
          <c:x val="0.124467808661561"/>
          <c:y val="0.0189290057949586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dLbls>
            <c:spPr>
              <a:noFill/>
              <a:ln>
                <a:noFill/>
              </a:ln>
              <a:effectLst/>
            </c:sp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Analysis!$X$11:$X$21</c:f>
              <c:strCache>
                <c:ptCount val="11"/>
                <c:pt idx="0">
                  <c:v>Business Technology</c:v>
                </c:pt>
                <c:pt idx="1">
                  <c:v>Defence</c:v>
                </c:pt>
                <c:pt idx="2">
                  <c:v>Education/Science Communication</c:v>
                </c:pt>
                <c:pt idx="3">
                  <c:v>Energy</c:v>
                </c:pt>
                <c:pt idx="4">
                  <c:v>Engineering and Manufacturing</c:v>
                </c:pt>
                <c:pt idx="5">
                  <c:v>Finance</c:v>
                </c:pt>
                <c:pt idx="6">
                  <c:v>Government</c:v>
                </c:pt>
                <c:pt idx="7">
                  <c:v>Health</c:v>
                </c:pt>
                <c:pt idx="8">
                  <c:v>Law</c:v>
                </c:pt>
                <c:pt idx="10">
                  <c:v>Research Organisatons</c:v>
                </c:pt>
              </c:strCache>
            </c:strRef>
          </c:cat>
          <c:val>
            <c:numRef>
              <c:f>Analysis!$Z$11:$Z$21</c:f>
              <c:numCache>
                <c:formatCode>0.00%</c:formatCode>
                <c:ptCount val="11"/>
                <c:pt idx="0">
                  <c:v>0.348837209302326</c:v>
                </c:pt>
                <c:pt idx="1">
                  <c:v>0.0465116279069768</c:v>
                </c:pt>
                <c:pt idx="2">
                  <c:v>0.0232558139534884</c:v>
                </c:pt>
                <c:pt idx="3">
                  <c:v>0.0465116279069768</c:v>
                </c:pt>
                <c:pt idx="4">
                  <c:v>0.209302325581395</c:v>
                </c:pt>
                <c:pt idx="5">
                  <c:v>0.0930232558139535</c:v>
                </c:pt>
                <c:pt idx="6">
                  <c:v>0.0232558139534884</c:v>
                </c:pt>
                <c:pt idx="7">
                  <c:v>0.0465116279069768</c:v>
                </c:pt>
                <c:pt idx="8">
                  <c:v>0.0232558139534884</c:v>
                </c:pt>
                <c:pt idx="10">
                  <c:v>0.13953488372093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C08-4D89-919D-8124879CC66C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8124D4-C03B-4F34-9018-E09DBCA5C2F1}" type="datetimeFigureOut">
              <a:rPr lang="en-GB" smtClean="0"/>
              <a:t>26/06/18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E80B78-8703-41E9-9B3C-D7FE3ABDDB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0730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918338-3DC6-984E-A090-53D339CAF046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1081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918338-3DC6-984E-A090-53D339CAF046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9913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918338-3DC6-984E-A090-53D339CAF046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11614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918338-3DC6-984E-A090-53D339CAF046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14648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918338-3DC6-984E-A090-53D339CAF046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82355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918338-3DC6-984E-A090-53D339CAF046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28737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B1D4EA-B652-49FC-82F1-699D7EDDC904}" type="slidenum">
              <a:rPr lang="en-GB" smtClean="0"/>
              <a:pPr>
                <a:defRPr/>
              </a:pPr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624760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B1D4EA-B652-49FC-82F1-699D7EDDC904}" type="slidenum">
              <a:rPr lang="en-GB" smtClean="0"/>
              <a:pPr>
                <a:defRPr/>
              </a:pPr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945337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B1D4EA-B652-49FC-82F1-699D7EDDC904}" type="slidenum">
              <a:rPr lang="en-GB" smtClean="0"/>
              <a:pPr>
                <a:defRPr/>
              </a:pPr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525460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B1D4EA-B652-49FC-82F1-699D7EDDC904}" type="slidenum">
              <a:rPr lang="en-GB" smtClean="0"/>
              <a:pPr>
                <a:defRPr/>
              </a:pPr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343507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B1D4EA-B652-49FC-82F1-699D7EDDC904}" type="slidenum">
              <a:rPr lang="en-GB" smtClean="0"/>
              <a:pPr>
                <a:defRPr/>
              </a:pPr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29063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sz="1200" b="0" kern="1200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918338-3DC6-984E-A090-53D339CAF046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3211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918338-3DC6-984E-A090-53D339CAF046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1386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918338-3DC6-984E-A090-53D339CAF046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2530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918338-3DC6-984E-A090-53D339CAF046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5177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dirty="0">
              <a:solidFill>
                <a:srgbClr val="003768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918338-3DC6-984E-A090-53D339CAF046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6566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dirty="0">
              <a:solidFill>
                <a:srgbClr val="003768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918338-3DC6-984E-A090-53D339CAF046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8755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918338-3DC6-984E-A090-53D339CAF046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6314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918338-3DC6-984E-A090-53D339CAF046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929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e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e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eg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jpeg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jpeg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jpeg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jpeg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.jpeg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.jpeg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.jpeg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B93D645-0E5B-47C4-BEEE-4549923AD3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EACB9815-C16A-4EDA-B6B2-5A8685EB85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1A77962-E101-4830-8E46-CD0764DD8D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E321A-C8A1-4E47-A172-C63E76B69E0A}" type="datetimeFigureOut">
              <a:rPr lang="en-GB" smtClean="0"/>
              <a:t>26/06/18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E26FA67-7549-4053-BF9C-6DA55071A6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A260F859-F4F8-433C-A0DF-C5630D611A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2D9AF-1C32-44E4-9A61-4E03F22DF7E5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10" descr="SEPnet_logo_adjusted_RGB">
            <a:extLst>
              <a:ext uri="{FF2B5EF4-FFF2-40B4-BE49-F238E27FC236}">
                <a16:creationId xmlns:a16="http://schemas.microsoft.com/office/drawing/2014/main" xmlns="" id="{A1CF989D-BE48-459C-9398-2E1656F66B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0082885" y="23813"/>
            <a:ext cx="1908175" cy="119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944537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CC2F20E-27F9-424C-9DD8-221605DA2A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38BB22B-CFBB-4911-ADC6-42459E2901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0A71CD38-90BD-4A98-B07E-1F0A78AF66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CFFCF7E2-85EA-4F50-8626-616E4C2E2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E321A-C8A1-4E47-A172-C63E76B69E0A}" type="datetimeFigureOut">
              <a:rPr lang="en-GB" smtClean="0"/>
              <a:t>26/06/18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D86DD5E9-EDE5-4EEE-82A2-1BF143B7F5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5A5705B6-A98F-46D5-ADEA-FFAA17ACE2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2D9AF-1C32-44E4-9A61-4E03F22DF7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89491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2E94BFE-8D70-46D0-9E1A-F0F00C1950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C17EA4F5-EF40-4826-BE42-2832CC05B66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D0148793-D0F4-4B0F-A328-852549FFB3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5B256866-FF3F-48ED-9DE7-FF1D6CF2EA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E321A-C8A1-4E47-A172-C63E76B69E0A}" type="datetimeFigureOut">
              <a:rPr lang="en-GB" smtClean="0"/>
              <a:t>26/06/18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3DC13759-3D6A-4583-9B91-2298C73830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F2145BB5-B360-48B2-92E6-5AF1ADA70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2D9AF-1C32-44E4-9A61-4E03F22DF7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00401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B648027-C7ED-41A3-B6F5-984ABEE34E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0C81DF57-9811-455D-8090-9117EC8617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743EAE7-B016-43C4-8F17-58F00D6F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E321A-C8A1-4E47-A172-C63E76B69E0A}" type="datetimeFigureOut">
              <a:rPr lang="en-GB" smtClean="0"/>
              <a:t>26/06/18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25D37C8-C41D-481C-B7C6-609B1DF7F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9C53E11C-1720-43D7-A7CF-9BD969EA88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2D9AF-1C32-44E4-9A61-4E03F22DF7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5833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A5DF4815-BF5A-4BA4-944A-E8C383CF69A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C2AC6A50-F2D5-453D-AF19-F32315B39B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862E012-13D0-4273-9049-830793EABA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E321A-C8A1-4E47-A172-C63E76B69E0A}" type="datetimeFigureOut">
              <a:rPr lang="en-GB" smtClean="0"/>
              <a:t>26/06/18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823205C-9135-4F9E-A64D-43AB729CCE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CCD26E3-B625-45D7-93FC-50F6D8E4A3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2D9AF-1C32-44E4-9A61-4E03F22DF7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12325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One column 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06400" y="304800"/>
            <a:ext cx="8957733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idx="1"/>
          </p:nvPr>
        </p:nvSpPr>
        <p:spPr bwMode="auto">
          <a:xfrm>
            <a:off x="431371" y="1570039"/>
            <a:ext cx="8932763" cy="437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marL="360000" indent="-360000">
              <a:buClr>
                <a:srgbClr val="003768"/>
              </a:buClr>
              <a:buFont typeface="Lucida Grande"/>
              <a:buChar char="="/>
              <a:defRPr baseline="0"/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D14664DF-6D58-4594-B59A-B87561C952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E321A-C8A1-4E47-A172-C63E76B69E0A}" type="datetimeFigureOut">
              <a:rPr lang="en-GB" smtClean="0"/>
              <a:t>26/06/18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0588A5CD-A440-4D28-B3AF-4A3503781F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A5E2AA3E-47D7-4770-8F77-91016995BF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2D9AF-1C32-44E4-9A61-4E03F22DF7E5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xmlns="" id="{C4E7A5FF-2FA9-4CAC-B769-DF3179AE5B47}"/>
              </a:ext>
            </a:extLst>
          </p:cNvPr>
          <p:cNvSpPr/>
          <p:nvPr userDrawn="1"/>
        </p:nvSpPr>
        <p:spPr>
          <a:xfrm>
            <a:off x="0" y="6500814"/>
            <a:ext cx="12192000" cy="357187"/>
          </a:xfrm>
          <a:prstGeom prst="rect">
            <a:avLst/>
          </a:prstGeom>
          <a:solidFill>
            <a:srgbClr val="0023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b="0" dirty="0">
                <a:latin typeface="Georgia" pitchFamily="18" charset="0"/>
              </a:rPr>
              <a:t>Working together to promote excellence in Physics</a:t>
            </a:r>
          </a:p>
        </p:txBody>
      </p:sp>
      <p:pic>
        <p:nvPicPr>
          <p:cNvPr id="8" name="Picture 10" descr="SEPnet_logo_adjusted_RGB">
            <a:extLst>
              <a:ext uri="{FF2B5EF4-FFF2-40B4-BE49-F238E27FC236}">
                <a16:creationId xmlns:a16="http://schemas.microsoft.com/office/drawing/2014/main" xmlns="" id="{1899B72E-674E-408A-BD77-FF511BCE9B5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0209494" y="0"/>
            <a:ext cx="1908175" cy="119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430964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06400" y="304800"/>
            <a:ext cx="8957733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idx="1"/>
          </p:nvPr>
        </p:nvSpPr>
        <p:spPr bwMode="auto">
          <a:xfrm>
            <a:off x="431371" y="1570039"/>
            <a:ext cx="8932763" cy="437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marL="0" indent="0">
              <a:buClr>
                <a:srgbClr val="003768"/>
              </a:buClr>
              <a:buFontTx/>
              <a:buNone/>
              <a:defRPr baseline="0"/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pic>
        <p:nvPicPr>
          <p:cNvPr id="6" name="Picture 10" descr="SEPnet_logo_adjusted_RGB">
            <a:extLst>
              <a:ext uri="{FF2B5EF4-FFF2-40B4-BE49-F238E27FC236}">
                <a16:creationId xmlns:a16="http://schemas.microsoft.com/office/drawing/2014/main" xmlns="" id="{7E7F2522-5CAA-439B-8183-5FC93929695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0230596" y="0"/>
            <a:ext cx="1908175" cy="119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704635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06400" y="304800"/>
            <a:ext cx="8957733" cy="564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Title Area</a:t>
            </a:r>
          </a:p>
        </p:txBody>
      </p:sp>
      <p:pic>
        <p:nvPicPr>
          <p:cNvPr id="3" name="Picture 10" descr="SEPnet_logo_adjusted_RGB">
            <a:extLst>
              <a:ext uri="{FF2B5EF4-FFF2-40B4-BE49-F238E27FC236}">
                <a16:creationId xmlns:a16="http://schemas.microsoft.com/office/drawing/2014/main" xmlns="" id="{BF43D4DF-B3EC-4988-9A73-73BF214B0E3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0209494" y="0"/>
            <a:ext cx="1908175" cy="119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83895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B93D645-0E5B-47C4-BEEE-4549923AD3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EACB9815-C16A-4EDA-B6B2-5A8685EB85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1A77962-E101-4830-8E46-CD0764DD8D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E321A-C8A1-4E47-A172-C63E76B69E0A}" type="datetimeFigureOut">
              <a:rPr lang="en-GB" smtClean="0"/>
              <a:t>26/06/18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E26FA67-7549-4053-BF9C-6DA55071A6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A260F859-F4F8-433C-A0DF-C5630D611A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2D9AF-1C32-44E4-9A61-4E03F22DF7E5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10" descr="SEPnet_logo_adjusted_RGB">
            <a:extLst>
              <a:ext uri="{FF2B5EF4-FFF2-40B4-BE49-F238E27FC236}">
                <a16:creationId xmlns:a16="http://schemas.microsoft.com/office/drawing/2014/main" xmlns="" id="{A1CF989D-BE48-459C-9398-2E1656F66B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0082885" y="23813"/>
            <a:ext cx="1908175" cy="119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956467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7713763-6E75-4FB2-A21A-83DBE9212B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28FD339D-7CAD-4C7C-B13D-D92D26F77D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E321A-C8A1-4E47-A172-C63E76B69E0A}" type="datetimeFigureOut">
              <a:rPr lang="en-GB" smtClean="0"/>
              <a:t>26/06/18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70256D3A-8E14-46FF-B7C8-7F2743993E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CB9F548E-9126-443C-976F-59D15F5B1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2D9AF-1C32-44E4-9A61-4E03F22DF7E5}" type="slidenum">
              <a:rPr lang="en-GB" smtClean="0"/>
              <a:t>‹#›</a:t>
            </a:fld>
            <a:endParaRPr lang="en-GB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xmlns="" id="{BBFBB124-9C80-4F3B-B6BD-712B674D8B7D}"/>
              </a:ext>
            </a:extLst>
          </p:cNvPr>
          <p:cNvSpPr/>
          <p:nvPr userDrawn="1"/>
        </p:nvSpPr>
        <p:spPr>
          <a:xfrm>
            <a:off x="0" y="6500814"/>
            <a:ext cx="12192000" cy="357187"/>
          </a:xfrm>
          <a:prstGeom prst="rect">
            <a:avLst/>
          </a:prstGeom>
          <a:solidFill>
            <a:srgbClr val="0023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b="0" dirty="0">
                <a:latin typeface="Georgia" pitchFamily="18" charset="0"/>
              </a:rPr>
              <a:t>Working together to promote excellence in Physics</a:t>
            </a:r>
          </a:p>
        </p:txBody>
      </p:sp>
      <p:pic>
        <p:nvPicPr>
          <p:cNvPr id="7" name="Picture 10" descr="SEPnet_logo_adjusted_RGB">
            <a:extLst>
              <a:ext uri="{FF2B5EF4-FFF2-40B4-BE49-F238E27FC236}">
                <a16:creationId xmlns:a16="http://schemas.microsoft.com/office/drawing/2014/main" xmlns="" id="{094B4885-1905-443E-8E5E-6383132D2B5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0082885" y="23813"/>
            <a:ext cx="1908175" cy="119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06804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D63699F-80DB-4832-9360-7C8F580C9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C9D77559-DDA5-4E6E-9769-DFD2518D93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E321A-C8A1-4E47-A172-C63E76B69E0A}" type="datetimeFigureOut">
              <a:rPr lang="en-GB" smtClean="0"/>
              <a:t>26/06/18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F3713E92-844C-4000-8A17-268A68AB53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AFE6AC21-011E-4DD1-B6AB-B707A82965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2D9AF-1C32-44E4-9A61-4E03F22DF7E5}" type="slidenum">
              <a:rPr lang="en-GB" smtClean="0"/>
              <a:t>‹#›</a:t>
            </a:fld>
            <a:endParaRPr lang="en-GB"/>
          </a:p>
        </p:txBody>
      </p:sp>
      <p:pic>
        <p:nvPicPr>
          <p:cNvPr id="6" name="Picture 10" descr="SEPnet_logo_adjusted_RGB">
            <a:extLst>
              <a:ext uri="{FF2B5EF4-FFF2-40B4-BE49-F238E27FC236}">
                <a16:creationId xmlns:a16="http://schemas.microsoft.com/office/drawing/2014/main" xmlns="" id="{DBA59255-4BF8-4C3A-82B2-AA7C1E68814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0127764" y="0"/>
            <a:ext cx="1908175" cy="119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4">
            <a:extLst>
              <a:ext uri="{FF2B5EF4-FFF2-40B4-BE49-F238E27FC236}">
                <a16:creationId xmlns:a16="http://schemas.microsoft.com/office/drawing/2014/main" xmlns="" id="{BD17496A-C831-4F39-AF97-8AD4E4661CDF}"/>
              </a:ext>
            </a:extLst>
          </p:cNvPr>
          <p:cNvSpPr/>
          <p:nvPr userDrawn="1"/>
        </p:nvSpPr>
        <p:spPr>
          <a:xfrm>
            <a:off x="-1" y="6356351"/>
            <a:ext cx="12098215" cy="501650"/>
          </a:xfrm>
          <a:prstGeom prst="rect">
            <a:avLst/>
          </a:prstGeom>
          <a:solidFill>
            <a:srgbClr val="0023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b="0" dirty="0">
                <a:latin typeface="Georgia" pitchFamily="18" charset="0"/>
              </a:rPr>
              <a:t>Working together to promote excellence in Physics</a:t>
            </a:r>
          </a:p>
        </p:txBody>
      </p:sp>
    </p:spTree>
    <p:extLst>
      <p:ext uri="{BB962C8B-B14F-4D97-AF65-F5344CB8AC3E}">
        <p14:creationId xmlns:p14="http://schemas.microsoft.com/office/powerpoint/2010/main" val="3908752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7713763-6E75-4FB2-A21A-83DBE9212B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28FD339D-7CAD-4C7C-B13D-D92D26F77D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E321A-C8A1-4E47-A172-C63E76B69E0A}" type="datetimeFigureOut">
              <a:rPr lang="en-GB" smtClean="0"/>
              <a:t>26/06/18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70256D3A-8E14-46FF-B7C8-7F2743993E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CB9F548E-9126-443C-976F-59D15F5B1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2D9AF-1C32-44E4-9A61-4E03F22DF7E5}" type="slidenum">
              <a:rPr lang="en-GB" smtClean="0"/>
              <a:t>‹#›</a:t>
            </a:fld>
            <a:endParaRPr lang="en-GB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xmlns="" id="{BBFBB124-9C80-4F3B-B6BD-712B674D8B7D}"/>
              </a:ext>
            </a:extLst>
          </p:cNvPr>
          <p:cNvSpPr/>
          <p:nvPr userDrawn="1"/>
        </p:nvSpPr>
        <p:spPr>
          <a:xfrm>
            <a:off x="0" y="6500814"/>
            <a:ext cx="12192000" cy="357187"/>
          </a:xfrm>
          <a:prstGeom prst="rect">
            <a:avLst/>
          </a:prstGeom>
          <a:solidFill>
            <a:srgbClr val="0023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b="0" dirty="0">
                <a:latin typeface="Georgia" pitchFamily="18" charset="0"/>
              </a:rPr>
              <a:t>Working together to promote excellence in Physics</a:t>
            </a:r>
          </a:p>
        </p:txBody>
      </p:sp>
      <p:pic>
        <p:nvPicPr>
          <p:cNvPr id="7" name="Picture 10" descr="SEPnet_logo_adjusted_RGB">
            <a:extLst>
              <a:ext uri="{FF2B5EF4-FFF2-40B4-BE49-F238E27FC236}">
                <a16:creationId xmlns:a16="http://schemas.microsoft.com/office/drawing/2014/main" xmlns="" id="{094B4885-1905-443E-8E5E-6383132D2B5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0082885" y="23813"/>
            <a:ext cx="1908175" cy="119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427501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D77422A-9E7C-47D4-970B-7C0648AA74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EBF8F7E-D709-4106-87C3-572833A0FB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F10DF72-C4C2-42EB-A34E-68D196DA4E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E321A-C8A1-4E47-A172-C63E76B69E0A}" type="datetimeFigureOut">
              <a:rPr lang="en-GB" smtClean="0"/>
              <a:t>26/06/18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6C072C66-66E9-42B8-A7C0-D96AD5FD6E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E4C9F3F-0854-46D4-84F0-62216323A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2D9AF-1C32-44E4-9A61-4E03F22DF7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575161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2A7A259-CBE9-44EB-BB9B-A4D91DA88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0BC0A276-8AAB-499C-B307-CC7B486EA8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9E3AB53-23D5-4C01-A1AF-9DEADB6CA6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E321A-C8A1-4E47-A172-C63E76B69E0A}" type="datetimeFigureOut">
              <a:rPr lang="en-GB" smtClean="0"/>
              <a:t>26/06/18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341F5D8-8EC9-4FC5-92FA-6963DC1B35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EFB61C0-7BC4-489F-BF55-420D337B6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2D9AF-1C32-44E4-9A61-4E03F22DF7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4164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4CE0E61-4B36-4209-A891-95E778EF64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FABE5C7-6DC0-4FE6-94C0-8F95E95C42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43D17B88-409A-467F-B1D9-8BAAB20D7B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142514D3-05E7-462D-9881-E8708649BE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E321A-C8A1-4E47-A172-C63E76B69E0A}" type="datetimeFigureOut">
              <a:rPr lang="en-GB" smtClean="0"/>
              <a:t>26/06/18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C3963093-A8F0-45D8-92B2-6C9F25A1FD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72EF6238-D723-419D-A7CD-D69C2377D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2D9AF-1C32-44E4-9A61-4E03F22DF7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88813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FE006A0-7FAE-4032-84B8-37797F50E3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1B8870F1-F6A4-41AA-AAF5-568220D62B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536B179F-92C8-4712-A9FC-0495092C68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38E552D3-7A17-48FA-BEFE-6CF7FE947A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5F9DF02D-6E27-4B51-AD66-935A1EF84E0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33F13C6E-41A2-4809-9E3C-271A2F807C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E321A-C8A1-4E47-A172-C63E76B69E0A}" type="datetimeFigureOut">
              <a:rPr lang="en-GB" smtClean="0"/>
              <a:t>26/06/18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F4875CC0-A64C-4D37-97B7-769E78EBCB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6B688B6F-2596-437D-9037-7B0A110578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2D9AF-1C32-44E4-9A61-4E03F22DF7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91878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F118384-D54A-46B4-B944-8CCF2CA5AF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CA971E25-0620-4DDB-BA94-4DC5181EC7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E321A-C8A1-4E47-A172-C63E76B69E0A}" type="datetimeFigureOut">
              <a:rPr lang="en-GB" smtClean="0"/>
              <a:t>26/06/18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755F6337-A074-49E0-A267-7DA78C3B9C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FB97F534-A0E1-48B5-B7F4-FE9D12F1FB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2D9AF-1C32-44E4-9A61-4E03F22DF7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480401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C66922EE-FF4B-4AD2-8B0C-17FA6D7ADF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E321A-C8A1-4E47-A172-C63E76B69E0A}" type="datetimeFigureOut">
              <a:rPr lang="en-GB" smtClean="0"/>
              <a:t>26/06/18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43A563D2-D2DE-490E-ACBC-C93415A636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E6F36DB0-D59C-4D4A-B455-01CC09AF7E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2D9AF-1C32-44E4-9A61-4E03F22DF7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315204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CC2F20E-27F9-424C-9DD8-221605DA2A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38BB22B-CFBB-4911-ADC6-42459E2901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0A71CD38-90BD-4A98-B07E-1F0A78AF66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CFFCF7E2-85EA-4F50-8626-616E4C2E2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E321A-C8A1-4E47-A172-C63E76B69E0A}" type="datetimeFigureOut">
              <a:rPr lang="en-GB" smtClean="0"/>
              <a:t>26/06/18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D86DD5E9-EDE5-4EEE-82A2-1BF143B7F5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5A5705B6-A98F-46D5-ADEA-FFAA17ACE2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2D9AF-1C32-44E4-9A61-4E03F22DF7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687790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2E94BFE-8D70-46D0-9E1A-F0F00C1950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C17EA4F5-EF40-4826-BE42-2832CC05B66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D0148793-D0F4-4B0F-A328-852549FFB3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5B256866-FF3F-48ED-9DE7-FF1D6CF2EA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E321A-C8A1-4E47-A172-C63E76B69E0A}" type="datetimeFigureOut">
              <a:rPr lang="en-GB" smtClean="0"/>
              <a:t>26/06/18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3DC13759-3D6A-4583-9B91-2298C73830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F2145BB5-B360-48B2-92E6-5AF1ADA70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2D9AF-1C32-44E4-9A61-4E03F22DF7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850943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B648027-C7ED-41A3-B6F5-984ABEE34E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0C81DF57-9811-455D-8090-9117EC8617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743EAE7-B016-43C4-8F17-58F00D6F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E321A-C8A1-4E47-A172-C63E76B69E0A}" type="datetimeFigureOut">
              <a:rPr lang="en-GB" smtClean="0"/>
              <a:t>26/06/18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25D37C8-C41D-481C-B7C6-609B1DF7F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9C53E11C-1720-43D7-A7CF-9BD969EA88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2D9AF-1C32-44E4-9A61-4E03F22DF7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268400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A5DF4815-BF5A-4BA4-944A-E8C383CF69A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C2AC6A50-F2D5-453D-AF19-F32315B39B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862E012-13D0-4273-9049-830793EABA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E321A-C8A1-4E47-A172-C63E76B69E0A}" type="datetimeFigureOut">
              <a:rPr lang="en-GB" smtClean="0"/>
              <a:t>26/06/18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823205C-9135-4F9E-A64D-43AB729CCE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CCD26E3-B625-45D7-93FC-50F6D8E4A3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2D9AF-1C32-44E4-9A61-4E03F22DF7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9868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D63699F-80DB-4832-9360-7C8F580C9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C9D77559-DDA5-4E6E-9769-DFD2518D93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E321A-C8A1-4E47-A172-C63E76B69E0A}" type="datetimeFigureOut">
              <a:rPr lang="en-GB" smtClean="0"/>
              <a:t>26/06/18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F3713E92-844C-4000-8A17-268A68AB53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AFE6AC21-011E-4DD1-B6AB-B707A82965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2D9AF-1C32-44E4-9A61-4E03F22DF7E5}" type="slidenum">
              <a:rPr lang="en-GB" smtClean="0"/>
              <a:t>‹#›</a:t>
            </a:fld>
            <a:endParaRPr lang="en-GB"/>
          </a:p>
        </p:txBody>
      </p:sp>
      <p:pic>
        <p:nvPicPr>
          <p:cNvPr id="6" name="Picture 10" descr="SEPnet_logo_adjusted_RGB">
            <a:extLst>
              <a:ext uri="{FF2B5EF4-FFF2-40B4-BE49-F238E27FC236}">
                <a16:creationId xmlns:a16="http://schemas.microsoft.com/office/drawing/2014/main" xmlns="" id="{DBA59255-4BF8-4C3A-82B2-AA7C1E68814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0127764" y="0"/>
            <a:ext cx="1908175" cy="119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4">
            <a:extLst>
              <a:ext uri="{FF2B5EF4-FFF2-40B4-BE49-F238E27FC236}">
                <a16:creationId xmlns:a16="http://schemas.microsoft.com/office/drawing/2014/main" xmlns="" id="{BD17496A-C831-4F39-AF97-8AD4E4661CDF}"/>
              </a:ext>
            </a:extLst>
          </p:cNvPr>
          <p:cNvSpPr/>
          <p:nvPr userDrawn="1"/>
        </p:nvSpPr>
        <p:spPr>
          <a:xfrm>
            <a:off x="-1" y="6356351"/>
            <a:ext cx="12098215" cy="501650"/>
          </a:xfrm>
          <a:prstGeom prst="rect">
            <a:avLst/>
          </a:prstGeom>
          <a:solidFill>
            <a:srgbClr val="0023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b="0" dirty="0">
                <a:latin typeface="Georgia" pitchFamily="18" charset="0"/>
              </a:rPr>
              <a:t>Working together to promote excellence in Physics</a:t>
            </a:r>
          </a:p>
        </p:txBody>
      </p:sp>
    </p:spTree>
    <p:extLst>
      <p:ext uri="{BB962C8B-B14F-4D97-AF65-F5344CB8AC3E}">
        <p14:creationId xmlns:p14="http://schemas.microsoft.com/office/powerpoint/2010/main" val="339325300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One column 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06400" y="304800"/>
            <a:ext cx="8957733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idx="1"/>
          </p:nvPr>
        </p:nvSpPr>
        <p:spPr bwMode="auto">
          <a:xfrm>
            <a:off x="431371" y="1570039"/>
            <a:ext cx="8932763" cy="437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marL="360000" indent="-360000">
              <a:buClr>
                <a:srgbClr val="003768"/>
              </a:buClr>
              <a:buFont typeface="Lucida Grande"/>
              <a:buChar char="="/>
              <a:defRPr baseline="0"/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D14664DF-6D58-4594-B59A-B87561C952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E321A-C8A1-4E47-A172-C63E76B69E0A}" type="datetimeFigureOut">
              <a:rPr lang="en-GB" smtClean="0"/>
              <a:t>26/06/18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0588A5CD-A440-4D28-B3AF-4A3503781F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A5E2AA3E-47D7-4770-8F77-91016995BF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2D9AF-1C32-44E4-9A61-4E03F22DF7E5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xmlns="" id="{C4E7A5FF-2FA9-4CAC-B769-DF3179AE5B47}"/>
              </a:ext>
            </a:extLst>
          </p:cNvPr>
          <p:cNvSpPr/>
          <p:nvPr userDrawn="1"/>
        </p:nvSpPr>
        <p:spPr>
          <a:xfrm>
            <a:off x="0" y="6500814"/>
            <a:ext cx="12192000" cy="357187"/>
          </a:xfrm>
          <a:prstGeom prst="rect">
            <a:avLst/>
          </a:prstGeom>
          <a:solidFill>
            <a:srgbClr val="0023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b="0" dirty="0">
                <a:latin typeface="Georgia" pitchFamily="18" charset="0"/>
              </a:rPr>
              <a:t>Working together to promote excellence in Physics</a:t>
            </a:r>
          </a:p>
        </p:txBody>
      </p:sp>
      <p:pic>
        <p:nvPicPr>
          <p:cNvPr id="8" name="Picture 10" descr="SEPnet_logo_adjusted_RGB">
            <a:extLst>
              <a:ext uri="{FF2B5EF4-FFF2-40B4-BE49-F238E27FC236}">
                <a16:creationId xmlns:a16="http://schemas.microsoft.com/office/drawing/2014/main" xmlns="" id="{1899B72E-674E-408A-BD77-FF511BCE9B5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0209494" y="0"/>
            <a:ext cx="1908175" cy="119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7095775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06400" y="304800"/>
            <a:ext cx="8957733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idx="1"/>
          </p:nvPr>
        </p:nvSpPr>
        <p:spPr bwMode="auto">
          <a:xfrm>
            <a:off x="431371" y="1570039"/>
            <a:ext cx="8932763" cy="437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marL="0" indent="0">
              <a:buClr>
                <a:srgbClr val="003768"/>
              </a:buClr>
              <a:buFontTx/>
              <a:buNone/>
              <a:defRPr baseline="0"/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6855528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06400" y="304800"/>
            <a:ext cx="8957733" cy="564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Title Area</a:t>
            </a:r>
          </a:p>
        </p:txBody>
      </p:sp>
    </p:spTree>
    <p:extLst>
      <p:ext uri="{BB962C8B-B14F-4D97-AF65-F5344CB8AC3E}">
        <p14:creationId xmlns:p14="http://schemas.microsoft.com/office/powerpoint/2010/main" val="77304449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B93D645-0E5B-47C4-BEEE-4549923AD3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EACB9815-C16A-4EDA-B6B2-5A8685EB85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1A77962-E101-4830-8E46-CD0764DD8D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E321A-C8A1-4E47-A172-C63E76B69E0A}" type="datetimeFigureOut">
              <a:rPr lang="en-GB" smtClean="0"/>
              <a:t>26/06/18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E26FA67-7549-4053-BF9C-6DA55071A6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A260F859-F4F8-433C-A0DF-C5630D611A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2D9AF-1C32-44E4-9A61-4E03F22DF7E5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10" descr="SEPnet_logo_adjusted_RGB">
            <a:extLst>
              <a:ext uri="{FF2B5EF4-FFF2-40B4-BE49-F238E27FC236}">
                <a16:creationId xmlns:a16="http://schemas.microsoft.com/office/drawing/2014/main" xmlns="" id="{A1CF989D-BE48-459C-9398-2E1656F66B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0082885" y="23813"/>
            <a:ext cx="1908175" cy="119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6458752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7713763-6E75-4FB2-A21A-83DBE9212B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28FD339D-7CAD-4C7C-B13D-D92D26F77D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E321A-C8A1-4E47-A172-C63E76B69E0A}" type="datetimeFigureOut">
              <a:rPr lang="en-GB" smtClean="0"/>
              <a:t>26/06/18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70256D3A-8E14-46FF-B7C8-7F2743993E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CB9F548E-9126-443C-976F-59D15F5B1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2D9AF-1C32-44E4-9A61-4E03F22DF7E5}" type="slidenum">
              <a:rPr lang="en-GB" smtClean="0"/>
              <a:t>‹#›</a:t>
            </a:fld>
            <a:endParaRPr lang="en-GB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xmlns="" id="{BBFBB124-9C80-4F3B-B6BD-712B674D8B7D}"/>
              </a:ext>
            </a:extLst>
          </p:cNvPr>
          <p:cNvSpPr/>
          <p:nvPr userDrawn="1"/>
        </p:nvSpPr>
        <p:spPr>
          <a:xfrm>
            <a:off x="0" y="6500814"/>
            <a:ext cx="12192000" cy="357187"/>
          </a:xfrm>
          <a:prstGeom prst="rect">
            <a:avLst/>
          </a:prstGeom>
          <a:solidFill>
            <a:srgbClr val="0023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b="0" dirty="0">
                <a:latin typeface="Georgia" pitchFamily="18" charset="0"/>
              </a:rPr>
              <a:t>Working together to promote excellence in Physics</a:t>
            </a:r>
          </a:p>
        </p:txBody>
      </p:sp>
      <p:pic>
        <p:nvPicPr>
          <p:cNvPr id="7" name="Picture 10" descr="SEPnet_logo_adjusted_RGB">
            <a:extLst>
              <a:ext uri="{FF2B5EF4-FFF2-40B4-BE49-F238E27FC236}">
                <a16:creationId xmlns:a16="http://schemas.microsoft.com/office/drawing/2014/main" xmlns="" id="{094B4885-1905-443E-8E5E-6383132D2B5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0082885" y="23813"/>
            <a:ext cx="1908175" cy="119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1800071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D63699F-80DB-4832-9360-7C8F580C9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C9D77559-DDA5-4E6E-9769-DFD2518D93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E321A-C8A1-4E47-A172-C63E76B69E0A}" type="datetimeFigureOut">
              <a:rPr lang="en-GB" smtClean="0"/>
              <a:t>26/06/18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F3713E92-844C-4000-8A17-268A68AB53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AFE6AC21-011E-4DD1-B6AB-B707A82965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2D9AF-1C32-44E4-9A61-4E03F22DF7E5}" type="slidenum">
              <a:rPr lang="en-GB" smtClean="0"/>
              <a:t>‹#›</a:t>
            </a:fld>
            <a:endParaRPr lang="en-GB"/>
          </a:p>
        </p:txBody>
      </p:sp>
      <p:pic>
        <p:nvPicPr>
          <p:cNvPr id="6" name="Picture 10" descr="SEPnet_logo_adjusted_RGB">
            <a:extLst>
              <a:ext uri="{FF2B5EF4-FFF2-40B4-BE49-F238E27FC236}">
                <a16:creationId xmlns:a16="http://schemas.microsoft.com/office/drawing/2014/main" xmlns="" id="{DBA59255-4BF8-4C3A-82B2-AA7C1E68814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0127764" y="0"/>
            <a:ext cx="1908175" cy="119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4">
            <a:extLst>
              <a:ext uri="{FF2B5EF4-FFF2-40B4-BE49-F238E27FC236}">
                <a16:creationId xmlns:a16="http://schemas.microsoft.com/office/drawing/2014/main" xmlns="" id="{BD17496A-C831-4F39-AF97-8AD4E4661CDF}"/>
              </a:ext>
            </a:extLst>
          </p:cNvPr>
          <p:cNvSpPr/>
          <p:nvPr userDrawn="1"/>
        </p:nvSpPr>
        <p:spPr>
          <a:xfrm>
            <a:off x="-1" y="6356351"/>
            <a:ext cx="12098215" cy="501650"/>
          </a:xfrm>
          <a:prstGeom prst="rect">
            <a:avLst/>
          </a:prstGeom>
          <a:solidFill>
            <a:srgbClr val="0023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b="0" dirty="0">
                <a:latin typeface="Georgia" pitchFamily="18" charset="0"/>
              </a:rPr>
              <a:t>Working together to promote excellence in Physics</a:t>
            </a:r>
          </a:p>
        </p:txBody>
      </p:sp>
    </p:spTree>
    <p:extLst>
      <p:ext uri="{BB962C8B-B14F-4D97-AF65-F5344CB8AC3E}">
        <p14:creationId xmlns:p14="http://schemas.microsoft.com/office/powerpoint/2010/main" val="9564474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D77422A-9E7C-47D4-970B-7C0648AA74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EBF8F7E-D709-4106-87C3-572833A0FB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F10DF72-C4C2-42EB-A34E-68D196DA4E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E321A-C8A1-4E47-A172-C63E76B69E0A}" type="datetimeFigureOut">
              <a:rPr lang="en-GB" smtClean="0"/>
              <a:t>26/06/18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6C072C66-66E9-42B8-A7C0-D96AD5FD6E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E4C9F3F-0854-46D4-84F0-62216323A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2D9AF-1C32-44E4-9A61-4E03F22DF7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00438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2A7A259-CBE9-44EB-BB9B-A4D91DA88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0BC0A276-8AAB-499C-B307-CC7B486EA8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9E3AB53-23D5-4C01-A1AF-9DEADB6CA6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E321A-C8A1-4E47-A172-C63E76B69E0A}" type="datetimeFigureOut">
              <a:rPr lang="en-GB" smtClean="0"/>
              <a:t>26/06/18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341F5D8-8EC9-4FC5-92FA-6963DC1B35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EFB61C0-7BC4-489F-BF55-420D337B6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2D9AF-1C32-44E4-9A61-4E03F22DF7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197696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4CE0E61-4B36-4209-A891-95E778EF64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FABE5C7-6DC0-4FE6-94C0-8F95E95C42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43D17B88-409A-467F-B1D9-8BAAB20D7B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142514D3-05E7-462D-9881-E8708649BE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E321A-C8A1-4E47-A172-C63E76B69E0A}" type="datetimeFigureOut">
              <a:rPr lang="en-GB" smtClean="0"/>
              <a:t>26/06/18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C3963093-A8F0-45D8-92B2-6C9F25A1FD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72EF6238-D723-419D-A7CD-D69C2377D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2D9AF-1C32-44E4-9A61-4E03F22DF7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231005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FE006A0-7FAE-4032-84B8-37797F50E3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1B8870F1-F6A4-41AA-AAF5-568220D62B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536B179F-92C8-4712-A9FC-0495092C68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38E552D3-7A17-48FA-BEFE-6CF7FE947A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5F9DF02D-6E27-4B51-AD66-935A1EF84E0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33F13C6E-41A2-4809-9E3C-271A2F807C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E321A-C8A1-4E47-A172-C63E76B69E0A}" type="datetimeFigureOut">
              <a:rPr lang="en-GB" smtClean="0"/>
              <a:t>26/06/18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F4875CC0-A64C-4D37-97B7-769E78EBCB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6B688B6F-2596-437D-9037-7B0A110578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2D9AF-1C32-44E4-9A61-4E03F22DF7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71947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D77422A-9E7C-47D4-970B-7C0648AA74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EBF8F7E-D709-4106-87C3-572833A0FB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F10DF72-C4C2-42EB-A34E-68D196DA4E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E321A-C8A1-4E47-A172-C63E76B69E0A}" type="datetimeFigureOut">
              <a:rPr lang="en-GB" smtClean="0"/>
              <a:t>26/06/18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6C072C66-66E9-42B8-A7C0-D96AD5FD6E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E4C9F3F-0854-46D4-84F0-62216323A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2D9AF-1C32-44E4-9A61-4E03F22DF7E5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10" descr="SEPnet_logo_adjusted_RGB">
            <a:extLst>
              <a:ext uri="{FF2B5EF4-FFF2-40B4-BE49-F238E27FC236}">
                <a16:creationId xmlns:a16="http://schemas.microsoft.com/office/drawing/2014/main" xmlns="" id="{4960D63E-BF54-4F2B-BAE8-3090BF58DF3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0209494" y="0"/>
            <a:ext cx="1908175" cy="119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4028004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F118384-D54A-46B4-B944-8CCF2CA5AF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CA971E25-0620-4DDB-BA94-4DC5181EC7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E321A-C8A1-4E47-A172-C63E76B69E0A}" type="datetimeFigureOut">
              <a:rPr lang="en-GB" smtClean="0"/>
              <a:t>26/06/18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755F6337-A074-49E0-A267-7DA78C3B9C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FB97F534-A0E1-48B5-B7F4-FE9D12F1FB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2D9AF-1C32-44E4-9A61-4E03F22DF7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232794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C66922EE-FF4B-4AD2-8B0C-17FA6D7ADF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E321A-C8A1-4E47-A172-C63E76B69E0A}" type="datetimeFigureOut">
              <a:rPr lang="en-GB" smtClean="0"/>
              <a:t>26/06/18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43A563D2-D2DE-490E-ACBC-C93415A636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E6F36DB0-D59C-4D4A-B455-01CC09AF7E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2D9AF-1C32-44E4-9A61-4E03F22DF7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031521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CC2F20E-27F9-424C-9DD8-221605DA2A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38BB22B-CFBB-4911-ADC6-42459E2901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0A71CD38-90BD-4A98-B07E-1F0A78AF66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CFFCF7E2-85EA-4F50-8626-616E4C2E2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E321A-C8A1-4E47-A172-C63E76B69E0A}" type="datetimeFigureOut">
              <a:rPr lang="en-GB" smtClean="0"/>
              <a:t>26/06/18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D86DD5E9-EDE5-4EEE-82A2-1BF143B7F5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5A5705B6-A98F-46D5-ADEA-FFAA17ACE2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2D9AF-1C32-44E4-9A61-4E03F22DF7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624027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2E94BFE-8D70-46D0-9E1A-F0F00C1950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C17EA4F5-EF40-4826-BE42-2832CC05B66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D0148793-D0F4-4B0F-A328-852549FFB3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5B256866-FF3F-48ED-9DE7-FF1D6CF2EA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E321A-C8A1-4E47-A172-C63E76B69E0A}" type="datetimeFigureOut">
              <a:rPr lang="en-GB" smtClean="0"/>
              <a:t>26/06/18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3DC13759-3D6A-4583-9B91-2298C73830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F2145BB5-B360-48B2-92E6-5AF1ADA70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2D9AF-1C32-44E4-9A61-4E03F22DF7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698243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B648027-C7ED-41A3-B6F5-984ABEE34E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0C81DF57-9811-455D-8090-9117EC8617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743EAE7-B016-43C4-8F17-58F00D6F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E321A-C8A1-4E47-A172-C63E76B69E0A}" type="datetimeFigureOut">
              <a:rPr lang="en-GB" smtClean="0"/>
              <a:t>26/06/18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25D37C8-C41D-481C-B7C6-609B1DF7F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9C53E11C-1720-43D7-A7CF-9BD969EA88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2D9AF-1C32-44E4-9A61-4E03F22DF7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143902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A5DF4815-BF5A-4BA4-944A-E8C383CF69A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C2AC6A50-F2D5-453D-AF19-F32315B39B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862E012-13D0-4273-9049-830793EABA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E321A-C8A1-4E47-A172-C63E76B69E0A}" type="datetimeFigureOut">
              <a:rPr lang="en-GB" smtClean="0"/>
              <a:t>26/06/18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823205C-9135-4F9E-A64D-43AB729CCE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CCD26E3-B625-45D7-93FC-50F6D8E4A3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2D9AF-1C32-44E4-9A61-4E03F22DF7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744403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One column 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06400" y="304800"/>
            <a:ext cx="8957733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idx="1"/>
          </p:nvPr>
        </p:nvSpPr>
        <p:spPr bwMode="auto">
          <a:xfrm>
            <a:off x="431371" y="1570039"/>
            <a:ext cx="8932763" cy="437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marL="360000" indent="-360000">
              <a:buClr>
                <a:srgbClr val="003768"/>
              </a:buClr>
              <a:buFont typeface="Lucida Grande"/>
              <a:buChar char="="/>
              <a:defRPr baseline="0"/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D14664DF-6D58-4594-B59A-B87561C952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E321A-C8A1-4E47-A172-C63E76B69E0A}" type="datetimeFigureOut">
              <a:rPr lang="en-GB" smtClean="0"/>
              <a:t>26/06/18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0588A5CD-A440-4D28-B3AF-4A3503781F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A5E2AA3E-47D7-4770-8F77-91016995BF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2D9AF-1C32-44E4-9A61-4E03F22DF7E5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xmlns="" id="{C4E7A5FF-2FA9-4CAC-B769-DF3179AE5B47}"/>
              </a:ext>
            </a:extLst>
          </p:cNvPr>
          <p:cNvSpPr/>
          <p:nvPr userDrawn="1"/>
        </p:nvSpPr>
        <p:spPr>
          <a:xfrm>
            <a:off x="0" y="6500814"/>
            <a:ext cx="12192000" cy="357187"/>
          </a:xfrm>
          <a:prstGeom prst="rect">
            <a:avLst/>
          </a:prstGeom>
          <a:solidFill>
            <a:srgbClr val="0023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b="0" dirty="0">
                <a:latin typeface="Georgia" pitchFamily="18" charset="0"/>
              </a:rPr>
              <a:t>Working together to promote excellence in Physics</a:t>
            </a:r>
          </a:p>
        </p:txBody>
      </p:sp>
      <p:pic>
        <p:nvPicPr>
          <p:cNvPr id="8" name="Picture 10" descr="SEPnet_logo_adjusted_RGB">
            <a:extLst>
              <a:ext uri="{FF2B5EF4-FFF2-40B4-BE49-F238E27FC236}">
                <a16:creationId xmlns:a16="http://schemas.microsoft.com/office/drawing/2014/main" xmlns="" id="{1899B72E-674E-408A-BD77-FF511BCE9B5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0209494" y="0"/>
            <a:ext cx="1908175" cy="119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2553221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06400" y="304800"/>
            <a:ext cx="8957733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idx="1"/>
          </p:nvPr>
        </p:nvSpPr>
        <p:spPr bwMode="auto">
          <a:xfrm>
            <a:off x="431371" y="1570039"/>
            <a:ext cx="8932763" cy="437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marL="0" indent="0">
              <a:buClr>
                <a:srgbClr val="003768"/>
              </a:buClr>
              <a:buFontTx/>
              <a:buNone/>
              <a:defRPr baseline="0"/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8655844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06400" y="304800"/>
            <a:ext cx="8957733" cy="564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Title Area</a:t>
            </a:r>
          </a:p>
        </p:txBody>
      </p:sp>
    </p:spTree>
    <p:extLst>
      <p:ext uri="{BB962C8B-B14F-4D97-AF65-F5344CB8AC3E}">
        <p14:creationId xmlns:p14="http://schemas.microsoft.com/office/powerpoint/2010/main" val="292286038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B93D645-0E5B-47C4-BEEE-4549923AD3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EACB9815-C16A-4EDA-B6B2-5A8685EB85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1A77962-E101-4830-8E46-CD0764DD8D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E321A-C8A1-4E47-A172-C63E76B69E0A}" type="datetimeFigureOut">
              <a:rPr lang="en-GB" smtClean="0"/>
              <a:t>26/06/18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E26FA67-7549-4053-BF9C-6DA55071A6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A260F859-F4F8-433C-A0DF-C5630D611A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2D9AF-1C32-44E4-9A61-4E03F22DF7E5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10" descr="SEPnet_logo_adjusted_RGB">
            <a:extLst>
              <a:ext uri="{FF2B5EF4-FFF2-40B4-BE49-F238E27FC236}">
                <a16:creationId xmlns:a16="http://schemas.microsoft.com/office/drawing/2014/main" xmlns="" id="{A1CF989D-BE48-459C-9398-2E1656F66B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0082885" y="23813"/>
            <a:ext cx="1908175" cy="119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721075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2A7A259-CBE9-44EB-BB9B-A4D91DA88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0BC0A276-8AAB-499C-B307-CC7B486EA8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9E3AB53-23D5-4C01-A1AF-9DEADB6CA6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E321A-C8A1-4E47-A172-C63E76B69E0A}" type="datetimeFigureOut">
              <a:rPr lang="en-GB" smtClean="0"/>
              <a:t>26/06/18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341F5D8-8EC9-4FC5-92FA-6963DC1B35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EFB61C0-7BC4-489F-BF55-420D337B6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2D9AF-1C32-44E4-9A61-4E03F22DF7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069392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7713763-6E75-4FB2-A21A-83DBE9212B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28FD339D-7CAD-4C7C-B13D-D92D26F77D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E321A-C8A1-4E47-A172-C63E76B69E0A}" type="datetimeFigureOut">
              <a:rPr lang="en-GB" smtClean="0"/>
              <a:t>26/06/18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70256D3A-8E14-46FF-B7C8-7F2743993E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CB9F548E-9126-443C-976F-59D15F5B1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2D9AF-1C32-44E4-9A61-4E03F22DF7E5}" type="slidenum">
              <a:rPr lang="en-GB" smtClean="0"/>
              <a:t>‹#›</a:t>
            </a:fld>
            <a:endParaRPr lang="en-GB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xmlns="" id="{BBFBB124-9C80-4F3B-B6BD-712B674D8B7D}"/>
              </a:ext>
            </a:extLst>
          </p:cNvPr>
          <p:cNvSpPr/>
          <p:nvPr userDrawn="1"/>
        </p:nvSpPr>
        <p:spPr>
          <a:xfrm>
            <a:off x="0" y="6500814"/>
            <a:ext cx="12192000" cy="357187"/>
          </a:xfrm>
          <a:prstGeom prst="rect">
            <a:avLst/>
          </a:prstGeom>
          <a:solidFill>
            <a:srgbClr val="0023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b="0" dirty="0">
                <a:latin typeface="Georgia" pitchFamily="18" charset="0"/>
              </a:rPr>
              <a:t>Working together to promote excellence in Physics</a:t>
            </a:r>
          </a:p>
        </p:txBody>
      </p:sp>
      <p:pic>
        <p:nvPicPr>
          <p:cNvPr id="7" name="Picture 10" descr="SEPnet_logo_adjusted_RGB">
            <a:extLst>
              <a:ext uri="{FF2B5EF4-FFF2-40B4-BE49-F238E27FC236}">
                <a16:creationId xmlns:a16="http://schemas.microsoft.com/office/drawing/2014/main" xmlns="" id="{094B4885-1905-443E-8E5E-6383132D2B5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0082885" y="23813"/>
            <a:ext cx="1908175" cy="119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0552776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D63699F-80DB-4832-9360-7C8F580C9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C9D77559-DDA5-4E6E-9769-DFD2518D93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E321A-C8A1-4E47-A172-C63E76B69E0A}" type="datetimeFigureOut">
              <a:rPr lang="en-GB" smtClean="0"/>
              <a:t>26/06/18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F3713E92-844C-4000-8A17-268A68AB53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AFE6AC21-011E-4DD1-B6AB-B707A82965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2D9AF-1C32-44E4-9A61-4E03F22DF7E5}" type="slidenum">
              <a:rPr lang="en-GB" smtClean="0"/>
              <a:t>‹#›</a:t>
            </a:fld>
            <a:endParaRPr lang="en-GB"/>
          </a:p>
        </p:txBody>
      </p:sp>
      <p:pic>
        <p:nvPicPr>
          <p:cNvPr id="6" name="Picture 10" descr="SEPnet_logo_adjusted_RGB">
            <a:extLst>
              <a:ext uri="{FF2B5EF4-FFF2-40B4-BE49-F238E27FC236}">
                <a16:creationId xmlns:a16="http://schemas.microsoft.com/office/drawing/2014/main" xmlns="" id="{DBA59255-4BF8-4C3A-82B2-AA7C1E68814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0127764" y="0"/>
            <a:ext cx="1908175" cy="119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4">
            <a:extLst>
              <a:ext uri="{FF2B5EF4-FFF2-40B4-BE49-F238E27FC236}">
                <a16:creationId xmlns:a16="http://schemas.microsoft.com/office/drawing/2014/main" xmlns="" id="{BD17496A-C831-4F39-AF97-8AD4E4661CDF}"/>
              </a:ext>
            </a:extLst>
          </p:cNvPr>
          <p:cNvSpPr/>
          <p:nvPr userDrawn="1"/>
        </p:nvSpPr>
        <p:spPr>
          <a:xfrm>
            <a:off x="-1" y="6356351"/>
            <a:ext cx="12098215" cy="501650"/>
          </a:xfrm>
          <a:prstGeom prst="rect">
            <a:avLst/>
          </a:prstGeom>
          <a:solidFill>
            <a:srgbClr val="0023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b="0" dirty="0">
                <a:latin typeface="Georgia" pitchFamily="18" charset="0"/>
              </a:rPr>
              <a:t>Working together to promote excellence in Physics</a:t>
            </a:r>
          </a:p>
        </p:txBody>
      </p:sp>
    </p:spTree>
    <p:extLst>
      <p:ext uri="{BB962C8B-B14F-4D97-AF65-F5344CB8AC3E}">
        <p14:creationId xmlns:p14="http://schemas.microsoft.com/office/powerpoint/2010/main" val="408617010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D77422A-9E7C-47D4-970B-7C0648AA74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EBF8F7E-D709-4106-87C3-572833A0FB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F10DF72-C4C2-42EB-A34E-68D196DA4E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E321A-C8A1-4E47-A172-C63E76B69E0A}" type="datetimeFigureOut">
              <a:rPr lang="en-GB" smtClean="0"/>
              <a:t>26/06/18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6C072C66-66E9-42B8-A7C0-D96AD5FD6E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E4C9F3F-0854-46D4-84F0-62216323A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2D9AF-1C32-44E4-9A61-4E03F22DF7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301533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2A7A259-CBE9-44EB-BB9B-A4D91DA88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0BC0A276-8AAB-499C-B307-CC7B486EA8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9E3AB53-23D5-4C01-A1AF-9DEADB6CA6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E321A-C8A1-4E47-A172-C63E76B69E0A}" type="datetimeFigureOut">
              <a:rPr lang="en-GB" smtClean="0"/>
              <a:t>26/06/18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341F5D8-8EC9-4FC5-92FA-6963DC1B35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EFB61C0-7BC4-489F-BF55-420D337B6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2D9AF-1C32-44E4-9A61-4E03F22DF7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333756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4CE0E61-4B36-4209-A891-95E778EF64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FABE5C7-6DC0-4FE6-94C0-8F95E95C42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43D17B88-409A-467F-B1D9-8BAAB20D7B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142514D3-05E7-462D-9881-E8708649BE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E321A-C8A1-4E47-A172-C63E76B69E0A}" type="datetimeFigureOut">
              <a:rPr lang="en-GB" smtClean="0"/>
              <a:t>26/06/18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C3963093-A8F0-45D8-92B2-6C9F25A1FD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72EF6238-D723-419D-A7CD-D69C2377D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2D9AF-1C32-44E4-9A61-4E03F22DF7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621763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FE006A0-7FAE-4032-84B8-37797F50E3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1B8870F1-F6A4-41AA-AAF5-568220D62B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536B179F-92C8-4712-A9FC-0495092C68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38E552D3-7A17-48FA-BEFE-6CF7FE947A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5F9DF02D-6E27-4B51-AD66-935A1EF84E0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33F13C6E-41A2-4809-9E3C-271A2F807C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E321A-C8A1-4E47-A172-C63E76B69E0A}" type="datetimeFigureOut">
              <a:rPr lang="en-GB" smtClean="0"/>
              <a:t>26/06/18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F4875CC0-A64C-4D37-97B7-769E78EBCB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6B688B6F-2596-437D-9037-7B0A110578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2D9AF-1C32-44E4-9A61-4E03F22DF7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19354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F118384-D54A-46B4-B944-8CCF2CA5AF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CA971E25-0620-4DDB-BA94-4DC5181EC7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E321A-C8A1-4E47-A172-C63E76B69E0A}" type="datetimeFigureOut">
              <a:rPr lang="en-GB" smtClean="0"/>
              <a:t>26/06/18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755F6337-A074-49E0-A267-7DA78C3B9C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FB97F534-A0E1-48B5-B7F4-FE9D12F1FB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2D9AF-1C32-44E4-9A61-4E03F22DF7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38327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C66922EE-FF4B-4AD2-8B0C-17FA6D7ADF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E321A-C8A1-4E47-A172-C63E76B69E0A}" type="datetimeFigureOut">
              <a:rPr lang="en-GB" smtClean="0"/>
              <a:t>26/06/18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43A563D2-D2DE-490E-ACBC-C93415A636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E6F36DB0-D59C-4D4A-B455-01CC09AF7E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2D9AF-1C32-44E4-9A61-4E03F22DF7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21094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CC2F20E-27F9-424C-9DD8-221605DA2A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38BB22B-CFBB-4911-ADC6-42459E2901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0A71CD38-90BD-4A98-B07E-1F0A78AF66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CFFCF7E2-85EA-4F50-8626-616E4C2E2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E321A-C8A1-4E47-A172-C63E76B69E0A}" type="datetimeFigureOut">
              <a:rPr lang="en-GB" smtClean="0"/>
              <a:t>26/06/18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D86DD5E9-EDE5-4EEE-82A2-1BF143B7F5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5A5705B6-A98F-46D5-ADEA-FFAA17ACE2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2D9AF-1C32-44E4-9A61-4E03F22DF7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981009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2E94BFE-8D70-46D0-9E1A-F0F00C1950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C17EA4F5-EF40-4826-BE42-2832CC05B66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D0148793-D0F4-4B0F-A328-852549FFB3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5B256866-FF3F-48ED-9DE7-FF1D6CF2EA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E321A-C8A1-4E47-A172-C63E76B69E0A}" type="datetimeFigureOut">
              <a:rPr lang="en-GB" smtClean="0"/>
              <a:t>26/06/18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3DC13759-3D6A-4583-9B91-2298C73830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F2145BB5-B360-48B2-92E6-5AF1ADA70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2D9AF-1C32-44E4-9A61-4E03F22DF7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5255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4CE0E61-4B36-4209-A891-95E778EF64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FABE5C7-6DC0-4FE6-94C0-8F95E95C42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43D17B88-409A-467F-B1D9-8BAAB20D7B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142514D3-05E7-462D-9881-E8708649BE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E321A-C8A1-4E47-A172-C63E76B69E0A}" type="datetimeFigureOut">
              <a:rPr lang="en-GB" smtClean="0"/>
              <a:t>26/06/18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C3963093-A8F0-45D8-92B2-6C9F25A1FD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72EF6238-D723-419D-A7CD-D69C2377D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2D9AF-1C32-44E4-9A61-4E03F22DF7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671985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B648027-C7ED-41A3-B6F5-984ABEE34E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0C81DF57-9811-455D-8090-9117EC8617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743EAE7-B016-43C4-8F17-58F00D6F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E321A-C8A1-4E47-A172-C63E76B69E0A}" type="datetimeFigureOut">
              <a:rPr lang="en-GB" smtClean="0"/>
              <a:t>26/06/18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25D37C8-C41D-481C-B7C6-609B1DF7F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9C53E11C-1720-43D7-A7CF-9BD969EA88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2D9AF-1C32-44E4-9A61-4E03F22DF7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6851078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A5DF4815-BF5A-4BA4-944A-E8C383CF69A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C2AC6A50-F2D5-453D-AF19-F32315B39B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862E012-13D0-4273-9049-830793EABA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E321A-C8A1-4E47-A172-C63E76B69E0A}" type="datetimeFigureOut">
              <a:rPr lang="en-GB" smtClean="0"/>
              <a:t>26/06/18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823205C-9135-4F9E-A64D-43AB729CCE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CCD26E3-B625-45D7-93FC-50F6D8E4A3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2D9AF-1C32-44E4-9A61-4E03F22DF7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299339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One column 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06400" y="304800"/>
            <a:ext cx="8957733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idx="1"/>
          </p:nvPr>
        </p:nvSpPr>
        <p:spPr bwMode="auto">
          <a:xfrm>
            <a:off x="431371" y="1570039"/>
            <a:ext cx="8932763" cy="437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marL="360000" indent="-360000">
              <a:buClr>
                <a:srgbClr val="003768"/>
              </a:buClr>
              <a:buFont typeface="Lucida Grande"/>
              <a:buChar char="="/>
              <a:defRPr baseline="0"/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D14664DF-6D58-4594-B59A-B87561C952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E321A-C8A1-4E47-A172-C63E76B69E0A}" type="datetimeFigureOut">
              <a:rPr lang="en-GB" smtClean="0"/>
              <a:t>26/06/18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0588A5CD-A440-4D28-B3AF-4A3503781F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A5E2AA3E-47D7-4770-8F77-91016995BF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2D9AF-1C32-44E4-9A61-4E03F22DF7E5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xmlns="" id="{C4E7A5FF-2FA9-4CAC-B769-DF3179AE5B47}"/>
              </a:ext>
            </a:extLst>
          </p:cNvPr>
          <p:cNvSpPr/>
          <p:nvPr userDrawn="1"/>
        </p:nvSpPr>
        <p:spPr>
          <a:xfrm>
            <a:off x="0" y="6500814"/>
            <a:ext cx="12192000" cy="357187"/>
          </a:xfrm>
          <a:prstGeom prst="rect">
            <a:avLst/>
          </a:prstGeom>
          <a:solidFill>
            <a:srgbClr val="0023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b="0" dirty="0">
                <a:latin typeface="Georgia" pitchFamily="18" charset="0"/>
              </a:rPr>
              <a:t>Working together to promote excellence in Physics</a:t>
            </a:r>
          </a:p>
        </p:txBody>
      </p:sp>
      <p:pic>
        <p:nvPicPr>
          <p:cNvPr id="8" name="Picture 10" descr="SEPnet_logo_adjusted_RGB">
            <a:extLst>
              <a:ext uri="{FF2B5EF4-FFF2-40B4-BE49-F238E27FC236}">
                <a16:creationId xmlns:a16="http://schemas.microsoft.com/office/drawing/2014/main" xmlns="" id="{1899B72E-674E-408A-BD77-FF511BCE9B5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0209494" y="0"/>
            <a:ext cx="1908175" cy="119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9021980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06400" y="304800"/>
            <a:ext cx="8957733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idx="1"/>
          </p:nvPr>
        </p:nvSpPr>
        <p:spPr bwMode="auto">
          <a:xfrm>
            <a:off x="431371" y="1570039"/>
            <a:ext cx="8932763" cy="437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marL="0" indent="0">
              <a:buClr>
                <a:srgbClr val="003768"/>
              </a:buClr>
              <a:buFontTx/>
              <a:buNone/>
              <a:defRPr baseline="0"/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8704038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06400" y="304800"/>
            <a:ext cx="8957733" cy="564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Title Area</a:t>
            </a:r>
          </a:p>
        </p:txBody>
      </p:sp>
    </p:spTree>
    <p:extLst>
      <p:ext uri="{BB962C8B-B14F-4D97-AF65-F5344CB8AC3E}">
        <p14:creationId xmlns:p14="http://schemas.microsoft.com/office/powerpoint/2010/main" val="214072116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87F3CFB8-2BE5-41C5-84F8-5D00B31EE23B}" type="datetimeFigureOut">
              <a:rPr lang="en-GB" smtClean="0"/>
              <a:t>26/06/18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CF8F04A7-33C6-4133-B6DD-AC86D096B1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015137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87F3CFB8-2BE5-41C5-84F8-5D00B31EE23B}" type="datetimeFigureOut">
              <a:rPr lang="en-GB" smtClean="0"/>
              <a:t>26/06/18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CF8F04A7-33C6-4133-B6DD-AC86D096B1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458879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87F3CFB8-2BE5-41C5-84F8-5D00B31EE23B}" type="datetimeFigureOut">
              <a:rPr lang="en-GB" smtClean="0"/>
              <a:t>26/06/18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CF8F04A7-33C6-4133-B6DD-AC86D096B1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050584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87F3CFB8-2BE5-41C5-84F8-5D00B31EE23B}" type="datetimeFigureOut">
              <a:rPr lang="en-GB" smtClean="0"/>
              <a:t>26/06/18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CF8F04A7-33C6-4133-B6DD-AC86D096B1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669278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87F3CFB8-2BE5-41C5-84F8-5D00B31EE23B}" type="datetimeFigureOut">
              <a:rPr lang="en-GB" smtClean="0"/>
              <a:t>26/06/18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CF8F04A7-33C6-4133-B6DD-AC86D096B1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0294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FE006A0-7FAE-4032-84B8-37797F50E3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1B8870F1-F6A4-41AA-AAF5-568220D62B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536B179F-92C8-4712-A9FC-0495092C68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38E552D3-7A17-48FA-BEFE-6CF7FE947A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5F9DF02D-6E27-4B51-AD66-935A1EF84E0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33F13C6E-41A2-4809-9E3C-271A2F807C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E321A-C8A1-4E47-A172-C63E76B69E0A}" type="datetimeFigureOut">
              <a:rPr lang="en-GB" smtClean="0"/>
              <a:t>26/06/18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F4875CC0-A64C-4D37-97B7-769E78EBCB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6B688B6F-2596-437D-9037-7B0A110578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2D9AF-1C32-44E4-9A61-4E03F22DF7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0878259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87F3CFB8-2BE5-41C5-84F8-5D00B31EE23B}" type="datetimeFigureOut">
              <a:rPr lang="en-GB" smtClean="0"/>
              <a:t>26/06/18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CF8F04A7-33C6-4133-B6DD-AC86D096B1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99440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87F3CFB8-2BE5-41C5-84F8-5D00B31EE23B}" type="datetimeFigureOut">
              <a:rPr lang="en-GB" smtClean="0"/>
              <a:t>26/06/18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CF8F04A7-33C6-4133-B6DD-AC86D096B1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2287704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87F3CFB8-2BE5-41C5-84F8-5D00B31EE23B}" type="datetimeFigureOut">
              <a:rPr lang="en-GB" smtClean="0"/>
              <a:t>26/06/18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CF8F04A7-33C6-4133-B6DD-AC86D096B1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3550714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87F3CFB8-2BE5-41C5-84F8-5D00B31EE23B}" type="datetimeFigureOut">
              <a:rPr lang="en-GB" smtClean="0"/>
              <a:t>26/06/18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CF8F04A7-33C6-4133-B6DD-AC86D096B1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6900295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87F3CFB8-2BE5-41C5-84F8-5D00B31EE23B}" type="datetimeFigureOut">
              <a:rPr lang="en-GB" smtClean="0"/>
              <a:t>26/06/18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CF8F04A7-33C6-4133-B6DD-AC86D096B1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6104385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87F3CFB8-2BE5-41C5-84F8-5D00B31EE23B}" type="datetimeFigureOut">
              <a:rPr lang="en-GB" smtClean="0"/>
              <a:t>26/06/18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CF8F04A7-33C6-4133-B6DD-AC86D096B1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051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F118384-D54A-46B4-B944-8CCF2CA5AF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CA971E25-0620-4DDB-BA94-4DC5181EC7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E321A-C8A1-4E47-A172-C63E76B69E0A}" type="datetimeFigureOut">
              <a:rPr lang="en-GB" smtClean="0"/>
              <a:t>26/06/18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755F6337-A074-49E0-A267-7DA78C3B9C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FB97F534-A0E1-48B5-B7F4-FE9D12F1FB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2D9AF-1C32-44E4-9A61-4E03F22DF7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4146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C66922EE-FF4B-4AD2-8B0C-17FA6D7ADF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E321A-C8A1-4E47-A172-C63E76B69E0A}" type="datetimeFigureOut">
              <a:rPr lang="en-GB" smtClean="0"/>
              <a:t>26/06/18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43A563D2-D2DE-490E-ACBC-C93415A636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E6F36DB0-D59C-4D4A-B455-01CC09AF7E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2D9AF-1C32-44E4-9A61-4E03F22DF7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0261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28.xml"/><Relationship Id="rId13" Type="http://schemas.openxmlformats.org/officeDocument/2006/relationships/slideLayout" Target="../slideLayouts/slideLayout29.xml"/><Relationship Id="rId14" Type="http://schemas.openxmlformats.org/officeDocument/2006/relationships/slideLayout" Target="../slideLayouts/slideLayout30.xml"/><Relationship Id="rId15" Type="http://schemas.openxmlformats.org/officeDocument/2006/relationships/slideLayout" Target="../slideLayouts/slideLayout31.xml"/><Relationship Id="rId16" Type="http://schemas.openxmlformats.org/officeDocument/2006/relationships/slideLayout" Target="../slideLayouts/slideLayout32.xml"/><Relationship Id="rId17" Type="http://schemas.openxmlformats.org/officeDocument/2006/relationships/theme" Target="../theme/theme2.xml"/><Relationship Id="rId1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9.xml"/><Relationship Id="rId4" Type="http://schemas.openxmlformats.org/officeDocument/2006/relationships/slideLayout" Target="../slideLayouts/slideLayout20.xml"/><Relationship Id="rId5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3.xml"/><Relationship Id="rId8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6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4.xml"/><Relationship Id="rId13" Type="http://schemas.openxmlformats.org/officeDocument/2006/relationships/slideLayout" Target="../slideLayouts/slideLayout45.xml"/><Relationship Id="rId14" Type="http://schemas.openxmlformats.org/officeDocument/2006/relationships/slideLayout" Target="../slideLayouts/slideLayout46.xml"/><Relationship Id="rId15" Type="http://schemas.openxmlformats.org/officeDocument/2006/relationships/slideLayout" Target="../slideLayouts/slideLayout47.xml"/><Relationship Id="rId16" Type="http://schemas.openxmlformats.org/officeDocument/2006/relationships/slideLayout" Target="../slideLayouts/slideLayout48.xml"/><Relationship Id="rId17" Type="http://schemas.openxmlformats.org/officeDocument/2006/relationships/theme" Target="../theme/theme3.xml"/><Relationship Id="rId1" Type="http://schemas.openxmlformats.org/officeDocument/2006/relationships/slideLayout" Target="../slideLayouts/slideLayout33.xml"/><Relationship Id="rId2" Type="http://schemas.openxmlformats.org/officeDocument/2006/relationships/slideLayout" Target="../slideLayouts/slideLayout34.xml"/><Relationship Id="rId3" Type="http://schemas.openxmlformats.org/officeDocument/2006/relationships/slideLayout" Target="../slideLayouts/slideLayout35.xml"/><Relationship Id="rId4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7.xml"/><Relationship Id="rId6" Type="http://schemas.openxmlformats.org/officeDocument/2006/relationships/slideLayout" Target="../slideLayouts/slideLayout38.xml"/><Relationship Id="rId7" Type="http://schemas.openxmlformats.org/officeDocument/2006/relationships/slideLayout" Target="../slideLayouts/slideLayout39.xml"/><Relationship Id="rId8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9.xml"/><Relationship Id="rId12" Type="http://schemas.openxmlformats.org/officeDocument/2006/relationships/slideLayout" Target="../slideLayouts/slideLayout60.xml"/><Relationship Id="rId13" Type="http://schemas.openxmlformats.org/officeDocument/2006/relationships/slideLayout" Target="../slideLayouts/slideLayout61.xml"/><Relationship Id="rId14" Type="http://schemas.openxmlformats.org/officeDocument/2006/relationships/slideLayout" Target="../slideLayouts/slideLayout62.xml"/><Relationship Id="rId15" Type="http://schemas.openxmlformats.org/officeDocument/2006/relationships/slideLayout" Target="../slideLayouts/slideLayout63.xml"/><Relationship Id="rId16" Type="http://schemas.openxmlformats.org/officeDocument/2006/relationships/slideLayout" Target="../slideLayouts/slideLayout64.xml"/><Relationship Id="rId17" Type="http://schemas.openxmlformats.org/officeDocument/2006/relationships/theme" Target="../theme/theme4.xml"/><Relationship Id="rId1" Type="http://schemas.openxmlformats.org/officeDocument/2006/relationships/slideLayout" Target="../slideLayouts/slideLayout49.xml"/><Relationship Id="rId2" Type="http://schemas.openxmlformats.org/officeDocument/2006/relationships/slideLayout" Target="../slideLayouts/slideLayout50.xml"/><Relationship Id="rId3" Type="http://schemas.openxmlformats.org/officeDocument/2006/relationships/slideLayout" Target="../slideLayouts/slideLayout51.xml"/><Relationship Id="rId4" Type="http://schemas.openxmlformats.org/officeDocument/2006/relationships/slideLayout" Target="../slideLayouts/slideLayout52.xml"/><Relationship Id="rId5" Type="http://schemas.openxmlformats.org/officeDocument/2006/relationships/slideLayout" Target="../slideLayouts/slideLayout53.xml"/><Relationship Id="rId6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5.xml"/><Relationship Id="rId8" Type="http://schemas.openxmlformats.org/officeDocument/2006/relationships/slideLayout" Target="../slideLayouts/slideLayout56.xml"/><Relationship Id="rId9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58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5.xml"/><Relationship Id="rId12" Type="http://schemas.openxmlformats.org/officeDocument/2006/relationships/theme" Target="../theme/theme5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65.xml"/><Relationship Id="rId2" Type="http://schemas.openxmlformats.org/officeDocument/2006/relationships/slideLayout" Target="../slideLayouts/slideLayout66.xml"/><Relationship Id="rId3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1.xml"/><Relationship Id="rId8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3.xml"/><Relationship Id="rId10" Type="http://schemas.openxmlformats.org/officeDocument/2006/relationships/slideLayout" Target="../slideLayouts/slideLayout7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191F8676-CFB3-45EE-80BF-4E21618A24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5928DB01-6E26-493A-870E-9D5BBDE350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BBF7C53-FDDC-4967-9643-7051E7FC33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FE321A-C8A1-4E47-A172-C63E76B69E0A}" type="datetimeFigureOut">
              <a:rPr lang="en-GB" smtClean="0"/>
              <a:t>26/06/18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07E1FEC-2985-4A88-A1F0-0D95E59BAD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7428" y="6356350"/>
            <a:ext cx="411597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DAB3744-7964-4DCE-B52D-2EFD5152E1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C2D9AF-1C32-44E4-9A61-4E03F22DF7E5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xmlns="" id="{0A25B87D-D4FC-4E1D-A962-4FA0C0024C72}"/>
              </a:ext>
            </a:extLst>
          </p:cNvPr>
          <p:cNvSpPr/>
          <p:nvPr userDrawn="1"/>
        </p:nvSpPr>
        <p:spPr>
          <a:xfrm>
            <a:off x="-1" y="6356351"/>
            <a:ext cx="12098215" cy="501650"/>
          </a:xfrm>
          <a:prstGeom prst="rect">
            <a:avLst/>
          </a:prstGeom>
          <a:solidFill>
            <a:srgbClr val="0023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b="0" dirty="0">
                <a:latin typeface="Georgia" pitchFamily="18" charset="0"/>
              </a:rPr>
              <a:t>Working together to promote excellence in Physics</a:t>
            </a:r>
          </a:p>
        </p:txBody>
      </p:sp>
    </p:spTree>
    <p:extLst>
      <p:ext uri="{BB962C8B-B14F-4D97-AF65-F5344CB8AC3E}">
        <p14:creationId xmlns:p14="http://schemas.microsoft.com/office/powerpoint/2010/main" val="2390610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2" r:id="rId2"/>
    <p:sldLayoutId id="2147483673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74" r:id="rId14"/>
    <p:sldLayoutId id="2147483675" r:id="rId15"/>
    <p:sldLayoutId id="2147483676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191F8676-CFB3-45EE-80BF-4E21618A24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5928DB01-6E26-493A-870E-9D5BBDE350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BBF7C53-FDDC-4967-9643-7051E7FC33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FE321A-C8A1-4E47-A172-C63E76B69E0A}" type="datetimeFigureOut">
              <a:rPr lang="en-GB" smtClean="0"/>
              <a:t>26/06/18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07E1FEC-2985-4A88-A1F0-0D95E59BAD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DAB3744-7964-4DCE-B52D-2EFD5152E1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C2D9AF-1C32-44E4-9A61-4E03F22DF7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8718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  <p:sldLayoutId id="2147483726" r:id="rId15"/>
    <p:sldLayoutId id="2147483727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191F8676-CFB3-45EE-80BF-4E21618A24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5928DB01-6E26-493A-870E-9D5BBDE350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BBF7C53-FDDC-4967-9643-7051E7FC33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FE321A-C8A1-4E47-A172-C63E76B69E0A}" type="datetimeFigureOut">
              <a:rPr lang="en-GB" smtClean="0"/>
              <a:t>26/06/18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07E1FEC-2985-4A88-A1F0-0D95E59BAD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DAB3744-7964-4DCE-B52D-2EFD5152E1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C2D9AF-1C32-44E4-9A61-4E03F22DF7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8677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191F8676-CFB3-45EE-80BF-4E21618A24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5928DB01-6E26-493A-870E-9D5BBDE350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BBF7C53-FDDC-4967-9643-7051E7FC33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FE321A-C8A1-4E47-A172-C63E76B69E0A}" type="datetimeFigureOut">
              <a:rPr lang="en-GB" smtClean="0"/>
              <a:t>26/06/18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07E1FEC-2985-4A88-A1F0-0D95E59BAD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DAB3744-7964-4DCE-B52D-2EFD5152E1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C2D9AF-1C32-44E4-9A61-4E03F22DF7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0982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855874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/>
          <p:nvPr userDrawn="1"/>
        </p:nvSpPr>
        <p:spPr>
          <a:xfrm>
            <a:off x="0" y="6500814"/>
            <a:ext cx="12192000" cy="357187"/>
          </a:xfrm>
          <a:prstGeom prst="rect">
            <a:avLst/>
          </a:prstGeom>
          <a:solidFill>
            <a:srgbClr val="0023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b="0" dirty="0">
                <a:latin typeface="Georgia" pitchFamily="18" charset="0"/>
              </a:rPr>
              <a:t>Working together to promote excellence in Physics</a:t>
            </a:r>
          </a:p>
        </p:txBody>
      </p:sp>
      <p:pic>
        <p:nvPicPr>
          <p:cNvPr id="8" name="Picture 10" descr="SEPnet_logo_adjusted_RGB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9359901" y="0"/>
            <a:ext cx="2544233" cy="119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77333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6" Type="http://schemas.openxmlformats.org/officeDocument/2006/relationships/image" Target="../media/image6.jpeg"/><Relationship Id="rId7" Type="http://schemas.openxmlformats.org/officeDocument/2006/relationships/image" Target="../media/image7.jpeg"/><Relationship Id="rId8" Type="http://schemas.openxmlformats.org/officeDocument/2006/relationships/image" Target="../media/image8.jpeg"/><Relationship Id="rId9" Type="http://schemas.openxmlformats.org/officeDocument/2006/relationships/image" Target="../media/image9.jpeg"/><Relationship Id="rId10" Type="http://schemas.openxmlformats.org/officeDocument/2006/relationships/image" Target="../media/image10.jpeg"/><Relationship Id="rId11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1.xml"/><Relationship Id="rId3" Type="http://schemas.openxmlformats.org/officeDocument/2006/relationships/chart" Target="../charts/char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://www.raeng.org.uk/policy/diversity-in-engineering/resources%23General" TargetMode="Externa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6.xml"/><Relationship Id="rId3" Type="http://schemas.openxmlformats.org/officeDocument/2006/relationships/hyperlink" Target="http://www.nature.com/news/women-postdocs-less-likely-then-men-to-get-a-glowing-reference-1.20715" TargetMode="Externa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2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9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2"/>
          <p:cNvSpPr>
            <a:spLocks noGrp="1"/>
          </p:cNvSpPr>
          <p:nvPr>
            <p:ph type="ctrTitle" idx="4294967295"/>
          </p:nvPr>
        </p:nvSpPr>
        <p:spPr>
          <a:xfrm>
            <a:off x="2135188" y="2133601"/>
            <a:ext cx="7486650" cy="1470025"/>
          </a:xfrm>
        </p:spPr>
        <p:txBody>
          <a:bodyPr>
            <a:noAutofit/>
          </a:bodyPr>
          <a:lstStyle/>
          <a:p>
            <a:pPr algn="ctr"/>
            <a:r>
              <a:rPr lang="en-GB" sz="4000" dirty="0" smtClean="0"/>
              <a:t>What </a:t>
            </a:r>
            <a:r>
              <a:rPr lang="en-GB" sz="4000" dirty="0" err="1" smtClean="0"/>
              <a:t>NExT</a:t>
            </a:r>
            <a:r>
              <a:rPr lang="en-GB" sz="4000" dirty="0" smtClean="0"/>
              <a:t>?</a:t>
            </a:r>
            <a:br>
              <a:rPr lang="en-GB" sz="4000" dirty="0" smtClean="0"/>
            </a:br>
            <a:r>
              <a:rPr lang="en-GB" sz="4000" dirty="0" smtClean="0"/>
              <a:t>The dangers of </a:t>
            </a:r>
            <a:r>
              <a:rPr lang="en-GB" sz="4000" dirty="0" err="1" smtClean="0"/>
              <a:t>microdiscriminations</a:t>
            </a:r>
            <a:r>
              <a:rPr lang="en-GB" sz="4000" dirty="0"/>
              <a:t/>
            </a:r>
            <a:br>
              <a:rPr lang="en-GB" sz="4000" dirty="0"/>
            </a:br>
            <a:r>
              <a:rPr lang="en-GB" sz="4000" dirty="0"/>
              <a:t/>
            </a:r>
            <a:br>
              <a:rPr lang="en-GB" sz="4000" dirty="0"/>
            </a:br>
            <a:r>
              <a:rPr lang="en-GB" sz="4000" dirty="0"/>
              <a:t>Professor Averil Macdonald OBE</a:t>
            </a:r>
          </a:p>
        </p:txBody>
      </p:sp>
      <p:pic>
        <p:nvPicPr>
          <p:cNvPr id="5123" name="Picture 13" descr="Rdg Device We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46264" y="5724526"/>
            <a:ext cx="1512887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14" descr="UoH_FC_CMYK_P30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19289" y="5013326"/>
            <a:ext cx="2014537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15" descr="Kent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24339" y="4924425"/>
            <a:ext cx="935037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16" descr="ou_cmyk_masterlogo_19mm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75276" y="4914901"/>
            <a:ext cx="7207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17" descr="UoPlandscapePUR300dpi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96001" y="4724400"/>
            <a:ext cx="2447925" cy="70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8" name="Picture 18" descr="QM logo_Small_Black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616951" y="4797426"/>
            <a:ext cx="1871663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0" name="Picture 20" descr="Southampton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303839" y="5764213"/>
            <a:ext cx="1944687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1" name="Picture 21" descr="UniversityofSurreyLogo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319964" y="5734050"/>
            <a:ext cx="15843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2" name="Picture 22" descr="University of Sussex Logo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8975726" y="5463706"/>
            <a:ext cx="1439863" cy="88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 descr="C:\Users\ens2cs\AppData\Local\Microsoft\Windows\Temporary Internet Files\Content.Outlook\LJ7AWN56\RHUL_Master_logo_CMYK (2).JPG"/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1745" y="5550901"/>
            <a:ext cx="1252781" cy="6622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4706666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en-GB" dirty="0"/>
              <a:t>Which characteristics might </a:t>
            </a:r>
            <a:br>
              <a:rPr lang="en-GB" dirty="0"/>
            </a:br>
            <a:r>
              <a:rPr lang="en-GB" dirty="0"/>
              <a:t>elicit an unconscious response?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847528" y="1570038"/>
            <a:ext cx="7560840" cy="4523258"/>
          </a:xfrm>
        </p:spPr>
        <p:txBody>
          <a:bodyPr numCol="2">
            <a:normAutofit/>
          </a:bodyPr>
          <a:lstStyle/>
          <a:p>
            <a:pPr>
              <a:lnSpc>
                <a:spcPct val="110000"/>
              </a:lnSpc>
            </a:pPr>
            <a:endParaRPr lang="en-GB" dirty="0"/>
          </a:p>
          <a:p>
            <a:pPr>
              <a:lnSpc>
                <a:spcPct val="110000"/>
              </a:lnSpc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43367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en-GB" dirty="0"/>
              <a:t>Which characteristics might </a:t>
            </a:r>
            <a:br>
              <a:rPr lang="en-GB" dirty="0"/>
            </a:br>
            <a:r>
              <a:rPr lang="en-GB" dirty="0"/>
              <a:t>elicit an unconscious response?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847528" y="1570038"/>
            <a:ext cx="7560840" cy="4523258"/>
          </a:xfrm>
        </p:spPr>
        <p:txBody>
          <a:bodyPr numCol="2">
            <a:normAutofit fontScale="92500" lnSpcReduction="20000"/>
          </a:bodyPr>
          <a:lstStyle/>
          <a:p>
            <a:pPr>
              <a:lnSpc>
                <a:spcPct val="110000"/>
              </a:lnSpc>
            </a:pPr>
            <a:r>
              <a:rPr lang="en-GB" dirty="0"/>
              <a:t>Gender</a:t>
            </a:r>
          </a:p>
          <a:p>
            <a:pPr>
              <a:lnSpc>
                <a:spcPct val="110000"/>
              </a:lnSpc>
            </a:pPr>
            <a:r>
              <a:rPr lang="en-GB" dirty="0"/>
              <a:t>Ethnicity</a:t>
            </a:r>
          </a:p>
          <a:p>
            <a:pPr>
              <a:lnSpc>
                <a:spcPct val="110000"/>
              </a:lnSpc>
            </a:pPr>
            <a:r>
              <a:rPr lang="en-GB" dirty="0"/>
              <a:t>Religion/belief</a:t>
            </a:r>
          </a:p>
          <a:p>
            <a:pPr>
              <a:lnSpc>
                <a:spcPct val="110000"/>
              </a:lnSpc>
            </a:pPr>
            <a:r>
              <a:rPr lang="en-GB" dirty="0"/>
              <a:t>Perceived sexual</a:t>
            </a:r>
            <a:br>
              <a:rPr lang="en-GB" dirty="0"/>
            </a:br>
            <a:r>
              <a:rPr lang="en-GB" dirty="0"/>
              <a:t>orientation</a:t>
            </a:r>
          </a:p>
          <a:p>
            <a:pPr>
              <a:lnSpc>
                <a:spcPct val="110000"/>
              </a:lnSpc>
            </a:pPr>
            <a:r>
              <a:rPr lang="en-GB" dirty="0"/>
              <a:t>Attractiveness</a:t>
            </a:r>
          </a:p>
          <a:p>
            <a:pPr>
              <a:lnSpc>
                <a:spcPct val="110000"/>
              </a:lnSpc>
            </a:pPr>
            <a:r>
              <a:rPr lang="en-GB" dirty="0"/>
              <a:t>Age</a:t>
            </a:r>
          </a:p>
          <a:p>
            <a:pPr>
              <a:lnSpc>
                <a:spcPct val="110000"/>
              </a:lnSpc>
            </a:pPr>
            <a:r>
              <a:rPr lang="en-GB" dirty="0"/>
              <a:t>Disability</a:t>
            </a:r>
          </a:p>
          <a:p>
            <a:pPr>
              <a:lnSpc>
                <a:spcPct val="110000"/>
              </a:lnSpc>
            </a:pPr>
            <a:endParaRPr lang="en-GB" dirty="0"/>
          </a:p>
          <a:p>
            <a:pPr>
              <a:lnSpc>
                <a:spcPct val="110000"/>
              </a:lnSpc>
            </a:pPr>
            <a:endParaRPr lang="en-GB" dirty="0"/>
          </a:p>
          <a:p>
            <a:pPr>
              <a:lnSpc>
                <a:spcPct val="110000"/>
              </a:lnSpc>
            </a:pPr>
            <a:r>
              <a:rPr lang="en-GB" dirty="0"/>
              <a:t>School</a:t>
            </a:r>
          </a:p>
          <a:p>
            <a:pPr>
              <a:lnSpc>
                <a:spcPct val="110000"/>
              </a:lnSpc>
            </a:pPr>
            <a:r>
              <a:rPr lang="en-GB" dirty="0"/>
              <a:t>Accent</a:t>
            </a:r>
          </a:p>
          <a:p>
            <a:pPr>
              <a:lnSpc>
                <a:spcPct val="110000"/>
              </a:lnSpc>
            </a:pPr>
            <a:r>
              <a:rPr lang="en-GB" dirty="0"/>
              <a:t>Clothing</a:t>
            </a:r>
          </a:p>
          <a:p>
            <a:pPr>
              <a:lnSpc>
                <a:spcPct val="110000"/>
              </a:lnSpc>
            </a:pPr>
            <a:r>
              <a:rPr lang="en-GB" dirty="0"/>
              <a:t>Haircut</a:t>
            </a:r>
          </a:p>
          <a:p>
            <a:pPr>
              <a:lnSpc>
                <a:spcPct val="110000"/>
              </a:lnSpc>
            </a:pPr>
            <a:r>
              <a:rPr lang="en-GB" dirty="0"/>
              <a:t>Piercings/tattoos </a:t>
            </a:r>
          </a:p>
          <a:p>
            <a:pPr>
              <a:lnSpc>
                <a:spcPct val="110000"/>
              </a:lnSpc>
            </a:pPr>
            <a:r>
              <a:rPr lang="en-GB" dirty="0"/>
              <a:t>Body language</a:t>
            </a:r>
          </a:p>
          <a:p>
            <a:pPr>
              <a:lnSpc>
                <a:spcPct val="110000"/>
              </a:lnSpc>
            </a:pPr>
            <a:r>
              <a:rPr lang="en-GB" dirty="0"/>
              <a:t>Personality </a:t>
            </a:r>
          </a:p>
          <a:p>
            <a:pPr>
              <a:lnSpc>
                <a:spcPct val="110000"/>
              </a:lnSpc>
            </a:pPr>
            <a:r>
              <a:rPr lang="en-GB" dirty="0"/>
              <a:t>Friends/family</a:t>
            </a:r>
          </a:p>
          <a:p>
            <a:pPr>
              <a:lnSpc>
                <a:spcPct val="110000"/>
              </a:lnSpc>
            </a:pPr>
            <a:endParaRPr lang="en-GB" dirty="0"/>
          </a:p>
          <a:p>
            <a:pPr>
              <a:lnSpc>
                <a:spcPct val="110000"/>
              </a:lnSpc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46954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544" y="1412776"/>
            <a:ext cx="7220209" cy="4464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828800" y="304800"/>
            <a:ext cx="6718300" cy="990600"/>
          </a:xfrm>
        </p:spPr>
        <p:txBody>
          <a:bodyPr/>
          <a:lstStyle/>
          <a:p>
            <a:r>
              <a:rPr lang="en-GB" dirty="0"/>
              <a:t>Appearance</a:t>
            </a:r>
          </a:p>
        </p:txBody>
      </p:sp>
    </p:spTree>
    <p:extLst>
      <p:ext uri="{BB962C8B-B14F-4D97-AF65-F5344CB8AC3E}">
        <p14:creationId xmlns:p14="http://schemas.microsoft.com/office/powerpoint/2010/main" val="38185126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Under-attainment in BME students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371" y="1570039"/>
            <a:ext cx="9542623" cy="4370387"/>
          </a:xfrm>
        </p:spPr>
        <p:txBody>
          <a:bodyPr>
            <a:normAutofit fontScale="92500"/>
          </a:bodyPr>
          <a:lstStyle/>
          <a:p>
            <a:pPr marL="0" lvl="1" indent="0">
              <a:spcBef>
                <a:spcPct val="0"/>
              </a:spcBef>
              <a:buClr>
                <a:srgbClr val="003768"/>
              </a:buClr>
              <a:buNone/>
            </a:pPr>
            <a:r>
              <a:rPr lang="en-US" altLang="en-US" sz="36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“Despite controlling for other factors which impact on attainment, we find that </a:t>
            </a:r>
            <a:r>
              <a:rPr lang="en-US" altLang="en-US" sz="3600" b="1" i="1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ethnicity is still statistically significant in explaining attainment in HE</a:t>
            </a:r>
            <a:r>
              <a:rPr lang="en-US" altLang="en-US" sz="36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: all students from minority ethnic communities … are found to be less likely to achieve a better degree relative to White UK &amp; Irish students – and this result holds at all levels of attainment.”</a:t>
            </a:r>
          </a:p>
          <a:p>
            <a:pPr marL="0" lvl="1">
              <a:spcBef>
                <a:spcPct val="0"/>
              </a:spcBef>
              <a:buClr>
                <a:srgbClr val="003768"/>
              </a:buClr>
            </a:pPr>
            <a:endParaRPr lang="en-US" altLang="en-US" sz="3600" dirty="0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lvl="1" indent="0">
              <a:spcBef>
                <a:spcPct val="0"/>
              </a:spcBef>
              <a:buClr>
                <a:srgbClr val="003768"/>
              </a:buClr>
              <a:buNone/>
            </a:pPr>
            <a:r>
              <a:rPr lang="en-US" altLang="en-US" sz="36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(</a:t>
            </a:r>
            <a:r>
              <a:rPr lang="en-US" altLang="en-US" sz="3600" dirty="0" err="1">
                <a:ea typeface="Arial Unicode MS" panose="020B0604020202020204" pitchFamily="34" charset="-128"/>
                <a:cs typeface="Arial Unicode MS" panose="020B0604020202020204" pitchFamily="34" charset="-128"/>
              </a:rPr>
              <a:t>Broecke</a:t>
            </a:r>
            <a:r>
              <a:rPr lang="en-US" altLang="en-US" sz="36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 and Nicholls, DfES 2007)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33589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5671038"/>
              </p:ext>
            </p:extLst>
          </p:nvPr>
        </p:nvGraphicFramePr>
        <p:xfrm>
          <a:off x="766688" y="483139"/>
          <a:ext cx="9186203" cy="5568628"/>
        </p:xfrm>
        <a:graphic>
          <a:graphicData uri="http://schemas.openxmlformats.org/drawingml/2006/table">
            <a:tbl>
              <a:tblPr/>
              <a:tblGrid>
                <a:gridCol w="275466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0348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5194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1268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81268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812686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812686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812686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812686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</a:tblGrid>
              <a:tr h="238610">
                <a:tc gridSpan="9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Table 1: Attainment across JACS1 subject areas split by ethnicity</a:t>
                      </a:r>
                      <a:endParaRPr lang="en-GB" sz="10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59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JACS1 Subject Areas</a:t>
                      </a:r>
                      <a:endParaRPr lang="en-GB" sz="10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Proportion of graduates in each subject</a:t>
                      </a:r>
                      <a:endParaRPr lang="en-GB" sz="10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Good Degree Attainment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First Degree Attainment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29120">
                <a:tc>
                  <a:txBody>
                    <a:bodyPr/>
                    <a:lstStyle/>
                    <a:p>
                      <a:endParaRPr lang="en-GB" sz="1000" dirty="0">
                        <a:solidFill>
                          <a:srgbClr val="365F91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1164" marR="61164" marT="0" marB="0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Non-White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White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ctr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Non-White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White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Diff. White Non-white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ctr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Non-White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White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Diff. White Non-whit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386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Subjects allied to medicine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35.9%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64.1%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67.5%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75.7%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8.2%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15.1%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26.1%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11.0%</a:t>
                      </a:r>
                      <a:endParaRPr lang="en-GB" sz="10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386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Computer science</a:t>
                      </a:r>
                      <a:endParaRPr lang="en-GB" sz="10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25.8%</a:t>
                      </a:r>
                      <a:endParaRPr lang="en-GB" sz="10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74.2%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56.4%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71.4%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15.0%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35.9%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38.4%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2.5%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386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Engineering &amp; technology</a:t>
                      </a:r>
                      <a:endParaRPr lang="en-GB" sz="10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23.0%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77.0%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66.1%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79.4%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13.3%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21.1%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30.4%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9.3%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386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Law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22.9%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77.1%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79.8%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88.3%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8.5%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8.7%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16.8%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8.2%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386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Social studies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22.0%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78.0%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71.4%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81.8%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10.3%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15.1%</a:t>
                      </a:r>
                      <a:endParaRPr lang="en-GB" sz="10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15.2%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0.1%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386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Mathematical sciences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20.5%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79.5%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62.2%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66.3%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4.1%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23.5%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31.6%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8.1%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386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Business &amp; administrative studies</a:t>
                      </a:r>
                      <a:endParaRPr lang="en-GB" sz="10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19.7%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80.3%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81.9%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82.4%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0.5%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13.1%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9.7%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-3.5%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386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Combined JACS1 subjects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19.3%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80.7%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69.8%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83.0%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13.2%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9.0%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14.8%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5.8%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386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Biological sciences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15.9%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84.1%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68.8%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84.9%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16.1%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10.2%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22.2%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12.0%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386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Architecture, building &amp; planning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15.6%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84.4%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72.0%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77.8%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5.8%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N/A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14.8%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N/A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386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Physical sciences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12.1%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87.9%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58.5%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66.7%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8.1%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14.6%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29.8%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15.2%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386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Languages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10.3%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89.7%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70.0%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79.8%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9.8%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8.5%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10.9%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2.5%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2386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Geographical Studies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7.3%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92.7%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62.2%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74.1%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11.9%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16.2%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13.7%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-2.5%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2386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Historical &amp; philosophical studies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7.3%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92.7%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73.2%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84.6%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11.4%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12.7%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14.2%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1.5%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2386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Education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7.1%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92.9%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N/A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61.5%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N/A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N/A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N/A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  <a:tr h="2386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Creative arts &amp; design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5.3%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94.7%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92.9%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94.0%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1.2%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21.4%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27.8%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6.3%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8"/>
                  </a:ext>
                </a:extLst>
              </a:tr>
              <a:tr h="2386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Grand Total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17.7%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82.3%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69.7%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80.2%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10.6%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13.9%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18.6%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4.7%</a:t>
                      </a:r>
                      <a:endParaRPr lang="en-GB" sz="10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9"/>
                  </a:ext>
                </a:extLst>
              </a:tr>
              <a:tr h="238610">
                <a:tc gridSpan="9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N/A – Less than 10 students within cohort</a:t>
                      </a:r>
                      <a:endParaRPr lang="en-GB" sz="10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64" marR="611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20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0185008" y="1772817"/>
            <a:ext cx="1526345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Professor</a:t>
            </a:r>
          </a:p>
          <a:p>
            <a:r>
              <a:rPr lang="en-US" dirty="0" err="1"/>
              <a:t>Aneez</a:t>
            </a:r>
            <a:r>
              <a:rPr lang="en-US" dirty="0"/>
              <a:t> </a:t>
            </a:r>
            <a:r>
              <a:rPr lang="en-US" dirty="0" err="1"/>
              <a:t>Esmail</a:t>
            </a:r>
            <a:r>
              <a:rPr lang="en-US" dirty="0"/>
              <a:t>.</a:t>
            </a:r>
            <a:endParaRPr lang="en-US" sz="1400" dirty="0"/>
          </a:p>
          <a:p>
            <a:r>
              <a:rPr lang="en-US" sz="2000" dirty="0">
                <a:latin typeface="Arial" charset="0"/>
                <a:ea typeface="ＭＳ Ｐゴシック" charset="0"/>
                <a:cs typeface="ＭＳ Ｐゴシック" charset="0"/>
              </a:rPr>
              <a:t>Manchester University</a:t>
            </a:r>
            <a:endParaRPr lang="en-US" sz="24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66988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0" y="304800"/>
            <a:ext cx="10045895" cy="990600"/>
          </a:xfrm>
        </p:spPr>
        <p:txBody>
          <a:bodyPr>
            <a:normAutofit/>
          </a:bodyPr>
          <a:lstStyle/>
          <a:p>
            <a:r>
              <a:rPr lang="en-GB" dirty="0"/>
              <a:t>BME under attainment in Physical Sciences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743" y="1612242"/>
            <a:ext cx="10302279" cy="4739321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In the Physical Sciences 12% of students were UK BME and there was an 8% attainment gap. </a:t>
            </a:r>
          </a:p>
          <a:p>
            <a:pPr>
              <a:buFont typeface="Wingdings" panose="05000000000000000000" pitchFamily="2" charset="2"/>
              <a:buChar char="Ø"/>
            </a:pPr>
            <a:endParaRPr lang="en-GB" dirty="0"/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Physical Sciences had the largest gap when it came to attaining Firsts (15%)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sz="2000" i="1" dirty="0"/>
              <a:t>(The three subject areas with the highest proportions of BME students had good degree attainment levels below the </a:t>
            </a:r>
          </a:p>
          <a:p>
            <a:pPr marL="0" indent="0">
              <a:buNone/>
            </a:pPr>
            <a:r>
              <a:rPr lang="en-GB" sz="2000" i="1" dirty="0"/>
              <a:t>average (78.4%) and within these subjects white UK students outperformed BME UK students.) </a:t>
            </a:r>
          </a:p>
          <a:p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98725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 smtClean="0"/>
              <a:t>Microdiscriminations</a:t>
            </a:r>
            <a:r>
              <a:rPr lang="en-GB" dirty="0" smtClean="0"/>
              <a:t>:</a:t>
            </a:r>
            <a:br>
              <a:rPr lang="en-GB" dirty="0" smtClean="0"/>
            </a:br>
            <a:r>
              <a:rPr lang="en-GB" dirty="0"/>
              <a:t> </a:t>
            </a:r>
            <a:r>
              <a:rPr lang="en-GB" dirty="0" smtClean="0"/>
              <a:t>- </a:t>
            </a:r>
            <a:r>
              <a:rPr lang="en-GB" dirty="0" smtClean="0"/>
              <a:t>Psychological </a:t>
            </a:r>
            <a:r>
              <a:rPr lang="en-GB" dirty="0"/>
              <a:t>explanation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371" y="1570039"/>
            <a:ext cx="10534395" cy="4370387"/>
          </a:xfrm>
        </p:spPr>
        <p:txBody>
          <a:bodyPr/>
          <a:lstStyle/>
          <a:p>
            <a:pPr marL="0" indent="0">
              <a:buNone/>
            </a:pPr>
            <a:r>
              <a:rPr lang="en-GB" sz="3200" b="1" dirty="0"/>
              <a:t>Unconscious bias </a:t>
            </a:r>
            <a:r>
              <a:rPr lang="en-GB" sz="3200" dirty="0"/>
              <a:t>refers to a bias that we are unaware of, and which happens outside of our control. It is a bias that happens automatically and is triggered by our brain making quick judgments and assessments of people and situations, influenced by our </a:t>
            </a:r>
            <a:r>
              <a:rPr lang="en-GB" sz="3200" b="1" dirty="0"/>
              <a:t>background</a:t>
            </a:r>
            <a:r>
              <a:rPr lang="en-GB" sz="3200" dirty="0"/>
              <a:t>, </a:t>
            </a:r>
            <a:r>
              <a:rPr lang="en-GB" sz="3200" b="1" dirty="0"/>
              <a:t>cultural environment </a:t>
            </a:r>
            <a:r>
              <a:rPr lang="en-GB" sz="3200" dirty="0"/>
              <a:t>and </a:t>
            </a:r>
            <a:r>
              <a:rPr lang="en-GB" sz="3200" b="1" dirty="0"/>
              <a:t>personal experiences</a:t>
            </a:r>
          </a:p>
          <a:p>
            <a:endParaRPr lang="en-GB" dirty="0"/>
          </a:p>
          <a:p>
            <a:pPr>
              <a:buNone/>
            </a:pPr>
            <a:r>
              <a:rPr lang="en-GB" sz="2000" dirty="0"/>
              <a:t>(ECU: 2013 </a:t>
            </a:r>
            <a:r>
              <a:rPr lang="en-GB" sz="2000" i="1" dirty="0"/>
              <a:t>Unconscious bias in higher education</a:t>
            </a:r>
            <a:r>
              <a:rPr lang="en-GB" sz="2000" dirty="0"/>
              <a:t>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88922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 smtClean="0"/>
              <a:t>Microdiscriminations</a:t>
            </a:r>
            <a:r>
              <a:rPr lang="en-GB" dirty="0" smtClean="0"/>
              <a:t>: </a:t>
            </a:r>
            <a:br>
              <a:rPr lang="en-GB" dirty="0" smtClean="0"/>
            </a:br>
            <a:r>
              <a:rPr lang="en-GB" dirty="0" smtClean="0"/>
              <a:t>- explanation </a:t>
            </a:r>
            <a:r>
              <a:rPr lang="en-GB" dirty="0"/>
              <a:t>from evolution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/>
              <a:t>The 100 µs judgement:</a:t>
            </a:r>
          </a:p>
          <a:p>
            <a:endParaRPr lang="en-GB" dirty="0"/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Friend or foe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Level of attractiveness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Dominant or not</a:t>
            </a:r>
          </a:p>
          <a:p>
            <a:pPr>
              <a:buFont typeface="Wingdings" panose="05000000000000000000" pitchFamily="2" charset="2"/>
              <a:buChar char="Ø"/>
            </a:pPr>
            <a:endParaRPr lang="en-GB" dirty="0"/>
          </a:p>
          <a:p>
            <a:pPr>
              <a:buFont typeface="Wingdings" panose="05000000000000000000" pitchFamily="2" charset="2"/>
              <a:buChar char="Ø"/>
            </a:pPr>
            <a:endParaRPr lang="en-GB" dirty="0"/>
          </a:p>
          <a:p>
            <a:pPr marL="0" indent="0">
              <a:buNone/>
            </a:pPr>
            <a:r>
              <a:rPr lang="en-GB" dirty="0"/>
              <a:t>A matter of survival…..</a:t>
            </a:r>
          </a:p>
          <a:p>
            <a:pPr marL="0" indent="0">
              <a:buNone/>
            </a:pPr>
            <a:r>
              <a:rPr lang="en-GB" dirty="0"/>
              <a:t>200,000 unconscious thoughts – 1 conscious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27813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Explanation for 21</a:t>
            </a:r>
            <a:r>
              <a:rPr lang="en-GB" baseline="30000" dirty="0"/>
              <a:t>st</a:t>
            </a:r>
            <a:r>
              <a:rPr lang="en-GB" dirty="0"/>
              <a:t> Century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0160" y="1768693"/>
            <a:ext cx="9587131" cy="397307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/>
              <a:t>Fast thinking people – favour gut reaction</a:t>
            </a:r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b="1" dirty="0"/>
              <a:t>System 1 brain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Slow thinking people  – favour logical analysis</a:t>
            </a:r>
          </a:p>
          <a:p>
            <a:pPr marL="0" indent="0">
              <a:buNone/>
            </a:pPr>
            <a:r>
              <a:rPr lang="en-GB" i="1" dirty="0"/>
              <a:t>	</a:t>
            </a:r>
            <a:r>
              <a:rPr lang="en-GB" b="1" i="1" dirty="0"/>
              <a:t>System 2 brain</a:t>
            </a:r>
          </a:p>
          <a:p>
            <a:pPr marL="0" indent="0">
              <a:buNone/>
            </a:pPr>
            <a:endParaRPr lang="en-GB" i="1" dirty="0"/>
          </a:p>
          <a:p>
            <a:pPr marL="0" indent="0">
              <a:buNone/>
            </a:pPr>
            <a:r>
              <a:rPr lang="en-GB" i="1" dirty="0"/>
              <a:t>implication for giving presentations </a:t>
            </a:r>
            <a:r>
              <a:rPr lang="en-GB" i="1" dirty="0" err="1"/>
              <a:t>eg</a:t>
            </a:r>
            <a:r>
              <a:rPr lang="en-GB" i="1" dirty="0"/>
              <a:t> Public Engagement </a:t>
            </a:r>
          </a:p>
          <a:p>
            <a:pPr marL="0" indent="0">
              <a:buNone/>
            </a:pPr>
            <a:r>
              <a:rPr lang="en-GB" i="1" dirty="0"/>
              <a:t> </a:t>
            </a:r>
            <a:r>
              <a:rPr lang="en-GB" b="1" i="1" dirty="0"/>
              <a:t>– we’re not all slow thinkers</a:t>
            </a:r>
          </a:p>
        </p:txBody>
      </p:sp>
    </p:spTree>
    <p:extLst>
      <p:ext uri="{BB962C8B-B14F-4D97-AF65-F5344CB8AC3E}">
        <p14:creationId xmlns:p14="http://schemas.microsoft.com/office/powerpoint/2010/main" val="29057881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3D80A9C-60A8-49CC-9806-67B92BD9CA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 what do you want to do?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3835E5F-CF6A-474C-9E37-51EBA1F87F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How do you find the job you were born to do?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74269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91545" y="260648"/>
            <a:ext cx="7056784" cy="1152128"/>
          </a:xfrm>
        </p:spPr>
        <p:txBody>
          <a:bodyPr>
            <a:normAutofit fontScale="90000"/>
          </a:bodyPr>
          <a:lstStyle/>
          <a:p>
            <a:pPr algn="l"/>
            <a:r>
              <a:rPr lang="en-GB" sz="2000" dirty="0"/>
              <a:t/>
            </a:r>
            <a:br>
              <a:rPr lang="en-GB" sz="2000" dirty="0"/>
            </a:br>
            <a:r>
              <a:rPr lang="en-GB" sz="2700" dirty="0">
                <a:latin typeface="Verdana" panose="020B0604030504040204" pitchFamily="34" charset="0"/>
                <a:ea typeface="Verdana" panose="020B0604030504040204" pitchFamily="34" charset="0"/>
              </a:rPr>
              <a:t>SEPnet P</a:t>
            </a:r>
            <a:r>
              <a:rPr lang="en-GB" sz="27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 Destination Data 2016-7</a:t>
            </a:r>
            <a:br>
              <a:rPr lang="en-GB" sz="27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GB" sz="27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en-GB" sz="27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en-GB" sz="27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Subtitle 2"/>
          <p:cNvSpPr>
            <a:spLocks noGrp="1"/>
          </p:cNvSpPr>
          <p:nvPr>
            <p:ph type="subTitle" idx="1"/>
          </p:nvPr>
        </p:nvSpPr>
        <p:spPr>
          <a:xfrm>
            <a:off x="1991546" y="908720"/>
            <a:ext cx="7632847" cy="5400600"/>
          </a:xfrm>
        </p:spPr>
        <p:txBody>
          <a:bodyPr>
            <a:normAutofit fontScale="92500" lnSpcReduction="20000"/>
          </a:bodyPr>
          <a:lstStyle/>
          <a:p>
            <a:pPr lvl="0" algn="l"/>
            <a:r>
              <a:rPr lang="en-GB" sz="1800" dirty="0"/>
              <a:t>	</a:t>
            </a:r>
          </a:p>
          <a:p>
            <a:pPr lvl="0" algn="l"/>
            <a:r>
              <a:rPr lang="en-GB" sz="1800" dirty="0"/>
              <a:t>	</a:t>
            </a:r>
          </a:p>
          <a:p>
            <a:pPr lvl="0" algn="l"/>
            <a:endParaRPr lang="en-GB" sz="1800" dirty="0"/>
          </a:p>
          <a:p>
            <a:pPr algn="l"/>
            <a:endParaRPr lang="en-GB" sz="1800" dirty="0"/>
          </a:p>
          <a:p>
            <a:pPr algn="l"/>
            <a:endParaRPr lang="en-GB" sz="1800" dirty="0"/>
          </a:p>
          <a:p>
            <a:pPr algn="l"/>
            <a:endParaRPr lang="en-GB" sz="1800" dirty="0"/>
          </a:p>
          <a:p>
            <a:pPr algn="l"/>
            <a:endParaRPr lang="en-GB" sz="1800" dirty="0"/>
          </a:p>
          <a:p>
            <a:pPr algn="l"/>
            <a:endParaRPr lang="en-GB" sz="1800" dirty="0"/>
          </a:p>
          <a:p>
            <a:pPr algn="l"/>
            <a:endParaRPr lang="en-GB" sz="1800" dirty="0"/>
          </a:p>
          <a:p>
            <a:pPr algn="l"/>
            <a:endParaRPr lang="en-GB" sz="1800" dirty="0"/>
          </a:p>
          <a:p>
            <a:pPr algn="l"/>
            <a:endParaRPr lang="en-GB" sz="18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dirty="0"/>
              <a:t>46% in industry (2014-5 = 57%)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dirty="0"/>
              <a:t>Increase in PhDs entering business </a:t>
            </a:r>
          </a:p>
          <a:p>
            <a:pPr algn="l"/>
            <a:r>
              <a:rPr lang="en-GB" sz="1600" dirty="0"/>
              <a:t>      technology (from 22% to 35%)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dirty="0"/>
              <a:t>More into data science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dirty="0"/>
              <a:t>Decrease in education/</a:t>
            </a:r>
            <a:r>
              <a:rPr lang="en-GB" sz="1600" dirty="0" err="1"/>
              <a:t>scicomm</a:t>
            </a:r>
            <a:endParaRPr lang="en-GB" sz="1600" dirty="0"/>
          </a:p>
          <a:p>
            <a:pPr algn="l"/>
            <a:r>
              <a:rPr lang="en-GB" sz="1600" dirty="0"/>
              <a:t>      (from 16% to 2%)</a:t>
            </a:r>
          </a:p>
          <a:p>
            <a:pPr algn="l"/>
            <a:endParaRPr lang="en-GB" sz="1800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/>
          </p:nvPr>
        </p:nvGraphicFramePr>
        <p:xfrm>
          <a:off x="1271464" y="1052736"/>
          <a:ext cx="5155288" cy="36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/>
          <p:cNvGraphicFramePr>
            <a:graphicFrameLocks/>
          </p:cNvGraphicFramePr>
          <p:nvPr>
            <p:extLst/>
          </p:nvPr>
        </p:nvGraphicFramePr>
        <p:xfrm>
          <a:off x="5087888" y="1268760"/>
          <a:ext cx="5400600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7679869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D2ECDBE-E8BC-42CD-BD17-8C90BD354D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Break</a:t>
            </a:r>
          </a:p>
        </p:txBody>
      </p:sp>
    </p:spTree>
    <p:extLst>
      <p:ext uri="{BB962C8B-B14F-4D97-AF65-F5344CB8AC3E}">
        <p14:creationId xmlns:p14="http://schemas.microsoft.com/office/powerpoint/2010/main" val="7195430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Barriers to you getting your dream job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sz="4000" dirty="0"/>
          </a:p>
          <a:p>
            <a:r>
              <a:rPr lang="en-GB" sz="4000" dirty="0" smtClean="0"/>
              <a:t>The world’s barriers</a:t>
            </a:r>
          </a:p>
          <a:p>
            <a:r>
              <a:rPr lang="en-GB" sz="4000" dirty="0" smtClean="0"/>
              <a:t>Your </a:t>
            </a:r>
            <a:r>
              <a:rPr lang="en-GB" sz="4000" dirty="0"/>
              <a:t>barriers</a:t>
            </a:r>
          </a:p>
          <a:p>
            <a:endParaRPr lang="en-GB" sz="4000" dirty="0"/>
          </a:p>
          <a:p>
            <a:pPr marL="0" indent="0">
              <a:buNone/>
            </a:pP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7614065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/>
              <a:t>The </a:t>
            </a:r>
            <a:r>
              <a:rPr lang="en-GB" dirty="0" smtClean="0"/>
              <a:t>experiment: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340769"/>
            <a:ext cx="8229600" cy="478539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dirty="0"/>
          </a:p>
          <a:p>
            <a:r>
              <a:rPr lang="en-GB" dirty="0"/>
              <a:t>C</a:t>
            </a:r>
            <a:r>
              <a:rPr lang="en-GB" sz="3200" dirty="0"/>
              <a:t>heerful Committed Communal Connected Considerate Cooperative Dependable Empathic Honest Interpersonal Interdependent Interpersonal Kind Loyal Modest Nurturing People-focused Pleasant Polite Quiet Responsible Sensitive Supporting Sympathetic Trustworthy Understanding Warm </a:t>
            </a:r>
          </a:p>
        </p:txBody>
      </p:sp>
    </p:spTree>
    <p:extLst>
      <p:ext uri="{BB962C8B-B14F-4D97-AF65-F5344CB8AC3E}">
        <p14:creationId xmlns:p14="http://schemas.microsoft.com/office/powerpoint/2010/main" val="10992616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/>
              <a:t>The </a:t>
            </a:r>
            <a:r>
              <a:rPr lang="en-GB" dirty="0" smtClean="0"/>
              <a:t>experiment: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268761"/>
            <a:ext cx="8229600" cy="485740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dirty="0"/>
          </a:p>
          <a:p>
            <a:r>
              <a:rPr lang="en-GB" sz="3200" dirty="0"/>
              <a:t>Active Adventurous Ambitious Analytical Assertive Connected Autonomous Challenging Competent Confident Courageous Decisive Determined Dominant Forceful Implusive Independent Individual Intellectual Leader Logical Merit Objective Opinionated Outspoken Persistent Principled Superior Self-confident Self-sufficient Self-reliant</a:t>
            </a:r>
          </a:p>
        </p:txBody>
      </p:sp>
    </p:spTree>
    <p:extLst>
      <p:ext uri="{BB962C8B-B14F-4D97-AF65-F5344CB8AC3E}">
        <p14:creationId xmlns:p14="http://schemas.microsoft.com/office/powerpoint/2010/main" val="138110902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/>
              <a:t>The evidence: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268761"/>
            <a:ext cx="8229600" cy="48574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200" dirty="0"/>
              <a:t>Masculine language</a:t>
            </a:r>
          </a:p>
          <a:p>
            <a:r>
              <a:rPr lang="en-GB" sz="3200" dirty="0"/>
              <a:t>Active Adventurous Ambitious Analytical Assertive Connected Autonomous Challenging Competent Confident Courageous Decisive Determined Dominant Forceful </a:t>
            </a:r>
            <a:r>
              <a:rPr lang="en-GB" sz="3200" dirty="0" err="1"/>
              <a:t>Implusive</a:t>
            </a:r>
            <a:r>
              <a:rPr lang="en-GB" sz="3200" dirty="0"/>
              <a:t> Independent Individual Intellectual Leader Logical Merit Objective Opinionated Outspoken Persistent Principled Superior Self-confident Self-sufficient Self-reliant</a:t>
            </a:r>
          </a:p>
        </p:txBody>
      </p:sp>
    </p:spTree>
    <p:extLst>
      <p:ext uri="{BB962C8B-B14F-4D97-AF65-F5344CB8AC3E}">
        <p14:creationId xmlns:p14="http://schemas.microsoft.com/office/powerpoint/2010/main" val="144969757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/>
              <a:t>The evidence: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340769"/>
            <a:ext cx="8229600" cy="47853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200" dirty="0"/>
              <a:t>Feminine language</a:t>
            </a:r>
          </a:p>
          <a:p>
            <a:r>
              <a:rPr lang="en-GB" sz="3200" dirty="0"/>
              <a:t>Cheerful Committed Communal Compassionate Connected Considerate Cooperative Dependable Empathic Honest Interpersonal Interdependent Interpersonal Kind Loyal Modest Nurturing People-focused Pleasant Polite Quiet Responsible Sensitive Supporting Sympathetic Together Trustworthy Understanding Warm</a:t>
            </a:r>
          </a:p>
        </p:txBody>
      </p:sp>
    </p:spTree>
    <p:extLst>
      <p:ext uri="{BB962C8B-B14F-4D97-AF65-F5344CB8AC3E}">
        <p14:creationId xmlns:p14="http://schemas.microsoft.com/office/powerpoint/2010/main" val="160363409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/>
              <a:t>The research: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340768"/>
            <a:ext cx="9113520" cy="46802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“Evidence That Gendered Wording in Job Advertisements Exists and Sustains Gender Inequality”.</a:t>
            </a:r>
          </a:p>
          <a:p>
            <a:pPr marL="0" indent="0" algn="ctr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	Danielle </a:t>
            </a:r>
            <a:r>
              <a:rPr lang="en-GB" dirty="0" err="1"/>
              <a:t>Gaucher</a:t>
            </a:r>
            <a:r>
              <a:rPr lang="en-GB" dirty="0"/>
              <a:t> and Justin Friesen.</a:t>
            </a:r>
          </a:p>
          <a:p>
            <a:pPr marL="0" indent="0">
              <a:buNone/>
            </a:pPr>
            <a:r>
              <a:rPr lang="en-GB" dirty="0"/>
              <a:t>	University of Waterloo, Canada.</a:t>
            </a:r>
          </a:p>
          <a:p>
            <a:pPr marL="0" indent="0">
              <a:buNone/>
            </a:pPr>
            <a:r>
              <a:rPr lang="en-GB" dirty="0"/>
              <a:t>	Aaron C. Kay. Duke University, Canada.</a:t>
            </a:r>
          </a:p>
          <a:p>
            <a:pPr marL="0" indent="0">
              <a:buNone/>
            </a:pPr>
            <a:r>
              <a:rPr lang="en-GB" sz="2200" dirty="0"/>
              <a:t>	Journal of Personality and Social Psychology,  2011,</a:t>
            </a:r>
          </a:p>
          <a:p>
            <a:pPr marL="0" indent="0">
              <a:buNone/>
            </a:pPr>
            <a:r>
              <a:rPr lang="en-GB" sz="2200" dirty="0"/>
              <a:t> 	Vol. 101, No. 1, 109–128.</a:t>
            </a:r>
          </a:p>
          <a:p>
            <a:pPr marL="0" indent="0">
              <a:buNone/>
            </a:pPr>
            <a:r>
              <a:rPr lang="en-GB" sz="2200" dirty="0"/>
              <a:t> 	American Psychological Association </a:t>
            </a:r>
          </a:p>
        </p:txBody>
      </p:sp>
    </p:spTree>
    <p:extLst>
      <p:ext uri="{BB962C8B-B14F-4D97-AF65-F5344CB8AC3E}">
        <p14:creationId xmlns:p14="http://schemas.microsoft.com/office/powerpoint/2010/main" val="419241778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/>
              <a:t>Outcomes: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600201"/>
            <a:ext cx="7787208" cy="4525963"/>
          </a:xfrm>
        </p:spPr>
        <p:txBody>
          <a:bodyPr>
            <a:normAutofit/>
          </a:bodyPr>
          <a:lstStyle/>
          <a:p>
            <a:r>
              <a:rPr lang="en-GB" dirty="0"/>
              <a:t>Masculine wording in job advertisements leads women to identify</a:t>
            </a:r>
          </a:p>
          <a:p>
            <a:pPr lvl="1"/>
            <a:r>
              <a:rPr lang="en-GB" dirty="0"/>
              <a:t>lower sense of  ‘belongingness’ </a:t>
            </a:r>
          </a:p>
          <a:p>
            <a:pPr lvl="1"/>
            <a:r>
              <a:rPr lang="en-GB" dirty="0"/>
              <a:t>jobs as less appealing</a:t>
            </a:r>
          </a:p>
          <a:p>
            <a:pPr lvl="1"/>
            <a:r>
              <a:rPr lang="en-GB" dirty="0"/>
              <a:t>less interest in applying for the job. </a:t>
            </a:r>
          </a:p>
          <a:p>
            <a:endParaRPr lang="en-GB" dirty="0"/>
          </a:p>
          <a:p>
            <a:r>
              <a:rPr lang="en-GB" dirty="0"/>
              <a:t>Gendered wording did not affect people’s appraisals of their personal </a:t>
            </a:r>
            <a:r>
              <a:rPr lang="en-GB" b="1" dirty="0"/>
              <a:t>ability</a:t>
            </a:r>
            <a:r>
              <a:rPr lang="en-GB" dirty="0"/>
              <a:t> to carry out a job.</a:t>
            </a:r>
          </a:p>
        </p:txBody>
      </p:sp>
    </p:spTree>
    <p:extLst>
      <p:ext uri="{BB962C8B-B14F-4D97-AF65-F5344CB8AC3E}">
        <p14:creationId xmlns:p14="http://schemas.microsoft.com/office/powerpoint/2010/main" val="211573150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/>
              <a:t>Interestingly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In post-experiment debriefings </a:t>
            </a:r>
            <a:r>
              <a:rPr lang="en-GB" b="1" dirty="0"/>
              <a:t>no participant </a:t>
            </a:r>
            <a:r>
              <a:rPr lang="en-GB" dirty="0"/>
              <a:t>suggested that:</a:t>
            </a:r>
          </a:p>
          <a:p>
            <a:r>
              <a:rPr lang="en-GB" dirty="0"/>
              <a:t>his/her responses were influenced by the wording of the advertisements </a:t>
            </a:r>
          </a:p>
          <a:p>
            <a:r>
              <a:rPr lang="en-GB" dirty="0"/>
              <a:t>advertisements included words that conformed to gender stereotypes</a:t>
            </a:r>
          </a:p>
        </p:txBody>
      </p:sp>
    </p:spTree>
    <p:extLst>
      <p:ext uri="{BB962C8B-B14F-4D97-AF65-F5344CB8AC3E}">
        <p14:creationId xmlns:p14="http://schemas.microsoft.com/office/powerpoint/2010/main" val="378894256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/>
              <a:t>Graduates reaction to </a:t>
            </a:r>
            <a:r>
              <a:rPr lang="en-GB" dirty="0"/>
              <a:t>j</a:t>
            </a:r>
            <a:r>
              <a:rPr lang="en-GB" dirty="0" smtClean="0"/>
              <a:t>ob </a:t>
            </a:r>
            <a:r>
              <a:rPr lang="en-GB" dirty="0"/>
              <a:t>adverts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Arrogance vs humility</a:t>
            </a:r>
          </a:p>
          <a:p>
            <a:r>
              <a:rPr lang="en-GB" dirty="0"/>
              <a:t>Overview vs job detail</a:t>
            </a:r>
          </a:p>
          <a:p>
            <a:r>
              <a:rPr lang="en-GB" dirty="0"/>
              <a:t>Wishful thinking vs realistic expectations</a:t>
            </a:r>
          </a:p>
          <a:p>
            <a:r>
              <a:rPr lang="en-GB" dirty="0"/>
              <a:t>Individualism vs supportive environment</a:t>
            </a:r>
          </a:p>
          <a:p>
            <a:r>
              <a:rPr lang="en-GB" dirty="0"/>
              <a:t>Salary negotiable vs stated salary range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“Analysis of job adverts and barriers to application”.</a:t>
            </a:r>
          </a:p>
          <a:p>
            <a:pPr marL="0" indent="0">
              <a:buNone/>
            </a:pPr>
            <a:r>
              <a:rPr lang="en-GB" dirty="0" err="1"/>
              <a:t>Sandyha</a:t>
            </a:r>
            <a:r>
              <a:rPr lang="en-GB" dirty="0"/>
              <a:t> Patel and Tanya Lynden, University of Reading. </a:t>
            </a:r>
          </a:p>
          <a:p>
            <a:pPr marL="0" indent="0">
              <a:buNone/>
            </a:pPr>
            <a:r>
              <a:rPr lang="en-GB" sz="2500" dirty="0"/>
              <a:t>http://www.hestem.ac.uk/activity/analysis-job-adverts-and-students-reading-job-adverts-identify-barriers-students-applying-j</a:t>
            </a:r>
          </a:p>
        </p:txBody>
      </p:sp>
    </p:spTree>
    <p:extLst>
      <p:ext uri="{BB962C8B-B14F-4D97-AF65-F5344CB8AC3E}">
        <p14:creationId xmlns:p14="http://schemas.microsoft.com/office/powerpoint/2010/main" val="37942732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4223536"/>
              </p:ext>
            </p:extLst>
          </p:nvPr>
        </p:nvGraphicFramePr>
        <p:xfrm>
          <a:off x="1441492" y="522288"/>
          <a:ext cx="8148091" cy="5366862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3800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7137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05435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97644">
                <a:tc>
                  <a:txBody>
                    <a:bodyPr/>
                    <a:lstStyle/>
                    <a:p>
                      <a:r>
                        <a:rPr lang="en-GB" sz="1600" dirty="0"/>
                        <a:t>PhD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Job Role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Organisation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8689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Astrophysics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Data Scientist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Argos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8585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Quantum Light and Matter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Laser Systems Engineer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Coherent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8689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Condensed Matter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Production Test Engineer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Gatan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8585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Nuclear Physics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Technical Assistant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Mathys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&amp; Squire LLP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8689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Solid State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GIS and LIDAR Analyst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Network Mapping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2724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Particle Physics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Junior IT Consultant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Sopra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Banking Software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9368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Experimental Nuclear Physics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Insertion Device Physicist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Diamond Light source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3518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Theoretical</a:t>
                      </a:r>
                      <a:r>
                        <a:rPr lang="en-GB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Physics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Data Scientist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HSBC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3518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Nuclear Engineering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Nuclear Strategy Lead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NPL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3518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Solid State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Curator, Petrology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Natural History Museum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482528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Quantum Light and Matter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Optoelectronic Development Engineer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Oxsensis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39368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Radiation </a:t>
                      </a: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and Medical 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</a:t>
                      </a: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hysics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Senior Radiosurgery Physicist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Medical Physics Ltd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318573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Astronomy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Physicist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Cambridge Consultants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53518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Quantum Light and Matter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Consultant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The Technology Partnership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253518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Particle Physics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Data Analytics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British Gas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253518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Quantum Light and Matter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Senior Scientist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DSTL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67960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/>
              <a:t>A good selection process……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The Royal Academy of Engineering: </a:t>
            </a:r>
          </a:p>
          <a:p>
            <a:pPr marL="0" indent="0">
              <a:buNone/>
            </a:pPr>
            <a:r>
              <a:rPr lang="en-GB" dirty="0"/>
              <a:t>“Diverse teams produce better results where different experiences and ways of thinking often lead to innovative outcomes.” </a:t>
            </a:r>
          </a:p>
          <a:p>
            <a:pPr marL="0" indent="0">
              <a:buNone/>
            </a:pPr>
            <a:endParaRPr lang="en-GB" i="1" u="sng" dirty="0">
              <a:hlinkClick r:id="rId2"/>
            </a:endParaRPr>
          </a:p>
          <a:p>
            <a:pPr marL="0" indent="0">
              <a:buNone/>
            </a:pPr>
            <a:r>
              <a:rPr lang="en-GB" u="sng" dirty="0">
                <a:hlinkClick r:id="rId2"/>
              </a:rPr>
              <a:t>http://www.raeng.org.uk/policy/diversity-in-engineering/resources#General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966544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/>
              <a:t> A poor selection process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The danger words</a:t>
            </a:r>
          </a:p>
          <a:p>
            <a:endParaRPr lang="en-GB" dirty="0"/>
          </a:p>
          <a:p>
            <a:r>
              <a:rPr lang="en-GB" dirty="0"/>
              <a:t>Competent			(feisty)</a:t>
            </a:r>
          </a:p>
          <a:p>
            <a:r>
              <a:rPr lang="en-GB" dirty="0"/>
              <a:t>Merit				</a:t>
            </a:r>
          </a:p>
          <a:p>
            <a:r>
              <a:rPr lang="en-GB" dirty="0"/>
              <a:t>Potential</a:t>
            </a:r>
          </a:p>
          <a:p>
            <a:r>
              <a:rPr lang="en-GB" dirty="0"/>
              <a:t>Gravitas</a:t>
            </a:r>
          </a:p>
        </p:txBody>
      </p:sp>
    </p:spTree>
    <p:extLst>
      <p:ext uri="{BB962C8B-B14F-4D97-AF65-F5344CB8AC3E}">
        <p14:creationId xmlns:p14="http://schemas.microsoft.com/office/powerpoint/2010/main" val="420126630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/>
              <a:t> Risky 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>
                <a:hlinkClick r:id="rId3"/>
              </a:rPr>
              <a:t>http://www.nature.com/news/women-postdocs-less-likely-then-men-to-get-a-glowing-reference-1.20715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err="1"/>
              <a:t>Dutt</a:t>
            </a:r>
            <a:r>
              <a:rPr lang="en-GB" dirty="0"/>
              <a:t>, K. </a:t>
            </a:r>
            <a:r>
              <a:rPr lang="en-GB" i="1" dirty="0"/>
              <a:t>et al. Nature </a:t>
            </a:r>
            <a:r>
              <a:rPr lang="en-GB" i="1" dirty="0" err="1"/>
              <a:t>Geosci</a:t>
            </a:r>
            <a:r>
              <a:rPr lang="en-GB" i="1" dirty="0"/>
              <a:t> (2016)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…….regardless of gender of referee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262331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/>
              <a:t> Risky 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“highly intelligent”</a:t>
            </a:r>
          </a:p>
          <a:p>
            <a:pPr marL="0" indent="0">
              <a:buNone/>
            </a:pPr>
            <a:r>
              <a:rPr lang="en-GB" dirty="0"/>
              <a:t>“very productive”</a:t>
            </a:r>
          </a:p>
          <a:p>
            <a:pPr marL="0" indent="0">
              <a:buNone/>
            </a:pPr>
            <a:r>
              <a:rPr lang="en-GB" dirty="0"/>
              <a:t>“outstanding”</a:t>
            </a:r>
          </a:p>
          <a:p>
            <a:pPr marL="0" indent="0">
              <a:buNone/>
            </a:pPr>
            <a:r>
              <a:rPr lang="en-GB" dirty="0"/>
              <a:t>“scientific leader”</a:t>
            </a:r>
          </a:p>
          <a:p>
            <a:pPr marL="0" indent="0">
              <a:buNone/>
            </a:pPr>
            <a:r>
              <a:rPr lang="en-GB" dirty="0"/>
              <a:t>“hard working”</a:t>
            </a:r>
          </a:p>
          <a:p>
            <a:pPr marL="0" indent="0">
              <a:buNone/>
            </a:pPr>
            <a:r>
              <a:rPr lang="en-GB" dirty="0"/>
              <a:t>“brilliant scientist”</a:t>
            </a:r>
          </a:p>
          <a:p>
            <a:pPr marL="0" indent="0">
              <a:buNone/>
            </a:pPr>
            <a:r>
              <a:rPr lang="en-GB" dirty="0"/>
              <a:t>“trailblazer”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417725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/>
              <a:t> Risky 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Beware referees who:</a:t>
            </a:r>
          </a:p>
          <a:p>
            <a:r>
              <a:rPr lang="en-GB" dirty="0"/>
              <a:t>use gendered words – as above!</a:t>
            </a:r>
          </a:p>
          <a:p>
            <a:r>
              <a:rPr lang="en-GB" dirty="0"/>
              <a:t>e</a:t>
            </a:r>
            <a:r>
              <a:rPr lang="en-GB" dirty="0" smtClean="0"/>
              <a:t>mphasise </a:t>
            </a:r>
            <a:r>
              <a:rPr lang="en-GB" dirty="0"/>
              <a:t>male '</a:t>
            </a:r>
            <a:r>
              <a:rPr lang="en-GB" dirty="0" smtClean="0"/>
              <a:t>potential’</a:t>
            </a:r>
            <a:endParaRPr lang="en-GB" dirty="0"/>
          </a:p>
          <a:p>
            <a:r>
              <a:rPr lang="en-GB" dirty="0"/>
              <a:t>e</a:t>
            </a:r>
            <a:r>
              <a:rPr lang="en-GB" dirty="0" smtClean="0"/>
              <a:t>mphasise </a:t>
            </a:r>
            <a:r>
              <a:rPr lang="en-GB" dirty="0"/>
              <a:t>female 'diligence’</a:t>
            </a:r>
          </a:p>
          <a:p>
            <a:endParaRPr lang="en-GB" dirty="0"/>
          </a:p>
          <a:p>
            <a:r>
              <a:rPr lang="en-GB" dirty="0"/>
              <a:t>N.B. </a:t>
            </a:r>
            <a:r>
              <a:rPr lang="en-GB" dirty="0" err="1"/>
              <a:t>teamplayer</a:t>
            </a:r>
            <a:r>
              <a:rPr lang="en-GB" dirty="0"/>
              <a:t> means different things!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981207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The rules of the promotion game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4000" dirty="0"/>
              <a:t>It’s not just about working hard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846559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The rules of the promotion game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4000" dirty="0"/>
              <a:t>In universities – and in business….</a:t>
            </a:r>
          </a:p>
          <a:p>
            <a:pPr marL="0" indent="0">
              <a:buNone/>
            </a:pPr>
            <a:endParaRPr lang="en-GB" sz="4000" dirty="0"/>
          </a:p>
          <a:p>
            <a:pPr marL="0" indent="0">
              <a:buNone/>
            </a:pPr>
            <a:r>
              <a:rPr lang="en-GB" sz="4000" dirty="0"/>
              <a:t>It’s not just about working hard </a:t>
            </a:r>
          </a:p>
          <a:p>
            <a:pPr marL="0" indent="0">
              <a:buNone/>
            </a:pPr>
            <a:r>
              <a:rPr lang="en-GB" sz="4000" dirty="0"/>
              <a:t> 	-     hard work</a:t>
            </a:r>
          </a:p>
          <a:p>
            <a:pPr marL="0" indent="0">
              <a:buNone/>
            </a:pPr>
            <a:r>
              <a:rPr lang="en-GB" sz="4000" dirty="0"/>
              <a:t>	-     visibility</a:t>
            </a:r>
          </a:p>
          <a:p>
            <a:pPr marL="0" indent="0">
              <a:buNone/>
            </a:pPr>
            <a:r>
              <a:rPr lang="en-GB" sz="4000" dirty="0"/>
              <a:t>	-     image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262185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The rules of the promotion game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4000" dirty="0"/>
              <a:t>It’s not just about working hard </a:t>
            </a:r>
          </a:p>
          <a:p>
            <a:pPr marL="0" indent="0">
              <a:buNone/>
            </a:pPr>
            <a:r>
              <a:rPr lang="en-GB" sz="4000" dirty="0"/>
              <a:t> 	-     hard work - 12%</a:t>
            </a:r>
          </a:p>
          <a:p>
            <a:pPr marL="0" indent="0">
              <a:buNone/>
            </a:pPr>
            <a:r>
              <a:rPr lang="en-GB" sz="4000" dirty="0"/>
              <a:t>	-     visibility    - 65%</a:t>
            </a:r>
          </a:p>
          <a:p>
            <a:pPr marL="0" indent="0">
              <a:buNone/>
            </a:pPr>
            <a:r>
              <a:rPr lang="en-GB" sz="4000" dirty="0"/>
              <a:t>	-     image       -  23%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535676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The rules of the promotion game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88812"/>
            <a:ext cx="10515600" cy="4800021"/>
          </a:xfrm>
        </p:spPr>
        <p:txBody>
          <a:bodyPr/>
          <a:lstStyle/>
          <a:p>
            <a:pPr marL="0" indent="0">
              <a:buNone/>
            </a:pPr>
            <a:r>
              <a:rPr lang="en-GB" sz="4000" dirty="0"/>
              <a:t>It’s not just about working </a:t>
            </a:r>
            <a:r>
              <a:rPr lang="en-GB" sz="4000" dirty="0" smtClean="0"/>
              <a:t>hard</a:t>
            </a:r>
          </a:p>
          <a:p>
            <a:pPr marL="0" indent="0">
              <a:buNone/>
            </a:pPr>
            <a:r>
              <a:rPr lang="en-GB" sz="4000" dirty="0" smtClean="0"/>
              <a:t> </a:t>
            </a:r>
            <a:endParaRPr lang="en-GB" sz="4000" dirty="0"/>
          </a:p>
          <a:p>
            <a:pPr lvl="1"/>
            <a:r>
              <a:rPr lang="en-GB" sz="3600" dirty="0"/>
              <a:t>The value of being on committees/boards </a:t>
            </a:r>
            <a:endParaRPr lang="en-GB" sz="3600" dirty="0" smtClean="0"/>
          </a:p>
          <a:p>
            <a:pPr marL="457200" lvl="1" indent="0">
              <a:buNone/>
            </a:pPr>
            <a:r>
              <a:rPr lang="en-GB" sz="3600" dirty="0"/>
              <a:t> </a:t>
            </a:r>
            <a:r>
              <a:rPr lang="en-GB" sz="3600" dirty="0" smtClean="0"/>
              <a:t>        </a:t>
            </a:r>
            <a:r>
              <a:rPr lang="en-GB" sz="3600" dirty="0" smtClean="0"/>
              <a:t>– build your visibility</a:t>
            </a:r>
            <a:endParaRPr lang="en-GB" sz="3600" dirty="0"/>
          </a:p>
          <a:p>
            <a:pPr lvl="1"/>
            <a:r>
              <a:rPr lang="en-GB" sz="3600" dirty="0"/>
              <a:t>The value of networking </a:t>
            </a:r>
          </a:p>
          <a:p>
            <a:pPr lvl="1"/>
            <a:r>
              <a:rPr lang="en-GB" sz="3600" dirty="0"/>
              <a:t>Volunteer – show willing</a:t>
            </a:r>
          </a:p>
          <a:p>
            <a:pPr lvl="1"/>
            <a:r>
              <a:rPr lang="en-GB" sz="3600" dirty="0"/>
              <a:t>Provide solutions not problems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330870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Overcoming your barriers: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sz="4000" dirty="0"/>
              <a:t>Creating your portfolio</a:t>
            </a:r>
          </a:p>
          <a:p>
            <a:pPr lvl="1"/>
            <a:r>
              <a:rPr lang="en-GB" sz="3600" dirty="0"/>
              <a:t>Fill the gaps</a:t>
            </a:r>
          </a:p>
          <a:p>
            <a:pPr marL="0" indent="0">
              <a:buNone/>
            </a:pPr>
            <a:endParaRPr lang="en-GB" sz="4000" dirty="0"/>
          </a:p>
          <a:p>
            <a:pPr marL="0" indent="0">
              <a:buNone/>
            </a:pPr>
            <a:r>
              <a:rPr lang="en-GB" sz="4000" dirty="0"/>
              <a:t>Use positive words to sell yourself</a:t>
            </a:r>
          </a:p>
          <a:p>
            <a:pPr lvl="1"/>
            <a:r>
              <a:rPr lang="en-GB" sz="3600" dirty="0"/>
              <a:t>Practise applying for </a:t>
            </a:r>
            <a:r>
              <a:rPr lang="en-GB" sz="3600" dirty="0" smtClean="0"/>
              <a:t>jobs</a:t>
            </a:r>
          </a:p>
          <a:p>
            <a:pPr lvl="1"/>
            <a:r>
              <a:rPr lang="en-GB" sz="3600" dirty="0" smtClean="0"/>
              <a:t>NB the careers Snakes &amp; Ladders</a:t>
            </a:r>
            <a:endParaRPr lang="en-GB" sz="3600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marL="457200" lvl="1" indent="0">
              <a:buNone/>
            </a:pPr>
            <a:r>
              <a:rPr lang="en-GB" dirty="0"/>
              <a:t>BUT don’t forget there are things outside of your control….</a:t>
            </a:r>
          </a:p>
        </p:txBody>
      </p:sp>
    </p:spTree>
    <p:extLst>
      <p:ext uri="{BB962C8B-B14F-4D97-AF65-F5344CB8AC3E}">
        <p14:creationId xmlns:p14="http://schemas.microsoft.com/office/powerpoint/2010/main" val="28905166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t="5841" r="2885" b="4874"/>
          <a:stretch>
            <a:fillRect/>
          </a:stretch>
        </p:blipFill>
        <p:spPr bwMode="auto">
          <a:xfrm>
            <a:off x="1139483" y="141178"/>
            <a:ext cx="9145379" cy="6143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23992" y="620688"/>
            <a:ext cx="4176464" cy="792088"/>
          </a:xfrm>
          <a:solidFill>
            <a:schemeClr val="tx1"/>
          </a:solidFill>
        </p:spPr>
        <p:txBody>
          <a:bodyPr>
            <a:normAutofit fontScale="90000"/>
          </a:bodyPr>
          <a:lstStyle/>
          <a:p>
            <a:pPr algn="r"/>
            <a:r>
              <a:rPr lang="en-GB" sz="4000" dirty="0"/>
              <a:t>Who are professors?</a:t>
            </a:r>
          </a:p>
        </p:txBody>
      </p:sp>
    </p:spTree>
    <p:extLst>
      <p:ext uri="{BB962C8B-B14F-4D97-AF65-F5344CB8AC3E}">
        <p14:creationId xmlns:p14="http://schemas.microsoft.com/office/powerpoint/2010/main" val="34032541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/>
              <a:t>CV’s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83773"/>
            <a:ext cx="10515600" cy="4693190"/>
          </a:xfrm>
        </p:spPr>
        <p:txBody>
          <a:bodyPr>
            <a:normAutofit/>
          </a:bodyPr>
          <a:lstStyle/>
          <a:p>
            <a:r>
              <a:rPr lang="en-GB" dirty="0"/>
              <a:t>Use positive adjectives:</a:t>
            </a:r>
          </a:p>
          <a:p>
            <a:pPr marL="0" indent="0">
              <a:buNone/>
            </a:pPr>
            <a:r>
              <a:rPr lang="en-GB" dirty="0"/>
              <a:t>Ambitious Analytical Assertive Connected Autonomous Competent Confident Courageous Decisive Determined Independent Individual Intellectual Leader Logical Merit Objective Persistent Principled Self-sufficient Self-</a:t>
            </a:r>
            <a:r>
              <a:rPr lang="en-GB" dirty="0" smtClean="0"/>
              <a:t>reliant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Use significant words:</a:t>
            </a:r>
          </a:p>
          <a:p>
            <a:pPr marL="0" indent="0">
              <a:buNone/>
            </a:pPr>
            <a:r>
              <a:rPr lang="en-GB" dirty="0"/>
              <a:t>Initiated Designed Managed Drove Led Inspired Completed Success(</a:t>
            </a:r>
            <a:r>
              <a:rPr lang="en-GB" dirty="0" err="1"/>
              <a:t>ful</a:t>
            </a:r>
            <a:r>
              <a:rPr lang="en-GB" dirty="0"/>
              <a:t>) Impact(</a:t>
            </a:r>
            <a:r>
              <a:rPr lang="en-GB" dirty="0" err="1"/>
              <a:t>ful</a:t>
            </a:r>
            <a:r>
              <a:rPr lang="en-GB" dirty="0"/>
              <a:t>) Strategic</a:t>
            </a:r>
          </a:p>
        </p:txBody>
      </p:sp>
    </p:spTree>
    <p:extLst>
      <p:ext uri="{BB962C8B-B14F-4D97-AF65-F5344CB8AC3E}">
        <p14:creationId xmlns:p14="http://schemas.microsoft.com/office/powerpoint/2010/main" val="222400518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Make Yourself Visible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Be seen – join / attend things</a:t>
            </a:r>
          </a:p>
          <a:p>
            <a:r>
              <a:rPr lang="en-GB" sz="4000" dirty="0"/>
              <a:t>Relationships – nothing works without them</a:t>
            </a:r>
          </a:p>
          <a:p>
            <a:r>
              <a:rPr lang="en-GB" sz="4000" dirty="0"/>
              <a:t>Dress for the job you want not the job you have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944272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Never Say </a:t>
            </a:r>
            <a:r>
              <a:rPr lang="en-GB" dirty="0"/>
              <a:t>No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Don’t assume things will remain as they are</a:t>
            </a:r>
          </a:p>
          <a:p>
            <a:r>
              <a:rPr lang="en-GB" sz="4000" dirty="0"/>
              <a:t>Keep your eyes </a:t>
            </a:r>
            <a:r>
              <a:rPr lang="en-GB" sz="4000" dirty="0" smtClean="0"/>
              <a:t>open</a:t>
            </a:r>
          </a:p>
          <a:p>
            <a:r>
              <a:rPr lang="en-GB" sz="4000" dirty="0" smtClean="0"/>
              <a:t>Create </a:t>
            </a:r>
            <a:r>
              <a:rPr lang="en-GB" sz="4000" dirty="0"/>
              <a:t>your own opportunities.</a:t>
            </a:r>
          </a:p>
          <a:p>
            <a:r>
              <a:rPr lang="en-GB" sz="4000" dirty="0" smtClean="0"/>
              <a:t>Moving on to something different isn’t a failure!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41829100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88AA39E-BD9B-48E4-9F93-6F2FBC2BF8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Over </a:t>
            </a:r>
            <a:r>
              <a:rPr lang="en-GB"/>
              <a:t>to you……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40673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304799"/>
            <a:ext cx="7385538" cy="5870917"/>
          </a:xfrm>
        </p:spPr>
        <p:txBody>
          <a:bodyPr/>
          <a:lstStyle/>
          <a:p>
            <a:r>
              <a:rPr lang="en-GB" sz="2800" dirty="0" err="1" smtClean="0"/>
              <a:t>Microdiscriminations</a:t>
            </a:r>
            <a:r>
              <a:rPr lang="en-GB" sz="2800" dirty="0" smtClean="0"/>
              <a:t> </a:t>
            </a:r>
            <a:r>
              <a:rPr lang="en-GB" sz="2800" dirty="0"/>
              <a:t>in hiring</a:t>
            </a:r>
            <a:r>
              <a:rPr lang="en-GB" sz="2400" dirty="0"/>
              <a:t/>
            </a:r>
            <a:br>
              <a:rPr lang="en-GB" sz="2400" dirty="0"/>
            </a:br>
            <a:r>
              <a:rPr lang="en-GB" sz="2400" dirty="0"/>
              <a:t/>
            </a:r>
            <a:br>
              <a:rPr lang="en-GB" sz="2400" dirty="0"/>
            </a:br>
            <a:r>
              <a:rPr lang="en-GB" sz="2400" dirty="0"/>
              <a:t>Moss-</a:t>
            </a:r>
            <a:r>
              <a:rPr lang="en-GB" sz="2400" dirty="0" err="1"/>
              <a:t>Racusin</a:t>
            </a:r>
            <a:r>
              <a:rPr lang="en-GB" sz="2400" dirty="0"/>
              <a:t>, CA, Dovidio, JF, </a:t>
            </a:r>
            <a:r>
              <a:rPr lang="en-GB" sz="2400" dirty="0" err="1"/>
              <a:t>Brescoll</a:t>
            </a:r>
            <a:r>
              <a:rPr lang="en-GB" sz="2400" dirty="0"/>
              <a:t>, VL, Graham, M &amp; </a:t>
            </a:r>
            <a:r>
              <a:rPr lang="en-GB" sz="2400" dirty="0" err="1"/>
              <a:t>Handelsman</a:t>
            </a:r>
            <a:r>
              <a:rPr lang="en-GB" sz="2400" dirty="0"/>
              <a:t>, J (2012) </a:t>
            </a:r>
            <a:br>
              <a:rPr lang="en-GB" sz="2400" dirty="0"/>
            </a:br>
            <a:r>
              <a:rPr lang="en-GB" sz="2400" dirty="0"/>
              <a:t>‘Science faculty’s subtle gender biases </a:t>
            </a:r>
            <a:r>
              <a:rPr lang="en-GB" sz="2400" dirty="0" err="1"/>
              <a:t>favor</a:t>
            </a:r>
            <a:r>
              <a:rPr lang="en-GB" sz="2400" dirty="0"/>
              <a:t> male </a:t>
            </a:r>
            <a:r>
              <a:rPr lang="en-GB" sz="2400" dirty="0" smtClean="0"/>
              <a:t>applicants</a:t>
            </a:r>
            <a:r>
              <a:rPr lang="en-GB" sz="2400" dirty="0" smtClean="0"/>
              <a:t>’</a:t>
            </a:r>
            <a:r>
              <a:rPr lang="en-GB" sz="2400" dirty="0"/>
              <a:t>. Proceedings of the National Academy of Sciences for the United States of America 109(41): 16474–16479</a:t>
            </a:r>
            <a:br>
              <a:rPr lang="en-GB" sz="2400" dirty="0"/>
            </a:br>
            <a:r>
              <a:rPr lang="en-GB" sz="2400" dirty="0"/>
              <a:t>	</a:t>
            </a:r>
            <a:br>
              <a:rPr lang="en-GB" sz="2400" dirty="0"/>
            </a:br>
            <a:r>
              <a:rPr lang="en-GB" sz="2400" dirty="0"/>
              <a:t>Uhlmann, EL and Cohen, GL (2005) </a:t>
            </a:r>
            <a:br>
              <a:rPr lang="en-GB" sz="2400" dirty="0"/>
            </a:br>
            <a:r>
              <a:rPr lang="en-GB" sz="2400" dirty="0"/>
              <a:t>‘Constructed criteria redefining merit to justify discrimination’. </a:t>
            </a:r>
            <a:br>
              <a:rPr lang="en-GB" sz="2400" dirty="0"/>
            </a:br>
            <a:r>
              <a:rPr lang="en-GB" sz="2400" dirty="0"/>
              <a:t>American Psychological Society 16(6): 474–480</a:t>
            </a:r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641573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828799" y="304800"/>
            <a:ext cx="7441809" cy="747936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en-GB" dirty="0"/>
              <a:t>Where might </a:t>
            </a:r>
            <a:r>
              <a:rPr lang="en-GB" dirty="0" err="1" smtClean="0"/>
              <a:t>microdiscriminations</a:t>
            </a:r>
            <a:r>
              <a:rPr lang="en-GB" dirty="0" smtClean="0"/>
              <a:t> </a:t>
            </a:r>
            <a:r>
              <a:rPr lang="en-GB" dirty="0"/>
              <a:t>have an impact?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12167" y="1268761"/>
            <a:ext cx="6699572" cy="4599657"/>
          </a:xfrm>
        </p:spPr>
        <p:txBody>
          <a:bodyPr>
            <a:normAutofit fontScale="77500" lnSpcReduction="20000"/>
          </a:bodyPr>
          <a:lstStyle/>
          <a:p>
            <a:pPr marL="353650" indent="-342900"/>
            <a:endParaRPr lang="en-GB" sz="3200" dirty="0"/>
          </a:p>
          <a:p>
            <a:pPr marL="353650" indent="-342900"/>
            <a:r>
              <a:rPr lang="en-GB" sz="3200" dirty="0"/>
              <a:t>Bias in shortlisting CVs based on name/ school/background (</a:t>
            </a:r>
            <a:r>
              <a:rPr lang="en-GB" sz="3200" dirty="0" err="1"/>
              <a:t>eg</a:t>
            </a:r>
            <a:r>
              <a:rPr lang="en-GB" sz="3200" dirty="0"/>
              <a:t> </a:t>
            </a:r>
            <a:r>
              <a:rPr lang="en-GB" sz="3200" dirty="0" err="1"/>
              <a:t>Steinpreis</a:t>
            </a:r>
            <a:r>
              <a:rPr lang="en-GB" sz="3200" dirty="0"/>
              <a:t> et al 1999) </a:t>
            </a:r>
          </a:p>
          <a:p>
            <a:pPr marL="353650" indent="-342900"/>
            <a:endParaRPr lang="en-GB" sz="3200" dirty="0"/>
          </a:p>
          <a:p>
            <a:pPr marL="353650" indent="-342900"/>
            <a:r>
              <a:rPr lang="en-GB" sz="3200" dirty="0"/>
              <a:t>Bias in shortlisting applicants based on foreign qualifications (</a:t>
            </a:r>
            <a:r>
              <a:rPr lang="en-GB" sz="3200" dirty="0" err="1"/>
              <a:t>Carlsson</a:t>
            </a:r>
            <a:r>
              <a:rPr lang="en-GB" sz="3200" dirty="0"/>
              <a:t> and </a:t>
            </a:r>
            <a:r>
              <a:rPr lang="en-GB" sz="3200" dirty="0" err="1"/>
              <a:t>Rooth</a:t>
            </a:r>
            <a:r>
              <a:rPr lang="en-GB" sz="3200" dirty="0"/>
              <a:t> 2000)</a:t>
            </a:r>
          </a:p>
          <a:p>
            <a:pPr marL="353650" indent="-342900"/>
            <a:endParaRPr lang="en-GB" sz="3200" dirty="0"/>
          </a:p>
          <a:p>
            <a:pPr marL="353650" indent="-342900"/>
            <a:r>
              <a:rPr lang="en-GB" sz="3200" dirty="0"/>
              <a:t>Bias in friendliness of body language </a:t>
            </a:r>
            <a:br>
              <a:rPr lang="en-GB" sz="3200" dirty="0"/>
            </a:br>
            <a:r>
              <a:rPr lang="en-GB" sz="3200" dirty="0"/>
              <a:t>(</a:t>
            </a:r>
            <a:r>
              <a:rPr lang="en-GB" sz="3200" dirty="0" err="1"/>
              <a:t>eg</a:t>
            </a:r>
            <a:r>
              <a:rPr lang="en-GB" sz="3200" dirty="0"/>
              <a:t> McConnell and </a:t>
            </a:r>
            <a:r>
              <a:rPr lang="en-GB" sz="3200" dirty="0" err="1"/>
              <a:t>Leibold</a:t>
            </a:r>
            <a:r>
              <a:rPr lang="en-GB" sz="3200" dirty="0"/>
              <a:t> 2001)</a:t>
            </a:r>
          </a:p>
          <a:p>
            <a:pPr marL="353650" indent="-342900"/>
            <a:endParaRPr lang="en-GB" sz="3200" dirty="0"/>
          </a:p>
          <a:p>
            <a:pPr marL="353650" indent="-342900"/>
            <a:r>
              <a:rPr lang="en-GB" sz="3200" dirty="0"/>
              <a:t>Bias in type of drugs prescribed by doctors to different patients (Green et al 2007)</a:t>
            </a:r>
          </a:p>
        </p:txBody>
      </p:sp>
    </p:spTree>
    <p:extLst>
      <p:ext uri="{BB962C8B-B14F-4D97-AF65-F5344CB8AC3E}">
        <p14:creationId xmlns:p14="http://schemas.microsoft.com/office/powerpoint/2010/main" val="14744522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Risks in recruitment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47528" y="1124745"/>
            <a:ext cx="7632848" cy="48156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 smtClean="0"/>
              <a:t> </a:t>
            </a:r>
            <a:endParaRPr lang="en-GB" dirty="0"/>
          </a:p>
          <a:p>
            <a:r>
              <a:rPr lang="en-GB" dirty="0"/>
              <a:t>how suitable we think </a:t>
            </a:r>
            <a:r>
              <a:rPr lang="en-GB" dirty="0" smtClean="0"/>
              <a:t>an applicant </a:t>
            </a:r>
            <a:r>
              <a:rPr lang="en-GB" dirty="0"/>
              <a:t>is for a particular course – do they look/sound right</a:t>
            </a:r>
          </a:p>
          <a:p>
            <a:endParaRPr lang="en-GB" dirty="0"/>
          </a:p>
          <a:p>
            <a:r>
              <a:rPr lang="en-GB" dirty="0"/>
              <a:t>Recruitment/selection tests – leads to risk of disadvantaging minority groups</a:t>
            </a:r>
          </a:p>
          <a:p>
            <a:pPr lvl="1"/>
            <a:r>
              <a:rPr lang="en-GB" dirty="0"/>
              <a:t>	minority group should be 30% min (tutorials)</a:t>
            </a:r>
          </a:p>
          <a:p>
            <a:endParaRPr lang="en-GB" dirty="0"/>
          </a:p>
          <a:p>
            <a:r>
              <a:rPr lang="en-GB" dirty="0"/>
              <a:t>Stereotype threat – </a:t>
            </a:r>
            <a:r>
              <a:rPr lang="en-GB" dirty="0" smtClean="0"/>
              <a:t>individuals </a:t>
            </a:r>
            <a:r>
              <a:rPr lang="en-GB" dirty="0"/>
              <a:t>underperforming if told people like them do badly in certain tasks</a:t>
            </a:r>
          </a:p>
        </p:txBody>
      </p:sp>
    </p:spTree>
    <p:extLst>
      <p:ext uri="{BB962C8B-B14F-4D97-AF65-F5344CB8AC3E}">
        <p14:creationId xmlns:p14="http://schemas.microsoft.com/office/powerpoint/2010/main" val="5707213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GB" dirty="0"/>
              <a:t> Risks in teaching/assessment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47528" y="836713"/>
            <a:ext cx="6699572" cy="5986512"/>
          </a:xfrm>
        </p:spPr>
        <p:txBody>
          <a:bodyPr>
            <a:normAutofit/>
          </a:bodyPr>
          <a:lstStyle/>
          <a:p>
            <a:pPr marL="353650" indent="-342900"/>
            <a:endParaRPr lang="en-GB" dirty="0"/>
          </a:p>
          <a:p>
            <a:pPr marL="353650" indent="-342900"/>
            <a:r>
              <a:rPr lang="en-GB" dirty="0"/>
              <a:t>Bias in assessment of students’ aptitude for science (Spear, M. (1987). </a:t>
            </a:r>
          </a:p>
          <a:p>
            <a:pPr marL="353650" indent="-342900"/>
            <a:endParaRPr lang="en-GB" dirty="0"/>
          </a:p>
          <a:p>
            <a:pPr marL="353650" indent="-342900"/>
            <a:r>
              <a:rPr lang="en-GB" dirty="0"/>
              <a:t>The biasing influence of pupil sex in a science marking exercise. In A. Kelly (Ed.), </a:t>
            </a:r>
            <a:r>
              <a:rPr lang="en-GB" i="1" dirty="0"/>
              <a:t>Science for Girls?</a:t>
            </a:r>
            <a:r>
              <a:rPr lang="en-GB" dirty="0"/>
              <a:t> (pp. 46-51). Milton Keynes: Open University Press)</a:t>
            </a:r>
          </a:p>
          <a:p>
            <a:pPr marL="353650" indent="-342900"/>
            <a:endParaRPr lang="en-GB" dirty="0"/>
          </a:p>
          <a:p>
            <a:pPr marL="353650" indent="-342900"/>
            <a:endParaRPr lang="en-GB" sz="3200" dirty="0"/>
          </a:p>
          <a:p>
            <a:pPr marL="353650" indent="-342900"/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1319224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Risk in student satisfaction surveys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8382" y="1570039"/>
            <a:ext cx="8245752" cy="4370387"/>
          </a:xfrm>
        </p:spPr>
        <p:txBody>
          <a:bodyPr/>
          <a:lstStyle/>
          <a:p>
            <a:r>
              <a:rPr lang="en-GB" dirty="0"/>
              <a:t>Female lecturers performing the same lecture are graded more harshly:</a:t>
            </a:r>
          </a:p>
          <a:p>
            <a:endParaRPr lang="en-GB" dirty="0"/>
          </a:p>
          <a:p>
            <a:r>
              <a:rPr lang="en-GB" dirty="0"/>
              <a:t>Amy Bug; Physics World Volume 23, No. 8, August 2010, p16, 'Swimming against the unseen tide'.</a:t>
            </a:r>
            <a:br>
              <a:rPr lang="en-GB" dirty="0"/>
            </a:br>
            <a:endParaRPr lang="en-GB" dirty="0"/>
          </a:p>
          <a:p>
            <a:r>
              <a:rPr lang="en-GB" dirty="0"/>
              <a:t>N.B. no evidence of correlation between student satisfaction survey data and quality of teaching or learning</a:t>
            </a:r>
          </a:p>
        </p:txBody>
      </p:sp>
    </p:spTree>
    <p:extLst>
      <p:ext uri="{BB962C8B-B14F-4D97-AF65-F5344CB8AC3E}">
        <p14:creationId xmlns:p14="http://schemas.microsoft.com/office/powerpoint/2010/main" val="22545818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1789</Words>
  <Application>Microsoft Macintosh PowerPoint</Application>
  <PresentationFormat>Custom</PresentationFormat>
  <Paragraphs>476</Paragraphs>
  <Slides>43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43</vt:i4>
      </vt:variant>
    </vt:vector>
  </HeadingPairs>
  <TitlesOfParts>
    <vt:vector size="48" baseType="lpstr">
      <vt:lpstr>Office Theme</vt:lpstr>
      <vt:lpstr>3_Office Theme</vt:lpstr>
      <vt:lpstr>2_Office Theme</vt:lpstr>
      <vt:lpstr>1_Office Theme</vt:lpstr>
      <vt:lpstr>Custom Design</vt:lpstr>
      <vt:lpstr>What NExT? The dangers of microdiscriminations  Professor Averil Macdonald OBE</vt:lpstr>
      <vt:lpstr> SEPnet PGR Destination Data 2016-7  </vt:lpstr>
      <vt:lpstr>PowerPoint Presentation</vt:lpstr>
      <vt:lpstr>Who are professors?</vt:lpstr>
      <vt:lpstr>Microdiscriminations in hiring  Moss-Racusin, CA, Dovidio, JF, Brescoll, VL, Graham, M &amp; Handelsman, J (2012)  ‘Science faculty’s subtle gender biases favor male applicants’. Proceedings of the National Academy of Sciences for the United States of America 109(41): 16474–16479   Uhlmann, EL and Cohen, GL (2005)  ‘Constructed criteria redefining merit to justify discrimination’.  American Psychological Society 16(6): 474–480.</vt:lpstr>
      <vt:lpstr>Where might microdiscriminations have an impact?</vt:lpstr>
      <vt:lpstr>Risks in recruitment </vt:lpstr>
      <vt:lpstr> Risks in teaching/assessment</vt:lpstr>
      <vt:lpstr>Risk in student satisfaction surveys</vt:lpstr>
      <vt:lpstr>Which characteristics might  elicit an unconscious response?</vt:lpstr>
      <vt:lpstr>Which characteristics might  elicit an unconscious response?</vt:lpstr>
      <vt:lpstr>Appearance</vt:lpstr>
      <vt:lpstr>Under-attainment in BME students</vt:lpstr>
      <vt:lpstr>PowerPoint Presentation</vt:lpstr>
      <vt:lpstr>BME under attainment in Physical Sciences</vt:lpstr>
      <vt:lpstr>Microdiscriminations:  - Psychological explanation</vt:lpstr>
      <vt:lpstr>Microdiscriminations:  - explanation from evolution</vt:lpstr>
      <vt:lpstr>Explanation for 21st Century</vt:lpstr>
      <vt:lpstr>So what do you want to do?</vt:lpstr>
      <vt:lpstr>Break</vt:lpstr>
      <vt:lpstr>Barriers to you getting your dream job</vt:lpstr>
      <vt:lpstr>The experiment:</vt:lpstr>
      <vt:lpstr>The experiment:</vt:lpstr>
      <vt:lpstr>The evidence:</vt:lpstr>
      <vt:lpstr>The evidence:</vt:lpstr>
      <vt:lpstr>The research:</vt:lpstr>
      <vt:lpstr>Outcomes:</vt:lpstr>
      <vt:lpstr>Interestingly </vt:lpstr>
      <vt:lpstr>Graduates reaction to job adverts</vt:lpstr>
      <vt:lpstr>A good selection process……</vt:lpstr>
      <vt:lpstr> A poor selection process</vt:lpstr>
      <vt:lpstr> Risky References</vt:lpstr>
      <vt:lpstr> Risky References</vt:lpstr>
      <vt:lpstr> Risky References</vt:lpstr>
      <vt:lpstr>The rules of the promotion game </vt:lpstr>
      <vt:lpstr>The rules of the promotion game </vt:lpstr>
      <vt:lpstr>The rules of the promotion game </vt:lpstr>
      <vt:lpstr>The rules of the promotion game </vt:lpstr>
      <vt:lpstr>Overcoming your barriers:</vt:lpstr>
      <vt:lpstr>CV’s</vt:lpstr>
      <vt:lpstr>Make Yourself Visible</vt:lpstr>
      <vt:lpstr>Never Say No</vt:lpstr>
      <vt:lpstr>Over to you……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NeXT  Professor Averil Macdonald OBE</dc:title>
  <dc:creator>Macdonald A.</dc:creator>
  <cp:lastModifiedBy>Ulla  Blumenschein</cp:lastModifiedBy>
  <cp:revision>15</cp:revision>
  <dcterms:created xsi:type="dcterms:W3CDTF">2018-06-22T10:37:39Z</dcterms:created>
  <dcterms:modified xsi:type="dcterms:W3CDTF">2018-06-26T13:46:17Z</dcterms:modified>
</cp:coreProperties>
</file>