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439" r:id="rId2"/>
    <p:sldId id="849" r:id="rId3"/>
    <p:sldId id="1010" r:id="rId4"/>
    <p:sldId id="889" r:id="rId5"/>
    <p:sldId id="908" r:id="rId6"/>
    <p:sldId id="959" r:id="rId7"/>
    <p:sldId id="960" r:id="rId8"/>
    <p:sldId id="964" r:id="rId9"/>
    <p:sldId id="1022" r:id="rId10"/>
    <p:sldId id="729" r:id="rId11"/>
    <p:sldId id="970" r:id="rId12"/>
    <p:sldId id="968" r:id="rId13"/>
    <p:sldId id="1013" r:id="rId14"/>
    <p:sldId id="1012" r:id="rId15"/>
    <p:sldId id="975" r:id="rId16"/>
    <p:sldId id="999" r:id="rId17"/>
    <p:sldId id="994" r:id="rId18"/>
    <p:sldId id="1003" r:id="rId19"/>
    <p:sldId id="1004" r:id="rId20"/>
    <p:sldId id="1002" r:id="rId21"/>
    <p:sldId id="1008" r:id="rId22"/>
    <p:sldId id="1011" r:id="rId23"/>
    <p:sldId id="1009" r:id="rId24"/>
    <p:sldId id="1025" r:id="rId25"/>
    <p:sldId id="1005" r:id="rId26"/>
    <p:sldId id="1006" r:id="rId27"/>
    <p:sldId id="1007" r:id="rId28"/>
    <p:sldId id="566" r:id="rId29"/>
    <p:sldId id="947" r:id="rId30"/>
    <p:sldId id="956" r:id="rId31"/>
    <p:sldId id="957" r:id="rId32"/>
    <p:sldId id="1015" r:id="rId33"/>
    <p:sldId id="1016" r:id="rId34"/>
    <p:sldId id="1021" r:id="rId35"/>
    <p:sldId id="1017" r:id="rId36"/>
    <p:sldId id="1019" r:id="rId37"/>
    <p:sldId id="1020" r:id="rId38"/>
  </p:sldIdLst>
  <p:sldSz cx="9144000" cy="6858000" type="screen4x3"/>
  <p:notesSz cx="7315200" cy="96012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FB25"/>
    <a:srgbClr val="FF0066"/>
    <a:srgbClr val="BFE6F9"/>
    <a:srgbClr val="C4F3F4"/>
    <a:srgbClr val="4D4D4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90" autoAdjust="0"/>
    <p:restoredTop sz="79496" autoAdjust="0"/>
  </p:normalViewPr>
  <p:slideViewPr>
    <p:cSldViewPr>
      <p:cViewPr varScale="1">
        <p:scale>
          <a:sx n="59" d="100"/>
          <a:sy n="59" d="100"/>
        </p:scale>
        <p:origin x="168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544" y="-78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675324-B2AB-42A9-87E6-AA1FC99FECA7}" type="datetimeFigureOut">
              <a:rPr kumimoji="1" lang="ja-JP" altLang="en-US" smtClean="0"/>
              <a:t>2015/4/28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120189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3375" y="9120189"/>
            <a:ext cx="3170238" cy="4810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833A5F-E687-482D-A594-11098E7D69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3831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27C1FA5-600C-46D6-B5A3-C5C21B6A69F0}" type="datetimeFigureOut">
              <a:rPr kumimoji="1" lang="ja-JP" altLang="en-US" smtClean="0"/>
              <a:t>2015/4/28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53AAC616-DD05-464C-9101-C5FCEFE9F38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257338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8920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23153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0492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24920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294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914889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15292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779084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Small</a:t>
            </a:r>
            <a:r>
              <a:rPr kumimoji="1" lang="en-US" altLang="ja-JP" baseline="0" dirty="0" smtClean="0"/>
              <a:t> 1-kv, 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576276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Small</a:t>
            </a:r>
            <a:r>
              <a:rPr kumimoji="1" lang="en-US" altLang="ja-JP" baseline="0" dirty="0" smtClean="0"/>
              <a:t> 1-kv, 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45213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423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31214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98068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158546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619843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454673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744251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431403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10344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baseline="0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A07DC1-B6A7-4800-95C6-70CEFFBB2902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04984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181945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1923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625140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089240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17993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201912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8D8C12-7FC1-420D-80B1-202D028AA3E9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57243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8134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 smtClean="0"/>
              <a:t>This slide schematically shows</a:t>
            </a:r>
            <a:r>
              <a:rPr kumimoji="1" lang="en-US" altLang="ja-JP" baseline="0" dirty="0" smtClean="0"/>
              <a:t> the structure of models with a non-minimal Higgs sector. </a:t>
            </a:r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21654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65769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28315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4502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en-US" altLang="ja-JP" dirty="0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AAC616-DD05-464C-9101-C5FCEFE9F380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51007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74025B-CA74-4F16-A2C8-190F3013534F}" type="datetime1">
              <a:rPr kumimoji="1" lang="ja-JP" altLang="en-US" smtClean="0"/>
              <a:t>2015/4/28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0266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F9469-9FE3-47B7-8F1A-CBFFD2331C0E}" type="datetime1">
              <a:rPr kumimoji="1" lang="ja-JP" altLang="en-US" smtClean="0"/>
              <a:t>2015/4/28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6717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6F2D-3D53-4BCF-8E97-910676B06138}" type="datetime1">
              <a:rPr kumimoji="1" lang="ja-JP" altLang="en-US" smtClean="0"/>
              <a:t>2015/4/28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14493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8961D5-9FFF-4629-A528-83B7EF4075D2}" type="datetime1">
              <a:rPr kumimoji="1" lang="ja-JP" altLang="en-US" smtClean="0"/>
              <a:t>2015/4/28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974904" y="6520259"/>
            <a:ext cx="2133600" cy="365125"/>
          </a:xfrm>
        </p:spPr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8257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AE576-9ABB-4D17-B53D-8E5899FECBBD}" type="datetime1">
              <a:rPr kumimoji="1" lang="ja-JP" altLang="en-US" smtClean="0"/>
              <a:t>2015/4/28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3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54514-A86A-43E4-A4BB-8207E80A7D8A}" type="datetime1">
              <a:rPr kumimoji="1" lang="ja-JP" altLang="en-US" smtClean="0"/>
              <a:t>2015/4/28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4722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010AAB-5209-46B1-A70F-F0899927C9CD}" type="datetime1">
              <a:rPr kumimoji="1" lang="ja-JP" altLang="en-US" smtClean="0"/>
              <a:t>2015/4/28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484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5DFCE-8CAE-4755-B651-43C62AB61768}" type="datetime1">
              <a:rPr kumimoji="1" lang="ja-JP" altLang="en-US" smtClean="0"/>
              <a:t>2015/4/28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036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7EF2EF-CDBE-4F99-8F5D-72A7DA4F5FFE}" type="datetime1">
              <a:rPr kumimoji="1" lang="ja-JP" altLang="en-US" smtClean="0"/>
              <a:t>2015/4/28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7821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155B49-3920-4883-804A-BF3E88A8055C}" type="datetime1">
              <a:rPr kumimoji="1" lang="ja-JP" altLang="en-US" smtClean="0"/>
              <a:t>2015/4/28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0123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F72553-5FCE-474B-AF04-7B2DE303B90D}" type="datetime1">
              <a:rPr kumimoji="1" lang="ja-JP" altLang="en-US" smtClean="0"/>
              <a:t>2015/4/28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0147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8D805-6A02-40C8-92B6-9D9D9D93C578}" type="datetime1">
              <a:rPr kumimoji="1" lang="ja-JP" altLang="en-US" smtClean="0"/>
              <a:t>2015/4/28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6913C-2405-443E-BA2A-1A9F74334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4777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8.png"/><Relationship Id="rId5" Type="http://schemas.openxmlformats.org/officeDocument/2006/relationships/image" Target="../media/image8.png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8.png"/><Relationship Id="rId5" Type="http://schemas.openxmlformats.org/officeDocument/2006/relationships/image" Target="../media/image8.png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404664"/>
            <a:ext cx="9133731" cy="2160241"/>
          </a:xfrm>
          <a:solidFill>
            <a:schemeClr val="tx2"/>
          </a:solidFill>
          <a:ln>
            <a:noFill/>
          </a:ln>
        </p:spPr>
        <p:txBody>
          <a:bodyPr>
            <a:no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4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What is the mass scale of </a:t>
            </a:r>
            <a:br>
              <a:rPr kumimoji="1" lang="en-US" altLang="ja-JP" sz="4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en-US" altLang="ja-JP" sz="4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 2</a:t>
            </a:r>
            <a:r>
              <a:rPr kumimoji="1" lang="en-US" altLang="ja-JP" sz="4000" baseline="30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nd</a:t>
            </a:r>
            <a:r>
              <a:rPr kumimoji="1" lang="en-US" altLang="ja-JP" sz="4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4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Higgs boson?</a:t>
            </a:r>
            <a:endParaRPr kumimoji="1" lang="ja-JP" altLang="en-US" sz="4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757292" y="5805264"/>
            <a:ext cx="31862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29th, April, 2015 </a:t>
            </a:r>
          </a:p>
          <a:p>
            <a:pPr algn="ctr">
              <a:lnSpc>
                <a:spcPct val="15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University College of London  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サブタイトル 2"/>
          <p:cNvSpPr txBox="1">
            <a:spLocks/>
          </p:cNvSpPr>
          <p:nvPr/>
        </p:nvSpPr>
        <p:spPr>
          <a:xfrm>
            <a:off x="515160" y="2893641"/>
            <a:ext cx="7128792" cy="6645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ja-JP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Kei Yagyu</a:t>
            </a:r>
            <a:endParaRPr lang="en-US" altLang="ja-JP" sz="2400" dirty="0" smtClean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サブタイトル 2"/>
          <p:cNvSpPr txBox="1">
            <a:spLocks/>
          </p:cNvSpPr>
          <p:nvPr/>
        </p:nvSpPr>
        <p:spPr>
          <a:xfrm>
            <a:off x="430597" y="3861775"/>
            <a:ext cx="8272536" cy="21328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kumimoji="1"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0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Based on </a:t>
            </a:r>
          </a:p>
          <a:p>
            <a:pPr algn="l">
              <a:lnSpc>
                <a:spcPct val="150000"/>
              </a:lnSpc>
            </a:pPr>
            <a:r>
              <a:rPr lang="en-US" altLang="ja-JP" sz="18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 S. </a:t>
            </a:r>
            <a:r>
              <a:rPr lang="en-US" altLang="ja-JP" sz="1800" dirty="0" err="1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8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K. Tsumura, KY, H. </a:t>
            </a:r>
            <a:r>
              <a:rPr lang="en-US" altLang="ja-JP" sz="1800" dirty="0" err="1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Yokoya</a:t>
            </a:r>
            <a:r>
              <a:rPr lang="en-US" altLang="ja-JP" sz="18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PRD90, 075001 (2014)</a:t>
            </a:r>
          </a:p>
          <a:p>
            <a:pPr algn="l">
              <a:lnSpc>
                <a:spcPct val="150000"/>
              </a:lnSpc>
            </a:pPr>
            <a:r>
              <a:rPr lang="en-US" altLang="ja-JP" sz="18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 S. </a:t>
            </a:r>
            <a:r>
              <a:rPr lang="en-US" altLang="ja-JP" sz="1800" dirty="0" err="1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Moretti</a:t>
            </a:r>
            <a:r>
              <a:rPr lang="en-US" altLang="ja-JP" sz="18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and KY, PRD91, 055022 (2015)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6974" y="2893641"/>
            <a:ext cx="2546020" cy="701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22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tx2"/>
          </a:solidFill>
        </p:spPr>
        <p:txBody>
          <a:bodyPr/>
          <a:lstStyle/>
          <a:p>
            <a:pPr algn="l"/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ja-JP" sz="4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Contents</a:t>
            </a:r>
            <a:endParaRPr kumimoji="1" lang="ja-JP" altLang="en-US" sz="4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9976" y="1692000"/>
            <a:ext cx="86328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1" lang="en-US" altLang="ja-JP" sz="2000" dirty="0" smtClean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 smtClean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Introduction</a:t>
            </a:r>
          </a:p>
          <a:p>
            <a:pPr>
              <a:lnSpc>
                <a:spcPct val="150000"/>
              </a:lnSpc>
            </a:pPr>
            <a:r>
              <a:rPr lang="en-US" altLang="ja-JP" sz="20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 smtClean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</a:t>
            </a:r>
            <a:r>
              <a:rPr lang="en-US" altLang="ja-JP" dirty="0" smtClean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 Relationship between Higgs coupling deviations &amp; Higgs mass bound</a:t>
            </a:r>
            <a:endParaRPr kumimoji="1" lang="en-US" altLang="ja-JP" sz="2000" dirty="0" smtClean="0">
              <a:solidFill>
                <a:schemeClr val="bg1">
                  <a:lumMod val="6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9512" y="2852936"/>
            <a:ext cx="82066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S matrix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Unitarity and its application to Higgs mass bounds</a:t>
            </a:r>
          </a:p>
          <a:p>
            <a:pPr>
              <a:lnSpc>
                <a:spcPct val="150000"/>
              </a:lnSpc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- SM, 2HDM, 3HDM 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9512" y="4079394"/>
            <a:ext cx="685091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Deviations in the SM-like Higgs boson couplings  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79512" y="5301208"/>
            <a:ext cx="1837811" cy="4578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ts val="3000"/>
              </a:lnSpc>
              <a:buFont typeface="Wingdings" panose="05000000000000000000" pitchFamily="2" charset="2"/>
              <a:buChar char="l"/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Summary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2137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tx2"/>
          </a:solidFill>
        </p:spPr>
        <p:txBody>
          <a:bodyPr/>
          <a:lstStyle/>
          <a:p>
            <a:pPr algn="l"/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ja-JP" dirty="0" smtClean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S matrix </a:t>
            </a:r>
            <a:r>
              <a:rPr lang="en-US" altLang="ja-JP" sz="4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Unitarity </a:t>
            </a:r>
            <a:endParaRPr kumimoji="1" lang="ja-JP" altLang="en-US" sz="4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97722" y="1484784"/>
            <a:ext cx="2483950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 matrix unitarity:</a:t>
            </a:r>
            <a:endParaRPr lang="en-US" altLang="ja-JP" sz="2000" baseline="30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1672" y="1511584"/>
            <a:ext cx="2929254" cy="477238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2971" y="2204864"/>
            <a:ext cx="3914238" cy="683183"/>
          </a:xfrm>
          <a:prstGeom prst="rect">
            <a:avLst/>
          </a:prstGeom>
        </p:spPr>
      </p:pic>
      <p:sp>
        <p:nvSpPr>
          <p:cNvPr id="19" name="右矢印 18"/>
          <p:cNvSpPr/>
          <p:nvPr/>
        </p:nvSpPr>
        <p:spPr>
          <a:xfrm>
            <a:off x="648611" y="2257010"/>
            <a:ext cx="642701" cy="536773"/>
          </a:xfrm>
          <a:prstGeom prst="right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6581" y="3711128"/>
            <a:ext cx="3750182" cy="562323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926" y="4929339"/>
            <a:ext cx="5184576" cy="763298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305385" y="3140968"/>
            <a:ext cx="4441537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Using the partial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wave expansion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</a:t>
            </a:r>
            <a:endParaRPr lang="en-US" altLang="ja-JP" sz="2000" baseline="30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3" name="グループ化 32"/>
          <p:cNvGrpSpPr/>
          <p:nvPr/>
        </p:nvGrpSpPr>
        <p:grpSpPr>
          <a:xfrm>
            <a:off x="6084167" y="2204864"/>
            <a:ext cx="2873232" cy="2313771"/>
            <a:chOff x="6084167" y="2204864"/>
            <a:chExt cx="2873232" cy="2313771"/>
          </a:xfrm>
        </p:grpSpPr>
        <p:pic>
          <p:nvPicPr>
            <p:cNvPr id="16" name="Picture 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01351" y="2204864"/>
              <a:ext cx="2756048" cy="2111777"/>
            </a:xfrm>
            <a:prstGeom prst="rect">
              <a:avLst/>
            </a:prstGeom>
            <a:solidFill>
              <a:schemeClr val="bg1"/>
            </a:solidFill>
            <a:ln w="25400">
              <a:noFill/>
              <a:miter lim="800000"/>
              <a:headEnd/>
              <a:tailEnd/>
            </a:ln>
            <a:effectLst/>
            <a:extLst/>
          </p:spPr>
        </p:pic>
        <p:sp>
          <p:nvSpPr>
            <p:cNvPr id="25" name="角丸四角形 24"/>
            <p:cNvSpPr/>
            <p:nvPr/>
          </p:nvSpPr>
          <p:spPr>
            <a:xfrm>
              <a:off x="6084167" y="2223118"/>
              <a:ext cx="2873231" cy="2295517"/>
            </a:xfrm>
            <a:prstGeom prst="roundRect">
              <a:avLst>
                <a:gd name="adj" fmla="val 9276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6271470" y="2708920"/>
            <a:ext cx="1985889" cy="1841358"/>
            <a:chOff x="6271470" y="2708920"/>
            <a:chExt cx="1985889" cy="1841358"/>
          </a:xfrm>
        </p:grpSpPr>
        <p:cxnSp>
          <p:nvCxnSpPr>
            <p:cNvPr id="29" name="直線コネクタ 28"/>
            <p:cNvCxnSpPr/>
            <p:nvPr/>
          </p:nvCxnSpPr>
          <p:spPr>
            <a:xfrm>
              <a:off x="7740352" y="2708920"/>
              <a:ext cx="0" cy="1368152"/>
            </a:xfrm>
            <a:prstGeom prst="line">
              <a:avLst/>
            </a:prstGeom>
            <a:ln w="444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線コネクタ 29"/>
            <p:cNvCxnSpPr/>
            <p:nvPr/>
          </p:nvCxnSpPr>
          <p:spPr>
            <a:xfrm>
              <a:off x="6588224" y="2708920"/>
              <a:ext cx="0" cy="1368152"/>
            </a:xfrm>
            <a:prstGeom prst="line">
              <a:avLst/>
            </a:prstGeom>
            <a:ln w="44450">
              <a:solidFill>
                <a:srgbClr val="FF0000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30"/>
            <p:cNvSpPr txBox="1"/>
            <p:nvPr/>
          </p:nvSpPr>
          <p:spPr>
            <a:xfrm>
              <a:off x="6271470" y="4045429"/>
              <a:ext cx="740908" cy="473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-1/2</a:t>
              </a:r>
              <a:endParaRPr lang="en-US" altLang="ja-JP" b="1" baseline="30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7431492" y="4077072"/>
              <a:ext cx="825867" cy="4732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+</a:t>
              </a:r>
              <a:r>
                <a:rPr lang="en-US" altLang="ja-JP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1/2</a:t>
              </a:r>
              <a:endParaRPr lang="en-US" altLang="ja-JP" b="1" baseline="30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23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902896" y="6304235"/>
            <a:ext cx="2133600" cy="365125"/>
          </a:xfrm>
        </p:spPr>
        <p:txBody>
          <a:bodyPr/>
          <a:lstStyle/>
          <a:p>
            <a:r>
              <a:rPr lang="en-US" altLang="ja-JP" dirty="0"/>
              <a:t>5</a:t>
            </a:r>
            <a:endParaRPr kumimoji="1" lang="ja-JP" alt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312069" y="4355985"/>
            <a:ext cx="1410964" cy="5155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we obtain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67544" y="5779600"/>
            <a:ext cx="3698448" cy="5155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for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→２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elastic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scatterings.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" name="グループ化 7"/>
          <p:cNvGrpSpPr/>
          <p:nvPr/>
        </p:nvGrpSpPr>
        <p:grpSpPr>
          <a:xfrm>
            <a:off x="6083702" y="4653136"/>
            <a:ext cx="2873696" cy="1440160"/>
            <a:chOff x="6083702" y="4653136"/>
            <a:chExt cx="2873696" cy="1440160"/>
          </a:xfrm>
        </p:grpSpPr>
        <p:grpSp>
          <p:nvGrpSpPr>
            <p:cNvPr id="35" name="グループ化 34"/>
            <p:cNvGrpSpPr/>
            <p:nvPr/>
          </p:nvGrpSpPr>
          <p:grpSpPr>
            <a:xfrm>
              <a:off x="6083702" y="4653136"/>
              <a:ext cx="2873696" cy="864096"/>
              <a:chOff x="6083702" y="4653136"/>
              <a:chExt cx="2873696" cy="864096"/>
            </a:xfrm>
          </p:grpSpPr>
          <p:sp>
            <p:nvSpPr>
              <p:cNvPr id="24" name="角丸四角形 23"/>
              <p:cNvSpPr/>
              <p:nvPr/>
            </p:nvSpPr>
            <p:spPr>
              <a:xfrm>
                <a:off x="6083702" y="4653136"/>
                <a:ext cx="2873696" cy="864096"/>
              </a:xfrm>
              <a:prstGeom prst="roundRect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pic>
            <p:nvPicPr>
              <p:cNvPr id="27" name="図 26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6211797" y="4772769"/>
                <a:ext cx="2536667" cy="663662"/>
              </a:xfrm>
              <a:prstGeom prst="rect">
                <a:avLst/>
              </a:prstGeom>
            </p:spPr>
          </p:pic>
        </p:grpSp>
        <p:sp>
          <p:nvSpPr>
            <p:cNvPr id="28" name="正方形/長方形 27"/>
            <p:cNvSpPr/>
            <p:nvPr/>
          </p:nvSpPr>
          <p:spPr>
            <a:xfrm>
              <a:off x="6224691" y="5539298"/>
              <a:ext cx="2253759" cy="55399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at the tree level.</a:t>
              </a:r>
              <a:endPara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20172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W</a:t>
            </a:r>
            <a:r>
              <a:rPr lang="en-US" altLang="ja-JP" sz="36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en-US" altLang="ja-JP" sz="3600" baseline="30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+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</a:t>
            </a:r>
            <a:r>
              <a:rPr lang="en-US" altLang="ja-JP" sz="3600" baseline="-25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en-US" altLang="ja-JP" sz="3600" baseline="30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</a:t>
            </a:r>
            <a:r>
              <a:rPr lang="en-US" altLang="ja-JP" sz="3600" baseline="-25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en-US" altLang="ja-JP" sz="3600" baseline="30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+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</a:t>
            </a:r>
            <a:r>
              <a:rPr lang="en-US" altLang="ja-JP" sz="3600" baseline="-25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en-US" altLang="ja-JP" sz="3600" baseline="30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scattering in SM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156176" y="736139"/>
            <a:ext cx="2769424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Lee, </a:t>
            </a:r>
            <a:r>
              <a:rPr lang="en-US" altLang="ja-JP" sz="14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Quigg</a:t>
            </a:r>
            <a:r>
              <a:rPr lang="en-US" altLang="ja-JP" sz="14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Thacker (1977)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01" y="4005064"/>
            <a:ext cx="2114550" cy="168592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00960" y="4202547"/>
            <a:ext cx="2114550" cy="1362075"/>
          </a:xfrm>
          <a:prstGeom prst="rect">
            <a:avLst/>
          </a:prstGeom>
        </p:spPr>
      </p:pic>
      <p:grpSp>
        <p:nvGrpSpPr>
          <p:cNvPr id="11" name="グループ化 10"/>
          <p:cNvGrpSpPr/>
          <p:nvPr/>
        </p:nvGrpSpPr>
        <p:grpSpPr>
          <a:xfrm>
            <a:off x="395536" y="1268760"/>
            <a:ext cx="7538493" cy="2194191"/>
            <a:chOff x="395536" y="1787202"/>
            <a:chExt cx="7538493" cy="2194191"/>
          </a:xfrm>
        </p:grpSpPr>
        <p:pic>
          <p:nvPicPr>
            <p:cNvPr id="3" name="図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924887" y="1787202"/>
              <a:ext cx="2238375" cy="1771650"/>
            </a:xfrm>
            <a:prstGeom prst="rect">
              <a:avLst/>
            </a:prstGeom>
          </p:spPr>
        </p:pic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14702" y="1924344"/>
              <a:ext cx="2219325" cy="1447800"/>
            </a:xfrm>
            <a:prstGeom prst="rect">
              <a:avLst/>
            </a:prstGeom>
          </p:spPr>
        </p:pic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95536" y="1877690"/>
              <a:ext cx="2028825" cy="1590675"/>
            </a:xfrm>
            <a:prstGeom prst="rect">
              <a:avLst/>
            </a:prstGeom>
          </p:spPr>
        </p:pic>
        <p:sp>
          <p:nvSpPr>
            <p:cNvPr id="15" name="左中かっこ 14"/>
            <p:cNvSpPr/>
            <p:nvPr/>
          </p:nvSpPr>
          <p:spPr>
            <a:xfrm rot="16200000">
              <a:off x="3917048" y="-35588"/>
              <a:ext cx="513029" cy="7520933"/>
            </a:xfrm>
            <a:prstGeom prst="leftBrac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8" name="テキスト ボックス 17"/>
          <p:cNvSpPr txBox="1"/>
          <p:nvPr/>
        </p:nvSpPr>
        <p:spPr>
          <a:xfrm>
            <a:off x="2800480" y="3501008"/>
            <a:ext cx="263561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</a:t>
            </a:r>
            <a:r>
              <a:rPr lang="en-US" altLang="ja-JP" sz="2000" b="1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 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~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E</a:t>
            </a:r>
            <a:r>
              <a:rPr lang="en-US" altLang="ja-JP" sz="2000" b="1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 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+</a:t>
            </a:r>
            <a: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O(E</a:t>
            </a:r>
            <a:r>
              <a:rPr lang="en-US" altLang="ja-JP" sz="2000" b="1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  <a:endParaRPr lang="en-US" altLang="ja-JP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左中かっこ 19"/>
          <p:cNvSpPr/>
          <p:nvPr/>
        </p:nvSpPr>
        <p:spPr>
          <a:xfrm rot="16200000">
            <a:off x="2452499" y="3355908"/>
            <a:ext cx="609248" cy="4874196"/>
          </a:xfrm>
          <a:prstGeom prst="leftBrac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1619672" y="6097630"/>
            <a:ext cx="2736304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</a:t>
            </a:r>
            <a:r>
              <a:rPr lang="en-US" altLang="ja-JP" sz="2000" b="1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 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~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-a E</a:t>
            </a:r>
            <a:r>
              <a:rPr lang="en-US" altLang="ja-JP" sz="2000" b="1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 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+ </a:t>
            </a:r>
            <a:r>
              <a: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O(E</a:t>
            </a:r>
            <a:r>
              <a:rPr lang="en-US" altLang="ja-JP" sz="2000" b="1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  <a:endParaRPr lang="en-US" altLang="ja-JP" sz="2000" b="1" baseline="30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右矢印 21"/>
          <p:cNvSpPr/>
          <p:nvPr/>
        </p:nvSpPr>
        <p:spPr>
          <a:xfrm>
            <a:off x="5245317" y="3651226"/>
            <a:ext cx="642701" cy="921529"/>
          </a:xfrm>
          <a:prstGeom prst="right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56176" y="3579525"/>
            <a:ext cx="2484784" cy="851077"/>
          </a:xfrm>
          <a:prstGeom prst="rect">
            <a:avLst/>
          </a:prstGeom>
        </p:spPr>
      </p:pic>
      <p:sp>
        <p:nvSpPr>
          <p:cNvPr id="26" name="テキスト ボックス 25"/>
          <p:cNvSpPr txBox="1"/>
          <p:nvPr/>
        </p:nvSpPr>
        <p:spPr>
          <a:xfrm>
            <a:off x="5697585" y="5031521"/>
            <a:ext cx="332392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From |a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| &lt; 1/2 , we get</a:t>
            </a:r>
            <a:endParaRPr lang="en-US" altLang="ja-JP" sz="2000" baseline="30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834825" y="5535828"/>
            <a:ext cx="255390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400" b="1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sz="2400" b="1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en-US" altLang="ja-JP" sz="24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&lt; 870 GeV</a:t>
            </a:r>
            <a:endParaRPr lang="en-US" altLang="ja-JP" sz="2400" b="1" baseline="30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10" name="直線コネクタ 9"/>
          <p:cNvCxnSpPr>
            <a:stCxn id="18" idx="0"/>
          </p:cNvCxnSpPr>
          <p:nvPr/>
        </p:nvCxnSpPr>
        <p:spPr>
          <a:xfrm flipH="1">
            <a:off x="3419872" y="3501008"/>
            <a:ext cx="698416" cy="50405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 flipH="1">
            <a:off x="2339752" y="6165304"/>
            <a:ext cx="698416" cy="504056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902896" y="6304235"/>
            <a:ext cx="2133600" cy="365125"/>
          </a:xfrm>
        </p:spPr>
        <p:txBody>
          <a:bodyPr/>
          <a:lstStyle/>
          <a:p>
            <a:r>
              <a:rPr lang="en-US" altLang="ja-JP" dirty="0"/>
              <a:t>6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917961" y="4442576"/>
            <a:ext cx="124585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+ O(g</a:t>
            </a:r>
            <a:r>
              <a:rPr lang="en-US" altLang="ja-JP" sz="20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 </a:t>
            </a:r>
            <a:endParaRPr lang="en-US" altLang="ja-JP" sz="2000" baseline="30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97216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Equivalence Theorem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452319" y="2041965"/>
            <a:ext cx="3759641" cy="3979323"/>
            <a:chOff x="285653" y="1975662"/>
            <a:chExt cx="4430364" cy="4717644"/>
          </a:xfrm>
        </p:grpSpPr>
        <p:pic>
          <p:nvPicPr>
            <p:cNvPr id="24" name="図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5653" y="1975662"/>
              <a:ext cx="1982091" cy="1568804"/>
            </a:xfrm>
            <a:prstGeom prst="rect">
              <a:avLst/>
            </a:prstGeom>
          </p:spPr>
        </p:pic>
        <p:pic>
          <p:nvPicPr>
            <p:cNvPr id="25" name="図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71801" y="2042607"/>
              <a:ext cx="1944216" cy="1268330"/>
            </a:xfrm>
            <a:prstGeom prst="rect">
              <a:avLst/>
            </a:prstGeom>
          </p:spPr>
        </p:pic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47664" y="5264557"/>
              <a:ext cx="1822297" cy="1428749"/>
            </a:xfrm>
            <a:prstGeom prst="rect">
              <a:avLst/>
            </a:prstGeom>
          </p:spPr>
        </p:pic>
        <p:pic>
          <p:nvPicPr>
            <p:cNvPr id="30" name="図 2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8698" y="3642511"/>
              <a:ext cx="1911459" cy="1524001"/>
            </a:xfrm>
            <a:prstGeom prst="rect">
              <a:avLst/>
            </a:prstGeom>
          </p:spPr>
        </p:pic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15664" y="3806587"/>
              <a:ext cx="1856489" cy="1195847"/>
            </a:xfrm>
            <a:prstGeom prst="rect">
              <a:avLst/>
            </a:prstGeom>
          </p:spPr>
        </p:pic>
      </p:grpSp>
      <p:grpSp>
        <p:nvGrpSpPr>
          <p:cNvPr id="14" name="グループ化 13"/>
          <p:cNvGrpSpPr/>
          <p:nvPr/>
        </p:nvGrpSpPr>
        <p:grpSpPr>
          <a:xfrm>
            <a:off x="5635142" y="2162707"/>
            <a:ext cx="3257338" cy="3828544"/>
            <a:chOff x="5203094" y="1976449"/>
            <a:chExt cx="3757395" cy="4344991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03094" y="1976449"/>
              <a:ext cx="1638295" cy="1313802"/>
            </a:xfrm>
            <a:prstGeom prst="rect">
              <a:avLst/>
            </a:prstGeom>
          </p:spPr>
        </p:pic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62799" y="2010424"/>
              <a:ext cx="1734506" cy="1116266"/>
            </a:xfrm>
            <a:prstGeom prst="rect">
              <a:avLst/>
            </a:prstGeom>
          </p:spPr>
        </p:pic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321487" y="3586346"/>
              <a:ext cx="1468180" cy="1304181"/>
            </a:xfrm>
            <a:prstGeom prst="rect">
              <a:avLst/>
            </a:prstGeom>
          </p:spPr>
        </p:pic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209050" y="3698388"/>
              <a:ext cx="1751439" cy="1117753"/>
            </a:xfrm>
            <a:prstGeom prst="rect">
              <a:avLst/>
            </a:prstGeom>
          </p:spPr>
        </p:pic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206872" y="5155663"/>
              <a:ext cx="1424839" cy="1165777"/>
            </a:xfrm>
            <a:prstGeom prst="rect">
              <a:avLst/>
            </a:prstGeom>
          </p:spPr>
        </p:pic>
      </p:grpSp>
      <p:sp>
        <p:nvSpPr>
          <p:cNvPr id="15" name="右矢印 14"/>
          <p:cNvSpPr/>
          <p:nvPr/>
        </p:nvSpPr>
        <p:spPr>
          <a:xfrm>
            <a:off x="4538305" y="3650051"/>
            <a:ext cx="835906" cy="751758"/>
          </a:xfrm>
          <a:prstGeom prst="right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902896" y="6304235"/>
            <a:ext cx="2133600" cy="365125"/>
          </a:xfrm>
        </p:spPr>
        <p:txBody>
          <a:bodyPr/>
          <a:lstStyle/>
          <a:p>
            <a:r>
              <a:rPr kumimoji="1" lang="en-US" altLang="ja-JP" dirty="0" smtClean="0"/>
              <a:t>7</a:t>
            </a:r>
            <a:endParaRPr kumimoji="1" lang="ja-JP" altLang="en-US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5311960" y="692696"/>
            <a:ext cx="3613640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Cornwall, Levin, </a:t>
            </a:r>
            <a:r>
              <a:rPr lang="en-US" altLang="ja-JP" sz="14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Tiktopoulos</a:t>
            </a:r>
            <a:r>
              <a:rPr lang="en-US" altLang="ja-JP" sz="14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(1974)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50205" y="1248938"/>
            <a:ext cx="777437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 the high energy limit, we can replace W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en-US" altLang="ja-JP" sz="20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Z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en-US" altLang="ja-JP" sz="20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by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</a:t>
            </a:r>
            <a:r>
              <a:rPr lang="en-US" altLang="ja-JP" sz="20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G</a:t>
            </a:r>
            <a:r>
              <a:rPr lang="en-US" altLang="ja-JP" sz="20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. </a:t>
            </a:r>
            <a:endParaRPr lang="en-US" altLang="ja-JP" sz="2000" baseline="30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201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Equivalence Theore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311960" y="692696"/>
            <a:ext cx="3613640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Cornwall, Levin, </a:t>
            </a:r>
            <a:r>
              <a:rPr lang="en-US" altLang="ja-JP" sz="14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Tiktopoulos</a:t>
            </a:r>
            <a:r>
              <a:rPr lang="en-US" altLang="ja-JP" sz="14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(1974)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50205" y="1248938"/>
            <a:ext cx="777437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 the high energy limit, we can replace W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en-US" altLang="ja-JP" sz="20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Z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en-US" altLang="ja-JP" sz="20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by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</a:t>
            </a:r>
            <a:r>
              <a:rPr lang="en-US" altLang="ja-JP" sz="20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G</a:t>
            </a:r>
            <a:r>
              <a:rPr lang="en-US" altLang="ja-JP" sz="20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. </a:t>
            </a:r>
            <a:endParaRPr lang="en-US" altLang="ja-JP" sz="2000" baseline="30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452319" y="2041965"/>
            <a:ext cx="3759641" cy="3979323"/>
            <a:chOff x="285653" y="1975662"/>
            <a:chExt cx="4430364" cy="4717644"/>
          </a:xfrm>
        </p:grpSpPr>
        <p:pic>
          <p:nvPicPr>
            <p:cNvPr id="24" name="図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5653" y="1975662"/>
              <a:ext cx="1982091" cy="1568804"/>
            </a:xfrm>
            <a:prstGeom prst="rect">
              <a:avLst/>
            </a:prstGeom>
          </p:spPr>
        </p:pic>
        <p:pic>
          <p:nvPicPr>
            <p:cNvPr id="25" name="図 2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71801" y="2042607"/>
              <a:ext cx="1944216" cy="1268330"/>
            </a:xfrm>
            <a:prstGeom prst="rect">
              <a:avLst/>
            </a:prstGeom>
          </p:spPr>
        </p:pic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47664" y="5264557"/>
              <a:ext cx="1822297" cy="1428749"/>
            </a:xfrm>
            <a:prstGeom prst="rect">
              <a:avLst/>
            </a:prstGeom>
          </p:spPr>
        </p:pic>
        <p:pic>
          <p:nvPicPr>
            <p:cNvPr id="30" name="図 2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78698" y="3642511"/>
              <a:ext cx="1911459" cy="1524001"/>
            </a:xfrm>
            <a:prstGeom prst="rect">
              <a:avLst/>
            </a:prstGeom>
          </p:spPr>
        </p:pic>
        <p:pic>
          <p:nvPicPr>
            <p:cNvPr id="31" name="図 3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815664" y="3806587"/>
              <a:ext cx="1856489" cy="1195847"/>
            </a:xfrm>
            <a:prstGeom prst="rect">
              <a:avLst/>
            </a:prstGeom>
          </p:spPr>
        </p:pic>
      </p:grpSp>
      <p:grpSp>
        <p:nvGrpSpPr>
          <p:cNvPr id="14" name="グループ化 13"/>
          <p:cNvGrpSpPr/>
          <p:nvPr/>
        </p:nvGrpSpPr>
        <p:grpSpPr>
          <a:xfrm>
            <a:off x="5635142" y="2162707"/>
            <a:ext cx="3257338" cy="3828544"/>
            <a:chOff x="5203094" y="1976449"/>
            <a:chExt cx="3757395" cy="4344991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203094" y="1976449"/>
              <a:ext cx="1638295" cy="1313802"/>
            </a:xfrm>
            <a:prstGeom prst="rect">
              <a:avLst/>
            </a:prstGeom>
          </p:spPr>
        </p:pic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62799" y="2010424"/>
              <a:ext cx="1734506" cy="1116266"/>
            </a:xfrm>
            <a:prstGeom prst="rect">
              <a:avLst/>
            </a:prstGeom>
          </p:spPr>
        </p:pic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321487" y="3586346"/>
              <a:ext cx="1468180" cy="1304181"/>
            </a:xfrm>
            <a:prstGeom prst="rect">
              <a:avLst/>
            </a:prstGeom>
          </p:spPr>
        </p:pic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7209050" y="3698388"/>
              <a:ext cx="1751439" cy="1117753"/>
            </a:xfrm>
            <a:prstGeom prst="rect">
              <a:avLst/>
            </a:prstGeom>
          </p:spPr>
        </p:pic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206872" y="5155663"/>
              <a:ext cx="1424839" cy="1165777"/>
            </a:xfrm>
            <a:prstGeom prst="rect">
              <a:avLst/>
            </a:prstGeom>
          </p:spPr>
        </p:pic>
      </p:grpSp>
      <p:sp>
        <p:nvSpPr>
          <p:cNvPr id="15" name="右矢印 14"/>
          <p:cNvSpPr/>
          <p:nvPr/>
        </p:nvSpPr>
        <p:spPr>
          <a:xfrm>
            <a:off x="4538305" y="3650051"/>
            <a:ext cx="835906" cy="751758"/>
          </a:xfrm>
          <a:prstGeom prst="right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角丸四角形 32"/>
          <p:cNvSpPr/>
          <p:nvPr/>
        </p:nvSpPr>
        <p:spPr>
          <a:xfrm>
            <a:off x="6228184" y="4797152"/>
            <a:ext cx="1882478" cy="1399643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356356" y="4906861"/>
            <a:ext cx="3955604" cy="1205147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sp>
        <p:nvSpPr>
          <p:cNvPr id="35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902896" y="6304235"/>
            <a:ext cx="2133600" cy="365125"/>
          </a:xfrm>
        </p:spPr>
        <p:txBody>
          <a:bodyPr/>
          <a:lstStyle/>
          <a:p>
            <a:r>
              <a:rPr lang="en-US" altLang="ja-JP" dirty="0"/>
              <a:t>7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30195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テキスト ボックス 59"/>
          <p:cNvSpPr txBox="1"/>
          <p:nvPr/>
        </p:nvSpPr>
        <p:spPr>
          <a:xfrm>
            <a:off x="303061" y="1145667"/>
            <a:ext cx="8568957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80000"/>
              </a:lnSpc>
              <a:buFont typeface="Wingdings" panose="05000000000000000000" pitchFamily="2" charset="2"/>
              <a:buChar char="p"/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There are not only W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en-US" altLang="ja-JP" sz="16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+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</a:t>
            </a:r>
            <a:r>
              <a:rPr lang="en-US" altLang="ja-JP" sz="1600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en-US" altLang="ja-JP" sz="16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state, but also Z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Z</a:t>
            </a:r>
            <a:r>
              <a:rPr lang="en-US" altLang="ja-JP" sz="1600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hh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Z</a:t>
            </a:r>
            <a:r>
              <a:rPr lang="en-US" altLang="ja-JP" sz="1600" baseline="-25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(neutral),             </a:t>
            </a:r>
          </a:p>
          <a:p>
            <a:pPr>
              <a:lnSpc>
                <a:spcPct val="180000"/>
              </a:lnSpc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W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en-US" altLang="ja-JP" sz="16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Z</a:t>
            </a:r>
            <a:r>
              <a:rPr lang="en-US" altLang="ja-JP" sz="1600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</a:t>
            </a:r>
            <a:r>
              <a:rPr lang="en-US" altLang="ja-JP" sz="1600" baseline="-25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en-US" altLang="ja-JP" sz="1600" baseline="30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(singly-charged) and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en-US" altLang="ja-JP" sz="16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</a:t>
            </a:r>
            <a:r>
              <a:rPr lang="en-US" altLang="ja-JP" sz="1600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</a:t>
            </a:r>
            <a:r>
              <a:rPr lang="en-US" altLang="ja-JP" sz="16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(doubly-charged) states.  </a:t>
            </a: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80000"/>
              </a:lnSpc>
            </a:pPr>
            <a:endParaRPr lang="en-US" altLang="ja-JP" sz="16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285750" indent="-285750">
              <a:lnSpc>
                <a:spcPct val="180000"/>
              </a:lnSpc>
              <a:buFont typeface="Wingdings" panose="05000000000000000000" pitchFamily="2" charset="2"/>
              <a:buChar char="p"/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 the E</a:t>
            </a:r>
            <a:r>
              <a:rPr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→∞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limit,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we can classify all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 orthogonal 2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body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states by </a:t>
            </a:r>
            <a:r>
              <a:rPr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T, T</a:t>
            </a:r>
            <a:r>
              <a:rPr lang="en-US" altLang="ja-JP" sz="1600" b="1" baseline="-250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en-US" altLang="ja-JP" sz="16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and </a:t>
            </a: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Y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  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Diagonalization of the S-wave matrix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119632" y="2134885"/>
            <a:ext cx="2769424" cy="3885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Ginzburg</a:t>
            </a:r>
            <a:r>
              <a:rPr lang="en-US" altLang="ja-JP" sz="14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Ivanov (2003)</a:t>
            </a:r>
          </a:p>
        </p:txBody>
      </p:sp>
      <p:grpSp>
        <p:nvGrpSpPr>
          <p:cNvPr id="15" name="グループ化 14"/>
          <p:cNvGrpSpPr/>
          <p:nvPr/>
        </p:nvGrpSpPr>
        <p:grpSpPr>
          <a:xfrm>
            <a:off x="4519370" y="3112530"/>
            <a:ext cx="4369686" cy="2996659"/>
            <a:chOff x="4593534" y="3068960"/>
            <a:chExt cx="4369686" cy="2996659"/>
          </a:xfrm>
        </p:grpSpPr>
        <p:sp>
          <p:nvSpPr>
            <p:cNvPr id="38" name="正方形/長方形 37"/>
            <p:cNvSpPr/>
            <p:nvPr/>
          </p:nvSpPr>
          <p:spPr>
            <a:xfrm>
              <a:off x="5454713" y="3105245"/>
              <a:ext cx="1846980" cy="4732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Φ </a:t>
              </a:r>
              <a:r>
                <a:rPr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⊗ </a:t>
              </a:r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Φ</a:t>
              </a:r>
              <a:r>
                <a:rPr lang="en-US" altLang="ja-JP" b="1" baseline="30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c</a:t>
              </a:r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(Y=0)</a:t>
              </a:r>
              <a:endParaRPr lang="en-US" altLang="ja-JP" b="1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44" name="角丸四角形 43"/>
            <p:cNvSpPr/>
            <p:nvPr/>
          </p:nvSpPr>
          <p:spPr>
            <a:xfrm>
              <a:off x="4593534" y="3068960"/>
              <a:ext cx="4369686" cy="2996659"/>
            </a:xfrm>
            <a:prstGeom prst="roundRect">
              <a:avLst>
                <a:gd name="adj" fmla="val 8780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80143" y="5301208"/>
              <a:ext cx="1598225" cy="619125"/>
            </a:xfrm>
            <a:prstGeom prst="rect">
              <a:avLst/>
            </a:prstGeom>
          </p:spPr>
        </p:pic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59117" y="3890775"/>
              <a:ext cx="1406738" cy="1289218"/>
            </a:xfrm>
            <a:prstGeom prst="rect">
              <a:avLst/>
            </a:prstGeom>
          </p:spPr>
        </p:pic>
        <p:sp>
          <p:nvSpPr>
            <p:cNvPr id="48" name="正方形/長方形 47"/>
            <p:cNvSpPr/>
            <p:nvPr/>
          </p:nvSpPr>
          <p:spPr>
            <a:xfrm>
              <a:off x="6506791" y="3702316"/>
              <a:ext cx="785793" cy="4693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(T</a:t>
              </a:r>
              <a:r>
                <a:rPr lang="en-US" altLang="ja-JP" sz="1400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r>
                <a: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=1)</a:t>
              </a:r>
            </a:p>
          </p:txBody>
        </p:sp>
        <p:sp>
          <p:nvSpPr>
            <p:cNvPr id="49" name="正方形/長方形 48"/>
            <p:cNvSpPr/>
            <p:nvPr/>
          </p:nvSpPr>
          <p:spPr>
            <a:xfrm>
              <a:off x="6506791" y="4181763"/>
              <a:ext cx="785793" cy="4693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</a:t>
              </a:r>
              <a:r>
                <a:rPr lang="en-US" altLang="ja-JP" sz="14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</a:t>
              </a:r>
              <a:r>
                <a:rPr lang="en-US" altLang="ja-JP" sz="1400" baseline="-25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r>
                <a:rPr lang="en-US" altLang="ja-JP" sz="14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=0)</a:t>
              </a:r>
              <a:endParaRPr lang="en-US" altLang="ja-JP" sz="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0" name="正方形/長方形 49"/>
            <p:cNvSpPr/>
            <p:nvPr/>
          </p:nvSpPr>
          <p:spPr>
            <a:xfrm>
              <a:off x="6515050" y="4683479"/>
              <a:ext cx="864339" cy="46935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(T</a:t>
              </a:r>
              <a:r>
                <a:rPr lang="en-US" altLang="ja-JP" sz="1400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r>
                <a:rPr lang="en-US" altLang="ja-JP" sz="14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=-1</a:t>
              </a:r>
              <a:r>
                <a: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)</a:t>
              </a: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343208" y="3139714"/>
            <a:ext cx="4228792" cy="2969475"/>
            <a:chOff x="179511" y="3240160"/>
            <a:chExt cx="4228792" cy="2969475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179511" y="3240160"/>
              <a:ext cx="4009667" cy="2969475"/>
              <a:chOff x="179511" y="3150113"/>
              <a:chExt cx="4009667" cy="2969475"/>
            </a:xfrm>
          </p:grpSpPr>
          <p:sp>
            <p:nvSpPr>
              <p:cNvPr id="20" name="テキスト ボックス 19"/>
              <p:cNvSpPr txBox="1"/>
              <p:nvPr/>
            </p:nvSpPr>
            <p:spPr>
              <a:xfrm>
                <a:off x="251520" y="4335595"/>
                <a:ext cx="607859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ja-JP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T=1</a:t>
                </a:r>
                <a:endParaRPr lang="en-US" altLang="ja-JP" sz="1600" baseline="30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3" name="正方形/長方形 2"/>
              <p:cNvSpPr/>
              <p:nvPr/>
            </p:nvSpPr>
            <p:spPr>
              <a:xfrm>
                <a:off x="1115616" y="3150113"/>
                <a:ext cx="1762021" cy="47320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ja-JP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Φ </a:t>
                </a:r>
                <a:r>
                  <a:rPr lang="ja-JP" altLang="en-US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⊗ </a:t>
                </a:r>
                <a:r>
                  <a:rPr lang="en-US" altLang="ja-JP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Φ (Y=1)</a:t>
                </a:r>
                <a:endParaRPr lang="en-US" altLang="ja-JP" b="1" baseline="30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40" name="テキスト ボックス 39"/>
              <p:cNvSpPr txBox="1"/>
              <p:nvPr/>
            </p:nvSpPr>
            <p:spPr>
              <a:xfrm>
                <a:off x="291733" y="5499193"/>
                <a:ext cx="607859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ja-JP" sz="16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T=0</a:t>
                </a:r>
                <a:endParaRPr lang="en-US" altLang="ja-JP" sz="1600" baseline="30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41" name="テキスト ボックス 40"/>
              <p:cNvSpPr txBox="1"/>
              <p:nvPr/>
            </p:nvSpPr>
            <p:spPr>
              <a:xfrm>
                <a:off x="1243674" y="5442017"/>
                <a:ext cx="962123" cy="4732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ja-JP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Absent</a:t>
                </a:r>
                <a:endParaRPr lang="en-US" altLang="ja-JP" baseline="30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5" name="左中かっこ 4"/>
              <p:cNvSpPr/>
              <p:nvPr/>
            </p:nvSpPr>
            <p:spPr>
              <a:xfrm>
                <a:off x="954214" y="3987025"/>
                <a:ext cx="233410" cy="1185222"/>
              </a:xfrm>
              <a:prstGeom prst="leftBrace">
                <a:avLst/>
              </a:prstGeom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角丸四角形 6"/>
              <p:cNvSpPr/>
              <p:nvPr/>
            </p:nvSpPr>
            <p:spPr>
              <a:xfrm>
                <a:off x="179511" y="3150113"/>
                <a:ext cx="4009667" cy="2969475"/>
              </a:xfrm>
              <a:prstGeom prst="roundRect">
                <a:avLst>
                  <a:gd name="adj" fmla="val 8780"/>
                </a:avLst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/>
              <p:cNvSpPr/>
              <p:nvPr/>
            </p:nvSpPr>
            <p:spPr>
              <a:xfrm>
                <a:off x="1966326" y="3868667"/>
                <a:ext cx="785793" cy="4693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(T</a:t>
                </a:r>
                <a:r>
                  <a:rPr lang="en-US" altLang="ja-JP" sz="1400" baseline="-25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3</a:t>
                </a:r>
                <a:r>
                  <a: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=1)</a:t>
                </a:r>
              </a:p>
            </p:txBody>
          </p:sp>
          <p:sp>
            <p:nvSpPr>
              <p:cNvPr id="45" name="正方形/長方形 44"/>
              <p:cNvSpPr/>
              <p:nvPr/>
            </p:nvSpPr>
            <p:spPr>
              <a:xfrm>
                <a:off x="1966326" y="4309754"/>
                <a:ext cx="785793" cy="4693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(</a:t>
                </a:r>
                <a:r>
                  <a:rPr lang="en-US" altLang="ja-JP" sz="14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T</a:t>
                </a:r>
                <a:r>
                  <a:rPr lang="en-US" altLang="ja-JP" sz="1400" baseline="-250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3</a:t>
                </a:r>
                <a:r>
                  <a:rPr lang="en-US" altLang="ja-JP" sz="14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=0)</a:t>
                </a:r>
                <a:endParaRPr lang="en-US" altLang="ja-JP" sz="14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46" name="正方形/長方形 45"/>
              <p:cNvSpPr/>
              <p:nvPr/>
            </p:nvSpPr>
            <p:spPr>
              <a:xfrm>
                <a:off x="1960031" y="4707105"/>
                <a:ext cx="864339" cy="46935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200000"/>
                  </a:lnSpc>
                </a:pPr>
                <a:r>
                  <a: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(T</a:t>
                </a:r>
                <a:r>
                  <a:rPr lang="en-US" altLang="ja-JP" sz="1400" baseline="-25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3</a:t>
                </a:r>
                <a:r>
                  <a:rPr lang="en-US" altLang="ja-JP" sz="14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=-1</a:t>
                </a:r>
                <a:r>
                  <a:rPr lang="en-US" altLang="ja-JP" sz="14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)</a:t>
                </a:r>
              </a:p>
            </p:txBody>
          </p:sp>
        </p:grpSp>
        <p:sp>
          <p:nvSpPr>
            <p:cNvPr id="54" name="正方形/長方形 53"/>
            <p:cNvSpPr/>
            <p:nvPr/>
          </p:nvSpPr>
          <p:spPr>
            <a:xfrm>
              <a:off x="3073545" y="4438273"/>
              <a:ext cx="1334758" cy="4308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</a:t>
              </a:r>
              <a:r>
                <a:rPr lang="en-US" altLang="ja-JP" sz="1600" baseline="-25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0</a:t>
              </a:r>
              <a:r>
                <a:rPr lang="en-US" altLang="ja-JP" sz="16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=λ/8π</a:t>
              </a:r>
              <a:endPara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5" name="左中かっこ 54"/>
            <p:cNvSpPr/>
            <p:nvPr/>
          </p:nvSpPr>
          <p:spPr>
            <a:xfrm flipH="1">
              <a:off x="2864900" y="4077072"/>
              <a:ext cx="173357" cy="1185222"/>
            </a:xfrm>
            <a:prstGeom prst="leftBrac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6" name="左中かっこ 55"/>
          <p:cNvSpPr/>
          <p:nvPr/>
        </p:nvSpPr>
        <p:spPr>
          <a:xfrm flipH="1">
            <a:off x="7448998" y="3997395"/>
            <a:ext cx="173357" cy="1185222"/>
          </a:xfrm>
          <a:prstGeom prst="leftBrac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正方形/長方形 56"/>
          <p:cNvSpPr/>
          <p:nvPr/>
        </p:nvSpPr>
        <p:spPr>
          <a:xfrm>
            <a:off x="7740352" y="4409835"/>
            <a:ext cx="136815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</a:t>
            </a:r>
            <a:r>
              <a:rPr lang="en-US" altLang="ja-JP" sz="16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= λ/8π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9" name="正方形/長方形 58"/>
          <p:cNvSpPr/>
          <p:nvPr/>
        </p:nvSpPr>
        <p:spPr>
          <a:xfrm>
            <a:off x="6927352" y="5375628"/>
            <a:ext cx="1889798" cy="473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</a:t>
            </a:r>
            <a:r>
              <a:rPr lang="en-US" altLang="ja-JP" b="1" baseline="-25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= 3λ/8π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左中かっこ 31"/>
          <p:cNvSpPr/>
          <p:nvPr/>
        </p:nvSpPr>
        <p:spPr>
          <a:xfrm>
            <a:off x="4695308" y="3976626"/>
            <a:ext cx="233410" cy="1185222"/>
          </a:xfrm>
          <a:prstGeom prst="leftBrace">
            <a:avLst/>
          </a:prstGeom>
          <a:ln w="254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正方形/長方形 32"/>
          <p:cNvSpPr/>
          <p:nvPr/>
        </p:nvSpPr>
        <p:spPr>
          <a:xfrm>
            <a:off x="1187624" y="6220146"/>
            <a:ext cx="646313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From |a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en-US" altLang="ja-JP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| &lt; 1/2 </a:t>
            </a: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　</a:t>
            </a:r>
            <a:r>
              <a:rPr lang="en-US" altLang="ja-JP" b="1" dirty="0" err="1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mh</a:t>
            </a: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&lt; 712 GeV </a:t>
            </a:r>
            <a:endParaRPr lang="en-US" altLang="ja-JP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92842" y="3997395"/>
            <a:ext cx="826159" cy="1173145"/>
          </a:xfrm>
          <a:prstGeom prst="rect">
            <a:avLst/>
          </a:prstGeom>
        </p:spPr>
      </p:pic>
      <p:sp>
        <p:nvSpPr>
          <p:cNvPr id="3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902896" y="6304235"/>
            <a:ext cx="2133600" cy="365125"/>
          </a:xfrm>
        </p:spPr>
        <p:txBody>
          <a:bodyPr/>
          <a:lstStyle/>
          <a:p>
            <a:r>
              <a:rPr kumimoji="1" lang="en-US" altLang="ja-JP" dirty="0" smtClean="0"/>
              <a:t>8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205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Application to the 2HDM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51519" y="1341159"/>
            <a:ext cx="871296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Let us consider the ap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plication of the unitarity bound to the 2HDM </a:t>
            </a:r>
          </a:p>
          <a:p>
            <a:pPr>
              <a:lnSpc>
                <a:spcPct val="13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w/ a softly-broken Z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symmetry (Φ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+ Φ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Φ</a:t>
            </a:r>
            <a:r>
              <a:rPr lang="en-US" altLang="ja-JP" sz="2000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→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-Φ</a:t>
            </a:r>
            <a:r>
              <a:rPr lang="en-US" altLang="ja-JP" sz="2000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).  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6625" y="4192566"/>
            <a:ext cx="7488831" cy="96735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5410570"/>
            <a:ext cx="3143250" cy="78105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87824" y="2562225"/>
            <a:ext cx="3409950" cy="866775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251519" y="2738085"/>
            <a:ext cx="2376265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Higgs doublets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51520" y="3509398"/>
            <a:ext cx="2736304" cy="469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Mass eigenstates</a:t>
            </a:r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6444208" y="2852936"/>
            <a:ext cx="1385224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(</a:t>
            </a:r>
            <a:r>
              <a:rPr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=1, 2)</a:t>
            </a:r>
          </a:p>
        </p:txBody>
      </p:sp>
      <p:sp>
        <p:nvSpPr>
          <p:cNvPr id="1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902896" y="6304235"/>
            <a:ext cx="2133600" cy="365125"/>
          </a:xfrm>
        </p:spPr>
        <p:txBody>
          <a:bodyPr/>
          <a:lstStyle/>
          <a:p>
            <a:r>
              <a:rPr kumimoji="1" lang="en-US" altLang="ja-JP" dirty="0" smtClean="0"/>
              <a:t>9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97362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Higgs potential in the 2HDM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51519" y="1341159"/>
            <a:ext cx="871296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 Higgs potential under the softly-broken Z</a:t>
            </a:r>
            <a:r>
              <a:rPr kumimoji="1"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sym.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and CP-invariance</a:t>
            </a:r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05961" y="5157192"/>
            <a:ext cx="4057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Mass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formulae with sin(β-α)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~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1" name="Picture 7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798" y="4378989"/>
            <a:ext cx="1565333" cy="298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54733"/>
            <a:ext cx="4320480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1987" y="2492896"/>
            <a:ext cx="6912768" cy="61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角丸四角形 25"/>
          <p:cNvSpPr/>
          <p:nvPr/>
        </p:nvSpPr>
        <p:spPr>
          <a:xfrm>
            <a:off x="544303" y="1988840"/>
            <a:ext cx="7988137" cy="1208534"/>
          </a:xfrm>
          <a:prstGeom prst="roundRect">
            <a:avLst>
              <a:gd name="adj" fmla="val 693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角丸四角形 27"/>
          <p:cNvSpPr/>
          <p:nvPr/>
        </p:nvSpPr>
        <p:spPr>
          <a:xfrm>
            <a:off x="539552" y="5733256"/>
            <a:ext cx="4342601" cy="720080"/>
          </a:xfrm>
          <a:prstGeom prst="roundRect">
            <a:avLst>
              <a:gd name="adj" fmla="val 693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05582" y="3419708"/>
            <a:ext cx="8106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We have 8 parameters in the potential. They can be interpreted by 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endParaRPr lang="ja-JP" altLang="en-US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83568" y="3964994"/>
            <a:ext cx="6523298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 (=246 GeV)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kumimoji="1"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kumimoji="1" lang="en-US" altLang="ja-JP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(=125 GeV), </a:t>
            </a:r>
          </a:p>
          <a:p>
            <a:pPr>
              <a:lnSpc>
                <a:spcPct val="130000"/>
              </a:lnSpc>
            </a:pPr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b="1" baseline="-25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m</a:t>
            </a:r>
            <a:r>
              <a:rPr lang="en-US" altLang="ja-JP" b="1" baseline="-25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</a:t>
            </a:r>
            <a:r>
              <a:rPr kumimoji="1"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m</a:t>
            </a:r>
            <a:r>
              <a:rPr lang="en-US" altLang="ja-JP" b="1" baseline="-25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H+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</a:t>
            </a:r>
            <a:r>
              <a:rPr lang="en-US" altLang="ja-JP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in(β-α), tanβ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and 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b="1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</a:p>
        </p:txBody>
      </p:sp>
      <p:sp>
        <p:nvSpPr>
          <p:cNvPr id="41" name="角丸四角形 40"/>
          <p:cNvSpPr/>
          <p:nvPr/>
        </p:nvSpPr>
        <p:spPr>
          <a:xfrm>
            <a:off x="544303" y="3861048"/>
            <a:ext cx="7988137" cy="996498"/>
          </a:xfrm>
          <a:prstGeom prst="roundRect">
            <a:avLst>
              <a:gd name="adj" fmla="val 693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683568" y="5877272"/>
            <a:ext cx="35768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en-US" altLang="ja-JP" sz="20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~ λv</a:t>
            </a:r>
            <a:r>
              <a:rPr lang="en-US" altLang="ja-JP" sz="20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m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</a:t>
            </a:r>
            <a:r>
              <a:rPr lang="en-US" altLang="ja-JP" sz="20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~ M</a:t>
            </a:r>
            <a:r>
              <a:rPr lang="en-US" altLang="ja-JP" sz="20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+ λ’v</a:t>
            </a:r>
            <a:r>
              <a:rPr lang="en-US" altLang="ja-JP" sz="20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endParaRPr lang="ja-JP" altLang="en-US" sz="2000" dirty="0"/>
          </a:p>
        </p:txBody>
      </p:sp>
      <p:sp>
        <p:nvSpPr>
          <p:cNvPr id="2" name="正方形/長方形 1"/>
          <p:cNvSpPr/>
          <p:nvPr/>
        </p:nvSpPr>
        <p:spPr>
          <a:xfrm>
            <a:off x="5292080" y="6165304"/>
            <a:ext cx="2304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 =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en-US" altLang="ja-JP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A, H</a:t>
            </a:r>
            <a:endParaRPr lang="ja-JP" altLang="en-US" dirty="0"/>
          </a:p>
        </p:txBody>
      </p:sp>
      <p:sp>
        <p:nvSpPr>
          <p:cNvPr id="17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902896" y="6304235"/>
            <a:ext cx="2133600" cy="365125"/>
          </a:xfrm>
        </p:spPr>
        <p:txBody>
          <a:bodyPr/>
          <a:lstStyle/>
          <a:p>
            <a:r>
              <a:rPr kumimoji="1" lang="en-US" altLang="ja-JP" dirty="0" smtClean="0"/>
              <a:t>10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7554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S-wave amp. in 2HDM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51519" y="1341159"/>
            <a:ext cx="8712969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There are 14 neutral, 8 singly-charged and 3 doubly-charged states.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 body scalar states are classified </a:t>
            </a:r>
          </a:p>
          <a:p>
            <a:pPr>
              <a:lnSpc>
                <a:spcPct val="13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in terms of Z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charge in addition to T, T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and Y. </a:t>
            </a:r>
          </a:p>
          <a:p>
            <a:pPr>
              <a:lnSpc>
                <a:spcPct val="130000"/>
              </a:lnSpc>
            </a:pPr>
            <a:r>
              <a:rPr kumimoji="1"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5940152" y="44624"/>
            <a:ext cx="324036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sz="1200" b="1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Maalampi, </a:t>
            </a:r>
            <a:r>
              <a:rPr lang="en-US" altLang="ja-JP" sz="12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Sirkka</a:t>
            </a:r>
            <a:r>
              <a:rPr lang="en-US" altLang="ja-JP" sz="1200" b="1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</a:t>
            </a:r>
            <a:r>
              <a:rPr lang="en-US" altLang="ja-JP" sz="12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2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Vilja</a:t>
            </a:r>
            <a:r>
              <a:rPr lang="en-US" altLang="ja-JP" sz="12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(</a:t>
            </a:r>
            <a:r>
              <a:rPr lang="en-US" altLang="ja-JP" sz="1200" b="1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1991</a:t>
            </a:r>
            <a:r>
              <a:rPr lang="en-US" altLang="ja-JP" sz="12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);</a:t>
            </a:r>
            <a:endParaRPr lang="en-US" altLang="ja-JP" sz="1200" b="1" i="1" dirty="0">
              <a:solidFill>
                <a:srgbClr val="B9FB25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en-US" altLang="ja-JP" sz="12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Kanemura</a:t>
            </a:r>
            <a:r>
              <a:rPr lang="en-US" altLang="ja-JP" sz="1200" b="1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</a:t>
            </a:r>
            <a:r>
              <a:rPr lang="en-US" altLang="ja-JP" sz="12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Kubota, </a:t>
            </a:r>
            <a:r>
              <a:rPr lang="en-US" altLang="ja-JP" sz="12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Takasugi</a:t>
            </a:r>
            <a:r>
              <a:rPr lang="en-US" altLang="ja-JP" sz="1200" b="1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2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(1993);</a:t>
            </a:r>
            <a:endParaRPr lang="en-US" altLang="ja-JP" sz="1200" b="1" i="1" dirty="0">
              <a:solidFill>
                <a:srgbClr val="B9FB25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en-US" altLang="ja-JP" sz="12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Akeroyd</a:t>
            </a:r>
            <a:r>
              <a:rPr lang="en-US" altLang="ja-JP" sz="1200" b="1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</a:t>
            </a:r>
            <a:r>
              <a:rPr lang="en-US" altLang="ja-JP" sz="12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Arhrib</a:t>
            </a:r>
            <a:r>
              <a:rPr lang="en-US" altLang="ja-JP" sz="12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</a:t>
            </a:r>
            <a:r>
              <a:rPr lang="en-US" altLang="ja-JP" sz="12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Naimi</a:t>
            </a:r>
            <a:r>
              <a:rPr lang="en-US" altLang="ja-JP" sz="12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200" b="1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(2000</a:t>
            </a:r>
            <a:r>
              <a:rPr lang="en-US" altLang="ja-JP" sz="12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);</a:t>
            </a:r>
            <a:endParaRPr lang="en-US" altLang="ja-JP" sz="1200" b="1" i="1" dirty="0">
              <a:solidFill>
                <a:srgbClr val="B9FB25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en-US" altLang="ja-JP" sz="12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Ginzburg</a:t>
            </a:r>
            <a:r>
              <a:rPr lang="en-US" altLang="ja-JP" sz="12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Ivanov (</a:t>
            </a:r>
            <a:r>
              <a:rPr lang="en-US" altLang="ja-JP" sz="1200" b="1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2005</a:t>
            </a:r>
            <a:r>
              <a:rPr lang="en-US" altLang="ja-JP" sz="12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lang="en-US" altLang="ja-JP" sz="1200" b="1" i="1" dirty="0">
              <a:solidFill>
                <a:srgbClr val="B9FB25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8" name="グループ化 17"/>
          <p:cNvGrpSpPr/>
          <p:nvPr/>
        </p:nvGrpSpPr>
        <p:grpSpPr>
          <a:xfrm>
            <a:off x="237172" y="2636912"/>
            <a:ext cx="4262820" cy="3375231"/>
            <a:chOff x="179511" y="3150113"/>
            <a:chExt cx="4262820" cy="3375231"/>
          </a:xfrm>
        </p:grpSpPr>
        <p:sp>
          <p:nvSpPr>
            <p:cNvPr id="22" name="テキスト ボックス 21"/>
            <p:cNvSpPr txBox="1"/>
            <p:nvPr/>
          </p:nvSpPr>
          <p:spPr>
            <a:xfrm>
              <a:off x="251520" y="4481239"/>
              <a:ext cx="713657" cy="515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T=1</a:t>
              </a:r>
              <a:endParaRPr lang="en-US" altLang="ja-JP" sz="20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625907" y="3150113"/>
              <a:ext cx="3045834" cy="4732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Φ</a:t>
              </a:r>
              <a:r>
                <a:rPr lang="en-US" altLang="ja-JP" b="1" baseline="-25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⊗ </a:t>
              </a:r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Φ</a:t>
              </a:r>
              <a:r>
                <a:rPr lang="en-US" altLang="ja-JP" b="1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(Y=1, Z</a:t>
              </a:r>
              <a:r>
                <a:rPr lang="en-US" altLang="ja-JP" b="1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even)</a:t>
              </a:r>
              <a:endParaRPr lang="en-US" altLang="ja-JP" b="1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364126" y="5789875"/>
              <a:ext cx="88678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 = 0</a:t>
              </a:r>
              <a:endParaRPr lang="en-US" altLang="ja-JP" sz="20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1753739" y="5805264"/>
              <a:ext cx="1045479" cy="515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Absent</a:t>
              </a:r>
              <a:endParaRPr lang="en-US" altLang="ja-JP" sz="20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1" name="左中かっこ 30"/>
            <p:cNvSpPr/>
            <p:nvPr/>
          </p:nvSpPr>
          <p:spPr>
            <a:xfrm>
              <a:off x="1057955" y="3870193"/>
              <a:ext cx="192952" cy="1683450"/>
            </a:xfrm>
            <a:prstGeom prst="leftBrac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角丸四角形 31"/>
            <p:cNvSpPr/>
            <p:nvPr/>
          </p:nvSpPr>
          <p:spPr>
            <a:xfrm>
              <a:off x="179511" y="3150113"/>
              <a:ext cx="4262820" cy="3375231"/>
            </a:xfrm>
            <a:prstGeom prst="roundRect">
              <a:avLst>
                <a:gd name="adj" fmla="val 8780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2619318" y="3655910"/>
              <a:ext cx="95891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(T</a:t>
              </a:r>
              <a:r>
                <a:rPr lang="en-US" altLang="ja-JP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=1)</a:t>
              </a:r>
            </a:p>
          </p:txBody>
        </p:sp>
        <p:sp>
          <p:nvSpPr>
            <p:cNvPr id="35" name="正方形/長方形 34"/>
            <p:cNvSpPr/>
            <p:nvPr/>
          </p:nvSpPr>
          <p:spPr>
            <a:xfrm>
              <a:off x="2619318" y="4374249"/>
              <a:ext cx="95891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</a:t>
              </a:r>
              <a:r>
                <a:rPr lang="en-US" altLang="ja-JP" baseline="-25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=0)</a:t>
              </a:r>
              <a:endPara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6" name="正方形/長方形 35"/>
            <p:cNvSpPr/>
            <p:nvPr/>
          </p:nvSpPr>
          <p:spPr>
            <a:xfrm>
              <a:off x="2590337" y="5094329"/>
              <a:ext cx="105990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(T</a:t>
              </a:r>
              <a:r>
                <a:rPr lang="en-US" altLang="ja-JP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=-1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)</a:t>
              </a:r>
            </a:p>
          </p:txBody>
        </p:sp>
      </p:grp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3212976"/>
            <a:ext cx="1319247" cy="2047884"/>
          </a:xfrm>
          <a:prstGeom prst="rect">
            <a:avLst/>
          </a:prstGeom>
        </p:spPr>
      </p:pic>
      <p:grpSp>
        <p:nvGrpSpPr>
          <p:cNvPr id="24" name="グループ化 23"/>
          <p:cNvGrpSpPr/>
          <p:nvPr/>
        </p:nvGrpSpPr>
        <p:grpSpPr>
          <a:xfrm>
            <a:off x="4629660" y="2636912"/>
            <a:ext cx="4262820" cy="3375231"/>
            <a:chOff x="179511" y="3150113"/>
            <a:chExt cx="4262820" cy="3375231"/>
          </a:xfrm>
        </p:grpSpPr>
        <p:sp>
          <p:nvSpPr>
            <p:cNvPr id="25" name="テキスト ボックス 24"/>
            <p:cNvSpPr txBox="1"/>
            <p:nvPr/>
          </p:nvSpPr>
          <p:spPr>
            <a:xfrm>
              <a:off x="251520" y="4481239"/>
              <a:ext cx="713657" cy="5155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T=1</a:t>
              </a:r>
              <a:endParaRPr lang="en-US" altLang="ja-JP" sz="20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6" name="正方形/長方形 25"/>
            <p:cNvSpPr/>
            <p:nvPr/>
          </p:nvSpPr>
          <p:spPr>
            <a:xfrm>
              <a:off x="625907" y="3150113"/>
              <a:ext cx="2922595" cy="4732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Φ</a:t>
              </a:r>
              <a:r>
                <a:rPr lang="en-US" altLang="ja-JP" b="1" baseline="-25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ja-JP" altLang="en-US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⊗ </a:t>
              </a:r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Φ</a:t>
              </a:r>
              <a:r>
                <a:rPr lang="en-US" altLang="ja-JP" b="1" baseline="-25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(Y=1, Z</a:t>
              </a:r>
              <a:r>
                <a:rPr lang="en-US" altLang="ja-JP" b="1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odd)</a:t>
              </a:r>
              <a:endParaRPr lang="en-US" altLang="ja-JP" b="1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364126" y="5789875"/>
              <a:ext cx="88678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 = 0</a:t>
              </a:r>
              <a:endParaRPr lang="en-US" altLang="ja-JP" sz="20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37" name="左中かっこ 36"/>
            <p:cNvSpPr/>
            <p:nvPr/>
          </p:nvSpPr>
          <p:spPr>
            <a:xfrm>
              <a:off x="1057955" y="3870193"/>
              <a:ext cx="192952" cy="1683450"/>
            </a:xfrm>
            <a:prstGeom prst="leftBrace">
              <a:avLst/>
            </a:prstGeom>
            <a:ln w="2540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角丸四角形 37"/>
            <p:cNvSpPr/>
            <p:nvPr/>
          </p:nvSpPr>
          <p:spPr>
            <a:xfrm>
              <a:off x="179511" y="3150113"/>
              <a:ext cx="4262820" cy="3375231"/>
            </a:xfrm>
            <a:prstGeom prst="roundRect">
              <a:avLst>
                <a:gd name="adj" fmla="val 8780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2907350" y="3655910"/>
              <a:ext cx="95891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(T</a:t>
              </a:r>
              <a:r>
                <a:rPr lang="en-US" altLang="ja-JP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=1)</a:t>
              </a:r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2907350" y="4374249"/>
              <a:ext cx="958917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</a:t>
              </a:r>
              <a:r>
                <a:rPr lang="en-US" altLang="ja-JP" baseline="-25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=0)</a:t>
              </a:r>
              <a:endPara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2878369" y="5094329"/>
              <a:ext cx="1059906" cy="64633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200000"/>
                </a:lnSpc>
              </a:pP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(T</a:t>
              </a:r>
              <a:r>
                <a:rPr lang="en-US" altLang="ja-JP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=-1</a:t>
              </a:r>
              <a:r>
                <a:rPr lang="en-US" altLang="ja-JP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)</a:t>
              </a:r>
            </a:p>
          </p:txBody>
        </p:sp>
      </p:grpSp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7140" y="3189539"/>
            <a:ext cx="1076325" cy="4572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42779" y="3868461"/>
            <a:ext cx="1647825" cy="65722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27948" y="4725144"/>
            <a:ext cx="876300" cy="438150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87177" y="5301208"/>
            <a:ext cx="1552575" cy="600075"/>
          </a:xfrm>
          <a:prstGeom prst="rect">
            <a:avLst/>
          </a:prstGeom>
        </p:spPr>
      </p:pic>
      <p:sp>
        <p:nvSpPr>
          <p:cNvPr id="43" name="テキスト ボックス 42"/>
          <p:cNvSpPr txBox="1"/>
          <p:nvPr/>
        </p:nvSpPr>
        <p:spPr>
          <a:xfrm>
            <a:off x="251521" y="6144920"/>
            <a:ext cx="8136904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 addition, there are (Y=0, Z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even) 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and (Y=0, Z</a:t>
            </a:r>
            <a:r>
              <a:rPr lang="en-US" altLang="ja-JP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odd) states. </a:t>
            </a:r>
          </a:p>
        </p:txBody>
      </p:sp>
      <p:sp>
        <p:nvSpPr>
          <p:cNvPr id="33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902896" y="6304235"/>
            <a:ext cx="2133600" cy="365125"/>
          </a:xfrm>
        </p:spPr>
        <p:txBody>
          <a:bodyPr/>
          <a:lstStyle/>
          <a:p>
            <a:r>
              <a:rPr kumimoji="1" lang="en-US" altLang="ja-JP" dirty="0" smtClean="0"/>
              <a:t>11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09184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All the independent eigenvalues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675" y="2204864"/>
            <a:ext cx="7220669" cy="4202329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611560" y="1200352"/>
            <a:ext cx="7992888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ja-JP" sz="1200" b="1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Kanemura</a:t>
            </a:r>
            <a:r>
              <a:rPr lang="en-US" altLang="ja-JP" sz="12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</a:t>
            </a: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Kubota, </a:t>
            </a:r>
            <a:r>
              <a:rPr lang="en-US" altLang="ja-JP" sz="1200" b="1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Takasugi</a:t>
            </a:r>
            <a:r>
              <a:rPr lang="en-US" altLang="ja-JP" sz="12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(1993) [</a:t>
            </a:r>
            <a:r>
              <a:rPr lang="en-US" altLang="ja-JP" sz="1200" b="1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Diagonalized</a:t>
            </a: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all the neutral channels]</a:t>
            </a:r>
            <a:endParaRPr lang="en-US" altLang="ja-JP" sz="1200" b="1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en-US" altLang="ja-JP" sz="1200" b="1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Akeroyd</a:t>
            </a:r>
            <a:r>
              <a:rPr lang="en-US" altLang="ja-JP" sz="12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</a:t>
            </a:r>
            <a:r>
              <a:rPr lang="en-US" altLang="ja-JP" sz="1200" b="1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Arhrib</a:t>
            </a: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</a:t>
            </a:r>
            <a:r>
              <a:rPr lang="en-US" altLang="ja-JP" sz="1200" b="1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Naimi</a:t>
            </a: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12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(2000) </a:t>
            </a: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       [</a:t>
            </a:r>
            <a:r>
              <a:rPr lang="en-US" altLang="ja-JP" sz="1200" b="1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Diagonalized</a:t>
            </a: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all the singly-charged channels]</a:t>
            </a:r>
          </a:p>
          <a:p>
            <a:pPr>
              <a:lnSpc>
                <a:spcPct val="130000"/>
              </a:lnSpc>
            </a:pPr>
            <a:r>
              <a:rPr lang="en-US" altLang="ja-JP" sz="1200" b="1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Ginzburg</a:t>
            </a: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Ivanov </a:t>
            </a:r>
            <a:r>
              <a:rPr lang="en-US" altLang="ja-JP" sz="1200" b="1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en-US" altLang="ja-JP" sz="12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2003)                  [Extended to the CPV 2HDM]</a:t>
            </a:r>
            <a:endParaRPr lang="en-US" altLang="ja-JP" sz="1200" b="1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902896" y="6304235"/>
            <a:ext cx="2133600" cy="365125"/>
          </a:xfrm>
        </p:spPr>
        <p:txBody>
          <a:bodyPr/>
          <a:lstStyle/>
          <a:p>
            <a:r>
              <a:rPr kumimoji="1" lang="en-US" altLang="ja-JP" dirty="0" smtClean="0"/>
              <a:t>12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0240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LHC Run-I Tells Us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79512" y="1383159"/>
            <a:ext cx="8368638" cy="51090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1.  There exits one CP-even scalar boson</a:t>
            </a:r>
          </a:p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      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→ 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At least 4 </a:t>
            </a:r>
            <a:r>
              <a:rPr lang="en-US" altLang="ja-JP" sz="2000" b="1" dirty="0" err="1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d.o.f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. of scalar state (3 NGBs and h) </a:t>
            </a:r>
            <a:endParaRPr lang="en-US" altLang="ja-JP" sz="20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20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457200" indent="-457200">
              <a:lnSpc>
                <a:spcPct val="150000"/>
              </a:lnSpc>
              <a:buAutoNum type="arabicPeriod" startAt="2"/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Its mass is about 125 GeV. 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     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→ 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Consistent w/ EW precision tests</a:t>
            </a:r>
          </a:p>
          <a:p>
            <a:pPr>
              <a:lnSpc>
                <a:spcPct val="150000"/>
              </a:lnSpc>
            </a:pPr>
            <a:endParaRPr lang="en-US" altLang="ja-JP" sz="2000" b="1" dirty="0">
              <a:solidFill>
                <a:srgbClr val="FF0000"/>
              </a:solidFill>
            </a:endParaRPr>
          </a:p>
          <a:p>
            <a:pPr marL="457200" indent="-457200">
              <a:lnSpc>
                <a:spcPct val="150000"/>
              </a:lnSpc>
              <a:buAutoNum type="arabicPeriod" startAt="3"/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It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was observed from ZZ, </a:t>
            </a:r>
            <a:r>
              <a:rPr lang="en-US" altLang="ja-JP" sz="2000" dirty="0" err="1">
                <a:latin typeface="メイリオ" panose="020B0604030504040204" pitchFamily="50" charset="-128"/>
                <a:ea typeface="メイリオ" panose="020B0604030504040204" pitchFamily="50" charset="-128"/>
              </a:rPr>
              <a:t>γγ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, WW and τ</a:t>
            </a:r>
            <a:r>
              <a:rPr lang="en-US" altLang="ja-JP" sz="2000" baseline="30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+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τ</a:t>
            </a:r>
            <a:r>
              <a:rPr lang="en-US" altLang="ja-JP" sz="2000" baseline="30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-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.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     </a:t>
            </a:r>
            <a:r>
              <a:rPr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→ </a:t>
            </a:r>
            <a:r>
              <a:rPr lang="en-US" altLang="ja-JP" sz="2000" b="1" dirty="0" err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hVV</a:t>
            </a:r>
            <a:r>
              <a:rPr lang="en-US" altLang="ja-JP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en-US" altLang="ja-JP" sz="2000" b="1" dirty="0" err="1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hff</a:t>
            </a:r>
            <a:r>
              <a:rPr lang="en-US" altLang="ja-JP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couplings</a:t>
            </a:r>
          </a:p>
          <a:p>
            <a:pPr>
              <a:lnSpc>
                <a:spcPct val="150000"/>
              </a:lnSpc>
            </a:pP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4.  The combined signal strength is consistent w/ the SM Higgs.  </a:t>
            </a:r>
          </a:p>
          <a:p>
            <a:pPr marL="457200" indent="-457200">
              <a:lnSpc>
                <a:spcPct val="130000"/>
              </a:lnSpc>
              <a:buAutoNum type="arabicPeriod"/>
            </a:pP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7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632316" y="6246561"/>
            <a:ext cx="2133600" cy="365125"/>
          </a:xfrm>
        </p:spPr>
        <p:txBody>
          <a:bodyPr/>
          <a:lstStyle/>
          <a:p>
            <a:r>
              <a:rPr kumimoji="1" lang="en-US" altLang="ja-JP" dirty="0" smtClean="0"/>
              <a:t>1</a:t>
            </a:r>
            <a:endParaRPr kumimoji="1" lang="ja-JP" altLang="en-US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215515" y="4171531"/>
            <a:ext cx="8519264" cy="1800493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ja-JP" altLang="en-US" sz="2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This suggests that there is </a:t>
            </a:r>
            <a:r>
              <a:rPr lang="en-US" altLang="ja-JP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at </a:t>
            </a:r>
            <a:r>
              <a:rPr lang="en-US" altLang="ja-JP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least 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one isospin </a:t>
            </a:r>
          </a:p>
          <a:p>
            <a:pPr>
              <a:lnSpc>
                <a:spcPct val="150000"/>
              </a:lnSpc>
            </a:pP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    </a:t>
            </a: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doublet scalar field. 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The SM Higgs sector is the minimal realization. 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2593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2293" y="1412776"/>
            <a:ext cx="6180014" cy="4668165"/>
          </a:xfrm>
          <a:prstGeom prst="rect">
            <a:avLst/>
          </a:prstGeom>
        </p:spPr>
      </p:pic>
      <p:sp>
        <p:nvSpPr>
          <p:cNvPr id="7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Upper lim. of the 2</a:t>
            </a:r>
            <a:r>
              <a:rPr lang="en-US" altLang="ja-JP" sz="3200" baseline="30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nd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Higgs mass 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 rot="3185867">
            <a:off x="3961223" y="2983346"/>
            <a:ext cx="34446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Excluded</a:t>
            </a:r>
          </a:p>
          <a:p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by unitarity</a:t>
            </a:r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and vacuum stab.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cxnSp>
        <p:nvCxnSpPr>
          <p:cNvPr id="14" name="直線矢印コネクタ 13"/>
          <p:cNvCxnSpPr/>
          <p:nvPr/>
        </p:nvCxnSpPr>
        <p:spPr>
          <a:xfrm flipV="1">
            <a:off x="4775607" y="3520093"/>
            <a:ext cx="504056" cy="412453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正方形/長方形 15"/>
          <p:cNvSpPr/>
          <p:nvPr/>
        </p:nvSpPr>
        <p:spPr>
          <a:xfrm>
            <a:off x="3734207" y="6080513"/>
            <a:ext cx="3090911" cy="5155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</a:t>
            </a:r>
            <a:r>
              <a:rPr lang="en-US" altLang="ja-JP" sz="2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sz="2000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Φ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=m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en-US" altLang="ja-JP" sz="2000" i="1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+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= m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m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</p:txBody>
      </p:sp>
      <p:grpSp>
        <p:nvGrpSpPr>
          <p:cNvPr id="20" name="グループ化 19"/>
          <p:cNvGrpSpPr/>
          <p:nvPr/>
        </p:nvGrpSpPr>
        <p:grpSpPr>
          <a:xfrm>
            <a:off x="7007855" y="1444204"/>
            <a:ext cx="1524585" cy="4216534"/>
            <a:chOff x="6516216" y="1340768"/>
            <a:chExt cx="1524585" cy="4216534"/>
          </a:xfrm>
        </p:grpSpPr>
        <p:sp>
          <p:nvSpPr>
            <p:cNvPr id="6" name="テキスト ボックス 5"/>
            <p:cNvSpPr txBox="1"/>
            <p:nvPr/>
          </p:nvSpPr>
          <p:spPr>
            <a:xfrm>
              <a:off x="6516216" y="1340768"/>
              <a:ext cx="14597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10% dev.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6550668" y="3284984"/>
              <a:ext cx="12616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1% dev.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6516216" y="5157192"/>
              <a:ext cx="152458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0.1% dev.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19" name="テキスト ボックス 18"/>
          <p:cNvSpPr txBox="1"/>
          <p:nvPr/>
        </p:nvSpPr>
        <p:spPr>
          <a:xfrm rot="16200000">
            <a:off x="-1633618" y="3345804"/>
            <a:ext cx="44101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lang="en-US" altLang="ja-JP" sz="20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κ</a:t>
            </a:r>
            <a:r>
              <a:rPr lang="en-US" altLang="ja-JP" sz="2000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V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=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s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in(β-α) = g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hVV</a:t>
            </a:r>
            <a:r>
              <a:rPr lang="en-US" altLang="ja-JP" sz="20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2HDM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/</a:t>
            </a:r>
            <a:r>
              <a:rPr lang="en-US" altLang="ja-JP" sz="20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g</a:t>
            </a:r>
            <a:r>
              <a:rPr lang="en-US" altLang="ja-JP" sz="2000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hVV</a:t>
            </a:r>
            <a:r>
              <a:rPr lang="en-US" altLang="ja-JP" sz="2000" baseline="30000" dirty="0" err="1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SM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)</a:t>
            </a:r>
            <a:endParaRPr lang="ja-JP" altLang="en-US" sz="2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902896" y="6304235"/>
            <a:ext cx="2133600" cy="365125"/>
          </a:xfrm>
        </p:spPr>
        <p:txBody>
          <a:bodyPr/>
          <a:lstStyle/>
          <a:p>
            <a:r>
              <a:rPr kumimoji="1" lang="en-US" altLang="ja-JP" dirty="0" smtClean="0"/>
              <a:t>13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065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Constraint on the 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sz="32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vs m</a:t>
            </a:r>
            <a:r>
              <a:rPr lang="en-US" altLang="ja-JP" sz="32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plane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652612"/>
            <a:ext cx="4392488" cy="3819525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1628800"/>
            <a:ext cx="4392488" cy="3867150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251521" y="5733256"/>
            <a:ext cx="8136904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Bound on mH and mA is correlated . 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Stronger constraint is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obtained in the case with larger 1-sin(β-α).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902896" y="6304235"/>
            <a:ext cx="2133600" cy="365125"/>
          </a:xfrm>
        </p:spPr>
        <p:txBody>
          <a:bodyPr/>
          <a:lstStyle/>
          <a:p>
            <a:r>
              <a:rPr kumimoji="1" lang="en-US" altLang="ja-JP" dirty="0" smtClean="0"/>
              <a:t>14</a:t>
            </a:r>
            <a:endParaRPr kumimoji="1" lang="ja-JP" altLang="en-US" dirty="0"/>
          </a:p>
        </p:txBody>
      </p:sp>
      <p:sp>
        <p:nvSpPr>
          <p:cNvPr id="11" name="正方形/長方形 10"/>
          <p:cNvSpPr/>
          <p:nvPr/>
        </p:nvSpPr>
        <p:spPr>
          <a:xfrm>
            <a:off x="6185284" y="709246"/>
            <a:ext cx="285121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Moretti</a:t>
            </a:r>
            <a:r>
              <a:rPr lang="en-US" altLang="ja-JP" sz="14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KY, PRD91 (2015)</a:t>
            </a:r>
            <a:endParaRPr lang="en-US" altLang="ja-JP" sz="1400" b="1" i="1" dirty="0">
              <a:solidFill>
                <a:srgbClr val="B9FB25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4899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/>
          <p:cNvSpPr txBox="1"/>
          <p:nvPr/>
        </p:nvSpPr>
        <p:spPr>
          <a:xfrm>
            <a:off x="297432" y="1190773"/>
            <a:ext cx="9217025" cy="81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There are several versions 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of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3HDM </a:t>
            </a:r>
          </a:p>
          <a:p>
            <a:pPr>
              <a:lnSpc>
                <a:spcPct val="13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</a:t>
            </a: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dependin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 on a symmetry of the potential</a:t>
            </a:r>
            <a:endParaRPr kumimoji="1"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1" lang="en-US" altLang="ja-JP" dirty="0" smtClean="0"/>
              <a:t>15</a:t>
            </a:r>
            <a:endParaRPr kumimoji="1" lang="ja-JP" altLang="en-US" dirty="0"/>
          </a:p>
        </p:txBody>
      </p:sp>
      <p:grpSp>
        <p:nvGrpSpPr>
          <p:cNvPr id="22" name="グループ化 21"/>
          <p:cNvGrpSpPr/>
          <p:nvPr/>
        </p:nvGrpSpPr>
        <p:grpSpPr>
          <a:xfrm>
            <a:off x="297432" y="2383045"/>
            <a:ext cx="8136904" cy="3782259"/>
            <a:chOff x="251520" y="1631383"/>
            <a:chExt cx="8136904" cy="3782259"/>
          </a:xfrm>
        </p:grpSpPr>
        <p:sp>
          <p:nvSpPr>
            <p:cNvPr id="8" name="角丸四角形 7"/>
            <p:cNvSpPr/>
            <p:nvPr/>
          </p:nvSpPr>
          <p:spPr>
            <a:xfrm>
              <a:off x="395535" y="2400504"/>
              <a:ext cx="4676615" cy="2396648"/>
            </a:xfrm>
            <a:prstGeom prst="roundRect">
              <a:avLst>
                <a:gd name="adj" fmla="val 26314"/>
              </a:avLst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角丸四角形 8"/>
            <p:cNvSpPr/>
            <p:nvPr/>
          </p:nvSpPr>
          <p:spPr>
            <a:xfrm>
              <a:off x="3445968" y="2397867"/>
              <a:ext cx="4766374" cy="2399285"/>
            </a:xfrm>
            <a:prstGeom prst="roundRect">
              <a:avLst>
                <a:gd name="adj" fmla="val 43875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/>
            <p:cNvSpPr/>
            <p:nvPr/>
          </p:nvSpPr>
          <p:spPr>
            <a:xfrm>
              <a:off x="962483" y="2554405"/>
              <a:ext cx="2593595" cy="5155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0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Φ</a:t>
              </a:r>
              <a:r>
                <a:rPr lang="en-US" altLang="ja-JP" sz="2000" b="1" baseline="-250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lang="en-US" altLang="ja-JP" sz="20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en-US" altLang="ja-JP" sz="20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,</a:t>
              </a:r>
              <a:r>
                <a:rPr lang="ja-JP" altLang="en-US" sz="20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en-US" altLang="ja-JP" sz="20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Φ</a:t>
              </a:r>
              <a:r>
                <a:rPr lang="en-US" altLang="ja-JP" sz="2000" b="1" baseline="-250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 </a:t>
              </a:r>
              <a:r>
                <a:rPr lang="en-US" altLang="ja-JP" sz="20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(Z</a:t>
              </a:r>
              <a:r>
                <a:rPr lang="en-US" altLang="ja-JP" sz="2000" b="1" baseline="-250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en-US" altLang="ja-JP" sz="20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-even) </a:t>
              </a:r>
              <a:endParaRPr lang="en-US" altLang="ja-JP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5144081" y="2461042"/>
              <a:ext cx="1758815" cy="51552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000" b="1" dirty="0" smtClean="0">
                  <a:solidFill>
                    <a:srgbClr val="00206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Φ</a:t>
              </a:r>
              <a:r>
                <a:rPr lang="en-US" altLang="ja-JP" sz="2000" b="1" baseline="-25000" dirty="0" smtClean="0">
                  <a:solidFill>
                    <a:srgbClr val="00206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 </a:t>
              </a:r>
              <a:r>
                <a:rPr lang="en-US" altLang="ja-JP" sz="2000" b="1" dirty="0" smtClean="0">
                  <a:solidFill>
                    <a:srgbClr val="00206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(Z</a:t>
              </a:r>
              <a:r>
                <a:rPr lang="en-US" altLang="ja-JP" sz="2000" b="1" baseline="-25000" dirty="0" smtClean="0">
                  <a:solidFill>
                    <a:srgbClr val="00206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en-US" altLang="ja-JP" sz="2000" b="1" dirty="0" smtClean="0">
                  <a:solidFill>
                    <a:srgbClr val="00206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-odd)</a:t>
              </a:r>
              <a:endParaRPr lang="en-US" altLang="ja-JP" sz="2000" b="1" dirty="0">
                <a:solidFill>
                  <a:srgbClr val="00206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5076055" y="3768656"/>
              <a:ext cx="2499967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130000"/>
                </a:lnSpc>
                <a:buFont typeface="Wingdings" panose="05000000000000000000" pitchFamily="2" charset="2"/>
                <a:buChar char="p"/>
              </a:pPr>
              <a:r>
                <a:rPr kumimoji="1"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</a:t>
              </a:r>
              <a:r>
                <a:rPr lang="en-US" altLang="ja-JP" baseline="-25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r>
                <a:rPr kumimoji="1" lang="en-US" altLang="ja-JP" baseline="30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±</a:t>
              </a:r>
              <a:r>
                <a:rPr kumimoji="1"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, 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</a:t>
              </a:r>
              <a:r>
                <a:rPr lang="en-US" altLang="ja-JP" baseline="-25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r>
                <a:rPr kumimoji="1" lang="en-US" altLang="ja-JP" baseline="30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0</a:t>
              </a:r>
              <a:r>
                <a:rPr kumimoji="1"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, A</a:t>
              </a:r>
              <a:r>
                <a:rPr lang="en-US" altLang="ja-JP" baseline="-25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</a:t>
              </a:r>
              <a:r>
                <a:rPr lang="en-US" altLang="ja-JP" baseline="30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0</a:t>
              </a:r>
              <a:r>
                <a:rPr kumimoji="1" lang="en-US" altLang="ja-JP" baseline="-25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endPara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467544" y="3264600"/>
              <a:ext cx="2970078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130000"/>
                </a:lnSpc>
                <a:buFont typeface="Wingdings" panose="05000000000000000000" pitchFamily="2" charset="2"/>
                <a:buChar char="p"/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Non-0 VEVs (Active)</a:t>
              </a:r>
              <a:endPara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467544" y="3748272"/>
              <a:ext cx="3096344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130000"/>
                </a:lnSpc>
                <a:buFont typeface="Wingdings" panose="05000000000000000000" pitchFamily="2" charset="2"/>
                <a:buChar char="p"/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</a:t>
              </a:r>
              <a:r>
                <a:rPr lang="en-US" altLang="ja-JP" baseline="30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±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, A, H, h (SM-like)</a:t>
              </a:r>
              <a:endPara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5076056" y="3244216"/>
              <a:ext cx="2304256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130000"/>
                </a:lnSpc>
                <a:buFont typeface="Wingdings" panose="05000000000000000000" pitchFamily="2" charset="2"/>
                <a:buChar char="p"/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No VEV (Inert)</a:t>
              </a:r>
              <a:endPara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467544" y="4180320"/>
              <a:ext cx="3096344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lnSpc>
                  <a:spcPct val="130000"/>
                </a:lnSpc>
                <a:buFont typeface="Wingdings" panose="05000000000000000000" pitchFamily="2" charset="2"/>
                <a:buChar char="p"/>
              </a:pP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No tree FCNC by</a:t>
              </a:r>
              <a:r>
                <a:rPr lang="ja-JP" altLang="en-US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Z</a:t>
              </a:r>
              <a:r>
                <a:rPr lang="en-US" altLang="ja-JP" baseline="-25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en-US" altLang="ja-JP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’</a:t>
              </a:r>
              <a:endPara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251520" y="1892068"/>
              <a:ext cx="8136904" cy="326971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>
              <a:spLocks/>
            </p:cNvSpPr>
            <p:nvPr/>
          </p:nvSpPr>
          <p:spPr>
            <a:xfrm>
              <a:off x="565648" y="1631383"/>
              <a:ext cx="7422609" cy="553998"/>
            </a:xfrm>
            <a:prstGeom prst="rect">
              <a:avLst/>
            </a:prstGeom>
            <a:solidFill>
              <a:srgbClr val="FFFF00"/>
            </a:solidFill>
            <a:ln w="25400"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3HDM with Z</a:t>
              </a:r>
              <a:r>
                <a:rPr lang="en-US" altLang="ja-JP" sz="2000" b="1" baseline="-25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(exact, unbroken)× Z’</a:t>
              </a:r>
              <a:r>
                <a:rPr lang="en-US" altLang="ja-JP" sz="2000" b="1" baseline="-25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(softly-broken)</a:t>
              </a:r>
              <a:endPara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19" name="下矢印 18"/>
            <p:cNvSpPr/>
            <p:nvPr/>
          </p:nvSpPr>
          <p:spPr>
            <a:xfrm rot="10800000">
              <a:off x="4105384" y="3521392"/>
              <a:ext cx="429176" cy="1892250"/>
            </a:xfrm>
            <a:prstGeom prst="downArrow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3473588" y="3068960"/>
              <a:ext cx="1634528" cy="4524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Interaction</a:t>
              </a:r>
              <a:endParaRPr kumimoji="1"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21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Application to the 3HDM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076056" y="4920784"/>
            <a:ext cx="2770872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p"/>
            </a:pPr>
            <a:r>
              <a:rPr kumimoji="1"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Lightest one = DM 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4897560" y="1140281"/>
            <a:ext cx="3536776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Keus</a:t>
            </a:r>
            <a:r>
              <a:rPr lang="en-US" altLang="ja-JP" sz="14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King, </a:t>
            </a:r>
            <a:r>
              <a:rPr lang="en-US" altLang="ja-JP" sz="1400" b="1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Moretti</a:t>
            </a:r>
            <a:r>
              <a:rPr lang="en-US" altLang="ja-JP" sz="14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PRD91 (2015)</a:t>
            </a:r>
            <a:endParaRPr lang="en-US" altLang="ja-JP" sz="1400" b="1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08324" y="6135340"/>
            <a:ext cx="8327351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Via the interaction term, inert particles affect on the active sector. 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4378214" y="1949080"/>
            <a:ext cx="454488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Grzadkowski</a:t>
            </a:r>
            <a:r>
              <a:rPr lang="en-US" altLang="ja-JP" sz="14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sz="1400" b="1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Ogreid</a:t>
            </a:r>
            <a:r>
              <a:rPr lang="en-US" altLang="ja-JP" sz="14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sz="1400" b="1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Osland</a:t>
            </a:r>
            <a:r>
              <a:rPr lang="en-US" altLang="ja-JP" sz="1400" b="1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PRD80 (2009)</a:t>
            </a:r>
            <a:endParaRPr lang="en-US" altLang="ja-JP" sz="1400" b="1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0406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Results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1" lang="en-US" altLang="ja-JP" dirty="0" smtClean="0"/>
              <a:t>16</a:t>
            </a:r>
            <a:endParaRPr kumimoji="1" lang="ja-JP" altLang="en-US" dirty="0"/>
          </a:p>
        </p:txBody>
      </p:sp>
      <p:sp>
        <p:nvSpPr>
          <p:cNvPr id="17" name="正方形/長方形 16"/>
          <p:cNvSpPr/>
          <p:nvPr/>
        </p:nvSpPr>
        <p:spPr>
          <a:xfrm>
            <a:off x="6185284" y="664168"/>
            <a:ext cx="285121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Moretti</a:t>
            </a:r>
            <a:r>
              <a:rPr lang="en-US" altLang="ja-JP" sz="14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KY, PRD91 (2015)</a:t>
            </a:r>
            <a:endParaRPr lang="en-US" altLang="ja-JP" sz="1400" b="1" i="1" dirty="0">
              <a:solidFill>
                <a:srgbClr val="B9FB25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700808"/>
            <a:ext cx="4176464" cy="3810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1726006"/>
            <a:ext cx="4083081" cy="3857625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448622" y="5836030"/>
            <a:ext cx="824675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We take m(H</a:t>
            </a:r>
            <a:r>
              <a:rPr kumimoji="1"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)= </a:t>
            </a:r>
            <a:r>
              <a:rPr kumimoji="1" lang="en-US" altLang="ja-JP" sz="2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mh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/2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and </a:t>
            </a: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3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m(A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  <a:r>
              <a:rPr lang="ja-JP" altLang="en-US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= m(H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en-US" altLang="ja-JP" sz="20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)=</a:t>
            </a:r>
            <a:r>
              <a:rPr lang="en-US" altLang="ja-JP" sz="2000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400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sz="2000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500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and </a:t>
            </a:r>
            <a:r>
              <a:rPr lang="en-US" altLang="ja-JP" sz="2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550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GeV . </a:t>
            </a:r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1484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chemeClr val="tx2"/>
          </a:solidFill>
        </p:spPr>
        <p:txBody>
          <a:bodyPr/>
          <a:lstStyle/>
          <a:p>
            <a:pPr algn="l"/>
            <a:r>
              <a:rPr lang="ja-JP" altLang="en-US" dirty="0">
                <a:solidFill>
                  <a:schemeClr val="bg1"/>
                </a:solidFill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t>　</a:t>
            </a:r>
            <a:r>
              <a:rPr lang="en-US" altLang="ja-JP" sz="4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Contents</a:t>
            </a:r>
            <a:endParaRPr kumimoji="1" lang="ja-JP" altLang="en-US" sz="4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79976" y="1692000"/>
            <a:ext cx="863287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1" lang="en-US" altLang="ja-JP" sz="2000" dirty="0" smtClean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 smtClean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Introduction</a:t>
            </a:r>
          </a:p>
          <a:p>
            <a:pPr>
              <a:lnSpc>
                <a:spcPct val="150000"/>
              </a:lnSpc>
            </a:pPr>
            <a:r>
              <a:rPr lang="en-US" altLang="ja-JP" sz="20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 smtClean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</a:t>
            </a:r>
            <a:r>
              <a:rPr lang="en-US" altLang="ja-JP" dirty="0" smtClean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 Relationship between Higgs coupling deviations &amp; Higgs mass bound</a:t>
            </a:r>
            <a:endParaRPr kumimoji="1" lang="en-US" altLang="ja-JP" sz="2000" dirty="0" smtClean="0">
              <a:solidFill>
                <a:schemeClr val="bg1">
                  <a:lumMod val="6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9512" y="2852936"/>
            <a:ext cx="82066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kumimoji="1" lang="en-US" altLang="ja-JP" sz="2000" dirty="0" smtClean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S matrix </a:t>
            </a:r>
            <a:r>
              <a:rPr lang="en-US" altLang="ja-JP" sz="2000" dirty="0" smtClean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Unitarity and its application to Higgs mass bounds</a:t>
            </a:r>
          </a:p>
          <a:p>
            <a:pPr>
              <a:lnSpc>
                <a:spcPct val="150000"/>
              </a:lnSpc>
            </a:pPr>
            <a:r>
              <a:rPr lang="en-US" altLang="ja-JP" sz="2000" dirty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 smtClean="0">
                <a:solidFill>
                  <a:schemeClr val="bg1">
                    <a:lumMod val="6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- SM, 2HDM, 3HDM </a:t>
            </a:r>
            <a:endParaRPr lang="en-US" altLang="ja-JP" dirty="0" smtClean="0">
              <a:solidFill>
                <a:schemeClr val="bg1">
                  <a:lumMod val="6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9512" y="4079394"/>
            <a:ext cx="685091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Deviations in the SM-like Higgs boson couplings  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79512" y="5301208"/>
            <a:ext cx="1837811" cy="4578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lnSpc>
                <a:spcPts val="3000"/>
              </a:lnSpc>
              <a:buFont typeface="Wingdings" panose="05000000000000000000" pitchFamily="2" charset="2"/>
              <a:buChar char="l"/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Summary</a:t>
            </a:r>
            <a:endParaRPr lang="en-US" altLang="ja-JP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56929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グループ化 43"/>
          <p:cNvGrpSpPr/>
          <p:nvPr/>
        </p:nvGrpSpPr>
        <p:grpSpPr>
          <a:xfrm>
            <a:off x="490925" y="4185868"/>
            <a:ext cx="1371600" cy="1700389"/>
            <a:chOff x="1472803" y="2377975"/>
            <a:chExt cx="1371600" cy="1700389"/>
          </a:xfrm>
        </p:grpSpPr>
        <p:grpSp>
          <p:nvGrpSpPr>
            <p:cNvPr id="14" name="Group 25"/>
            <p:cNvGrpSpPr>
              <a:grpSpLocks/>
            </p:cNvGrpSpPr>
            <p:nvPr/>
          </p:nvGrpSpPr>
          <p:grpSpPr bwMode="auto">
            <a:xfrm>
              <a:off x="1472803" y="2781376"/>
              <a:ext cx="1371600" cy="1296988"/>
              <a:chOff x="348" y="2155"/>
              <a:chExt cx="864" cy="817"/>
            </a:xfrm>
          </p:grpSpPr>
          <p:sp>
            <p:nvSpPr>
              <p:cNvPr id="15" name="Oval 18"/>
              <p:cNvSpPr>
                <a:spLocks noChangeArrowheads="1"/>
              </p:cNvSpPr>
              <p:nvPr/>
            </p:nvSpPr>
            <p:spPr bwMode="auto">
              <a:xfrm>
                <a:off x="348" y="2365"/>
                <a:ext cx="864" cy="607"/>
              </a:xfrm>
              <a:prstGeom prst="ellipse">
                <a:avLst/>
              </a:prstGeom>
              <a:solidFill>
                <a:srgbClr val="FF99CC">
                  <a:alpha val="50195"/>
                </a:srgbClr>
              </a:solidFill>
              <a:ln w="317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6" name="Text Box 19"/>
              <p:cNvSpPr txBox="1">
                <a:spLocks noChangeArrowheads="1"/>
              </p:cNvSpPr>
              <p:nvPr/>
            </p:nvSpPr>
            <p:spPr bwMode="auto">
              <a:xfrm>
                <a:off x="441" y="2382"/>
                <a:ext cx="22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u</a:t>
                </a:r>
              </a:p>
            </p:txBody>
          </p:sp>
          <p:sp>
            <p:nvSpPr>
              <p:cNvPr id="17" name="Text Box 20"/>
              <p:cNvSpPr txBox="1">
                <a:spLocks noChangeArrowheads="1"/>
              </p:cNvSpPr>
              <p:nvPr/>
            </p:nvSpPr>
            <p:spPr bwMode="auto">
              <a:xfrm>
                <a:off x="444" y="2640"/>
                <a:ext cx="223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d</a:t>
                </a:r>
              </a:p>
            </p:txBody>
          </p:sp>
          <p:sp>
            <p:nvSpPr>
              <p:cNvPr id="18" name="Text Box 21"/>
              <p:cNvSpPr txBox="1">
                <a:spLocks noChangeArrowheads="1"/>
              </p:cNvSpPr>
              <p:nvPr/>
            </p:nvSpPr>
            <p:spPr bwMode="auto">
              <a:xfrm>
                <a:off x="637" y="2155"/>
                <a:ext cx="372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Φ</a:t>
                </a:r>
                <a:r>
                  <a:rPr lang="ja-JP" altLang="en-US" sz="2000" b="1" baseline="-250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２</a:t>
                </a:r>
              </a:p>
            </p:txBody>
          </p:sp>
          <p:sp>
            <p:nvSpPr>
              <p:cNvPr id="19" name="Text Box 23"/>
              <p:cNvSpPr txBox="1">
                <a:spLocks noChangeArrowheads="1"/>
              </p:cNvSpPr>
              <p:nvPr/>
            </p:nvSpPr>
            <p:spPr bwMode="auto">
              <a:xfrm>
                <a:off x="803" y="2654"/>
                <a:ext cx="201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e</a:t>
                </a:r>
              </a:p>
            </p:txBody>
          </p:sp>
        </p:grpSp>
        <p:sp>
          <p:nvSpPr>
            <p:cNvPr id="28" name="テキスト ボックス 2"/>
            <p:cNvSpPr txBox="1">
              <a:spLocks noChangeArrowheads="1"/>
            </p:cNvSpPr>
            <p:nvPr/>
          </p:nvSpPr>
          <p:spPr bwMode="auto">
            <a:xfrm>
              <a:off x="1619672" y="2377975"/>
              <a:ext cx="97783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altLang="ja-JP" sz="18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Type-I</a:t>
              </a:r>
              <a:endPara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2076181" y="4185868"/>
            <a:ext cx="2127121" cy="1727947"/>
            <a:chOff x="3347864" y="2390675"/>
            <a:chExt cx="2127121" cy="1727947"/>
          </a:xfrm>
        </p:grpSpPr>
        <p:grpSp>
          <p:nvGrpSpPr>
            <p:cNvPr id="6" name="Group 25"/>
            <p:cNvGrpSpPr>
              <a:grpSpLocks/>
            </p:cNvGrpSpPr>
            <p:nvPr/>
          </p:nvGrpSpPr>
          <p:grpSpPr bwMode="auto">
            <a:xfrm>
              <a:off x="3779912" y="2669234"/>
              <a:ext cx="1430337" cy="1449388"/>
              <a:chOff x="316" y="2039"/>
              <a:chExt cx="901" cy="913"/>
            </a:xfrm>
          </p:grpSpPr>
          <p:sp>
            <p:nvSpPr>
              <p:cNvPr id="7" name="Oval 22"/>
              <p:cNvSpPr>
                <a:spLocks noChangeArrowheads="1"/>
              </p:cNvSpPr>
              <p:nvPr/>
            </p:nvSpPr>
            <p:spPr bwMode="auto">
              <a:xfrm rot="5400000">
                <a:off x="623" y="2357"/>
                <a:ext cx="288" cy="901"/>
              </a:xfrm>
              <a:prstGeom prst="ellipse">
                <a:avLst/>
              </a:prstGeom>
              <a:solidFill>
                <a:srgbClr val="CCFFFF">
                  <a:alpha val="50195"/>
                </a:srgbClr>
              </a:solidFill>
              <a:ln w="317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" name="Oval 18"/>
              <p:cNvSpPr>
                <a:spLocks noChangeArrowheads="1"/>
              </p:cNvSpPr>
              <p:nvPr/>
            </p:nvSpPr>
            <p:spPr bwMode="auto">
              <a:xfrm>
                <a:off x="348" y="2321"/>
                <a:ext cx="336" cy="319"/>
              </a:xfrm>
              <a:prstGeom prst="ellipse">
                <a:avLst/>
              </a:prstGeom>
              <a:solidFill>
                <a:srgbClr val="FF99CC">
                  <a:alpha val="50195"/>
                </a:srgbClr>
              </a:solidFill>
              <a:ln w="317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" name="Text Box 19"/>
              <p:cNvSpPr txBox="1">
                <a:spLocks noChangeArrowheads="1"/>
              </p:cNvSpPr>
              <p:nvPr/>
            </p:nvSpPr>
            <p:spPr bwMode="auto">
              <a:xfrm>
                <a:off x="398" y="2353"/>
                <a:ext cx="226" cy="44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/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u</a:t>
                </a:r>
              </a:p>
              <a:p>
                <a:pPr algn="ctr" eaLnBrk="1" hangingPunct="1">
                  <a:buFontTx/>
                  <a:buNone/>
                </a:pPr>
                <a:endParaRPr lang="en-US" altLang="ja-JP" sz="2000" b="1" dirty="0"/>
              </a:p>
            </p:txBody>
          </p:sp>
          <p:sp>
            <p:nvSpPr>
              <p:cNvPr id="10" name="Text Box 20"/>
              <p:cNvSpPr txBox="1">
                <a:spLocks noChangeArrowheads="1"/>
              </p:cNvSpPr>
              <p:nvPr/>
            </p:nvSpPr>
            <p:spPr bwMode="auto">
              <a:xfrm>
                <a:off x="400" y="2674"/>
                <a:ext cx="223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d</a:t>
                </a:r>
              </a:p>
            </p:txBody>
          </p:sp>
          <p:sp>
            <p:nvSpPr>
              <p:cNvPr id="11" name="Text Box 21"/>
              <p:cNvSpPr txBox="1">
                <a:spLocks noChangeArrowheads="1"/>
              </p:cNvSpPr>
              <p:nvPr/>
            </p:nvSpPr>
            <p:spPr bwMode="auto">
              <a:xfrm>
                <a:off x="348" y="2039"/>
                <a:ext cx="372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Φ</a:t>
                </a:r>
                <a:r>
                  <a:rPr lang="ja-JP" altLang="en-US" sz="2000" b="1" baseline="-250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２</a:t>
                </a:r>
              </a:p>
            </p:txBody>
          </p:sp>
          <p:sp>
            <p:nvSpPr>
              <p:cNvPr id="12" name="Text Box 23"/>
              <p:cNvSpPr txBox="1">
                <a:spLocks noChangeArrowheads="1"/>
              </p:cNvSpPr>
              <p:nvPr/>
            </p:nvSpPr>
            <p:spPr bwMode="auto">
              <a:xfrm>
                <a:off x="883" y="2674"/>
                <a:ext cx="201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e</a:t>
                </a:r>
              </a:p>
            </p:txBody>
          </p:sp>
          <p:sp>
            <p:nvSpPr>
              <p:cNvPr id="13" name="Text Box 24"/>
              <p:cNvSpPr txBox="1">
                <a:spLocks noChangeArrowheads="1"/>
              </p:cNvSpPr>
              <p:nvPr/>
            </p:nvSpPr>
            <p:spPr bwMode="auto">
              <a:xfrm>
                <a:off x="791" y="2039"/>
                <a:ext cx="421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solidFill>
                      <a:srgbClr val="0070C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Φ</a:t>
                </a:r>
                <a:r>
                  <a:rPr lang="ja-JP" altLang="en-US" sz="2000" b="1" baseline="-25000" dirty="0">
                    <a:solidFill>
                      <a:srgbClr val="0070C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１</a:t>
                </a:r>
              </a:p>
            </p:txBody>
          </p:sp>
        </p:grpSp>
        <p:sp>
          <p:nvSpPr>
            <p:cNvPr id="29" name="テキスト ボックス 43"/>
            <p:cNvSpPr txBox="1">
              <a:spLocks noChangeArrowheads="1"/>
            </p:cNvSpPr>
            <p:nvPr/>
          </p:nvSpPr>
          <p:spPr bwMode="auto">
            <a:xfrm>
              <a:off x="3347864" y="2390675"/>
              <a:ext cx="212712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/>
              <a:r>
                <a:rPr lang="en-US" altLang="ja-JP" sz="18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Type-II (MSSM)</a:t>
              </a:r>
              <a:endPara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1" name="グループ化 40"/>
          <p:cNvGrpSpPr/>
          <p:nvPr/>
        </p:nvGrpSpPr>
        <p:grpSpPr>
          <a:xfrm>
            <a:off x="4596677" y="4149080"/>
            <a:ext cx="1820435" cy="1943319"/>
            <a:chOff x="1403648" y="4365401"/>
            <a:chExt cx="1820435" cy="1943319"/>
          </a:xfrm>
        </p:grpSpPr>
        <p:grpSp>
          <p:nvGrpSpPr>
            <p:cNvPr id="31" name="Group 9"/>
            <p:cNvGrpSpPr>
              <a:grpSpLocks/>
            </p:cNvGrpSpPr>
            <p:nvPr/>
          </p:nvGrpSpPr>
          <p:grpSpPr bwMode="auto">
            <a:xfrm>
              <a:off x="1636316" y="5011732"/>
              <a:ext cx="1371600" cy="1296988"/>
              <a:chOff x="4272" y="3295"/>
              <a:chExt cx="864" cy="817"/>
            </a:xfrm>
          </p:grpSpPr>
          <p:sp>
            <p:nvSpPr>
              <p:cNvPr id="33" name="Oval 10"/>
              <p:cNvSpPr>
                <a:spLocks noChangeArrowheads="1"/>
              </p:cNvSpPr>
              <p:nvPr/>
            </p:nvSpPr>
            <p:spPr bwMode="auto">
              <a:xfrm>
                <a:off x="4272" y="3594"/>
                <a:ext cx="336" cy="512"/>
              </a:xfrm>
              <a:prstGeom prst="ellipse">
                <a:avLst/>
              </a:prstGeom>
              <a:solidFill>
                <a:srgbClr val="FF99CC">
                  <a:alpha val="50195"/>
                </a:srgbClr>
              </a:solidFill>
              <a:ln w="317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Text Box 11"/>
              <p:cNvSpPr txBox="1">
                <a:spLocks noChangeArrowheads="1"/>
              </p:cNvSpPr>
              <p:nvPr/>
            </p:nvSpPr>
            <p:spPr bwMode="auto">
              <a:xfrm>
                <a:off x="4322" y="3584"/>
                <a:ext cx="22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u</a:t>
                </a:r>
              </a:p>
            </p:txBody>
          </p:sp>
          <p:sp>
            <p:nvSpPr>
              <p:cNvPr id="35" name="Text Box 12"/>
              <p:cNvSpPr txBox="1">
                <a:spLocks noChangeArrowheads="1"/>
              </p:cNvSpPr>
              <p:nvPr/>
            </p:nvSpPr>
            <p:spPr bwMode="auto">
              <a:xfrm>
                <a:off x="4323" y="3860"/>
                <a:ext cx="223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d</a:t>
                </a:r>
              </a:p>
            </p:txBody>
          </p:sp>
          <p:sp>
            <p:nvSpPr>
              <p:cNvPr id="36" name="Text Box 13"/>
              <p:cNvSpPr txBox="1">
                <a:spLocks noChangeArrowheads="1"/>
              </p:cNvSpPr>
              <p:nvPr/>
            </p:nvSpPr>
            <p:spPr bwMode="auto">
              <a:xfrm>
                <a:off x="4272" y="3295"/>
                <a:ext cx="372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Φ</a:t>
                </a:r>
                <a:r>
                  <a:rPr lang="ja-JP" altLang="en-US" sz="2000" b="1" baseline="-250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２</a:t>
                </a:r>
              </a:p>
            </p:txBody>
          </p:sp>
          <p:sp>
            <p:nvSpPr>
              <p:cNvPr id="37" name="Oval 14"/>
              <p:cNvSpPr>
                <a:spLocks noChangeArrowheads="1"/>
              </p:cNvSpPr>
              <p:nvPr/>
            </p:nvSpPr>
            <p:spPr bwMode="auto">
              <a:xfrm>
                <a:off x="4752" y="3813"/>
                <a:ext cx="288" cy="299"/>
              </a:xfrm>
              <a:prstGeom prst="ellipse">
                <a:avLst/>
              </a:prstGeom>
              <a:solidFill>
                <a:srgbClr val="CCFFFF">
                  <a:alpha val="50195"/>
                </a:srgbClr>
              </a:solidFill>
              <a:ln w="317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Text Box 15"/>
              <p:cNvSpPr txBox="1">
                <a:spLocks noChangeArrowheads="1"/>
              </p:cNvSpPr>
              <p:nvPr/>
            </p:nvSpPr>
            <p:spPr bwMode="auto">
              <a:xfrm>
                <a:off x="4799" y="3840"/>
                <a:ext cx="21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e</a:t>
                </a:r>
              </a:p>
            </p:txBody>
          </p:sp>
          <p:sp>
            <p:nvSpPr>
              <p:cNvPr id="39" name="Text Box 16"/>
              <p:cNvSpPr txBox="1">
                <a:spLocks noChangeArrowheads="1"/>
              </p:cNvSpPr>
              <p:nvPr/>
            </p:nvSpPr>
            <p:spPr bwMode="auto">
              <a:xfrm>
                <a:off x="4715" y="3312"/>
                <a:ext cx="421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solidFill>
                      <a:srgbClr val="0070C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Φ</a:t>
                </a:r>
                <a:r>
                  <a:rPr lang="ja-JP" altLang="en-US" sz="2000" b="1" baseline="-25000" dirty="0">
                    <a:solidFill>
                      <a:srgbClr val="0070C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１</a:t>
                </a:r>
              </a:p>
            </p:txBody>
          </p:sp>
        </p:grpSp>
        <p:sp>
          <p:nvSpPr>
            <p:cNvPr id="32" name="テキスト ボックス 44"/>
            <p:cNvSpPr txBox="1">
              <a:spLocks noChangeArrowheads="1"/>
            </p:cNvSpPr>
            <p:nvPr/>
          </p:nvSpPr>
          <p:spPr bwMode="auto">
            <a:xfrm>
              <a:off x="1403648" y="4365401"/>
              <a:ext cx="182043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altLang="ja-JP" sz="18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Type-X</a:t>
              </a:r>
            </a:p>
            <a:p>
              <a:pPr eaLnBrk="1" hangingPunct="1">
                <a:buFontTx/>
                <a:buNone/>
              </a:pPr>
              <a:r>
                <a:rPr lang="en-US" altLang="ja-JP" sz="18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</a:t>
              </a:r>
              <a:r>
                <a:rPr lang="en-US" altLang="ja-JP" sz="1800" b="1" dirty="0" err="1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Leptophilic</a:t>
              </a:r>
              <a:r>
                <a:rPr lang="en-US" altLang="ja-JP" sz="18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) </a:t>
              </a:r>
              <a:endPara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6723582" y="4120206"/>
            <a:ext cx="1520826" cy="2045098"/>
            <a:chOff x="3746108" y="4408238"/>
            <a:chExt cx="1520826" cy="2045098"/>
          </a:xfrm>
        </p:grpSpPr>
        <p:grpSp>
          <p:nvGrpSpPr>
            <p:cNvPr id="20" name="Group 9"/>
            <p:cNvGrpSpPr>
              <a:grpSpLocks/>
            </p:cNvGrpSpPr>
            <p:nvPr/>
          </p:nvGrpSpPr>
          <p:grpSpPr bwMode="auto">
            <a:xfrm>
              <a:off x="3746108" y="5013473"/>
              <a:ext cx="1520826" cy="1439863"/>
              <a:chOff x="4205" y="3295"/>
              <a:chExt cx="958" cy="907"/>
            </a:xfrm>
          </p:grpSpPr>
          <p:sp>
            <p:nvSpPr>
              <p:cNvPr id="21" name="Oval 14"/>
              <p:cNvSpPr>
                <a:spLocks noChangeArrowheads="1"/>
              </p:cNvSpPr>
              <p:nvPr/>
            </p:nvSpPr>
            <p:spPr bwMode="auto">
              <a:xfrm>
                <a:off x="4274" y="3903"/>
                <a:ext cx="288" cy="299"/>
              </a:xfrm>
              <a:prstGeom prst="ellipse">
                <a:avLst/>
              </a:prstGeom>
              <a:solidFill>
                <a:srgbClr val="CCFFFF">
                  <a:alpha val="50195"/>
                </a:srgbClr>
              </a:solidFill>
              <a:ln w="317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2" name="Oval 10"/>
              <p:cNvSpPr>
                <a:spLocks noChangeArrowheads="1"/>
              </p:cNvSpPr>
              <p:nvPr/>
            </p:nvSpPr>
            <p:spPr bwMode="auto">
              <a:xfrm rot="2353724">
                <a:off x="4205" y="3741"/>
                <a:ext cx="958" cy="341"/>
              </a:xfrm>
              <a:prstGeom prst="ellipse">
                <a:avLst/>
              </a:prstGeom>
              <a:solidFill>
                <a:srgbClr val="FF99CC">
                  <a:alpha val="50195"/>
                </a:srgbClr>
              </a:solidFill>
              <a:ln w="317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3" name="Text Box 11"/>
              <p:cNvSpPr txBox="1">
                <a:spLocks noChangeArrowheads="1"/>
              </p:cNvSpPr>
              <p:nvPr/>
            </p:nvSpPr>
            <p:spPr bwMode="auto">
              <a:xfrm>
                <a:off x="4322" y="3632"/>
                <a:ext cx="22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u</a:t>
                </a:r>
              </a:p>
            </p:txBody>
          </p:sp>
          <p:sp>
            <p:nvSpPr>
              <p:cNvPr id="24" name="Text Box 12"/>
              <p:cNvSpPr txBox="1">
                <a:spLocks noChangeArrowheads="1"/>
              </p:cNvSpPr>
              <p:nvPr/>
            </p:nvSpPr>
            <p:spPr bwMode="auto">
              <a:xfrm>
                <a:off x="4323" y="3950"/>
                <a:ext cx="223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d</a:t>
                </a:r>
              </a:p>
            </p:txBody>
          </p:sp>
          <p:sp>
            <p:nvSpPr>
              <p:cNvPr id="25" name="Text Box 13"/>
              <p:cNvSpPr txBox="1">
                <a:spLocks noChangeArrowheads="1"/>
              </p:cNvSpPr>
              <p:nvPr/>
            </p:nvSpPr>
            <p:spPr bwMode="auto">
              <a:xfrm>
                <a:off x="4272" y="3295"/>
                <a:ext cx="372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Φ</a:t>
                </a:r>
                <a:r>
                  <a:rPr lang="ja-JP" altLang="en-US" sz="2000" b="1" baseline="-25000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２</a:t>
                </a:r>
              </a:p>
            </p:txBody>
          </p:sp>
          <p:sp>
            <p:nvSpPr>
              <p:cNvPr id="26" name="Text Box 15"/>
              <p:cNvSpPr txBox="1">
                <a:spLocks noChangeArrowheads="1"/>
              </p:cNvSpPr>
              <p:nvPr/>
            </p:nvSpPr>
            <p:spPr bwMode="auto">
              <a:xfrm>
                <a:off x="4791" y="3950"/>
                <a:ext cx="216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e</a:t>
                </a:r>
              </a:p>
            </p:txBody>
          </p:sp>
          <p:sp>
            <p:nvSpPr>
              <p:cNvPr id="27" name="Text Box 16"/>
              <p:cNvSpPr txBox="1">
                <a:spLocks noChangeArrowheads="1"/>
              </p:cNvSpPr>
              <p:nvPr/>
            </p:nvSpPr>
            <p:spPr bwMode="auto">
              <a:xfrm>
                <a:off x="4692" y="3295"/>
                <a:ext cx="421" cy="25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CCFFFF">
                        <a:alpha val="50195"/>
                      </a:srgbClr>
                    </a:solidFill>
                  </a14:hiddenFill>
                </a:ext>
                <a:ext uri="{91240B29-F687-4F45-9708-019B960494DF}">
                  <a14:hiddenLine xmlns:a14="http://schemas.microsoft.com/office/drawing/2010/main" w="31750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1pPr>
                <a:lvl2pPr marL="742950" indent="-28575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2pPr>
                <a:lvl3pPr marL="11430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3pPr>
                <a:lvl4pPr marL="16002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4pPr>
                <a:lvl5pPr marL="2057400" indent="-228600" eaLnBrk="0" hangingPunct="0"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kumimoji="1" sz="2400">
                    <a:solidFill>
                      <a:schemeClr val="tx1"/>
                    </a:solidFill>
                    <a:latin typeface="Times New Roman" pitchFamily="18" charset="0"/>
                    <a:ea typeface="ＭＳ Ｐゴシック" pitchFamily="50" charset="-128"/>
                  </a:defRPr>
                </a:lvl9pPr>
              </a:lstStyle>
              <a:p>
                <a:pPr algn="ctr" eaLnBrk="1" hangingPunct="1">
                  <a:buFontTx/>
                  <a:buNone/>
                </a:pPr>
                <a:r>
                  <a:rPr lang="en-US" altLang="ja-JP" sz="2000" b="1" dirty="0">
                    <a:solidFill>
                      <a:srgbClr val="0070C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Φ</a:t>
                </a:r>
                <a:r>
                  <a:rPr lang="ja-JP" altLang="en-US" sz="2000" b="1" baseline="-25000" dirty="0">
                    <a:solidFill>
                      <a:srgbClr val="0070C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１</a:t>
                </a:r>
              </a:p>
            </p:txBody>
          </p:sp>
        </p:grpSp>
        <p:sp>
          <p:nvSpPr>
            <p:cNvPr id="40" name="テキスト ボックス 45"/>
            <p:cNvSpPr txBox="1">
              <a:spLocks noChangeArrowheads="1"/>
            </p:cNvSpPr>
            <p:nvPr/>
          </p:nvSpPr>
          <p:spPr bwMode="auto">
            <a:xfrm>
              <a:off x="3931841" y="4408238"/>
              <a:ext cx="1300356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kumimoji="1" sz="2400">
                  <a:solidFill>
                    <a:schemeClr val="tx1"/>
                  </a:solidFill>
                  <a:latin typeface="Times New Roman" pitchFamily="18" charset="0"/>
                  <a:ea typeface="ＭＳ Ｐゴシック" pitchFamily="50" charset="-128"/>
                </a:defRPr>
              </a:lvl9pPr>
            </a:lstStyle>
            <a:p>
              <a:pPr eaLnBrk="1" hangingPunct="1">
                <a:buFontTx/>
                <a:buNone/>
              </a:pPr>
              <a:r>
                <a:rPr lang="en-US" altLang="ja-JP" sz="18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Type-Y</a:t>
              </a:r>
            </a:p>
            <a:p>
              <a:pPr eaLnBrk="1" hangingPunct="1">
                <a:buFontTx/>
                <a:buNone/>
              </a:pPr>
              <a:r>
                <a:rPr lang="en-US" altLang="ja-JP" sz="18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(Flipped)</a:t>
              </a:r>
              <a:endPara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47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Yukawa Interactions 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45577" y="1340768"/>
            <a:ext cx="8054706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Under the Z</a:t>
            </a:r>
            <a:r>
              <a:rPr kumimoji="1"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symmetry, the Yukawa int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eractions are given by </a:t>
            </a:r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2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804248" y="6453336"/>
            <a:ext cx="2133600" cy="365125"/>
          </a:xfrm>
        </p:spPr>
        <p:txBody>
          <a:bodyPr/>
          <a:lstStyle/>
          <a:p>
            <a:r>
              <a:rPr kumimoji="1" lang="en-US" altLang="ja-JP" dirty="0" smtClean="0"/>
              <a:t>17</a:t>
            </a:r>
            <a:endParaRPr kumimoji="1" lang="ja-JP" altLang="en-US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581031" y="3517558"/>
            <a:ext cx="631144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Barger</a:t>
            </a:r>
            <a:r>
              <a:rPr lang="en-US" altLang="ja-JP" sz="14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sz="14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Hewett, Phillips, PRD41 (1990); Grossman, NPB426 (1994).</a:t>
            </a:r>
            <a:endParaRPr lang="en-US" altLang="ja-JP" sz="1400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950" y="2075145"/>
            <a:ext cx="7505833" cy="657225"/>
          </a:xfrm>
          <a:prstGeom prst="rect">
            <a:avLst/>
          </a:prstGeom>
        </p:spPr>
      </p:pic>
      <p:sp>
        <p:nvSpPr>
          <p:cNvPr id="46" name="テキスト ボックス 45"/>
          <p:cNvSpPr txBox="1"/>
          <p:nvPr/>
        </p:nvSpPr>
        <p:spPr>
          <a:xfrm>
            <a:off x="323528" y="3008565"/>
            <a:ext cx="597682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Four independent types are allowed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as follows</a:t>
            </a:r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57498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4" name="表 53"/>
          <p:cNvGraphicFramePr>
            <a:graphicFrameLocks noGrp="1"/>
          </p:cNvGraphicFramePr>
          <p:nvPr>
            <p:extLst/>
          </p:nvPr>
        </p:nvGraphicFramePr>
        <p:xfrm>
          <a:off x="4860032" y="1718815"/>
          <a:ext cx="4104456" cy="243026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26114"/>
                <a:gridCol w="1026114"/>
                <a:gridCol w="1026114"/>
                <a:gridCol w="1026114"/>
              </a:tblGrid>
              <a:tr h="486053"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ξ</a:t>
                      </a:r>
                      <a:r>
                        <a:rPr kumimoji="1" lang="en-US" altLang="ja-JP" sz="1600" baseline="-250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u</a:t>
                      </a:r>
                      <a:endParaRPr kumimoji="1" lang="ja-JP" altLang="en-US" sz="1600" baseline="-250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ξ</a:t>
                      </a:r>
                      <a:r>
                        <a:rPr kumimoji="1" lang="en-US" altLang="ja-JP" sz="1600" baseline="-250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d</a:t>
                      </a:r>
                      <a:endParaRPr kumimoji="1" lang="ja-JP" altLang="en-US" sz="1600" baseline="-250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ξ</a:t>
                      </a:r>
                      <a:r>
                        <a:rPr kumimoji="1" lang="en-US" altLang="ja-JP" sz="1600" baseline="-250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e</a:t>
                      </a:r>
                      <a:endParaRPr kumimoji="1" lang="ja-JP" altLang="en-US" sz="1600" baseline="-250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86053"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Type-I</a:t>
                      </a:r>
                      <a:endParaRPr kumimoji="1" lang="ja-JP" altLang="en-US" sz="16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chemeClr val="tx2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cotβ</a:t>
                      </a:r>
                      <a:endParaRPr kumimoji="1" lang="ja-JP" altLang="en-US" sz="1600" b="1" dirty="0">
                        <a:solidFill>
                          <a:schemeClr val="tx2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chemeClr val="tx2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cotβ</a:t>
                      </a:r>
                      <a:endParaRPr kumimoji="1" lang="ja-JP" altLang="en-US" sz="1600" b="1" dirty="0" smtClean="0">
                        <a:solidFill>
                          <a:schemeClr val="tx2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chemeClr val="tx2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cotβ</a:t>
                      </a:r>
                      <a:endParaRPr kumimoji="1" lang="ja-JP" altLang="en-US" sz="1600" b="1" dirty="0" smtClean="0">
                        <a:solidFill>
                          <a:schemeClr val="tx2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860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Type-II</a:t>
                      </a:r>
                      <a:endParaRPr kumimoji="1" lang="ja-JP" altLang="en-US" sz="16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chemeClr val="tx2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cotβ</a:t>
                      </a:r>
                      <a:endParaRPr kumimoji="1" lang="ja-JP" altLang="en-US" sz="1600" b="1" dirty="0" smtClean="0">
                        <a:solidFill>
                          <a:schemeClr val="tx2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-tanβ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-tanβ</a:t>
                      </a:r>
                      <a:endParaRPr kumimoji="1" lang="ja-JP" altLang="en-US" sz="1600" b="1" dirty="0" smtClean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860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Type-X</a:t>
                      </a:r>
                      <a:endParaRPr kumimoji="1" lang="ja-JP" altLang="en-US" sz="16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chemeClr val="tx2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cotβ</a:t>
                      </a:r>
                      <a:endParaRPr kumimoji="1" lang="ja-JP" altLang="en-US" sz="1600" b="1" dirty="0" smtClean="0">
                        <a:solidFill>
                          <a:schemeClr val="tx2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chemeClr val="tx2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cotβ</a:t>
                      </a:r>
                      <a:endParaRPr kumimoji="1" lang="ja-JP" altLang="en-US" sz="1600" b="1" dirty="0" smtClean="0">
                        <a:solidFill>
                          <a:schemeClr val="tx2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-tanβ</a:t>
                      </a:r>
                      <a:endParaRPr kumimoji="1" lang="ja-JP" altLang="en-US" sz="1600" b="1" dirty="0" smtClean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8605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Type-Y</a:t>
                      </a:r>
                      <a:endParaRPr kumimoji="1" lang="ja-JP" altLang="en-US" sz="16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chemeClr val="tx2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cotβ</a:t>
                      </a:r>
                      <a:endParaRPr kumimoji="1" lang="ja-JP" altLang="en-US" sz="1600" b="1" dirty="0" smtClean="0">
                        <a:solidFill>
                          <a:schemeClr val="tx2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-tanβ</a:t>
                      </a:r>
                      <a:endParaRPr kumimoji="1" lang="ja-JP" altLang="en-US" sz="1600" b="1" dirty="0" smtClean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chemeClr val="tx2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cotβ</a:t>
                      </a:r>
                      <a:endParaRPr kumimoji="1" lang="ja-JP" altLang="en-US" sz="1600" b="1" dirty="0" smtClean="0">
                        <a:solidFill>
                          <a:schemeClr val="tx2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6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Higgs Boson Couplings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251520" y="1747445"/>
            <a:ext cx="4245579" cy="1190889"/>
            <a:chOff x="539552" y="2094095"/>
            <a:chExt cx="4245579" cy="1190889"/>
          </a:xfrm>
        </p:grpSpPr>
        <p:grpSp>
          <p:nvGrpSpPr>
            <p:cNvPr id="76" name="グループ化 75"/>
            <p:cNvGrpSpPr/>
            <p:nvPr/>
          </p:nvGrpSpPr>
          <p:grpSpPr>
            <a:xfrm>
              <a:off x="539552" y="2094095"/>
              <a:ext cx="1620676" cy="1190889"/>
              <a:chOff x="3061344" y="1722770"/>
              <a:chExt cx="2312645" cy="1804060"/>
            </a:xfrm>
          </p:grpSpPr>
          <p:cxnSp>
            <p:nvCxnSpPr>
              <p:cNvPr id="77" name="直線コネクタ 76"/>
              <p:cNvCxnSpPr/>
              <p:nvPr/>
            </p:nvCxnSpPr>
            <p:spPr>
              <a:xfrm>
                <a:off x="3563888" y="2636912"/>
                <a:ext cx="648072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8" name="フリーフォーム 77"/>
              <p:cNvSpPr/>
              <p:nvPr/>
            </p:nvSpPr>
            <p:spPr>
              <a:xfrm>
                <a:off x="4222224" y="2003648"/>
                <a:ext cx="576064" cy="633264"/>
              </a:xfrm>
              <a:custGeom>
                <a:avLst/>
                <a:gdLst>
                  <a:gd name="connsiteX0" fmla="*/ 0 w 825744"/>
                  <a:gd name="connsiteY0" fmla="*/ 875211 h 875211"/>
                  <a:gd name="connsiteX1" fmla="*/ 78377 w 825744"/>
                  <a:gd name="connsiteY1" fmla="*/ 640080 h 875211"/>
                  <a:gd name="connsiteX2" fmla="*/ 287383 w 825744"/>
                  <a:gd name="connsiteY2" fmla="*/ 718457 h 875211"/>
                  <a:gd name="connsiteX3" fmla="*/ 248194 w 825744"/>
                  <a:gd name="connsiteY3" fmla="*/ 378823 h 875211"/>
                  <a:gd name="connsiteX4" fmla="*/ 535577 w 825744"/>
                  <a:gd name="connsiteY4" fmla="*/ 444137 h 875211"/>
                  <a:gd name="connsiteX5" fmla="*/ 496389 w 825744"/>
                  <a:gd name="connsiteY5" fmla="*/ 117566 h 875211"/>
                  <a:gd name="connsiteX6" fmla="*/ 796834 w 825744"/>
                  <a:gd name="connsiteY6" fmla="*/ 195943 h 875211"/>
                  <a:gd name="connsiteX7" fmla="*/ 796834 w 825744"/>
                  <a:gd name="connsiteY7" fmla="*/ 0 h 875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5744" h="875211">
                    <a:moveTo>
                      <a:pt x="0" y="875211"/>
                    </a:moveTo>
                    <a:cubicBezTo>
                      <a:pt x="15240" y="770708"/>
                      <a:pt x="30480" y="666206"/>
                      <a:pt x="78377" y="640080"/>
                    </a:cubicBezTo>
                    <a:cubicBezTo>
                      <a:pt x="126274" y="613954"/>
                      <a:pt x="259080" y="762000"/>
                      <a:pt x="287383" y="718457"/>
                    </a:cubicBezTo>
                    <a:cubicBezTo>
                      <a:pt x="315686" y="674914"/>
                      <a:pt x="206828" y="424543"/>
                      <a:pt x="248194" y="378823"/>
                    </a:cubicBezTo>
                    <a:cubicBezTo>
                      <a:pt x="289560" y="333103"/>
                      <a:pt x="494211" y="487680"/>
                      <a:pt x="535577" y="444137"/>
                    </a:cubicBezTo>
                    <a:cubicBezTo>
                      <a:pt x="576943" y="400594"/>
                      <a:pt x="452846" y="158932"/>
                      <a:pt x="496389" y="117566"/>
                    </a:cubicBezTo>
                    <a:cubicBezTo>
                      <a:pt x="539932" y="76200"/>
                      <a:pt x="746760" y="215537"/>
                      <a:pt x="796834" y="195943"/>
                    </a:cubicBezTo>
                    <a:cubicBezTo>
                      <a:pt x="846908" y="176349"/>
                      <a:pt x="821871" y="88174"/>
                      <a:pt x="796834" y="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フリーフォーム 78"/>
              <p:cNvSpPr/>
              <p:nvPr/>
            </p:nvSpPr>
            <p:spPr>
              <a:xfrm rot="5400000">
                <a:off x="4175954" y="2600909"/>
                <a:ext cx="590939" cy="662945"/>
              </a:xfrm>
              <a:custGeom>
                <a:avLst/>
                <a:gdLst>
                  <a:gd name="connsiteX0" fmla="*/ 0 w 825744"/>
                  <a:gd name="connsiteY0" fmla="*/ 875211 h 875211"/>
                  <a:gd name="connsiteX1" fmla="*/ 78377 w 825744"/>
                  <a:gd name="connsiteY1" fmla="*/ 640080 h 875211"/>
                  <a:gd name="connsiteX2" fmla="*/ 287383 w 825744"/>
                  <a:gd name="connsiteY2" fmla="*/ 718457 h 875211"/>
                  <a:gd name="connsiteX3" fmla="*/ 248194 w 825744"/>
                  <a:gd name="connsiteY3" fmla="*/ 378823 h 875211"/>
                  <a:gd name="connsiteX4" fmla="*/ 535577 w 825744"/>
                  <a:gd name="connsiteY4" fmla="*/ 444137 h 875211"/>
                  <a:gd name="connsiteX5" fmla="*/ 496389 w 825744"/>
                  <a:gd name="connsiteY5" fmla="*/ 117566 h 875211"/>
                  <a:gd name="connsiteX6" fmla="*/ 796834 w 825744"/>
                  <a:gd name="connsiteY6" fmla="*/ 195943 h 875211"/>
                  <a:gd name="connsiteX7" fmla="*/ 796834 w 825744"/>
                  <a:gd name="connsiteY7" fmla="*/ 0 h 8752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25744" h="875211">
                    <a:moveTo>
                      <a:pt x="0" y="875211"/>
                    </a:moveTo>
                    <a:cubicBezTo>
                      <a:pt x="15240" y="770708"/>
                      <a:pt x="30480" y="666206"/>
                      <a:pt x="78377" y="640080"/>
                    </a:cubicBezTo>
                    <a:cubicBezTo>
                      <a:pt x="126274" y="613954"/>
                      <a:pt x="259080" y="762000"/>
                      <a:pt x="287383" y="718457"/>
                    </a:cubicBezTo>
                    <a:cubicBezTo>
                      <a:pt x="315686" y="674914"/>
                      <a:pt x="206828" y="424543"/>
                      <a:pt x="248194" y="378823"/>
                    </a:cubicBezTo>
                    <a:cubicBezTo>
                      <a:pt x="289560" y="333103"/>
                      <a:pt x="494211" y="487680"/>
                      <a:pt x="535577" y="444137"/>
                    </a:cubicBezTo>
                    <a:cubicBezTo>
                      <a:pt x="576943" y="400594"/>
                      <a:pt x="452846" y="158932"/>
                      <a:pt x="496389" y="117566"/>
                    </a:cubicBezTo>
                    <a:cubicBezTo>
                      <a:pt x="539932" y="76200"/>
                      <a:pt x="746760" y="215537"/>
                      <a:pt x="796834" y="195943"/>
                    </a:cubicBezTo>
                    <a:cubicBezTo>
                      <a:pt x="846908" y="176349"/>
                      <a:pt x="821871" y="88174"/>
                      <a:pt x="796834" y="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テキスト ボックス 79"/>
              <p:cNvSpPr txBox="1"/>
              <p:nvPr/>
            </p:nvSpPr>
            <p:spPr>
              <a:xfrm>
                <a:off x="3061344" y="2363197"/>
                <a:ext cx="487679" cy="5594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h</a:t>
                </a:r>
                <a:endParaRPr kumimoji="1" lang="en-US" altLang="ja-JP" b="1" dirty="0" smtClean="0">
                  <a:solidFill>
                    <a:srgbClr val="0070C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81" name="テキスト ボックス 80"/>
              <p:cNvSpPr txBox="1"/>
              <p:nvPr/>
            </p:nvSpPr>
            <p:spPr>
              <a:xfrm>
                <a:off x="4870297" y="1722770"/>
                <a:ext cx="503692" cy="5594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V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82" name="テキスト ボックス 81"/>
              <p:cNvSpPr txBox="1"/>
              <p:nvPr/>
            </p:nvSpPr>
            <p:spPr>
              <a:xfrm>
                <a:off x="4852664" y="2967334"/>
                <a:ext cx="503692" cy="5594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V</a:t>
                </a:r>
                <a:endPara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sp>
          <p:nvSpPr>
            <p:cNvPr id="83" name="テキスト ボックス 82"/>
            <p:cNvSpPr txBox="1"/>
            <p:nvPr/>
          </p:nvSpPr>
          <p:spPr>
            <a:xfrm>
              <a:off x="2147871" y="2524292"/>
              <a:ext cx="263726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 (SM) × </a:t>
              </a:r>
              <a:r>
                <a:rPr kumimoji="1" lang="en-US" altLang="ja-JP" sz="20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sin(β-α</a:t>
              </a:r>
              <a:r>
                <a:rPr lang="en-US" altLang="ja-JP" sz="20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)</a:t>
              </a:r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251520" y="3789040"/>
            <a:ext cx="4991005" cy="1241435"/>
            <a:chOff x="539552" y="5589239"/>
            <a:chExt cx="4991005" cy="1241435"/>
          </a:xfrm>
        </p:grpSpPr>
        <p:grpSp>
          <p:nvGrpSpPr>
            <p:cNvPr id="87" name="グループ化 86"/>
            <p:cNvGrpSpPr/>
            <p:nvPr/>
          </p:nvGrpSpPr>
          <p:grpSpPr>
            <a:xfrm>
              <a:off x="539552" y="5589239"/>
              <a:ext cx="1447670" cy="1241435"/>
              <a:chOff x="2986856" y="4047455"/>
              <a:chExt cx="2133631" cy="1625169"/>
            </a:xfrm>
          </p:grpSpPr>
          <p:grpSp>
            <p:nvGrpSpPr>
              <p:cNvPr id="88" name="グループ化 87"/>
              <p:cNvGrpSpPr/>
              <p:nvPr/>
            </p:nvGrpSpPr>
            <p:grpSpPr>
              <a:xfrm>
                <a:off x="2986856" y="4047455"/>
                <a:ext cx="2133631" cy="1625169"/>
                <a:chOff x="3004488" y="1815207"/>
                <a:chExt cx="2133631" cy="1625169"/>
              </a:xfrm>
            </p:grpSpPr>
            <p:cxnSp>
              <p:nvCxnSpPr>
                <p:cNvPr id="91" name="直線コネクタ 90"/>
                <p:cNvCxnSpPr/>
                <p:nvPr/>
              </p:nvCxnSpPr>
              <p:spPr>
                <a:xfrm>
                  <a:off x="3563888" y="2636912"/>
                  <a:ext cx="648072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92" name="テキスト ボックス 91"/>
                <p:cNvSpPr txBox="1"/>
                <p:nvPr/>
              </p:nvSpPr>
              <p:spPr>
                <a:xfrm>
                  <a:off x="3004488" y="2422063"/>
                  <a:ext cx="503699" cy="4834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h</a:t>
                  </a:r>
                  <a:endPara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  <p:sp>
              <p:nvSpPr>
                <p:cNvPr id="93" name="テキスト ボックス 92"/>
                <p:cNvSpPr txBox="1"/>
                <p:nvPr/>
              </p:nvSpPr>
              <p:spPr>
                <a:xfrm>
                  <a:off x="4733648" y="1815207"/>
                  <a:ext cx="404471" cy="4834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ja-JP" b="1" dirty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f</a:t>
                  </a:r>
                  <a:endPara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  <p:sp>
              <p:nvSpPr>
                <p:cNvPr id="94" name="テキスト ボックス 93"/>
                <p:cNvSpPr txBox="1"/>
                <p:nvPr/>
              </p:nvSpPr>
              <p:spPr>
                <a:xfrm>
                  <a:off x="4733648" y="2956882"/>
                  <a:ext cx="404471" cy="4834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f</a:t>
                  </a:r>
                  <a:endPara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endParaRPr>
                </a:p>
              </p:txBody>
            </p:sp>
          </p:grpSp>
          <p:cxnSp>
            <p:nvCxnSpPr>
              <p:cNvPr id="89" name="直線コネクタ 88"/>
              <p:cNvCxnSpPr/>
              <p:nvPr/>
            </p:nvCxnSpPr>
            <p:spPr>
              <a:xfrm flipV="1">
                <a:off x="4211960" y="4235896"/>
                <a:ext cx="504056" cy="633264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直線コネクタ 89"/>
              <p:cNvCxnSpPr/>
              <p:nvPr/>
            </p:nvCxnSpPr>
            <p:spPr>
              <a:xfrm>
                <a:off x="4211960" y="4869160"/>
                <a:ext cx="504056" cy="561255"/>
              </a:xfrm>
              <a:prstGeom prst="line">
                <a:avLst/>
              </a:prstGeom>
              <a:ln w="381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5" name="テキスト ボックス 94"/>
            <p:cNvSpPr txBox="1"/>
            <p:nvPr/>
          </p:nvSpPr>
          <p:spPr>
            <a:xfrm>
              <a:off x="2051720" y="5805263"/>
              <a:ext cx="3478837" cy="8925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kumimoji="1"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 (SM) × </a:t>
              </a:r>
            </a:p>
            <a:p>
              <a:pPr>
                <a:lnSpc>
                  <a:spcPct val="130000"/>
                </a:lnSpc>
              </a:pPr>
              <a:r>
                <a:rPr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 </a:t>
              </a:r>
              <a:r>
                <a:rPr kumimoji="1"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[</a:t>
              </a:r>
              <a:r>
                <a:rPr kumimoji="1" lang="en-US" altLang="ja-JP" sz="20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sin(β-α</a:t>
              </a:r>
              <a:r>
                <a:rPr lang="en-US" altLang="ja-JP" sz="20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)</a:t>
              </a: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+ξ</a:t>
              </a:r>
              <a:r>
                <a:rPr lang="en-US" altLang="ja-JP" sz="2000" b="1" baseline="-25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f</a:t>
              </a:r>
              <a:r>
                <a:rPr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en-US" altLang="ja-JP" sz="2000" b="1" dirty="0" smtClean="0">
                  <a:solidFill>
                    <a:schemeClr val="tx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cos(β-α)</a:t>
              </a: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]</a:t>
              </a:r>
            </a:p>
          </p:txBody>
        </p:sp>
      </p:grpSp>
      <p:sp>
        <p:nvSpPr>
          <p:cNvPr id="32" name="スライド番号プレースホルダー 31"/>
          <p:cNvSpPr>
            <a:spLocks noGrp="1"/>
          </p:cNvSpPr>
          <p:nvPr>
            <p:ph type="sldNum" sz="quarter" idx="12"/>
          </p:nvPr>
        </p:nvSpPr>
        <p:spPr>
          <a:xfrm>
            <a:off x="6804248" y="6381328"/>
            <a:ext cx="2133600" cy="365125"/>
          </a:xfrm>
        </p:spPr>
        <p:txBody>
          <a:bodyPr/>
          <a:lstStyle/>
          <a:p>
            <a:r>
              <a:rPr kumimoji="1" lang="en-US" altLang="ja-JP" dirty="0" smtClean="0"/>
              <a:t>18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41467" y="5533246"/>
            <a:ext cx="8327351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When sin(β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α) </a:t>
            </a:r>
            <a:r>
              <a:rPr kumimoji="1" lang="ja-JP" altLang="en-US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≠ 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 , both </a:t>
            </a:r>
            <a:r>
              <a:rPr kumimoji="1" lang="en-US" altLang="ja-JP" sz="2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hVV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and </a:t>
            </a:r>
            <a:r>
              <a:rPr kumimoji="1" lang="en-US" altLang="ja-JP" sz="2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hff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couplings </a:t>
            </a:r>
          </a:p>
          <a:p>
            <a:pPr>
              <a:lnSpc>
                <a:spcPct val="130000"/>
              </a:lnSpc>
            </a:pP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deviate from the SM predictions. </a:t>
            </a:r>
          </a:p>
        </p:txBody>
      </p:sp>
    </p:spTree>
    <p:extLst>
      <p:ext uri="{BB962C8B-B14F-4D97-AF65-F5344CB8AC3E}">
        <p14:creationId xmlns:p14="http://schemas.microsoft.com/office/powerpoint/2010/main" val="789468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κ</a:t>
            </a:r>
            <a:r>
              <a:rPr lang="en-US" altLang="ja-JP" sz="3600" baseline="-25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VS κ</a:t>
            </a:r>
            <a:r>
              <a:rPr lang="en-US" altLang="ja-JP" sz="3600" baseline="-25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</a:t>
            </a:r>
            <a:endParaRPr lang="ja-JP" altLang="en-US" sz="3200" baseline="-25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268760"/>
            <a:ext cx="5328592" cy="5362750"/>
          </a:xfrm>
          <a:prstGeom prst="rect">
            <a:avLst/>
          </a:prstGeom>
        </p:spPr>
      </p:pic>
      <p:grpSp>
        <p:nvGrpSpPr>
          <p:cNvPr id="3" name="グループ化 2"/>
          <p:cNvGrpSpPr/>
          <p:nvPr/>
        </p:nvGrpSpPr>
        <p:grpSpPr>
          <a:xfrm>
            <a:off x="251520" y="5229200"/>
            <a:ext cx="8496944" cy="1291059"/>
            <a:chOff x="251520" y="5229200"/>
            <a:chExt cx="8496944" cy="1291059"/>
          </a:xfrm>
        </p:grpSpPr>
        <p:sp>
          <p:nvSpPr>
            <p:cNvPr id="5" name="正方形/長方形 4"/>
            <p:cNvSpPr/>
            <p:nvPr/>
          </p:nvSpPr>
          <p:spPr>
            <a:xfrm>
              <a:off x="395536" y="5243358"/>
              <a:ext cx="8352928" cy="1200329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</p:spPr>
          <p:txBody>
            <a:bodyPr wrap="square" lIns="108000" rIns="10800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The structure of the</a:t>
              </a:r>
              <a:r>
                <a:rPr lang="ja-JP" altLang="en-US" sz="24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Higgs </a:t>
              </a:r>
              <a:r>
                <a:rPr lang="en-US" altLang="ja-JP" sz="24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sector </a:t>
              </a:r>
              <a:r>
                <a:rPr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can be determined  from the measurements </a:t>
              </a:r>
              <a:r>
                <a:rPr lang="en-US" altLang="ja-JP" sz="24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of </a:t>
              </a:r>
              <a:r>
                <a:rPr lang="en-US" altLang="ja-JP" sz="2400" dirty="0" err="1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hVV</a:t>
              </a:r>
              <a:r>
                <a:rPr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en-US" altLang="ja-JP" sz="24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and </a:t>
              </a:r>
              <a:r>
                <a:rPr lang="en-US" altLang="ja-JP" sz="2400" dirty="0" err="1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hff</a:t>
              </a:r>
              <a:r>
                <a:rPr lang="en-US" altLang="ja-JP" sz="24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r>
                <a:rPr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couplings! </a:t>
              </a:r>
              <a:endPara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2" name="正方形/長方形 1"/>
            <p:cNvSpPr/>
            <p:nvPr/>
          </p:nvSpPr>
          <p:spPr>
            <a:xfrm>
              <a:off x="251520" y="5229200"/>
              <a:ext cx="8424936" cy="1291059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" name="正方形/長方形 7"/>
          <p:cNvSpPr/>
          <p:nvPr/>
        </p:nvSpPr>
        <p:spPr>
          <a:xfrm>
            <a:off x="3782380" y="634030"/>
            <a:ext cx="5155468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Kanemura</a:t>
            </a:r>
            <a:r>
              <a:rPr lang="en-US" altLang="ja-JP" sz="1400" b="1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sz="14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Tsumura</a:t>
            </a:r>
            <a:r>
              <a:rPr lang="en-US" altLang="ja-JP" sz="1400" b="1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KY, </a:t>
            </a:r>
            <a:r>
              <a:rPr lang="en-US" altLang="ja-JP" sz="14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Yokoya</a:t>
            </a:r>
            <a:r>
              <a:rPr lang="en-US" altLang="ja-JP" sz="14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PRD90</a:t>
            </a:r>
            <a:r>
              <a:rPr lang="en-US" altLang="ja-JP" sz="1400" b="1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4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(2014</a:t>
            </a:r>
            <a:r>
              <a:rPr lang="en-US" altLang="ja-JP" sz="1400" b="1" i="1" dirty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8144" y="4221088"/>
            <a:ext cx="3168352" cy="588821"/>
          </a:xfrm>
          <a:prstGeom prst="rect">
            <a:avLst/>
          </a:prstGeom>
        </p:spPr>
      </p:pic>
      <p:graphicFrame>
        <p:nvGraphicFramePr>
          <p:cNvPr id="11" name="表 10"/>
          <p:cNvGraphicFramePr>
            <a:graphicFrameLocks noGrp="1"/>
          </p:cNvGraphicFramePr>
          <p:nvPr>
            <p:extLst/>
          </p:nvPr>
        </p:nvGraphicFramePr>
        <p:xfrm>
          <a:off x="5796136" y="1628800"/>
          <a:ext cx="3096342" cy="244007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032114"/>
                <a:gridCol w="1032114"/>
                <a:gridCol w="1032114"/>
              </a:tblGrid>
              <a:tr h="488015">
                <a:tc>
                  <a:txBody>
                    <a:bodyPr/>
                    <a:lstStyle/>
                    <a:p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ξ</a:t>
                      </a:r>
                      <a:r>
                        <a:rPr kumimoji="1" lang="en-US" altLang="ja-JP" sz="1800" baseline="-250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d</a:t>
                      </a:r>
                      <a:endParaRPr kumimoji="1" lang="ja-JP" altLang="en-US" sz="1800" baseline="-250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ξ</a:t>
                      </a:r>
                      <a:r>
                        <a:rPr kumimoji="1" lang="en-US" altLang="ja-JP" sz="1800" baseline="-25000" dirty="0" err="1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e</a:t>
                      </a:r>
                      <a:endParaRPr kumimoji="1" lang="ja-JP" altLang="en-US" sz="1800" baseline="-25000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88015">
                <a:tc>
                  <a:txBody>
                    <a:bodyPr/>
                    <a:lstStyle/>
                    <a:p>
                      <a:r>
                        <a:rPr kumimoji="1" lang="en-US" altLang="ja-JP" sz="1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Type-I</a:t>
                      </a:r>
                      <a:endParaRPr kumimoji="1" lang="ja-JP" altLang="en-US" sz="18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>
                          <a:solidFill>
                            <a:schemeClr val="tx2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cotβ</a:t>
                      </a:r>
                      <a:endParaRPr kumimoji="1" lang="ja-JP" altLang="en-US" sz="1800" b="1" dirty="0" smtClean="0">
                        <a:solidFill>
                          <a:schemeClr val="tx2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>
                          <a:solidFill>
                            <a:schemeClr val="tx2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cotβ</a:t>
                      </a:r>
                      <a:endParaRPr kumimoji="1" lang="ja-JP" altLang="en-US" sz="1800" b="1" dirty="0" smtClean="0">
                        <a:solidFill>
                          <a:schemeClr val="tx2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880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Type-II</a:t>
                      </a:r>
                      <a:endParaRPr kumimoji="1" lang="ja-JP" altLang="en-US" sz="18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-tanβ</a:t>
                      </a:r>
                      <a:endParaRPr kumimoji="1" lang="ja-JP" altLang="en-US" sz="1800" b="1" dirty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-tanβ</a:t>
                      </a:r>
                      <a:endParaRPr kumimoji="1" lang="ja-JP" altLang="en-US" sz="1800" b="1" dirty="0" smtClean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880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Type-X</a:t>
                      </a:r>
                      <a:endParaRPr kumimoji="1" lang="ja-JP" altLang="en-US" sz="18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>
                          <a:solidFill>
                            <a:schemeClr val="tx2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cotβ</a:t>
                      </a:r>
                      <a:endParaRPr kumimoji="1" lang="ja-JP" altLang="en-US" sz="1800" b="1" dirty="0" smtClean="0">
                        <a:solidFill>
                          <a:schemeClr val="tx2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-tanβ</a:t>
                      </a:r>
                      <a:endParaRPr kumimoji="1" lang="ja-JP" altLang="en-US" sz="1800" b="1" dirty="0" smtClean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  <a:tr h="48801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dirty="0" smtClean="0"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Type-Y</a:t>
                      </a:r>
                      <a:endParaRPr kumimoji="1" lang="ja-JP" altLang="en-US" sz="1800" b="1" dirty="0" smtClean="0"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>
                          <a:solidFill>
                            <a:srgbClr val="FF0000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-tanβ</a:t>
                      </a:r>
                      <a:endParaRPr kumimoji="1" lang="ja-JP" altLang="en-US" sz="1800" b="1" dirty="0" smtClean="0">
                        <a:solidFill>
                          <a:srgbClr val="FF0000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b="1" dirty="0" smtClean="0">
                          <a:solidFill>
                            <a:schemeClr val="tx2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cotβ</a:t>
                      </a:r>
                      <a:endParaRPr kumimoji="1" lang="ja-JP" altLang="en-US" sz="1800" b="1" dirty="0" smtClean="0">
                        <a:solidFill>
                          <a:schemeClr val="tx2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3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804248" y="6453336"/>
            <a:ext cx="2133600" cy="365125"/>
          </a:xfrm>
        </p:spPr>
        <p:txBody>
          <a:bodyPr/>
          <a:lstStyle/>
          <a:p>
            <a:r>
              <a:rPr kumimoji="1" lang="en-US" altLang="ja-JP" dirty="0" smtClean="0"/>
              <a:t>19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74420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496" y="1368152"/>
            <a:ext cx="9071992" cy="4653136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ja-JP" sz="1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1. </a:t>
            </a:r>
            <a:r>
              <a:rPr lang="en-US" altLang="ja-JP" sz="1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Bottom up approach</a:t>
            </a:r>
            <a:r>
              <a:rPr lang="en-US" altLang="ja-JP" sz="1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en-US" altLang="ja-JP" sz="18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1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By the reconstruction of the Higgs sector,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 direction of new physics can be clarified.  </a:t>
            </a:r>
            <a:endParaRPr lang="en-US" altLang="ja-JP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lnSpc>
                <a:spcPct val="150000"/>
              </a:lnSpc>
              <a:buNone/>
            </a:pPr>
            <a:endParaRPr lang="en-US" altLang="ja-JP" sz="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18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sz="1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. Non-zero mixing between h and extra Higgs bosons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Non-zero mixing between SM-like Higgs and extra Higgs bosons gives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1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an upper limit on masses of extra Higgs bosons and deviations in h couplings. </a:t>
            </a:r>
            <a:r>
              <a:rPr lang="en-US" altLang="ja-JP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1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3. Unitarity bound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In the high-energy limit, only scalar quartic terms are related to the unitarity bound.  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Larger deviations in </a:t>
            </a:r>
            <a:r>
              <a:rPr lang="en-US" altLang="ja-JP" sz="16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hVV</a:t>
            </a: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give stronger bounds on masses of extra Higgs bosons. 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ja-JP" sz="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18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1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4. Fingerprinting the Higgs sector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1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From deviations in Yukawa couplings, we can discriminate the model type.  </a:t>
            </a:r>
          </a:p>
        </p:txBody>
      </p:sp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Summary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1" lang="en-US" altLang="ja-JP" dirty="0" smtClean="0"/>
              <a:t>20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0199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Unitarity &amp; Vacuum stability bounds</a:t>
            </a:r>
            <a:endParaRPr lang="ja-JP" altLang="en-US" sz="4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28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844824"/>
            <a:ext cx="4320480" cy="44958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6016" y="1844824"/>
            <a:ext cx="4283671" cy="4476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8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Questions for the Higgs Sector 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39700" y="1340768"/>
            <a:ext cx="8624787" cy="5080419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sz="2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What is the </a:t>
            </a:r>
            <a:r>
              <a:rPr lang="en-US" altLang="ja-JP" sz="23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structure</a:t>
            </a:r>
            <a:r>
              <a:rPr lang="en-US" altLang="ja-JP" sz="2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of the Higgs sector?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1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  - the number of multiplets, representations, symmetries, … </a:t>
            </a:r>
          </a:p>
          <a:p>
            <a:pPr marL="0" indent="0">
              <a:lnSpc>
                <a:spcPct val="150000"/>
              </a:lnSpc>
              <a:buNone/>
            </a:pPr>
            <a:r>
              <a:rPr kumimoji="1" lang="ja-JP" altLang="en-US" sz="1400" i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sz="2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What is the </a:t>
            </a:r>
            <a:r>
              <a:rPr lang="en-US" altLang="ja-JP" sz="23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relation</a:t>
            </a:r>
            <a:r>
              <a:rPr lang="en-US" altLang="ja-JP" sz="2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to the BSM phenomena?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 </a:t>
            </a:r>
            <a:r>
              <a:rPr lang="en-US" altLang="ja-JP" sz="1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 Neutrino mass, dark matter, baryon number asymmetry, …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sz="2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What </a:t>
            </a:r>
            <a:r>
              <a:rPr lang="en-US" altLang="ja-JP" sz="2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is the</a:t>
            </a:r>
            <a:r>
              <a:rPr lang="en-US" altLang="ja-JP" sz="2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mass scale </a:t>
            </a:r>
            <a:r>
              <a:rPr lang="en-US" altLang="ja-JP" sz="2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of the 2</a:t>
            </a:r>
            <a:r>
              <a:rPr lang="en-US" altLang="ja-JP" sz="2300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nd</a:t>
            </a:r>
            <a:r>
              <a:rPr lang="en-US" altLang="ja-JP" sz="23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Higgs boson?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ja-JP" sz="1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     - TeV scale or higher  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ja-JP" sz="18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ja-JP" sz="23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Etc… </a:t>
            </a:r>
          </a:p>
        </p:txBody>
      </p:sp>
      <p:sp>
        <p:nvSpPr>
          <p:cNvPr id="8" name="スライド番号プレースホルダー 1"/>
          <p:cNvSpPr txBox="1">
            <a:spLocks/>
          </p:cNvSpPr>
          <p:nvPr/>
        </p:nvSpPr>
        <p:spPr>
          <a:xfrm>
            <a:off x="6632316" y="62465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ja-JP"/>
            </a:defPPr>
            <a:lvl1pPr marL="0" algn="r" defTabSz="914400" rtl="0" eaLnBrk="1" latinLnBrk="0" hangingPunct="1">
              <a:defRPr kumimoji="1"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2</a:t>
            </a:r>
            <a:endParaRPr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8818" y="4379659"/>
            <a:ext cx="8226363" cy="1754326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Property of the Higgs sector can strongly depends on </a:t>
            </a:r>
          </a:p>
          <a:p>
            <a:pPr>
              <a:lnSpc>
                <a:spcPct val="150000"/>
              </a:lnSpc>
            </a:pP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new physics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scenarios.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 </a:t>
            </a:r>
            <a:endParaRPr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     → 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Higgs is a probe of New Physics!!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28361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oupling </a:t>
            </a:r>
            <a:r>
              <a:rPr lang="en-US" altLang="ja-JP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easurements (Current)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804248" y="6453336"/>
            <a:ext cx="2133600" cy="365125"/>
          </a:xfrm>
        </p:spPr>
        <p:txBody>
          <a:bodyPr/>
          <a:lstStyle/>
          <a:p>
            <a:r>
              <a:rPr kumimoji="1" lang="en-US" altLang="ja-JP" dirty="0" smtClean="0"/>
              <a:t>10</a:t>
            </a:r>
            <a:endParaRPr kumimoji="1" lang="ja-JP" altLang="en-US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95536" y="1483690"/>
            <a:ext cx="5593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Scaling factors: 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κ</a:t>
            </a:r>
            <a:r>
              <a:rPr lang="en-US" altLang="ja-JP" sz="2400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X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= </a:t>
            </a:r>
            <a:r>
              <a:rPr lang="en-US" altLang="ja-JP" sz="24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</a:t>
            </a:r>
            <a:r>
              <a:rPr lang="en-US" altLang="ja-JP" sz="2400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hXX</a:t>
            </a:r>
            <a:r>
              <a:rPr lang="en-US" altLang="ja-JP" sz="2400" baseline="30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exp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/g</a:t>
            </a:r>
            <a:r>
              <a:rPr lang="en-US" altLang="ja-JP" sz="24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hXX</a:t>
            </a:r>
            <a:r>
              <a:rPr lang="en-US" altLang="ja-JP" sz="24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SM</a:t>
            </a:r>
            <a:endParaRPr lang="ja-JP" altLang="en-US" sz="2400" baseline="30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676969" y="3494773"/>
            <a:ext cx="47064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ATLAS Collaboration, ATLAS-CONF-2014-009</a:t>
            </a:r>
            <a:endParaRPr kumimoji="1" lang="ja-JP" altLang="en-US" sz="1600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676969" y="4793907"/>
            <a:ext cx="484421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CMS Collaboration, </a:t>
            </a:r>
            <a:r>
              <a:rPr kumimoji="1" lang="en-US" altLang="ja-JP" sz="16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arXiv</a:t>
            </a:r>
            <a:r>
              <a:rPr kumimoji="1" lang="en-US" altLang="ja-JP" sz="16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: 1412.8662 [</a:t>
            </a:r>
            <a:r>
              <a:rPr kumimoji="1" lang="en-US" altLang="ja-JP" sz="16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hep</a:t>
            </a:r>
            <a:r>
              <a:rPr kumimoji="1" lang="en-US" altLang="ja-JP" sz="16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-ex]</a:t>
            </a:r>
            <a:endParaRPr kumimoji="1" lang="ja-JP" altLang="en-US" sz="1600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74286" y="2784313"/>
            <a:ext cx="78441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p"/>
            </a:pP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 parameter fit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(κ</a:t>
            </a:r>
            <a:r>
              <a:rPr lang="en-US" altLang="ja-JP" sz="24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V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</a:t>
            </a:r>
            <a:r>
              <a:rPr lang="en-US" altLang="ja-JP" sz="24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κ</a:t>
            </a:r>
            <a:r>
              <a:rPr lang="en-US" altLang="ja-JP" sz="2400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Z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</a:t>
            </a:r>
            <a:r>
              <a:rPr lang="en-US" altLang="ja-JP" sz="24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κ</a:t>
            </a:r>
            <a:r>
              <a:rPr lang="en-US" altLang="ja-JP" sz="2400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</a:t>
            </a:r>
            <a:r>
              <a:rPr lang="en-US" altLang="ja-JP" sz="24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 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κ</a:t>
            </a:r>
            <a:r>
              <a:rPr lang="en-US" altLang="ja-JP" sz="2400" baseline="-25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F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</a:t>
            </a:r>
            <a:r>
              <a:rPr lang="en-US" altLang="ja-JP" sz="24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κ</a:t>
            </a:r>
            <a:r>
              <a:rPr lang="en-US" altLang="ja-JP" sz="2400" baseline="-25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</a:t>
            </a:r>
            <a:r>
              <a:rPr lang="en-US" altLang="ja-JP" sz="24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κ</a:t>
            </a:r>
            <a:r>
              <a:rPr lang="en-US" altLang="ja-JP" sz="2400" baseline="-25000" dirty="0" err="1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</a:t>
            </a: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</a:t>
            </a:r>
            <a:r>
              <a:rPr lang="en-US" altLang="ja-JP" sz="24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κ</a:t>
            </a:r>
            <a:r>
              <a:rPr lang="en-US" altLang="ja-JP" sz="2400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τ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)</a:t>
            </a:r>
            <a:endParaRPr kumimoji="1" lang="ja-JP" altLang="en-US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665" y="3912088"/>
            <a:ext cx="6562725" cy="619125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665" y="5230156"/>
            <a:ext cx="6200775" cy="647700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sp>
        <p:nvSpPr>
          <p:cNvPr id="21" name="テキスト ボックス 20"/>
          <p:cNvSpPr txBox="1"/>
          <p:nvPr/>
        </p:nvSpPr>
        <p:spPr>
          <a:xfrm>
            <a:off x="4188462" y="2051149"/>
            <a:ext cx="4330353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6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Heinemeyer, </a:t>
            </a:r>
            <a:r>
              <a:rPr lang="en-US" altLang="ja-JP" sz="16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Mariotti</a:t>
            </a:r>
            <a:r>
              <a:rPr lang="en-US" altLang="ja-JP" sz="16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</a:t>
            </a:r>
            <a:r>
              <a:rPr lang="en-US" altLang="ja-JP" sz="16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Passarino</a:t>
            </a:r>
            <a:r>
              <a:rPr lang="en-US" altLang="ja-JP" sz="16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, Tanaka, </a:t>
            </a:r>
          </a:p>
          <a:p>
            <a:pPr>
              <a:lnSpc>
                <a:spcPct val="150000"/>
              </a:lnSpc>
            </a:pPr>
            <a:r>
              <a:rPr lang="en-US" altLang="ja-JP" sz="16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arXiv:1307.1347 </a:t>
            </a:r>
            <a:r>
              <a:rPr lang="en-US" altLang="ja-JP" sz="16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[</a:t>
            </a:r>
            <a:r>
              <a:rPr lang="en-US" altLang="ja-JP" sz="16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hep-ph</a:t>
            </a:r>
            <a:r>
              <a:rPr lang="en-US" altLang="ja-JP" sz="1600" i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]</a:t>
            </a:r>
            <a:endParaRPr kumimoji="1" lang="ja-JP" altLang="en-US" sz="1600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4044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91891" y="5725705"/>
            <a:ext cx="86285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 Higgs boson couplings can be measured with the accuracy of</a:t>
            </a:r>
          </a:p>
          <a:p>
            <a:pPr>
              <a:lnSpc>
                <a:spcPct val="150000"/>
              </a:lnSpc>
            </a:pPr>
            <a:r>
              <a:rPr lang="en-US" altLang="ja-JP" sz="2000" b="1" dirty="0" smtClean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 few% at HL-LHC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and </a:t>
            </a: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O(1)% or better than 1% </a:t>
            </a:r>
            <a:r>
              <a:rPr kumimoji="1"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at ILC500</a:t>
            </a:r>
            <a:r>
              <a:rPr kumimoji="1"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!</a:t>
            </a:r>
          </a:p>
        </p:txBody>
      </p:sp>
      <p:sp>
        <p:nvSpPr>
          <p:cNvPr id="10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h Coupling </a:t>
            </a:r>
            <a:r>
              <a:rPr lang="en-US" altLang="ja-JP" sz="32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</a:t>
            </a:r>
            <a:r>
              <a:rPr lang="en-US" altLang="ja-JP" sz="32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easurements (Future)</a:t>
            </a:r>
            <a:endParaRPr lang="ja-JP" altLang="en-US" sz="28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2555776" y="1242860"/>
            <a:ext cx="6336705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ja-JP" sz="14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Snowmass</a:t>
            </a:r>
            <a:r>
              <a:rPr kumimoji="1" lang="en-US" altLang="ja-JP" sz="14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Higgs Working Group Report, arXiv: 1310.8361 [</a:t>
            </a:r>
            <a:r>
              <a:rPr kumimoji="1" lang="en-US" altLang="ja-JP" sz="1400" i="1" dirty="0" err="1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hep</a:t>
            </a:r>
            <a:r>
              <a:rPr kumimoji="1" lang="en-US" altLang="ja-JP" sz="1400" i="1" dirty="0" smtClean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-ex]</a:t>
            </a:r>
            <a:endParaRPr kumimoji="1" lang="ja-JP" altLang="en-US" sz="1400" i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" y="1772816"/>
            <a:ext cx="8172450" cy="3867150"/>
          </a:xfrm>
          <a:prstGeom prst="rect">
            <a:avLst/>
          </a:prstGeom>
        </p:spPr>
      </p:pic>
      <p:sp>
        <p:nvSpPr>
          <p:cNvPr id="8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6804248" y="6453336"/>
            <a:ext cx="2133600" cy="365125"/>
          </a:xfrm>
        </p:spPr>
        <p:txBody>
          <a:bodyPr/>
          <a:lstStyle/>
          <a:p>
            <a:r>
              <a:rPr kumimoji="1" lang="en-US" altLang="ja-JP" dirty="0" smtClean="0"/>
              <a:t>10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3635896" y="1772816"/>
            <a:ext cx="936104" cy="386715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/>
          <p:cNvSpPr/>
          <p:nvPr/>
        </p:nvSpPr>
        <p:spPr>
          <a:xfrm rot="5400000">
            <a:off x="4089512" y="-59593"/>
            <a:ext cx="802729" cy="8334699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12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Higgs Potential in the 3HDM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31</a:t>
            </a:fld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6185284" y="709246"/>
            <a:ext cx="285121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Moretti</a:t>
            </a:r>
            <a:r>
              <a:rPr lang="en-US" altLang="ja-JP" sz="14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KY, PRD91 (2015)</a:t>
            </a:r>
            <a:endParaRPr lang="en-US" altLang="ja-JP" sz="1400" b="1" i="1" dirty="0">
              <a:solidFill>
                <a:srgbClr val="B9FB25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857" y="1902941"/>
            <a:ext cx="8782050" cy="267652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283857" y="1196752"/>
            <a:ext cx="792018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Under Z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× Z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’, the most general Higgs potential is given by </a:t>
            </a:r>
            <a:endParaRPr lang="en-US" altLang="ja-JP" sz="2000" baseline="30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46685" y="4672699"/>
            <a:ext cx="753231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There are totally 16 independent parameters. </a:t>
            </a:r>
          </a:p>
          <a:p>
            <a:pPr>
              <a:lnSpc>
                <a:spcPct val="150000"/>
              </a:lnSpc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 of them correspond to 2HDM parameters. </a:t>
            </a:r>
          </a:p>
          <a:p>
            <a:pPr>
              <a:lnSpc>
                <a:spcPct val="150000"/>
              </a:lnSpc>
            </a:pPr>
            <a:r>
              <a:rPr lang="ja-JP" altLang="en-US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 of them correspond to the masses of inert scalar bosons. </a:t>
            </a:r>
          </a:p>
          <a:p>
            <a:pPr>
              <a:lnSpc>
                <a:spcPct val="150000"/>
              </a:lnSpc>
            </a:pPr>
            <a:r>
              <a:rPr lang="ja-JP" altLang="en-US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Remaining 5 are fixed as </a:t>
            </a:r>
            <a:r>
              <a:rPr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σ</a:t>
            </a:r>
            <a:r>
              <a:rPr lang="en-US" altLang="ja-JP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</a:t>
            </a:r>
            <a:r>
              <a:rPr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ρ</a:t>
            </a:r>
            <a:r>
              <a:rPr lang="en-US" altLang="ja-JP" baseline="-25000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(</a:t>
            </a:r>
            <a:r>
              <a:rPr lang="en-US" altLang="ja-JP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=1,2,3), λ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0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0, ρ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&gt; 2|ρ</a:t>
            </a:r>
            <a:r>
              <a:rPr lang="en-US" altLang="ja-JP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| . 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039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All the independent eigenvalues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6913C-2405-443E-BA2A-1A9F74334C31}" type="slidenum">
              <a:rPr kumimoji="1" lang="ja-JP" altLang="en-US" smtClean="0"/>
              <a:t>32</a:t>
            </a:fld>
            <a:endParaRPr kumimoji="1" lang="ja-JP" altLang="en-US" dirty="0"/>
          </a:p>
        </p:txBody>
      </p:sp>
      <p:sp>
        <p:nvSpPr>
          <p:cNvPr id="6" name="正方形/長方形 5"/>
          <p:cNvSpPr/>
          <p:nvPr/>
        </p:nvSpPr>
        <p:spPr>
          <a:xfrm>
            <a:off x="6185284" y="709246"/>
            <a:ext cx="2851212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Moretti</a:t>
            </a:r>
            <a:r>
              <a:rPr lang="en-US" altLang="ja-JP" sz="14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KY, PRD91 (2015)</a:t>
            </a:r>
            <a:endParaRPr lang="en-US" altLang="ja-JP" sz="1400" b="1" i="1" dirty="0">
              <a:solidFill>
                <a:srgbClr val="B9FB25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1605877"/>
            <a:ext cx="6229350" cy="4352925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899592" y="6082382"/>
            <a:ext cx="602209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There are totally 27 independent eigenvalues. </a:t>
            </a:r>
            <a:endParaRPr lang="en-US" altLang="ja-JP" sz="2000" baseline="30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7137" y="1614193"/>
            <a:ext cx="6229350" cy="4352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27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Vacuum Stability 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12" y="2564904"/>
            <a:ext cx="8715375" cy="1943100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4400418" y="665027"/>
            <a:ext cx="4544888" cy="388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Grzadkowski</a:t>
            </a:r>
            <a:r>
              <a:rPr lang="en-US" altLang="ja-JP" sz="14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sz="14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Ogreid</a:t>
            </a:r>
            <a:r>
              <a:rPr lang="en-US" altLang="ja-JP" sz="14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</a:t>
            </a:r>
            <a:r>
              <a:rPr lang="en-US" altLang="ja-JP" sz="1400" b="1" i="1" dirty="0" err="1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Osland</a:t>
            </a:r>
            <a:r>
              <a:rPr lang="en-US" altLang="ja-JP" sz="1400" b="1" i="1" dirty="0" smtClean="0">
                <a:solidFill>
                  <a:srgbClr val="B9FB25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PRD80 (2009)</a:t>
            </a:r>
            <a:endParaRPr lang="en-US" altLang="ja-JP" sz="1400" b="1" i="1" dirty="0">
              <a:solidFill>
                <a:srgbClr val="B9FB25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6909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Tanβ </a:t>
            </a:r>
            <a:r>
              <a:rPr lang="en-US" altLang="ja-JP" sz="360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Scanned Case 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776" y="2204864"/>
            <a:ext cx="8604448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02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The case with mH</a:t>
            </a:r>
            <a:r>
              <a:rPr lang="en-US" altLang="ja-JP" sz="3600" baseline="300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±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= mH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487" y="2034133"/>
            <a:ext cx="8963025" cy="326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420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 Electroweak S and T parameters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2708920"/>
            <a:ext cx="5172075" cy="3857625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4223" y="1836068"/>
            <a:ext cx="5191125" cy="876300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751764" y="4536000"/>
            <a:ext cx="3898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★</a:t>
            </a:r>
            <a:endParaRPr lang="en-US" altLang="ja-JP" sz="1600" baseline="30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976886" y="4725144"/>
            <a:ext cx="522900" cy="4732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SM</a:t>
            </a:r>
            <a:endParaRPr lang="en-US" altLang="ja-JP" baseline="30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1520" y="1196752"/>
            <a:ext cx="595015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Under mH</a:t>
            </a:r>
            <a:r>
              <a:rPr lang="en-US" altLang="ja-JP" sz="20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mA </a:t>
            </a:r>
            <a:r>
              <a:rPr lang="en-US" altLang="ja-JP" sz="2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and 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mH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en-US" altLang="ja-JP" sz="20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= mA</a:t>
            </a:r>
            <a:r>
              <a:rPr lang="en-US" altLang="ja-JP" sz="2000" baseline="-25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</a:t>
            </a: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we have </a:t>
            </a:r>
            <a:endParaRPr lang="en-US" altLang="ja-JP" sz="20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 rot="19981669">
            <a:off x="3929663" y="4034765"/>
            <a:ext cx="1071127" cy="4732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68% CL</a:t>
            </a:r>
            <a:endParaRPr lang="en-US" altLang="ja-JP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 rot="19454562">
            <a:off x="5185370" y="3913383"/>
            <a:ext cx="1071127" cy="4732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95% CL</a:t>
            </a:r>
            <a:endParaRPr lang="en-US" altLang="ja-JP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45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Higgs as a Probe of New Physics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4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632316" y="6246561"/>
            <a:ext cx="2133600" cy="365125"/>
          </a:xfrm>
        </p:spPr>
        <p:txBody>
          <a:bodyPr/>
          <a:lstStyle/>
          <a:p>
            <a:r>
              <a:rPr kumimoji="1" lang="en-US" altLang="ja-JP" dirty="0" smtClean="0"/>
              <a:t>3</a:t>
            </a:r>
            <a:endParaRPr kumimoji="1"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467544" y="1376832"/>
            <a:ext cx="7992888" cy="2304256"/>
          </a:xfrm>
          <a:prstGeom prst="roundRect">
            <a:avLst>
              <a:gd name="adj" fmla="val 11783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467544" y="4221088"/>
            <a:ext cx="7992888" cy="2304256"/>
          </a:xfrm>
          <a:prstGeom prst="roundRect">
            <a:avLst>
              <a:gd name="adj" fmla="val 11783"/>
            </a:avLst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右矢印 8"/>
          <p:cNvSpPr/>
          <p:nvPr/>
        </p:nvSpPr>
        <p:spPr>
          <a:xfrm rot="5400000">
            <a:off x="657085" y="3815522"/>
            <a:ext cx="1453833" cy="536773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003735" y="1332014"/>
            <a:ext cx="4752904" cy="60016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New Physics Beyond the SM</a:t>
            </a:r>
            <a:endParaRPr lang="en-US" altLang="ja-JP" sz="2400" b="1" baseline="300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39552" y="2193394"/>
            <a:ext cx="159530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B-L models</a:t>
            </a:r>
            <a:endParaRPr lang="en-US" altLang="ja-JP" sz="2000" baseline="30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39552" y="2756273"/>
            <a:ext cx="2731197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Rad. ν-mass models</a:t>
            </a:r>
            <a:endParaRPr lang="en-US" altLang="ja-JP" sz="2000" baseline="30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726974" y="2204864"/>
            <a:ext cx="935577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MSSM</a:t>
            </a:r>
            <a:endParaRPr lang="en-US" altLang="ja-JP" sz="2000" baseline="30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723885" y="2708920"/>
            <a:ext cx="684803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CPV</a:t>
            </a:r>
            <a:endParaRPr lang="en-US" altLang="ja-JP" sz="2000" baseline="30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503006" y="2204864"/>
            <a:ext cx="2093330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Type-II seesaw</a:t>
            </a:r>
            <a:endParaRPr lang="en-US" altLang="ja-JP" sz="2000" baseline="30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558344" y="2730986"/>
            <a:ext cx="2182008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LR sym. models</a:t>
            </a:r>
            <a:endParaRPr lang="en-US" altLang="ja-JP" sz="2000" baseline="30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8" name="右矢印 17"/>
          <p:cNvSpPr/>
          <p:nvPr/>
        </p:nvSpPr>
        <p:spPr>
          <a:xfrm rot="5400000">
            <a:off x="3321382" y="3815522"/>
            <a:ext cx="1453833" cy="536773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右矢印 18"/>
          <p:cNvSpPr/>
          <p:nvPr/>
        </p:nvSpPr>
        <p:spPr>
          <a:xfrm rot="5400000">
            <a:off x="6024969" y="3815522"/>
            <a:ext cx="1453833" cy="536773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041925" y="5898862"/>
            <a:ext cx="4609339" cy="646331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Non-minimal Higgs sectors</a:t>
            </a:r>
            <a:endParaRPr lang="en-US" altLang="ja-JP" sz="2400" b="1" baseline="300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12405" y="4819218"/>
            <a:ext cx="1167307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Singlets</a:t>
            </a:r>
            <a:endParaRPr lang="en-US" altLang="ja-JP" sz="2000" baseline="30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433293" y="4778000"/>
            <a:ext cx="128272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Doublets</a:t>
            </a:r>
            <a:endParaRPr lang="en-US" altLang="ja-JP" sz="2000" baseline="30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169597" y="4819218"/>
            <a:ext cx="1089465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Triplets</a:t>
            </a:r>
            <a:endParaRPr lang="en-US" altLang="ja-JP" sz="2000" baseline="30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699792" y="5357300"/>
            <a:ext cx="3188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+ Doublet 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∋ 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h(125)</a:t>
            </a:r>
            <a:endParaRPr lang="en-US" altLang="ja-JP" sz="2400" baseline="300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7779643" y="1556792"/>
            <a:ext cx="1136937" cy="4608512"/>
            <a:chOff x="7779643" y="1556792"/>
            <a:chExt cx="1136937" cy="4608512"/>
          </a:xfrm>
        </p:grpSpPr>
        <p:sp>
          <p:nvSpPr>
            <p:cNvPr id="26" name="右矢印 25"/>
            <p:cNvSpPr/>
            <p:nvPr/>
          </p:nvSpPr>
          <p:spPr>
            <a:xfrm rot="16200000">
              <a:off x="5743774" y="3592661"/>
              <a:ext cx="4608512" cy="536773"/>
            </a:xfrm>
            <a:prstGeom prst="right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テキスト ボックス 26"/>
            <p:cNvSpPr txBox="1"/>
            <p:nvPr/>
          </p:nvSpPr>
          <p:spPr>
            <a:xfrm rot="5400000">
              <a:off x="6702705" y="3537202"/>
              <a:ext cx="3827586" cy="60016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4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Bottom Up Approach!!</a:t>
              </a:r>
              <a:endParaRPr lang="en-US" altLang="ja-JP" sz="2400" b="1" baseline="30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223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1907704" y="5602163"/>
            <a:ext cx="2338387" cy="93674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Gauge bosons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6123035" y="5631490"/>
            <a:ext cx="2592387" cy="93610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Quarks 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 Leptons</a:t>
            </a:r>
            <a:endParaRPr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3973012" y="3789040"/>
            <a:ext cx="2376488" cy="100161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h(125)</a:t>
            </a:r>
          </a:p>
          <a:p>
            <a:pPr algn="ctr">
              <a:lnSpc>
                <a:spcPct val="150000"/>
              </a:lnSpc>
              <a:defRPr/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Higgs sector</a:t>
            </a:r>
            <a:endParaRPr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上下矢印 6"/>
          <p:cNvSpPr/>
          <p:nvPr/>
        </p:nvSpPr>
        <p:spPr>
          <a:xfrm rot="2882791">
            <a:off x="3077919" y="4052642"/>
            <a:ext cx="350838" cy="1620041"/>
          </a:xfrm>
          <a:prstGeom prst="up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上下矢印 7"/>
          <p:cNvSpPr/>
          <p:nvPr/>
        </p:nvSpPr>
        <p:spPr>
          <a:xfrm rot="18788581">
            <a:off x="6896458" y="4081453"/>
            <a:ext cx="362128" cy="1656359"/>
          </a:xfrm>
          <a:prstGeom prst="up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How can 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We 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etermine?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2918626" y="1651536"/>
            <a:ext cx="4611425" cy="100161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Additional multiplets: S, D, T, …</a:t>
            </a:r>
          </a:p>
          <a:p>
            <a:pPr algn="ctr">
              <a:lnSpc>
                <a:spcPct val="150000"/>
              </a:lnSpc>
              <a:defRPr/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H, A, H</a:t>
            </a:r>
            <a:r>
              <a:rPr lang="en-US" altLang="ja-JP" sz="2000" b="1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H</a:t>
            </a:r>
            <a:r>
              <a:rPr lang="en-US" altLang="ja-JP" sz="2000" b="1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2000" b="1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…</a:t>
            </a:r>
            <a:endParaRPr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140027" y="4806656"/>
            <a:ext cx="1074333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2000" b="1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hVV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228184" y="4797037"/>
            <a:ext cx="648063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hff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24395" y="1124744"/>
            <a:ext cx="2734874" cy="4945793"/>
            <a:chOff x="24395" y="1124744"/>
            <a:chExt cx="2734874" cy="4945793"/>
          </a:xfrm>
        </p:grpSpPr>
        <p:grpSp>
          <p:nvGrpSpPr>
            <p:cNvPr id="36" name="グループ化 35"/>
            <p:cNvGrpSpPr/>
            <p:nvPr/>
          </p:nvGrpSpPr>
          <p:grpSpPr>
            <a:xfrm>
              <a:off x="395536" y="1124744"/>
              <a:ext cx="2004668" cy="4945793"/>
              <a:chOff x="251520" y="1124744"/>
              <a:chExt cx="2004668" cy="4945793"/>
            </a:xfrm>
          </p:grpSpPr>
          <p:grpSp>
            <p:nvGrpSpPr>
              <p:cNvPr id="38" name="グループ化 37"/>
              <p:cNvGrpSpPr/>
              <p:nvPr/>
            </p:nvGrpSpPr>
            <p:grpSpPr>
              <a:xfrm>
                <a:off x="251520" y="1124744"/>
                <a:ext cx="1535930" cy="4945793"/>
                <a:chOff x="251520" y="1124744"/>
                <a:chExt cx="1535930" cy="4945793"/>
              </a:xfrm>
            </p:grpSpPr>
            <p:cxnSp>
              <p:nvCxnSpPr>
                <p:cNvPr id="40" name="直線矢印コネクタ 39"/>
                <p:cNvCxnSpPr/>
                <p:nvPr/>
              </p:nvCxnSpPr>
              <p:spPr>
                <a:xfrm flipV="1">
                  <a:off x="516269" y="1484786"/>
                  <a:ext cx="23284" cy="4585751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lg" len="lg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テキスト ボックス 40"/>
                <p:cNvSpPr txBox="1"/>
                <p:nvPr/>
              </p:nvSpPr>
              <p:spPr>
                <a:xfrm>
                  <a:off x="650600" y="1124744"/>
                  <a:ext cx="1136850" cy="6001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ja-JP" sz="24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Mass</a:t>
                  </a:r>
                  <a:r>
                    <a:rPr lang="en-US" altLang="ja-JP" sz="2400" b="1" baseline="300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2</a:t>
                  </a:r>
                </a:p>
              </p:txBody>
            </p:sp>
            <p:cxnSp>
              <p:nvCxnSpPr>
                <p:cNvPr id="42" name="直線コネクタ 41"/>
                <p:cNvCxnSpPr/>
                <p:nvPr/>
              </p:nvCxnSpPr>
              <p:spPr>
                <a:xfrm>
                  <a:off x="251520" y="4149080"/>
                  <a:ext cx="544721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線コネクタ 42"/>
                <p:cNvCxnSpPr/>
                <p:nvPr/>
              </p:nvCxnSpPr>
              <p:spPr>
                <a:xfrm>
                  <a:off x="251520" y="2420888"/>
                  <a:ext cx="544721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" name="テキスト ボックス 38"/>
              <p:cNvSpPr txBox="1"/>
              <p:nvPr/>
            </p:nvSpPr>
            <p:spPr>
              <a:xfrm>
                <a:off x="779502" y="2152343"/>
                <a:ext cx="1476686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ja-JP" sz="20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λ’v</a:t>
                </a:r>
                <a:r>
                  <a:rPr lang="en-US" altLang="ja-JP" sz="2000" b="1" baseline="300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2</a:t>
                </a: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</a:t>
                </a:r>
                <a:r>
                  <a:rPr lang="en-US" altLang="ja-JP" sz="2000" b="1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+ M</a:t>
                </a:r>
                <a:r>
                  <a:rPr lang="en-US" altLang="ja-JP" sz="2000" b="1" baseline="30000" dirty="0" smtClean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2 </a:t>
                </a:r>
                <a:endParaRPr lang="en-US" altLang="ja-JP" sz="2000" b="1" baseline="3000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  <p:sp>
          <p:nvSpPr>
            <p:cNvPr id="9" name="正方形/長方形 8"/>
            <p:cNvSpPr/>
            <p:nvPr/>
          </p:nvSpPr>
          <p:spPr>
            <a:xfrm>
              <a:off x="24395" y="3973706"/>
              <a:ext cx="3417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</a:t>
              </a:r>
              <a:endParaRPr lang="ja-JP" altLang="en-US" dirty="0"/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35496" y="2276872"/>
              <a:ext cx="3706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H</a:t>
              </a:r>
              <a:endParaRPr lang="ja-JP" altLang="en-US" dirty="0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971600" y="3709481"/>
              <a:ext cx="178766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λv</a:t>
              </a:r>
              <a:r>
                <a:rPr lang="en-US" altLang="ja-JP" sz="2000" b="1" baseline="30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 </a:t>
              </a: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 </a:t>
              </a:r>
            </a:p>
            <a:p>
              <a:pPr>
                <a:lnSpc>
                  <a:spcPct val="150000"/>
                </a:lnSpc>
              </a:pP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(125 GeV)</a:t>
              </a:r>
              <a:r>
                <a:rPr lang="en-US" altLang="ja-JP" sz="2000" b="1" baseline="30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endPara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53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902896" y="6304235"/>
            <a:ext cx="2133600" cy="365125"/>
          </a:xfrm>
        </p:spPr>
        <p:txBody>
          <a:bodyPr/>
          <a:lstStyle/>
          <a:p>
            <a:r>
              <a:rPr lang="en-US" altLang="ja-JP" dirty="0"/>
              <a:t>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410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1907704" y="5602163"/>
            <a:ext cx="2338387" cy="93674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Gauge bosons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6123035" y="5631490"/>
            <a:ext cx="2592387" cy="93610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Quarks 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 Leptons</a:t>
            </a:r>
            <a:endParaRPr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3973012" y="3789040"/>
            <a:ext cx="2376488" cy="100161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h(125)</a:t>
            </a:r>
          </a:p>
          <a:p>
            <a:pPr algn="ctr">
              <a:lnSpc>
                <a:spcPct val="150000"/>
              </a:lnSpc>
              <a:defRPr/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Higgs sector</a:t>
            </a:r>
            <a:endParaRPr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上下矢印 6"/>
          <p:cNvSpPr/>
          <p:nvPr/>
        </p:nvSpPr>
        <p:spPr>
          <a:xfrm rot="2882791">
            <a:off x="3077919" y="4052642"/>
            <a:ext cx="350838" cy="1620041"/>
          </a:xfrm>
          <a:prstGeom prst="up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上下矢印 7"/>
          <p:cNvSpPr/>
          <p:nvPr/>
        </p:nvSpPr>
        <p:spPr>
          <a:xfrm rot="18788581">
            <a:off x="6896458" y="4081453"/>
            <a:ext cx="362128" cy="1656359"/>
          </a:xfrm>
          <a:prstGeom prst="up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How can 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We 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etermine?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2918626" y="1651536"/>
            <a:ext cx="4611425" cy="100161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Additional multiplets: S, D, T, …</a:t>
            </a:r>
          </a:p>
          <a:p>
            <a:pPr algn="ctr">
              <a:lnSpc>
                <a:spcPct val="150000"/>
              </a:lnSpc>
              <a:defRPr/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H, A, H</a:t>
            </a:r>
            <a:r>
              <a:rPr lang="en-US" altLang="ja-JP" sz="2000" b="1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H</a:t>
            </a:r>
            <a:r>
              <a:rPr lang="en-US" altLang="ja-JP" sz="2000" b="1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2000" b="1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…</a:t>
            </a:r>
            <a:endParaRPr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140027" y="4806656"/>
            <a:ext cx="1074333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2000" b="1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hVV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228184" y="4797037"/>
            <a:ext cx="648063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dirty="0" err="1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hff</a:t>
            </a:r>
            <a:r>
              <a:rPr lang="ja-JP" altLang="en-US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en-US" altLang="ja-JP" sz="20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24395" y="1124744"/>
            <a:ext cx="2734874" cy="4945793"/>
            <a:chOff x="24395" y="1124744"/>
            <a:chExt cx="2734874" cy="4945793"/>
          </a:xfrm>
        </p:grpSpPr>
        <p:grpSp>
          <p:nvGrpSpPr>
            <p:cNvPr id="36" name="グループ化 35"/>
            <p:cNvGrpSpPr/>
            <p:nvPr/>
          </p:nvGrpSpPr>
          <p:grpSpPr>
            <a:xfrm>
              <a:off x="395536" y="1124744"/>
              <a:ext cx="2004668" cy="4945793"/>
              <a:chOff x="251520" y="1124744"/>
              <a:chExt cx="2004668" cy="4945793"/>
            </a:xfrm>
          </p:grpSpPr>
          <p:grpSp>
            <p:nvGrpSpPr>
              <p:cNvPr id="38" name="グループ化 37"/>
              <p:cNvGrpSpPr/>
              <p:nvPr/>
            </p:nvGrpSpPr>
            <p:grpSpPr>
              <a:xfrm>
                <a:off x="251520" y="1124744"/>
                <a:ext cx="1535930" cy="4945793"/>
                <a:chOff x="251520" y="1124744"/>
                <a:chExt cx="1535930" cy="4945793"/>
              </a:xfrm>
            </p:grpSpPr>
            <p:cxnSp>
              <p:nvCxnSpPr>
                <p:cNvPr id="40" name="直線矢印コネクタ 39"/>
                <p:cNvCxnSpPr/>
                <p:nvPr/>
              </p:nvCxnSpPr>
              <p:spPr>
                <a:xfrm flipV="1">
                  <a:off x="516269" y="1484786"/>
                  <a:ext cx="23284" cy="4585751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lg" len="lg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テキスト ボックス 40"/>
                <p:cNvSpPr txBox="1"/>
                <p:nvPr/>
              </p:nvSpPr>
              <p:spPr>
                <a:xfrm>
                  <a:off x="650600" y="1124744"/>
                  <a:ext cx="1136850" cy="6001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ja-JP" sz="24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Mass</a:t>
                  </a:r>
                  <a:r>
                    <a:rPr lang="en-US" altLang="ja-JP" sz="2400" b="1" baseline="300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2</a:t>
                  </a:r>
                </a:p>
              </p:txBody>
            </p:sp>
            <p:cxnSp>
              <p:nvCxnSpPr>
                <p:cNvPr id="42" name="直線コネクタ 41"/>
                <p:cNvCxnSpPr/>
                <p:nvPr/>
              </p:nvCxnSpPr>
              <p:spPr>
                <a:xfrm>
                  <a:off x="251520" y="4149080"/>
                  <a:ext cx="544721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線コネクタ 42"/>
                <p:cNvCxnSpPr/>
                <p:nvPr/>
              </p:nvCxnSpPr>
              <p:spPr>
                <a:xfrm>
                  <a:off x="251520" y="2420888"/>
                  <a:ext cx="544721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" name="テキスト ボックス 38"/>
              <p:cNvSpPr txBox="1"/>
              <p:nvPr/>
            </p:nvSpPr>
            <p:spPr>
              <a:xfrm>
                <a:off x="779502" y="2152343"/>
                <a:ext cx="1476686" cy="5155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λ’v</a:t>
                </a:r>
                <a:r>
                  <a:rPr lang="en-US" altLang="ja-JP" sz="2000" b="1" baseline="30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2</a:t>
                </a: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+ M</a:t>
                </a:r>
                <a:r>
                  <a:rPr lang="en-US" altLang="ja-JP" sz="2000" b="1" baseline="30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2 </a:t>
                </a:r>
              </a:p>
            </p:txBody>
          </p:sp>
        </p:grpSp>
        <p:sp>
          <p:nvSpPr>
            <p:cNvPr id="9" name="正方形/長方形 8"/>
            <p:cNvSpPr/>
            <p:nvPr/>
          </p:nvSpPr>
          <p:spPr>
            <a:xfrm>
              <a:off x="24395" y="3973706"/>
              <a:ext cx="3417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</a:t>
              </a:r>
              <a:endParaRPr lang="ja-JP" altLang="en-US" dirty="0"/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35496" y="2276872"/>
              <a:ext cx="3706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H</a:t>
              </a:r>
              <a:endParaRPr lang="ja-JP" altLang="en-US" dirty="0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971600" y="3709481"/>
              <a:ext cx="178766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λv</a:t>
              </a:r>
              <a:r>
                <a:rPr lang="en-US" altLang="ja-JP" sz="2000" b="1" baseline="30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 </a:t>
              </a: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 </a:t>
              </a:r>
            </a:p>
            <a:p>
              <a:pPr>
                <a:lnSpc>
                  <a:spcPct val="150000"/>
                </a:lnSpc>
              </a:pP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(125 GeV)</a:t>
              </a:r>
              <a:r>
                <a:rPr lang="en-US" altLang="ja-JP" sz="2000" b="1" baseline="30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endPara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53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902896" y="6304235"/>
            <a:ext cx="2133600" cy="365125"/>
          </a:xfrm>
        </p:spPr>
        <p:txBody>
          <a:bodyPr/>
          <a:lstStyle/>
          <a:p>
            <a:r>
              <a:rPr lang="en-US" altLang="ja-JP" dirty="0"/>
              <a:t>4</a:t>
            </a:r>
            <a:endParaRPr kumimoji="1" lang="ja-JP" altLang="en-US" dirty="0"/>
          </a:p>
        </p:txBody>
      </p:sp>
      <p:sp>
        <p:nvSpPr>
          <p:cNvPr id="23" name="円/楕円 22"/>
          <p:cNvSpPr/>
          <p:nvPr/>
        </p:nvSpPr>
        <p:spPr>
          <a:xfrm rot="5400000">
            <a:off x="222518" y="2161857"/>
            <a:ext cx="933023" cy="442973"/>
          </a:xfrm>
          <a:prstGeom prst="ellipse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974882" y="1700808"/>
            <a:ext cx="788806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TeV</a:t>
            </a:r>
            <a:r>
              <a:rPr lang="en-US" altLang="ja-JP" sz="2000" b="1" baseline="30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endParaRPr lang="en-US" altLang="ja-JP" sz="2000" b="1" baseline="30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右矢印 24"/>
          <p:cNvSpPr/>
          <p:nvPr/>
        </p:nvSpPr>
        <p:spPr>
          <a:xfrm rot="10800000">
            <a:off x="7906084" y="1904546"/>
            <a:ext cx="642701" cy="536773"/>
          </a:xfrm>
          <a:prstGeom prst="right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805618" y="2412481"/>
            <a:ext cx="10823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Direct </a:t>
            </a:r>
          </a:p>
          <a:p>
            <a:pPr>
              <a:lnSpc>
                <a:spcPct val="15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search</a:t>
            </a:r>
          </a:p>
        </p:txBody>
      </p:sp>
    </p:spTree>
    <p:extLst>
      <p:ext uri="{BB962C8B-B14F-4D97-AF65-F5344CB8AC3E}">
        <p14:creationId xmlns:p14="http://schemas.microsoft.com/office/powerpoint/2010/main" val="1552449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1907704" y="5602163"/>
            <a:ext cx="2338387" cy="93674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Gauge bosons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6123035" y="5631490"/>
            <a:ext cx="2592387" cy="93610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Quarks 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 Leptons</a:t>
            </a:r>
            <a:endParaRPr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3973012" y="3789040"/>
            <a:ext cx="2376488" cy="100161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h(125)</a:t>
            </a:r>
          </a:p>
          <a:p>
            <a:pPr algn="ctr">
              <a:lnSpc>
                <a:spcPct val="150000"/>
              </a:lnSpc>
              <a:defRPr/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Higgs sector</a:t>
            </a:r>
            <a:endParaRPr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上下矢印 6"/>
          <p:cNvSpPr/>
          <p:nvPr/>
        </p:nvSpPr>
        <p:spPr>
          <a:xfrm rot="2882791">
            <a:off x="3077919" y="4052642"/>
            <a:ext cx="350838" cy="1620041"/>
          </a:xfrm>
          <a:prstGeom prst="up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上下矢印 7"/>
          <p:cNvSpPr/>
          <p:nvPr/>
        </p:nvSpPr>
        <p:spPr>
          <a:xfrm rot="18788581">
            <a:off x="6896458" y="4081453"/>
            <a:ext cx="362128" cy="1656359"/>
          </a:xfrm>
          <a:prstGeom prst="up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How can 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We 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etermine?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2918626" y="1651536"/>
            <a:ext cx="4611425" cy="100161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Additional multiplets: S, D, T, …</a:t>
            </a:r>
          </a:p>
          <a:p>
            <a:pPr algn="ctr">
              <a:lnSpc>
                <a:spcPct val="150000"/>
              </a:lnSpc>
              <a:defRPr/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H, A, H</a:t>
            </a:r>
            <a:r>
              <a:rPr lang="en-US" altLang="ja-JP" sz="2000" b="1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H</a:t>
            </a:r>
            <a:r>
              <a:rPr lang="en-US" altLang="ja-JP" sz="2000" b="1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2000" b="1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…</a:t>
            </a:r>
            <a:endParaRPr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140027" y="4806656"/>
            <a:ext cx="1074333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2000" b="1" dirty="0" err="1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hVV</a:t>
            </a:r>
            <a:r>
              <a:rPr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en-US" altLang="ja-JP" sz="20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228184" y="4797037"/>
            <a:ext cx="648063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dirty="0" err="1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hff</a:t>
            </a:r>
            <a:r>
              <a:rPr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en-US" altLang="ja-JP" sz="20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24395" y="1124744"/>
            <a:ext cx="2734874" cy="4945793"/>
            <a:chOff x="24395" y="1124744"/>
            <a:chExt cx="2734874" cy="4945793"/>
          </a:xfrm>
        </p:grpSpPr>
        <p:grpSp>
          <p:nvGrpSpPr>
            <p:cNvPr id="36" name="グループ化 35"/>
            <p:cNvGrpSpPr/>
            <p:nvPr/>
          </p:nvGrpSpPr>
          <p:grpSpPr>
            <a:xfrm>
              <a:off x="395536" y="1124744"/>
              <a:ext cx="2004668" cy="4945793"/>
              <a:chOff x="251520" y="1124744"/>
              <a:chExt cx="2004668" cy="4945793"/>
            </a:xfrm>
          </p:grpSpPr>
          <p:grpSp>
            <p:nvGrpSpPr>
              <p:cNvPr id="38" name="グループ化 37"/>
              <p:cNvGrpSpPr/>
              <p:nvPr/>
            </p:nvGrpSpPr>
            <p:grpSpPr>
              <a:xfrm>
                <a:off x="251520" y="1124744"/>
                <a:ext cx="1535930" cy="4945793"/>
                <a:chOff x="251520" y="1124744"/>
                <a:chExt cx="1535930" cy="4945793"/>
              </a:xfrm>
            </p:grpSpPr>
            <p:cxnSp>
              <p:nvCxnSpPr>
                <p:cNvPr id="40" name="直線矢印コネクタ 39"/>
                <p:cNvCxnSpPr/>
                <p:nvPr/>
              </p:nvCxnSpPr>
              <p:spPr>
                <a:xfrm flipV="1">
                  <a:off x="516269" y="1484786"/>
                  <a:ext cx="23284" cy="4585751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lg" len="lg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テキスト ボックス 40"/>
                <p:cNvSpPr txBox="1"/>
                <p:nvPr/>
              </p:nvSpPr>
              <p:spPr>
                <a:xfrm>
                  <a:off x="650600" y="1124744"/>
                  <a:ext cx="1136850" cy="6001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ja-JP" sz="24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Mass</a:t>
                  </a:r>
                  <a:r>
                    <a:rPr lang="en-US" altLang="ja-JP" sz="2400" b="1" baseline="300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2</a:t>
                  </a:r>
                </a:p>
              </p:txBody>
            </p:sp>
            <p:cxnSp>
              <p:nvCxnSpPr>
                <p:cNvPr id="42" name="直線コネクタ 41"/>
                <p:cNvCxnSpPr/>
                <p:nvPr/>
              </p:nvCxnSpPr>
              <p:spPr>
                <a:xfrm>
                  <a:off x="251520" y="4149080"/>
                  <a:ext cx="544721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線コネクタ 42"/>
                <p:cNvCxnSpPr/>
                <p:nvPr/>
              </p:nvCxnSpPr>
              <p:spPr>
                <a:xfrm>
                  <a:off x="251520" y="2420888"/>
                  <a:ext cx="544721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" name="テキスト ボックス 38"/>
              <p:cNvSpPr txBox="1"/>
              <p:nvPr/>
            </p:nvSpPr>
            <p:spPr>
              <a:xfrm>
                <a:off x="779502" y="2152343"/>
                <a:ext cx="1476686" cy="5155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λ’v</a:t>
                </a:r>
                <a:r>
                  <a:rPr lang="en-US" altLang="ja-JP" sz="2000" b="1" baseline="30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2</a:t>
                </a: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+ M</a:t>
                </a:r>
                <a:r>
                  <a:rPr lang="en-US" altLang="ja-JP" sz="2000" b="1" baseline="30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2 </a:t>
                </a:r>
              </a:p>
            </p:txBody>
          </p:sp>
        </p:grpSp>
        <p:sp>
          <p:nvSpPr>
            <p:cNvPr id="9" name="正方形/長方形 8"/>
            <p:cNvSpPr/>
            <p:nvPr/>
          </p:nvSpPr>
          <p:spPr>
            <a:xfrm>
              <a:off x="24395" y="3973706"/>
              <a:ext cx="3417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</a:t>
              </a:r>
              <a:endParaRPr lang="ja-JP" altLang="en-US" dirty="0"/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35496" y="2276872"/>
              <a:ext cx="3706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H</a:t>
              </a:r>
              <a:endParaRPr lang="ja-JP" altLang="en-US" dirty="0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971600" y="3709481"/>
              <a:ext cx="178766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λv</a:t>
              </a:r>
              <a:r>
                <a:rPr lang="en-US" altLang="ja-JP" sz="2000" b="1" baseline="30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 </a:t>
              </a: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 </a:t>
              </a:r>
            </a:p>
            <a:p>
              <a:pPr>
                <a:lnSpc>
                  <a:spcPct val="150000"/>
                </a:lnSpc>
              </a:pP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(125 GeV)</a:t>
              </a:r>
              <a:r>
                <a:rPr lang="en-US" altLang="ja-JP" sz="2000" b="1" baseline="30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 </a:t>
              </a:r>
              <a:endPara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53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902896" y="6304235"/>
            <a:ext cx="2133600" cy="365125"/>
          </a:xfrm>
        </p:spPr>
        <p:txBody>
          <a:bodyPr/>
          <a:lstStyle/>
          <a:p>
            <a:r>
              <a:rPr lang="en-US" altLang="ja-JP" dirty="0"/>
              <a:t>4</a:t>
            </a:r>
            <a:endParaRPr kumimoji="1" lang="ja-JP" altLang="en-US" dirty="0"/>
          </a:p>
        </p:txBody>
      </p:sp>
      <p:sp>
        <p:nvSpPr>
          <p:cNvPr id="23" name="円/楕円 22"/>
          <p:cNvSpPr/>
          <p:nvPr/>
        </p:nvSpPr>
        <p:spPr>
          <a:xfrm rot="5400000">
            <a:off x="222518" y="2161857"/>
            <a:ext cx="933023" cy="442973"/>
          </a:xfrm>
          <a:prstGeom prst="ellipse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974882" y="1700808"/>
            <a:ext cx="788806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TeV</a:t>
            </a:r>
            <a:r>
              <a:rPr lang="en-US" altLang="ja-JP" sz="2000" b="1" baseline="30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endParaRPr lang="en-US" altLang="ja-JP" sz="2000" b="1" baseline="30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右矢印 24"/>
          <p:cNvSpPr/>
          <p:nvPr/>
        </p:nvSpPr>
        <p:spPr>
          <a:xfrm rot="10800000">
            <a:off x="7906084" y="1904546"/>
            <a:ext cx="642701" cy="536773"/>
          </a:xfrm>
          <a:prstGeom prst="right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805618" y="2412481"/>
            <a:ext cx="10823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Direct </a:t>
            </a:r>
          </a:p>
          <a:p>
            <a:pPr>
              <a:lnSpc>
                <a:spcPct val="15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search</a:t>
            </a:r>
          </a:p>
        </p:txBody>
      </p:sp>
      <p:sp>
        <p:nvSpPr>
          <p:cNvPr id="2" name="上下矢印 1"/>
          <p:cNvSpPr/>
          <p:nvPr/>
        </p:nvSpPr>
        <p:spPr>
          <a:xfrm>
            <a:off x="4916872" y="2780928"/>
            <a:ext cx="614931" cy="859626"/>
          </a:xfrm>
          <a:prstGeom prst="upDownArrow">
            <a:avLst>
              <a:gd name="adj1" fmla="val 50000"/>
              <a:gd name="adj2" fmla="val 31902"/>
            </a:avLst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631965" y="2946335"/>
            <a:ext cx="10839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Mixing</a:t>
            </a:r>
          </a:p>
        </p:txBody>
      </p:sp>
      <p:sp>
        <p:nvSpPr>
          <p:cNvPr id="29" name="右矢印 28"/>
          <p:cNvSpPr/>
          <p:nvPr/>
        </p:nvSpPr>
        <p:spPr>
          <a:xfrm rot="10800000">
            <a:off x="7007127" y="4579191"/>
            <a:ext cx="642701" cy="536773"/>
          </a:xfrm>
          <a:prstGeom prst="right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740352" y="4213537"/>
            <a:ext cx="13494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Indirect </a:t>
            </a:r>
          </a:p>
          <a:p>
            <a:pPr>
              <a:lnSpc>
                <a:spcPct val="15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search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425317" y="5115964"/>
            <a:ext cx="1471878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Deviation</a:t>
            </a:r>
          </a:p>
        </p:txBody>
      </p:sp>
    </p:spTree>
    <p:extLst>
      <p:ext uri="{BB962C8B-B14F-4D97-AF65-F5344CB8AC3E}">
        <p14:creationId xmlns:p14="http://schemas.microsoft.com/office/powerpoint/2010/main" val="1068182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1907704" y="5602163"/>
            <a:ext cx="2338387" cy="936749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Gauge bosons</a:t>
            </a:r>
            <a:endParaRPr lang="en-US" altLang="ja-JP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角丸四角形 4"/>
          <p:cNvSpPr/>
          <p:nvPr/>
        </p:nvSpPr>
        <p:spPr>
          <a:xfrm>
            <a:off x="6123035" y="5631490"/>
            <a:ext cx="2592387" cy="93610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Quarks </a:t>
            </a:r>
            <a:r>
              <a:rPr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 Leptons</a:t>
            </a:r>
            <a:endParaRPr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3973012" y="3789040"/>
            <a:ext cx="2376488" cy="100161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h(125)</a:t>
            </a:r>
          </a:p>
          <a:p>
            <a:pPr algn="ctr">
              <a:lnSpc>
                <a:spcPct val="150000"/>
              </a:lnSpc>
              <a:defRPr/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Higgs sector</a:t>
            </a:r>
            <a:endParaRPr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上下矢印 6"/>
          <p:cNvSpPr/>
          <p:nvPr/>
        </p:nvSpPr>
        <p:spPr>
          <a:xfrm rot="2882791">
            <a:off x="3077919" y="4052642"/>
            <a:ext cx="350838" cy="1620041"/>
          </a:xfrm>
          <a:prstGeom prst="up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8" name="上下矢印 7"/>
          <p:cNvSpPr/>
          <p:nvPr/>
        </p:nvSpPr>
        <p:spPr>
          <a:xfrm rot="18788581">
            <a:off x="6896458" y="4081453"/>
            <a:ext cx="362128" cy="1656359"/>
          </a:xfrm>
          <a:prstGeom prst="up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  <p:sp>
        <p:nvSpPr>
          <p:cNvPr id="15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How can 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We 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etermine?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0" name="角丸四角形 19"/>
          <p:cNvSpPr/>
          <p:nvPr/>
        </p:nvSpPr>
        <p:spPr>
          <a:xfrm>
            <a:off x="2918626" y="1651536"/>
            <a:ext cx="4611425" cy="100161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Additional multiplets: S, D, T, …</a:t>
            </a:r>
          </a:p>
          <a:p>
            <a:pPr algn="ctr">
              <a:lnSpc>
                <a:spcPct val="150000"/>
              </a:lnSpc>
              <a:defRPr/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H, A, H</a:t>
            </a:r>
            <a:r>
              <a:rPr lang="en-US" altLang="ja-JP" sz="2000" b="1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H</a:t>
            </a:r>
            <a:r>
              <a:rPr lang="en-US" altLang="ja-JP" sz="2000" b="1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2000" b="1" baseline="300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±</a:t>
            </a: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, …</a:t>
            </a:r>
            <a:endParaRPr lang="ja-JP" altLang="en-US" sz="20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3140027" y="4806656"/>
            <a:ext cx="1074333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0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</a:t>
            </a:r>
            <a:r>
              <a:rPr lang="en-US" altLang="ja-JP" sz="2000" b="1" dirty="0" err="1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hVV</a:t>
            </a:r>
            <a:r>
              <a:rPr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en-US" altLang="ja-JP" sz="20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228184" y="4797037"/>
            <a:ext cx="648063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dirty="0" err="1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hff</a:t>
            </a:r>
            <a:r>
              <a:rPr lang="ja-JP" altLang="en-US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endParaRPr lang="en-US" altLang="ja-JP" sz="20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0" name="グループ化 9"/>
          <p:cNvGrpSpPr/>
          <p:nvPr/>
        </p:nvGrpSpPr>
        <p:grpSpPr>
          <a:xfrm>
            <a:off x="24395" y="1124744"/>
            <a:ext cx="3768811" cy="4945793"/>
            <a:chOff x="24395" y="1124744"/>
            <a:chExt cx="3768811" cy="4945793"/>
          </a:xfrm>
        </p:grpSpPr>
        <p:grpSp>
          <p:nvGrpSpPr>
            <p:cNvPr id="36" name="グループ化 35"/>
            <p:cNvGrpSpPr/>
            <p:nvPr/>
          </p:nvGrpSpPr>
          <p:grpSpPr>
            <a:xfrm>
              <a:off x="395536" y="1124744"/>
              <a:ext cx="2004668" cy="4945793"/>
              <a:chOff x="251520" y="1124744"/>
              <a:chExt cx="2004668" cy="4945793"/>
            </a:xfrm>
          </p:grpSpPr>
          <p:grpSp>
            <p:nvGrpSpPr>
              <p:cNvPr id="38" name="グループ化 37"/>
              <p:cNvGrpSpPr/>
              <p:nvPr/>
            </p:nvGrpSpPr>
            <p:grpSpPr>
              <a:xfrm>
                <a:off x="251520" y="1124744"/>
                <a:ext cx="1535930" cy="4945793"/>
                <a:chOff x="251520" y="1124744"/>
                <a:chExt cx="1535930" cy="4945793"/>
              </a:xfrm>
            </p:grpSpPr>
            <p:cxnSp>
              <p:nvCxnSpPr>
                <p:cNvPr id="40" name="直線矢印コネクタ 39"/>
                <p:cNvCxnSpPr/>
                <p:nvPr/>
              </p:nvCxnSpPr>
              <p:spPr>
                <a:xfrm flipV="1">
                  <a:off x="516269" y="1484786"/>
                  <a:ext cx="23284" cy="4585751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headEnd type="none" w="lg" len="lg"/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1" name="テキスト ボックス 40"/>
                <p:cNvSpPr txBox="1"/>
                <p:nvPr/>
              </p:nvSpPr>
              <p:spPr>
                <a:xfrm>
                  <a:off x="650600" y="1124744"/>
                  <a:ext cx="1136850" cy="60016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>
                    <a:lnSpc>
                      <a:spcPct val="150000"/>
                    </a:lnSpc>
                  </a:pPr>
                  <a:r>
                    <a:rPr lang="en-US" altLang="ja-JP" sz="2400" b="1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Mass</a:t>
                  </a:r>
                  <a:r>
                    <a:rPr lang="en-US" altLang="ja-JP" sz="2400" b="1" baseline="30000" dirty="0" smtClean="0">
                      <a:latin typeface="メイリオ" panose="020B0604030504040204" pitchFamily="50" charset="-128"/>
                      <a:ea typeface="メイリオ" panose="020B0604030504040204" pitchFamily="50" charset="-128"/>
                      <a:cs typeface="メイリオ" panose="020B0604030504040204" pitchFamily="50" charset="-128"/>
                    </a:rPr>
                    <a:t>2</a:t>
                  </a:r>
                </a:p>
              </p:txBody>
            </p:sp>
            <p:cxnSp>
              <p:nvCxnSpPr>
                <p:cNvPr id="42" name="直線コネクタ 41"/>
                <p:cNvCxnSpPr/>
                <p:nvPr/>
              </p:nvCxnSpPr>
              <p:spPr>
                <a:xfrm>
                  <a:off x="251520" y="4149080"/>
                  <a:ext cx="544721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直線コネクタ 42"/>
                <p:cNvCxnSpPr/>
                <p:nvPr/>
              </p:nvCxnSpPr>
              <p:spPr>
                <a:xfrm>
                  <a:off x="251520" y="2420888"/>
                  <a:ext cx="544721" cy="0"/>
                </a:xfrm>
                <a:prstGeom prst="line">
                  <a:avLst/>
                </a:prstGeom>
                <a:ln w="381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9" name="テキスト ボックス 38"/>
              <p:cNvSpPr txBox="1"/>
              <p:nvPr/>
            </p:nvSpPr>
            <p:spPr>
              <a:xfrm>
                <a:off x="779502" y="2152343"/>
                <a:ext cx="1476686" cy="5155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λ’v</a:t>
                </a:r>
                <a:r>
                  <a:rPr lang="en-US" altLang="ja-JP" sz="2000" b="1" baseline="30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2</a:t>
                </a:r>
                <a:r>
                  <a:rPr lang="en-US" altLang="ja-JP" sz="20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 + M</a:t>
                </a:r>
                <a:r>
                  <a:rPr lang="en-US" altLang="ja-JP" sz="2000" b="1" baseline="300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2 </a:t>
                </a:r>
              </a:p>
            </p:txBody>
          </p:sp>
        </p:grpSp>
        <p:sp>
          <p:nvSpPr>
            <p:cNvPr id="9" name="正方形/長方形 8"/>
            <p:cNvSpPr/>
            <p:nvPr/>
          </p:nvSpPr>
          <p:spPr>
            <a:xfrm>
              <a:off x="24395" y="3973706"/>
              <a:ext cx="341760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h</a:t>
              </a:r>
              <a:endParaRPr lang="ja-JP" altLang="en-US" dirty="0"/>
            </a:p>
          </p:txBody>
        </p:sp>
        <p:sp>
          <p:nvSpPr>
            <p:cNvPr id="37" name="正方形/長方形 36"/>
            <p:cNvSpPr/>
            <p:nvPr/>
          </p:nvSpPr>
          <p:spPr>
            <a:xfrm>
              <a:off x="35496" y="2276872"/>
              <a:ext cx="37061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H</a:t>
              </a:r>
              <a:endParaRPr lang="ja-JP" altLang="en-US" dirty="0"/>
            </a:p>
          </p:txBody>
        </p:sp>
        <p:sp>
          <p:nvSpPr>
            <p:cNvPr id="51" name="テキスト ボックス 50"/>
            <p:cNvSpPr txBox="1"/>
            <p:nvPr/>
          </p:nvSpPr>
          <p:spPr>
            <a:xfrm>
              <a:off x="971600" y="3709481"/>
              <a:ext cx="2821606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λv</a:t>
              </a:r>
              <a:r>
                <a:rPr lang="en-US" altLang="ja-JP" sz="2000" b="1" baseline="30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 </a:t>
              </a:r>
              <a:r>
                <a:rPr lang="en-US" altLang="ja-JP" sz="20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+ δM</a:t>
              </a:r>
              <a:r>
                <a:rPr lang="en-US" altLang="ja-JP" sz="2000" b="1" baseline="300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 </a:t>
              </a:r>
              <a:r>
                <a:rPr lang="en-US" altLang="ja-JP" sz="20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(~ M</a:t>
              </a:r>
              <a:r>
                <a:rPr lang="en-US" altLang="ja-JP" sz="2000" b="1" baseline="300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en-US" altLang="ja-JP" sz="20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×θ)</a:t>
              </a:r>
            </a:p>
            <a:p>
              <a:pPr>
                <a:lnSpc>
                  <a:spcPct val="150000"/>
                </a:lnSpc>
              </a:pPr>
              <a:r>
                <a:rPr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=(</a:t>
              </a: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125 GeV)</a:t>
              </a:r>
              <a:r>
                <a:rPr lang="en-US" altLang="ja-JP" sz="2000" b="1" baseline="30000" dirty="0" smtClean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endParaRPr lang="en-US" altLang="ja-JP" sz="20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</p:grpSp>
      <p:sp>
        <p:nvSpPr>
          <p:cNvPr id="53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902896" y="6304235"/>
            <a:ext cx="2133600" cy="365125"/>
          </a:xfrm>
        </p:spPr>
        <p:txBody>
          <a:bodyPr/>
          <a:lstStyle/>
          <a:p>
            <a:r>
              <a:rPr lang="en-US" altLang="ja-JP" dirty="0"/>
              <a:t>4</a:t>
            </a:r>
            <a:endParaRPr kumimoji="1" lang="ja-JP" altLang="en-US" dirty="0"/>
          </a:p>
        </p:txBody>
      </p:sp>
      <p:sp>
        <p:nvSpPr>
          <p:cNvPr id="23" name="円/楕円 22"/>
          <p:cNvSpPr/>
          <p:nvPr/>
        </p:nvSpPr>
        <p:spPr>
          <a:xfrm rot="5400000">
            <a:off x="222518" y="2161857"/>
            <a:ext cx="933023" cy="442973"/>
          </a:xfrm>
          <a:prstGeom prst="ellipse">
            <a:avLst/>
          </a:prstGeom>
          <a:solidFill>
            <a:srgbClr val="FF0000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974882" y="1700808"/>
            <a:ext cx="788806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TeV</a:t>
            </a:r>
            <a:r>
              <a:rPr lang="en-US" altLang="ja-JP" sz="2000" b="1" baseline="300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endParaRPr lang="en-US" altLang="ja-JP" sz="2000" b="1" baseline="300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右矢印 24"/>
          <p:cNvSpPr/>
          <p:nvPr/>
        </p:nvSpPr>
        <p:spPr>
          <a:xfrm rot="10800000">
            <a:off x="7906084" y="1904546"/>
            <a:ext cx="642701" cy="536773"/>
          </a:xfrm>
          <a:prstGeom prst="right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805618" y="2412481"/>
            <a:ext cx="10823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Direct </a:t>
            </a:r>
          </a:p>
          <a:p>
            <a:pPr>
              <a:lnSpc>
                <a:spcPct val="15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search</a:t>
            </a:r>
          </a:p>
        </p:txBody>
      </p:sp>
      <p:sp>
        <p:nvSpPr>
          <p:cNvPr id="2" name="上下矢印 1"/>
          <p:cNvSpPr/>
          <p:nvPr/>
        </p:nvSpPr>
        <p:spPr>
          <a:xfrm>
            <a:off x="4916872" y="2780928"/>
            <a:ext cx="614931" cy="859626"/>
          </a:xfrm>
          <a:prstGeom prst="upDownArrow">
            <a:avLst>
              <a:gd name="adj1" fmla="val 50000"/>
              <a:gd name="adj2" fmla="val 31902"/>
            </a:avLst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631965" y="2946335"/>
            <a:ext cx="108395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Mixing</a:t>
            </a:r>
          </a:p>
        </p:txBody>
      </p:sp>
      <p:sp>
        <p:nvSpPr>
          <p:cNvPr id="29" name="右矢印 28"/>
          <p:cNvSpPr/>
          <p:nvPr/>
        </p:nvSpPr>
        <p:spPr>
          <a:xfrm rot="10800000">
            <a:off x="6990885" y="4107847"/>
            <a:ext cx="642701" cy="536773"/>
          </a:xfrm>
          <a:prstGeom prst="right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7759390" y="3909634"/>
            <a:ext cx="13494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Indirect </a:t>
            </a:r>
          </a:p>
          <a:p>
            <a:pPr>
              <a:lnSpc>
                <a:spcPct val="150000"/>
              </a:lnSpc>
            </a:pPr>
            <a:r>
              <a:rPr lang="en-US" altLang="ja-JP" sz="20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search</a:t>
            </a:r>
          </a:p>
        </p:txBody>
      </p:sp>
      <p:cxnSp>
        <p:nvCxnSpPr>
          <p:cNvPr id="32" name="直線矢印コネクタ 31"/>
          <p:cNvCxnSpPr/>
          <p:nvPr/>
        </p:nvCxnSpPr>
        <p:spPr>
          <a:xfrm>
            <a:off x="2000218" y="2667869"/>
            <a:ext cx="0" cy="1109792"/>
          </a:xfrm>
          <a:prstGeom prst="straightConnector1">
            <a:avLst/>
          </a:prstGeom>
          <a:ln w="63500">
            <a:solidFill>
              <a:srgbClr val="FF0066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テキスト ボックス 43"/>
          <p:cNvSpPr txBox="1"/>
          <p:nvPr/>
        </p:nvSpPr>
        <p:spPr>
          <a:xfrm>
            <a:off x="366155" y="5370228"/>
            <a:ext cx="8486199" cy="1200329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Whe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n M</a:t>
            </a:r>
            <a:r>
              <a:rPr lang="en-US" altLang="ja-JP" sz="24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≫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v</a:t>
            </a:r>
            <a:r>
              <a:rPr lang="en-US" altLang="ja-JP" sz="2400" baseline="30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and θ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≠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 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⇒ 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|λ| 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≫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1 </a:t>
            </a:r>
          </a:p>
          <a:p>
            <a:pPr>
              <a:lnSpc>
                <a:spcPct val="150000"/>
              </a:lnSpc>
            </a:pPr>
            <a:r>
              <a:rPr lang="en-US" altLang="ja-JP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 </a:t>
            </a:r>
            <a:r>
              <a:rPr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⇒ </a:t>
            </a:r>
            <a:r>
              <a:rPr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This must break perturbativity of the theory. </a:t>
            </a:r>
            <a:endParaRPr kumimoji="1"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9018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タイトル 1"/>
          <p:cNvSpPr txBox="1">
            <a:spLocks/>
          </p:cNvSpPr>
          <p:nvPr/>
        </p:nvSpPr>
        <p:spPr>
          <a:xfrm>
            <a:off x="0" y="-27384"/>
            <a:ext cx="9144000" cy="1143000"/>
          </a:xfrm>
          <a:prstGeom prst="rect">
            <a:avLst/>
          </a:prstGeom>
          <a:solidFill>
            <a:schemeClr val="tx2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Implication of non-zero mixing</a:t>
            </a:r>
            <a:endParaRPr lang="ja-JP" altLang="en-US" sz="32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3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6902896" y="6304235"/>
            <a:ext cx="2133600" cy="365125"/>
          </a:xfrm>
        </p:spPr>
        <p:txBody>
          <a:bodyPr/>
          <a:lstStyle/>
          <a:p>
            <a:r>
              <a:rPr lang="en-US" altLang="ja-JP" dirty="0"/>
              <a:t>4</a:t>
            </a:r>
            <a:endParaRPr kumimoji="1" lang="ja-JP" altLang="en-US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28898" y="1628800"/>
            <a:ext cx="8316000" cy="720000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en-US" altLang="ja-JP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Non-zero mixing between h and extra Higgs bosons</a:t>
            </a:r>
          </a:p>
        </p:txBody>
      </p:sp>
      <p:sp>
        <p:nvSpPr>
          <p:cNvPr id="45" name="右矢印 44"/>
          <p:cNvSpPr/>
          <p:nvPr/>
        </p:nvSpPr>
        <p:spPr>
          <a:xfrm rot="5400000">
            <a:off x="3921473" y="1935916"/>
            <a:ext cx="1130849" cy="2388826"/>
          </a:xfrm>
          <a:prstGeom prst="rightArrow">
            <a:avLst/>
          </a:prstGeom>
          <a:solidFill>
            <a:srgbClr val="FF0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角丸四角形 2"/>
          <p:cNvSpPr/>
          <p:nvPr/>
        </p:nvSpPr>
        <p:spPr>
          <a:xfrm>
            <a:off x="328898" y="1484784"/>
            <a:ext cx="8131534" cy="86401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1" name="グループ化 10"/>
          <p:cNvGrpSpPr/>
          <p:nvPr/>
        </p:nvGrpSpPr>
        <p:grpSpPr>
          <a:xfrm>
            <a:off x="323528" y="3923249"/>
            <a:ext cx="8131534" cy="1810007"/>
            <a:chOff x="323528" y="4365103"/>
            <a:chExt cx="8131534" cy="1810007"/>
          </a:xfrm>
        </p:grpSpPr>
        <p:sp>
          <p:nvSpPr>
            <p:cNvPr id="35" name="テキスト ボックス 34"/>
            <p:cNvSpPr txBox="1"/>
            <p:nvPr/>
          </p:nvSpPr>
          <p:spPr>
            <a:xfrm>
              <a:off x="467544" y="4392943"/>
              <a:ext cx="7639333" cy="1754326"/>
            </a:xfrm>
            <a:prstGeom prst="rect">
              <a:avLst/>
            </a:prstGeom>
            <a:solidFill>
              <a:schemeClr val="bg1"/>
            </a:solidFill>
            <a:ln w="25400"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ja-JP" sz="24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Higgs coupling deviations  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ja-JP" sz="2400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and</a:t>
              </a:r>
              <a:r>
                <a:rPr lang="en-US" altLang="ja-JP" sz="24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ja-JP" sz="24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Upper limit </a:t>
              </a:r>
              <a:r>
                <a:rPr lang="en-US" altLang="ja-JP" sz="24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on </a:t>
              </a:r>
              <a:r>
                <a:rPr lang="en-US" altLang="ja-JP" sz="24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the 2</a:t>
              </a:r>
              <a:r>
                <a:rPr lang="en-US" altLang="ja-JP" sz="2400" b="1" baseline="30000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nd</a:t>
              </a:r>
              <a:r>
                <a:rPr lang="en-US" altLang="ja-JP" sz="2400" b="1" dirty="0" smtClean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 Higgs mass!</a:t>
              </a:r>
              <a:endParaRPr kumimoji="1" lang="en-US" altLang="ja-JP" sz="24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" name="角丸四角形 45"/>
            <p:cNvSpPr/>
            <p:nvPr/>
          </p:nvSpPr>
          <p:spPr>
            <a:xfrm>
              <a:off x="323528" y="4365103"/>
              <a:ext cx="8131534" cy="181000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47" name="テキスト ボックス 46"/>
          <p:cNvSpPr txBox="1"/>
          <p:nvPr/>
        </p:nvSpPr>
        <p:spPr>
          <a:xfrm>
            <a:off x="467544" y="6043354"/>
            <a:ext cx="8316000" cy="553998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0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In this talk, I discuss S-matrix unitarity to give the upper bound.  </a:t>
            </a:r>
            <a:endParaRPr kumimoji="1" lang="en-US" altLang="ja-JP" sz="20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797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91261</TotalTime>
  <Words>2040</Words>
  <Application>Microsoft Office PowerPoint</Application>
  <PresentationFormat>画面に合わせる (4:3)</PresentationFormat>
  <Paragraphs>451</Paragraphs>
  <Slides>37</Slides>
  <Notes>33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37</vt:i4>
      </vt:variant>
    </vt:vector>
  </HeadingPairs>
  <TitlesOfParts>
    <vt:vector size="45" baseType="lpstr">
      <vt:lpstr>Meiryo UI</vt:lpstr>
      <vt:lpstr>ＭＳ Ｐゴシック</vt:lpstr>
      <vt:lpstr>メイリオ</vt:lpstr>
      <vt:lpstr>Arial</vt:lpstr>
      <vt:lpstr>Calibri</vt:lpstr>
      <vt:lpstr>Times New Roman</vt:lpstr>
      <vt:lpstr>Wingdings</vt:lpstr>
      <vt:lpstr>Office ​​テーマ</vt:lpstr>
      <vt:lpstr>What is the mass scale of  the 2nd Higgs boson?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　Contents</vt:lpstr>
      <vt:lpstr>　S matrix Unitarity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　Contents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Probing the Higgs sector from Higgs coupling measurements</dc:title>
  <dc:creator>Windows ユーザー</dc:creator>
  <cp:lastModifiedBy>kei yagyu</cp:lastModifiedBy>
  <cp:revision>3708</cp:revision>
  <cp:lastPrinted>2015-02-08T14:55:53Z</cp:lastPrinted>
  <dcterms:created xsi:type="dcterms:W3CDTF">2013-07-02T16:05:00Z</dcterms:created>
  <dcterms:modified xsi:type="dcterms:W3CDTF">2015-04-28T18:36:59Z</dcterms:modified>
</cp:coreProperties>
</file>