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82" r:id="rId2"/>
    <p:sldId id="283" r:id="rId3"/>
    <p:sldId id="349" r:id="rId4"/>
    <p:sldId id="313" r:id="rId5"/>
    <p:sldId id="315" r:id="rId6"/>
    <p:sldId id="316" r:id="rId7"/>
    <p:sldId id="337" r:id="rId8"/>
    <p:sldId id="350" r:id="rId9"/>
    <p:sldId id="346" r:id="rId10"/>
    <p:sldId id="347" r:id="rId11"/>
    <p:sldId id="348" r:id="rId12"/>
    <p:sldId id="351" r:id="rId13"/>
    <p:sldId id="341" r:id="rId14"/>
    <p:sldId id="352" r:id="rId15"/>
    <p:sldId id="284" r:id="rId16"/>
    <p:sldId id="285" r:id="rId17"/>
    <p:sldId id="286" r:id="rId18"/>
    <p:sldId id="287" r:id="rId19"/>
    <p:sldId id="288" r:id="rId20"/>
    <p:sldId id="353" r:id="rId21"/>
    <p:sldId id="354" r:id="rId22"/>
    <p:sldId id="298" r:id="rId23"/>
    <p:sldId id="360" r:id="rId24"/>
    <p:sldId id="358" r:id="rId25"/>
    <p:sldId id="359" r:id="rId26"/>
    <p:sldId id="331" r:id="rId27"/>
    <p:sldId id="355" r:id="rId28"/>
    <p:sldId id="357" r:id="rId29"/>
    <p:sldId id="344" r:id="rId30"/>
    <p:sldId id="356" r:id="rId31"/>
    <p:sldId id="345" r:id="rId32"/>
    <p:sldId id="300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747"/>
    <a:srgbClr val="E0843D"/>
    <a:srgbClr val="22A492"/>
    <a:srgbClr val="38428F"/>
    <a:srgbClr val="18AF9B"/>
    <a:srgbClr val="03CF78"/>
    <a:srgbClr val="EA5C33"/>
    <a:srgbClr val="CF334B"/>
    <a:srgbClr val="2A7DBF"/>
    <a:srgbClr val="F28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8" autoAdjust="0"/>
    <p:restoredTop sz="94613" autoAdjust="0"/>
  </p:normalViewPr>
  <p:slideViewPr>
    <p:cSldViewPr snapToGrid="0" snapToObjects="1">
      <p:cViewPr varScale="1">
        <p:scale>
          <a:sx n="110" d="100"/>
          <a:sy n="110" d="100"/>
        </p:scale>
        <p:origin x="184" y="27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90367-1CB9-45D3-97AA-909A1C02254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BDCD9-BD08-4110-8D53-8E1C66626683}">
      <dgm:prSet phldrT="[Text]" phldr="1" custT="1"/>
      <dgm:spPr>
        <a:solidFill>
          <a:schemeClr val="bg1"/>
        </a:solidFill>
      </dgm:spPr>
      <dgm:t>
        <a:bodyPr/>
        <a:lstStyle/>
        <a:p>
          <a:endParaRPr lang="en-US" sz="3600"/>
        </a:p>
      </dgm:t>
    </dgm:pt>
    <dgm:pt modelId="{42E0BA08-C0B6-483A-AB1A-872437F9DBB9}" type="parTrans" cxnId="{CFDFDFFA-12D8-4E16-9290-0E915C2A8AA7}">
      <dgm:prSet/>
      <dgm:spPr/>
      <dgm:t>
        <a:bodyPr/>
        <a:lstStyle/>
        <a:p>
          <a:endParaRPr lang="en-US" sz="2800"/>
        </a:p>
      </dgm:t>
    </dgm:pt>
    <dgm:pt modelId="{32450B74-7CE0-47FD-A20C-36C887384893}" type="sibTrans" cxnId="{CFDFDFFA-12D8-4E16-9290-0E915C2A8AA7}">
      <dgm:prSet/>
      <dgm:spPr/>
      <dgm:t>
        <a:bodyPr/>
        <a:lstStyle/>
        <a:p>
          <a:endParaRPr lang="en-US" sz="2800"/>
        </a:p>
      </dgm:t>
    </dgm:pt>
    <dgm:pt modelId="{399C8428-EE5C-447A-A554-2AA011B68322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Acquisition (</a:t>
          </a:r>
          <a:r>
            <a:rPr lang="en-US" sz="1200" dirty="0" err="1"/>
            <a:t>LHCb</a:t>
          </a:r>
          <a:r>
            <a:rPr lang="en-US" sz="1200" dirty="0"/>
            <a:t>, IT-CF)</a:t>
          </a:r>
        </a:p>
      </dgm:t>
    </dgm:pt>
    <dgm:pt modelId="{B4CEA20D-95CE-4ECD-BAA8-BD94DB736581}" type="parTrans" cxnId="{45A51616-EFBA-4C3F-B710-D92F9A4A3EE5}">
      <dgm:prSet custT="1"/>
      <dgm:spPr/>
      <dgm:t>
        <a:bodyPr/>
        <a:lstStyle/>
        <a:p>
          <a:endParaRPr lang="en-US" sz="1200"/>
        </a:p>
      </dgm:t>
    </dgm:pt>
    <dgm:pt modelId="{C0EC51F0-9055-4F2E-82AB-D0494D123077}" type="sibTrans" cxnId="{45A51616-EFBA-4C3F-B710-D92F9A4A3EE5}">
      <dgm:prSet/>
      <dgm:spPr/>
      <dgm:t>
        <a:bodyPr/>
        <a:lstStyle/>
        <a:p>
          <a:endParaRPr lang="en-US" sz="2800"/>
        </a:p>
      </dgm:t>
    </dgm:pt>
    <dgm:pt modelId="{2C50F148-14A2-48F0-A0CD-F58A90254EF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Code modernization (EP-SFT, IT-CF)</a:t>
          </a:r>
        </a:p>
      </dgm:t>
    </dgm:pt>
    <dgm:pt modelId="{DC20B605-D8DF-43E3-AF1B-E20D8B9734BC}" type="parTrans" cxnId="{0E5AC0FE-25F6-4F77-9927-F34D05A200A0}">
      <dgm:prSet custT="1"/>
      <dgm:spPr/>
      <dgm:t>
        <a:bodyPr/>
        <a:lstStyle/>
        <a:p>
          <a:endParaRPr lang="en-US" sz="1200"/>
        </a:p>
      </dgm:t>
    </dgm:pt>
    <dgm:pt modelId="{F0B46CF9-4CF4-4040-A9DE-18FEF1D7119F}" type="sibTrans" cxnId="{0E5AC0FE-25F6-4F77-9927-F34D05A200A0}">
      <dgm:prSet/>
      <dgm:spPr/>
      <dgm:t>
        <a:bodyPr/>
        <a:lstStyle/>
        <a:p>
          <a:endParaRPr lang="en-US" sz="2800"/>
        </a:p>
      </dgm:t>
    </dgm:pt>
    <dgm:pt modelId="{181EC41E-44B3-402D-B54E-E233E2028F2B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Cloud infra (IT-CM)</a:t>
          </a:r>
        </a:p>
      </dgm:t>
    </dgm:pt>
    <dgm:pt modelId="{BE35DF78-E237-494A-A050-0CAEEB7853A9}" type="parTrans" cxnId="{67755B03-0353-4DE7-B398-083069156735}">
      <dgm:prSet custT="1"/>
      <dgm:spPr/>
      <dgm:t>
        <a:bodyPr/>
        <a:lstStyle/>
        <a:p>
          <a:endParaRPr lang="en-US" sz="1200"/>
        </a:p>
      </dgm:t>
    </dgm:pt>
    <dgm:pt modelId="{7F593829-9551-42AC-B167-362FFD6F4644}" type="sibTrans" cxnId="{67755B03-0353-4DE7-B398-083069156735}">
      <dgm:prSet/>
      <dgm:spPr/>
      <dgm:t>
        <a:bodyPr/>
        <a:lstStyle/>
        <a:p>
          <a:endParaRPr lang="en-US" sz="2800"/>
        </a:p>
      </dgm:t>
    </dgm:pt>
    <dgm:pt modelId="{655E1517-9CD8-4BC2-B842-5777140C9DA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Storage (IT-ST, IT-DB)</a:t>
          </a:r>
        </a:p>
      </dgm:t>
    </dgm:pt>
    <dgm:pt modelId="{0B262137-9C52-4D20-9081-EB8B5EF63565}" type="parTrans" cxnId="{7AF3DDE9-F582-48A4-94BF-ED05DA7342D6}">
      <dgm:prSet custT="1"/>
      <dgm:spPr/>
      <dgm:t>
        <a:bodyPr/>
        <a:lstStyle/>
        <a:p>
          <a:endParaRPr lang="en-US" sz="1200"/>
        </a:p>
      </dgm:t>
    </dgm:pt>
    <dgm:pt modelId="{D8F2AB71-BCEA-4D4B-8BA0-A2BEABF0B45F}" type="sibTrans" cxnId="{7AF3DDE9-F582-48A4-94BF-ED05DA7342D6}">
      <dgm:prSet/>
      <dgm:spPr/>
      <dgm:t>
        <a:bodyPr/>
        <a:lstStyle/>
        <a:p>
          <a:endParaRPr lang="en-US" sz="2800"/>
        </a:p>
      </dgm:t>
    </dgm:pt>
    <dgm:pt modelId="{CF1C8C3F-AF27-4062-A3E4-FC7C2A812008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Analytics, Machine Learning (many)</a:t>
          </a:r>
        </a:p>
      </dgm:t>
    </dgm:pt>
    <dgm:pt modelId="{AC28B09C-4751-4969-AC27-824DC114111F}" type="parTrans" cxnId="{CDA0E5F8-217C-4CC6-B564-4799CE964074}">
      <dgm:prSet custT="1"/>
      <dgm:spPr/>
      <dgm:t>
        <a:bodyPr/>
        <a:lstStyle/>
        <a:p>
          <a:endParaRPr lang="en-US" sz="1200"/>
        </a:p>
      </dgm:t>
    </dgm:pt>
    <dgm:pt modelId="{07CE9F6A-7ED5-4B2D-91E0-BF0EA2FC4287}" type="sibTrans" cxnId="{CDA0E5F8-217C-4CC6-B564-4799CE964074}">
      <dgm:prSet/>
      <dgm:spPr/>
      <dgm:t>
        <a:bodyPr/>
        <a:lstStyle/>
        <a:p>
          <a:endParaRPr lang="en-US" sz="2800"/>
        </a:p>
      </dgm:t>
    </dgm:pt>
    <dgm:pt modelId="{C1F48CA1-D352-46DD-9C21-287DBAB8461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Networks (IT-CS)</a:t>
          </a:r>
        </a:p>
      </dgm:t>
    </dgm:pt>
    <dgm:pt modelId="{E58502D4-A729-4827-83AC-D6113391ADCB}" type="parTrans" cxnId="{15ABB276-2294-4D63-8D80-F4316533E70A}">
      <dgm:prSet custT="1"/>
      <dgm:spPr/>
      <dgm:t>
        <a:bodyPr/>
        <a:lstStyle/>
        <a:p>
          <a:endParaRPr lang="en-US" sz="1200"/>
        </a:p>
      </dgm:t>
    </dgm:pt>
    <dgm:pt modelId="{A0DDD0B7-8E91-4E7A-A9CE-8605DB5956C7}" type="sibTrans" cxnId="{15ABB276-2294-4D63-8D80-F4316533E70A}">
      <dgm:prSet/>
      <dgm:spPr/>
      <dgm:t>
        <a:bodyPr/>
        <a:lstStyle/>
        <a:p>
          <a:endParaRPr lang="en-US" sz="2800"/>
        </a:p>
      </dgm:t>
    </dgm:pt>
    <dgm:pt modelId="{0DEE1ADA-2A88-43E4-A911-96A82AC1A42D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Control Systems</a:t>
          </a:r>
          <a:br>
            <a:rPr lang="en-US" sz="1200" dirty="0"/>
          </a:br>
          <a:r>
            <a:rPr lang="en-US" sz="1200" dirty="0"/>
            <a:t>(BE-ICS)</a:t>
          </a:r>
        </a:p>
      </dgm:t>
    </dgm:pt>
    <dgm:pt modelId="{0C52E153-8424-449A-ADE0-E8D9F53476EB}" type="parTrans" cxnId="{031F7AF6-7D2C-49D6-A6E4-4DEBC13AE8B2}">
      <dgm:prSet custT="1"/>
      <dgm:spPr/>
      <dgm:t>
        <a:bodyPr/>
        <a:lstStyle/>
        <a:p>
          <a:endParaRPr lang="en-US" sz="1200"/>
        </a:p>
      </dgm:t>
    </dgm:pt>
    <dgm:pt modelId="{A5EE3E94-F60C-46A1-8DE2-A5A64830F42A}" type="sibTrans" cxnId="{031F7AF6-7D2C-49D6-A6E4-4DEBC13AE8B2}">
      <dgm:prSet/>
      <dgm:spPr/>
      <dgm:t>
        <a:bodyPr/>
        <a:lstStyle/>
        <a:p>
          <a:endParaRPr lang="en-US" sz="2800"/>
        </a:p>
      </dgm:t>
    </dgm:pt>
    <dgm:pt modelId="{A9B375AE-54B4-4AE2-9CE4-7BE9AF583BFC}" type="pres">
      <dgm:prSet presAssocID="{3B190367-1CB9-45D3-97AA-909A1C02254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E177F-0CB0-46D7-92C5-E5970AE1E376}" type="pres">
      <dgm:prSet presAssocID="{2EEBDCD9-BD08-4110-8D53-8E1C66626683}" presName="centerShape" presStyleLbl="node0" presStyleIdx="0" presStyleCnt="1"/>
      <dgm:spPr/>
      <dgm:t>
        <a:bodyPr/>
        <a:lstStyle/>
        <a:p>
          <a:endParaRPr lang="en-US"/>
        </a:p>
      </dgm:t>
    </dgm:pt>
    <dgm:pt modelId="{515220D2-DDED-4267-B516-DD07E82B92D5}" type="pres">
      <dgm:prSet presAssocID="{B4CEA20D-95CE-4ECD-BAA8-BD94DB736581}" presName="parTrans" presStyleLbl="sibTrans2D1" presStyleIdx="0" presStyleCnt="7"/>
      <dgm:spPr/>
      <dgm:t>
        <a:bodyPr/>
        <a:lstStyle/>
        <a:p>
          <a:endParaRPr lang="en-US"/>
        </a:p>
      </dgm:t>
    </dgm:pt>
    <dgm:pt modelId="{2038D6F3-BB3F-45AC-ACD3-065C3526EB08}" type="pres">
      <dgm:prSet presAssocID="{B4CEA20D-95CE-4ECD-BAA8-BD94DB736581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954951B-C9CC-48C0-9639-824E9D0B5399}" type="pres">
      <dgm:prSet presAssocID="{399C8428-EE5C-447A-A554-2AA011B6832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7E51C-6F44-439A-B022-92881A171684}" type="pres">
      <dgm:prSet presAssocID="{DC20B605-D8DF-43E3-AF1B-E20D8B9734BC}" presName="parTrans" presStyleLbl="sibTrans2D1" presStyleIdx="1" presStyleCnt="7"/>
      <dgm:spPr/>
      <dgm:t>
        <a:bodyPr/>
        <a:lstStyle/>
        <a:p>
          <a:endParaRPr lang="en-US"/>
        </a:p>
      </dgm:t>
    </dgm:pt>
    <dgm:pt modelId="{1F93857F-7054-4D15-8473-531EB1664675}" type="pres">
      <dgm:prSet presAssocID="{DC20B605-D8DF-43E3-AF1B-E20D8B9734BC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0FBBF18C-881E-45AC-9D17-78ECDD72FAC9}" type="pres">
      <dgm:prSet presAssocID="{2C50F148-14A2-48F0-A0CD-F58A90254EF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25F289-F7B4-4DA6-A5B6-B980B7008FD8}" type="pres">
      <dgm:prSet presAssocID="{BE35DF78-E237-494A-A050-0CAEEB7853A9}" presName="parTrans" presStyleLbl="sibTrans2D1" presStyleIdx="2" presStyleCnt="7"/>
      <dgm:spPr/>
      <dgm:t>
        <a:bodyPr/>
        <a:lstStyle/>
        <a:p>
          <a:endParaRPr lang="en-US"/>
        </a:p>
      </dgm:t>
    </dgm:pt>
    <dgm:pt modelId="{1E8FAD0C-A321-4377-84A1-F1317110C8A2}" type="pres">
      <dgm:prSet presAssocID="{BE35DF78-E237-494A-A050-0CAEEB7853A9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EF34F308-9DCE-4E37-AB38-2DAAB425E000}" type="pres">
      <dgm:prSet presAssocID="{181EC41E-44B3-402D-B54E-E233E2028F2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E3DB1-1B67-4D4F-BD91-0EA9241ED3FA}" type="pres">
      <dgm:prSet presAssocID="{0B262137-9C52-4D20-9081-EB8B5EF63565}" presName="parTrans" presStyleLbl="sibTrans2D1" presStyleIdx="3" presStyleCnt="7"/>
      <dgm:spPr/>
      <dgm:t>
        <a:bodyPr/>
        <a:lstStyle/>
        <a:p>
          <a:endParaRPr lang="en-US"/>
        </a:p>
      </dgm:t>
    </dgm:pt>
    <dgm:pt modelId="{4ED2CDA7-0507-431F-BBA1-396CABFB234F}" type="pres">
      <dgm:prSet presAssocID="{0B262137-9C52-4D20-9081-EB8B5EF6356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6F49F4B9-2276-4691-96B9-0B312B91A3CF}" type="pres">
      <dgm:prSet presAssocID="{655E1517-9CD8-4BC2-B842-5777140C9DA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D590CD-AE86-4398-9977-535EE391B0EF}" type="pres">
      <dgm:prSet presAssocID="{E58502D4-A729-4827-83AC-D6113391ADCB}" presName="parTrans" presStyleLbl="sibTrans2D1" presStyleIdx="4" presStyleCnt="7"/>
      <dgm:spPr/>
      <dgm:t>
        <a:bodyPr/>
        <a:lstStyle/>
        <a:p>
          <a:endParaRPr lang="en-US"/>
        </a:p>
      </dgm:t>
    </dgm:pt>
    <dgm:pt modelId="{0F6236BB-495A-470B-A11E-40A2B38EBBFA}" type="pres">
      <dgm:prSet presAssocID="{E58502D4-A729-4827-83AC-D6113391ADC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104E16F0-24F9-4731-BDD6-F4326F431738}" type="pres">
      <dgm:prSet presAssocID="{C1F48CA1-D352-46DD-9C21-287DBAB8461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F5711-2DA3-42D3-B5F9-03D6D5B9DBBD}" type="pres">
      <dgm:prSet presAssocID="{0C52E153-8424-449A-ADE0-E8D9F53476EB}" presName="parTrans" presStyleLbl="sibTrans2D1" presStyleIdx="5" presStyleCnt="7"/>
      <dgm:spPr/>
      <dgm:t>
        <a:bodyPr/>
        <a:lstStyle/>
        <a:p>
          <a:endParaRPr lang="en-US"/>
        </a:p>
      </dgm:t>
    </dgm:pt>
    <dgm:pt modelId="{8A099700-0B9B-4E8C-AD16-FA7C8CACB02E}" type="pres">
      <dgm:prSet presAssocID="{0C52E153-8424-449A-ADE0-E8D9F53476E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1A916C15-FEAE-4FFD-9E50-F52323E70E33}" type="pres">
      <dgm:prSet presAssocID="{0DEE1ADA-2A88-43E4-A911-96A82AC1A42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807E2-C3A8-46A9-9CEE-A076261EBDCC}" type="pres">
      <dgm:prSet presAssocID="{AC28B09C-4751-4969-AC27-824DC114111F}" presName="parTrans" presStyleLbl="sibTrans2D1" presStyleIdx="6" presStyleCnt="7"/>
      <dgm:spPr/>
      <dgm:t>
        <a:bodyPr/>
        <a:lstStyle/>
        <a:p>
          <a:endParaRPr lang="en-US"/>
        </a:p>
      </dgm:t>
    </dgm:pt>
    <dgm:pt modelId="{9234B6F2-055D-47F1-85B6-29D3098961FD}" type="pres">
      <dgm:prSet presAssocID="{AC28B09C-4751-4969-AC27-824DC114111F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EEC16ED-0ABC-41BE-8280-C8FBCB37CF16}" type="pres">
      <dgm:prSet presAssocID="{CF1C8C3F-AF27-4062-A3E4-FC7C2A81200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3A725E-2951-1E44-A12B-80B7A324124D}" type="presOf" srcId="{2C50F148-14A2-48F0-A0CD-F58A90254EF3}" destId="{0FBBF18C-881E-45AC-9D17-78ECDD72FAC9}" srcOrd="0" destOrd="0" presId="urn:microsoft.com/office/officeart/2005/8/layout/radial5"/>
    <dgm:cxn modelId="{7AF3DDE9-F582-48A4-94BF-ED05DA7342D6}" srcId="{2EEBDCD9-BD08-4110-8D53-8E1C66626683}" destId="{655E1517-9CD8-4BC2-B842-5777140C9DA3}" srcOrd="3" destOrd="0" parTransId="{0B262137-9C52-4D20-9081-EB8B5EF63565}" sibTransId="{D8F2AB71-BCEA-4D4B-8BA0-A2BEABF0B45F}"/>
    <dgm:cxn modelId="{4F73FDF4-8E77-C44E-8C4A-16CFADBCA92E}" type="presOf" srcId="{DC20B605-D8DF-43E3-AF1B-E20D8B9734BC}" destId="{1F93857F-7054-4D15-8473-531EB1664675}" srcOrd="1" destOrd="0" presId="urn:microsoft.com/office/officeart/2005/8/layout/radial5"/>
    <dgm:cxn modelId="{928C532C-A4CF-4047-9C4D-BFE2F7144B2D}" type="presOf" srcId="{E58502D4-A729-4827-83AC-D6113391ADCB}" destId="{0F6236BB-495A-470B-A11E-40A2B38EBBFA}" srcOrd="1" destOrd="0" presId="urn:microsoft.com/office/officeart/2005/8/layout/radial5"/>
    <dgm:cxn modelId="{CFDFDFFA-12D8-4E16-9290-0E915C2A8AA7}" srcId="{3B190367-1CB9-45D3-97AA-909A1C022544}" destId="{2EEBDCD9-BD08-4110-8D53-8E1C66626683}" srcOrd="0" destOrd="0" parTransId="{42E0BA08-C0B6-483A-AB1A-872437F9DBB9}" sibTransId="{32450B74-7CE0-47FD-A20C-36C887384893}"/>
    <dgm:cxn modelId="{0E5AC0FE-25F6-4F77-9927-F34D05A200A0}" srcId="{2EEBDCD9-BD08-4110-8D53-8E1C66626683}" destId="{2C50F148-14A2-48F0-A0CD-F58A90254EF3}" srcOrd="1" destOrd="0" parTransId="{DC20B605-D8DF-43E3-AF1B-E20D8B9734BC}" sibTransId="{F0B46CF9-4CF4-4040-A9DE-18FEF1D7119F}"/>
    <dgm:cxn modelId="{031F7AF6-7D2C-49D6-A6E4-4DEBC13AE8B2}" srcId="{2EEBDCD9-BD08-4110-8D53-8E1C66626683}" destId="{0DEE1ADA-2A88-43E4-A911-96A82AC1A42D}" srcOrd="5" destOrd="0" parTransId="{0C52E153-8424-449A-ADE0-E8D9F53476EB}" sibTransId="{A5EE3E94-F60C-46A1-8DE2-A5A64830F42A}"/>
    <dgm:cxn modelId="{7600A91D-11A2-5947-AEB8-71BCF7C081BE}" type="presOf" srcId="{E58502D4-A729-4827-83AC-D6113391ADCB}" destId="{12D590CD-AE86-4398-9977-535EE391B0EF}" srcOrd="0" destOrd="0" presId="urn:microsoft.com/office/officeart/2005/8/layout/radial5"/>
    <dgm:cxn modelId="{49E2F1DC-022D-6646-9A13-969110964419}" type="presOf" srcId="{0C52E153-8424-449A-ADE0-E8D9F53476EB}" destId="{DF5F5711-2DA3-42D3-B5F9-03D6D5B9DBBD}" srcOrd="0" destOrd="0" presId="urn:microsoft.com/office/officeart/2005/8/layout/radial5"/>
    <dgm:cxn modelId="{B11B5120-C338-014A-AD8E-1D8A35E98C45}" type="presOf" srcId="{B4CEA20D-95CE-4ECD-BAA8-BD94DB736581}" destId="{2038D6F3-BB3F-45AC-ACD3-065C3526EB08}" srcOrd="1" destOrd="0" presId="urn:microsoft.com/office/officeart/2005/8/layout/radial5"/>
    <dgm:cxn modelId="{67755B03-0353-4DE7-B398-083069156735}" srcId="{2EEBDCD9-BD08-4110-8D53-8E1C66626683}" destId="{181EC41E-44B3-402D-B54E-E233E2028F2B}" srcOrd="2" destOrd="0" parTransId="{BE35DF78-E237-494A-A050-0CAEEB7853A9}" sibTransId="{7F593829-9551-42AC-B167-362FFD6F4644}"/>
    <dgm:cxn modelId="{762AAF9F-535F-7C4F-9241-93BDFF6B5AD6}" type="presOf" srcId="{0C52E153-8424-449A-ADE0-E8D9F53476EB}" destId="{8A099700-0B9B-4E8C-AD16-FA7C8CACB02E}" srcOrd="1" destOrd="0" presId="urn:microsoft.com/office/officeart/2005/8/layout/radial5"/>
    <dgm:cxn modelId="{9E240B99-2144-BA47-A40B-CBA149DB88B6}" type="presOf" srcId="{C1F48CA1-D352-46DD-9C21-287DBAB84613}" destId="{104E16F0-24F9-4731-BDD6-F4326F431738}" srcOrd="0" destOrd="0" presId="urn:microsoft.com/office/officeart/2005/8/layout/radial5"/>
    <dgm:cxn modelId="{CDA0E5F8-217C-4CC6-B564-4799CE964074}" srcId="{2EEBDCD9-BD08-4110-8D53-8E1C66626683}" destId="{CF1C8C3F-AF27-4062-A3E4-FC7C2A812008}" srcOrd="6" destOrd="0" parTransId="{AC28B09C-4751-4969-AC27-824DC114111F}" sibTransId="{07CE9F6A-7ED5-4B2D-91E0-BF0EA2FC4287}"/>
    <dgm:cxn modelId="{FA1CA1B4-F569-C549-8159-B1D58CC6E3CC}" type="presOf" srcId="{BE35DF78-E237-494A-A050-0CAEEB7853A9}" destId="{D125F289-F7B4-4DA6-A5B6-B980B7008FD8}" srcOrd="0" destOrd="0" presId="urn:microsoft.com/office/officeart/2005/8/layout/radial5"/>
    <dgm:cxn modelId="{FBB5F184-8C6D-2241-A8A9-4EECC73A05CD}" type="presOf" srcId="{655E1517-9CD8-4BC2-B842-5777140C9DA3}" destId="{6F49F4B9-2276-4691-96B9-0B312B91A3CF}" srcOrd="0" destOrd="0" presId="urn:microsoft.com/office/officeart/2005/8/layout/radial5"/>
    <dgm:cxn modelId="{BDDED273-F6C4-6944-A599-8931CC72A93D}" type="presOf" srcId="{0B262137-9C52-4D20-9081-EB8B5EF63565}" destId="{698E3DB1-1B67-4D4F-BD91-0EA9241ED3FA}" srcOrd="0" destOrd="0" presId="urn:microsoft.com/office/officeart/2005/8/layout/radial5"/>
    <dgm:cxn modelId="{3C5719C4-917C-CB49-B02D-C07FDCC54C7D}" type="presOf" srcId="{AC28B09C-4751-4969-AC27-824DC114111F}" destId="{4B2807E2-C3A8-46A9-9CEE-A076261EBDCC}" srcOrd="0" destOrd="0" presId="urn:microsoft.com/office/officeart/2005/8/layout/radial5"/>
    <dgm:cxn modelId="{BF8909F1-D728-0C4B-9FEE-61510AA450CF}" type="presOf" srcId="{B4CEA20D-95CE-4ECD-BAA8-BD94DB736581}" destId="{515220D2-DDED-4267-B516-DD07E82B92D5}" srcOrd="0" destOrd="0" presId="urn:microsoft.com/office/officeart/2005/8/layout/radial5"/>
    <dgm:cxn modelId="{9E868DFE-B31F-624E-B713-E8A25C6F5364}" type="presOf" srcId="{AC28B09C-4751-4969-AC27-824DC114111F}" destId="{9234B6F2-055D-47F1-85B6-29D3098961FD}" srcOrd="1" destOrd="0" presId="urn:microsoft.com/office/officeart/2005/8/layout/radial5"/>
    <dgm:cxn modelId="{04876337-04E9-FE4F-8649-C07CAE5652A6}" type="presOf" srcId="{CF1C8C3F-AF27-4062-A3E4-FC7C2A812008}" destId="{8EEC16ED-0ABC-41BE-8280-C8FBCB37CF16}" srcOrd="0" destOrd="0" presId="urn:microsoft.com/office/officeart/2005/8/layout/radial5"/>
    <dgm:cxn modelId="{4FF474BB-D0D9-FD42-9804-536799F6E046}" type="presOf" srcId="{399C8428-EE5C-447A-A554-2AA011B68322}" destId="{5954951B-C9CC-48C0-9639-824E9D0B5399}" srcOrd="0" destOrd="0" presId="urn:microsoft.com/office/officeart/2005/8/layout/radial5"/>
    <dgm:cxn modelId="{FADBA634-5AE8-A547-BF26-F9074063EBB9}" type="presOf" srcId="{DC20B605-D8DF-43E3-AF1B-E20D8B9734BC}" destId="{1957E51C-6F44-439A-B022-92881A171684}" srcOrd="0" destOrd="0" presId="urn:microsoft.com/office/officeart/2005/8/layout/radial5"/>
    <dgm:cxn modelId="{8DE92ECE-A41F-2E44-A191-3C74AAD96452}" type="presOf" srcId="{181EC41E-44B3-402D-B54E-E233E2028F2B}" destId="{EF34F308-9DCE-4E37-AB38-2DAAB425E000}" srcOrd="0" destOrd="0" presId="urn:microsoft.com/office/officeart/2005/8/layout/radial5"/>
    <dgm:cxn modelId="{8C994290-A911-8E4D-B925-8778B3D2CBEB}" type="presOf" srcId="{3B190367-1CB9-45D3-97AA-909A1C022544}" destId="{A9B375AE-54B4-4AE2-9CE4-7BE9AF583BFC}" srcOrd="0" destOrd="0" presId="urn:microsoft.com/office/officeart/2005/8/layout/radial5"/>
    <dgm:cxn modelId="{15ABB276-2294-4D63-8D80-F4316533E70A}" srcId="{2EEBDCD9-BD08-4110-8D53-8E1C66626683}" destId="{C1F48CA1-D352-46DD-9C21-287DBAB84613}" srcOrd="4" destOrd="0" parTransId="{E58502D4-A729-4827-83AC-D6113391ADCB}" sibTransId="{A0DDD0B7-8E91-4E7A-A9CE-8605DB5956C7}"/>
    <dgm:cxn modelId="{687074D3-77DC-2446-98F1-63BE1C6F0B37}" type="presOf" srcId="{BE35DF78-E237-494A-A050-0CAEEB7853A9}" destId="{1E8FAD0C-A321-4377-84A1-F1317110C8A2}" srcOrd="1" destOrd="0" presId="urn:microsoft.com/office/officeart/2005/8/layout/radial5"/>
    <dgm:cxn modelId="{30551755-AF3E-AD45-928F-E303266EFDFB}" type="presOf" srcId="{2EEBDCD9-BD08-4110-8D53-8E1C66626683}" destId="{F97E177F-0CB0-46D7-92C5-E5970AE1E376}" srcOrd="0" destOrd="0" presId="urn:microsoft.com/office/officeart/2005/8/layout/radial5"/>
    <dgm:cxn modelId="{BD84C52F-C36A-5E47-8A25-804DEE79EB5C}" type="presOf" srcId="{0DEE1ADA-2A88-43E4-A911-96A82AC1A42D}" destId="{1A916C15-FEAE-4FFD-9E50-F52323E70E33}" srcOrd="0" destOrd="0" presId="urn:microsoft.com/office/officeart/2005/8/layout/radial5"/>
    <dgm:cxn modelId="{57ECCA6F-6210-564D-8B75-5DE96055799D}" type="presOf" srcId="{0B262137-9C52-4D20-9081-EB8B5EF63565}" destId="{4ED2CDA7-0507-431F-BBA1-396CABFB234F}" srcOrd="1" destOrd="0" presId="urn:microsoft.com/office/officeart/2005/8/layout/radial5"/>
    <dgm:cxn modelId="{45A51616-EFBA-4C3F-B710-D92F9A4A3EE5}" srcId="{2EEBDCD9-BD08-4110-8D53-8E1C66626683}" destId="{399C8428-EE5C-447A-A554-2AA011B68322}" srcOrd="0" destOrd="0" parTransId="{B4CEA20D-95CE-4ECD-BAA8-BD94DB736581}" sibTransId="{C0EC51F0-9055-4F2E-82AB-D0494D123077}"/>
    <dgm:cxn modelId="{87143B78-8926-8F40-91C2-21EEA2D6CE14}" type="presParOf" srcId="{A9B375AE-54B4-4AE2-9CE4-7BE9AF583BFC}" destId="{F97E177F-0CB0-46D7-92C5-E5970AE1E376}" srcOrd="0" destOrd="0" presId="urn:microsoft.com/office/officeart/2005/8/layout/radial5"/>
    <dgm:cxn modelId="{D274E8FC-3235-514E-B055-7E1E50CA761F}" type="presParOf" srcId="{A9B375AE-54B4-4AE2-9CE4-7BE9AF583BFC}" destId="{515220D2-DDED-4267-B516-DD07E82B92D5}" srcOrd="1" destOrd="0" presId="urn:microsoft.com/office/officeart/2005/8/layout/radial5"/>
    <dgm:cxn modelId="{BBDB6975-48FC-BE45-9C80-1DDF78D2E33B}" type="presParOf" srcId="{515220D2-DDED-4267-B516-DD07E82B92D5}" destId="{2038D6F3-BB3F-45AC-ACD3-065C3526EB08}" srcOrd="0" destOrd="0" presId="urn:microsoft.com/office/officeart/2005/8/layout/radial5"/>
    <dgm:cxn modelId="{E3B75CCC-36A7-7948-882C-479D245E33E8}" type="presParOf" srcId="{A9B375AE-54B4-4AE2-9CE4-7BE9AF583BFC}" destId="{5954951B-C9CC-48C0-9639-824E9D0B5399}" srcOrd="2" destOrd="0" presId="urn:microsoft.com/office/officeart/2005/8/layout/radial5"/>
    <dgm:cxn modelId="{21C21A48-5039-4D4A-8C46-D68B33D5ACEE}" type="presParOf" srcId="{A9B375AE-54B4-4AE2-9CE4-7BE9AF583BFC}" destId="{1957E51C-6F44-439A-B022-92881A171684}" srcOrd="3" destOrd="0" presId="urn:microsoft.com/office/officeart/2005/8/layout/radial5"/>
    <dgm:cxn modelId="{A0FC6477-AB61-9C42-9BEF-CD2688E079CB}" type="presParOf" srcId="{1957E51C-6F44-439A-B022-92881A171684}" destId="{1F93857F-7054-4D15-8473-531EB1664675}" srcOrd="0" destOrd="0" presId="urn:microsoft.com/office/officeart/2005/8/layout/radial5"/>
    <dgm:cxn modelId="{554ED133-5300-9748-99FE-B6A83F091933}" type="presParOf" srcId="{A9B375AE-54B4-4AE2-9CE4-7BE9AF583BFC}" destId="{0FBBF18C-881E-45AC-9D17-78ECDD72FAC9}" srcOrd="4" destOrd="0" presId="urn:microsoft.com/office/officeart/2005/8/layout/radial5"/>
    <dgm:cxn modelId="{EF7D2D2B-632F-664F-A401-2E2706682AFF}" type="presParOf" srcId="{A9B375AE-54B4-4AE2-9CE4-7BE9AF583BFC}" destId="{D125F289-F7B4-4DA6-A5B6-B980B7008FD8}" srcOrd="5" destOrd="0" presId="urn:microsoft.com/office/officeart/2005/8/layout/radial5"/>
    <dgm:cxn modelId="{5B19E1DB-46A5-6149-8593-FB3D380223B8}" type="presParOf" srcId="{D125F289-F7B4-4DA6-A5B6-B980B7008FD8}" destId="{1E8FAD0C-A321-4377-84A1-F1317110C8A2}" srcOrd="0" destOrd="0" presId="urn:microsoft.com/office/officeart/2005/8/layout/radial5"/>
    <dgm:cxn modelId="{D96A969D-F774-8648-ADA7-09A755F9BD37}" type="presParOf" srcId="{A9B375AE-54B4-4AE2-9CE4-7BE9AF583BFC}" destId="{EF34F308-9DCE-4E37-AB38-2DAAB425E000}" srcOrd="6" destOrd="0" presId="urn:microsoft.com/office/officeart/2005/8/layout/radial5"/>
    <dgm:cxn modelId="{25DBC588-296F-6B44-A694-1F297EF29BF6}" type="presParOf" srcId="{A9B375AE-54B4-4AE2-9CE4-7BE9AF583BFC}" destId="{698E3DB1-1B67-4D4F-BD91-0EA9241ED3FA}" srcOrd="7" destOrd="0" presId="urn:microsoft.com/office/officeart/2005/8/layout/radial5"/>
    <dgm:cxn modelId="{415A2278-162A-0344-9CF0-A79CEEA907EB}" type="presParOf" srcId="{698E3DB1-1B67-4D4F-BD91-0EA9241ED3FA}" destId="{4ED2CDA7-0507-431F-BBA1-396CABFB234F}" srcOrd="0" destOrd="0" presId="urn:microsoft.com/office/officeart/2005/8/layout/radial5"/>
    <dgm:cxn modelId="{E93820FF-7D40-524F-8D4E-6DD88DA5B4BD}" type="presParOf" srcId="{A9B375AE-54B4-4AE2-9CE4-7BE9AF583BFC}" destId="{6F49F4B9-2276-4691-96B9-0B312B91A3CF}" srcOrd="8" destOrd="0" presId="urn:microsoft.com/office/officeart/2005/8/layout/radial5"/>
    <dgm:cxn modelId="{55EF26C8-C5AD-C749-ADAB-C520943EA846}" type="presParOf" srcId="{A9B375AE-54B4-4AE2-9CE4-7BE9AF583BFC}" destId="{12D590CD-AE86-4398-9977-535EE391B0EF}" srcOrd="9" destOrd="0" presId="urn:microsoft.com/office/officeart/2005/8/layout/radial5"/>
    <dgm:cxn modelId="{D9F0A967-8D62-2241-B2C2-B7C04F65EED7}" type="presParOf" srcId="{12D590CD-AE86-4398-9977-535EE391B0EF}" destId="{0F6236BB-495A-470B-A11E-40A2B38EBBFA}" srcOrd="0" destOrd="0" presId="urn:microsoft.com/office/officeart/2005/8/layout/radial5"/>
    <dgm:cxn modelId="{12B3A019-1DA3-144A-A11A-E7D7879BA0F0}" type="presParOf" srcId="{A9B375AE-54B4-4AE2-9CE4-7BE9AF583BFC}" destId="{104E16F0-24F9-4731-BDD6-F4326F431738}" srcOrd="10" destOrd="0" presId="urn:microsoft.com/office/officeart/2005/8/layout/radial5"/>
    <dgm:cxn modelId="{F630AF30-1E66-8C48-9447-15DD0098145A}" type="presParOf" srcId="{A9B375AE-54B4-4AE2-9CE4-7BE9AF583BFC}" destId="{DF5F5711-2DA3-42D3-B5F9-03D6D5B9DBBD}" srcOrd="11" destOrd="0" presId="urn:microsoft.com/office/officeart/2005/8/layout/radial5"/>
    <dgm:cxn modelId="{3CAB00CB-4A4C-E04E-8637-369CC56A0E82}" type="presParOf" srcId="{DF5F5711-2DA3-42D3-B5F9-03D6D5B9DBBD}" destId="{8A099700-0B9B-4E8C-AD16-FA7C8CACB02E}" srcOrd="0" destOrd="0" presId="urn:microsoft.com/office/officeart/2005/8/layout/radial5"/>
    <dgm:cxn modelId="{6022B1EF-B5EF-4146-BCAD-A6BEC6B4F848}" type="presParOf" srcId="{A9B375AE-54B4-4AE2-9CE4-7BE9AF583BFC}" destId="{1A916C15-FEAE-4FFD-9E50-F52323E70E33}" srcOrd="12" destOrd="0" presId="urn:microsoft.com/office/officeart/2005/8/layout/radial5"/>
    <dgm:cxn modelId="{23EEB2EC-2268-8B42-8A8D-0DC01FE9D2B1}" type="presParOf" srcId="{A9B375AE-54B4-4AE2-9CE4-7BE9AF583BFC}" destId="{4B2807E2-C3A8-46A9-9CEE-A076261EBDCC}" srcOrd="13" destOrd="0" presId="urn:microsoft.com/office/officeart/2005/8/layout/radial5"/>
    <dgm:cxn modelId="{D226FE70-6D4C-7444-89B5-AC6F662165F2}" type="presParOf" srcId="{4B2807E2-C3A8-46A9-9CEE-A076261EBDCC}" destId="{9234B6F2-055D-47F1-85B6-29D3098961FD}" srcOrd="0" destOrd="0" presId="urn:microsoft.com/office/officeart/2005/8/layout/radial5"/>
    <dgm:cxn modelId="{8F319AA5-90B3-E644-B144-70384EB41DA4}" type="presParOf" srcId="{A9B375AE-54B4-4AE2-9CE4-7BE9AF583BFC}" destId="{8EEC16ED-0ABC-41BE-8280-C8FBCB37CF16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E177F-0CB0-46D7-92C5-E5970AE1E376}">
      <dsp:nvSpPr>
        <dsp:cNvPr id="0" name=""/>
        <dsp:cNvSpPr/>
      </dsp:nvSpPr>
      <dsp:spPr>
        <a:xfrm>
          <a:off x="2012667" y="1273185"/>
          <a:ext cx="977023" cy="977023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155749" y="1416267"/>
        <a:ext cx="690859" cy="690859"/>
      </dsp:txXfrm>
    </dsp:sp>
    <dsp:sp modelId="{515220D2-DDED-4267-B516-DD07E82B92D5}">
      <dsp:nvSpPr>
        <dsp:cNvPr id="0" name=""/>
        <dsp:cNvSpPr/>
      </dsp:nvSpPr>
      <dsp:spPr>
        <a:xfrm rot="16200000">
          <a:off x="2397389" y="917136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428526" y="1014710"/>
        <a:ext cx="145305" cy="199313"/>
      </dsp:txXfrm>
    </dsp:sp>
    <dsp:sp modelId="{5954951B-C9CC-48C0-9639-824E9D0B5399}">
      <dsp:nvSpPr>
        <dsp:cNvPr id="0" name=""/>
        <dsp:cNvSpPr/>
      </dsp:nvSpPr>
      <dsp:spPr>
        <a:xfrm>
          <a:off x="2061518" y="2204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Acquisition (</a:t>
          </a:r>
          <a:r>
            <a:rPr lang="en-US" sz="1200" kern="1200" dirty="0" err="1"/>
            <a:t>LHCb</a:t>
          </a:r>
          <a:r>
            <a:rPr lang="en-US" sz="1200" kern="1200" dirty="0"/>
            <a:t>, IT-CF)</a:t>
          </a:r>
        </a:p>
      </dsp:txBody>
      <dsp:txXfrm>
        <a:off x="2190291" y="130977"/>
        <a:ext cx="621774" cy="621774"/>
      </dsp:txXfrm>
    </dsp:sp>
    <dsp:sp modelId="{1957E51C-6F44-439A-B022-92881A171684}">
      <dsp:nvSpPr>
        <dsp:cNvPr id="0" name=""/>
        <dsp:cNvSpPr/>
      </dsp:nvSpPr>
      <dsp:spPr>
        <a:xfrm rot="19285714">
          <a:off x="2927835" y="1172586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934628" y="1258437"/>
        <a:ext cx="145305" cy="199313"/>
      </dsp:txXfrm>
    </dsp:sp>
    <dsp:sp modelId="{0FBBF18C-881E-45AC-9D17-78ECDD72FAC9}">
      <dsp:nvSpPr>
        <dsp:cNvPr id="0" name=""/>
        <dsp:cNvSpPr/>
      </dsp:nvSpPr>
      <dsp:spPr>
        <a:xfrm>
          <a:off x="3093404" y="499135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Code modernization (EP-SFT, IT-CF)</a:t>
          </a:r>
        </a:p>
      </dsp:txBody>
      <dsp:txXfrm>
        <a:off x="3222177" y="627908"/>
        <a:ext cx="621774" cy="621774"/>
      </dsp:txXfrm>
    </dsp:sp>
    <dsp:sp modelId="{D125F289-F7B4-4DA6-A5B6-B980B7008FD8}">
      <dsp:nvSpPr>
        <dsp:cNvPr id="0" name=""/>
        <dsp:cNvSpPr/>
      </dsp:nvSpPr>
      <dsp:spPr>
        <a:xfrm rot="771429">
          <a:off x="3058845" y="1746576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059626" y="1806084"/>
        <a:ext cx="145305" cy="199313"/>
      </dsp:txXfrm>
    </dsp:sp>
    <dsp:sp modelId="{EF34F308-9DCE-4E37-AB38-2DAAB425E000}">
      <dsp:nvSpPr>
        <dsp:cNvPr id="0" name=""/>
        <dsp:cNvSpPr/>
      </dsp:nvSpPr>
      <dsp:spPr>
        <a:xfrm>
          <a:off x="3348259" y="1615727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Cloud infra (IT-CM)</a:t>
          </a:r>
        </a:p>
      </dsp:txBody>
      <dsp:txXfrm>
        <a:off x="3477032" y="1744500"/>
        <a:ext cx="621774" cy="621774"/>
      </dsp:txXfrm>
    </dsp:sp>
    <dsp:sp modelId="{698E3DB1-1B67-4D4F-BD91-0EA9241ED3FA}">
      <dsp:nvSpPr>
        <dsp:cNvPr id="0" name=""/>
        <dsp:cNvSpPr/>
      </dsp:nvSpPr>
      <dsp:spPr>
        <a:xfrm rot="3857143">
          <a:off x="2691764" y="2206880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709391" y="2245264"/>
        <a:ext cx="145305" cy="199313"/>
      </dsp:txXfrm>
    </dsp:sp>
    <dsp:sp modelId="{6F49F4B9-2276-4691-96B9-0B312B91A3CF}">
      <dsp:nvSpPr>
        <dsp:cNvPr id="0" name=""/>
        <dsp:cNvSpPr/>
      </dsp:nvSpPr>
      <dsp:spPr>
        <a:xfrm>
          <a:off x="2634172" y="2511164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Storage (IT-ST, IT-DB)</a:t>
          </a:r>
        </a:p>
      </dsp:txBody>
      <dsp:txXfrm>
        <a:off x="2762945" y="2639937"/>
        <a:ext cx="621774" cy="621774"/>
      </dsp:txXfrm>
    </dsp:sp>
    <dsp:sp modelId="{12D590CD-AE86-4398-9977-535EE391B0EF}">
      <dsp:nvSpPr>
        <dsp:cNvPr id="0" name=""/>
        <dsp:cNvSpPr/>
      </dsp:nvSpPr>
      <dsp:spPr>
        <a:xfrm rot="6942857">
          <a:off x="2103013" y="2206880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147660" y="2245264"/>
        <a:ext cx="145305" cy="199313"/>
      </dsp:txXfrm>
    </dsp:sp>
    <dsp:sp modelId="{104E16F0-24F9-4731-BDD6-F4326F431738}">
      <dsp:nvSpPr>
        <dsp:cNvPr id="0" name=""/>
        <dsp:cNvSpPr/>
      </dsp:nvSpPr>
      <dsp:spPr>
        <a:xfrm>
          <a:off x="1488865" y="2511164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Networks (IT-CS)</a:t>
          </a:r>
        </a:p>
      </dsp:txBody>
      <dsp:txXfrm>
        <a:off x="1617638" y="2639937"/>
        <a:ext cx="621774" cy="621774"/>
      </dsp:txXfrm>
    </dsp:sp>
    <dsp:sp modelId="{DF5F5711-2DA3-42D3-B5F9-03D6D5B9DBBD}">
      <dsp:nvSpPr>
        <dsp:cNvPr id="0" name=""/>
        <dsp:cNvSpPr/>
      </dsp:nvSpPr>
      <dsp:spPr>
        <a:xfrm rot="10028571">
          <a:off x="1735933" y="1746576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797426" y="1806084"/>
        <a:ext cx="145305" cy="199313"/>
      </dsp:txXfrm>
    </dsp:sp>
    <dsp:sp modelId="{1A916C15-FEAE-4FFD-9E50-F52323E70E33}">
      <dsp:nvSpPr>
        <dsp:cNvPr id="0" name=""/>
        <dsp:cNvSpPr/>
      </dsp:nvSpPr>
      <dsp:spPr>
        <a:xfrm>
          <a:off x="774777" y="1615727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Control Systems</a:t>
          </a:r>
          <a:br>
            <a:rPr lang="en-US" sz="1200" kern="1200" dirty="0"/>
          </a:br>
          <a:r>
            <a:rPr lang="en-US" sz="1200" kern="1200" dirty="0"/>
            <a:t>(BE-ICS)</a:t>
          </a:r>
        </a:p>
      </dsp:txBody>
      <dsp:txXfrm>
        <a:off x="903550" y="1744500"/>
        <a:ext cx="621774" cy="621774"/>
      </dsp:txXfrm>
    </dsp:sp>
    <dsp:sp modelId="{4B2807E2-C3A8-46A9-9CEE-A076261EBDCC}">
      <dsp:nvSpPr>
        <dsp:cNvPr id="0" name=""/>
        <dsp:cNvSpPr/>
      </dsp:nvSpPr>
      <dsp:spPr>
        <a:xfrm rot="13114286">
          <a:off x="1866942" y="1172586"/>
          <a:ext cx="207579" cy="332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922423" y="1258437"/>
        <a:ext cx="145305" cy="199313"/>
      </dsp:txXfrm>
    </dsp:sp>
    <dsp:sp modelId="{8EEC16ED-0ABC-41BE-8280-C8FBCB37CF16}">
      <dsp:nvSpPr>
        <dsp:cNvPr id="0" name=""/>
        <dsp:cNvSpPr/>
      </dsp:nvSpPr>
      <dsp:spPr>
        <a:xfrm>
          <a:off x="1029632" y="499135"/>
          <a:ext cx="879320" cy="879320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Analytics, Machine Learning (many)</a:t>
          </a:r>
        </a:p>
      </dsp:txBody>
      <dsp:txXfrm>
        <a:off x="1158405" y="627908"/>
        <a:ext cx="621774" cy="621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01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039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92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69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690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585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23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466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D79E7-1DBC-B640-9A9C-5C41A7EBD39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15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D79E7-1DBC-B640-9A9C-5C41A7EBD3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1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D79E7-1DBC-B640-9A9C-5C41A7EBD3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4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698171"/>
            <a:ext cx="7886700" cy="4478792"/>
          </a:xfrm>
          <a:prstGeom prst="rect">
            <a:avLst/>
          </a:prstGeom>
        </p:spPr>
        <p:txBody>
          <a:bodyPr>
            <a:normAutofit/>
          </a:bodyPr>
          <a:lstStyle>
            <a:lvl1pPr marL="268288" indent="-268288">
              <a:lnSpc>
                <a:spcPct val="100000"/>
              </a:lnSpc>
              <a:spcBef>
                <a:spcPts val="1600"/>
              </a:spcBef>
              <a:buFont typeface="Arial" charset="0"/>
              <a:buChar char="•"/>
              <a:tabLst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536575" indent="-195263">
              <a:lnSpc>
                <a:spcPct val="100000"/>
              </a:lnSpc>
              <a:spcBef>
                <a:spcPts val="800"/>
              </a:spcBef>
              <a:buFont typeface="Wingdings" charset="2"/>
              <a:buChar char="§"/>
              <a:tabLst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766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649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532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noProof="0" dirty="0" err="1" smtClean="0"/>
              <a:t>Cliquez</a:t>
            </a:r>
            <a:r>
              <a:rPr lang="en-GB" noProof="0" dirty="0" smtClean="0"/>
              <a:t> pour modifier les styles du </a:t>
            </a:r>
            <a:r>
              <a:rPr lang="en-GB" noProof="0" dirty="0" err="1" smtClean="0"/>
              <a:t>texte</a:t>
            </a:r>
            <a:r>
              <a:rPr lang="en-GB" noProof="0" dirty="0" smtClean="0"/>
              <a:t> du masque</a:t>
            </a:r>
          </a:p>
          <a:p>
            <a:pPr lvl="1"/>
            <a:r>
              <a:rPr lang="en-GB" noProof="0" dirty="0" err="1" smtClean="0"/>
              <a:t>Deuxième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Troisième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40" name="Titre 1"/>
          <p:cNvSpPr>
            <a:spLocks noGrp="1"/>
          </p:cNvSpPr>
          <p:nvPr>
            <p:ph type="title" hasCustomPrompt="1"/>
          </p:nvPr>
        </p:nvSpPr>
        <p:spPr>
          <a:xfrm>
            <a:off x="629841" y="365132"/>
            <a:ext cx="6837759" cy="549275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4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914400"/>
            <a:ext cx="6838950" cy="3582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8"/>
            <a:ext cx="9144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28650" y="1184989"/>
            <a:ext cx="78867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6334920"/>
            <a:ext cx="316923" cy="365125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6334920"/>
            <a:ext cx="592673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76120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40" name="Titre 1"/>
          <p:cNvSpPr>
            <a:spLocks noGrp="1"/>
          </p:cNvSpPr>
          <p:nvPr>
            <p:ph type="title" hasCustomPrompt="1"/>
          </p:nvPr>
        </p:nvSpPr>
        <p:spPr>
          <a:xfrm>
            <a:off x="629841" y="365132"/>
            <a:ext cx="6837759" cy="549275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4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914400"/>
            <a:ext cx="6838950" cy="4905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665513"/>
            <a:ext cx="7886700" cy="4511449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FontTx/>
              <a:buNone/>
              <a:defRPr lang="fr-FR" sz="2800" kern="12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684212" indent="-342900">
              <a:buFontTx/>
              <a:buNone/>
              <a:defRPr lang="fr-FR" sz="2000" kern="1200" dirty="0" smtClean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766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649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532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268288" lvl="0" indent="-268288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Font typeface="Arial" charset="0"/>
              <a:buChar char="•"/>
              <a:tabLst/>
            </a:pPr>
            <a:r>
              <a:rPr lang="fr-FR" dirty="0" smtClean="0"/>
              <a:t>Cliquez pour modifier les styles du texte du masque</a:t>
            </a:r>
          </a:p>
          <a:p>
            <a:pPr marL="536575" lvl="1" indent="-195263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Wingdings" charset="2"/>
              <a:buChar char="§"/>
              <a:tabLst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40" name="Titre 1"/>
          <p:cNvSpPr>
            <a:spLocks noGrp="1"/>
          </p:cNvSpPr>
          <p:nvPr>
            <p:ph type="title" hasCustomPrompt="1"/>
          </p:nvPr>
        </p:nvSpPr>
        <p:spPr>
          <a:xfrm>
            <a:off x="629840" y="365132"/>
            <a:ext cx="6848646" cy="85406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40" name="Titre 1"/>
          <p:cNvSpPr>
            <a:spLocks noGrp="1"/>
          </p:cNvSpPr>
          <p:nvPr>
            <p:ph type="title" hasCustomPrompt="1"/>
          </p:nvPr>
        </p:nvSpPr>
        <p:spPr>
          <a:xfrm>
            <a:off x="629840" y="365132"/>
            <a:ext cx="6848646" cy="85406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1681163"/>
            <a:ext cx="3868340" cy="4508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766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649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532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4885134" y="1654556"/>
            <a:ext cx="3630216" cy="20904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4885134" y="4072317"/>
            <a:ext cx="3630216" cy="20904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pic>
        <p:nvPicPr>
          <p:cNvPr id="2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30" name="Titre 1"/>
          <p:cNvSpPr>
            <a:spLocks noGrp="1"/>
          </p:cNvSpPr>
          <p:nvPr>
            <p:ph type="title" hasCustomPrompt="1"/>
          </p:nvPr>
        </p:nvSpPr>
        <p:spPr>
          <a:xfrm>
            <a:off x="629841" y="365132"/>
            <a:ext cx="7886700" cy="549275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914400"/>
            <a:ext cx="7886700" cy="4905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fr-FR" dirty="0" err="1" smtClean="0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31"/>
            <a:ext cx="9144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750127"/>
            <a:ext cx="6858000" cy="1351506"/>
          </a:xfrm>
          <a:prstGeom prst="rect">
            <a:avLst/>
          </a:prstGeom>
        </p:spPr>
        <p:txBody>
          <a:bodyPr anchor="b"/>
          <a:lstStyle>
            <a:lvl1pPr algn="ctr">
              <a:defRPr sz="45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4193715"/>
            <a:ext cx="6858000" cy="5584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fr-FR" dirty="0" smtClean="0"/>
              <a:t>CONFERENCE NAME / MEETING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6033858"/>
            <a:ext cx="6858000" cy="2226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DD / MM / YYYY</a:t>
            </a:r>
            <a:endParaRPr lang="fr-FR" dirty="0"/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067129"/>
            <a:ext cx="6858000" cy="2226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8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fr-FR" dirty="0" smtClean="0"/>
              <a:t>First and Last Name</a:t>
            </a:r>
            <a:endParaRPr lang="fr-FR" dirty="0"/>
          </a:p>
        </p:txBody>
      </p:sp>
      <p:pic>
        <p:nvPicPr>
          <p:cNvPr id="10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309" y="394811"/>
            <a:ext cx="4821382" cy="198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83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8"/>
            <a:ext cx="9144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1" y="1681163"/>
            <a:ext cx="3827859" cy="18200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27459" y="3879477"/>
            <a:ext cx="3830241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4687491" y="1681163"/>
            <a:ext cx="3827859" cy="18200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4687491" y="3879477"/>
            <a:ext cx="3830241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356889" y="6334920"/>
            <a:ext cx="316923" cy="365125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6334920"/>
            <a:ext cx="592673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3026351" y="6273959"/>
            <a:ext cx="3086100" cy="365125"/>
          </a:xfrm>
        </p:spPr>
        <p:txBody>
          <a:bodyPr/>
          <a:lstStyle/>
          <a:p>
            <a:r>
              <a:rPr lang="en-US" smtClean="0"/>
              <a:t>The Quantum Computing Initiiative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029541"/>
            <a:ext cx="78867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717471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8"/>
            <a:ext cx="9144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734671"/>
            <a:ext cx="38862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734671"/>
            <a:ext cx="38862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6334920"/>
            <a:ext cx="316923" cy="365125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6334920"/>
            <a:ext cx="592673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029541"/>
            <a:ext cx="78867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5669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65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7" name="Slide Number Placeholder 22"/>
          <p:cNvSpPr txBox="1">
            <a:spLocks/>
          </p:cNvSpPr>
          <p:nvPr userDrawn="1"/>
        </p:nvSpPr>
        <p:spPr>
          <a:xfrm>
            <a:off x="8286751" y="6347626"/>
            <a:ext cx="38706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z="1050" smtClean="0"/>
              <a:pPr/>
              <a:t>‹#›</a:t>
            </a:fld>
            <a:endParaRPr lang="fr-FR" sz="825" dirty="0"/>
          </a:p>
        </p:txBody>
      </p:sp>
      <p:sp>
        <p:nvSpPr>
          <p:cNvPr id="9" name="Espace réservé du titre 1"/>
          <p:cNvSpPr>
            <a:spLocks noGrp="1"/>
          </p:cNvSpPr>
          <p:nvPr>
            <p:ph type="title"/>
          </p:nvPr>
        </p:nvSpPr>
        <p:spPr>
          <a:xfrm>
            <a:off x="476250" y="984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CERN </a:t>
            </a:r>
            <a:r>
              <a:rPr lang="fr-FR" dirty="0" err="1" smtClean="0"/>
              <a:t>openlab</a:t>
            </a:r>
            <a:r>
              <a:rPr lang="fr-FR" dirty="0" smtClean="0"/>
              <a:t> </a:t>
            </a:r>
            <a:r>
              <a:rPr lang="fr-FR" dirty="0" err="1" smtClean="0"/>
              <a:t>presentations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488951" y="1364962"/>
            <a:ext cx="8261350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Below are slides that may be useful in creating your presentation. They can be used to give a brief overview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and its work. Feel free to include as many or as few of these slides as you see fit.</a:t>
            </a:r>
          </a:p>
          <a:p>
            <a:pPr lvl="0"/>
            <a:r>
              <a:rPr lang="en-GB" noProof="0" dirty="0" smtClean="0"/>
              <a:t>Add new slides (of various layouts, but all with the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formatting), by clicking the drop-down arrow alongside ‘add new slide’.</a:t>
            </a:r>
          </a:p>
          <a:p>
            <a:pPr lvl="0"/>
            <a:r>
              <a:rPr lang="en-GB" noProof="0" dirty="0" smtClean="0"/>
              <a:t>If you are unsure about how to use these slides, or would like any guidance about presenting CERN </a:t>
            </a:r>
            <a:r>
              <a:rPr lang="en-GB" noProof="0" dirty="0" err="1" smtClean="0"/>
              <a:t>openlab’s</a:t>
            </a:r>
            <a:r>
              <a:rPr lang="en-GB" noProof="0" dirty="0" smtClean="0"/>
              <a:t> work, please contact Andrew Purcell.</a:t>
            </a:r>
          </a:p>
          <a:p>
            <a:pPr lvl="0"/>
            <a:r>
              <a:rPr lang="en-GB" noProof="0" dirty="0" smtClean="0"/>
              <a:t>These slides are continuously updated by the CERN </a:t>
            </a:r>
            <a:r>
              <a:rPr lang="en-GB" noProof="0" dirty="0" err="1" smtClean="0"/>
              <a:t>openlab</a:t>
            </a:r>
            <a:r>
              <a:rPr lang="en-GB" noProof="0" dirty="0" smtClean="0"/>
              <a:t> communications team. The latest versions (4:3 and 16:9) are available at http://www.cern.ch/openlab/templates.</a:t>
            </a:r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68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0" r:id="rId2"/>
    <p:sldLayoutId id="2147483681" r:id="rId3"/>
    <p:sldLayoutId id="2147483689" r:id="rId4"/>
    <p:sldLayoutId id="2147483682" r:id="rId5"/>
    <p:sldLayoutId id="2147483653" r:id="rId6"/>
    <p:sldLayoutId id="2147483673" r:id="rId7"/>
    <p:sldLayoutId id="2147483686" r:id="rId8"/>
    <p:sldLayoutId id="2147483687" r:id="rId9"/>
    <p:sldLayoutId id="2147483688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jpg"/><Relationship Id="rId3" Type="http://schemas.openxmlformats.org/officeDocument/2006/relationships/image" Target="../media/image4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tiff"/><Relationship Id="rId3" Type="http://schemas.openxmlformats.org/officeDocument/2006/relationships/image" Target="../media/image4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0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4" Type="http://schemas.openxmlformats.org/officeDocument/2006/relationships/image" Target="../media/image53.tiff"/><Relationship Id="rId5" Type="http://schemas.openxmlformats.org/officeDocument/2006/relationships/image" Target="../media/image5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5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tiff"/><Relationship Id="rId3" Type="http://schemas.openxmlformats.org/officeDocument/2006/relationships/image" Target="../media/image5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2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9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0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2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719844/" TargetMode="External"/><Relationship Id="rId3" Type="http://schemas.openxmlformats.org/officeDocument/2006/relationships/image" Target="../media/image73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emf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20" Type="http://schemas.openxmlformats.org/officeDocument/2006/relationships/image" Target="../media/image24.jpeg"/><Relationship Id="rId21" Type="http://schemas.openxmlformats.org/officeDocument/2006/relationships/image" Target="../media/image25.png"/><Relationship Id="rId22" Type="http://schemas.openxmlformats.org/officeDocument/2006/relationships/image" Target="../media/image26.tiff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7" Type="http://schemas.openxmlformats.org/officeDocument/2006/relationships/image" Target="../media/image21.png"/><Relationship Id="rId18" Type="http://schemas.openxmlformats.org/officeDocument/2006/relationships/image" Target="../media/image22.jpe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emf"/><Relationship Id="rId8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20" Type="http://schemas.openxmlformats.org/officeDocument/2006/relationships/image" Target="../media/image38.tiff"/><Relationship Id="rId10" Type="http://schemas.openxmlformats.org/officeDocument/2006/relationships/image" Target="../media/image35.png"/><Relationship Id="rId11" Type="http://schemas.openxmlformats.org/officeDocument/2006/relationships/image" Target="../media/image36.png"/><Relationship Id="rId12" Type="http://schemas.openxmlformats.org/officeDocument/2006/relationships/hyperlink" Target="http://openlab.cern/" TargetMode="External"/><Relationship Id="rId13" Type="http://schemas.openxmlformats.org/officeDocument/2006/relationships/hyperlink" Target="http://cern.ch/go/p7pF" TargetMode="External"/><Relationship Id="rId14" Type="http://schemas.openxmlformats.org/officeDocument/2006/relationships/hyperlink" Target="https://www.facebook.com/groups/1274876809226916/" TargetMode="External"/><Relationship Id="rId15" Type="http://schemas.openxmlformats.org/officeDocument/2006/relationships/hyperlink" Target="http://cern.ch/go/7vvk" TargetMode="External"/><Relationship Id="rId16" Type="http://schemas.openxmlformats.org/officeDocument/2006/relationships/hyperlink" Target="http://cern.ch/go/6MTQ" TargetMode="External"/><Relationship Id="rId17" Type="http://schemas.openxmlformats.org/officeDocument/2006/relationships/hyperlink" Target="http://cern.ch/go/NK9k" TargetMode="External"/><Relationship Id="rId18" Type="http://schemas.openxmlformats.org/officeDocument/2006/relationships/hyperlink" Target="https://alumni.cern/" TargetMode="External"/><Relationship Id="rId19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Quantum Computing Initiative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0" dirty="0"/>
              <a:t>EU-T0 EB/CB meeting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 dirty="0" err="1" smtClean="0"/>
              <a:t>Septembre</a:t>
            </a:r>
            <a:r>
              <a:rPr lang="en-US" sz="1400" dirty="0" smtClean="0"/>
              <a:t> 20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, 2018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Federico Carminati</a:t>
            </a:r>
          </a:p>
        </p:txBody>
      </p:sp>
    </p:spTree>
    <p:extLst>
      <p:ext uri="{BB962C8B-B14F-4D97-AF65-F5344CB8AC3E}">
        <p14:creationId xmlns:p14="http://schemas.microsoft.com/office/powerpoint/2010/main" val="163733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HL-LHC: data volume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143" y="1655636"/>
            <a:ext cx="3875810" cy="29594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84595" y="4615060"/>
            <a:ext cx="281468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https://</a:t>
            </a:r>
            <a:r>
              <a:rPr lang="en-US" sz="1350" dirty="0" err="1"/>
              <a:t>arxiv.org</a:t>
            </a:r>
            <a:r>
              <a:rPr lang="en-US" sz="1350" dirty="0"/>
              <a:t>/pdf/1712.06982.pdf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5" name="Arc 4"/>
          <p:cNvSpPr/>
          <p:nvPr/>
        </p:nvSpPr>
        <p:spPr>
          <a:xfrm flipV="1">
            <a:off x="769434" y="3557239"/>
            <a:ext cx="3256156" cy="645014"/>
          </a:xfrm>
          <a:custGeom>
            <a:avLst/>
            <a:gdLst>
              <a:gd name="connsiteX0" fmla="*/ 3720901 w 7538224"/>
              <a:gd name="connsiteY0" fmla="*/ 36 h 886021"/>
              <a:gd name="connsiteX1" fmla="*/ 4148252 w 7538224"/>
              <a:gd name="connsiteY1" fmla="*/ 2247 h 886021"/>
              <a:gd name="connsiteX2" fmla="*/ 7321730 w 7538224"/>
              <a:gd name="connsiteY2" fmla="*/ 295030 h 886021"/>
              <a:gd name="connsiteX3" fmla="*/ 3769112 w 7538224"/>
              <a:gd name="connsiteY3" fmla="*/ 443011 h 886021"/>
              <a:gd name="connsiteX4" fmla="*/ 3720901 w 7538224"/>
              <a:gd name="connsiteY4" fmla="*/ 36 h 886021"/>
              <a:gd name="connsiteX0" fmla="*/ 3720901 w 7538224"/>
              <a:gd name="connsiteY0" fmla="*/ 36 h 886021"/>
              <a:gd name="connsiteX1" fmla="*/ 4148252 w 7538224"/>
              <a:gd name="connsiteY1" fmla="*/ 2247 h 886021"/>
              <a:gd name="connsiteX2" fmla="*/ 7321730 w 7538224"/>
              <a:gd name="connsiteY2" fmla="*/ 295030 h 886021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00829 w 3623132"/>
              <a:gd name="connsiteY2" fmla="*/ 294994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00829 w 3623132"/>
              <a:gd name="connsiteY2" fmla="*/ 294994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11980 w 3623132"/>
              <a:gd name="connsiteY2" fmla="*/ 283842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34283"/>
              <a:gd name="connsiteY0" fmla="*/ 0 h 442975"/>
              <a:gd name="connsiteX1" fmla="*/ 427351 w 3634283"/>
              <a:gd name="connsiteY1" fmla="*/ 2211 h 442975"/>
              <a:gd name="connsiteX2" fmla="*/ 3611980 w 3634283"/>
              <a:gd name="connsiteY2" fmla="*/ 283842 h 442975"/>
              <a:gd name="connsiteX3" fmla="*/ 48211 w 3634283"/>
              <a:gd name="connsiteY3" fmla="*/ 442975 h 442975"/>
              <a:gd name="connsiteX4" fmla="*/ 0 w 3634283"/>
              <a:gd name="connsiteY4" fmla="*/ 0 h 442975"/>
              <a:gd name="connsiteX0" fmla="*/ 0 w 3634283"/>
              <a:gd name="connsiteY0" fmla="*/ 0 h 442975"/>
              <a:gd name="connsiteX1" fmla="*/ 427351 w 3634283"/>
              <a:gd name="connsiteY1" fmla="*/ 2211 h 442975"/>
              <a:gd name="connsiteX2" fmla="*/ 3634283 w 3634283"/>
              <a:gd name="connsiteY2" fmla="*/ 250388 h 442975"/>
              <a:gd name="connsiteX0" fmla="*/ 0 w 3634283"/>
              <a:gd name="connsiteY0" fmla="*/ 0 h 555804"/>
              <a:gd name="connsiteX1" fmla="*/ 427351 w 3634283"/>
              <a:gd name="connsiteY1" fmla="*/ 2211 h 555804"/>
              <a:gd name="connsiteX2" fmla="*/ 3611980 w 3634283"/>
              <a:gd name="connsiteY2" fmla="*/ 283842 h 555804"/>
              <a:gd name="connsiteX3" fmla="*/ 2267304 w 3634283"/>
              <a:gd name="connsiteY3" fmla="*/ 555804 h 555804"/>
              <a:gd name="connsiteX4" fmla="*/ 48211 w 3634283"/>
              <a:gd name="connsiteY4" fmla="*/ 442975 h 555804"/>
              <a:gd name="connsiteX5" fmla="*/ 0 w 3634283"/>
              <a:gd name="connsiteY5" fmla="*/ 0 h 555804"/>
              <a:gd name="connsiteX0" fmla="*/ 0 w 3634283"/>
              <a:gd name="connsiteY0" fmla="*/ 0 h 555804"/>
              <a:gd name="connsiteX1" fmla="*/ 427351 w 3634283"/>
              <a:gd name="connsiteY1" fmla="*/ 2211 h 555804"/>
              <a:gd name="connsiteX2" fmla="*/ 3634283 w 3634283"/>
              <a:gd name="connsiteY2" fmla="*/ 250388 h 5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4283" h="555804" stroke="0" extrusionOk="0">
                <a:moveTo>
                  <a:pt x="0" y="0"/>
                </a:moveTo>
                <a:lnTo>
                  <a:pt x="427351" y="2211"/>
                </a:lnTo>
                <a:cubicBezTo>
                  <a:pt x="1877925" y="19449"/>
                  <a:pt x="3124970" y="122320"/>
                  <a:pt x="3611980" y="283842"/>
                </a:cubicBezTo>
                <a:cubicBezTo>
                  <a:pt x="3160038" y="300155"/>
                  <a:pt x="2719246" y="539491"/>
                  <a:pt x="2267304" y="555804"/>
                </a:cubicBezTo>
                <a:lnTo>
                  <a:pt x="48211" y="442975"/>
                </a:lnTo>
                <a:lnTo>
                  <a:pt x="0" y="0"/>
                </a:lnTo>
                <a:close/>
              </a:path>
              <a:path w="3634283" h="555804" fill="none">
                <a:moveTo>
                  <a:pt x="0" y="0"/>
                </a:moveTo>
                <a:lnTo>
                  <a:pt x="427351" y="2211"/>
                </a:lnTo>
                <a:cubicBezTo>
                  <a:pt x="1877925" y="19449"/>
                  <a:pt x="3113819" y="166924"/>
                  <a:pt x="3634283" y="250388"/>
                </a:cubicBezTo>
              </a:path>
            </a:pathLst>
          </a:custGeom>
          <a:ln w="31750">
            <a:solidFill>
              <a:srgbClr val="DC27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48214" y="3700655"/>
            <a:ext cx="124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Flat budget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4728" y="1655636"/>
            <a:ext cx="4010891" cy="2959424"/>
          </a:xfrm>
          <a:prstGeom prst="rect">
            <a:avLst/>
          </a:prstGeom>
        </p:spPr>
      </p:pic>
      <p:sp>
        <p:nvSpPr>
          <p:cNvPr id="11" name="Arc 4"/>
          <p:cNvSpPr/>
          <p:nvPr/>
        </p:nvSpPr>
        <p:spPr>
          <a:xfrm flipV="1">
            <a:off x="5003181" y="3687953"/>
            <a:ext cx="3293326" cy="512749"/>
          </a:xfrm>
          <a:custGeom>
            <a:avLst/>
            <a:gdLst>
              <a:gd name="connsiteX0" fmla="*/ 3720901 w 7538224"/>
              <a:gd name="connsiteY0" fmla="*/ 36 h 886021"/>
              <a:gd name="connsiteX1" fmla="*/ 4148252 w 7538224"/>
              <a:gd name="connsiteY1" fmla="*/ 2247 h 886021"/>
              <a:gd name="connsiteX2" fmla="*/ 7321730 w 7538224"/>
              <a:gd name="connsiteY2" fmla="*/ 295030 h 886021"/>
              <a:gd name="connsiteX3" fmla="*/ 3769112 w 7538224"/>
              <a:gd name="connsiteY3" fmla="*/ 443011 h 886021"/>
              <a:gd name="connsiteX4" fmla="*/ 3720901 w 7538224"/>
              <a:gd name="connsiteY4" fmla="*/ 36 h 886021"/>
              <a:gd name="connsiteX0" fmla="*/ 3720901 w 7538224"/>
              <a:gd name="connsiteY0" fmla="*/ 36 h 886021"/>
              <a:gd name="connsiteX1" fmla="*/ 4148252 w 7538224"/>
              <a:gd name="connsiteY1" fmla="*/ 2247 h 886021"/>
              <a:gd name="connsiteX2" fmla="*/ 7321730 w 7538224"/>
              <a:gd name="connsiteY2" fmla="*/ 295030 h 886021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00829 w 3623132"/>
              <a:gd name="connsiteY2" fmla="*/ 294994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00829 w 3623132"/>
              <a:gd name="connsiteY2" fmla="*/ 294994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11980 w 3623132"/>
              <a:gd name="connsiteY2" fmla="*/ 283842 h 442975"/>
              <a:gd name="connsiteX3" fmla="*/ 48211 w 3623132"/>
              <a:gd name="connsiteY3" fmla="*/ 442975 h 442975"/>
              <a:gd name="connsiteX4" fmla="*/ 0 w 3623132"/>
              <a:gd name="connsiteY4" fmla="*/ 0 h 442975"/>
              <a:gd name="connsiteX0" fmla="*/ 0 w 3623132"/>
              <a:gd name="connsiteY0" fmla="*/ 0 h 442975"/>
              <a:gd name="connsiteX1" fmla="*/ 427351 w 3623132"/>
              <a:gd name="connsiteY1" fmla="*/ 2211 h 442975"/>
              <a:gd name="connsiteX2" fmla="*/ 3623132 w 3623132"/>
              <a:gd name="connsiteY2" fmla="*/ 216935 h 442975"/>
              <a:gd name="connsiteX0" fmla="*/ 0 w 3634283"/>
              <a:gd name="connsiteY0" fmla="*/ 0 h 442975"/>
              <a:gd name="connsiteX1" fmla="*/ 427351 w 3634283"/>
              <a:gd name="connsiteY1" fmla="*/ 2211 h 442975"/>
              <a:gd name="connsiteX2" fmla="*/ 3611980 w 3634283"/>
              <a:gd name="connsiteY2" fmla="*/ 283842 h 442975"/>
              <a:gd name="connsiteX3" fmla="*/ 48211 w 3634283"/>
              <a:gd name="connsiteY3" fmla="*/ 442975 h 442975"/>
              <a:gd name="connsiteX4" fmla="*/ 0 w 3634283"/>
              <a:gd name="connsiteY4" fmla="*/ 0 h 442975"/>
              <a:gd name="connsiteX0" fmla="*/ 0 w 3634283"/>
              <a:gd name="connsiteY0" fmla="*/ 0 h 442975"/>
              <a:gd name="connsiteX1" fmla="*/ 427351 w 3634283"/>
              <a:gd name="connsiteY1" fmla="*/ 2211 h 442975"/>
              <a:gd name="connsiteX2" fmla="*/ 3634283 w 3634283"/>
              <a:gd name="connsiteY2" fmla="*/ 250388 h 442975"/>
              <a:gd name="connsiteX0" fmla="*/ 0 w 3634283"/>
              <a:gd name="connsiteY0" fmla="*/ 0 h 555804"/>
              <a:gd name="connsiteX1" fmla="*/ 427351 w 3634283"/>
              <a:gd name="connsiteY1" fmla="*/ 2211 h 555804"/>
              <a:gd name="connsiteX2" fmla="*/ 3611980 w 3634283"/>
              <a:gd name="connsiteY2" fmla="*/ 283842 h 555804"/>
              <a:gd name="connsiteX3" fmla="*/ 2267304 w 3634283"/>
              <a:gd name="connsiteY3" fmla="*/ 555804 h 555804"/>
              <a:gd name="connsiteX4" fmla="*/ 48211 w 3634283"/>
              <a:gd name="connsiteY4" fmla="*/ 442975 h 555804"/>
              <a:gd name="connsiteX5" fmla="*/ 0 w 3634283"/>
              <a:gd name="connsiteY5" fmla="*/ 0 h 555804"/>
              <a:gd name="connsiteX0" fmla="*/ 0 w 3634283"/>
              <a:gd name="connsiteY0" fmla="*/ 0 h 555804"/>
              <a:gd name="connsiteX1" fmla="*/ 427351 w 3634283"/>
              <a:gd name="connsiteY1" fmla="*/ 2211 h 555804"/>
              <a:gd name="connsiteX2" fmla="*/ 3634283 w 3634283"/>
              <a:gd name="connsiteY2" fmla="*/ 250388 h 5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4283" h="555804" stroke="0" extrusionOk="0">
                <a:moveTo>
                  <a:pt x="0" y="0"/>
                </a:moveTo>
                <a:lnTo>
                  <a:pt x="427351" y="2211"/>
                </a:lnTo>
                <a:cubicBezTo>
                  <a:pt x="1877925" y="19449"/>
                  <a:pt x="3124970" y="122320"/>
                  <a:pt x="3611980" y="283842"/>
                </a:cubicBezTo>
                <a:cubicBezTo>
                  <a:pt x="3160038" y="300155"/>
                  <a:pt x="2719246" y="539491"/>
                  <a:pt x="2267304" y="555804"/>
                </a:cubicBezTo>
                <a:lnTo>
                  <a:pt x="48211" y="442975"/>
                </a:lnTo>
                <a:lnTo>
                  <a:pt x="0" y="0"/>
                </a:lnTo>
                <a:close/>
              </a:path>
              <a:path w="3634283" h="555804" fill="none">
                <a:moveTo>
                  <a:pt x="0" y="0"/>
                </a:moveTo>
                <a:lnTo>
                  <a:pt x="427351" y="2211"/>
                </a:lnTo>
                <a:cubicBezTo>
                  <a:pt x="1877925" y="19449"/>
                  <a:pt x="3113819" y="166924"/>
                  <a:pt x="3634283" y="250388"/>
                </a:cubicBezTo>
              </a:path>
            </a:pathLst>
          </a:custGeom>
          <a:ln w="31750">
            <a:solidFill>
              <a:srgbClr val="DC27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81961" y="3687954"/>
            <a:ext cx="124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Flat budget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5901" y="2715891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69434" y="4990499"/>
            <a:ext cx="7872760" cy="1399149"/>
          </a:xfrm>
        </p:spPr>
        <p:txBody>
          <a:bodyPr>
            <a:normAutofit fontScale="70000" lnSpcReduction="20000"/>
          </a:bodyPr>
          <a:lstStyle/>
          <a:p>
            <a:pPr marL="36574"/>
            <a:r>
              <a:rPr lang="en-US" dirty="0"/>
              <a:t>Raw data </a:t>
            </a:r>
            <a:r>
              <a:rPr lang="en-US" dirty="0" smtClean="0"/>
              <a:t>volume increases exponentially</a:t>
            </a:r>
          </a:p>
          <a:p>
            <a:pPr marL="379474" lvl="1"/>
            <a:r>
              <a:rPr lang="en-US" dirty="0"/>
              <a:t>P</a:t>
            </a:r>
            <a:r>
              <a:rPr lang="en-US" dirty="0" smtClean="0"/>
              <a:t>rocessing </a:t>
            </a:r>
            <a:r>
              <a:rPr lang="en-US" dirty="0"/>
              <a:t>and analysis load</a:t>
            </a:r>
          </a:p>
          <a:p>
            <a:pPr marL="36574"/>
            <a:r>
              <a:rPr lang="en-US" dirty="0" smtClean="0"/>
              <a:t>Technology </a:t>
            </a:r>
            <a:r>
              <a:rPr lang="en-US" dirty="0"/>
              <a:t>at ~20%/year will bring x6-10 in </a:t>
            </a:r>
            <a:r>
              <a:rPr lang="en-US" dirty="0" smtClean="0"/>
              <a:t>~10 years</a:t>
            </a:r>
          </a:p>
          <a:p>
            <a:pPr marL="379474" lvl="1"/>
            <a:r>
              <a:rPr lang="en-US" dirty="0" smtClean="0"/>
              <a:t>Estimates </a:t>
            </a:r>
            <a:r>
              <a:rPr lang="en-US" dirty="0"/>
              <a:t>of </a:t>
            </a:r>
            <a:r>
              <a:rPr lang="en-US" dirty="0" smtClean="0"/>
              <a:t>resource needs </a:t>
            </a:r>
            <a:r>
              <a:rPr lang="en-US" dirty="0"/>
              <a:t>x10 above what is realistic to </a:t>
            </a:r>
            <a:r>
              <a:rPr lang="en-US" dirty="0" smtClean="0"/>
              <a:t>expect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4000" y="0"/>
            <a:ext cx="1800000" cy="119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1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estimation of the computing power needed by LEP contained in the Muscle report (1988) sent a shock wave through HEP</a:t>
            </a:r>
          </a:p>
          <a:p>
            <a:r>
              <a:rPr lang="en-US" dirty="0" smtClean="0"/>
              <a:t>It was simply unthinkable to satisfy these requirements with mainframes</a:t>
            </a:r>
          </a:p>
          <a:p>
            <a:pPr marL="0" indent="0" algn="ctr">
              <a:buNone/>
            </a:pPr>
            <a:r>
              <a:rPr lang="mr-IN" sz="4400" dirty="0" smtClean="0">
                <a:solidFill>
                  <a:srgbClr val="FF0000"/>
                </a:solidFill>
              </a:rPr>
              <a:t>…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and then </a:t>
            </a:r>
            <a:r>
              <a:rPr lang="mr-IN" sz="4400" dirty="0" smtClean="0">
                <a:solidFill>
                  <a:srgbClr val="FF0000"/>
                </a:solidFill>
              </a:rPr>
              <a:t>…</a:t>
            </a:r>
            <a:endParaRPr lang="en-US" sz="4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miracle!</a:t>
            </a:r>
          </a:p>
          <a:p>
            <a:r>
              <a:rPr lang="en-US" dirty="0" smtClean="0"/>
              <a:t>Here comes the “Killer Micro”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</a:t>
            </a:r>
            <a:r>
              <a:rPr lang="mr-IN" dirty="0" smtClean="0"/>
              <a:t>–</a:t>
            </a:r>
            <a:r>
              <a:rPr lang="en-US" dirty="0" smtClean="0"/>
              <a:t> LEP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3"/>
          <a:stretch/>
        </p:blipFill>
        <p:spPr>
          <a:xfrm>
            <a:off x="7344000" y="4624"/>
            <a:ext cx="1800000" cy="114395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713678" y="914400"/>
            <a:ext cx="7801672" cy="5698274"/>
            <a:chOff x="1650382" y="1667899"/>
            <a:chExt cx="6074162" cy="461860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0382" y="1667899"/>
              <a:ext cx="6074162" cy="461860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100289" y="5234842"/>
              <a:ext cx="1872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Gordon Bell, 2006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657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LHC computing requirements, when finally spelled out in 2000-2001 (the “Hoffman report</a:t>
            </a:r>
            <a:r>
              <a:rPr lang="en-US" dirty="0" smtClean="0"/>
              <a:t>”) </a:t>
            </a:r>
            <a:r>
              <a:rPr lang="en-US" dirty="0"/>
              <a:t>were so formidable that the committee was accused of “sabotaging the whole project”</a:t>
            </a:r>
          </a:p>
          <a:p>
            <a:r>
              <a:rPr lang="en-US" dirty="0" smtClean="0"/>
              <a:t>Putting this amount of computing at CERN, even if available, would have created unsurmountable problems</a:t>
            </a:r>
          </a:p>
          <a:p>
            <a:r>
              <a:rPr lang="en-US" dirty="0" smtClean="0"/>
              <a:t>Working with a distributed system was beyond Science Fiction</a:t>
            </a:r>
          </a:p>
          <a:p>
            <a:pPr marL="0" indent="0" algn="ctr">
              <a:buNone/>
            </a:pPr>
            <a:r>
              <a:rPr lang="mr-IN" sz="4400" dirty="0" smtClean="0">
                <a:solidFill>
                  <a:srgbClr val="FF0000"/>
                </a:solidFill>
              </a:rPr>
              <a:t>…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and then </a:t>
            </a:r>
            <a:r>
              <a:rPr lang="mr-IN" sz="4400" dirty="0" smtClean="0">
                <a:solidFill>
                  <a:srgbClr val="FF0000"/>
                </a:solidFill>
              </a:rPr>
              <a:t>…</a:t>
            </a:r>
            <a:endParaRPr lang="en-US" sz="4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miracle!</a:t>
            </a:r>
          </a:p>
          <a:p>
            <a:r>
              <a:rPr lang="en-US" dirty="0" smtClean="0"/>
              <a:t>Here comes the Grid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</a:t>
            </a:r>
            <a:r>
              <a:rPr lang="mr-IN" dirty="0" smtClean="0"/>
              <a:t>–</a:t>
            </a:r>
            <a:r>
              <a:rPr lang="en-US" dirty="0" smtClean="0"/>
              <a:t> LHC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0"/>
            <a:ext cx="1800000" cy="15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004" y="0"/>
            <a:ext cx="58105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2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HEP has regularly faced “computer requirement walls” and the associated scaremongering</a:t>
            </a:r>
          </a:p>
          <a:p>
            <a:pPr lvl="1"/>
            <a:r>
              <a:rPr lang="en-US" dirty="0" smtClean="0"/>
              <a:t>It reminds me a bit of the Y2K story</a:t>
            </a:r>
            <a:r>
              <a:rPr lang="mr-IN" dirty="0" smtClean="0"/>
              <a:t>…</a:t>
            </a:r>
            <a:r>
              <a:rPr lang="en-US" dirty="0" smtClean="0"/>
              <a:t> if you are old enough to remember it</a:t>
            </a:r>
          </a:p>
          <a:p>
            <a:r>
              <a:rPr lang="en-US" dirty="0" smtClean="0"/>
              <a:t>We have been very good to “seize the opportunity” and turn emerging technologies into production facilities</a:t>
            </a:r>
          </a:p>
          <a:p>
            <a:r>
              <a:rPr lang="en-US" dirty="0" smtClean="0"/>
              <a:t>This has allowed us to survive (indeed very well) at a reasonable cost</a:t>
            </a:r>
          </a:p>
          <a:p>
            <a:r>
              <a:rPr lang="en-US" dirty="0" smtClean="0"/>
              <a:t>This has also provided a productive dialogue with the ICT community</a:t>
            </a:r>
          </a:p>
          <a:p>
            <a:r>
              <a:rPr lang="en-US" dirty="0" smtClean="0"/>
              <a:t>One essential element of the success is that we had people already investigating the field within HEP, i.e. the “seeds” were already there</a:t>
            </a:r>
          </a:p>
          <a:p>
            <a:r>
              <a:rPr lang="en-US" dirty="0" smtClean="0"/>
              <a:t>The only question (!) is what will be the next “savior(s)”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</a:t>
            </a:r>
            <a:r>
              <a:rPr lang="mr-IN" dirty="0" smtClean="0"/>
              <a:t>–</a:t>
            </a:r>
            <a:r>
              <a:rPr lang="en-US" dirty="0" smtClean="0"/>
              <a:t> conclusions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Moral of the 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-16849"/>
            <a:ext cx="1800000" cy="101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3043" y="2319453"/>
            <a:ext cx="5597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What?</a:t>
            </a:r>
            <a:endParaRPr lang="en-US" sz="9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0"/>
            <a:ext cx="1800000" cy="124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1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Quantum Computing?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083" y="48220"/>
            <a:ext cx="865991" cy="12295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1890" y="1140039"/>
            <a:ext cx="292070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"Nature is quantum, goddamn it! So if we want to simulate it, we need a quantum computer.”</a:t>
            </a:r>
          </a:p>
          <a:p>
            <a:r>
              <a:rPr lang="en-US" sz="1350" b="1" dirty="0" err="1"/>
              <a:t>R.Feynman</a:t>
            </a:r>
            <a:r>
              <a:rPr lang="en-US" sz="1350" b="1" dirty="0"/>
              <a:t>, 1981, Endicott House, MIT</a:t>
            </a:r>
            <a:endParaRPr lang="en-US" sz="1350" dirty="0"/>
          </a:p>
        </p:txBody>
      </p:sp>
      <p:sp>
        <p:nvSpPr>
          <p:cNvPr id="5" name="TextBox 4"/>
          <p:cNvSpPr txBox="1"/>
          <p:nvPr/>
        </p:nvSpPr>
        <p:spPr>
          <a:xfrm>
            <a:off x="6914685" y="4855589"/>
            <a:ext cx="1245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`Bloch’s sphere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23299" y="2529246"/>
            <a:ext cx="238281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Use qubits instead of bits</a:t>
            </a:r>
            <a:r>
              <a:rPr lang="mr-IN" sz="1350" dirty="0"/>
              <a:t>…</a:t>
            </a:r>
            <a:r>
              <a:rPr lang="en-US" sz="1350" dirty="0"/>
              <a:t> e.g. bits that exhibit quantum behavior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141" y="2212105"/>
            <a:ext cx="4790965" cy="32394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218" y="3221743"/>
            <a:ext cx="1790151" cy="162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n </a:t>
            </a:r>
            <a:r>
              <a:rPr lang="en-US" sz="2400" dirty="0"/>
              <a:t>normal bits can be in </a:t>
            </a:r>
            <a:r>
              <a:rPr lang="en-US" sz="2400" u="sng" dirty="0"/>
              <a:t>one</a:t>
            </a:r>
            <a:r>
              <a:rPr lang="en-US" sz="2400" dirty="0"/>
              <a:t> of 2</a:t>
            </a:r>
            <a:r>
              <a:rPr lang="en-US" sz="2400" baseline="30000" dirty="0"/>
              <a:t>n</a:t>
            </a:r>
            <a:r>
              <a:rPr lang="en-US" sz="2400" dirty="0"/>
              <a:t> states at a time</a:t>
            </a:r>
          </a:p>
          <a:p>
            <a:r>
              <a:rPr lang="en-US" sz="2400" i="1" dirty="0"/>
              <a:t>n </a:t>
            </a:r>
            <a:r>
              <a:rPr lang="en-US" sz="2400" dirty="0" err="1"/>
              <a:t>qbits</a:t>
            </a:r>
            <a:r>
              <a:rPr lang="en-US" sz="2400" dirty="0"/>
              <a:t> can be in 2</a:t>
            </a:r>
            <a:r>
              <a:rPr lang="en-US" sz="2400" baseline="30000" dirty="0"/>
              <a:t>n</a:t>
            </a:r>
            <a:r>
              <a:rPr lang="en-US" sz="2400" dirty="0"/>
              <a:t> states </a:t>
            </a:r>
            <a:r>
              <a:rPr lang="en-US" sz="2400" u="sng" dirty="0"/>
              <a:t>at the same </a:t>
            </a:r>
            <a:r>
              <a:rPr lang="en-US" sz="2400" u="sng" dirty="0" smtClean="0"/>
              <a:t>time:</a:t>
            </a:r>
            <a:r>
              <a:rPr lang="en-US" sz="2400" dirty="0" smtClean="0"/>
              <a:t> any quantum operation is in fact 2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 operations </a:t>
            </a:r>
            <a:r>
              <a:rPr lang="en-US" sz="2400" b="1" dirty="0" smtClean="0">
                <a:solidFill>
                  <a:srgbClr val="FF0000"/>
                </a:solidFill>
              </a:rPr>
              <a:t>in parallel</a:t>
            </a:r>
          </a:p>
          <a:p>
            <a:pPr lvl="1"/>
            <a:r>
              <a:rPr lang="en-GB" sz="1800" dirty="0" smtClean="0"/>
              <a:t>79 </a:t>
            </a:r>
            <a:r>
              <a:rPr lang="en-GB" sz="1800" dirty="0"/>
              <a:t>qubits </a:t>
            </a:r>
            <a:r>
              <a:rPr lang="en-GB" sz="1800" dirty="0" smtClean="0"/>
              <a:t>can represent a number </a:t>
            </a:r>
            <a:r>
              <a:rPr lang="en-GB" sz="1800" dirty="0"/>
              <a:t>of Avogadro of </a:t>
            </a:r>
            <a:r>
              <a:rPr lang="en-GB" sz="1800" dirty="0" smtClean="0"/>
              <a:t>states</a:t>
            </a:r>
          </a:p>
          <a:p>
            <a:pPr lvl="1"/>
            <a:r>
              <a:rPr lang="en-GB" sz="1800" dirty="0" smtClean="0"/>
              <a:t>263 </a:t>
            </a:r>
            <a:r>
              <a:rPr lang="en-GB" sz="1800" dirty="0"/>
              <a:t>qubits </a:t>
            </a:r>
            <a:r>
              <a:rPr lang="en-GB" sz="1800" dirty="0" smtClean="0"/>
              <a:t>can represent as </a:t>
            </a:r>
            <a:r>
              <a:rPr lang="en-GB" sz="1800" dirty="0"/>
              <a:t>many concurrent states as there are protons in the </a:t>
            </a:r>
            <a:r>
              <a:rPr lang="en-GB" sz="1800" dirty="0" smtClean="0"/>
              <a:t>universe</a:t>
            </a:r>
          </a:p>
          <a:p>
            <a:pPr lvl="1"/>
            <a:r>
              <a:rPr lang="en-GB" sz="1800" dirty="0" smtClean="0"/>
              <a:t>400 </a:t>
            </a:r>
            <a:r>
              <a:rPr lang="en-GB" sz="1800" dirty="0"/>
              <a:t>entangled qubits would contain the whole information of our universe. </a:t>
            </a:r>
            <a:endParaRPr lang="en-US" sz="1800" u="sng" dirty="0" smtClean="0">
              <a:solidFill>
                <a:srgbClr val="FF0000"/>
              </a:solidFill>
            </a:endParaRPr>
          </a:p>
          <a:p>
            <a:r>
              <a:rPr lang="mr-IN" sz="2400" dirty="0" smtClean="0"/>
              <a:t>…</a:t>
            </a:r>
            <a:r>
              <a:rPr lang="en-US" sz="2400" dirty="0" smtClean="0"/>
              <a:t>and the icing on the cake is </a:t>
            </a:r>
            <a:r>
              <a:rPr lang="en-US" sz="2400" i="1" dirty="0" smtClean="0"/>
              <a:t>entanglement </a:t>
            </a:r>
            <a:r>
              <a:rPr lang="en-US" sz="2400" dirty="0" smtClean="0"/>
              <a:t>of the qubits: any operation on one part of the set has implications on the other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Qubits are great!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025" y="61343"/>
            <a:ext cx="1588626" cy="11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Extremely difficult to realize in practice</a:t>
            </a:r>
          </a:p>
          <a:p>
            <a:r>
              <a:rPr lang="en-US" dirty="0" smtClean="0"/>
              <a:t>You can only retrieve </a:t>
            </a:r>
            <a:r>
              <a:rPr lang="en-US" u="sng" dirty="0" smtClean="0"/>
              <a:t>one</a:t>
            </a:r>
            <a:r>
              <a:rPr lang="en-US" dirty="0" smtClean="0"/>
              <a:t> quantum state at a time</a:t>
            </a:r>
          </a:p>
          <a:p>
            <a:r>
              <a:rPr lang="en-US" dirty="0" smtClean="0"/>
              <a:t>States cannot be copied exactly </a:t>
            </a:r>
            <a:endParaRPr lang="en-US" dirty="0"/>
          </a:p>
          <a:p>
            <a:r>
              <a:rPr lang="en-US" dirty="0" smtClean="0"/>
              <a:t>You can only use reversible (Unitary) logic gates, limiting the algorithms you can apply</a:t>
            </a:r>
          </a:p>
          <a:p>
            <a:r>
              <a:rPr lang="en-US" dirty="0" smtClean="0"/>
              <a:t>Quantum </a:t>
            </a:r>
            <a:r>
              <a:rPr lang="en-US" dirty="0" err="1" smtClean="0"/>
              <a:t>decoherence</a:t>
            </a:r>
            <a:r>
              <a:rPr lang="en-US" dirty="0" smtClean="0"/>
              <a:t> is always present</a:t>
            </a:r>
          </a:p>
          <a:p>
            <a:r>
              <a:rPr lang="en-US" dirty="0" smtClean="0"/>
              <a:t>Errors are more difficult to correct</a:t>
            </a:r>
          </a:p>
          <a:p>
            <a:pPr lvl="1"/>
            <a:r>
              <a:rPr lang="en-US" dirty="0" smtClean="0"/>
              <a:t>you have to correct the phase too</a:t>
            </a:r>
            <a:r>
              <a:rPr lang="en-US" dirty="0"/>
              <a:t>!</a:t>
            </a:r>
            <a:endParaRPr lang="en-US" dirty="0" smtClean="0"/>
          </a:p>
          <a:p>
            <a:pPr lvl="1"/>
            <a:r>
              <a:rPr lang="en-US" dirty="0" smtClean="0"/>
              <a:t>Current 2-qbit error rate &gt; 10</a:t>
            </a:r>
            <a:r>
              <a:rPr lang="en-US" baseline="30000" dirty="0" smtClean="0"/>
              <a:t>-3</a:t>
            </a:r>
            <a:endParaRPr lang="en-US" baseline="30000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qubits are also nasty</a:t>
            </a:r>
            <a:r>
              <a:rPr lang="mr-IN" dirty="0"/>
              <a:t>…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374" y="62354"/>
            <a:ext cx="1588626" cy="11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8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three frontiers</a:t>
            </a:r>
          </a:p>
          <a:p>
            <a:pPr lvl="1"/>
            <a:r>
              <a:rPr lang="en-US" sz="1800" dirty="0" smtClean="0"/>
              <a:t>Short distance -&gt; High Energy Physics</a:t>
            </a:r>
          </a:p>
          <a:p>
            <a:pPr lvl="1"/>
            <a:r>
              <a:rPr lang="en-US" sz="1800" dirty="0" smtClean="0"/>
              <a:t>Long distance -&gt; Cosmology</a:t>
            </a:r>
          </a:p>
          <a:p>
            <a:pPr lvl="1"/>
            <a:r>
              <a:rPr lang="en-US" sz="1800" dirty="0"/>
              <a:t>E</a:t>
            </a:r>
            <a:r>
              <a:rPr lang="en-US" sz="1800" dirty="0" smtClean="0"/>
              <a:t>ntanglement (i.e. complexity) -&gt; Quantum Information Technology</a:t>
            </a:r>
          </a:p>
          <a:p>
            <a:r>
              <a:rPr lang="en-US" sz="2400" dirty="0" smtClean="0"/>
              <a:t>Since Turing it was believed that the “hardness” of a problem (whether it could be solved in polynomial or greater time), was independent of the physi­cal apparatus trying to solve it</a:t>
            </a:r>
          </a:p>
          <a:p>
            <a:r>
              <a:rPr lang="en-US" sz="2400" dirty="0" smtClean="0"/>
              <a:t>Quantum Computing is now challenging this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Quantum Computing in perspective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66" y="0"/>
            <a:ext cx="1762034" cy="94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71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0805" y="4335850"/>
            <a:ext cx="2966224" cy="19729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525" algn="ctr">
              <a:buNone/>
            </a:pPr>
            <a:r>
              <a:rPr lang="en-US" i="1" dirty="0"/>
              <a:t>Can we control complex quantum systems and if we can, so </a:t>
            </a:r>
            <a:r>
              <a:rPr lang="en-US" i="1" dirty="0" smtClean="0"/>
              <a:t>what</a:t>
            </a:r>
            <a:r>
              <a:rPr lang="en-US" i="1" dirty="0"/>
              <a:t>?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(</a:t>
            </a:r>
            <a:r>
              <a:rPr lang="en-US" dirty="0" err="1" smtClean="0"/>
              <a:t>J.Preskill</a:t>
            </a:r>
            <a:r>
              <a:rPr lang="en-US" dirty="0" smtClean="0"/>
              <a:t>, 2012)</a:t>
            </a:r>
          </a:p>
          <a:p>
            <a:r>
              <a:rPr lang="en-US" dirty="0" smtClean="0"/>
              <a:t>Can quantum computers outperform classical computers on all algorithms?</a:t>
            </a:r>
          </a:p>
          <a:p>
            <a:r>
              <a:rPr lang="en-US" dirty="0" smtClean="0"/>
              <a:t>Can quantum computers do things that cannot be done by classical computers (</a:t>
            </a:r>
            <a:r>
              <a:rPr lang="en-US" dirty="0" smtClean="0">
                <a:solidFill>
                  <a:srgbClr val="FF0000"/>
                </a:solidFill>
              </a:rPr>
              <a:t>quantum supremacy</a:t>
            </a:r>
            <a:r>
              <a:rPr lang="en-US" dirty="0" smtClean="0"/>
              <a:t>)?</a:t>
            </a:r>
          </a:p>
          <a:p>
            <a:r>
              <a:rPr lang="en-US" dirty="0" smtClean="0"/>
              <a:t>The golden apple is “</a:t>
            </a:r>
            <a:r>
              <a:rPr lang="en-US" dirty="0" err="1" smtClean="0"/>
              <a:t>superpolynomial</a:t>
            </a:r>
            <a:r>
              <a:rPr lang="en-US" dirty="0" smtClean="0"/>
              <a:t> speedup” </a:t>
            </a:r>
          </a:p>
          <a:p>
            <a:pPr lvl="1"/>
            <a:r>
              <a:rPr lang="en-US" dirty="0" smtClean="0"/>
              <a:t>Reducing to polynomial time what in classic computing is exponential or more</a:t>
            </a:r>
          </a:p>
          <a:p>
            <a:pPr lvl="1"/>
            <a:r>
              <a:rPr lang="en-US" dirty="0" smtClean="0"/>
              <a:t>Theoretically achieved with some algorithms</a:t>
            </a:r>
          </a:p>
          <a:p>
            <a:r>
              <a:rPr lang="en-US" dirty="0" smtClean="0"/>
              <a:t>But polynomial speedup can be very appealing</a:t>
            </a:r>
          </a:p>
          <a:p>
            <a:pPr lvl="1"/>
            <a:r>
              <a:rPr lang="en-US" dirty="0" smtClean="0"/>
              <a:t>Particularly for large problems</a:t>
            </a:r>
            <a:endParaRPr lang="en-US" dirty="0"/>
          </a:p>
          <a:p>
            <a:r>
              <a:rPr lang="en-US" dirty="0" smtClean="0"/>
              <a:t>For the moment it is debatable whether </a:t>
            </a:r>
            <a:br>
              <a:rPr lang="en-US" dirty="0" smtClean="0"/>
            </a:br>
            <a:r>
              <a:rPr lang="en-US" dirty="0" smtClean="0"/>
              <a:t>Quantum Supremacy has been demonstrated</a:t>
            </a:r>
            <a:br>
              <a:rPr lang="en-US" dirty="0" smtClean="0"/>
            </a:br>
            <a:r>
              <a:rPr lang="en-US" dirty="0" smtClean="0"/>
              <a:t>or not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Quantum supremacy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or </a:t>
            </a:r>
            <a:r>
              <a:rPr lang="en-US" dirty="0"/>
              <a:t>is the gain worth the pain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957" y="17946"/>
            <a:ext cx="1748043" cy="12761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5728726" y="5161524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Time</a:t>
            </a:r>
            <a:endParaRPr 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7131099" y="6279977"/>
            <a:ext cx="978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Problem size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891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Where?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Why?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What?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Who?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When?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Conclusions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0"/>
            <a:ext cx="1800000" cy="134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1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 problems can be solved exponentially </a:t>
            </a:r>
            <a:br>
              <a:rPr lang="en-US" dirty="0" smtClean="0"/>
            </a:br>
            <a:r>
              <a:rPr lang="en-US" dirty="0" smtClean="0"/>
              <a:t>faster by Quantum Computers.</a:t>
            </a:r>
          </a:p>
          <a:p>
            <a:pPr lvl="1"/>
            <a:r>
              <a:rPr lang="en-US" dirty="0" smtClean="0"/>
              <a:t>Factoring </a:t>
            </a:r>
            <a:r>
              <a:rPr lang="en-US" dirty="0"/>
              <a:t>is the best known </a:t>
            </a:r>
            <a:r>
              <a:rPr lang="en-US" dirty="0" smtClean="0"/>
              <a:t>example. </a:t>
            </a:r>
            <a:endParaRPr lang="en-US" dirty="0"/>
          </a:p>
          <a:p>
            <a:r>
              <a:rPr lang="en-US" dirty="0" smtClean="0"/>
              <a:t>Sampling the probability </a:t>
            </a:r>
            <a:r>
              <a:rPr lang="en-US" dirty="0"/>
              <a:t>distribution of measurement outcomes for n-qubits </a:t>
            </a:r>
            <a:r>
              <a:rPr lang="en-US" dirty="0" smtClean="0"/>
              <a:t>is out</a:t>
            </a:r>
            <a:r>
              <a:rPr lang="mr-IN" dirty="0" smtClean="0"/>
              <a:t>–</a:t>
            </a:r>
            <a:r>
              <a:rPr lang="en-US" dirty="0" smtClean="0"/>
              <a:t>of-reach classically</a:t>
            </a:r>
          </a:p>
          <a:p>
            <a:pPr lvl="1"/>
            <a:r>
              <a:rPr lang="en-US" dirty="0" smtClean="0"/>
              <a:t>We believe it can be efficiently implemented on Quantum Computers</a:t>
            </a:r>
          </a:p>
          <a:p>
            <a:r>
              <a:rPr lang="en-US" dirty="0" smtClean="0"/>
              <a:t>Quantum Computers cannot be efficiently simulated classically</a:t>
            </a:r>
          </a:p>
          <a:p>
            <a:r>
              <a:rPr lang="en-US" dirty="0" smtClean="0"/>
              <a:t>At the moment we do not believe we can efficiently solve worst-case NP-hard </a:t>
            </a:r>
            <a:r>
              <a:rPr lang="en-US" dirty="0"/>
              <a:t>optimization problems </a:t>
            </a:r>
            <a:endParaRPr lang="en-US" dirty="0" smtClean="0"/>
          </a:p>
          <a:p>
            <a:pPr lvl="1"/>
            <a:r>
              <a:rPr lang="en-US" dirty="0" smtClean="0"/>
              <a:t>But we can find sub-optimal solutions much faster!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Powerful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 but not omnipotent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0"/>
            <a:ext cx="1800000" cy="220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0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IBM</a:t>
            </a:r>
            <a:r>
              <a:rPr lang="en-US" sz="1800" dirty="0"/>
              <a:t> Quantum Experience in the cloud: now 16 qubits (superconducting circuit). 20 qubits soon, 50-qubit device “built and measured.”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Google</a:t>
            </a:r>
            <a:r>
              <a:rPr lang="en-US" sz="1800" dirty="0"/>
              <a:t> 22-qubit device (superconducting circuit), 49 and 72 qubits built. </a:t>
            </a:r>
            <a:endParaRPr lang="en-US" sz="1800" dirty="0" smtClean="0"/>
          </a:p>
          <a:p>
            <a:r>
              <a:rPr lang="en-US" sz="1800" dirty="0" err="1" smtClean="0">
                <a:solidFill>
                  <a:srgbClr val="FF0000"/>
                </a:solidFill>
              </a:rPr>
              <a:t>ionQ</a:t>
            </a:r>
            <a:r>
              <a:rPr lang="en-US" sz="1800" dirty="0"/>
              <a:t>: 32-qubit processor planned (trapped ions), with all-to-all connectivity. 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Microsoft</a:t>
            </a:r>
            <a:r>
              <a:rPr lang="en-US" sz="1800" dirty="0"/>
              <a:t>: is 2018 the year of the </a:t>
            </a:r>
            <a:r>
              <a:rPr lang="en-US" sz="1800" dirty="0" err="1"/>
              <a:t>Majorana</a:t>
            </a:r>
            <a:r>
              <a:rPr lang="en-US" sz="1800" dirty="0"/>
              <a:t> qubit?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Harvard</a:t>
            </a:r>
            <a:r>
              <a:rPr lang="en-US" sz="1800" dirty="0"/>
              <a:t> 51-qubit quantum simulator (Rydberg atoms in optical tweezers). Dynamical phase transition in </a:t>
            </a:r>
            <a:r>
              <a:rPr lang="en-US" sz="1800" dirty="0" err="1"/>
              <a:t>Ising</a:t>
            </a:r>
            <a:r>
              <a:rPr lang="en-US" sz="1800" dirty="0"/>
              <a:t>-like systems; puzzles in defect (domain wall) density. </a:t>
            </a:r>
          </a:p>
          <a:p>
            <a:r>
              <a:rPr lang="en-US" sz="1800" dirty="0" err="1">
                <a:solidFill>
                  <a:srgbClr val="FF0000"/>
                </a:solidFill>
              </a:rPr>
              <a:t>UMd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53-qubit quantum simulator (trapped ions). Dynamical phase transition in </a:t>
            </a:r>
            <a:r>
              <a:rPr lang="en-US" sz="1800" dirty="0" err="1"/>
              <a:t>Ising</a:t>
            </a:r>
            <a:r>
              <a:rPr lang="en-US" sz="1800" dirty="0"/>
              <a:t>-like systems; high efficiency single-shot readout of many-body correlators. 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D-Wave</a:t>
            </a:r>
            <a:r>
              <a:rPr lang="en-US" sz="1800" dirty="0" smtClean="0"/>
              <a:t> quantum </a:t>
            </a:r>
            <a:r>
              <a:rPr lang="en-US" sz="1800" dirty="0" err="1" smtClean="0"/>
              <a:t>annealer</a:t>
            </a:r>
            <a:r>
              <a:rPr lang="en-US" sz="1800" dirty="0"/>
              <a:t> </a:t>
            </a:r>
            <a:r>
              <a:rPr lang="en-US" sz="1800" dirty="0" smtClean="0"/>
              <a:t>with 2000 qubits</a:t>
            </a:r>
            <a:endParaRPr lang="en-US" sz="1800" dirty="0"/>
          </a:p>
          <a:p>
            <a:r>
              <a:rPr lang="en-US" sz="1800" dirty="0"/>
              <a:t>And many </a:t>
            </a:r>
            <a:r>
              <a:rPr lang="en-US" sz="1800" dirty="0" smtClean="0"/>
              <a:t>other... </a:t>
            </a:r>
            <a:r>
              <a:rPr lang="en-US" sz="1800" dirty="0"/>
              <a:t>spin qubits, defects in diamond (and other materials), photonic systems, ...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Quantum Hardware state of the art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0970" y="0"/>
            <a:ext cx="120875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665513"/>
            <a:ext cx="7886700" cy="44119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Most of the work we do is based on </a:t>
            </a:r>
            <a:r>
              <a:rPr lang="en-US" dirty="0" err="1"/>
              <a:t>optimisation</a:t>
            </a:r>
            <a:r>
              <a:rPr lang="en-US" dirty="0"/>
              <a:t> / fitting / </a:t>
            </a:r>
            <a:r>
              <a:rPr lang="en-US" dirty="0" err="1"/>
              <a:t>minimisation</a:t>
            </a:r>
            <a:r>
              <a:rPr lang="en-US" dirty="0"/>
              <a:t> that features </a:t>
            </a:r>
            <a:r>
              <a:rPr lang="en-US" dirty="0" err="1"/>
              <a:t>superpolynomial</a:t>
            </a:r>
            <a:r>
              <a:rPr lang="en-US" dirty="0"/>
              <a:t> speedup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www.nature.com</a:t>
            </a:r>
            <a:r>
              <a:rPr lang="en-US" dirty="0"/>
              <a:t>/news/quantum-machine-goes-in-search-of-the-higgs-boson-1.22860</a:t>
            </a:r>
          </a:p>
          <a:p>
            <a:r>
              <a:rPr lang="en-US" dirty="0"/>
              <a:t>Training of Deep Learning is </a:t>
            </a:r>
            <a:r>
              <a:rPr lang="en-US" dirty="0" smtClean="0"/>
              <a:t>revealing </a:t>
            </a:r>
            <a:r>
              <a:rPr lang="en-US" dirty="0"/>
              <a:t>to be a bottleneck, quantum computing can </a:t>
            </a:r>
            <a:r>
              <a:rPr lang="en-US" dirty="0" smtClean="0"/>
              <a:t>speed </a:t>
            </a:r>
            <a:r>
              <a:rPr lang="en-US" dirty="0"/>
              <a:t>it up 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www.datasciencecentral.com</a:t>
            </a:r>
            <a:r>
              <a:rPr lang="en-US" dirty="0"/>
              <a:t>/profiles/blogs/quantum-computing-deep-learning-and-artificial-intelligence </a:t>
            </a:r>
          </a:p>
          <a:p>
            <a:r>
              <a:rPr lang="en-US" dirty="0"/>
              <a:t>Combinatorial searches can be speeded up</a:t>
            </a:r>
          </a:p>
          <a:p>
            <a:pPr lvl="1"/>
            <a:r>
              <a:rPr lang="en-US" dirty="0"/>
              <a:t>e.g. track reconstruction</a:t>
            </a:r>
          </a:p>
          <a:p>
            <a:r>
              <a:rPr lang="en-US" dirty="0"/>
              <a:t>We can simulate basic interactions with </a:t>
            </a:r>
            <a:r>
              <a:rPr lang="en-US" dirty="0" smtClean="0"/>
              <a:t>QC</a:t>
            </a:r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www.nature.com</a:t>
            </a:r>
            <a:r>
              <a:rPr lang="en-US" dirty="0"/>
              <a:t>/news/quantum-computer-makes-first-high-energy-physics-simulation-1.20136 </a:t>
            </a:r>
            <a:endParaRPr lang="en-US" dirty="0" smtClean="0"/>
          </a:p>
          <a:p>
            <a:pPr lvl="1"/>
            <a:r>
              <a:rPr lang="en-US" dirty="0"/>
              <a:t>https://</a:t>
            </a:r>
            <a:r>
              <a:rPr lang="en-US" dirty="0" err="1"/>
              <a:t>mappingignorance.org</a:t>
            </a:r>
            <a:r>
              <a:rPr lang="en-US" dirty="0"/>
              <a:t>/2017/01/27/simulating-particle-physics-quantum-computer/</a:t>
            </a:r>
          </a:p>
          <a:p>
            <a:r>
              <a:rPr lang="en-US" dirty="0"/>
              <a:t>Lattice QCD calculations 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mappingignorance.org</a:t>
            </a:r>
            <a:r>
              <a:rPr lang="en-US" dirty="0"/>
              <a:t>/2017/01/27/simulating-particle-physics-quantum-computer/ </a:t>
            </a:r>
          </a:p>
          <a:p>
            <a:r>
              <a:rPr lang="en-US" dirty="0"/>
              <a:t>Very fast random number generators can be built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www.osapublishing.org</a:t>
            </a:r>
            <a:r>
              <a:rPr lang="en-US" dirty="0"/>
              <a:t>/</a:t>
            </a:r>
            <a:r>
              <a:rPr lang="en-US" dirty="0" err="1"/>
              <a:t>viewmedia.cfm?r</a:t>
            </a:r>
            <a:r>
              <a:rPr lang="en-US" dirty="0"/>
              <a:t>=1&amp;uri=ICQI-2007-JWC49&amp;seq=0 </a:t>
            </a:r>
            <a:endParaRPr lang="en-US" dirty="0" smtClean="0"/>
          </a:p>
          <a:p>
            <a:r>
              <a:rPr lang="en-US" dirty="0" smtClean="0"/>
              <a:t>Quantum Detectors combined with Quantum Computing for online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“seeds” </a:t>
            </a:r>
            <a:r>
              <a:rPr lang="en-US" smtClean="0"/>
              <a:t>are already there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032" y="0"/>
            <a:ext cx="2164968" cy="12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universal Quantum Computing machine would probably be less impossible than unpractical</a:t>
            </a:r>
          </a:p>
          <a:p>
            <a:r>
              <a:rPr lang="en-US" dirty="0" smtClean="0"/>
              <a:t>If Quantum Computing really turns out to be a winning strategy, our computer models will have to be substantially updated </a:t>
            </a:r>
          </a:p>
          <a:p>
            <a:r>
              <a:rPr lang="en-US" dirty="0" smtClean="0"/>
              <a:t>Quantum Computers will not speed-up existing algorithms, but will speed up time-to-solution with different algorithms</a:t>
            </a:r>
          </a:p>
          <a:p>
            <a:pPr lvl="1"/>
            <a:r>
              <a:rPr lang="en-US" dirty="0" smtClean="0"/>
              <a:t>Which we will have to discover!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caveats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704" y="0"/>
            <a:ext cx="1595296" cy="140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6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EU </a:t>
            </a:r>
            <a:r>
              <a:rPr lang="en-US" dirty="0" smtClean="0"/>
              <a:t>Quantum </a:t>
            </a:r>
            <a:r>
              <a:rPr lang="en-US" dirty="0"/>
              <a:t>Flagship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/>
              <a:t>large-scale initiative </a:t>
            </a:r>
            <a:endParaRPr lang="en-US" dirty="0" smtClean="0"/>
          </a:p>
          <a:p>
            <a:pPr lvl="1"/>
            <a:r>
              <a:rPr lang="en-US" dirty="0" smtClean="0"/>
              <a:t>funded </a:t>
            </a:r>
            <a:r>
              <a:rPr lang="en-US" dirty="0"/>
              <a:t>at the 1b € level on a 10 years timescale. </a:t>
            </a:r>
            <a:endParaRPr lang="en-US" dirty="0" smtClean="0"/>
          </a:p>
          <a:p>
            <a:r>
              <a:rPr lang="en-US" dirty="0" smtClean="0"/>
              <a:t>US-DoE Quantum </a:t>
            </a:r>
            <a:r>
              <a:rPr lang="en-US" dirty="0"/>
              <a:t>Information Science Enabled Discovery (</a:t>
            </a:r>
            <a:r>
              <a:rPr lang="en-US" dirty="0" err="1"/>
              <a:t>QuantISED</a:t>
            </a:r>
            <a:r>
              <a:rPr lang="en-US" dirty="0"/>
              <a:t>) for High Energy </a:t>
            </a:r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Up </a:t>
            </a:r>
            <a:r>
              <a:rPr lang="en-US" dirty="0"/>
              <a:t>to $13M total of awards in FY 2018 (FOA+LAB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US-DoE Quantum </a:t>
            </a:r>
            <a:r>
              <a:rPr lang="en-US" dirty="0"/>
              <a:t>Information Science in FY 2019 </a:t>
            </a:r>
            <a:r>
              <a:rPr lang="en-US" dirty="0" smtClean="0"/>
              <a:t>HEP </a:t>
            </a:r>
          </a:p>
          <a:p>
            <a:pPr lvl="1"/>
            <a:r>
              <a:rPr lang="en-US" dirty="0" smtClean="0"/>
              <a:t>President’s </a:t>
            </a:r>
            <a:r>
              <a:rPr lang="en-US" dirty="0"/>
              <a:t>Budget Request: $27.5M </a:t>
            </a:r>
          </a:p>
          <a:p>
            <a:pPr lvl="2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385" y="365132"/>
            <a:ext cx="7155101" cy="854068"/>
          </a:xfrm>
        </p:spPr>
        <p:txBody>
          <a:bodyPr>
            <a:noAutofit/>
          </a:bodyPr>
          <a:lstStyle/>
          <a:p>
            <a:r>
              <a:rPr lang="mr-IN" sz="3600" dirty="0" smtClean="0"/>
              <a:t>…</a:t>
            </a:r>
            <a:r>
              <a:rPr lang="en-US" sz="3600" dirty="0" smtClean="0"/>
              <a:t> and money is flowing in</a:t>
            </a:r>
            <a:r>
              <a:rPr lang="mr-IN" sz="3600" dirty="0" smtClean="0"/>
              <a:t>…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295" r="19679"/>
          <a:stretch/>
        </p:blipFill>
        <p:spPr>
          <a:xfrm>
            <a:off x="7344000" y="0"/>
            <a:ext cx="1800000" cy="158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1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</a:t>
            </a:r>
            <a:r>
              <a:rPr lang="en-US" dirty="0"/>
              <a:t>think there can be a world market for maybe five computers. (Thomas Watson, CEO of IBM, 1943)</a:t>
            </a:r>
          </a:p>
          <a:p>
            <a:r>
              <a:rPr lang="en-US" dirty="0"/>
              <a:t>There is no reason for an individual to have a computer at home . (Ken Olsen , president, director and founder of Digital Equipment </a:t>
            </a:r>
            <a:r>
              <a:rPr lang="en-US" dirty="0" smtClean="0"/>
              <a:t>Corp., </a:t>
            </a:r>
            <a:r>
              <a:rPr lang="en-US" dirty="0"/>
              <a:t>1977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think that this thing that Tim (Berners-Lee) has shown me has no future (</a:t>
            </a:r>
            <a:r>
              <a:rPr lang="en-US" dirty="0" err="1" smtClean="0"/>
              <a:t>F.Carminati</a:t>
            </a:r>
            <a:r>
              <a:rPr lang="en-US" dirty="0" smtClean="0"/>
              <a:t>, 1989)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for the skeptical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-580"/>
            <a:ext cx="1800000" cy="121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6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9CA8BA-2BFE-4E43-B94A-3C9889DFC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46CB0EB-1E24-4574-89C5-1525C3EEE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ML/DL for Simulation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 but there are also other avenues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690E491-5156-4A41-8E7A-2B1C9D18D372}"/>
              </a:ext>
            </a:extLst>
          </p:cNvPr>
          <p:cNvSpPr txBox="1"/>
          <p:nvPr/>
        </p:nvSpPr>
        <p:spPr>
          <a:xfrm>
            <a:off x="3674412" y="1667316"/>
            <a:ext cx="5080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Simulation is a very big part of the HEP data analysis process. Traditionally done with Monte Carlo methods.</a:t>
            </a: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Also in this case serious concerns about the scalability of MC in the HL-LHC era</a:t>
            </a: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Currently investigating the use of GAN methods to speed up simulation</a:t>
            </a: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Inference has already been demonstrated to be at least x10</a:t>
            </a:r>
            <a:r>
              <a:rPr lang="en-US" baseline="30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faster, training still an issue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9D295FA-25E4-48B4-BACA-11EAF3A772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696985" y="1709883"/>
            <a:ext cx="2448237" cy="179624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8729DE1-E199-4913-8D32-EA06A168CE67}"/>
              </a:ext>
            </a:extLst>
          </p:cNvPr>
          <p:cNvSpPr/>
          <p:nvPr/>
        </p:nvSpPr>
        <p:spPr>
          <a:xfrm>
            <a:off x="555054" y="1711793"/>
            <a:ext cx="15879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GAN generated electron shower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3DF7847-F5FE-46C2-B2D0-4D3E32903C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29" t="6271" r="8484" b="2173"/>
          <a:stretch/>
        </p:blipFill>
        <p:spPr>
          <a:xfrm>
            <a:off x="601785" y="3685365"/>
            <a:ext cx="2543437" cy="19796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0DE3E81-EF20-4AFC-A32D-394D27AE4C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5" t="8395" r="8255" b="5233"/>
          <a:stretch/>
        </p:blipFill>
        <p:spPr>
          <a:xfrm>
            <a:off x="2006259" y="4675192"/>
            <a:ext cx="1138963" cy="8398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63EE0EE-71F1-4EE3-872F-EB876B36E002}"/>
              </a:ext>
            </a:extLst>
          </p:cNvPr>
          <p:cNvSpPr txBox="1"/>
          <p:nvPr/>
        </p:nvSpPr>
        <p:spPr>
          <a:xfrm>
            <a:off x="1527709" y="5665018"/>
            <a:ext cx="1521570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Images courtesy of Sofia Vallecorsa, CERN openlab</a:t>
            </a:r>
            <a:endParaRPr lang="en-GB" sz="45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4000" y="11914"/>
            <a:ext cx="1800000" cy="127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1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3043" y="2319453"/>
            <a:ext cx="5597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Who?</a:t>
            </a:r>
            <a:endParaRPr lang="en-US" sz="9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4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will continue its ”broker” or seeding role</a:t>
            </a:r>
          </a:p>
          <a:p>
            <a:r>
              <a:rPr lang="en-US" dirty="0" smtClean="0"/>
              <a:t>Plan advanced research project with major providers</a:t>
            </a:r>
          </a:p>
          <a:p>
            <a:r>
              <a:rPr lang="en-US" dirty="0" smtClean="0"/>
              <a:t>Engage the research community</a:t>
            </a:r>
          </a:p>
          <a:p>
            <a:r>
              <a:rPr lang="en-US" dirty="0" smtClean="0"/>
              <a:t>Open a dialog with existing initiatives</a:t>
            </a:r>
          </a:p>
          <a:p>
            <a:r>
              <a:rPr lang="en-US" dirty="0" smtClean="0"/>
              <a:t>Spread the knowledge of the results obtained in the community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role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0"/>
            <a:ext cx="1800000" cy="103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6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638" indent="-274638">
              <a:lnSpc>
                <a:spcPct val="120000"/>
              </a:lnSpc>
              <a:buFont typeface="Arial" charset="0"/>
              <a:buChar char="•"/>
            </a:pPr>
            <a:r>
              <a:rPr lang="en-US" dirty="0"/>
              <a:t>Get access to emulators and simulators to start assessing development </a:t>
            </a:r>
            <a:r>
              <a:rPr lang="en-US" dirty="0" smtClean="0"/>
              <a:t>tools and methodology</a:t>
            </a:r>
            <a:r>
              <a:rPr lang="en-US" dirty="0"/>
              <a:t>, develop proof-of-concept algorithms for HEP </a:t>
            </a:r>
            <a:r>
              <a:rPr lang="en-US" dirty="0" smtClean="0"/>
              <a:t>workloads</a:t>
            </a:r>
            <a:endParaRPr lang="en-US" dirty="0"/>
          </a:p>
          <a:p>
            <a:pPr marL="274638" indent="-274638">
              <a:lnSpc>
                <a:spcPct val="120000"/>
              </a:lnSpc>
              <a:buFont typeface="Arial" charset="0"/>
              <a:buChar char="•"/>
            </a:pPr>
            <a:r>
              <a:rPr lang="en-US" dirty="0"/>
              <a:t>Get access to real devices, benchmark, compare </a:t>
            </a:r>
            <a:r>
              <a:rPr lang="en-US" dirty="0" smtClean="0"/>
              <a:t>results</a:t>
            </a:r>
            <a:endParaRPr lang="en-US" dirty="0"/>
          </a:p>
          <a:p>
            <a:pPr marL="274638" indent="-274638">
              <a:lnSpc>
                <a:spcPct val="120000"/>
              </a:lnSpc>
              <a:buFont typeface="Arial" charset="0"/>
              <a:buChar char="•"/>
            </a:pPr>
            <a:r>
              <a:rPr lang="en-US" dirty="0"/>
              <a:t>Investigate and collaborate in the development of APIs and user interfaces to access QC </a:t>
            </a:r>
            <a:r>
              <a:rPr lang="en-US" dirty="0" smtClean="0"/>
              <a:t>systems</a:t>
            </a:r>
            <a:endParaRPr lang="en-US" dirty="0"/>
          </a:p>
          <a:p>
            <a:pPr marL="274638" indent="-274638">
              <a:lnSpc>
                <a:spcPct val="120000"/>
              </a:lnSpc>
              <a:buFont typeface="Arial" charset="0"/>
              <a:buChar char="•"/>
            </a:pPr>
            <a:r>
              <a:rPr lang="en-US" dirty="0" smtClean="0"/>
              <a:t>Discuss collaboration on </a:t>
            </a:r>
            <a:r>
              <a:rPr lang="en-US" dirty="0"/>
              <a:t>engineering aspects of QC installation, primarily </a:t>
            </a:r>
            <a:r>
              <a:rPr lang="en-US" dirty="0" smtClean="0"/>
              <a:t>cryogenics</a:t>
            </a:r>
            <a:endParaRPr lang="en-US" dirty="0"/>
          </a:p>
          <a:p>
            <a:pPr marL="274638" indent="-274638">
              <a:lnSpc>
                <a:spcPct val="120000"/>
              </a:lnSpc>
              <a:buFont typeface="Arial" charset="0"/>
              <a:buChar char="•"/>
            </a:pPr>
            <a:r>
              <a:rPr lang="en-US" dirty="0"/>
              <a:t>Understand the role that CERN can </a:t>
            </a:r>
            <a:r>
              <a:rPr lang="en-US" dirty="0" smtClean="0"/>
              <a:t>play as </a:t>
            </a:r>
            <a:r>
              <a:rPr lang="en-US" dirty="0"/>
              <a:t>part of broader QC </a:t>
            </a:r>
            <a:r>
              <a:rPr lang="en-US" dirty="0" smtClean="0"/>
              <a:t>development initiatives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xmlns="" id="{E8E76691-AF52-4561-93C0-4F486C722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606" y="365132"/>
            <a:ext cx="6848646" cy="854068"/>
          </a:xfrm>
        </p:spPr>
        <p:txBody>
          <a:bodyPr>
            <a:normAutofit/>
          </a:bodyPr>
          <a:lstStyle/>
          <a:p>
            <a:r>
              <a:rPr lang="en-US" dirty="0"/>
              <a:t>Research </a:t>
            </a:r>
            <a:r>
              <a:rPr lang="en-US" dirty="0" smtClean="0"/>
              <a:t>paths in </a:t>
            </a:r>
            <a:r>
              <a:rPr lang="en-US" dirty="0"/>
              <a:t>QC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00" y="10231"/>
            <a:ext cx="1800000" cy="119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8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3043" y="2319453"/>
            <a:ext cx="5597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smtClean="0"/>
              <a:t>Where?</a:t>
            </a:r>
            <a:endParaRPr lang="en-US" sz="9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0"/>
            <a:ext cx="1800000" cy="258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9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3043" y="2319453"/>
            <a:ext cx="5597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When?</a:t>
            </a:r>
            <a:endParaRPr lang="en-US" sz="9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0"/>
            <a:ext cx="1800000" cy="119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CERN openlab is organizing a kick-off event of its Quantum Computing initiative on </a:t>
            </a:r>
            <a:r>
              <a:rPr lang="en-US" b="1" dirty="0"/>
              <a:t>November 5</a:t>
            </a:r>
            <a:r>
              <a:rPr lang="en-US" b="1" baseline="30000" dirty="0"/>
              <a:t>th</a:t>
            </a:r>
            <a:r>
              <a:rPr lang="en-US" b="1" dirty="0"/>
              <a:t>-6</a:t>
            </a:r>
            <a:r>
              <a:rPr lang="en-US" b="1" baseline="30000" dirty="0"/>
              <a:t>th</a:t>
            </a:r>
            <a:r>
              <a:rPr lang="en-US" b="1" dirty="0"/>
              <a:t> 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>
                <a:hlinkClick r:id="rId2"/>
              </a:rPr>
              <a:t>https://indico.cern.ch/event/719844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Currently </a:t>
            </a:r>
            <a:r>
              <a:rPr lang="en-US" dirty="0" smtClean="0"/>
              <a:t>~</a:t>
            </a:r>
            <a:r>
              <a:rPr lang="en-US" b="1" dirty="0" smtClean="0"/>
              <a:t>240</a:t>
            </a:r>
            <a:r>
              <a:rPr lang="en-US" dirty="0" smtClean="0"/>
              <a:t> </a:t>
            </a:r>
            <a:r>
              <a:rPr lang="en-US" dirty="0"/>
              <a:t>registered participants from </a:t>
            </a:r>
            <a:r>
              <a:rPr lang="en-US" dirty="0" smtClean="0"/>
              <a:t>the HEP physics community, companies </a:t>
            </a:r>
            <a:r>
              <a:rPr lang="en-US" dirty="0"/>
              <a:t>and worldwide research </a:t>
            </a:r>
            <a:r>
              <a:rPr lang="en-US" dirty="0" smtClean="0"/>
              <a:t>laboratories and beyond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Objectives: 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understand </a:t>
            </a:r>
            <a:r>
              <a:rPr lang="en-US" dirty="0"/>
              <a:t>the level of interests of the HEP and other scientific </a:t>
            </a:r>
            <a:r>
              <a:rPr lang="en-US" dirty="0" smtClean="0"/>
              <a:t>communities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assess </a:t>
            </a:r>
            <a:r>
              <a:rPr lang="en-US" dirty="0"/>
              <a:t>the state-of-the-art of research and </a:t>
            </a:r>
            <a:r>
              <a:rPr lang="en-US" dirty="0" smtClean="0"/>
              <a:t>industry, and make them aware of our needs and capabilities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bring </a:t>
            </a:r>
            <a:r>
              <a:rPr lang="en-US" dirty="0"/>
              <a:t>different ideas and proposals </a:t>
            </a:r>
            <a:r>
              <a:rPr lang="en-US" dirty="0" smtClean="0"/>
              <a:t>together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plan </a:t>
            </a:r>
            <a:r>
              <a:rPr lang="en-US" dirty="0"/>
              <a:t>ahead for joint research projects between science and industry within the CERN openlab Framework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xmlns="" id="{E8E76691-AF52-4561-93C0-4F486C722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Quantum Computing Initiative </a:t>
            </a:r>
            <a:r>
              <a:rPr lang="en-US" sz="2700" dirty="0" smtClean="0"/>
              <a:t>Kick-Off meeting</a:t>
            </a:r>
            <a:endParaRPr lang="en-US" sz="27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Save the date!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56818"/>
            <a:ext cx="1800000" cy="1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Quantum computing seems to be behind the curve</a:t>
            </a:r>
          </a:p>
          <a:p>
            <a:r>
              <a:rPr lang="en-US" dirty="0" smtClean="0"/>
              <a:t>Potentially it could provide substantial benefits to our field</a:t>
            </a:r>
          </a:p>
          <a:p>
            <a:r>
              <a:rPr lang="en-US" dirty="0" smtClean="0"/>
              <a:t>It is the right time for HEP to get involved and liaise the different initiatives already underway</a:t>
            </a:r>
          </a:p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has a long and successful experience of engaging with industry to bring new technologies to HEP</a:t>
            </a:r>
          </a:p>
          <a:p>
            <a:r>
              <a:rPr lang="en-US" dirty="0" smtClean="0"/>
              <a:t>See you in November!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139" y="0"/>
            <a:ext cx="1914861" cy="127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  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4" name="Espace réservé pour une image  13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7" name="Footer Placeholder 1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smtClean="0"/>
              <a:t>The Quantum Computing Initiiative</a:t>
            </a:r>
            <a:endParaRPr lang="en-GB" dirty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Entering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sixth</a:t>
            </a:r>
            <a:r>
              <a:rPr lang="fr-FR" dirty="0"/>
              <a:t> </a:t>
            </a:r>
            <a:r>
              <a:rPr lang="fr-FR" dirty="0" err="1"/>
              <a:t>three-year</a:t>
            </a:r>
            <a:r>
              <a:rPr lang="fr-FR" dirty="0"/>
              <a:t> phase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720004" cy="663574"/>
          </a:xfrm>
        </p:spPr>
        <p:txBody>
          <a:bodyPr>
            <a:noAutofit/>
          </a:bodyPr>
          <a:lstStyle/>
          <a:p>
            <a:r>
              <a:rPr lang="fr-FR" sz="2400" dirty="0"/>
              <a:t>DRIVING INNOVATION SINCE 2001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28650" y="5365377"/>
            <a:ext cx="244736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25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sz="825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sz="825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Collaboration </a:t>
            </a:r>
            <a:r>
              <a:rPr lang="fr-FR" sz="825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Board</a:t>
            </a:r>
            <a:r>
              <a:rPr lang="fr-FR" sz="825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2017</a:t>
            </a:r>
            <a:endParaRPr lang="fr-FR" sz="825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888" y="2310268"/>
            <a:ext cx="6372225" cy="10572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8654" y="5064"/>
            <a:ext cx="1800000" cy="58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0952" y="461443"/>
            <a:ext cx="7886700" cy="468967"/>
          </a:xfrm>
        </p:spPr>
        <p:txBody>
          <a:bodyPr>
            <a:noAutofit/>
          </a:bodyPr>
          <a:lstStyle/>
          <a:p>
            <a:r>
              <a:rPr lang="en-GB" sz="3000" dirty="0" smtClean="0"/>
              <a:t>CERN OPENLAB’S MISSION</a:t>
            </a:r>
            <a:endParaRPr lang="en-GB" sz="30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851" y="2730921"/>
            <a:ext cx="3996902" cy="2279483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xmlns="" id="{88A51911-6939-4751-90FF-DFACABA2E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6476" y="1527679"/>
            <a:ext cx="3289611" cy="1104009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en-GB" b="1" dirty="0" smtClean="0">
                <a:solidFill>
                  <a:srgbClr val="38428F"/>
                </a:solidFill>
                <a:latin typeface="Calibri" charset="0"/>
                <a:ea typeface="Calibri" charset="0"/>
                <a:cs typeface="Calibri" charset="0"/>
              </a:rPr>
              <a:t>Evaluate and test </a:t>
            </a:r>
            <a:r>
              <a:rPr lang="en-GB" dirty="0" smtClean="0">
                <a:solidFill>
                  <a:srgbClr val="38428F"/>
                </a:solidFill>
                <a:latin typeface="Calibri" charset="0"/>
                <a:ea typeface="Calibri" charset="0"/>
                <a:cs typeface="Calibri" charset="0"/>
              </a:rPr>
              <a:t>state-of-the-art technologies </a:t>
            </a:r>
            <a:r>
              <a:rPr lang="en-GB" smtClean="0">
                <a:solidFill>
                  <a:srgbClr val="38428F"/>
                </a:solidFill>
                <a:latin typeface="Calibri" charset="0"/>
                <a:ea typeface="Calibri" charset="0"/>
                <a:cs typeface="Calibri" charset="0"/>
              </a:rPr>
              <a:t>in a challenging </a:t>
            </a:r>
            <a:r>
              <a:rPr lang="en-GB" dirty="0" smtClean="0">
                <a:solidFill>
                  <a:srgbClr val="38428F"/>
                </a:solidFill>
                <a:latin typeface="Calibri" charset="0"/>
                <a:ea typeface="Calibri" charset="0"/>
                <a:cs typeface="Calibri" charset="0"/>
              </a:rPr>
              <a:t>environment and improve them in collaboration with industry.</a:t>
            </a:r>
            <a:endParaRPr lang="en-GB" dirty="0">
              <a:solidFill>
                <a:srgbClr val="38428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F4F57BA-1C18-4DBD-BCD3-B65897B6A8C3}"/>
              </a:ext>
            </a:extLst>
          </p:cNvPr>
          <p:cNvSpPr/>
          <p:nvPr/>
        </p:nvSpPr>
        <p:spPr>
          <a:xfrm>
            <a:off x="167268" y="4314953"/>
            <a:ext cx="23417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DC2747"/>
                </a:solidFill>
              </a:rPr>
              <a:t>Communicate</a:t>
            </a:r>
            <a:r>
              <a:rPr lang="en-GB" dirty="0" smtClean="0">
                <a:solidFill>
                  <a:srgbClr val="DC2747"/>
                </a:solidFill>
              </a:rPr>
              <a:t> results</a:t>
            </a:r>
            <a:r>
              <a:rPr lang="en-GB" smtClean="0">
                <a:solidFill>
                  <a:srgbClr val="DC2747"/>
                </a:solidFill>
              </a:rPr>
              <a:t>, demonstrate </a:t>
            </a:r>
            <a:r>
              <a:rPr lang="en-GB" dirty="0" smtClean="0">
                <a:solidFill>
                  <a:srgbClr val="DC2747"/>
                </a:solidFill>
              </a:rPr>
              <a:t>impact, and reach new audiences.</a:t>
            </a:r>
            <a:endParaRPr lang="en-GB" dirty="0">
              <a:solidFill>
                <a:srgbClr val="DC2747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7E55B7C-E3F5-4BB6-8F77-8A94B6394C1E}"/>
              </a:ext>
            </a:extLst>
          </p:cNvPr>
          <p:cNvSpPr/>
          <p:nvPr/>
        </p:nvSpPr>
        <p:spPr>
          <a:xfrm>
            <a:off x="6111040" y="2031523"/>
            <a:ext cx="27275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22A492"/>
                </a:solidFill>
              </a:rPr>
              <a:t>Collaborate</a:t>
            </a:r>
            <a:r>
              <a:rPr lang="en-GB" dirty="0" smtClean="0">
                <a:solidFill>
                  <a:srgbClr val="22A492"/>
                </a:solidFill>
              </a:rPr>
              <a:t> and exchange ideas with other communities to create knowledge and innovation.</a:t>
            </a:r>
            <a:endParaRPr lang="en-GB" dirty="0">
              <a:solidFill>
                <a:srgbClr val="22A49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6157503-84C9-4A07-A466-66B725971B78}"/>
              </a:ext>
            </a:extLst>
          </p:cNvPr>
          <p:cNvSpPr/>
          <p:nvPr/>
        </p:nvSpPr>
        <p:spPr>
          <a:xfrm>
            <a:off x="5795528" y="4410239"/>
            <a:ext cx="2561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E0843D"/>
                </a:solidFill>
              </a:rPr>
              <a:t>Train</a:t>
            </a:r>
            <a:r>
              <a:rPr lang="en-GB" dirty="0" smtClean="0">
                <a:solidFill>
                  <a:srgbClr val="E0843D"/>
                </a:solidFill>
              </a:rPr>
              <a:t> the next generation of engineers/researchers, </a:t>
            </a:r>
            <a:r>
              <a:rPr lang="en-GB" b="1" dirty="0" smtClean="0">
                <a:solidFill>
                  <a:srgbClr val="E0843D"/>
                </a:solidFill>
              </a:rPr>
              <a:t>promote</a:t>
            </a:r>
            <a:r>
              <a:rPr lang="en-GB" dirty="0" smtClean="0">
                <a:solidFill>
                  <a:srgbClr val="E0843D"/>
                </a:solidFill>
              </a:rPr>
              <a:t> education and cultural exchanges.</a:t>
            </a:r>
            <a:endParaRPr lang="en-GB" dirty="0">
              <a:solidFill>
                <a:srgbClr val="E0843D"/>
              </a:solidFill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xmlns="" id="{93A19AE2-659E-4C4A-AA42-32DDD2AA07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024940" y="6334920"/>
            <a:ext cx="3086100" cy="273844"/>
          </a:xfrm>
        </p:spPr>
        <p:txBody>
          <a:bodyPr/>
          <a:lstStyle/>
          <a:p>
            <a:r>
              <a:rPr lang="en-GB" sz="788" smtClean="0"/>
              <a:t>The Quantum Computing Initiiative</a:t>
            </a:r>
            <a:endParaRPr lang="en-GB" sz="675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4000" y="-1614"/>
            <a:ext cx="1800000" cy="119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06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E36A1BB7-6686-44DD-8040-B81CABDB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all" dirty="0"/>
              <a:t>Joint R&amp;D Projects</a:t>
            </a:r>
            <a:endParaRPr lang="en-GB" cap="al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29A47381-67AB-48C2-9949-FD497FB53F3A}"/>
              </a:ext>
            </a:extLst>
          </p:cNvPr>
          <p:cNvGraphicFramePr/>
          <p:nvPr>
            <p:extLst/>
          </p:nvPr>
        </p:nvGraphicFramePr>
        <p:xfrm>
          <a:off x="2023975" y="2170029"/>
          <a:ext cx="5002358" cy="3392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5BE3BB41-8F9D-4D05-94C8-212483921F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718"/>
          <a:stretch/>
        </p:blipFill>
        <p:spPr>
          <a:xfrm>
            <a:off x="4002579" y="3394464"/>
            <a:ext cx="946043" cy="10725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991E67C-61DB-4823-A4CD-39A0D71CB14A}"/>
              </a:ext>
            </a:extLst>
          </p:cNvPr>
          <p:cNvSpPr txBox="1"/>
          <p:nvPr/>
        </p:nvSpPr>
        <p:spPr>
          <a:xfrm>
            <a:off x="3502689" y="1731447"/>
            <a:ext cx="204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High-bandwidth fabrics, accelerated platforms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808A535-7FAB-4E5C-B3A3-AFA4F276B263}"/>
              </a:ext>
            </a:extLst>
          </p:cNvPr>
          <p:cNvSpPr txBox="1"/>
          <p:nvPr/>
        </p:nvSpPr>
        <p:spPr>
          <a:xfrm>
            <a:off x="6048782" y="2718585"/>
            <a:ext cx="1334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Simulation, HPC on the Cloud,</a:t>
            </a:r>
          </a:p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benchmarking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64FE806-4BDE-4215-A843-82DEEF4DF5A6}"/>
              </a:ext>
            </a:extLst>
          </p:cNvPr>
          <p:cNvSpPr txBox="1"/>
          <p:nvPr/>
        </p:nvSpPr>
        <p:spPr>
          <a:xfrm>
            <a:off x="6271390" y="4144303"/>
            <a:ext cx="175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Cloud federations, containers, scalability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88DBAE6-5E1C-42D3-85E3-F55D826670BF}"/>
              </a:ext>
            </a:extLst>
          </p:cNvPr>
          <p:cNvSpPr txBox="1"/>
          <p:nvPr/>
        </p:nvSpPr>
        <p:spPr>
          <a:xfrm>
            <a:off x="5574451" y="5046567"/>
            <a:ext cx="175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Storage architectures, scalability, monitoring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5785E4E-C01C-41FA-9054-D3F34E91FBF9}"/>
              </a:ext>
            </a:extLst>
          </p:cNvPr>
          <p:cNvSpPr txBox="1"/>
          <p:nvPr/>
        </p:nvSpPr>
        <p:spPr>
          <a:xfrm>
            <a:off x="1724594" y="5052585"/>
            <a:ext cx="175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Software Defined Networks, Security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DA9CFFC-D6D1-4AC3-8104-B78D4B4ED90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0533" y="3930758"/>
            <a:ext cx="394313" cy="3912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0A93D01-626A-4E24-B5AA-65CF9CD3F5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729" y="4434223"/>
            <a:ext cx="939385" cy="2048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47839D2-76AB-4CBE-80E2-570F396E41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5739" y="5335357"/>
            <a:ext cx="902450" cy="1942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8B33A632-B87A-40E6-BF3B-9B501BF8E05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945" y="5324524"/>
            <a:ext cx="445828" cy="3667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B04D37B5-5C37-4AA0-A3BE-814042316C7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393" y="4297198"/>
            <a:ext cx="907289" cy="26185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5D1CFAF-E5F4-4B2E-B4AF-7D7588A8CBDC}"/>
              </a:ext>
            </a:extLst>
          </p:cNvPr>
          <p:cNvSpPr txBox="1"/>
          <p:nvPr/>
        </p:nvSpPr>
        <p:spPr>
          <a:xfrm>
            <a:off x="1086490" y="4232722"/>
            <a:ext cx="1751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Predictive/proactive maintenance and operations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3A2DE0B3-D986-41D5-81FB-50808AEF758F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503" y="2684709"/>
            <a:ext cx="426971" cy="4236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1910815-B84E-4C97-81E3-52E0C0B1C82C}"/>
              </a:ext>
            </a:extLst>
          </p:cNvPr>
          <p:cNvSpPr txBox="1"/>
          <p:nvPr/>
        </p:nvSpPr>
        <p:spPr>
          <a:xfrm>
            <a:off x="1119453" y="2434063"/>
            <a:ext cx="18530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Data quality monitoring, anomaly detection, physics data reduction, benchmarking/scalability, systems biology and large-scale multi-disciplinary platforms</a:t>
            </a:r>
            <a:endParaRPr lang="en-GB" sz="12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F311DA1E-F58C-49E5-AB35-BFCE203D4A61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72" y="2915677"/>
            <a:ext cx="475694" cy="18762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683" y="3314135"/>
            <a:ext cx="776069" cy="2729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922" y="2006309"/>
            <a:ext cx="432622" cy="32944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2" y="3238654"/>
            <a:ext cx="880760" cy="331782"/>
          </a:xfrm>
          <a:prstGeom prst="rect">
            <a:avLst/>
          </a:prstGeom>
        </p:spPr>
      </p:pic>
      <p:sp>
        <p:nvSpPr>
          <p:cNvPr id="33" name="Footer Placeholder 3">
            <a:extLst>
              <a:ext uri="{FF2B5EF4-FFF2-40B4-BE49-F238E27FC236}">
                <a16:creationId xmlns:a16="http://schemas.microsoft.com/office/drawing/2014/main" xmlns="" id="{93A19AE2-659E-4C4A-AA42-32DDD2AA07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026351" y="5562719"/>
            <a:ext cx="3086100" cy="273844"/>
          </a:xfrm>
        </p:spPr>
        <p:txBody>
          <a:bodyPr/>
          <a:lstStyle/>
          <a:p>
            <a:r>
              <a:rPr lang="en-US" sz="788" smtClean="0"/>
              <a:t>The Quantum Computing Initiiative</a:t>
            </a:r>
            <a:endParaRPr lang="en-GB" sz="675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21" y="2531125"/>
            <a:ext cx="945557" cy="21722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70" y="2007161"/>
            <a:ext cx="588812" cy="38861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759" y="4981396"/>
            <a:ext cx="945557" cy="2172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946" y="2302851"/>
            <a:ext cx="588812" cy="38861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451" y="1531558"/>
            <a:ext cx="588812" cy="38861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404" y="1685888"/>
            <a:ext cx="625320" cy="352859"/>
          </a:xfrm>
          <a:prstGeom prst="rect">
            <a:avLst/>
          </a:prstGeom>
        </p:spPr>
      </p:pic>
      <p:pic>
        <p:nvPicPr>
          <p:cNvPr id="1026" name="Picture 2" descr="Image result for extreme networks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7954" y="5124024"/>
            <a:ext cx="816641" cy="23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ibm log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161" y="2338116"/>
            <a:ext cx="692611" cy="30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Image result for ibm log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30" y="3648613"/>
            <a:ext cx="692611" cy="30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341544" y="9549"/>
            <a:ext cx="1800000" cy="100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340606">
            <a:off x="34375" y="2699835"/>
            <a:ext cx="87796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You make it we break it</a:t>
            </a:r>
            <a:endParaRPr lang="en-US" sz="6000" dirty="0"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56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81832" y="1404938"/>
            <a:ext cx="4350655" cy="4391032"/>
            <a:chOff x="474101" y="2366817"/>
            <a:chExt cx="4607617" cy="2740285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2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368137">
              <a:off x="503828" y="2647663"/>
              <a:ext cx="1499019" cy="126004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39">
              <a:off x="1428200" y="2366817"/>
              <a:ext cx="2105427" cy="1918707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821577">
              <a:off x="474101" y="3516843"/>
              <a:ext cx="2229176" cy="1367899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5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297985">
              <a:off x="2618930" y="2459735"/>
              <a:ext cx="2343085" cy="1338905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6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93310">
              <a:off x="1901486" y="3395892"/>
              <a:ext cx="1765777" cy="1023492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7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9378">
              <a:off x="1230971" y="3963611"/>
              <a:ext cx="1816658" cy="1143491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8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378583">
              <a:off x="2904945" y="3741738"/>
              <a:ext cx="1458162" cy="1252019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9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348">
              <a:off x="3938221" y="3271795"/>
              <a:ext cx="1143497" cy="1566174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4" name="Rectangle 3"/>
            <p:cNvSpPr/>
            <p:nvPr/>
          </p:nvSpPr>
          <p:spPr>
            <a:xfrm>
              <a:off x="1297030" y="4034409"/>
              <a:ext cx="293394" cy="2694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0" cstate="hqprint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5335">
              <a:off x="1268125" y="4118116"/>
              <a:ext cx="317596" cy="9998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982155" y="3042742"/>
              <a:ext cx="250301" cy="216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>
              <a:lum bright="70000" contrast="-70000"/>
            </a:blip>
            <a:stretch>
              <a:fillRect/>
            </a:stretch>
          </p:blipFill>
          <p:spPr>
            <a:xfrm rot="21067898">
              <a:off x="2982154" y="3044298"/>
              <a:ext cx="250301" cy="10223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635604" y="4106744"/>
              <a:ext cx="65109" cy="79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</p:grpSp>
      <p:sp>
        <p:nvSpPr>
          <p:cNvPr id="59" name="Footer Placeholder 3">
            <a:extLst>
              <a:ext uri="{FF2B5EF4-FFF2-40B4-BE49-F238E27FC236}">
                <a16:creationId xmlns:a16="http://schemas.microsoft.com/office/drawing/2014/main" xmlns="" id="{93A19AE2-659E-4C4A-AA42-32DDD2AA0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788" dirty="0" smtClean="0"/>
              <a:t>The Quantum Computing </a:t>
            </a:r>
            <a:r>
              <a:rPr lang="en-GB" sz="788" dirty="0" err="1" smtClean="0"/>
              <a:t>Initiiative</a:t>
            </a:r>
            <a:endParaRPr lang="en-GB" sz="675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000" cap="all" dirty="0" smtClean="0"/>
              <a:t>Measuring Impact</a:t>
            </a:r>
            <a:endParaRPr lang="en-GB" sz="3000" cap="al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Communication and Outreach</a:t>
            </a:r>
            <a:endParaRPr lang="en-GB" dirty="0"/>
          </a:p>
        </p:txBody>
      </p:sp>
      <p:sp>
        <p:nvSpPr>
          <p:cNvPr id="43" name="ZoneTexte 17"/>
          <p:cNvSpPr txBox="1"/>
          <p:nvPr/>
        </p:nvSpPr>
        <p:spPr>
          <a:xfrm>
            <a:off x="5109429" y="1532419"/>
            <a:ext cx="3923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Our website</a:t>
            </a:r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12"/>
              </a:rPr>
              <a:t>http://openlab.cern/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~150k unique visitors/year (+100%)</a:t>
            </a:r>
            <a:endParaRPr lang="en-GB" sz="1600" b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ZoneTexte 17"/>
          <p:cNvSpPr txBox="1"/>
          <p:nvPr/>
        </p:nvSpPr>
        <p:spPr>
          <a:xfrm>
            <a:off x="5109429" y="2127436"/>
            <a:ext cx="3923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Articles in other </a:t>
            </a:r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CERN and external</a:t>
            </a:r>
            <a:b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channels</a:t>
            </a:r>
            <a:b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~900 press cuts (+300%)</a:t>
            </a:r>
            <a:endParaRPr lang="en-GB" sz="1600" b="1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" name="ZoneTexte 17"/>
          <p:cNvSpPr txBox="1"/>
          <p:nvPr/>
        </p:nvSpPr>
        <p:spPr>
          <a:xfrm>
            <a:off x="5109429" y="2968675"/>
            <a:ext cx="3923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Facebook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13"/>
              </a:rPr>
              <a:t>http://cern.ch/go/p7pF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1600" b="1" dirty="0" smtClean="0">
                <a:solidFill>
                  <a:srgbClr val="2B7DC0"/>
                </a:solidFill>
                <a:latin typeface="Arial" charset="0"/>
                <a:cs typeface="Arial" charset="0"/>
              </a:rPr>
              <a:t>3.5k people reached / 100k single posts</a:t>
            </a:r>
            <a:endParaRPr lang="en-GB" sz="1600" b="1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sp>
        <p:nvSpPr>
          <p:cNvPr id="49" name="ZoneTexte 17"/>
          <p:cNvSpPr txBox="1"/>
          <p:nvPr/>
        </p:nvSpPr>
        <p:spPr>
          <a:xfrm>
            <a:off x="5109431" y="3809914"/>
            <a:ext cx="3923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Facebook group</a:t>
            </a:r>
            <a:r>
              <a:rPr lang="en-GB" sz="1600" b="1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14"/>
              </a:rPr>
              <a:t>http://cern.ch/go/n6xD</a:t>
            </a:r>
            <a:endParaRPr lang="en-GB" sz="1600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ZoneTexte 17"/>
          <p:cNvSpPr txBox="1"/>
          <p:nvPr/>
        </p:nvSpPr>
        <p:spPr>
          <a:xfrm>
            <a:off x="5109429" y="4404931"/>
            <a:ext cx="3923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Twitter</a:t>
            </a:r>
            <a:r>
              <a:rPr lang="en-GB" sz="1600" b="1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  <a:hlinkClick r:id="rId15"/>
              </a:rPr>
              <a:t>http://cern.ch/go/7vvk</a:t>
            </a:r>
            <a:endParaRPr lang="en-GB" sz="1600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3" name="ZoneTexte 17"/>
          <p:cNvSpPr txBox="1"/>
          <p:nvPr/>
        </p:nvSpPr>
        <p:spPr>
          <a:xfrm>
            <a:off x="5109429" y="4753727"/>
            <a:ext cx="3923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Workplace</a:t>
            </a:r>
            <a:r>
              <a:rPr lang="en-GB" sz="1600" b="1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  <a:hlinkClick r:id="rId16"/>
              </a:rPr>
              <a:t>http://cern.ch/go/6MTQ</a:t>
            </a:r>
            <a:endParaRPr lang="en-GB" sz="1600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6" name="ZoneTexte 17"/>
          <p:cNvSpPr txBox="1"/>
          <p:nvPr/>
        </p:nvSpPr>
        <p:spPr>
          <a:xfrm>
            <a:off x="5109429" y="5102523"/>
            <a:ext cx="3923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LinkedIn</a:t>
            </a:r>
            <a:r>
              <a:rPr lang="en-GB" sz="1600" b="1" dirty="0" smtClean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r>
              <a:rPr lang="en-GB" sz="1600" b="1" dirty="0" smtClean="0">
                <a:solidFill>
                  <a:srgbClr val="CF334B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  <a:hlinkClick r:id="rId17"/>
              </a:rPr>
              <a:t>http://cern.ch/go/NK9k</a:t>
            </a:r>
            <a:endParaRPr lang="en-GB" sz="1600" b="1" i="1" dirty="0">
              <a:solidFill>
                <a:srgbClr val="CF334B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57" name="ZoneTexte 17"/>
          <p:cNvSpPr txBox="1"/>
          <p:nvPr/>
        </p:nvSpPr>
        <p:spPr>
          <a:xfrm>
            <a:off x="5109429" y="5451317"/>
            <a:ext cx="3923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Join the </a:t>
            </a:r>
            <a:r>
              <a:rPr lang="en-GB" sz="1600" b="1" dirty="0" smtClean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alumni</a:t>
            </a:r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GB" sz="1600" b="1" dirty="0" smtClean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18"/>
              </a:rPr>
              <a:t>https://alumni.cern/</a:t>
            </a:r>
            <a:endParaRPr lang="en-GB" sz="1600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4" name="Picture Placeholder 3"/>
          <p:cNvPicPr>
            <a:picLocks noChangeAspect="1"/>
          </p:cNvPicPr>
          <p:nvPr/>
        </p:nvPicPr>
        <p:blipFill>
          <a:blip r:embed="rId19" cstate="hq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119" y="1632005"/>
            <a:ext cx="3830241" cy="3657818"/>
          </a:xfrm>
          <a:prstGeom prst="rect">
            <a:avLst/>
          </a:prstGeom>
        </p:spPr>
      </p:pic>
      <p:sp>
        <p:nvSpPr>
          <p:cNvPr id="60" name="ZoneTexte 11"/>
          <p:cNvSpPr txBox="1"/>
          <p:nvPr/>
        </p:nvSpPr>
        <p:spPr>
          <a:xfrm>
            <a:off x="279223" y="1460908"/>
            <a:ext cx="1864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en-GB" sz="1350" dirty="0" err="1" smtClean="0"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 runs a </a:t>
            </a:r>
            <a:r>
              <a:rPr lang="en-GB" sz="1350" b="1" i="1" dirty="0" smtClean="0">
                <a:latin typeface="Arial" charset="0"/>
                <a:ea typeface="Arial" charset="0"/>
                <a:cs typeface="Arial" charset="0"/>
              </a:rPr>
              <a:t>highly competitive </a:t>
            </a:r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summer-student programme</a:t>
            </a:r>
            <a:endParaRPr lang="en-GB" sz="13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" name="ZoneTexte 12"/>
          <p:cNvSpPr txBox="1"/>
          <p:nvPr/>
        </p:nvSpPr>
        <p:spPr>
          <a:xfrm>
            <a:off x="304313" y="2582380"/>
            <a:ext cx="19148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~ 40 students selected from around 1500 applicants</a:t>
            </a:r>
            <a:endParaRPr lang="en-GB" sz="1600" b="1" i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2" name="ZoneTexte 13"/>
          <p:cNvSpPr txBox="1"/>
          <p:nvPr/>
        </p:nvSpPr>
        <p:spPr>
          <a:xfrm>
            <a:off x="2415969" y="1449594"/>
            <a:ext cx="183571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Most dedicated CERN </a:t>
            </a:r>
            <a:r>
              <a:rPr lang="en-GB" sz="1350" dirty="0" err="1" smtClean="0"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 personnel are </a:t>
            </a:r>
            <a:r>
              <a:rPr lang="en-GB" sz="1350" b="1" i="1" dirty="0" smtClean="0">
                <a:latin typeface="Arial" charset="0"/>
                <a:ea typeface="Arial" charset="0"/>
                <a:cs typeface="Arial" charset="0"/>
              </a:rPr>
              <a:t>young, talented ‘fellows’.</a:t>
            </a:r>
            <a:endParaRPr lang="en-GB" sz="1350" b="1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3" name="ZoneTexte 14"/>
          <p:cNvSpPr txBox="1"/>
          <p:nvPr/>
        </p:nvSpPr>
        <p:spPr>
          <a:xfrm>
            <a:off x="2422202" y="2519782"/>
            <a:ext cx="19489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Receive hands-on experience with cutting-edge technologies</a:t>
            </a:r>
            <a:endParaRPr lang="en-GB" sz="1600" b="1" i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4" name="ZoneTexte 15"/>
          <p:cNvSpPr txBox="1"/>
          <p:nvPr/>
        </p:nvSpPr>
        <p:spPr>
          <a:xfrm>
            <a:off x="279223" y="3871014"/>
            <a:ext cx="181504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i="1" dirty="0" smtClean="0">
                <a:latin typeface="Arial" charset="0"/>
                <a:ea typeface="Arial" charset="0"/>
                <a:cs typeface="Arial" charset="0"/>
              </a:rPr>
              <a:t>Workshops, training courses,</a:t>
            </a:r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 and other initiatives run with our collaborators.</a:t>
            </a:r>
            <a:endParaRPr lang="en-GB" sz="13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ZoneTexte 16"/>
          <p:cNvSpPr txBox="1"/>
          <p:nvPr/>
        </p:nvSpPr>
        <p:spPr>
          <a:xfrm>
            <a:off x="286938" y="5011581"/>
            <a:ext cx="1741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Competitions, challenges, online training, hackathons.</a:t>
            </a:r>
            <a:endParaRPr lang="en-GB" sz="1600" b="1" i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ZoneTexte 17"/>
          <p:cNvSpPr txBox="1"/>
          <p:nvPr/>
        </p:nvSpPr>
        <p:spPr>
          <a:xfrm>
            <a:off x="2408754" y="3936440"/>
            <a:ext cx="1498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i="1" dirty="0" smtClean="0">
                <a:latin typeface="Arial" charset="0"/>
                <a:ea typeface="Arial" charset="0"/>
                <a:cs typeface="Arial" charset="0"/>
              </a:rPr>
              <a:t>Experts</a:t>
            </a:r>
            <a:r>
              <a:rPr lang="en-GB" sz="1350" dirty="0" smtClean="0">
                <a:latin typeface="Arial" charset="0"/>
                <a:ea typeface="Arial" charset="0"/>
                <a:cs typeface="Arial" charset="0"/>
              </a:rPr>
              <a:t> from industry and research give lectures.</a:t>
            </a:r>
            <a:endParaRPr lang="en-GB" sz="13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ZoneTexte 18"/>
          <p:cNvSpPr txBox="1"/>
          <p:nvPr/>
        </p:nvSpPr>
        <p:spPr>
          <a:xfrm>
            <a:off x="2422934" y="5011581"/>
            <a:ext cx="1859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Participate in events both inside and outside CERN.</a:t>
            </a:r>
            <a:endParaRPr lang="en-GB" sz="1600" b="1" i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344000" y="9691"/>
            <a:ext cx="1800000" cy="91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6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3043" y="2319453"/>
            <a:ext cx="5597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Why?</a:t>
            </a:r>
            <a:endParaRPr lang="en-US" sz="9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000" y="0"/>
            <a:ext cx="1800000" cy="99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98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15" y="1334093"/>
            <a:ext cx="7358170" cy="431028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Quantum Computing Initiiative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HL-LHC</a:t>
            </a:r>
          </a:p>
        </p:txBody>
      </p:sp>
      <p:sp>
        <p:nvSpPr>
          <p:cNvPr id="8" name="Left-Right Arrow 7"/>
          <p:cNvSpPr/>
          <p:nvPr/>
        </p:nvSpPr>
        <p:spPr>
          <a:xfrm>
            <a:off x="1865183" y="5350821"/>
            <a:ext cx="2899491" cy="293556"/>
          </a:xfrm>
          <a:prstGeom prst="leftRightArrow">
            <a:avLst/>
          </a:prstGeom>
          <a:solidFill>
            <a:srgbClr val="CF334B"/>
          </a:solidFill>
          <a:ln>
            <a:solidFill>
              <a:srgbClr val="CF33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59" r="14553"/>
          <a:stretch/>
        </p:blipFill>
        <p:spPr>
          <a:xfrm>
            <a:off x="5981235" y="4024864"/>
            <a:ext cx="2780291" cy="26519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02457" y="5734606"/>
            <a:ext cx="2883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“This is when the R&amp;D has to happen”</a:t>
            </a:r>
          </a:p>
          <a:p>
            <a:endParaRPr lang="en-US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06262" y="1004636"/>
            <a:ext cx="2784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M. </a:t>
            </a:r>
            <a:r>
              <a:rPr lang="en-US" sz="12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Pierini</a:t>
            </a:r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2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meeting, July 2018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497056" y="591679"/>
            <a:ext cx="479394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sym typeface="Proxima Nova"/>
              </a:rPr>
              <a:t>Detectors development must be matched by software innovation</a:t>
            </a:r>
            <a:endParaRPr lang="en-GB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0999" y="17247"/>
            <a:ext cx="1800000" cy="72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5424</TotalTime>
  <Words>1913</Words>
  <Application>Microsoft Macintosh PowerPoint</Application>
  <PresentationFormat>On-screen Show (4:3)</PresentationFormat>
  <Paragraphs>266</Paragraphs>
  <Slides>32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Arial Black</vt:lpstr>
      <vt:lpstr>Arial Rounded MT Bold</vt:lpstr>
      <vt:lpstr>Calibri</vt:lpstr>
      <vt:lpstr>Calibri Light</vt:lpstr>
      <vt:lpstr>Mangal</vt:lpstr>
      <vt:lpstr>Proxima Nova</vt:lpstr>
      <vt:lpstr>Wingdings</vt:lpstr>
      <vt:lpstr>Thème Office</vt:lpstr>
      <vt:lpstr>Quantum Computing Initiative</vt:lpstr>
      <vt:lpstr>Outline</vt:lpstr>
      <vt:lpstr>PowerPoint Presentation</vt:lpstr>
      <vt:lpstr>DRIVING INNOVATION SINCE 2001</vt:lpstr>
      <vt:lpstr>CERN OPENLAB’S MISSION</vt:lpstr>
      <vt:lpstr>Joint R&amp;D Projects</vt:lpstr>
      <vt:lpstr>Measuring Impact</vt:lpstr>
      <vt:lpstr>PowerPoint Presentation</vt:lpstr>
      <vt:lpstr>HL-LHC</vt:lpstr>
      <vt:lpstr>HL-LHC: data volume</vt:lpstr>
      <vt:lpstr>History – LEP</vt:lpstr>
      <vt:lpstr>History – LHC</vt:lpstr>
      <vt:lpstr>History – conclusions </vt:lpstr>
      <vt:lpstr>PowerPoint Presentation</vt:lpstr>
      <vt:lpstr>Quantum Computing?</vt:lpstr>
      <vt:lpstr>Qubits are great!</vt:lpstr>
      <vt:lpstr>But qubits are also nasty…</vt:lpstr>
      <vt:lpstr>Quantum Computing in perspective</vt:lpstr>
      <vt:lpstr>Quantum supremacy</vt:lpstr>
      <vt:lpstr>Powerful</vt:lpstr>
      <vt:lpstr>Quantum Hardware state of the art</vt:lpstr>
      <vt:lpstr>The “seeds” are already there</vt:lpstr>
      <vt:lpstr>More caveats…</vt:lpstr>
      <vt:lpstr>… and money is flowing in… </vt:lpstr>
      <vt:lpstr>Just for the skeptical</vt:lpstr>
      <vt:lpstr>ML/DL for Simulation</vt:lpstr>
      <vt:lpstr>PowerPoint Presentation</vt:lpstr>
      <vt:lpstr>CERN openlab role</vt:lpstr>
      <vt:lpstr>Research paths in QC</vt:lpstr>
      <vt:lpstr>PowerPoint Presentation</vt:lpstr>
      <vt:lpstr>Quantum Computing Initiative Kick-Off meeting</vt:lpstr>
      <vt:lpstr>Conclusions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Federico Carminati</cp:lastModifiedBy>
  <cp:revision>276</cp:revision>
  <cp:lastPrinted>2018-04-26T11:21:04Z</cp:lastPrinted>
  <dcterms:created xsi:type="dcterms:W3CDTF">2017-05-22T08:24:09Z</dcterms:created>
  <dcterms:modified xsi:type="dcterms:W3CDTF">2018-09-20T13:52:26Z</dcterms:modified>
</cp:coreProperties>
</file>