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328" r:id="rId2"/>
    <p:sldId id="353" r:id="rId3"/>
    <p:sldId id="327" r:id="rId4"/>
    <p:sldId id="336" r:id="rId5"/>
    <p:sldId id="354" r:id="rId6"/>
    <p:sldId id="295" r:id="rId7"/>
    <p:sldId id="292" r:id="rId8"/>
    <p:sldId id="355" r:id="rId9"/>
    <p:sldId id="360" r:id="rId10"/>
    <p:sldId id="381" r:id="rId11"/>
    <p:sldId id="359" r:id="rId12"/>
    <p:sldId id="333" r:id="rId13"/>
    <p:sldId id="313" r:id="rId14"/>
    <p:sldId id="370" r:id="rId15"/>
    <p:sldId id="314" r:id="rId16"/>
    <p:sldId id="312" r:id="rId17"/>
    <p:sldId id="317" r:id="rId18"/>
    <p:sldId id="374" r:id="rId19"/>
    <p:sldId id="372" r:id="rId20"/>
    <p:sldId id="373" r:id="rId21"/>
    <p:sldId id="378" r:id="rId22"/>
    <p:sldId id="375" r:id="rId23"/>
    <p:sldId id="376" r:id="rId24"/>
    <p:sldId id="361" r:id="rId25"/>
    <p:sldId id="383" r:id="rId26"/>
    <p:sldId id="362" r:id="rId27"/>
    <p:sldId id="382" r:id="rId28"/>
    <p:sldId id="366" r:id="rId29"/>
    <p:sldId id="303" r:id="rId30"/>
    <p:sldId id="367" r:id="rId31"/>
    <p:sldId id="371" r:id="rId32"/>
    <p:sldId id="352" r:id="rId33"/>
    <p:sldId id="356" r:id="rId34"/>
    <p:sldId id="379" r:id="rId35"/>
    <p:sldId id="380" r:id="rId36"/>
    <p:sldId id="350" r:id="rId37"/>
    <p:sldId id="351" r:id="rId38"/>
    <p:sldId id="319" r:id="rId39"/>
    <p:sldId id="320" r:id="rId40"/>
    <p:sldId id="326" r:id="rId41"/>
    <p:sldId id="338" r:id="rId42"/>
    <p:sldId id="334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63" r:id="rId52"/>
    <p:sldId id="368" r:id="rId53"/>
    <p:sldId id="349" r:id="rId54"/>
    <p:sldId id="347" r:id="rId55"/>
    <p:sldId id="330" r:id="rId5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3399"/>
    <a:srgbClr val="61D6FF"/>
    <a:srgbClr val="FFC000"/>
    <a:srgbClr val="8033CD"/>
    <a:srgbClr val="FF0000"/>
    <a:srgbClr val="B7ECFF"/>
    <a:srgbClr val="50D05F"/>
    <a:srgbClr val="4F81BD"/>
    <a:srgbClr val="8F4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3810" autoAdjust="0"/>
  </p:normalViewPr>
  <p:slideViewPr>
    <p:cSldViewPr>
      <p:cViewPr varScale="1">
        <p:scale>
          <a:sx n="88" d="100"/>
          <a:sy n="88" d="100"/>
        </p:scale>
        <p:origin x="-7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8AAF5-B5C1-48F8-8D53-F5E8593FB44C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03108-056A-4928-842F-AF565BD6F9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562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C45DD-6B87-4AB2-B576-3E66D5A3FB4B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536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03108-056A-4928-842F-AF565BD6F9E2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455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175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21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592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4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692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594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008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92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346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911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74E5-B71E-4BD8-AEB8-4CF0D11AA3B2}" type="datetimeFigureOut">
              <a:rPr kumimoji="1" lang="ja-JP" altLang="en-US" smtClean="0"/>
              <a:t>2017/8/17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646A1-FCF7-4752-96A5-B71381FE6D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73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13" Type="http://schemas.openxmlformats.org/officeDocument/2006/relationships/image" Target="../media/image60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12" Type="http://schemas.openxmlformats.org/officeDocument/2006/relationships/image" Target="../media/image59.emf"/><Relationship Id="rId2" Type="http://schemas.openxmlformats.org/officeDocument/2006/relationships/image" Target="../media/image50.emf"/><Relationship Id="rId16" Type="http://schemas.openxmlformats.org/officeDocument/2006/relationships/image" Target="../media/image6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8.emf"/><Relationship Id="rId5" Type="http://schemas.openxmlformats.org/officeDocument/2006/relationships/image" Target="../media/image53.emf"/><Relationship Id="rId15" Type="http://schemas.openxmlformats.org/officeDocument/2006/relationships/image" Target="../media/image62.emf"/><Relationship Id="rId10" Type="http://schemas.openxmlformats.org/officeDocument/2006/relationships/image" Target="../media/image57.emf"/><Relationship Id="rId4" Type="http://schemas.openxmlformats.org/officeDocument/2006/relationships/image" Target="../media/image52.emf"/><Relationship Id="rId9" Type="http://schemas.openxmlformats.org/officeDocument/2006/relationships/image" Target="../media/image2.emf"/><Relationship Id="rId14" Type="http://schemas.openxmlformats.org/officeDocument/2006/relationships/image" Target="../media/image6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7" Type="http://schemas.openxmlformats.org/officeDocument/2006/relationships/image" Target="../media/image52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10" Type="http://schemas.openxmlformats.org/officeDocument/2006/relationships/image" Target="../media/image75.emf"/><Relationship Id="rId4" Type="http://schemas.openxmlformats.org/officeDocument/2006/relationships/image" Target="../media/image70.emf"/><Relationship Id="rId9" Type="http://schemas.openxmlformats.org/officeDocument/2006/relationships/image" Target="../media/image7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13" Type="http://schemas.openxmlformats.org/officeDocument/2006/relationships/image" Target="../media/image84.emf"/><Relationship Id="rId3" Type="http://schemas.openxmlformats.org/officeDocument/2006/relationships/image" Target="../media/image77.emf"/><Relationship Id="rId7" Type="http://schemas.openxmlformats.org/officeDocument/2006/relationships/image" Target="../media/image72.emf"/><Relationship Id="rId12" Type="http://schemas.openxmlformats.org/officeDocument/2006/relationships/image" Target="../media/image83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emf"/><Relationship Id="rId11" Type="http://schemas.openxmlformats.org/officeDocument/2006/relationships/image" Target="../media/image82.emf"/><Relationship Id="rId5" Type="http://schemas.openxmlformats.org/officeDocument/2006/relationships/image" Target="../media/image78.emf"/><Relationship Id="rId15" Type="http://schemas.openxmlformats.org/officeDocument/2006/relationships/image" Target="../media/image86.emf"/><Relationship Id="rId10" Type="http://schemas.openxmlformats.org/officeDocument/2006/relationships/image" Target="../media/image81.emf"/><Relationship Id="rId4" Type="http://schemas.openxmlformats.org/officeDocument/2006/relationships/image" Target="../media/image17.png"/><Relationship Id="rId9" Type="http://schemas.openxmlformats.org/officeDocument/2006/relationships/image" Target="../media/image80.emf"/><Relationship Id="rId14" Type="http://schemas.openxmlformats.org/officeDocument/2006/relationships/image" Target="../media/image8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emf"/><Relationship Id="rId5" Type="http://schemas.openxmlformats.org/officeDocument/2006/relationships/image" Target="../media/image90.emf"/><Relationship Id="rId4" Type="http://schemas.openxmlformats.org/officeDocument/2006/relationships/image" Target="../media/image8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arXiv:1708.00515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emf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emf"/><Relationship Id="rId3" Type="http://schemas.openxmlformats.org/officeDocument/2006/relationships/image" Target="../media/image102.emf"/><Relationship Id="rId7" Type="http://schemas.openxmlformats.org/officeDocument/2006/relationships/image" Target="../media/image106.em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emf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emf"/><Relationship Id="rId3" Type="http://schemas.openxmlformats.org/officeDocument/2006/relationships/image" Target="../media/image109.emf"/><Relationship Id="rId7" Type="http://schemas.openxmlformats.org/officeDocument/2006/relationships/image" Target="../media/image113.emf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Relationship Id="rId9" Type="http://schemas.openxmlformats.org/officeDocument/2006/relationships/image" Target="../media/image11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7" Type="http://schemas.openxmlformats.org/officeDocument/2006/relationships/image" Target="../media/image121.emf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emf"/><Relationship Id="rId5" Type="http://schemas.openxmlformats.org/officeDocument/2006/relationships/image" Target="../media/image119.emf"/><Relationship Id="rId4" Type="http://schemas.openxmlformats.org/officeDocument/2006/relationships/image" Target="../media/image11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emf"/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emf"/><Relationship Id="rId4" Type="http://schemas.openxmlformats.org/officeDocument/2006/relationships/image" Target="../media/image12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emf"/><Relationship Id="rId3" Type="http://schemas.openxmlformats.org/officeDocument/2006/relationships/image" Target="../media/image127.emf"/><Relationship Id="rId7" Type="http://schemas.openxmlformats.org/officeDocument/2006/relationships/image" Target="../media/image131.png"/><Relationship Id="rId2" Type="http://schemas.openxmlformats.org/officeDocument/2006/relationships/image" Target="../media/image1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emf"/><Relationship Id="rId7" Type="http://schemas.openxmlformats.org/officeDocument/2006/relationships/image" Target="../media/image138.emf"/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emf"/><Relationship Id="rId5" Type="http://schemas.openxmlformats.org/officeDocument/2006/relationships/image" Target="../media/image136.emf"/><Relationship Id="rId10" Type="http://schemas.openxmlformats.org/officeDocument/2006/relationships/image" Target="../media/image141.emf"/><Relationship Id="rId4" Type="http://schemas.openxmlformats.org/officeDocument/2006/relationships/image" Target="../media/image135.png"/><Relationship Id="rId9" Type="http://schemas.openxmlformats.org/officeDocument/2006/relationships/image" Target="../media/image1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7" Type="http://schemas.openxmlformats.org/officeDocument/2006/relationships/image" Target="../media/image145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4.png"/><Relationship Id="rId4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9.emf"/><Relationship Id="rId4" Type="http://schemas.openxmlformats.org/officeDocument/2006/relationships/image" Target="../media/image14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609.00747" TargetMode="External"/><Relationship Id="rId2" Type="http://schemas.openxmlformats.org/officeDocument/2006/relationships/hyperlink" Target="http://arxiv.org/abs/arXiv:1512.0368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xiv.org/abs/arXiv:1708.00515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1.emf"/><Relationship Id="rId4" Type="http://schemas.openxmlformats.org/officeDocument/2006/relationships/image" Target="../media/image1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emf"/><Relationship Id="rId3" Type="http://schemas.openxmlformats.org/officeDocument/2006/relationships/image" Target="../media/image152.png"/><Relationship Id="rId7" Type="http://schemas.openxmlformats.org/officeDocument/2006/relationships/image" Target="../media/image15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5.emf"/><Relationship Id="rId5" Type="http://schemas.openxmlformats.org/officeDocument/2006/relationships/image" Target="../media/image154.emf"/><Relationship Id="rId4" Type="http://schemas.openxmlformats.org/officeDocument/2006/relationships/image" Target="../media/image15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emf"/><Relationship Id="rId2" Type="http://schemas.openxmlformats.org/officeDocument/2006/relationships/image" Target="../media/image1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emf"/><Relationship Id="rId5" Type="http://schemas.openxmlformats.org/officeDocument/2006/relationships/image" Target="../media/image161.emf"/><Relationship Id="rId4" Type="http://schemas.openxmlformats.org/officeDocument/2006/relationships/image" Target="../media/image16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emf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emf"/><Relationship Id="rId2" Type="http://schemas.openxmlformats.org/officeDocument/2006/relationships/image" Target="../media/image16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emf"/><Relationship Id="rId5" Type="http://schemas.openxmlformats.org/officeDocument/2006/relationships/image" Target="../media/image168.emf"/><Relationship Id="rId4" Type="http://schemas.openxmlformats.org/officeDocument/2006/relationships/image" Target="../media/image16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arXiv:1512.03689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emf"/><Relationship Id="rId13" Type="http://schemas.openxmlformats.org/officeDocument/2006/relationships/image" Target="../media/image186.emf"/><Relationship Id="rId3" Type="http://schemas.openxmlformats.org/officeDocument/2006/relationships/image" Target="../media/image177.emf"/><Relationship Id="rId7" Type="http://schemas.openxmlformats.org/officeDocument/2006/relationships/image" Target="../media/image180.emf"/><Relationship Id="rId12" Type="http://schemas.openxmlformats.org/officeDocument/2006/relationships/image" Target="../media/image185.emf"/><Relationship Id="rId2" Type="http://schemas.openxmlformats.org/officeDocument/2006/relationships/image" Target="../media/image17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emf"/><Relationship Id="rId11" Type="http://schemas.openxmlformats.org/officeDocument/2006/relationships/image" Target="../media/image184.emf"/><Relationship Id="rId5" Type="http://schemas.openxmlformats.org/officeDocument/2006/relationships/image" Target="../media/image179.emf"/><Relationship Id="rId10" Type="http://schemas.openxmlformats.org/officeDocument/2006/relationships/image" Target="../media/image183.emf"/><Relationship Id="rId4" Type="http://schemas.openxmlformats.org/officeDocument/2006/relationships/image" Target="../media/image178.emf"/><Relationship Id="rId9" Type="http://schemas.openxmlformats.org/officeDocument/2006/relationships/image" Target="../media/image182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arXiv:1607.01513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8.png"/><Relationship Id="rId4" Type="http://schemas.openxmlformats.org/officeDocument/2006/relationships/image" Target="../media/image18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emf"/><Relationship Id="rId13" Type="http://schemas.openxmlformats.org/officeDocument/2006/relationships/image" Target="../media/image200.emf"/><Relationship Id="rId3" Type="http://schemas.openxmlformats.org/officeDocument/2006/relationships/image" Target="../media/image190.emf"/><Relationship Id="rId7" Type="http://schemas.openxmlformats.org/officeDocument/2006/relationships/image" Target="../media/image194.emf"/><Relationship Id="rId12" Type="http://schemas.openxmlformats.org/officeDocument/2006/relationships/image" Target="../media/image199.emf"/><Relationship Id="rId2" Type="http://schemas.openxmlformats.org/officeDocument/2006/relationships/image" Target="../media/image18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3.emf"/><Relationship Id="rId11" Type="http://schemas.openxmlformats.org/officeDocument/2006/relationships/image" Target="../media/image198.emf"/><Relationship Id="rId5" Type="http://schemas.openxmlformats.org/officeDocument/2006/relationships/image" Target="../media/image192.emf"/><Relationship Id="rId10" Type="http://schemas.openxmlformats.org/officeDocument/2006/relationships/image" Target="../media/image197.emf"/><Relationship Id="rId4" Type="http://schemas.openxmlformats.org/officeDocument/2006/relationships/image" Target="../media/image191.emf"/><Relationship Id="rId9" Type="http://schemas.openxmlformats.org/officeDocument/2006/relationships/image" Target="../media/image196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emf"/><Relationship Id="rId2" Type="http://schemas.openxmlformats.org/officeDocument/2006/relationships/image" Target="../media/image20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emf"/><Relationship Id="rId7" Type="http://schemas.openxmlformats.org/officeDocument/2006/relationships/image" Target="../media/image209.emf"/><Relationship Id="rId2" Type="http://schemas.openxmlformats.org/officeDocument/2006/relationships/image" Target="../media/image20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8.emf"/><Relationship Id="rId5" Type="http://schemas.openxmlformats.org/officeDocument/2006/relationships/image" Target="../media/image207.emf"/><Relationship Id="rId4" Type="http://schemas.openxmlformats.org/officeDocument/2006/relationships/image" Target="../media/image206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emf"/><Relationship Id="rId3" Type="http://schemas.openxmlformats.org/officeDocument/2006/relationships/image" Target="../media/image202.emf"/><Relationship Id="rId7" Type="http://schemas.openxmlformats.org/officeDocument/2006/relationships/image" Target="../media/image212.emf"/><Relationship Id="rId2" Type="http://schemas.openxmlformats.org/officeDocument/2006/relationships/image" Target="../media/image20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1.emf"/><Relationship Id="rId5" Type="http://schemas.openxmlformats.org/officeDocument/2006/relationships/image" Target="../media/image210.emf"/><Relationship Id="rId10" Type="http://schemas.openxmlformats.org/officeDocument/2006/relationships/image" Target="../media/image215.emf"/><Relationship Id="rId4" Type="http://schemas.openxmlformats.org/officeDocument/2006/relationships/image" Target="../media/image2.emf"/><Relationship Id="rId9" Type="http://schemas.openxmlformats.org/officeDocument/2006/relationships/image" Target="../media/image214.e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2.emf"/><Relationship Id="rId13" Type="http://schemas.openxmlformats.org/officeDocument/2006/relationships/image" Target="../media/image227.emf"/><Relationship Id="rId3" Type="http://schemas.openxmlformats.org/officeDocument/2006/relationships/image" Target="../media/image217.emf"/><Relationship Id="rId7" Type="http://schemas.openxmlformats.org/officeDocument/2006/relationships/image" Target="../media/image221.emf"/><Relationship Id="rId12" Type="http://schemas.openxmlformats.org/officeDocument/2006/relationships/image" Target="../media/image226.emf"/><Relationship Id="rId2" Type="http://schemas.openxmlformats.org/officeDocument/2006/relationships/image" Target="../media/image216.emf"/><Relationship Id="rId16" Type="http://schemas.openxmlformats.org/officeDocument/2006/relationships/image" Target="../media/image23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0.emf"/><Relationship Id="rId11" Type="http://schemas.openxmlformats.org/officeDocument/2006/relationships/image" Target="../media/image225.emf"/><Relationship Id="rId5" Type="http://schemas.openxmlformats.org/officeDocument/2006/relationships/image" Target="../media/image219.emf"/><Relationship Id="rId15" Type="http://schemas.openxmlformats.org/officeDocument/2006/relationships/image" Target="../media/image229.emf"/><Relationship Id="rId10" Type="http://schemas.openxmlformats.org/officeDocument/2006/relationships/image" Target="../media/image224.emf"/><Relationship Id="rId4" Type="http://schemas.openxmlformats.org/officeDocument/2006/relationships/image" Target="../media/image218.emf"/><Relationship Id="rId9" Type="http://schemas.openxmlformats.org/officeDocument/2006/relationships/image" Target="../media/image223.emf"/><Relationship Id="rId14" Type="http://schemas.openxmlformats.org/officeDocument/2006/relationships/image" Target="../media/image228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emf"/><Relationship Id="rId7" Type="http://schemas.openxmlformats.org/officeDocument/2006/relationships/image" Target="../media/image235.emf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4.emf"/><Relationship Id="rId5" Type="http://schemas.openxmlformats.org/officeDocument/2006/relationships/image" Target="../media/image233.emf"/><Relationship Id="rId4" Type="http://schemas.openxmlformats.org/officeDocument/2006/relationships/image" Target="../media/image20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microsoft.com/office/2007/relationships/hdphoto" Target="../media/hdphoto1.wdp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emf"/><Relationship Id="rId2" Type="http://schemas.openxmlformats.org/officeDocument/2006/relationships/image" Target="../media/image23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9.emf"/><Relationship Id="rId4" Type="http://schemas.openxmlformats.org/officeDocument/2006/relationships/image" Target="../media/image238.e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emf"/><Relationship Id="rId3" Type="http://schemas.openxmlformats.org/officeDocument/2006/relationships/image" Target="../media/image241.emf"/><Relationship Id="rId7" Type="http://schemas.openxmlformats.org/officeDocument/2006/relationships/image" Target="../media/image129.png"/><Relationship Id="rId12" Type="http://schemas.openxmlformats.org/officeDocument/2006/relationships/image" Target="../media/image246.emf"/><Relationship Id="rId2" Type="http://schemas.openxmlformats.org/officeDocument/2006/relationships/image" Target="../media/image24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11" Type="http://schemas.openxmlformats.org/officeDocument/2006/relationships/image" Target="../media/image245.emf"/><Relationship Id="rId5" Type="http://schemas.openxmlformats.org/officeDocument/2006/relationships/image" Target="../media/image131.png"/><Relationship Id="rId10" Type="http://schemas.openxmlformats.org/officeDocument/2006/relationships/image" Target="../media/image244.emf"/><Relationship Id="rId4" Type="http://schemas.openxmlformats.org/officeDocument/2006/relationships/image" Target="../media/image242.emf"/><Relationship Id="rId9" Type="http://schemas.openxmlformats.org/officeDocument/2006/relationships/image" Target="../media/image243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emf"/><Relationship Id="rId2" Type="http://schemas.openxmlformats.org/officeDocument/2006/relationships/image" Target="../media/image24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9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6.emf"/><Relationship Id="rId3" Type="http://schemas.openxmlformats.org/officeDocument/2006/relationships/image" Target="../media/image251.emf"/><Relationship Id="rId7" Type="http://schemas.openxmlformats.org/officeDocument/2006/relationships/image" Target="../media/image255.emf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4.emf"/><Relationship Id="rId5" Type="http://schemas.openxmlformats.org/officeDocument/2006/relationships/image" Target="../media/image253.emf"/><Relationship Id="rId4" Type="http://schemas.openxmlformats.org/officeDocument/2006/relationships/image" Target="../media/image252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8.emf"/><Relationship Id="rId4" Type="http://schemas.openxmlformats.org/officeDocument/2006/relationships/image" Target="../media/image25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3" Type="http://schemas.openxmlformats.org/officeDocument/2006/relationships/image" Target="../media/image18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83829" y="5966130"/>
            <a:ext cx="8192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Phases of Quantum </a:t>
            </a:r>
            <a:r>
              <a:rPr lang="en-US" altLang="ja-JP" sz="2000" dirty="0" err="1"/>
              <a:t>Chromodynamics</a:t>
            </a:r>
            <a:r>
              <a:rPr lang="en-US" altLang="ja-JP" sz="2000" dirty="0"/>
              <a:t> (QCD) and Beam Energy Scan Program </a:t>
            </a:r>
            <a:endParaRPr lang="en-US" altLang="ja-JP" sz="2000" dirty="0" smtClean="0"/>
          </a:p>
          <a:p>
            <a:r>
              <a:rPr lang="en-US" altLang="ja-JP" sz="2000" dirty="0" smtClean="0"/>
              <a:t>with </a:t>
            </a:r>
            <a:r>
              <a:rPr lang="en-US" altLang="ja-JP" sz="2000" dirty="0"/>
              <a:t>Heavy Ion </a:t>
            </a:r>
            <a:r>
              <a:rPr lang="en-US" altLang="ja-JP" sz="2000" dirty="0" smtClean="0"/>
              <a:t>Collisions @ </a:t>
            </a:r>
            <a:r>
              <a:rPr lang="en-US" altLang="ja-JP" sz="2000" dirty="0" err="1" smtClean="0"/>
              <a:t>Fudan</a:t>
            </a:r>
            <a:r>
              <a:rPr lang="en-US" altLang="ja-JP" sz="2000" dirty="0" smtClean="0"/>
              <a:t> Univ.</a:t>
            </a:r>
            <a:r>
              <a:rPr kumimoji="1" lang="en-US" altLang="ja-JP" sz="2000" dirty="0" smtClean="0"/>
              <a:t>, Aug. 15-18, </a:t>
            </a:r>
            <a:r>
              <a:rPr kumimoji="1" lang="en-US" altLang="ja-JP" sz="2000" dirty="0" smtClean="0"/>
              <a:t>2017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8787" y="1268760"/>
            <a:ext cx="57975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>
                <a:solidFill>
                  <a:srgbClr val="00B0F0"/>
                </a:solidFill>
              </a:rPr>
              <a:t>Transport phenomena </a:t>
            </a:r>
          </a:p>
          <a:p>
            <a:r>
              <a:rPr kumimoji="1" lang="en-US" altLang="ja-JP" sz="4400" dirty="0" smtClean="0">
                <a:solidFill>
                  <a:srgbClr val="00B0F0"/>
                </a:solidFill>
              </a:rPr>
              <a:t>in strong magnetic fields</a:t>
            </a:r>
            <a:endParaRPr kumimoji="1" lang="ja-JP" altLang="en-US" sz="4400" dirty="0">
              <a:solidFill>
                <a:srgbClr val="00B0F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13118" y="4203085"/>
            <a:ext cx="26323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Koichi Hattori </a:t>
            </a:r>
          </a:p>
          <a:p>
            <a:pPr algn="ctr"/>
            <a:r>
              <a:rPr lang="en-US" altLang="ja-JP" sz="2800" dirty="0" err="1" smtClean="0"/>
              <a:t>Fudan</a:t>
            </a:r>
            <a:r>
              <a:rPr lang="en-US" altLang="ja-JP" sz="2800" dirty="0" smtClean="0"/>
              <a:t> University</a:t>
            </a:r>
            <a:endParaRPr kumimoji="1" lang="ja-JP" altLang="en-US" sz="2800" dirty="0"/>
          </a:p>
        </p:txBody>
      </p:sp>
      <p:sp>
        <p:nvSpPr>
          <p:cNvPr id="7" name="pptTeX_Preamble" descr="\documentclass[12pt]{jarticle}&#10;\pagestyle{empty}&#10;\usepackage{amsmath}&#10;\usepackage[dvips]{color}&#10;&#10;\usepackage{latexsym}&#10;\usepackage{amsfonts}&#10;\usepackage{amssymb}&#10;\usepackage{amsmath}&#10;\usepackage{bm}&#10;\usepackage{graphicx}&#10;\usepackage{mathrsfs} &#10;%\usepackage{wrapft}&#10;&#10;\usepackage{axodraw4j}&#10;\usepackage{pstricks}&#10;\usepackage{color}&#10;&#10;\usepackage{slashed}&#10;&#10;%%%%%%%%%%%%%%%%%%%%%%%%%%%%%%%%%%%%%%%%%%%%%%%%%%%%%%%%&#10;&#10;\newcommand{\sgn}{ {\rm sgn} }&#10;\newcommand{\prj}{ {\mathcal P} }&#10;\newcommand{\mf}{ m_f }&#10;\newcommand{\gam}{ \gamma }&#10;\newcommand{\M}{ {\mathcal M} }&#10;\newcommand{\N}{ {\mathcal N} }&#10;&#10;\newcommand{\bx}{{\bm{x}}}&#10;\newcommand{\br}{{\bm{r}}}&#10;\newcommand{\bk}{{\bm{k}}}&#10;\newcommand{\bp}{{\bm{p}}}&#10;\newcommand{\bq}{{\bm{q}}}&#10;\newcommand{\integ}{\int\!\!}&#10;&#10;&#10;\newcommand{\F}{ {\mathscr{F}} }&#10;\newcommand{\G}{ {\mathscr{G}} }&#10;\newcommand{\bB}{{\bm{B}}}&#10;\newcommand{\bE}{{\bm{E}}}" hidden="1"/>
          <p:cNvSpPr txBox="1"/>
          <p:nvPr/>
        </p:nvSpPr>
        <p:spPr>
          <a:xfrm>
            <a:off x="-1651000" y="-635000"/>
            <a:ext cx="1651000" cy="635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57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432283" y="3523627"/>
            <a:ext cx="7812125" cy="697461"/>
            <a:chOff x="432283" y="3307603"/>
            <a:chExt cx="7812125" cy="697461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432283" y="3471391"/>
              <a:ext cx="5422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00B0F0"/>
                  </a:solidFill>
                </a:rPr>
                <a:t>Remember the density of states in B-field,</a:t>
              </a:r>
              <a:endParaRPr kumimoji="1" lang="ja-JP" altLang="en-US" sz="2400" dirty="0">
                <a:solidFill>
                  <a:srgbClr val="00B0F0"/>
                </a:solidFill>
              </a:endParaRPr>
            </a:p>
          </p:txBody>
        </p:sp>
        <p:pic>
          <p:nvPicPr>
            <p:cNvPr id="12" name="図 11" descr="\begin{document}&#10;\begin{align*}&#10;\rho = \frac{N_{\rm state}}{S} = \frac{eB}{2\pi} &#10;\end{align*}&#10;\end{document}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891" y="3307603"/>
              <a:ext cx="2339517" cy="697461"/>
            </a:xfrm>
            <a:prstGeom prst="rect">
              <a:avLst/>
            </a:prstGeom>
          </p:spPr>
        </p:pic>
      </p:grpSp>
      <p:sp>
        <p:nvSpPr>
          <p:cNvPr id="13" name="テキスト ボックス 12"/>
          <p:cNvSpPr txBox="1"/>
          <p:nvPr/>
        </p:nvSpPr>
        <p:spPr>
          <a:xfrm>
            <a:off x="936893" y="116632"/>
            <a:ext cx="72355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Anisotropic momentum diffusion constant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pic>
        <p:nvPicPr>
          <p:cNvPr id="16" name="図 15" descr="\begin{document}&#10;\begin{align*}&#10;\frac{\kappa_\parallel}{\kappa_\perp} \sim &#10;\frac{ \kappa_{\rm gluon} }&#10;{ \kappa_{\rm quark}  +  \kappa_{\rm gluon} } \sim \frac{T^2}{eB} &lt; 1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83" y="5454816"/>
            <a:ext cx="5332972" cy="99852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1043608" y="4653136"/>
            <a:ext cx="3220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In the strong </a:t>
            </a:r>
            <a:r>
              <a:rPr lang="en-US" altLang="ja-JP" sz="2800" dirty="0">
                <a:solidFill>
                  <a:srgbClr val="FF0000"/>
                </a:solidFill>
              </a:rPr>
              <a:t>B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limit, 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395536" y="1259468"/>
            <a:ext cx="8496944" cy="1953508"/>
            <a:chOff x="395536" y="1043444"/>
            <a:chExt cx="8496944" cy="1953508"/>
          </a:xfrm>
        </p:grpSpPr>
        <p:pic>
          <p:nvPicPr>
            <p:cNvPr id="2" name="図 1" descr="\begin{document}&#10;\begin{eqnarray}&#10;\kappa_\perp ^{\rm quark}&#10;\sim&#10;\alpha_s^2 T \times eB \times  \log \frac{T^2}{\alpha_s eB}&#10;\nonumber&#10;\end{eqnarray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5811" y="1537881"/>
              <a:ext cx="3266629" cy="594975"/>
            </a:xfrm>
            <a:prstGeom prst="rect">
              <a:avLst/>
            </a:prstGeom>
          </p:spPr>
        </p:pic>
        <p:pic>
          <p:nvPicPr>
            <p:cNvPr id="15" name="図 14" descr="\begin{document}&#10;\begin{eqnarray}&#10;\kappa^{\rm gluon} _\parallel&#10;\sim \alpha_s^2 T \times T^2 \times \log \frac{T^2}{\alpha_s eB}&#10;\nonumber&#10;\end{eqnarray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682" y="2393563"/>
              <a:ext cx="2814032" cy="521441"/>
            </a:xfrm>
            <a:prstGeom prst="rect">
              <a:avLst/>
            </a:prstGeom>
          </p:spPr>
        </p:pic>
        <p:pic>
          <p:nvPicPr>
            <p:cNvPr id="6" name="図 5" descr="\begin{document}&#10;\begin{eqnarray}&#10;\kappa_\parallel ^{\rm quark} = 0&#10;\nonumber&#10;\end{eqnarray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680" y="1701454"/>
              <a:ext cx="1080118" cy="377484"/>
            </a:xfrm>
            <a:prstGeom prst="rect">
              <a:avLst/>
            </a:prstGeom>
          </p:spPr>
        </p:pic>
        <p:pic>
          <p:nvPicPr>
            <p:cNvPr id="7" name="図 6" descr="\begin{document}&#10;\begin{eqnarray}&#10;\kappa^{\rm gluon} _\perp&#10;\sim \alpha_s^2 T \times T^2 \times \log \frac{T^2}{\alpha_s eB}&#10;\nonumber&#10;\end{eqnarray}&#10;\end{document}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5811" y="2331495"/>
              <a:ext cx="2814032" cy="521441"/>
            </a:xfrm>
            <a:prstGeom prst="rect">
              <a:avLst/>
            </a:prstGeom>
          </p:spPr>
        </p:pic>
        <p:cxnSp>
          <p:nvCxnSpPr>
            <p:cNvPr id="18" name="直線コネクタ 17"/>
            <p:cNvCxnSpPr/>
            <p:nvPr/>
          </p:nvCxnSpPr>
          <p:spPr>
            <a:xfrm flipV="1">
              <a:off x="395536" y="1463417"/>
              <a:ext cx="8496944" cy="413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>
              <a:off x="4932040" y="1052736"/>
              <a:ext cx="0" cy="1944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1331640" y="1064777"/>
              <a:ext cx="0" cy="19321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395536" y="2204864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>
              <a:off x="395536" y="29969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2308881" y="1043444"/>
              <a:ext cx="1346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Longitudinal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5961460" y="1052736"/>
              <a:ext cx="1491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Perpendicular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30686" y="1700808"/>
              <a:ext cx="8445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Quarks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438701" y="2483604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Gluons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026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218635" cy="214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90179"/>
            <a:ext cx="5519292" cy="1895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691680" y="107921"/>
            <a:ext cx="5816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Implication </a:t>
            </a:r>
            <a:r>
              <a:rPr lang="en-US" altLang="ja-JP" sz="3200" dirty="0" smtClean="0">
                <a:solidFill>
                  <a:srgbClr val="0070C0"/>
                </a:solidFill>
              </a:rPr>
              <a:t>for</a:t>
            </a:r>
            <a:r>
              <a:rPr kumimoji="1" lang="en-US" altLang="ja-JP" sz="3200" dirty="0" smtClean="0">
                <a:solidFill>
                  <a:srgbClr val="0070C0"/>
                </a:solidFill>
              </a:rPr>
              <a:t> v2 of heavy flavors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71600" y="5469031"/>
            <a:ext cx="7469930" cy="1200329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Magnetic anisotropy </a:t>
            </a:r>
            <a:r>
              <a:rPr lang="en-US" altLang="ja-JP" sz="2400" dirty="0" smtClean="0"/>
              <a:t>gives rise to v2 of HQs </a:t>
            </a:r>
          </a:p>
          <a:p>
            <a:r>
              <a:rPr lang="en-US" altLang="ja-JP" sz="2400" dirty="0" smtClean="0"/>
              <a:t>even </a:t>
            </a:r>
            <a:r>
              <a:rPr lang="en-US" altLang="ja-JP" sz="2400" dirty="0" smtClean="0">
                <a:solidFill>
                  <a:srgbClr val="FF0000"/>
                </a:solidFill>
              </a:rPr>
              <a:t>without the v2 of medium</a:t>
            </a:r>
            <a:r>
              <a:rPr lang="en-US" altLang="ja-JP" sz="2400" dirty="0" smtClean="0"/>
              <a:t>. </a:t>
            </a:r>
          </a:p>
          <a:p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 Possible to generate 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v2 of HQs in the early QGP stage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.</a:t>
            </a:r>
            <a:endParaRPr kumimoji="1" lang="ja-JP" altLang="en-US" sz="2400" dirty="0"/>
          </a:p>
        </p:txBody>
      </p:sp>
      <p:pic>
        <p:nvPicPr>
          <p:cNvPr id="10" name="図 9" descr="\begin{document}&#10;\begin{align*}&#10;\kappa_\parallel &lt; \kappa _\perp&#10;\end{align*}&#10;\end{document}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86363"/>
            <a:ext cx="2338043" cy="61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3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テキスト ボックス 101"/>
          <p:cNvSpPr txBox="1"/>
          <p:nvPr/>
        </p:nvSpPr>
        <p:spPr>
          <a:xfrm>
            <a:off x="323528" y="395953"/>
            <a:ext cx="8568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i="1" dirty="0" smtClean="0"/>
              <a:t>1-2</a:t>
            </a:r>
            <a:r>
              <a:rPr lang="en-US" altLang="ja-JP" sz="3200" i="1" dirty="0" smtClean="0"/>
              <a:t>. Electrical conductivity in strong magnetic field</a:t>
            </a:r>
            <a:endParaRPr kumimoji="1" lang="ja-JP" altLang="en-US" sz="3200" i="1" dirty="0"/>
          </a:p>
        </p:txBody>
      </p:sp>
      <p:sp>
        <p:nvSpPr>
          <p:cNvPr id="2" name="正方形/長方形 1"/>
          <p:cNvSpPr/>
          <p:nvPr/>
        </p:nvSpPr>
        <p:spPr>
          <a:xfrm>
            <a:off x="9828584" y="1778913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00B050"/>
                </a:solidFill>
              </a:rPr>
              <a:t>KH, Shiyong Li, Daisuke Satow, and Ho-Ung Yee</a:t>
            </a:r>
            <a:r>
              <a:rPr lang="en-US" altLang="ja-JP" sz="2000" dirty="0">
                <a:solidFill>
                  <a:srgbClr val="00B050"/>
                </a:solidFill>
              </a:rPr>
              <a:t>, </a:t>
            </a:r>
            <a:r>
              <a:rPr lang="en-US" altLang="ja-JP" sz="2000" dirty="0" smtClean="0">
                <a:solidFill>
                  <a:srgbClr val="00B050"/>
                </a:solidFill>
              </a:rPr>
              <a:t>arXiv:1610.06839 </a:t>
            </a:r>
            <a:r>
              <a:rPr lang="en-US" altLang="ja-JP" sz="2000" dirty="0">
                <a:solidFill>
                  <a:srgbClr val="00B050"/>
                </a:solidFill>
              </a:rPr>
              <a:t>[</a:t>
            </a:r>
            <a:r>
              <a:rPr lang="en-US" altLang="ja-JP" sz="2000" dirty="0" err="1">
                <a:solidFill>
                  <a:srgbClr val="00B050"/>
                </a:solidFill>
              </a:rPr>
              <a:t>hep-ph</a:t>
            </a:r>
            <a:r>
              <a:rPr lang="en-US" altLang="ja-JP" sz="2000" dirty="0" smtClean="0">
                <a:solidFill>
                  <a:srgbClr val="00B050"/>
                </a:solidFill>
              </a:rPr>
              <a:t>].</a:t>
            </a:r>
            <a:endParaRPr lang="en-US" altLang="ja-JP" sz="2000" dirty="0">
              <a:solidFill>
                <a:srgbClr val="00B050"/>
              </a:solidFill>
            </a:endParaRPr>
          </a:p>
          <a:p>
            <a:r>
              <a:rPr lang="en-US" altLang="ja-JP" sz="2000" dirty="0" smtClean="0">
                <a:solidFill>
                  <a:srgbClr val="00B050"/>
                </a:solidFill>
              </a:rPr>
              <a:t>KH </a:t>
            </a:r>
            <a:r>
              <a:rPr lang="en-US" altLang="ja-JP" sz="2000" dirty="0">
                <a:solidFill>
                  <a:srgbClr val="00B050"/>
                </a:solidFill>
              </a:rPr>
              <a:t>and Daisuke Satow, </a:t>
            </a:r>
            <a:r>
              <a:rPr lang="en-US" altLang="ja-JP" sz="2000" dirty="0" smtClean="0">
                <a:solidFill>
                  <a:srgbClr val="00B050"/>
                </a:solidFill>
              </a:rPr>
              <a:t>arXiv:1610.06818 </a:t>
            </a:r>
            <a:r>
              <a:rPr lang="en-US" altLang="ja-JP" sz="2000" dirty="0">
                <a:solidFill>
                  <a:srgbClr val="00B050"/>
                </a:solidFill>
              </a:rPr>
              <a:t>[</a:t>
            </a:r>
            <a:r>
              <a:rPr lang="en-US" altLang="ja-JP" sz="2000" dirty="0" err="1">
                <a:solidFill>
                  <a:srgbClr val="00B050"/>
                </a:solidFill>
              </a:rPr>
              <a:t>hep-ph</a:t>
            </a:r>
            <a:r>
              <a:rPr lang="en-US" altLang="ja-JP" sz="2000" dirty="0" smtClean="0">
                <a:solidFill>
                  <a:srgbClr val="00B050"/>
                </a:solidFill>
              </a:rPr>
              <a:t>]. </a:t>
            </a:r>
            <a:endParaRPr lang="ja-JP" altLang="en-US" sz="2000" dirty="0">
              <a:solidFill>
                <a:srgbClr val="00B050"/>
              </a:solidFill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611560" y="1484784"/>
            <a:ext cx="8352928" cy="5146053"/>
            <a:chOff x="611560" y="1484784"/>
            <a:chExt cx="8352928" cy="5146053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283968" y="1484784"/>
              <a:ext cx="4680520" cy="5146053"/>
              <a:chOff x="2151808" y="1196752"/>
              <a:chExt cx="4680520" cy="5146053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3294808" y="1798866"/>
                <a:ext cx="1925118" cy="4042403"/>
                <a:chOff x="-1457367" y="992746"/>
                <a:chExt cx="1925118" cy="4428472"/>
              </a:xfrm>
            </p:grpSpPr>
            <p:sp>
              <p:nvSpPr>
                <p:cNvPr id="105" name="円柱 104"/>
                <p:cNvSpPr/>
                <p:nvPr/>
              </p:nvSpPr>
              <p:spPr>
                <a:xfrm>
                  <a:off x="-591308" y="992746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柱 106"/>
                <p:cNvSpPr/>
                <p:nvPr/>
              </p:nvSpPr>
              <p:spPr>
                <a:xfrm>
                  <a:off x="-591309" y="186882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柱 113"/>
                <p:cNvSpPr/>
                <p:nvPr/>
              </p:nvSpPr>
              <p:spPr>
                <a:xfrm>
                  <a:off x="-881303" y="107673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柱 115"/>
                <p:cNvSpPr/>
                <p:nvPr/>
              </p:nvSpPr>
              <p:spPr>
                <a:xfrm>
                  <a:off x="-1169335" y="122074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柱 117"/>
                <p:cNvSpPr/>
                <p:nvPr/>
              </p:nvSpPr>
              <p:spPr>
                <a:xfrm>
                  <a:off x="12478" y="122074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円柱 119"/>
                <p:cNvSpPr/>
                <p:nvPr/>
              </p:nvSpPr>
              <p:spPr>
                <a:xfrm>
                  <a:off x="-275554" y="107673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柱 121"/>
                <p:cNvSpPr/>
                <p:nvPr/>
              </p:nvSpPr>
              <p:spPr>
                <a:xfrm>
                  <a:off x="-582440" y="13603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柱 122"/>
                <p:cNvSpPr/>
                <p:nvPr/>
              </p:nvSpPr>
              <p:spPr>
                <a:xfrm>
                  <a:off x="-275554" y="15087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柱 123"/>
                <p:cNvSpPr/>
                <p:nvPr/>
              </p:nvSpPr>
              <p:spPr>
                <a:xfrm>
                  <a:off x="288802" y="13603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円柱 126"/>
                <p:cNvSpPr/>
                <p:nvPr/>
              </p:nvSpPr>
              <p:spPr>
                <a:xfrm>
                  <a:off x="-1457367" y="1364764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円柱 128"/>
                <p:cNvSpPr/>
                <p:nvPr/>
              </p:nvSpPr>
              <p:spPr>
                <a:xfrm>
                  <a:off x="-881303" y="143677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円柱 129"/>
                <p:cNvSpPr/>
                <p:nvPr/>
              </p:nvSpPr>
              <p:spPr>
                <a:xfrm>
                  <a:off x="-582440" y="1770035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円柱 130"/>
                <p:cNvSpPr/>
                <p:nvPr/>
              </p:nvSpPr>
              <p:spPr>
                <a:xfrm>
                  <a:off x="54801" y="158078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円柱 131"/>
                <p:cNvSpPr/>
                <p:nvPr/>
              </p:nvSpPr>
              <p:spPr>
                <a:xfrm>
                  <a:off x="-1169336" y="15087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円柱 132"/>
                <p:cNvSpPr/>
                <p:nvPr/>
              </p:nvSpPr>
              <p:spPr>
                <a:xfrm>
                  <a:off x="-1165767" y="18135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円柱 133"/>
                <p:cNvSpPr/>
                <p:nvPr/>
              </p:nvSpPr>
              <p:spPr>
                <a:xfrm>
                  <a:off x="-881303" y="18135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円柱 134"/>
                <p:cNvSpPr/>
                <p:nvPr/>
              </p:nvSpPr>
              <p:spPr>
                <a:xfrm>
                  <a:off x="-591310" y="21568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柱 135"/>
                <p:cNvSpPr/>
                <p:nvPr/>
              </p:nvSpPr>
              <p:spPr>
                <a:xfrm>
                  <a:off x="-270500" y="1849863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柱 136"/>
                <p:cNvSpPr/>
                <p:nvPr/>
              </p:nvSpPr>
              <p:spPr>
                <a:xfrm>
                  <a:off x="-1177208" y="2052151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柱 137"/>
                <p:cNvSpPr/>
                <p:nvPr/>
              </p:nvSpPr>
              <p:spPr>
                <a:xfrm>
                  <a:off x="-1452313" y="1765744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柱 138"/>
                <p:cNvSpPr/>
                <p:nvPr/>
              </p:nvSpPr>
              <p:spPr>
                <a:xfrm>
                  <a:off x="-881303" y="218085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円柱 139"/>
                <p:cNvSpPr/>
                <p:nvPr/>
              </p:nvSpPr>
              <p:spPr>
                <a:xfrm>
                  <a:off x="-265209" y="21568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柱 140"/>
                <p:cNvSpPr/>
                <p:nvPr/>
              </p:nvSpPr>
              <p:spPr>
                <a:xfrm>
                  <a:off x="54800" y="1911763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柱 141"/>
                <p:cNvSpPr/>
                <p:nvPr/>
              </p:nvSpPr>
              <p:spPr>
                <a:xfrm>
                  <a:off x="294050" y="1770035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" name="上矢印 2"/>
              <p:cNvSpPr/>
              <p:nvPr/>
            </p:nvSpPr>
            <p:spPr>
              <a:xfrm>
                <a:off x="2151808" y="2996952"/>
                <a:ext cx="1080120" cy="2466225"/>
              </a:xfrm>
              <a:prstGeom prst="upArrow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テキスト ボックス 3"/>
              <p:cNvSpPr txBox="1"/>
              <p:nvPr/>
            </p:nvSpPr>
            <p:spPr>
              <a:xfrm>
                <a:off x="2178761" y="5642084"/>
                <a:ext cx="14132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rgbClr val="00B050"/>
                    </a:solidFill>
                  </a:rPr>
                  <a:t>Strong B</a:t>
                </a:r>
                <a:endParaRPr kumimoji="1" lang="ja-JP" altLang="en-US" sz="2800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rot="2460594">
                <a:off x="4035654" y="3228038"/>
                <a:ext cx="329974" cy="1022191"/>
                <a:chOff x="3051033" y="1039364"/>
                <a:chExt cx="371867" cy="905210"/>
              </a:xfrm>
            </p:grpSpPr>
            <p:sp>
              <p:nvSpPr>
                <p:cNvPr id="42" name="円/楕円 41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弧 42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円弧 43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/楕円 44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/楕円 45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弧 46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弧 47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弧 49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614373">
                <a:off x="4492888" y="3968275"/>
                <a:ext cx="329974" cy="1022191"/>
                <a:chOff x="3051033" y="1039364"/>
                <a:chExt cx="371867" cy="905210"/>
              </a:xfrm>
            </p:grpSpPr>
            <p:sp>
              <p:nvSpPr>
                <p:cNvPr id="52" name="円/楕円 51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弧 52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弧 53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55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弧 56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弧 57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円/楕円 58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円弧 59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19597057">
                <a:off x="4708109" y="2292444"/>
                <a:ext cx="329974" cy="1022191"/>
                <a:chOff x="3051033" y="1039364"/>
                <a:chExt cx="371867" cy="905210"/>
              </a:xfrm>
            </p:grpSpPr>
            <p:sp>
              <p:nvSpPr>
                <p:cNvPr id="62" name="円/楕円 61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円弧 62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弧 63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64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65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弧 66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弧 67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弧 69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/>
              <p:cNvGrpSpPr/>
              <p:nvPr/>
            </p:nvGrpSpPr>
            <p:grpSpPr>
              <a:xfrm rot="19597057">
                <a:off x="3202384" y="2561267"/>
                <a:ext cx="329974" cy="1022191"/>
                <a:chOff x="3051033" y="1039364"/>
                <a:chExt cx="371867" cy="905210"/>
              </a:xfrm>
            </p:grpSpPr>
            <p:sp>
              <p:nvSpPr>
                <p:cNvPr id="72" name="円/楕円 71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弧 72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弧 73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/楕円 74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75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弧 76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弧 77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78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弧 79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rot="19597057">
                <a:off x="3712391" y="4583582"/>
                <a:ext cx="329974" cy="1022191"/>
                <a:chOff x="3051033" y="1039364"/>
                <a:chExt cx="371867" cy="905210"/>
              </a:xfrm>
            </p:grpSpPr>
            <p:sp>
              <p:nvSpPr>
                <p:cNvPr id="82" name="円/楕円 81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弧 82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弧 83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/楕円 84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85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弧 86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弧 87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弧 89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/>
              <p:cNvGrpSpPr/>
              <p:nvPr/>
            </p:nvGrpSpPr>
            <p:grpSpPr>
              <a:xfrm>
                <a:off x="3960932" y="1196752"/>
                <a:ext cx="2871396" cy="5146053"/>
                <a:chOff x="3960932" y="1318001"/>
                <a:chExt cx="2871396" cy="5348840"/>
              </a:xfrm>
            </p:grpSpPr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3960932" y="1340768"/>
                  <a:ext cx="2267252" cy="360040"/>
                  <a:chOff x="3888924" y="1340768"/>
                  <a:chExt cx="2267252" cy="360040"/>
                </a:xfrm>
              </p:grpSpPr>
              <p:cxnSp>
                <p:nvCxnSpPr>
                  <p:cNvPr id="104" name="直線コネクタ 103"/>
                  <p:cNvCxnSpPr/>
                  <p:nvPr/>
                </p:nvCxnSpPr>
                <p:spPr>
                  <a:xfrm>
                    <a:off x="3888924" y="1700808"/>
                    <a:ext cx="708384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直線コネクタ 105"/>
                  <p:cNvCxnSpPr/>
                  <p:nvPr/>
                </p:nvCxnSpPr>
                <p:spPr>
                  <a:xfrm flipV="1">
                    <a:off x="4184516" y="1340768"/>
                    <a:ext cx="0" cy="36004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直線コネクタ 107"/>
                  <p:cNvCxnSpPr/>
                  <p:nvPr/>
                </p:nvCxnSpPr>
                <p:spPr>
                  <a:xfrm>
                    <a:off x="4185359" y="1340768"/>
                    <a:ext cx="1970817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0" name="グループ化 109"/>
                <p:cNvGrpSpPr/>
                <p:nvPr/>
              </p:nvGrpSpPr>
              <p:grpSpPr>
                <a:xfrm flipV="1">
                  <a:off x="3960932" y="6329690"/>
                  <a:ext cx="2267252" cy="337151"/>
                  <a:chOff x="3888924" y="1340768"/>
                  <a:chExt cx="2267252" cy="360040"/>
                </a:xfrm>
              </p:grpSpPr>
              <p:cxnSp>
                <p:nvCxnSpPr>
                  <p:cNvPr id="111" name="直線コネクタ 110"/>
                  <p:cNvCxnSpPr/>
                  <p:nvPr/>
                </p:nvCxnSpPr>
                <p:spPr>
                  <a:xfrm>
                    <a:off x="3888924" y="1700808"/>
                    <a:ext cx="708384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直線コネクタ 111"/>
                  <p:cNvCxnSpPr/>
                  <p:nvPr/>
                </p:nvCxnSpPr>
                <p:spPr>
                  <a:xfrm flipV="1">
                    <a:off x="4184516" y="1340768"/>
                    <a:ext cx="0" cy="36004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直線コネクタ 112"/>
                  <p:cNvCxnSpPr/>
                  <p:nvPr/>
                </p:nvCxnSpPr>
                <p:spPr>
                  <a:xfrm>
                    <a:off x="4185359" y="1340768"/>
                    <a:ext cx="1970817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直線コネクタ 114"/>
                <p:cNvCxnSpPr/>
                <p:nvPr/>
              </p:nvCxnSpPr>
              <p:spPr>
                <a:xfrm>
                  <a:off x="6228184" y="1318001"/>
                  <a:ext cx="0" cy="532607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線コネクタ 116"/>
                <p:cNvCxnSpPr/>
                <p:nvPr/>
              </p:nvCxnSpPr>
              <p:spPr>
                <a:xfrm>
                  <a:off x="5868144" y="3371564"/>
                  <a:ext cx="72008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直線コネクタ 118"/>
                <p:cNvCxnSpPr/>
                <p:nvPr/>
              </p:nvCxnSpPr>
              <p:spPr>
                <a:xfrm>
                  <a:off x="6012160" y="3645024"/>
                  <a:ext cx="432048" cy="241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正方形/長方形 120"/>
                <p:cNvSpPr/>
                <p:nvPr/>
              </p:nvSpPr>
              <p:spPr>
                <a:xfrm>
                  <a:off x="6084168" y="3398238"/>
                  <a:ext cx="288032" cy="22276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テキスト ボックス 124"/>
                <p:cNvSpPr txBox="1"/>
                <p:nvPr/>
              </p:nvSpPr>
              <p:spPr>
                <a:xfrm>
                  <a:off x="6516216" y="3501008"/>
                  <a:ext cx="316112" cy="36933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smtClean="0"/>
                    <a:t>V</a:t>
                  </a:r>
                  <a:endParaRPr kumimoji="1" lang="ja-JP" altLang="en-US" dirty="0"/>
                </a:p>
              </p:txBody>
            </p:sp>
          </p:grpSp>
        </p:grpSp>
        <p:sp>
          <p:nvSpPr>
            <p:cNvPr id="6" name="テキスト ボックス 5"/>
            <p:cNvSpPr txBox="1"/>
            <p:nvPr/>
          </p:nvSpPr>
          <p:spPr>
            <a:xfrm>
              <a:off x="611560" y="4266812"/>
              <a:ext cx="2844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Quarks live in (1+1) D</a:t>
              </a:r>
            </a:p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Gluons </a:t>
              </a:r>
              <a:r>
                <a:rPr lang="en-US" altLang="ja-JP" sz="2400" dirty="0">
                  <a:solidFill>
                    <a:srgbClr val="FF0000"/>
                  </a:solidFill>
                </a:rPr>
                <a:t>live in </a:t>
              </a:r>
              <a:r>
                <a:rPr lang="en-US" altLang="ja-JP" sz="2400" dirty="0" smtClean="0">
                  <a:solidFill>
                    <a:srgbClr val="FF0000"/>
                  </a:solidFill>
                </a:rPr>
                <a:t>(3+1</a:t>
              </a:r>
              <a:r>
                <a:rPr lang="en-US" altLang="ja-JP" sz="2400" dirty="0">
                  <a:solidFill>
                    <a:srgbClr val="FF0000"/>
                  </a:solidFill>
                </a:rPr>
                <a:t>) </a:t>
              </a:r>
              <a:r>
                <a:rPr lang="en-US" altLang="ja-JP" sz="2400" dirty="0" smtClean="0">
                  <a:solidFill>
                    <a:srgbClr val="FF0000"/>
                  </a:solidFill>
                </a:rPr>
                <a:t>D</a:t>
              </a:r>
              <a:endParaRPr lang="ja-JP" altLang="en-US" sz="2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7" name="図 6" descr="\begin{document}&#10;\begin{align*}&#10;j^\mu =  n_e u^\mu +  \sigma_{\rm Ohm} E^\mu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71" y="1700808"/>
            <a:ext cx="3550028" cy="37206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520374" y="2153343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50"/>
                </a:solidFill>
              </a:rPr>
              <a:t>Ideal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681431" y="2132856"/>
            <a:ext cx="13332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Dissipation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1331640" y="1506688"/>
            <a:ext cx="883155" cy="98552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 descr="\begin{document}&#10;\begin{align*}&#10;T \not = 0 , \ \ {\blue \mu = 0}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07" y="2854915"/>
            <a:ext cx="2404756" cy="3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3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\begin{document}&#10;\begin{align*}&#10;j^i = \sigma^{\ij} E^j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991" y="886871"/>
            <a:ext cx="1748048" cy="432480"/>
          </a:xfrm>
          <a:prstGeom prst="rect">
            <a:avLst/>
          </a:prstGeom>
        </p:spPr>
      </p:pic>
      <p:pic>
        <p:nvPicPr>
          <p:cNvPr id="4" name="図 3" descr="\begin{document}&#10;\begin{align*}&#10;\sigma_{zz}&#10;\end{align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06" y="1198511"/>
            <a:ext cx="488565" cy="241680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1619672" y="44624"/>
            <a:ext cx="547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“Longitudinal conductivity” in the strong B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53217" y="764704"/>
            <a:ext cx="2881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Current only in z direction</a:t>
            </a:r>
            <a:endParaRPr kumimoji="1" lang="ja-JP" altLang="en-US" sz="2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92300" y="1628800"/>
            <a:ext cx="7944557" cy="1395422"/>
            <a:chOff x="292300" y="1673538"/>
            <a:chExt cx="7944557" cy="1395422"/>
          </a:xfrm>
        </p:grpSpPr>
        <p:pic>
          <p:nvPicPr>
            <p:cNvPr id="7" name="図 6" descr="\begin{document}&#10;\begin{align*}&#10;\frac{\partial f_\pm}{ \partial t } &#10;+ \dot z \frac{\partial f_\pm}{ \partial z } &#10;+ \dot p_z \frac{\partial f_\pm}{ \partial p_z } &#10;= C[ f_\pm]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2323210"/>
              <a:ext cx="4185271" cy="745750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292300" y="1673538"/>
              <a:ext cx="41356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00B050"/>
                  </a:solidFill>
                </a:rPr>
                <a:t>(1+1)-D effective Boltzmann eq.</a:t>
              </a:r>
              <a:endParaRPr kumimoji="1" lang="ja-JP" altLang="en-US" sz="2400" dirty="0">
                <a:solidFill>
                  <a:srgbClr val="00B050"/>
                </a:solidFill>
              </a:endParaRPr>
            </a:p>
          </p:txBody>
        </p:sp>
        <p:pic>
          <p:nvPicPr>
            <p:cNvPr id="10" name="図 9" descr="\begin{document}&#10;\begin{align*}&#10;\dot p_z = \pm q_f E_z&#10;\end{align*}&#10;\end{document}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664" y="2530624"/>
              <a:ext cx="2008193" cy="394320"/>
            </a:xfrm>
            <a:prstGeom prst="rect">
              <a:avLst/>
            </a:prstGeom>
          </p:spPr>
        </p:pic>
      </p:grpSp>
      <p:grpSp>
        <p:nvGrpSpPr>
          <p:cNvPr id="12" name="グループ化 11"/>
          <p:cNvGrpSpPr/>
          <p:nvPr/>
        </p:nvGrpSpPr>
        <p:grpSpPr>
          <a:xfrm>
            <a:off x="323528" y="3353437"/>
            <a:ext cx="8712968" cy="3459939"/>
            <a:chOff x="323528" y="3353437"/>
            <a:chExt cx="8712968" cy="3459939"/>
          </a:xfrm>
        </p:grpSpPr>
        <p:sp>
          <p:nvSpPr>
            <p:cNvPr id="20" name="テキスト ボックス 19"/>
            <p:cNvSpPr txBox="1"/>
            <p:nvPr/>
          </p:nvSpPr>
          <p:spPr>
            <a:xfrm>
              <a:off x="323528" y="3933056"/>
              <a:ext cx="40658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00B050"/>
                  </a:solidFill>
                </a:rPr>
                <a:t>Total current integrated over </a:t>
              </a:r>
              <a:r>
                <a:rPr kumimoji="1" lang="en-US" altLang="ja-JP" sz="2400" dirty="0" err="1" smtClean="0">
                  <a:solidFill>
                    <a:srgbClr val="00B050"/>
                  </a:solidFill>
                </a:rPr>
                <a:t>p</a:t>
              </a:r>
              <a:r>
                <a:rPr kumimoji="1" lang="en-US" altLang="ja-JP" sz="2400" baseline="-25000" dirty="0" err="1" smtClean="0">
                  <a:solidFill>
                    <a:srgbClr val="00B050"/>
                  </a:solidFill>
                </a:rPr>
                <a:t>z</a:t>
              </a:r>
              <a:endParaRPr kumimoji="1" lang="ja-JP" altLang="en-US" sz="2400" baseline="-25000" dirty="0">
                <a:solidFill>
                  <a:srgbClr val="00B050"/>
                </a:solidFill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5364088" y="3353437"/>
              <a:ext cx="3672408" cy="3459939"/>
              <a:chOff x="5364088" y="3353437"/>
              <a:chExt cx="3672408" cy="3459939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088" y="3353437"/>
                <a:ext cx="3645998" cy="2347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図 14" descr="\begin{document}&#10;\begin{align*}&#10;\delta f_+ = - \delta f_- (\equiv \delta f)&#10;\end{align*}&#10;\end{document}"/>
              <p:cNvPicPr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55103" y="6452887"/>
                <a:ext cx="2821353" cy="360489"/>
              </a:xfrm>
              <a:prstGeom prst="rect">
                <a:avLst/>
              </a:prstGeom>
            </p:spPr>
          </p:pic>
          <p:cxnSp>
            <p:nvCxnSpPr>
              <p:cNvPr id="22" name="直線矢印コネクタ 21"/>
              <p:cNvCxnSpPr/>
              <p:nvPr/>
            </p:nvCxnSpPr>
            <p:spPr>
              <a:xfrm>
                <a:off x="7866768" y="4280014"/>
                <a:ext cx="647684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/>
              <p:cNvCxnSpPr/>
              <p:nvPr/>
            </p:nvCxnSpPr>
            <p:spPr>
              <a:xfrm flipH="1">
                <a:off x="5847604" y="4280014"/>
                <a:ext cx="652088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" name="図 24" descr="\begin{document}&#10;\begin{align*}&#10;f_\pm (p_z)&#10;\end{align*}&#10;\end{document}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22626" y="3356992"/>
                <a:ext cx="701702" cy="274950"/>
              </a:xfrm>
              <a:prstGeom prst="rect">
                <a:avLst/>
              </a:prstGeom>
            </p:spPr>
          </p:pic>
          <p:pic>
            <p:nvPicPr>
              <p:cNvPr id="26" name="図 25" descr="\begin{document}&#10;\begin{align*}&#10;p_z&#10;\end{align*}&#10;\end{document}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5109" y="5648166"/>
                <a:ext cx="231387" cy="174482"/>
              </a:xfrm>
              <a:prstGeom prst="rect">
                <a:avLst/>
              </a:prstGeom>
            </p:spPr>
          </p:pic>
          <p:pic>
            <p:nvPicPr>
              <p:cNvPr id="27" name="図 26" descr="\begin{document}&#10;\begin{align*}&#10;T&#10;\end{align*}&#10;\end{document}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9821" y="5648166"/>
                <a:ext cx="170571" cy="172940"/>
              </a:xfrm>
              <a:prstGeom prst="rect">
                <a:avLst/>
              </a:prstGeom>
            </p:spPr>
          </p:pic>
          <p:pic>
            <p:nvPicPr>
              <p:cNvPr id="28" name="図 27" descr="\begin{document}&#10;\begin{align*}&#10;-T&#10;\end{align*}&#10;\end{document}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22635" y="5642961"/>
                <a:ext cx="355116" cy="175978"/>
              </a:xfrm>
              <a:prstGeom prst="rect">
                <a:avLst/>
              </a:prstGeom>
            </p:spPr>
          </p:pic>
          <p:pic>
            <p:nvPicPr>
              <p:cNvPr id="31" name="図 30" descr="\begin{document}&#10;\begin{align*}&#10;f_\pm = f^{\rm eq} + \delta f_\pm&#10;\end{align*}&#10;\end{document}"/>
              <p:cNvPicPr>
                <a:picLocks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6614" y="5974716"/>
                <a:ext cx="2285786" cy="334604"/>
              </a:xfrm>
              <a:prstGeom prst="rect">
                <a:avLst/>
              </a:prstGeom>
            </p:spPr>
          </p:pic>
          <p:pic>
            <p:nvPicPr>
              <p:cNvPr id="1025" name="図 1024" descr="\begin{document}&#10;\begin{align*}&#10;\blue \delta f_+&#10;\end{align*}&#10;\end{document}"/>
              <p:cNvPicPr>
                <a:picLocks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36857" y="4429141"/>
                <a:ext cx="409067" cy="268875"/>
              </a:xfrm>
              <a:prstGeom prst="rect">
                <a:avLst/>
              </a:prstGeom>
            </p:spPr>
          </p:pic>
          <p:pic>
            <p:nvPicPr>
              <p:cNvPr id="1029" name="図 1028" descr="\begin{document}&#10;\begin{align*}&#10;\red  \delta f_-&#10;\end{align*}&#10;\end{document}"/>
              <p:cNvPicPr>
                <a:picLocks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24125" y="4378083"/>
                <a:ext cx="453892" cy="298255"/>
              </a:xfrm>
              <a:prstGeom prst="rect">
                <a:avLst/>
              </a:prstGeom>
            </p:spPr>
          </p:pic>
        </p:grpSp>
        <p:grpSp>
          <p:nvGrpSpPr>
            <p:cNvPr id="8" name="グループ化 7"/>
            <p:cNvGrpSpPr/>
            <p:nvPr/>
          </p:nvGrpSpPr>
          <p:grpSpPr>
            <a:xfrm>
              <a:off x="539552" y="4725144"/>
              <a:ext cx="4532041" cy="1353963"/>
              <a:chOff x="539552" y="4725144"/>
              <a:chExt cx="4532041" cy="1353963"/>
            </a:xfrm>
          </p:grpSpPr>
          <p:pic>
            <p:nvPicPr>
              <p:cNvPr id="11" name="図 10" descr="\begin{document}&#10;\begin{align*}&#10;2 \delta f&#10;\end{align*}&#10;\end{document}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45037" y="5596799"/>
                <a:ext cx="593258" cy="375240"/>
              </a:xfrm>
              <a:prstGeom prst="rect">
                <a:avLst/>
              </a:prstGeom>
            </p:spPr>
          </p:pic>
          <p:pic>
            <p:nvPicPr>
              <p:cNvPr id="19" name="図 18" descr="\begin{document}&#10;\begin{align*}&#10;j_z = \frac{\vert q_f B \vert}{2\pi} &#10;\cdot q_f \int \frac{dp_z}{2\pi} v_z (f_+ - f_-)&#10;\end{align*}&#10;\end{document}"/>
              <p:cNvPicPr>
                <a:picLocks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552" y="4725144"/>
                <a:ext cx="4532041" cy="743590"/>
              </a:xfrm>
              <a:prstGeom prst="rect">
                <a:avLst/>
              </a:prstGeom>
            </p:spPr>
          </p:pic>
          <p:sp>
            <p:nvSpPr>
              <p:cNvPr id="1030" name="角丸四角形吹き出し 1029"/>
              <p:cNvSpPr/>
              <p:nvPr/>
            </p:nvSpPr>
            <p:spPr>
              <a:xfrm>
                <a:off x="3851920" y="5517983"/>
                <a:ext cx="1080120" cy="561124"/>
              </a:xfrm>
              <a:prstGeom prst="wedgeRoundRectCallout">
                <a:avLst>
                  <a:gd name="adj1" fmla="val 14845"/>
                  <a:gd name="adj2" fmla="val -76469"/>
                  <a:gd name="adj3" fmla="val 1666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57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1763688" y="44624"/>
            <a:ext cx="6244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How linearized Boltzmann eq. works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39552" y="692696"/>
            <a:ext cx="4485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Stationary and homogeneous limit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24" name="図 23" descr="\begin{document}&#10;\begin{align*}&#10;\frac{\partial f_\pm}{\partial p_z} = - v_z f_\pm^{\rm eq} (1-f_\pm^{\rm eq})&#10;+ {\mathcal O}(\partial^2)&#10;\end{align*}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536" y="3356992"/>
            <a:ext cx="3670649" cy="621768"/>
          </a:xfrm>
          <a:prstGeom prst="rect">
            <a:avLst/>
          </a:prstGeom>
        </p:spPr>
      </p:pic>
      <p:grpSp>
        <p:nvGrpSpPr>
          <p:cNvPr id="134" name="グループ化 133"/>
          <p:cNvGrpSpPr/>
          <p:nvPr/>
        </p:nvGrpSpPr>
        <p:grpSpPr>
          <a:xfrm>
            <a:off x="539552" y="3054602"/>
            <a:ext cx="5407058" cy="1166486"/>
            <a:chOff x="539552" y="2910586"/>
            <a:chExt cx="5407058" cy="1166486"/>
          </a:xfrm>
        </p:grpSpPr>
        <p:pic>
          <p:nvPicPr>
            <p:cNvPr id="8" name="図 7" descr="\begin{document}&#10;\begin{align*}&#10;C[f_\pm] = - \frac{1}{\tau_R} \delta f&#10;\end{align*}&#10;\end{document}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304" y="3424435"/>
              <a:ext cx="1976547" cy="652637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539552" y="2910586"/>
              <a:ext cx="54070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</a:rPr>
                <a:t>Collision term: e.g., relaxation time approximation</a:t>
              </a:r>
              <a:endParaRPr kumimoji="1" lang="ja-JP" alt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315055" y="4056780"/>
            <a:ext cx="13943090" cy="2085351"/>
            <a:chOff x="395536" y="4157834"/>
            <a:chExt cx="13943090" cy="2085351"/>
          </a:xfrm>
        </p:grpSpPr>
        <p:pic>
          <p:nvPicPr>
            <p:cNvPr id="16" name="図 15" descr="\begin{document}&#10;\begin{align*}&#10;q_f E_z v_z f_\pm^{\rm eq} (1-f_\pm^{\rm eq})&#10;=  \frac{1}{\tau_R} \delta f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4568" y="4157834"/>
              <a:ext cx="4654058" cy="890400"/>
            </a:xfrm>
            <a:prstGeom prst="rect">
              <a:avLst/>
            </a:prstGeom>
          </p:spPr>
        </p:pic>
        <p:pic>
          <p:nvPicPr>
            <p:cNvPr id="21" name="図 20" descr="\begin{document}&#10;\begin{align*}&#10;\sigma_{zz} = \frac{j_z}{E_z} =&#10;q_f \frac{\vert q_f B \vert}{2\pi} &#10;\frac{ 2 {\red \tau_R}  q_f E_z }{E_z}&#10;\int \frac{dp_z}{2\pi} v_z^2  f^{\rm eq} (1- f^{\rm eq})&#10;\end{align*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157" y="5423646"/>
              <a:ext cx="6823381" cy="743590"/>
            </a:xfrm>
            <a:prstGeom prst="rect">
              <a:avLst/>
            </a:prstGeom>
          </p:spPr>
        </p:pic>
        <p:pic>
          <p:nvPicPr>
            <p:cNvPr id="23" name="図 22" descr="\begin{document}&#10;\begin{align*}&#10;v_z = \frac{\partial \epsilon_p}{\partial p_z} = \frac{p_z}{\epsilon_p}&#10;\end{align*}&#10;\end{document}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2240" y="4667346"/>
              <a:ext cx="1825803" cy="705870"/>
            </a:xfrm>
            <a:prstGeom prst="rect">
              <a:avLst/>
            </a:prstGeom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395536" y="4591010"/>
              <a:ext cx="55161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rgbClr val="00B050"/>
                  </a:solidFill>
                </a:rPr>
                <a:t>Solution of linearized </a:t>
              </a:r>
              <a:r>
                <a:rPr lang="en-US" altLang="ja-JP" sz="2800" dirty="0">
                  <a:solidFill>
                    <a:srgbClr val="00B050"/>
                  </a:solidFill>
                </a:rPr>
                <a:t>Boltzmann eq.</a:t>
              </a:r>
              <a:endParaRPr lang="ja-JP" altLang="en-US" sz="2800" dirty="0">
                <a:solidFill>
                  <a:srgbClr val="00B050"/>
                </a:solidFill>
              </a:endParaRPr>
            </a:p>
          </p:txBody>
        </p:sp>
        <p:cxnSp>
          <p:nvCxnSpPr>
            <p:cNvPr id="34" name="直線コネクタ 33"/>
            <p:cNvCxnSpPr/>
            <p:nvPr/>
          </p:nvCxnSpPr>
          <p:spPr>
            <a:xfrm flipH="1">
              <a:off x="3652244" y="5249881"/>
              <a:ext cx="720080" cy="99330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図 16" descr="\begin{document}&#10;\begin{align*}&#10;\frac{\partial f_\pm}{ \partial t } &#10;+ \dot z \frac{\partial f_\pm}{ \partial z } &#10;+ \dot p_z \frac{\partial f_\pm}{ \partial p_z } &#10;= C[ f_\pm]&#10;\end{align*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9" y="1360015"/>
            <a:ext cx="4185271" cy="745750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 flipH="1">
            <a:off x="611560" y="1156102"/>
            <a:ext cx="864096" cy="11207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>
            <a:off x="1643002" y="1235215"/>
            <a:ext cx="864096" cy="11207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848497" y="2391271"/>
            <a:ext cx="4803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</a:rPr>
              <a:t>External driving force  </a:t>
            </a:r>
            <a:r>
              <a:rPr kumimoji="1" lang="en-US" altLang="ja-JP" sz="2400" dirty="0" err="1" smtClean="0">
                <a:solidFill>
                  <a:srgbClr val="00B050"/>
                </a:solidFill>
              </a:rPr>
              <a:t>v.s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.  Relaxation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2934851" y="1988840"/>
            <a:ext cx="0" cy="40243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V="1">
            <a:off x="4600365" y="1990866"/>
            <a:ext cx="0" cy="40243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6732240" y="923528"/>
            <a:ext cx="0" cy="178539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7020272" y="923528"/>
            <a:ext cx="0" cy="178539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7308304" y="923528"/>
            <a:ext cx="0" cy="178539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7596336" y="908720"/>
            <a:ext cx="0" cy="178539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V="1">
            <a:off x="7884368" y="908720"/>
            <a:ext cx="0" cy="178539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円/楕円 42"/>
          <p:cNvSpPr/>
          <p:nvPr/>
        </p:nvSpPr>
        <p:spPr>
          <a:xfrm>
            <a:off x="7854787" y="2429272"/>
            <a:ext cx="216024" cy="216024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直線矢印コネクタ 43"/>
          <p:cNvCxnSpPr/>
          <p:nvPr/>
        </p:nvCxnSpPr>
        <p:spPr>
          <a:xfrm flipH="1" flipV="1">
            <a:off x="7962799" y="1990866"/>
            <a:ext cx="1" cy="51041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/楕円 12"/>
          <p:cNvSpPr/>
          <p:nvPr/>
        </p:nvSpPr>
        <p:spPr>
          <a:xfrm>
            <a:off x="7098598" y="2276872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7206610" y="1700808"/>
            <a:ext cx="0" cy="64807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 flipV="1">
            <a:off x="8172400" y="908720"/>
            <a:ext cx="0" cy="178539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/>
          <p:cNvCxnSpPr/>
          <p:nvPr/>
        </p:nvCxnSpPr>
        <p:spPr>
          <a:xfrm flipV="1">
            <a:off x="8460432" y="908720"/>
            <a:ext cx="0" cy="178539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テキスト ボックス 97"/>
          <p:cNvSpPr txBox="1"/>
          <p:nvPr/>
        </p:nvSpPr>
        <p:spPr>
          <a:xfrm>
            <a:off x="7199057" y="2780928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accent6">
                    <a:lumMod val="75000"/>
                  </a:schemeClr>
                </a:solidFill>
              </a:rPr>
              <a:t>E field</a:t>
            </a:r>
            <a:endParaRPr kumimoji="1" lang="ja-JP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29" name="グループ化 128"/>
          <p:cNvGrpSpPr/>
          <p:nvPr/>
        </p:nvGrpSpPr>
        <p:grpSpPr>
          <a:xfrm>
            <a:off x="6797188" y="1011571"/>
            <a:ext cx="1519228" cy="1481325"/>
            <a:chOff x="6797188" y="1052736"/>
            <a:chExt cx="1519228" cy="1481325"/>
          </a:xfrm>
        </p:grpSpPr>
        <p:cxnSp>
          <p:nvCxnSpPr>
            <p:cNvPr id="45" name="直線矢印コネクタ 44"/>
            <p:cNvCxnSpPr/>
            <p:nvPr/>
          </p:nvCxnSpPr>
          <p:spPr>
            <a:xfrm flipH="1" flipV="1">
              <a:off x="7830148" y="1605491"/>
              <a:ext cx="132653" cy="424515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グループ化 46"/>
            <p:cNvGrpSpPr/>
            <p:nvPr/>
          </p:nvGrpSpPr>
          <p:grpSpPr>
            <a:xfrm rot="2460594">
              <a:off x="8090238" y="1314177"/>
              <a:ext cx="226178" cy="700651"/>
              <a:chOff x="3051033" y="1039364"/>
              <a:chExt cx="371867" cy="905210"/>
            </a:xfrm>
          </p:grpSpPr>
          <p:sp>
            <p:nvSpPr>
              <p:cNvPr id="48" name="円/楕円 47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弧 48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弧 49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弧 52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弧 53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弧 55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9" name="直線矢印コネクタ 18"/>
            <p:cNvCxnSpPr/>
            <p:nvPr/>
          </p:nvCxnSpPr>
          <p:spPr>
            <a:xfrm flipV="1">
              <a:off x="7206610" y="1052736"/>
              <a:ext cx="396044" cy="576064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グループ化 56"/>
            <p:cNvGrpSpPr/>
            <p:nvPr/>
          </p:nvGrpSpPr>
          <p:grpSpPr>
            <a:xfrm rot="19597057">
              <a:off x="6804248" y="1165202"/>
              <a:ext cx="228459" cy="707719"/>
              <a:chOff x="3051033" y="1039364"/>
              <a:chExt cx="371867" cy="905210"/>
            </a:xfrm>
          </p:grpSpPr>
          <p:sp>
            <p:nvSpPr>
              <p:cNvPr id="58" name="円/楕円 57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弧 58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弧 59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弧 62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弧 63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弧 65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円/楕円 84"/>
            <p:cNvSpPr/>
            <p:nvPr/>
          </p:nvSpPr>
          <p:spPr>
            <a:xfrm>
              <a:off x="7443358" y="1976887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7419754" y="2203739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7756432" y="1299307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7726851" y="1908503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8044464" y="2292952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7685728" y="1686327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7071121" y="1244966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8188480" y="1957997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6925953" y="1963163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7379390" y="1625819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7926795" y="1565903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7612416" y="2391271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8044464" y="1271897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/>
            <p:cNvGrpSpPr/>
            <p:nvPr/>
          </p:nvGrpSpPr>
          <p:grpSpPr>
            <a:xfrm rot="2460594">
              <a:off x="7525622" y="1990547"/>
              <a:ext cx="155665" cy="482218"/>
              <a:chOff x="3051033" y="1039364"/>
              <a:chExt cx="371867" cy="905210"/>
            </a:xfrm>
          </p:grpSpPr>
          <p:sp>
            <p:nvSpPr>
              <p:cNvPr id="100" name="円/楕円 99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弧 100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弧 101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02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/楕円 103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弧 104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弧 105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弧 107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 rot="2460594">
              <a:off x="7613732" y="1293447"/>
              <a:ext cx="155665" cy="482218"/>
              <a:chOff x="3051033" y="1039364"/>
              <a:chExt cx="371867" cy="905210"/>
            </a:xfrm>
          </p:grpSpPr>
          <p:sp>
            <p:nvSpPr>
              <p:cNvPr id="110" name="円/楕円 109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弧 110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弧 111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弧 114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弧 115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116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円弧 117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 rot="2460594">
              <a:off x="6797188" y="2051843"/>
              <a:ext cx="155665" cy="482218"/>
              <a:chOff x="3051033" y="1039364"/>
              <a:chExt cx="371867" cy="905210"/>
            </a:xfrm>
          </p:grpSpPr>
          <p:sp>
            <p:nvSpPr>
              <p:cNvPr id="120" name="円/楕円 119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弧 120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弧 121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123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円弧 124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弧 125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126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弧 127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129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2538660" y="980728"/>
            <a:ext cx="1228744" cy="1604439"/>
            <a:chOff x="2538660" y="1220352"/>
            <a:chExt cx="1228744" cy="1604439"/>
          </a:xfrm>
        </p:grpSpPr>
        <p:cxnSp>
          <p:nvCxnSpPr>
            <p:cNvPr id="3" name="直線矢印コネクタ 2"/>
            <p:cNvCxnSpPr/>
            <p:nvPr/>
          </p:nvCxnSpPr>
          <p:spPr>
            <a:xfrm flipH="1" flipV="1">
              <a:off x="2631673" y="1220352"/>
              <a:ext cx="10043" cy="16044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27068">
              <a:off x="2538660" y="1865686"/>
              <a:ext cx="1228744" cy="177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テキスト ボックス 21"/>
          <p:cNvSpPr txBox="1"/>
          <p:nvPr/>
        </p:nvSpPr>
        <p:spPr>
          <a:xfrm>
            <a:off x="1259632" y="97468"/>
            <a:ext cx="689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70C0"/>
                </a:solidFill>
              </a:rPr>
              <a:t>Quark-damping mechanism in magnetic fields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pic>
        <p:nvPicPr>
          <p:cNvPr id="49" name="図 48" descr="\begin{document}&#10;\begin{align*}&#10;|{\mathcal M}|^2 \sim {\mathcal O} (\alpha_s) 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76186"/>
            <a:ext cx="1643676" cy="313190"/>
          </a:xfrm>
          <a:prstGeom prst="rect">
            <a:avLst/>
          </a:prstGeom>
        </p:spPr>
      </p:pic>
      <p:pic>
        <p:nvPicPr>
          <p:cNvPr id="50" name="図 49" descr="\begin{document}&#10;\begin{align*}&#10;|{\mathcal M}|^2 \sim {\mathcal O} (\alpha_s^2)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885071"/>
            <a:ext cx="1496293" cy="283590"/>
          </a:xfrm>
          <a:prstGeom prst="rect">
            <a:avLst/>
          </a:prstGeom>
        </p:spPr>
      </p:pic>
      <p:pic>
        <p:nvPicPr>
          <p:cNvPr id="52" name="図 51" descr="\begin{document}&#10;$k_{0,3} = p_{0,3} \pm p_{0,3}^\prime$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60" y="4556123"/>
            <a:ext cx="1833734" cy="305278"/>
          </a:xfrm>
          <a:prstGeom prst="rect">
            <a:avLst/>
          </a:prstGeom>
        </p:spPr>
      </p:pic>
      <p:grpSp>
        <p:nvGrpSpPr>
          <p:cNvPr id="13" name="グループ化 12"/>
          <p:cNvGrpSpPr/>
          <p:nvPr/>
        </p:nvGrpSpPr>
        <p:grpSpPr>
          <a:xfrm>
            <a:off x="5330770" y="980728"/>
            <a:ext cx="1329462" cy="1544533"/>
            <a:chOff x="5258762" y="1220353"/>
            <a:chExt cx="1165004" cy="1353470"/>
          </a:xfrm>
        </p:grpSpPr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8762" y="1803980"/>
              <a:ext cx="1062631" cy="153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693793" y="1843849"/>
              <a:ext cx="1275532" cy="18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直線矢印コネクタ 4"/>
            <p:cNvCxnSpPr/>
            <p:nvPr/>
          </p:nvCxnSpPr>
          <p:spPr>
            <a:xfrm flipV="1">
              <a:off x="5258762" y="1220353"/>
              <a:ext cx="0" cy="13534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214121" y="3693432"/>
            <a:ext cx="8716339" cy="2975928"/>
            <a:chOff x="214121" y="3693432"/>
            <a:chExt cx="8716339" cy="2975928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1043608" y="4509120"/>
              <a:ext cx="2232248" cy="1166690"/>
              <a:chOff x="611560" y="3933056"/>
              <a:chExt cx="2232248" cy="1166690"/>
            </a:xfrm>
          </p:grpSpPr>
          <p:pic>
            <p:nvPicPr>
              <p:cNvPr id="23" name="Picture 8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1177" y="4406073"/>
                <a:ext cx="1062631" cy="153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5" name="直線コネクタ 24"/>
              <p:cNvCxnSpPr>
                <a:stCxn id="23" idx="1"/>
              </p:cNvCxnSpPr>
              <p:nvPr/>
            </p:nvCxnSpPr>
            <p:spPr>
              <a:xfrm flipH="1" flipV="1">
                <a:off x="917081" y="4213843"/>
                <a:ext cx="864096" cy="2690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/>
              <p:cNvCxnSpPr>
                <a:stCxn id="23" idx="1"/>
              </p:cNvCxnSpPr>
              <p:nvPr/>
            </p:nvCxnSpPr>
            <p:spPr>
              <a:xfrm flipH="1">
                <a:off x="917081" y="4482890"/>
                <a:ext cx="864096" cy="3790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図 42" descr="\begin{document}&#10;\begin{align*}&#10;p&#10;\end{align*}&#10;\end{document}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1560" y="3933056"/>
                <a:ext cx="209385" cy="260760"/>
              </a:xfrm>
              <a:prstGeom prst="rect">
                <a:avLst/>
              </a:prstGeom>
            </p:spPr>
          </p:pic>
          <p:pic>
            <p:nvPicPr>
              <p:cNvPr id="45" name="図 44" descr="\begin{document}&#10;\begin{align*}&#10;p^\prime&#10;\end{align*}&#10;\end{document}"/>
              <p:cNvPicPr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364" y="4702246"/>
                <a:ext cx="288698" cy="397500"/>
              </a:xfrm>
              <a:prstGeom prst="rect">
                <a:avLst/>
              </a:prstGeom>
            </p:spPr>
          </p:pic>
          <p:pic>
            <p:nvPicPr>
              <p:cNvPr id="46" name="図 45" descr="\begin{document}&#10;\begin{align*}&#10;k&#10;\end{align*}&#10;\end{document}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3768" y="3933056"/>
                <a:ext cx="184005" cy="289380"/>
              </a:xfrm>
              <a:prstGeom prst="rect">
                <a:avLst/>
              </a:prstGeom>
            </p:spPr>
          </p:pic>
        </p:grpSp>
        <p:sp>
          <p:nvSpPr>
            <p:cNvPr id="51" name="テキスト ボックス 50"/>
            <p:cNvSpPr txBox="1"/>
            <p:nvPr/>
          </p:nvSpPr>
          <p:spPr>
            <a:xfrm>
              <a:off x="214121" y="3693432"/>
              <a:ext cx="43107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rgbClr val="FF0000"/>
                  </a:solidFill>
                </a:rPr>
                <a:t>Finite B opens 1-2 processes</a:t>
              </a:r>
              <a:endParaRPr kumimoji="1" lang="ja-JP" altLang="en-US" sz="2800" dirty="0">
                <a:solidFill>
                  <a:srgbClr val="FF0000"/>
                </a:solidFill>
              </a:endParaRPr>
            </a:p>
          </p:txBody>
        </p:sp>
        <p:pic>
          <p:nvPicPr>
            <p:cNvPr id="10" name="図 9" descr="\begin{document}&#10;\noindent &#10;{\red $\vert \bk_\perp \vert$ works as a gluon mass for 2D kinematics.}&#10;&#10;\noindent&#10;Analogue of a massive weak boson production from $q \bar q$ annihilation in 4D.&#10;\end{document}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6043976"/>
              <a:ext cx="8246892" cy="625384"/>
            </a:xfrm>
            <a:prstGeom prst="rect">
              <a:avLst/>
            </a:prstGeom>
          </p:spPr>
        </p:pic>
        <p:pic>
          <p:nvPicPr>
            <p:cNvPr id="11" name="図 10" descr="\begin{document}&#10;$\epsilon_{\rm quark}^2 = p_z^2 + {\red m_f^2} $&#10;&#10;$\epsilon_{\rm gluon}^2 = k_z^2 + {\red  \vert \bk_\perp \vert^2} $&#10;\end{document}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8656" y="4592119"/>
              <a:ext cx="2549648" cy="867667"/>
            </a:xfrm>
            <a:prstGeom prst="rect">
              <a:avLst/>
            </a:prstGeom>
          </p:spPr>
        </p:pic>
      </p:grpSp>
      <p:sp>
        <p:nvSpPr>
          <p:cNvPr id="2" name="テキスト ボックス 1"/>
          <p:cNvSpPr txBox="1"/>
          <p:nvPr/>
        </p:nvSpPr>
        <p:spPr>
          <a:xfrm>
            <a:off x="5220072" y="3212976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50"/>
                </a:solidFill>
              </a:rPr>
              <a:t>AMY without B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307710" y="3212976"/>
            <a:ext cx="1184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50"/>
                </a:solidFill>
              </a:rPr>
              <a:t>This work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98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 descr="\begin{document}&#10;\begin{align*}&#10;(\bar \psi \gam^\mu \psi) A_\mu =&#10;(\bar \psi_R \gam^\mu \psi_R + \bar \psi_L \gam^\mu \psi_L  ) A_\mu&#10;\end{align*}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728" y="739862"/>
            <a:ext cx="4577871" cy="341538"/>
          </a:xfrm>
          <a:prstGeom prst="rect">
            <a:avLst/>
          </a:prstGeom>
        </p:spPr>
      </p:pic>
      <p:pic>
        <p:nvPicPr>
          <p:cNvPr id="104" name="図 103" descr="\begin{document}&#10;\begin{align*}&#10;{\red &#10;\vert \bk_\perp \vert ^2 &#10;= \{ \pm (p_z - p_z^\prime ) \}^2 - (p_z - p_z^\prime)^2 = 0&#10;}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576" y="2263190"/>
            <a:ext cx="3789152" cy="257314"/>
          </a:xfrm>
          <a:prstGeom prst="rect">
            <a:avLst/>
          </a:prstGeom>
        </p:spPr>
      </p:pic>
      <p:cxnSp>
        <p:nvCxnSpPr>
          <p:cNvPr id="59" name="直線矢印コネクタ 58"/>
          <p:cNvCxnSpPr/>
          <p:nvPr/>
        </p:nvCxnSpPr>
        <p:spPr>
          <a:xfrm flipV="1">
            <a:off x="1916704" y="1988840"/>
            <a:ext cx="0" cy="15841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395536" y="3203684"/>
            <a:ext cx="1434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Right handed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95536" y="1988840"/>
            <a:ext cx="1434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Right handed</a:t>
            </a:r>
            <a:endParaRPr kumimoji="1" lang="ja-JP" altLang="en-US" dirty="0"/>
          </a:p>
        </p:txBody>
      </p:sp>
      <p:pic>
        <p:nvPicPr>
          <p:cNvPr id="6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27068">
            <a:off x="1866664" y="2572467"/>
            <a:ext cx="1062631" cy="15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図 115" descr="\begin{document}&#10;\begin{align*}&#10;\epsilon_{\rm gluon} = \epsilon_p - \epsilon_{p^\prime}&#10;\end{align*}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65" y="2888728"/>
            <a:ext cx="1838169" cy="308730"/>
          </a:xfrm>
          <a:prstGeom prst="rect">
            <a:avLst/>
          </a:prstGeom>
        </p:spPr>
      </p:pic>
      <p:pic>
        <p:nvPicPr>
          <p:cNvPr id="118" name="図 117" descr="\begin{document}&#10;$k_{0,3} = p_{0,3} \pm p_{0,3}^\prime$&#10;&#10;$\vert \bk_\perp \vert^2 = \epsilon_{\rm gluon}^2 - k_z^2$&#10;\end{document}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395" y="2781612"/>
            <a:ext cx="2072269" cy="685274"/>
          </a:xfrm>
          <a:prstGeom prst="rect">
            <a:avLst/>
          </a:prstGeom>
        </p:spPr>
      </p:pic>
      <p:sp>
        <p:nvSpPr>
          <p:cNvPr id="131" name="テキスト ボックス 130"/>
          <p:cNvSpPr txBox="1"/>
          <p:nvPr/>
        </p:nvSpPr>
        <p:spPr>
          <a:xfrm>
            <a:off x="1259632" y="-36095"/>
            <a:ext cx="6609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Chirality selection in the massless limit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387206" y="764704"/>
            <a:ext cx="4544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Chirality conservation at the vertex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円弧 8"/>
          <p:cNvSpPr/>
          <p:nvPr/>
        </p:nvSpPr>
        <p:spPr>
          <a:xfrm rot="2968512">
            <a:off x="5818783" y="735869"/>
            <a:ext cx="1489943" cy="2505941"/>
          </a:xfrm>
          <a:prstGeom prst="arc">
            <a:avLst>
              <a:gd name="adj1" fmla="val 16931397"/>
              <a:gd name="adj2" fmla="val 0"/>
            </a:avLst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4" name="図 13" descr="\begin{document}&#10;\begin{align*}&#10;p&#10;\end{align*}&#10;\end{document}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245" y="3574493"/>
            <a:ext cx="209385" cy="260760"/>
          </a:xfrm>
          <a:prstGeom prst="rect">
            <a:avLst/>
          </a:prstGeom>
        </p:spPr>
      </p:pic>
      <p:pic>
        <p:nvPicPr>
          <p:cNvPr id="15" name="図 14" descr="\begin{document}&#10;\begin{align*}&#10;p^\prime&#10;\end{align*}&#10;\end{document}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453" y="1626495"/>
            <a:ext cx="288698" cy="397500"/>
          </a:xfrm>
          <a:prstGeom prst="rect">
            <a:avLst/>
          </a:prstGeom>
        </p:spPr>
      </p:pic>
      <p:grpSp>
        <p:nvGrpSpPr>
          <p:cNvPr id="18" name="グループ化 17"/>
          <p:cNvGrpSpPr/>
          <p:nvPr/>
        </p:nvGrpSpPr>
        <p:grpSpPr>
          <a:xfrm>
            <a:off x="309171" y="4149080"/>
            <a:ext cx="8568215" cy="2344326"/>
            <a:chOff x="309171" y="4149080"/>
            <a:chExt cx="8568215" cy="2344326"/>
          </a:xfrm>
        </p:grpSpPr>
        <p:cxnSp>
          <p:nvCxnSpPr>
            <p:cNvPr id="73" name="直線コネクタ 72"/>
            <p:cNvCxnSpPr/>
            <p:nvPr/>
          </p:nvCxnSpPr>
          <p:spPr>
            <a:xfrm flipH="1">
              <a:off x="1215485" y="4549190"/>
              <a:ext cx="14081" cy="1944216"/>
            </a:xfrm>
            <a:prstGeom prst="line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グループ化 74"/>
            <p:cNvGrpSpPr/>
            <p:nvPr/>
          </p:nvGrpSpPr>
          <p:grpSpPr>
            <a:xfrm>
              <a:off x="971600" y="4765214"/>
              <a:ext cx="329974" cy="1022191"/>
              <a:chOff x="3051033" y="1039364"/>
              <a:chExt cx="371867" cy="905210"/>
            </a:xfrm>
          </p:grpSpPr>
          <p:sp>
            <p:nvSpPr>
              <p:cNvPr id="76" name="円/楕円 75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弧 76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弧 77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弧 80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弧 81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弧 83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89" name="図 88" descr="\begin{document}&#10;\begin{align*}&#10;A_\mu \propto (0, 1, \pm i, 0)&#10;\end{align*}&#10;\end{document}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1655" y="6091009"/>
              <a:ext cx="2216263" cy="330389"/>
            </a:xfrm>
            <a:prstGeom prst="rect">
              <a:avLst/>
            </a:prstGeom>
          </p:spPr>
        </p:pic>
        <p:pic>
          <p:nvPicPr>
            <p:cNvPr id="90" name="図 89" descr="\begin{document}&#10;$j^\mu = \bar \psi \gam^\mu_\parallel \psi$ ($\mu = 0,3$)&#10;\end{document}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1045" y="4837222"/>
              <a:ext cx="2718467" cy="408018"/>
            </a:xfrm>
            <a:prstGeom prst="rect">
              <a:avLst/>
            </a:prstGeom>
          </p:spPr>
        </p:pic>
        <p:pic>
          <p:nvPicPr>
            <p:cNvPr id="93" name="図 92" descr="\begin{document}&#10;unless $\vert \bk_\perp \vert$ is finite.&#10;\end{document}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2250" y="5806411"/>
              <a:ext cx="2345136" cy="286885"/>
            </a:xfrm>
            <a:prstGeom prst="rect">
              <a:avLst/>
            </a:prstGeom>
          </p:spPr>
        </p:pic>
        <p:cxnSp>
          <p:nvCxnSpPr>
            <p:cNvPr id="97" name="直線コネクタ 96"/>
            <p:cNvCxnSpPr/>
            <p:nvPr/>
          </p:nvCxnSpPr>
          <p:spPr>
            <a:xfrm>
              <a:off x="1215485" y="5811112"/>
              <a:ext cx="0" cy="115858"/>
            </a:xfrm>
            <a:prstGeom prst="line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テキスト ボックス 129"/>
            <p:cNvSpPr txBox="1"/>
            <p:nvPr/>
          </p:nvSpPr>
          <p:spPr>
            <a:xfrm>
              <a:off x="2093662" y="5557302"/>
              <a:ext cx="2427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Transverse </a:t>
              </a:r>
              <a:r>
                <a:rPr lang="en-US" altLang="ja-JP" dirty="0" smtClean="0"/>
                <a:t>polarizations</a:t>
              </a:r>
              <a:endParaRPr kumimoji="1" lang="ja-JP" altLang="en-US" dirty="0"/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309171" y="4149080"/>
              <a:ext cx="54985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Gluon emission in a collinear configuration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pic>
          <p:nvPicPr>
            <p:cNvPr id="135" name="図 134" descr="\begin{document}&#10;\begin{align*}&#10;{\red j^\mu A_\mu = 0}&#10;\end{align*}&#10;\end{document}"/>
            <p:cNvPicPr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7028" y="5100113"/>
              <a:ext cx="1967380" cy="509803"/>
            </a:xfrm>
            <a:prstGeom prst="rect">
              <a:avLst/>
            </a:prstGeom>
          </p:spPr>
        </p:pic>
        <p:sp>
          <p:nvSpPr>
            <p:cNvPr id="16" name="右矢印 15"/>
            <p:cNvSpPr/>
            <p:nvPr/>
          </p:nvSpPr>
          <p:spPr>
            <a:xfrm>
              <a:off x="5271291" y="5209138"/>
              <a:ext cx="596853" cy="53283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7" name="図 16" descr="\begin{document}&#10;\begin{align*}&#10;{\red \epsilon_p = \pm p_z}&#10;\end{align*}&#10;\end{document}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92696"/>
            <a:ext cx="1914084" cy="496051"/>
          </a:xfrm>
          <a:prstGeom prst="rect">
            <a:avLst/>
          </a:prstGeom>
        </p:spPr>
      </p:pic>
      <p:pic>
        <p:nvPicPr>
          <p:cNvPr id="2" name="図 1" descr="\begin{document}&#10;\begin{eqnarray}&#10;\vert \bk _\perp \vert^2 &amp;=&amp;\epsilon_{\rm gluon}^2 - k_z^2 &#10;\nonumber&#10;\\&#10;&amp;=&amp;&#10;\{ {\red \pm } (p_z^\prime -p_z  ) \}^2 - ( p_z^\prime -p_z )^2 &#10;\nonumber&#10;\\&#10;&amp;=&amp; 0&#10;\nonumber&#10;\end{eqnarray}&#10;\end{document}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32856"/>
            <a:ext cx="4560112" cy="1368152"/>
          </a:xfrm>
          <a:prstGeom prst="rect">
            <a:avLst/>
          </a:prstGeom>
        </p:spPr>
      </p:pic>
      <p:grpSp>
        <p:nvGrpSpPr>
          <p:cNvPr id="13" name="グループ化 12"/>
          <p:cNvGrpSpPr/>
          <p:nvPr/>
        </p:nvGrpSpPr>
        <p:grpSpPr>
          <a:xfrm>
            <a:off x="978873" y="1667958"/>
            <a:ext cx="6977503" cy="4020571"/>
            <a:chOff x="2644312" y="1473106"/>
            <a:chExt cx="5618541" cy="3237511"/>
          </a:xfrm>
        </p:grpSpPr>
        <p:sp>
          <p:nvSpPr>
            <p:cNvPr id="128" name="角丸四角形 127"/>
            <p:cNvSpPr/>
            <p:nvPr/>
          </p:nvSpPr>
          <p:spPr>
            <a:xfrm>
              <a:off x="2644312" y="1473106"/>
              <a:ext cx="5618541" cy="3237511"/>
            </a:xfrm>
            <a:prstGeom prst="roundRect">
              <a:avLst/>
            </a:prstGeom>
            <a:solidFill>
              <a:srgbClr val="00B0F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1" name="図 10" descr="\begin{document}&#10;$&#10;%\frac{1}{\tau_R} &#10;\gamma \propto g^2 m_f^2$&#10;\end{document}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928" y="3434031"/>
              <a:ext cx="2854941" cy="859065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3464574" y="1772816"/>
              <a:ext cx="4097505" cy="1115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/>
                <a:t>The quark damping rate is </a:t>
              </a:r>
            </a:p>
            <a:p>
              <a:r>
                <a:rPr lang="en-US" altLang="ja-JP" sz="2800" dirty="0" err="1" smtClean="0"/>
                <a:t>i</a:t>
              </a:r>
              <a:r>
                <a:rPr lang="en-US" altLang="ja-JP" sz="2800" dirty="0" smtClean="0"/>
                <a:t>)  order g^2</a:t>
              </a:r>
              <a:endParaRPr lang="en-US" altLang="ja-JP" sz="2800" dirty="0"/>
            </a:p>
            <a:p>
              <a:r>
                <a:rPr kumimoji="1" lang="en-US" altLang="ja-JP" sz="2800" dirty="0" smtClean="0"/>
                <a:t>ii) proportional to the small mass.</a:t>
              </a:r>
              <a:endParaRPr kumimoji="1" lang="ja-JP" altLang="en-US" sz="2800" dirty="0"/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4283968" y="1671191"/>
            <a:ext cx="1888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“Gluon mass”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7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1187624" y="3069341"/>
            <a:ext cx="7560840" cy="3744035"/>
            <a:chOff x="1187624" y="3069341"/>
            <a:chExt cx="7560840" cy="3744035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247507"/>
              <a:ext cx="5457963" cy="3565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図 9" descr="\begin{document}&#10;\begin{align*}&#10;\alpha_s eB \ll T^2 \ll eB&#10;\end{align*}&#10;\end{document}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4084" y="3069341"/>
              <a:ext cx="1608545" cy="215643"/>
            </a:xfrm>
            <a:prstGeom prst="rect">
              <a:avLst/>
            </a:prstGeom>
          </p:spPr>
        </p:pic>
        <p:pic>
          <p:nvPicPr>
            <p:cNvPr id="8" name="図 7" descr="\begin{document}&#10;\begin{align*}&#10;eB = 10 m_\pi^2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2756" y="5877272"/>
              <a:ext cx="1925708" cy="451560"/>
            </a:xfrm>
            <a:prstGeom prst="rect">
              <a:avLst/>
            </a:prstGeom>
          </p:spPr>
        </p:pic>
      </p:grpSp>
      <p:grpSp>
        <p:nvGrpSpPr>
          <p:cNvPr id="5" name="グループ化 4"/>
          <p:cNvGrpSpPr/>
          <p:nvPr/>
        </p:nvGrpSpPr>
        <p:grpSpPr>
          <a:xfrm>
            <a:off x="4279487" y="3983400"/>
            <a:ext cx="4562560" cy="1245800"/>
            <a:chOff x="4279487" y="3983400"/>
            <a:chExt cx="4562560" cy="1245800"/>
          </a:xfrm>
        </p:grpSpPr>
        <p:sp>
          <p:nvSpPr>
            <p:cNvPr id="6" name="フリーフォーム 5"/>
            <p:cNvSpPr/>
            <p:nvPr/>
          </p:nvSpPr>
          <p:spPr>
            <a:xfrm>
              <a:off x="4279487" y="3983400"/>
              <a:ext cx="709916" cy="1245800"/>
            </a:xfrm>
            <a:custGeom>
              <a:avLst/>
              <a:gdLst>
                <a:gd name="connsiteX0" fmla="*/ 0 w 851338"/>
                <a:gd name="connsiteY0" fmla="*/ 0 h 1145628"/>
                <a:gd name="connsiteX1" fmla="*/ 199697 w 851338"/>
                <a:gd name="connsiteY1" fmla="*/ 105103 h 1145628"/>
                <a:gd name="connsiteX2" fmla="*/ 388883 w 851338"/>
                <a:gd name="connsiteY2" fmla="*/ 441434 h 1145628"/>
                <a:gd name="connsiteX3" fmla="*/ 630621 w 851338"/>
                <a:gd name="connsiteY3" fmla="*/ 924910 h 1145628"/>
                <a:gd name="connsiteX4" fmla="*/ 714704 w 851338"/>
                <a:gd name="connsiteY4" fmla="*/ 1072055 h 1145628"/>
                <a:gd name="connsiteX5" fmla="*/ 851338 w 851338"/>
                <a:gd name="connsiteY5" fmla="*/ 1145628 h 114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1338" h="1145628">
                  <a:moveTo>
                    <a:pt x="0" y="0"/>
                  </a:moveTo>
                  <a:cubicBezTo>
                    <a:pt x="67441" y="15765"/>
                    <a:pt x="134883" y="31531"/>
                    <a:pt x="199697" y="105103"/>
                  </a:cubicBezTo>
                  <a:cubicBezTo>
                    <a:pt x="264511" y="178675"/>
                    <a:pt x="317062" y="304799"/>
                    <a:pt x="388883" y="441434"/>
                  </a:cubicBezTo>
                  <a:cubicBezTo>
                    <a:pt x="460704" y="578069"/>
                    <a:pt x="576318" y="819807"/>
                    <a:pt x="630621" y="924910"/>
                  </a:cubicBezTo>
                  <a:cubicBezTo>
                    <a:pt x="684924" y="1030013"/>
                    <a:pt x="677918" y="1035269"/>
                    <a:pt x="714704" y="1072055"/>
                  </a:cubicBezTo>
                  <a:cubicBezTo>
                    <a:pt x="751490" y="1108841"/>
                    <a:pt x="801414" y="1127234"/>
                    <a:pt x="851338" y="1145628"/>
                  </a:cubicBezTo>
                </a:path>
              </a:pathLst>
            </a:custGeom>
            <a:noFill/>
            <a:ln w="5715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946685" y="4365104"/>
              <a:ext cx="389536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00B0F0"/>
                  </a:solidFill>
                </a:rPr>
                <a:t>Transition from strong B </a:t>
              </a:r>
              <a:r>
                <a:rPr lang="en-US" altLang="ja-JP" sz="2400" dirty="0">
                  <a:solidFill>
                    <a:srgbClr val="00B0F0"/>
                  </a:solidFill>
                  <a:sym typeface="Wingdings" panose="05000000000000000000" pitchFamily="2" charset="2"/>
                </a:rPr>
                <a:t>(LLL) </a:t>
              </a:r>
              <a:endParaRPr lang="en-US" altLang="ja-JP" sz="2400" dirty="0" smtClean="0">
                <a:solidFill>
                  <a:srgbClr val="00B0F0"/>
                </a:solidFill>
                <a:sym typeface="Wingdings" panose="05000000000000000000" pitchFamily="2" charset="2"/>
              </a:endParaRPr>
            </a:p>
            <a:p>
              <a:r>
                <a:rPr kumimoji="1" lang="en-US" altLang="ja-JP" sz="2400" dirty="0" smtClean="0">
                  <a:solidFill>
                    <a:srgbClr val="00B0F0"/>
                  </a:solidFill>
                  <a:sym typeface="Wingdings" panose="05000000000000000000" pitchFamily="2" charset="2"/>
                </a:rPr>
                <a:t>to weak B </a:t>
              </a:r>
              <a:r>
                <a:rPr lang="en-US" altLang="ja-JP" sz="2400" dirty="0" smtClean="0">
                  <a:solidFill>
                    <a:srgbClr val="00B0F0"/>
                  </a:solidFill>
                  <a:sym typeface="Wingdings" panose="05000000000000000000" pitchFamily="2" charset="2"/>
                </a:rPr>
                <a:t>(</a:t>
              </a:r>
              <a:r>
                <a:rPr lang="en-US" altLang="ja-JP" sz="2400" dirty="0" err="1" smtClean="0">
                  <a:solidFill>
                    <a:srgbClr val="00B0F0"/>
                  </a:solidFill>
                  <a:sym typeface="Wingdings" panose="05000000000000000000" pitchFamily="2" charset="2"/>
                </a:rPr>
                <a:t>hLL</a:t>
              </a:r>
              <a:r>
                <a:rPr lang="en-US" altLang="ja-JP" sz="2400" dirty="0" smtClean="0">
                  <a:solidFill>
                    <a:srgbClr val="00B0F0"/>
                  </a:solidFill>
                  <a:sym typeface="Wingdings" panose="05000000000000000000" pitchFamily="2" charset="2"/>
                </a:rPr>
                <a:t>).</a:t>
              </a:r>
              <a:endParaRPr kumimoji="1" lang="ja-JP" altLang="en-US" sz="2400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5" name="図 14" descr="\begin{document}&#10;while $\sigma_{B=0} \sim q_f^2 \frac{T}{g^4 \ln \frac{T}{gT}}$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66004"/>
            <a:ext cx="3540026" cy="615447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5508104" y="531837"/>
            <a:ext cx="36043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+ </a:t>
            </a:r>
            <a:r>
              <a:rPr lang="en-US" altLang="ja-JP" sz="2800" dirty="0" smtClean="0">
                <a:solidFill>
                  <a:srgbClr val="FF0000"/>
                </a:solidFill>
              </a:rPr>
              <a:t>Chirality conservation</a:t>
            </a:r>
          </a:p>
          <a:p>
            <a:r>
              <a:rPr lang="en-US" altLang="ja-JP" sz="2800" dirty="0">
                <a:solidFill>
                  <a:srgbClr val="FF0000"/>
                </a:solidFill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</a:rPr>
              <a:t>  in 1-2 (2-1) processes</a:t>
            </a:r>
          </a:p>
          <a:p>
            <a:r>
              <a:rPr kumimoji="1" lang="en-US" altLang="ja-JP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+ IR cutoff M</a:t>
            </a:r>
            <a:r>
              <a:rPr kumimoji="1" lang="en-US" altLang="ja-JP" sz="28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kumimoji="1" lang="ja-JP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～</a:t>
            </a:r>
            <a:r>
              <a:rPr kumimoji="1" lang="en-US" altLang="ja-JP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α</a:t>
            </a:r>
            <a:r>
              <a:rPr kumimoji="1" lang="en-US" altLang="ja-JP" sz="280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kumimoji="1" lang="en-US" altLang="ja-JP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  <a:r>
              <a:rPr kumimoji="1" lang="en-US" altLang="ja-JP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eB</a:t>
            </a:r>
            <a:endParaRPr kumimoji="1" lang="ja-JP" alt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63888" y="-27384"/>
            <a:ext cx="1373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Results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47664" y="2463279"/>
            <a:ext cx="3616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</a:rPr>
              <a:t>AMY (Arnold, Moore, </a:t>
            </a:r>
            <a:r>
              <a:rPr kumimoji="1" lang="en-US" altLang="ja-JP" sz="2400" dirty="0" err="1" smtClean="0">
                <a:solidFill>
                  <a:srgbClr val="00B050"/>
                </a:solidFill>
              </a:rPr>
              <a:t>Yaffe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)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pic>
        <p:nvPicPr>
          <p:cNvPr id="3" name="図 2" descr="\begin{document}&#10;\begin{align*}&#10;\sigma^{zz} = q_f^2 {\green \frac{\vert q_f B\vert}{2\pi}}&#10;\frac{4T}{ {\red g^2 m_f^2} \ln(T/{\blue M})}&#10;\end{align*}&#10;\end{document}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620688"/>
            <a:ext cx="4536503" cy="94030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508104" y="2463279"/>
            <a:ext cx="3682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See KH and Satow for a consistent </a:t>
            </a:r>
          </a:p>
          <a:p>
            <a:r>
              <a:rPr kumimoji="1" lang="en-US" altLang="ja-JP" dirty="0" smtClean="0"/>
              <a:t>result from </a:t>
            </a:r>
            <a:r>
              <a:rPr lang="en-US" altLang="ja-JP" dirty="0" smtClean="0"/>
              <a:t>diagrammatic calculation </a:t>
            </a:r>
          </a:p>
        </p:txBody>
      </p:sp>
    </p:spTree>
    <p:extLst>
      <p:ext uri="{BB962C8B-B14F-4D97-AF65-F5344CB8AC3E}">
        <p14:creationId xmlns:p14="http://schemas.microsoft.com/office/powerpoint/2010/main" val="6455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39552" y="1340768"/>
            <a:ext cx="8345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i="1" dirty="0" smtClean="0"/>
              <a:t>1-3</a:t>
            </a:r>
            <a:r>
              <a:rPr lang="en-US" altLang="ja-JP" sz="3600" i="1" dirty="0" smtClean="0"/>
              <a:t>. Bulk viscosity in a strong magnetic field</a:t>
            </a:r>
            <a:endParaRPr kumimoji="1" lang="ja-JP" altLang="en-US" sz="3600" i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2973657"/>
            <a:ext cx="7102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KH, X.-G. Huang, D. Rischke, D. Satow, </a:t>
            </a:r>
            <a:r>
              <a:rPr lang="en-US" altLang="ja-JP" sz="2000" b="1" dirty="0">
                <a:hlinkClick r:id="rId2"/>
              </a:rPr>
              <a:t>arXiv:1708.00515</a:t>
            </a:r>
            <a:r>
              <a:rPr lang="en-US" altLang="ja-JP" sz="2000" b="1" dirty="0"/>
              <a:t> [</a:t>
            </a:r>
            <a:r>
              <a:rPr lang="en-US" altLang="ja-JP" sz="2000" b="1" dirty="0" err="1"/>
              <a:t>hep-ph</a:t>
            </a:r>
            <a:r>
              <a:rPr lang="en-US" altLang="ja-JP" sz="2000" b="1" dirty="0"/>
              <a:t>] </a:t>
            </a:r>
            <a:r>
              <a:rPr lang="en-US" altLang="ja-JP" sz="2000" dirty="0" smtClean="0"/>
              <a:t>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858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円/楕円 212"/>
          <p:cNvSpPr/>
          <p:nvPr/>
        </p:nvSpPr>
        <p:spPr>
          <a:xfrm>
            <a:off x="1398162" y="971898"/>
            <a:ext cx="2385392" cy="2385392"/>
          </a:xfrm>
          <a:prstGeom prst="ellipse">
            <a:avLst/>
          </a:prstGeom>
          <a:solidFill>
            <a:srgbClr val="B7EC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57" name="グループ化 2056"/>
          <p:cNvGrpSpPr/>
          <p:nvPr/>
        </p:nvGrpSpPr>
        <p:grpSpPr>
          <a:xfrm>
            <a:off x="1385375" y="908720"/>
            <a:ext cx="2492499" cy="2499435"/>
            <a:chOff x="2932927" y="44624"/>
            <a:chExt cx="2492499" cy="2499435"/>
          </a:xfrm>
        </p:grpSpPr>
        <p:sp>
          <p:nvSpPr>
            <p:cNvPr id="214" name="円/楕円 213"/>
            <p:cNvSpPr/>
            <p:nvPr/>
          </p:nvSpPr>
          <p:spPr>
            <a:xfrm>
              <a:off x="3212976" y="354322"/>
              <a:ext cx="1872208" cy="1872208"/>
            </a:xfrm>
            <a:prstGeom prst="ellipse">
              <a:avLst/>
            </a:prstGeom>
            <a:solidFill>
              <a:srgbClr val="B7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4220204" y="509729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4646245" y="629941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4903708" y="1295640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4782342" y="1616076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3583245" y="1802895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 rot="4200000">
              <a:off x="4592947" y="1886303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 rot="4200000">
              <a:off x="3513445" y="559159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 rot="4200000">
              <a:off x="4363327" y="1916899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 rot="4200000">
              <a:off x="4461427" y="472459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 rot="15600000">
              <a:off x="3531907" y="1635032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/楕円 289"/>
            <p:cNvSpPr/>
            <p:nvPr/>
          </p:nvSpPr>
          <p:spPr>
            <a:xfrm rot="15600000">
              <a:off x="3348581" y="972465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右矢印 293"/>
            <p:cNvSpPr/>
            <p:nvPr/>
          </p:nvSpPr>
          <p:spPr>
            <a:xfrm>
              <a:off x="5137394" y="970928"/>
              <a:ext cx="288032" cy="508071"/>
            </a:xfrm>
            <a:prstGeom prst="righ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上矢印 294"/>
            <p:cNvSpPr/>
            <p:nvPr/>
          </p:nvSpPr>
          <p:spPr>
            <a:xfrm>
              <a:off x="3887304" y="44624"/>
              <a:ext cx="449310" cy="288032"/>
            </a:xfrm>
            <a:prstGeom prst="up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左矢印 295"/>
            <p:cNvSpPr/>
            <p:nvPr/>
          </p:nvSpPr>
          <p:spPr>
            <a:xfrm>
              <a:off x="2932927" y="994794"/>
              <a:ext cx="288032" cy="460338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下矢印 296"/>
            <p:cNvSpPr/>
            <p:nvPr/>
          </p:nvSpPr>
          <p:spPr>
            <a:xfrm>
              <a:off x="3851920" y="2241261"/>
              <a:ext cx="509311" cy="302798"/>
            </a:xfrm>
            <a:prstGeom prst="down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1" name="グループ化 300"/>
            <p:cNvGrpSpPr/>
            <p:nvPr/>
          </p:nvGrpSpPr>
          <p:grpSpPr>
            <a:xfrm rot="-3660000">
              <a:off x="3736247" y="398697"/>
              <a:ext cx="155665" cy="482218"/>
              <a:chOff x="3051033" y="1039364"/>
              <a:chExt cx="371867" cy="905210"/>
            </a:xfrm>
          </p:grpSpPr>
          <p:sp>
            <p:nvSpPr>
              <p:cNvPr id="302" name="円/楕円 301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円弧 302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円弧 303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円/楕円 304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円/楕円 305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円弧 306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円弧 307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308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円弧 309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円/楕円 310"/>
            <p:cNvSpPr/>
            <p:nvPr/>
          </p:nvSpPr>
          <p:spPr>
            <a:xfrm rot="4200000">
              <a:off x="3549552" y="781047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8" name="グループ化 2057"/>
          <p:cNvGrpSpPr/>
          <p:nvPr/>
        </p:nvGrpSpPr>
        <p:grpSpPr>
          <a:xfrm>
            <a:off x="1717634" y="1208767"/>
            <a:ext cx="1800200" cy="1872208"/>
            <a:chOff x="3264709" y="354322"/>
            <a:chExt cx="1800200" cy="1872208"/>
          </a:xfrm>
        </p:grpSpPr>
        <p:sp>
          <p:nvSpPr>
            <p:cNvPr id="215" name="円/楕円 214"/>
            <p:cNvSpPr/>
            <p:nvPr/>
          </p:nvSpPr>
          <p:spPr>
            <a:xfrm>
              <a:off x="3550861" y="689409"/>
              <a:ext cx="1196437" cy="1196437"/>
            </a:xfrm>
            <a:prstGeom prst="ellipse">
              <a:avLst/>
            </a:prstGeom>
            <a:solidFill>
              <a:srgbClr val="B7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5" name="グループ化 2054"/>
            <p:cNvGrpSpPr/>
            <p:nvPr/>
          </p:nvGrpSpPr>
          <p:grpSpPr>
            <a:xfrm>
              <a:off x="3264709" y="354322"/>
              <a:ext cx="1800200" cy="1872208"/>
              <a:chOff x="3264709" y="354322"/>
              <a:chExt cx="1800200" cy="1872208"/>
            </a:xfrm>
          </p:grpSpPr>
          <p:sp>
            <p:nvSpPr>
              <p:cNvPr id="216" name="円/楕円 215"/>
              <p:cNvSpPr/>
              <p:nvPr/>
            </p:nvSpPr>
            <p:spPr>
              <a:xfrm>
                <a:off x="4178519" y="1175865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円/楕円 216"/>
              <p:cNvSpPr/>
              <p:nvPr/>
            </p:nvSpPr>
            <p:spPr>
              <a:xfrm>
                <a:off x="4420460" y="1593016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3926659" y="1352440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>
              <a:xfrm>
                <a:off x="3886827" y="844091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8" name="グループ化 227"/>
              <p:cNvGrpSpPr/>
              <p:nvPr/>
            </p:nvGrpSpPr>
            <p:grpSpPr>
              <a:xfrm rot="2460594">
                <a:off x="4124559" y="1274708"/>
                <a:ext cx="155665" cy="482218"/>
                <a:chOff x="3051033" y="1039364"/>
                <a:chExt cx="371867" cy="905210"/>
              </a:xfrm>
            </p:grpSpPr>
            <p:sp>
              <p:nvSpPr>
                <p:cNvPr id="229" name="円/楕円 228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円弧 229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弧 230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円/楕円 231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円/楕円 232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円弧 233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円弧 234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円/楕円 235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円弧 236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0" name="円/楕円 259"/>
              <p:cNvSpPr/>
              <p:nvPr/>
            </p:nvSpPr>
            <p:spPr>
              <a:xfrm rot="4200000">
                <a:off x="3908638" y="1648516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円/楕円 260"/>
              <p:cNvSpPr/>
              <p:nvPr/>
            </p:nvSpPr>
            <p:spPr>
              <a:xfrm rot="4200000">
                <a:off x="4501983" y="1353513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円/楕円 262"/>
              <p:cNvSpPr/>
              <p:nvPr/>
            </p:nvSpPr>
            <p:spPr>
              <a:xfrm rot="4200000">
                <a:off x="4480912" y="1058174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265"/>
              <p:cNvSpPr/>
              <p:nvPr/>
            </p:nvSpPr>
            <p:spPr>
              <a:xfrm rot="4200000">
                <a:off x="4274503" y="872687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9" name="グループ化 278"/>
              <p:cNvGrpSpPr/>
              <p:nvPr/>
            </p:nvGrpSpPr>
            <p:grpSpPr>
              <a:xfrm rot="4200000">
                <a:off x="3745547" y="940768"/>
                <a:ext cx="155665" cy="482218"/>
                <a:chOff x="3051033" y="1039364"/>
                <a:chExt cx="371867" cy="905210"/>
              </a:xfrm>
            </p:grpSpPr>
            <p:sp>
              <p:nvSpPr>
                <p:cNvPr id="280" name="円/楕円 279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円弧 280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円弧 281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円/楕円 282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円/楕円 283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円弧 284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円弧 285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円/楕円 286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円弧 287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3" name="下矢印 292"/>
              <p:cNvSpPr/>
              <p:nvPr/>
            </p:nvSpPr>
            <p:spPr>
              <a:xfrm>
                <a:off x="3851920" y="1923732"/>
                <a:ext cx="509311" cy="302798"/>
              </a:xfrm>
              <a:prstGeom prst="down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右矢印 297"/>
              <p:cNvSpPr/>
              <p:nvPr/>
            </p:nvSpPr>
            <p:spPr>
              <a:xfrm>
                <a:off x="4776877" y="970928"/>
                <a:ext cx="288032" cy="508071"/>
              </a:xfrm>
              <a:prstGeom prst="right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上矢印 298"/>
              <p:cNvSpPr/>
              <p:nvPr/>
            </p:nvSpPr>
            <p:spPr>
              <a:xfrm>
                <a:off x="3886827" y="354322"/>
                <a:ext cx="449310" cy="288032"/>
              </a:xfrm>
              <a:prstGeom prst="up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左矢印 299"/>
              <p:cNvSpPr/>
              <p:nvPr/>
            </p:nvSpPr>
            <p:spPr>
              <a:xfrm>
                <a:off x="3264709" y="994794"/>
                <a:ext cx="288032" cy="460338"/>
              </a:xfrm>
              <a:prstGeom prst="left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60" name="グループ化 2059"/>
          <p:cNvGrpSpPr/>
          <p:nvPr/>
        </p:nvGrpSpPr>
        <p:grpSpPr>
          <a:xfrm>
            <a:off x="1537908" y="1050464"/>
            <a:ext cx="2077019" cy="2198134"/>
            <a:chOff x="1537908" y="2132856"/>
            <a:chExt cx="2077019" cy="2198134"/>
          </a:xfrm>
        </p:grpSpPr>
        <p:sp>
          <p:nvSpPr>
            <p:cNvPr id="219" name="円/楕円 218"/>
            <p:cNvSpPr/>
            <p:nvPr/>
          </p:nvSpPr>
          <p:spPr>
            <a:xfrm>
              <a:off x="2843808" y="2132856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3245882" y="2363167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1763607" y="2468470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/>
            <p:cNvGrpSpPr/>
            <p:nvPr/>
          </p:nvGrpSpPr>
          <p:grpSpPr>
            <a:xfrm rot="2460594">
              <a:off x="3312817" y="3500494"/>
              <a:ext cx="155665" cy="482218"/>
              <a:chOff x="3051033" y="1039364"/>
              <a:chExt cx="371867" cy="905210"/>
            </a:xfrm>
          </p:grpSpPr>
          <p:sp>
            <p:nvSpPr>
              <p:cNvPr id="239" name="円/楕円 238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弧 239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弧 240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円弧 243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円弧 244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245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円弧 246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/>
            <p:cNvGrpSpPr/>
            <p:nvPr/>
          </p:nvGrpSpPr>
          <p:grpSpPr>
            <a:xfrm rot="2460594">
              <a:off x="2079539" y="3796353"/>
              <a:ext cx="155665" cy="482218"/>
              <a:chOff x="3051033" y="1039364"/>
              <a:chExt cx="371867" cy="905210"/>
            </a:xfrm>
          </p:grpSpPr>
          <p:sp>
            <p:nvSpPr>
              <p:cNvPr id="249" name="円/楕円 248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円弧 249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円弧 250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円/楕円 251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円/楕円 252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円弧 253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円弧 254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円/楕円 255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円弧 256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円/楕円 258"/>
            <p:cNvSpPr/>
            <p:nvPr/>
          </p:nvSpPr>
          <p:spPr>
            <a:xfrm rot="4200000">
              <a:off x="2119201" y="2245729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>
            <a:xfrm rot="4200000">
              <a:off x="2987386" y="4203054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 rot="4200000">
              <a:off x="1716254" y="3677332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/>
            <p:cNvGrpSpPr/>
            <p:nvPr/>
          </p:nvGrpSpPr>
          <p:grpSpPr>
            <a:xfrm rot="4200000">
              <a:off x="3295985" y="2508865"/>
              <a:ext cx="155665" cy="482218"/>
              <a:chOff x="3051033" y="1039364"/>
              <a:chExt cx="371867" cy="905210"/>
            </a:xfrm>
          </p:grpSpPr>
          <p:sp>
            <p:nvSpPr>
              <p:cNvPr id="270" name="円/楕円 269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円弧 270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円弧 271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円/楕円 272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円/楕円 273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弧 274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円弧 275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円/楕円 276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円弧 277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1" name="円/楕円 290"/>
            <p:cNvSpPr/>
            <p:nvPr/>
          </p:nvSpPr>
          <p:spPr>
            <a:xfrm rot="15600000">
              <a:off x="1537908" y="3350905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 rot="15600000">
              <a:off x="1781434" y="3996347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4" name="グループ化 2073"/>
          <p:cNvGrpSpPr/>
          <p:nvPr/>
        </p:nvGrpSpPr>
        <p:grpSpPr>
          <a:xfrm>
            <a:off x="5911916" y="1203863"/>
            <a:ext cx="1986629" cy="1906178"/>
            <a:chOff x="5403217" y="2311287"/>
            <a:chExt cx="1986629" cy="1906178"/>
          </a:xfrm>
        </p:grpSpPr>
        <p:sp>
          <p:nvSpPr>
            <p:cNvPr id="10" name="円/楕円 9"/>
            <p:cNvSpPr/>
            <p:nvPr/>
          </p:nvSpPr>
          <p:spPr>
            <a:xfrm>
              <a:off x="5796136" y="2699263"/>
              <a:ext cx="1196437" cy="1196437"/>
            </a:xfrm>
            <a:prstGeom prst="ellipse">
              <a:avLst/>
            </a:prstGeom>
            <a:solidFill>
              <a:srgbClr val="B7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6280273" y="2804974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6484600" y="2988993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6044407" y="2930723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6316272" y="2924944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6633885" y="2797923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/>
            <p:cNvGrpSpPr/>
            <p:nvPr/>
          </p:nvGrpSpPr>
          <p:grpSpPr>
            <a:xfrm rot="2460594">
              <a:off x="6687104" y="2889683"/>
              <a:ext cx="155665" cy="482218"/>
              <a:chOff x="3051033" y="1039364"/>
              <a:chExt cx="371867" cy="905210"/>
            </a:xfrm>
          </p:grpSpPr>
          <p:sp>
            <p:nvSpPr>
              <p:cNvPr id="94" name="円/楕円 93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弧 94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円弧 95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96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円/楕円 97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円弧 98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弧 99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/楕円 100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弧 101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円/楕円 103"/>
            <p:cNvSpPr/>
            <p:nvPr/>
          </p:nvSpPr>
          <p:spPr>
            <a:xfrm>
              <a:off x="5956781" y="3354183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6484600" y="3563732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6704302" y="3384925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/>
            <p:cNvGrpSpPr/>
            <p:nvPr/>
          </p:nvGrpSpPr>
          <p:grpSpPr>
            <a:xfrm rot="1800000">
              <a:off x="5999039" y="3267318"/>
              <a:ext cx="155665" cy="482218"/>
              <a:chOff x="3051033" y="1039364"/>
              <a:chExt cx="371867" cy="905210"/>
            </a:xfrm>
          </p:grpSpPr>
          <p:sp>
            <p:nvSpPr>
              <p:cNvPr id="110" name="円/楕円 109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弧 110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弧 111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弧 114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弧 115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116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円弧 117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" name="円/楕円 120"/>
            <p:cNvSpPr/>
            <p:nvPr/>
          </p:nvSpPr>
          <p:spPr>
            <a:xfrm rot="11400000">
              <a:off x="6234127" y="3557592"/>
              <a:ext cx="127936" cy="12793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左矢印 193"/>
            <p:cNvSpPr/>
            <p:nvPr/>
          </p:nvSpPr>
          <p:spPr>
            <a:xfrm rot="2835250">
              <a:off x="5402465" y="2382510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左矢印 197"/>
            <p:cNvSpPr/>
            <p:nvPr/>
          </p:nvSpPr>
          <p:spPr>
            <a:xfrm rot="13500000">
              <a:off x="6768342" y="3680341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左矢印 198"/>
            <p:cNvSpPr/>
            <p:nvPr/>
          </p:nvSpPr>
          <p:spPr>
            <a:xfrm rot="18900000">
              <a:off x="5403217" y="3744967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左矢印 199"/>
            <p:cNvSpPr/>
            <p:nvPr/>
          </p:nvSpPr>
          <p:spPr>
            <a:xfrm rot="8223747">
              <a:off x="6781499" y="2388232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3"/>
            <p:cNvSpPr/>
            <p:nvPr/>
          </p:nvSpPr>
          <p:spPr>
            <a:xfrm>
              <a:off x="6372200" y="3301064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5868144" y="3140968"/>
              <a:ext cx="127936" cy="1279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円/楕円 341"/>
            <p:cNvSpPr/>
            <p:nvPr/>
          </p:nvSpPr>
          <p:spPr>
            <a:xfrm>
              <a:off x="6228717" y="3106553"/>
              <a:ext cx="127936" cy="12793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1" name="グループ化 2070"/>
          <p:cNvGrpSpPr/>
          <p:nvPr/>
        </p:nvGrpSpPr>
        <p:grpSpPr>
          <a:xfrm>
            <a:off x="5633706" y="908720"/>
            <a:ext cx="2538694" cy="2538694"/>
            <a:chOff x="2907045" y="210173"/>
            <a:chExt cx="2385392" cy="2385392"/>
          </a:xfrm>
        </p:grpSpPr>
        <p:sp>
          <p:nvSpPr>
            <p:cNvPr id="6" name="円/楕円 5"/>
            <p:cNvSpPr/>
            <p:nvPr/>
          </p:nvSpPr>
          <p:spPr>
            <a:xfrm>
              <a:off x="2907045" y="210173"/>
              <a:ext cx="2385392" cy="2385392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45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6" name="グループ化 2065"/>
            <p:cNvGrpSpPr/>
            <p:nvPr/>
          </p:nvGrpSpPr>
          <p:grpSpPr>
            <a:xfrm>
              <a:off x="3106040" y="384729"/>
              <a:ext cx="1969522" cy="2045495"/>
              <a:chOff x="5378499" y="2269122"/>
              <a:chExt cx="1969522" cy="2045495"/>
            </a:xfrm>
          </p:grpSpPr>
          <p:sp>
            <p:nvSpPr>
              <p:cNvPr id="91" name="円/楕円 90"/>
              <p:cNvSpPr/>
              <p:nvPr/>
            </p:nvSpPr>
            <p:spPr>
              <a:xfrm>
                <a:off x="6942190" y="3550806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/楕円 105"/>
              <p:cNvSpPr/>
              <p:nvPr/>
            </p:nvSpPr>
            <p:spPr>
              <a:xfrm>
                <a:off x="6454091" y="3634793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>
              <a:xfrm>
                <a:off x="6022043" y="3733112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円/楕円 119"/>
              <p:cNvSpPr/>
              <p:nvPr/>
            </p:nvSpPr>
            <p:spPr>
              <a:xfrm rot="11400000">
                <a:off x="5868738" y="2269122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/楕円 121"/>
              <p:cNvSpPr/>
              <p:nvPr/>
            </p:nvSpPr>
            <p:spPr>
              <a:xfrm rot="11400000">
                <a:off x="6740471" y="2401939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 rot="11400000">
                <a:off x="5487774" y="3509669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円/楕円 124"/>
              <p:cNvSpPr/>
              <p:nvPr/>
            </p:nvSpPr>
            <p:spPr>
              <a:xfrm rot="11400000">
                <a:off x="6068373" y="4186681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9" name="グループ化 148"/>
              <p:cNvGrpSpPr/>
              <p:nvPr/>
            </p:nvGrpSpPr>
            <p:grpSpPr>
              <a:xfrm rot="4200000">
                <a:off x="6356344" y="2407390"/>
                <a:ext cx="155665" cy="482218"/>
                <a:chOff x="3051033" y="1039364"/>
                <a:chExt cx="371867" cy="905210"/>
              </a:xfrm>
            </p:grpSpPr>
            <p:sp>
              <p:nvSpPr>
                <p:cNvPr id="150" name="円/楕円 149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円弧 150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円弧 151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円/楕円 152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円/楕円 153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円弧 154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円弧 155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円/楕円 156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円弧 157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円/楕円 175"/>
              <p:cNvSpPr/>
              <p:nvPr/>
            </p:nvSpPr>
            <p:spPr>
              <a:xfrm rot="11400000">
                <a:off x="7220085" y="3184823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/>
              <p:cNvGrpSpPr/>
              <p:nvPr/>
            </p:nvGrpSpPr>
            <p:grpSpPr>
              <a:xfrm rot="-3660000">
                <a:off x="5541775" y="2828852"/>
                <a:ext cx="155665" cy="482218"/>
                <a:chOff x="3051033" y="1039364"/>
                <a:chExt cx="371867" cy="905210"/>
              </a:xfrm>
            </p:grpSpPr>
            <p:sp>
              <p:nvSpPr>
                <p:cNvPr id="178" name="円/楕円 177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弧 178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円弧 179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180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181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弧 182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円弧 183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円/楕円 184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弧 185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0" name="左矢印 349"/>
            <p:cNvSpPr/>
            <p:nvPr/>
          </p:nvSpPr>
          <p:spPr>
            <a:xfrm rot="2835250">
              <a:off x="3179860" y="497420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左矢印 350"/>
            <p:cNvSpPr/>
            <p:nvPr/>
          </p:nvSpPr>
          <p:spPr>
            <a:xfrm rot="13500000">
              <a:off x="4441250" y="1829666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左矢印 351"/>
            <p:cNvSpPr/>
            <p:nvPr/>
          </p:nvSpPr>
          <p:spPr>
            <a:xfrm rot="18900000">
              <a:off x="3177585" y="1797187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左矢印 352"/>
            <p:cNvSpPr/>
            <p:nvPr/>
          </p:nvSpPr>
          <p:spPr>
            <a:xfrm rot="8223747">
              <a:off x="4442816" y="503142"/>
              <a:ext cx="608347" cy="465901"/>
            </a:xfrm>
            <a:prstGeom prst="leftArrow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6" name="グループ化 375"/>
            <p:cNvGrpSpPr/>
            <p:nvPr/>
          </p:nvGrpSpPr>
          <p:grpSpPr>
            <a:xfrm rot="2460594">
              <a:off x="4637262" y="900624"/>
              <a:ext cx="155665" cy="482218"/>
              <a:chOff x="3051033" y="1039364"/>
              <a:chExt cx="371867" cy="905210"/>
            </a:xfrm>
          </p:grpSpPr>
          <p:sp>
            <p:nvSpPr>
              <p:cNvPr id="377" name="円/楕円 376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弧 377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円弧 378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円/楕円 379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380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円弧 381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円弧 382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383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円弧 384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/>
            <p:cNvGrpSpPr/>
            <p:nvPr/>
          </p:nvGrpSpPr>
          <p:grpSpPr>
            <a:xfrm rot="1800000">
              <a:off x="3949197" y="1278259"/>
              <a:ext cx="155665" cy="482218"/>
              <a:chOff x="3051033" y="1039364"/>
              <a:chExt cx="371867" cy="905210"/>
            </a:xfrm>
          </p:grpSpPr>
          <p:sp>
            <p:nvSpPr>
              <p:cNvPr id="387" name="円/楕円 386"/>
              <p:cNvSpPr/>
              <p:nvPr/>
            </p:nvSpPr>
            <p:spPr>
              <a:xfrm rot="5400000">
                <a:off x="3242943" y="119373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円弧 387"/>
              <p:cNvSpPr/>
              <p:nvPr/>
            </p:nvSpPr>
            <p:spPr>
              <a:xfrm rot="3741566">
                <a:off x="3077347" y="1018135"/>
                <a:ext cx="324324" cy="366782"/>
              </a:xfrm>
              <a:prstGeom prst="arc">
                <a:avLst>
                  <a:gd name="adj1" fmla="val 15288936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円弧 388"/>
              <p:cNvSpPr/>
              <p:nvPr/>
            </p:nvSpPr>
            <p:spPr>
              <a:xfrm rot="3741566">
                <a:off x="3079819" y="1184484"/>
                <a:ext cx="313923" cy="366782"/>
              </a:xfrm>
              <a:prstGeom prst="arc">
                <a:avLst>
                  <a:gd name="adj1" fmla="val 15152873"/>
                  <a:gd name="adj2" fmla="val 2033161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円/楕円 389"/>
              <p:cNvSpPr/>
              <p:nvPr/>
            </p:nvSpPr>
            <p:spPr>
              <a:xfrm rot="5400000">
                <a:off x="3242943" y="1343537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円/楕円 390"/>
              <p:cNvSpPr/>
              <p:nvPr/>
            </p:nvSpPr>
            <p:spPr>
              <a:xfrm rot="5400000">
                <a:off x="3238883" y="1504566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弧 391"/>
              <p:cNvSpPr/>
              <p:nvPr/>
            </p:nvSpPr>
            <p:spPr>
              <a:xfrm rot="3741566">
                <a:off x="3073288" y="1328969"/>
                <a:ext cx="324324" cy="366782"/>
              </a:xfrm>
              <a:prstGeom prst="arc">
                <a:avLst>
                  <a:gd name="adj1" fmla="val 14782402"/>
                  <a:gd name="adj2" fmla="val 20650506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円弧 392"/>
              <p:cNvSpPr/>
              <p:nvPr/>
            </p:nvSpPr>
            <p:spPr>
              <a:xfrm rot="3741566">
                <a:off x="3074218" y="1486779"/>
                <a:ext cx="320411" cy="366782"/>
              </a:xfrm>
              <a:prstGeom prst="arc">
                <a:avLst>
                  <a:gd name="adj1" fmla="val 15152873"/>
                  <a:gd name="adj2" fmla="val 20482557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円/楕円 393"/>
              <p:cNvSpPr/>
              <p:nvPr/>
            </p:nvSpPr>
            <p:spPr>
              <a:xfrm rot="5400000">
                <a:off x="3238883" y="1654372"/>
                <a:ext cx="106513" cy="177896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円弧 394"/>
              <p:cNvSpPr/>
              <p:nvPr/>
            </p:nvSpPr>
            <p:spPr>
              <a:xfrm rot="3741566">
                <a:off x="3092576" y="1638427"/>
                <a:ext cx="302757" cy="309538"/>
              </a:xfrm>
              <a:prstGeom prst="arc">
                <a:avLst>
                  <a:gd name="adj1" fmla="val 15288936"/>
                  <a:gd name="adj2" fmla="val 21419531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87" name="テキスト ボックス 186"/>
          <p:cNvSpPr txBox="1"/>
          <p:nvPr/>
        </p:nvSpPr>
        <p:spPr>
          <a:xfrm>
            <a:off x="1475656" y="3513202"/>
            <a:ext cx="22767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Adiabatic expansion</a:t>
            </a:r>
          </a:p>
          <a:p>
            <a:r>
              <a:rPr lang="en-US" altLang="ja-JP" sz="2000" dirty="0" smtClean="0"/>
              <a:t>in an equilibrium</a:t>
            </a:r>
            <a:endParaRPr kumimoji="1" lang="ja-JP" altLang="en-US" sz="2000" dirty="0"/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2411760" y="44624"/>
            <a:ext cx="4328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Bulk viscosity of the QGP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pic>
        <p:nvPicPr>
          <p:cNvPr id="312" name="図 311" descr="\begin{document}&#10;\begin{align*}&#10;\zeta = 0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13" y="3052028"/>
            <a:ext cx="904163" cy="368880"/>
          </a:xfrm>
          <a:prstGeom prst="rect">
            <a:avLst/>
          </a:prstGeom>
        </p:spPr>
      </p:pic>
      <p:grpSp>
        <p:nvGrpSpPr>
          <p:cNvPr id="314" name="グループ化 313"/>
          <p:cNvGrpSpPr/>
          <p:nvPr/>
        </p:nvGrpSpPr>
        <p:grpSpPr>
          <a:xfrm>
            <a:off x="5010453" y="3012917"/>
            <a:ext cx="3593995" cy="1148677"/>
            <a:chOff x="5010453" y="3012917"/>
            <a:chExt cx="3593995" cy="1148677"/>
          </a:xfrm>
        </p:grpSpPr>
        <p:sp>
          <p:nvSpPr>
            <p:cNvPr id="409" name="テキスト ボックス 408"/>
            <p:cNvSpPr txBox="1"/>
            <p:nvPr/>
          </p:nvSpPr>
          <p:spPr>
            <a:xfrm>
              <a:off x="5673902" y="3453708"/>
              <a:ext cx="29305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Rapid expansion </a:t>
              </a:r>
            </a:p>
            <a:p>
              <a:r>
                <a:rPr lang="en-US" altLang="ja-JP" sz="2000" dirty="0" smtClean="0"/>
                <a:t>in (slightly) off equilibrium</a:t>
              </a:r>
              <a:endParaRPr kumimoji="1" lang="ja-JP" altLang="en-US" sz="2000" dirty="0"/>
            </a:p>
          </p:txBody>
        </p:sp>
        <p:pic>
          <p:nvPicPr>
            <p:cNvPr id="313" name="図 312" descr="\begin{document}&#10;\begin{align*}&#10;\zeta \not = 0&#10;\end{align*}&#10;\end{document}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0453" y="3012917"/>
              <a:ext cx="904163" cy="381600"/>
            </a:xfrm>
            <a:prstGeom prst="rect">
              <a:avLst/>
            </a:prstGeom>
          </p:spPr>
        </p:pic>
      </p:grpSp>
      <p:grpSp>
        <p:nvGrpSpPr>
          <p:cNvPr id="317" name="グループ化 316"/>
          <p:cNvGrpSpPr/>
          <p:nvPr/>
        </p:nvGrpSpPr>
        <p:grpSpPr>
          <a:xfrm>
            <a:off x="161810" y="4293096"/>
            <a:ext cx="8951350" cy="2448272"/>
            <a:chOff x="161810" y="4293096"/>
            <a:chExt cx="8951350" cy="2448272"/>
          </a:xfrm>
        </p:grpSpPr>
        <p:pic>
          <p:nvPicPr>
            <p:cNvPr id="2077" name="図 2076" descr="\begin{document}&#10;\begin{align*}&#10;T^\mu_\mu = m^2 \bar \psi \psi + \frac{ \beta(g)}{g^3} F^{\mu\nu}F_{\mu\nu} 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3334" y="5373216"/>
              <a:ext cx="4248602" cy="866364"/>
            </a:xfrm>
            <a:prstGeom prst="rect">
              <a:avLst/>
            </a:prstGeom>
          </p:spPr>
        </p:pic>
        <p:sp>
          <p:nvSpPr>
            <p:cNvPr id="77" name="テキスト ボックス 76"/>
            <p:cNvSpPr txBox="1"/>
            <p:nvPr/>
          </p:nvSpPr>
          <p:spPr>
            <a:xfrm>
              <a:off x="6084168" y="6300979"/>
              <a:ext cx="29345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Arnold, </a:t>
              </a:r>
              <a:r>
                <a:rPr kumimoji="1" lang="en-US" altLang="ja-JP" dirty="0" err="1" smtClean="0">
                  <a:solidFill>
                    <a:srgbClr val="00B050"/>
                  </a:solidFill>
                </a:rPr>
                <a:t>Dogan</a:t>
              </a:r>
              <a:r>
                <a:rPr kumimoji="1" lang="en-US" altLang="ja-JP" dirty="0" smtClean="0">
                  <a:solidFill>
                    <a:srgbClr val="00B050"/>
                  </a:solidFill>
                </a:rPr>
                <a:t>, Moore (2006)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pic>
          <p:nvPicPr>
            <p:cNvPr id="78" name="図 77" descr="\begin{document}&#10;\begin{align*}&#10;\zeta \sim m^4 \, \#_1 + \beta^2 \,  \#_2&#10;\end{align*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6305708"/>
              <a:ext cx="3210571" cy="435660"/>
            </a:xfrm>
            <a:prstGeom prst="rect">
              <a:avLst/>
            </a:prstGeom>
          </p:spPr>
        </p:pic>
        <p:sp>
          <p:nvSpPr>
            <p:cNvPr id="85" name="テキスト ボックス 84"/>
            <p:cNvSpPr txBox="1"/>
            <p:nvPr/>
          </p:nvSpPr>
          <p:spPr>
            <a:xfrm>
              <a:off x="179512" y="5013176"/>
              <a:ext cx="8057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A finite bulk viscosity demands conformal-symmetry breakings.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188" name="テキスト ボックス 187"/>
            <p:cNvSpPr txBox="1"/>
            <p:nvPr/>
          </p:nvSpPr>
          <p:spPr>
            <a:xfrm>
              <a:off x="161810" y="4365104"/>
              <a:ext cx="54502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Scale inv. </a:t>
              </a:r>
              <a:r>
                <a:rPr lang="en-US" altLang="ja-JP" sz="2400" dirty="0" smtClean="0">
                  <a:solidFill>
                    <a:srgbClr val="FF0000"/>
                  </a:solidFill>
                </a:rPr>
                <a:t>in the massless &amp; classical limits: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pic>
          <p:nvPicPr>
            <p:cNvPr id="316" name="図 315" descr="\begin{document}&#10;\begin{align*}&#10;{\mathcal L}_{\rm QCD} = \bar \psi i \slashed D \psi &#10;- \frac{1}{4}  F ^{\mu\nu}F_{\mu\nu}&#10;\end{align*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6247" y="4293096"/>
              <a:ext cx="3476913" cy="6365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276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1547664" y="241484"/>
            <a:ext cx="6204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D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ynamics 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in </a:t>
            </a:r>
            <a:r>
              <a:rPr lang="en-US" altLang="ja-JP" sz="2800" dirty="0" smtClean="0">
                <a:solidFill>
                  <a:srgbClr val="0070C0"/>
                </a:solidFill>
              </a:rPr>
              <a:t>the lowest Landau level (LLL)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51520" y="1195517"/>
            <a:ext cx="3631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(1+1)-D dispersion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relations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2" name="図 1" descr="\begin{document}&#10;\begin{align*}&#10;\varepsilon = \pm p_z&#10;\end{align*}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797" y="1833313"/>
            <a:ext cx="1157955" cy="298308"/>
          </a:xfrm>
          <a:prstGeom prst="rect">
            <a:avLst/>
          </a:prstGeom>
        </p:spPr>
      </p:pic>
      <p:grpSp>
        <p:nvGrpSpPr>
          <p:cNvPr id="28" name="グループ化 27"/>
          <p:cNvGrpSpPr/>
          <p:nvPr/>
        </p:nvGrpSpPr>
        <p:grpSpPr>
          <a:xfrm>
            <a:off x="35496" y="2802123"/>
            <a:ext cx="3547039" cy="3003141"/>
            <a:chOff x="107504" y="2514091"/>
            <a:chExt cx="3802187" cy="3219165"/>
          </a:xfrm>
        </p:grpSpPr>
        <p:cxnSp>
          <p:nvCxnSpPr>
            <p:cNvPr id="13" name="直線矢印コネクタ 12"/>
            <p:cNvCxnSpPr/>
            <p:nvPr/>
          </p:nvCxnSpPr>
          <p:spPr>
            <a:xfrm>
              <a:off x="323528" y="4129281"/>
              <a:ext cx="352839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V="1">
              <a:off x="1979712" y="2586775"/>
              <a:ext cx="0" cy="314648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539552" y="2803769"/>
              <a:ext cx="2880320" cy="2640005"/>
            </a:xfrm>
            <a:prstGeom prst="line">
              <a:avLst/>
            </a:prstGeom>
            <a:ln w="1905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683568" y="2858928"/>
              <a:ext cx="2664296" cy="250035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図 20" descr="\begin{document}&#10;\begin{align*}&#10;p_z&#10;\end{align*}&#10;\end{document}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3888" y="4293096"/>
              <a:ext cx="345803" cy="260760"/>
            </a:xfrm>
            <a:prstGeom prst="rect">
              <a:avLst/>
            </a:prstGeom>
          </p:spPr>
        </p:pic>
        <p:pic>
          <p:nvPicPr>
            <p:cNvPr id="22" name="図 21" descr="\begin{document}&#10;\begin{align*}&#10;\epsilon&#10;\end{align*}&#10;\end{document}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8772" y="2514091"/>
              <a:ext cx="196153" cy="266837"/>
            </a:xfrm>
            <a:prstGeom prst="rect">
              <a:avLst/>
            </a:prstGeom>
          </p:spPr>
        </p:pic>
        <p:pic>
          <p:nvPicPr>
            <p:cNvPr id="26" name="図 25" descr="\begin{document}&#10;\begin{align*}&#10;{\blue R_{\uparrow}}&#10;\end{align*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7400" y="2645747"/>
              <a:ext cx="425115" cy="391140"/>
            </a:xfrm>
            <a:prstGeom prst="rect">
              <a:avLst/>
            </a:prstGeom>
          </p:spPr>
        </p:pic>
        <p:pic>
          <p:nvPicPr>
            <p:cNvPr id="27" name="図 26" descr="\begin{document}&#10;\begin{align*}&#10;{\red L_{\uparrow}}&#10;\end{align*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2634432"/>
              <a:ext cx="393390" cy="391140"/>
            </a:xfrm>
            <a:prstGeom prst="rect">
              <a:avLst/>
            </a:prstGeom>
          </p:spPr>
        </p:pic>
      </p:grpSp>
      <p:sp>
        <p:nvSpPr>
          <p:cNvPr id="7" name="右矢印 6"/>
          <p:cNvSpPr/>
          <p:nvPr/>
        </p:nvSpPr>
        <p:spPr>
          <a:xfrm>
            <a:off x="3779912" y="2255851"/>
            <a:ext cx="792088" cy="864096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04048" y="1922056"/>
            <a:ext cx="37749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Anomalous transport phenomena.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Chiral  magnetic/separation effect</a:t>
            </a:r>
          </a:p>
          <a:p>
            <a:r>
              <a:rPr lang="en-US" altLang="ja-JP" sz="2000" dirty="0" smtClean="0"/>
              <a:t>in a number of literatures</a:t>
            </a:r>
            <a:r>
              <a:rPr lang="en-US" altLang="ja-JP" sz="2000" dirty="0" smtClean="0"/>
              <a:t>.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58" name="右矢印 57"/>
          <p:cNvSpPr/>
          <p:nvPr/>
        </p:nvSpPr>
        <p:spPr>
          <a:xfrm>
            <a:off x="3779912" y="4820959"/>
            <a:ext cx="792088" cy="864096"/>
          </a:xfrm>
          <a:prstGeom prst="rightArrow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 smtClean="0">
                <a:solidFill>
                  <a:srgbClr val="0070C0"/>
                </a:solidFill>
              </a:rPr>
              <a:t>???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44008" y="4604935"/>
            <a:ext cx="4279313" cy="13234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Any consequence in usual (dissipative)</a:t>
            </a:r>
          </a:p>
          <a:p>
            <a:r>
              <a:rPr lang="en-US" altLang="ja-JP" sz="2000" b="1" dirty="0" smtClean="0"/>
              <a:t>transport phenomena?</a:t>
            </a:r>
          </a:p>
          <a:p>
            <a:endParaRPr lang="en-US" altLang="ja-JP" sz="2000" b="1" dirty="0"/>
          </a:p>
          <a:p>
            <a:r>
              <a:rPr lang="en-US" altLang="ja-JP" sz="2000" b="1" dirty="0" smtClean="0"/>
              <a:t>Not fully addressed yet.</a:t>
            </a:r>
            <a:endParaRPr kumimoji="1" lang="ja-JP" altLang="en-US" sz="20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48064" y="1195517"/>
            <a:ext cx="3598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Macroscopic consequences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1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 descr="\begin{document}&#10;\begin{align*}&#10;v_z = k_z / \epsilon_k&#10;\end{align*}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276872"/>
            <a:ext cx="1748048" cy="410220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1475656" y="332656"/>
            <a:ext cx="54806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Pressure evolution </a:t>
            </a:r>
          </a:p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in the presence of an expansion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pic>
        <p:nvPicPr>
          <p:cNvPr id="25" name="図 24" descr="\begin{document}&#10;\begin{align*}&#10;\delta P_\parallel &#10;= \frac{ |eB|} {2\pi} \int \!\! \frac{dk_z}{2\pi}  k_z v_z   \delta f(k_z)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718" y="1921196"/>
            <a:ext cx="4780958" cy="931740"/>
          </a:xfrm>
          <a:prstGeom prst="rect">
            <a:avLst/>
          </a:prstGeom>
        </p:spPr>
      </p:pic>
      <p:pic>
        <p:nvPicPr>
          <p:cNvPr id="48" name="図 47" descr="\begin{document}&#10;\begin{align*}&#10;\zeta_\parallel = - \frac{1}{3} \frac{\delta P_\parallel}{( {\red \partial_z u_z} )}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45" y="4869160"/>
            <a:ext cx="3168352" cy="1192915"/>
          </a:xfrm>
          <a:prstGeom prst="rect">
            <a:avLst/>
          </a:prstGeom>
        </p:spPr>
      </p:pic>
      <p:pic>
        <p:nvPicPr>
          <p:cNvPr id="49" name="図 48" descr="\begin{document}&#10;In the linear response regime, $ \delta f \propto {\red \partial _z u_z}$.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73016"/>
            <a:ext cx="7055642" cy="37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2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\begin{document}&#10;$e$: Energy density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728" y="2196024"/>
            <a:ext cx="3039256" cy="368880"/>
          </a:xfrm>
          <a:prstGeom prst="rect">
            <a:avLst/>
          </a:prstGeom>
        </p:spPr>
      </p:pic>
      <p:pic>
        <p:nvPicPr>
          <p:cNvPr id="4" name="図 3" descr="\begin{document}&#10;\begin{align*}&#10;\delta \tilde P_\parallel &#10;= \frac{ |eB|} {2\pi} \int \!\! \frac{dk_z}{2\pi}  &#10;\frac{{\red k_z^2  - \Theta \epsilon_k^2} }{\epsilon_k} \delta f(k_z)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56992"/>
            <a:ext cx="5656569" cy="954000"/>
          </a:xfrm>
          <a:prstGeom prst="rect">
            <a:avLst/>
          </a:prstGeom>
        </p:spPr>
      </p:pic>
      <p:pic>
        <p:nvPicPr>
          <p:cNvPr id="6" name="図 5" descr="\begin{document}&#10;Note that {\red $ \Theta = \frac{1}{d_{\rm space} } $} in the massless limit.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941168"/>
            <a:ext cx="7204749" cy="556500"/>
          </a:xfrm>
          <a:prstGeom prst="rect">
            <a:avLst/>
          </a:prstGeom>
        </p:spPr>
      </p:pic>
      <p:grpSp>
        <p:nvGrpSpPr>
          <p:cNvPr id="111" name="グループ化 110"/>
          <p:cNvGrpSpPr/>
          <p:nvPr/>
        </p:nvGrpSpPr>
        <p:grpSpPr>
          <a:xfrm>
            <a:off x="6030518" y="740557"/>
            <a:ext cx="2492499" cy="2499435"/>
            <a:chOff x="1385375" y="1412776"/>
            <a:chExt cx="2492499" cy="2499435"/>
          </a:xfrm>
        </p:grpSpPr>
        <p:sp>
          <p:nvSpPr>
            <p:cNvPr id="8" name="円/楕円 7"/>
            <p:cNvSpPr/>
            <p:nvPr/>
          </p:nvSpPr>
          <p:spPr>
            <a:xfrm>
              <a:off x="1398162" y="1475954"/>
              <a:ext cx="2385392" cy="2385392"/>
            </a:xfrm>
            <a:prstGeom prst="ellipse">
              <a:avLst/>
            </a:prstGeom>
            <a:solidFill>
              <a:srgbClr val="B7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1385375" y="1412776"/>
              <a:ext cx="2492499" cy="2499435"/>
              <a:chOff x="2932927" y="44624"/>
              <a:chExt cx="2492499" cy="2499435"/>
            </a:xfrm>
          </p:grpSpPr>
          <p:sp>
            <p:nvSpPr>
              <p:cNvPr id="10" name="円/楕円 9"/>
              <p:cNvSpPr/>
              <p:nvPr/>
            </p:nvSpPr>
            <p:spPr>
              <a:xfrm>
                <a:off x="3212976" y="354322"/>
                <a:ext cx="1872208" cy="1872208"/>
              </a:xfrm>
              <a:prstGeom prst="ellipse">
                <a:avLst/>
              </a:prstGeom>
              <a:solidFill>
                <a:srgbClr val="B7ECFF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4220204" y="509729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4646245" y="629941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4903708" y="1295640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4782342" y="1616076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3583245" y="1802895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>
              <a:xfrm rot="4200000">
                <a:off x="4592947" y="1886303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円/楕円 16"/>
              <p:cNvSpPr/>
              <p:nvPr/>
            </p:nvSpPr>
            <p:spPr>
              <a:xfrm rot="4200000">
                <a:off x="3513445" y="559159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円/楕円 17"/>
              <p:cNvSpPr/>
              <p:nvPr/>
            </p:nvSpPr>
            <p:spPr>
              <a:xfrm rot="4200000">
                <a:off x="4363327" y="1916899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 rot="4200000">
                <a:off x="4461427" y="472459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 rot="15600000">
                <a:off x="3531907" y="1635032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20"/>
              <p:cNvSpPr/>
              <p:nvPr/>
            </p:nvSpPr>
            <p:spPr>
              <a:xfrm rot="15600000">
                <a:off x="3348581" y="972465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右矢印 21"/>
              <p:cNvSpPr/>
              <p:nvPr/>
            </p:nvSpPr>
            <p:spPr>
              <a:xfrm>
                <a:off x="5137394" y="970928"/>
                <a:ext cx="288032" cy="508071"/>
              </a:xfrm>
              <a:prstGeom prst="right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上矢印 22"/>
              <p:cNvSpPr/>
              <p:nvPr/>
            </p:nvSpPr>
            <p:spPr>
              <a:xfrm>
                <a:off x="3887304" y="44624"/>
                <a:ext cx="449310" cy="288032"/>
              </a:xfrm>
              <a:prstGeom prst="up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左矢印 23"/>
              <p:cNvSpPr/>
              <p:nvPr/>
            </p:nvSpPr>
            <p:spPr>
              <a:xfrm>
                <a:off x="2932927" y="994794"/>
                <a:ext cx="288032" cy="460338"/>
              </a:xfrm>
              <a:prstGeom prst="left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下矢印 24"/>
              <p:cNvSpPr/>
              <p:nvPr/>
            </p:nvSpPr>
            <p:spPr>
              <a:xfrm>
                <a:off x="3851920" y="2241261"/>
                <a:ext cx="509311" cy="302798"/>
              </a:xfrm>
              <a:prstGeom prst="downArrow">
                <a:avLst/>
              </a:pr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/>
              <p:cNvGrpSpPr/>
              <p:nvPr/>
            </p:nvGrpSpPr>
            <p:grpSpPr>
              <a:xfrm rot="-3660000">
                <a:off x="3736247" y="398697"/>
                <a:ext cx="155665" cy="482218"/>
                <a:chOff x="3051033" y="1039364"/>
                <a:chExt cx="371867" cy="905210"/>
              </a:xfrm>
            </p:grpSpPr>
            <p:sp>
              <p:nvSpPr>
                <p:cNvPr id="28" name="円/楕円 27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円弧 28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円弧 29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弧 32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弧 33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弧 35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円/楕円 26"/>
              <p:cNvSpPr/>
              <p:nvPr/>
            </p:nvSpPr>
            <p:spPr>
              <a:xfrm rot="4200000">
                <a:off x="3549552" y="781047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1717634" y="1712823"/>
              <a:ext cx="1800200" cy="1872208"/>
              <a:chOff x="3264709" y="354322"/>
              <a:chExt cx="1800200" cy="1872208"/>
            </a:xfrm>
          </p:grpSpPr>
          <p:sp>
            <p:nvSpPr>
              <p:cNvPr id="38" name="円/楕円 37"/>
              <p:cNvSpPr/>
              <p:nvPr/>
            </p:nvSpPr>
            <p:spPr>
              <a:xfrm>
                <a:off x="3550861" y="689409"/>
                <a:ext cx="1196437" cy="1196437"/>
              </a:xfrm>
              <a:prstGeom prst="ellipse">
                <a:avLst/>
              </a:prstGeom>
              <a:solidFill>
                <a:srgbClr val="B7ECFF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>
                <a:off x="3264709" y="354322"/>
                <a:ext cx="1800200" cy="1872208"/>
                <a:chOff x="3264709" y="354322"/>
                <a:chExt cx="1800200" cy="1872208"/>
              </a:xfrm>
            </p:grpSpPr>
            <p:sp>
              <p:nvSpPr>
                <p:cNvPr id="40" name="円/楕円 39"/>
                <p:cNvSpPr/>
                <p:nvPr/>
              </p:nvSpPr>
              <p:spPr>
                <a:xfrm>
                  <a:off x="4178519" y="1175865"/>
                  <a:ext cx="127936" cy="12793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円/楕円 40"/>
                <p:cNvSpPr/>
                <p:nvPr/>
              </p:nvSpPr>
              <p:spPr>
                <a:xfrm>
                  <a:off x="4420460" y="1593016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円/楕円 41"/>
                <p:cNvSpPr/>
                <p:nvPr/>
              </p:nvSpPr>
              <p:spPr>
                <a:xfrm>
                  <a:off x="3926659" y="1352440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42"/>
                <p:cNvSpPr/>
                <p:nvPr/>
              </p:nvSpPr>
              <p:spPr>
                <a:xfrm>
                  <a:off x="3886827" y="844091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" name="グループ化 43"/>
                <p:cNvGrpSpPr/>
                <p:nvPr/>
              </p:nvGrpSpPr>
              <p:grpSpPr>
                <a:xfrm rot="2460594">
                  <a:off x="4124559" y="1274708"/>
                  <a:ext cx="155665" cy="482218"/>
                  <a:chOff x="3051033" y="1039364"/>
                  <a:chExt cx="371867" cy="905210"/>
                </a:xfrm>
              </p:grpSpPr>
              <p:sp>
                <p:nvSpPr>
                  <p:cNvPr id="63" name="円/楕円 62"/>
                  <p:cNvSpPr/>
                  <p:nvPr/>
                </p:nvSpPr>
                <p:spPr>
                  <a:xfrm rot="5400000">
                    <a:off x="3242943" y="119373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弧 63"/>
                  <p:cNvSpPr/>
                  <p:nvPr/>
                </p:nvSpPr>
                <p:spPr>
                  <a:xfrm rot="3741566">
                    <a:off x="3077347" y="1018135"/>
                    <a:ext cx="324324" cy="366782"/>
                  </a:xfrm>
                  <a:prstGeom prst="arc">
                    <a:avLst>
                      <a:gd name="adj1" fmla="val 15288936"/>
                      <a:gd name="adj2" fmla="val 20650506"/>
                    </a:avLst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円弧 64"/>
                  <p:cNvSpPr/>
                  <p:nvPr/>
                </p:nvSpPr>
                <p:spPr>
                  <a:xfrm rot="3741566">
                    <a:off x="3079819" y="1184484"/>
                    <a:ext cx="313923" cy="366782"/>
                  </a:xfrm>
                  <a:prstGeom prst="arc">
                    <a:avLst>
                      <a:gd name="adj1" fmla="val 15152873"/>
                      <a:gd name="adj2" fmla="val 20331611"/>
                    </a:avLst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>
                  <a:xfrm rot="5400000">
                    <a:off x="3242943" y="1343537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>
                  <a:xfrm rot="5400000">
                    <a:off x="3238883" y="1504566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弧 67"/>
                  <p:cNvSpPr/>
                  <p:nvPr/>
                </p:nvSpPr>
                <p:spPr>
                  <a:xfrm rot="3741566">
                    <a:off x="3073288" y="1328969"/>
                    <a:ext cx="324324" cy="366782"/>
                  </a:xfrm>
                  <a:prstGeom prst="arc">
                    <a:avLst>
                      <a:gd name="adj1" fmla="val 14782402"/>
                      <a:gd name="adj2" fmla="val 20650506"/>
                    </a:avLst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弧 68"/>
                  <p:cNvSpPr/>
                  <p:nvPr/>
                </p:nvSpPr>
                <p:spPr>
                  <a:xfrm rot="3741566">
                    <a:off x="3074218" y="1486779"/>
                    <a:ext cx="320411" cy="366782"/>
                  </a:xfrm>
                  <a:prstGeom prst="arc">
                    <a:avLst>
                      <a:gd name="adj1" fmla="val 15152873"/>
                      <a:gd name="adj2" fmla="val 20482557"/>
                    </a:avLst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>
                  <a:xfrm rot="5400000">
                    <a:off x="3238883" y="165437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弧 70"/>
                  <p:cNvSpPr/>
                  <p:nvPr/>
                </p:nvSpPr>
                <p:spPr>
                  <a:xfrm rot="3741566">
                    <a:off x="3092576" y="1638427"/>
                    <a:ext cx="302757" cy="309538"/>
                  </a:xfrm>
                  <a:prstGeom prst="arc">
                    <a:avLst>
                      <a:gd name="adj1" fmla="val 15288936"/>
                      <a:gd name="adj2" fmla="val 21419531"/>
                    </a:avLst>
                  </a:prstGeom>
                  <a:ln w="3810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円/楕円 44"/>
                <p:cNvSpPr/>
                <p:nvPr/>
              </p:nvSpPr>
              <p:spPr>
                <a:xfrm rot="4200000">
                  <a:off x="3908638" y="1648516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/楕円 45"/>
                <p:cNvSpPr/>
                <p:nvPr/>
              </p:nvSpPr>
              <p:spPr>
                <a:xfrm rot="4200000">
                  <a:off x="4501983" y="1353513"/>
                  <a:ext cx="127936" cy="12793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46"/>
                <p:cNvSpPr/>
                <p:nvPr/>
              </p:nvSpPr>
              <p:spPr>
                <a:xfrm rot="4200000">
                  <a:off x="4480912" y="1058174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>
                <a:xfrm rot="4200000">
                  <a:off x="4274503" y="872687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" name="グループ化 48"/>
                <p:cNvGrpSpPr/>
                <p:nvPr/>
              </p:nvGrpSpPr>
              <p:grpSpPr>
                <a:xfrm rot="4200000">
                  <a:off x="3745547" y="940768"/>
                  <a:ext cx="155665" cy="482218"/>
                  <a:chOff x="3051033" y="1039364"/>
                  <a:chExt cx="371867" cy="905210"/>
                </a:xfrm>
              </p:grpSpPr>
              <p:sp>
                <p:nvSpPr>
                  <p:cNvPr id="54" name="円/楕円 53"/>
                  <p:cNvSpPr/>
                  <p:nvPr/>
                </p:nvSpPr>
                <p:spPr>
                  <a:xfrm rot="5400000">
                    <a:off x="3242943" y="119373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弧 54"/>
                  <p:cNvSpPr/>
                  <p:nvPr/>
                </p:nvSpPr>
                <p:spPr>
                  <a:xfrm rot="3741566">
                    <a:off x="3077347" y="1018135"/>
                    <a:ext cx="324324" cy="366782"/>
                  </a:xfrm>
                  <a:prstGeom prst="arc">
                    <a:avLst>
                      <a:gd name="adj1" fmla="val 15288936"/>
                      <a:gd name="adj2" fmla="val 20650506"/>
                    </a:avLst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弧 55"/>
                  <p:cNvSpPr/>
                  <p:nvPr/>
                </p:nvSpPr>
                <p:spPr>
                  <a:xfrm rot="3741566">
                    <a:off x="3079819" y="1184484"/>
                    <a:ext cx="313923" cy="366782"/>
                  </a:xfrm>
                  <a:prstGeom prst="arc">
                    <a:avLst>
                      <a:gd name="adj1" fmla="val 15152873"/>
                      <a:gd name="adj2" fmla="val 20331611"/>
                    </a:avLst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6"/>
                  <p:cNvSpPr/>
                  <p:nvPr/>
                </p:nvSpPr>
                <p:spPr>
                  <a:xfrm rot="5400000">
                    <a:off x="3242943" y="1343537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>
                  <a:xfrm rot="5400000">
                    <a:off x="3238883" y="1504566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弧 58"/>
                  <p:cNvSpPr/>
                  <p:nvPr/>
                </p:nvSpPr>
                <p:spPr>
                  <a:xfrm rot="3741566">
                    <a:off x="3073288" y="1328969"/>
                    <a:ext cx="324324" cy="366782"/>
                  </a:xfrm>
                  <a:prstGeom prst="arc">
                    <a:avLst>
                      <a:gd name="adj1" fmla="val 14782402"/>
                      <a:gd name="adj2" fmla="val 20650506"/>
                    </a:avLst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弧 59"/>
                  <p:cNvSpPr/>
                  <p:nvPr/>
                </p:nvSpPr>
                <p:spPr>
                  <a:xfrm rot="3741566">
                    <a:off x="3074218" y="1486779"/>
                    <a:ext cx="320411" cy="366782"/>
                  </a:xfrm>
                  <a:prstGeom prst="arc">
                    <a:avLst>
                      <a:gd name="adj1" fmla="val 15152873"/>
                      <a:gd name="adj2" fmla="val 20482557"/>
                    </a:avLst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>
                  <a:xfrm rot="5400000">
                    <a:off x="3238883" y="165437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弧 61"/>
                  <p:cNvSpPr/>
                  <p:nvPr/>
                </p:nvSpPr>
                <p:spPr>
                  <a:xfrm rot="3741566">
                    <a:off x="3092576" y="1638427"/>
                    <a:ext cx="302757" cy="309538"/>
                  </a:xfrm>
                  <a:prstGeom prst="arc">
                    <a:avLst>
                      <a:gd name="adj1" fmla="val 15288936"/>
                      <a:gd name="adj2" fmla="val 21419531"/>
                    </a:avLst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" name="下矢印 49"/>
                <p:cNvSpPr/>
                <p:nvPr/>
              </p:nvSpPr>
              <p:spPr>
                <a:xfrm>
                  <a:off x="3851920" y="1923732"/>
                  <a:ext cx="509311" cy="302798"/>
                </a:xfrm>
                <a:prstGeom prst="downArrow">
                  <a:avLst/>
                </a:prstGeom>
                <a:solidFill>
                  <a:srgbClr val="FFC000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右矢印 50"/>
                <p:cNvSpPr/>
                <p:nvPr/>
              </p:nvSpPr>
              <p:spPr>
                <a:xfrm>
                  <a:off x="4776877" y="970928"/>
                  <a:ext cx="288032" cy="508071"/>
                </a:xfrm>
                <a:prstGeom prst="rightArrow">
                  <a:avLst/>
                </a:prstGeom>
                <a:solidFill>
                  <a:srgbClr val="FFC000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上矢印 51"/>
                <p:cNvSpPr/>
                <p:nvPr/>
              </p:nvSpPr>
              <p:spPr>
                <a:xfrm>
                  <a:off x="3886827" y="354322"/>
                  <a:ext cx="449310" cy="288032"/>
                </a:xfrm>
                <a:prstGeom prst="upArrow">
                  <a:avLst/>
                </a:prstGeom>
                <a:solidFill>
                  <a:srgbClr val="FFC000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左矢印 52"/>
                <p:cNvSpPr/>
                <p:nvPr/>
              </p:nvSpPr>
              <p:spPr>
                <a:xfrm>
                  <a:off x="3264709" y="994794"/>
                  <a:ext cx="288032" cy="460338"/>
                </a:xfrm>
                <a:prstGeom prst="leftArrow">
                  <a:avLst/>
                </a:prstGeom>
                <a:solidFill>
                  <a:srgbClr val="FFC000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2" name="グループ化 71"/>
            <p:cNvGrpSpPr/>
            <p:nvPr/>
          </p:nvGrpSpPr>
          <p:grpSpPr>
            <a:xfrm>
              <a:off x="1537908" y="1554520"/>
              <a:ext cx="2077019" cy="2198134"/>
              <a:chOff x="1537908" y="2132856"/>
              <a:chExt cx="2077019" cy="2198134"/>
            </a:xfrm>
          </p:grpSpPr>
          <p:sp>
            <p:nvSpPr>
              <p:cNvPr id="73" name="円/楕円 72"/>
              <p:cNvSpPr/>
              <p:nvPr/>
            </p:nvSpPr>
            <p:spPr>
              <a:xfrm>
                <a:off x="2843808" y="2132856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3245882" y="2363167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1763607" y="2468470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 rot="2460594">
                <a:off x="3312817" y="3500494"/>
                <a:ext cx="155665" cy="482218"/>
                <a:chOff x="3051033" y="1039364"/>
                <a:chExt cx="371867" cy="905210"/>
              </a:xfrm>
            </p:grpSpPr>
            <p:sp>
              <p:nvSpPr>
                <p:cNvPr id="102" name="円/楕円 101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弧 102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円弧 103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104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/楕円 105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弧 106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弧 107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/楕円 108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円弧 109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 rot="2460594">
                <a:off x="2079539" y="3796353"/>
                <a:ext cx="155665" cy="482218"/>
                <a:chOff x="3051033" y="1039364"/>
                <a:chExt cx="371867" cy="905210"/>
              </a:xfrm>
            </p:grpSpPr>
            <p:sp>
              <p:nvSpPr>
                <p:cNvPr id="93" name="円/楕円 92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弧 93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弧 94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95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96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円弧 97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弧 98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円弧 100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円/楕円 77"/>
              <p:cNvSpPr/>
              <p:nvPr/>
            </p:nvSpPr>
            <p:spPr>
              <a:xfrm rot="4200000">
                <a:off x="2119201" y="2245729"/>
                <a:ext cx="127936" cy="1279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 rot="4200000">
                <a:off x="2987386" y="4203054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 rot="4200000">
                <a:off x="1716254" y="3677332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/>
              <p:cNvGrpSpPr/>
              <p:nvPr/>
            </p:nvGrpSpPr>
            <p:grpSpPr>
              <a:xfrm rot="4200000">
                <a:off x="3295985" y="2508865"/>
                <a:ext cx="155665" cy="482218"/>
                <a:chOff x="3051033" y="1039364"/>
                <a:chExt cx="371867" cy="905210"/>
              </a:xfrm>
            </p:grpSpPr>
            <p:sp>
              <p:nvSpPr>
                <p:cNvPr id="84" name="円/楕円 83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弧 84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弧 85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弧 88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弧 89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弧 91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円/楕円 81"/>
              <p:cNvSpPr/>
              <p:nvPr/>
            </p:nvSpPr>
            <p:spPr>
              <a:xfrm rot="15600000">
                <a:off x="1537908" y="3350905"/>
                <a:ext cx="127936" cy="12793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 rot="15600000">
                <a:off x="1781434" y="3996347"/>
                <a:ext cx="127936" cy="12793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2" name="テキスト ボックス 111"/>
          <p:cNvSpPr txBox="1"/>
          <p:nvPr/>
        </p:nvSpPr>
        <p:spPr>
          <a:xfrm>
            <a:off x="735873" y="116632"/>
            <a:ext cx="7220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Subtraction of the equilibrium component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pic>
        <p:nvPicPr>
          <p:cNvPr id="114" name="図 113" descr="\begin{document}&#10;{\red $\delta \tilde P_\parallel \propto m^2$} &#10;due to a small deviation from the conformal limit.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309320"/>
            <a:ext cx="8590235" cy="416006"/>
          </a:xfrm>
          <a:prstGeom prst="rect">
            <a:avLst/>
          </a:prstGeom>
        </p:spPr>
      </p:pic>
      <p:pic>
        <p:nvPicPr>
          <p:cNvPr id="117" name="図 116" descr="\begin{document}&#10;\begin{align*}&#10;\epsilon_k^2 = k_z^2 + m^2&#10;\end{align*}&#10;\end{document}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641736"/>
            <a:ext cx="2195371" cy="451560"/>
          </a:xfrm>
          <a:prstGeom prst="rect">
            <a:avLst/>
          </a:prstGeom>
        </p:spPr>
      </p:pic>
      <p:sp>
        <p:nvSpPr>
          <p:cNvPr id="118" name="下矢印 117"/>
          <p:cNvSpPr/>
          <p:nvPr/>
        </p:nvSpPr>
        <p:spPr>
          <a:xfrm>
            <a:off x="1187624" y="5497668"/>
            <a:ext cx="504056" cy="683678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19" name="図 118" descr="\begin{document}&#10;\begin{align*}&#10;\Theta = \frac{ \partial P_\parallel}{\partial e} &#10;\end{align*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031" y="3641714"/>
            <a:ext cx="1258321" cy="723390"/>
          </a:xfrm>
          <a:prstGeom prst="rect">
            <a:avLst/>
          </a:prstGeom>
        </p:spPr>
      </p:pic>
      <p:pic>
        <p:nvPicPr>
          <p:cNvPr id="120" name="図 119" descr="\begin{document}&#10;\begin{align*}&#10;\delta P_\parallel \to \delta \tilde P_\parallel&#10;= \delta P_\parallel &#10;{\red - \frac{ \partial P_\parallel}{ \partial e} e }&#10;\end{align*}&#10;\end{document}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11" y="1222937"/>
            <a:ext cx="4178183" cy="86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0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\begin{document}&#10;\begin{align*}&#10;\frac{ \partial f}{\partial t} + v_z \frac{\partial f}{\partial z} = C[f]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1" y="921051"/>
            <a:ext cx="2880320" cy="779757"/>
          </a:xfrm>
          <a:prstGeom prst="rect">
            <a:avLst/>
          </a:prstGeom>
        </p:spPr>
      </p:pic>
      <p:grpSp>
        <p:nvGrpSpPr>
          <p:cNvPr id="3078" name="グループ化 3077"/>
          <p:cNvGrpSpPr/>
          <p:nvPr/>
        </p:nvGrpSpPr>
        <p:grpSpPr>
          <a:xfrm>
            <a:off x="755576" y="1900861"/>
            <a:ext cx="7753729" cy="664043"/>
            <a:chOff x="990402" y="1772816"/>
            <a:chExt cx="7753729" cy="664043"/>
          </a:xfrm>
        </p:grpSpPr>
        <p:pic>
          <p:nvPicPr>
            <p:cNvPr id="7" name="図 6" descr="\begin{document}&#10;\begin{align*}&#10;f = f_{\rm eq} + \delta f&#10;\end{align*}&#10;\end{document}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402" y="1945020"/>
              <a:ext cx="2141438" cy="403860"/>
            </a:xfrm>
            <a:prstGeom prst="rect">
              <a:avLst/>
            </a:prstGeom>
          </p:spPr>
        </p:pic>
        <p:pic>
          <p:nvPicPr>
            <p:cNvPr id="14" name="図 13" descr="\begin{document}&#10;\begin{align*}&#10;f_{\rm eq} (t,z;k_z) = \frac{1}{ \exp[ \, {\red \beta(t)} (\epsilon -k_z {\red u_z(z)}) \, ]+ 1  }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4329" y="1772816"/>
              <a:ext cx="5019802" cy="664043"/>
            </a:xfrm>
            <a:prstGeom prst="rect">
              <a:avLst/>
            </a:prstGeom>
          </p:spPr>
        </p:pic>
      </p:grpSp>
      <p:sp>
        <p:nvSpPr>
          <p:cNvPr id="3075" name="テキスト ボックス 3074"/>
          <p:cNvSpPr txBox="1"/>
          <p:nvPr/>
        </p:nvSpPr>
        <p:spPr>
          <a:xfrm>
            <a:off x="1310965" y="97468"/>
            <a:ext cx="6573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Boltzmann eq. in </a:t>
            </a:r>
            <a:r>
              <a:rPr lang="en-US" altLang="ja-JP" sz="3200" dirty="0" smtClean="0">
                <a:solidFill>
                  <a:srgbClr val="00B0F0"/>
                </a:solidFill>
              </a:rPr>
              <a:t>an</a:t>
            </a:r>
            <a:r>
              <a:rPr kumimoji="1" lang="en-US" altLang="ja-JP" sz="3200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00B0F0"/>
                </a:solidFill>
              </a:rPr>
              <a:t>expanding system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grpSp>
        <p:nvGrpSpPr>
          <p:cNvPr id="3080" name="グループ化 3079"/>
          <p:cNvGrpSpPr/>
          <p:nvPr/>
        </p:nvGrpSpPr>
        <p:grpSpPr>
          <a:xfrm>
            <a:off x="9540552" y="2776282"/>
            <a:ext cx="8575101" cy="1017404"/>
            <a:chOff x="179512" y="2636912"/>
            <a:chExt cx="8575101" cy="1017404"/>
          </a:xfrm>
        </p:grpSpPr>
        <p:pic>
          <p:nvPicPr>
            <p:cNvPr id="22" name="図 21" descr="\begin{document}&#10;\begin{align*}&#10;\partial_t \beta = \beta \Theta \partial_z u_z&#10;\end{align*}&#10;\end{document}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237" y="2993539"/>
              <a:ext cx="2379376" cy="372060"/>
            </a:xfrm>
            <a:prstGeom prst="rect">
              <a:avLst/>
            </a:prstGeom>
          </p:spPr>
        </p:pic>
        <p:pic>
          <p:nvPicPr>
            <p:cNvPr id="3073" name="図 3072" descr="\begin{document}&#10;\begin{align*}&#10;\delta f =  {\red \gamma^{-1}} \beta n_F (1-n_F) &#10;\frac{ {\red \epsilon^2  \Theta - k_z^2 } }{\epsilon}&#10;({\red \partial_z u_z})&#10;\end{align*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2636912"/>
              <a:ext cx="5472608" cy="762944"/>
            </a:xfrm>
            <a:prstGeom prst="rect">
              <a:avLst/>
            </a:prstGeom>
          </p:spPr>
        </p:pic>
        <p:sp>
          <p:nvSpPr>
            <p:cNvPr id="3079" name="テキスト ボックス 3078"/>
            <p:cNvSpPr txBox="1"/>
            <p:nvPr/>
          </p:nvSpPr>
          <p:spPr>
            <a:xfrm>
              <a:off x="467544" y="3284984"/>
              <a:ext cx="19218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Damping from C[f]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角丸四角形吹き出し 10"/>
          <p:cNvSpPr/>
          <p:nvPr/>
        </p:nvSpPr>
        <p:spPr>
          <a:xfrm>
            <a:off x="6018206" y="3140966"/>
            <a:ext cx="3090298" cy="792088"/>
          </a:xfrm>
          <a:prstGeom prst="wedgeRoundRectCallout">
            <a:avLst>
              <a:gd name="adj1" fmla="val -87804"/>
              <a:gd name="adj2" fmla="val -4617"/>
              <a:gd name="adj3" fmla="val 1666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Conformal symmetry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8" name="角丸四角形吹き出し 27"/>
          <p:cNvSpPr/>
          <p:nvPr/>
        </p:nvSpPr>
        <p:spPr>
          <a:xfrm>
            <a:off x="6076141" y="4725144"/>
            <a:ext cx="3032363" cy="792088"/>
          </a:xfrm>
          <a:prstGeom prst="wedgeRoundRectCallout">
            <a:avLst>
              <a:gd name="adj1" fmla="val -106270"/>
              <a:gd name="adj2" fmla="val -59844"/>
              <a:gd name="adj3" fmla="val 1666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2400" dirty="0" smtClean="0"/>
              <a:t>Chirality selection rule</a:t>
            </a:r>
            <a:endParaRPr kumimoji="1" lang="ja-JP" altLang="en-US" sz="2400" dirty="0"/>
          </a:p>
        </p:txBody>
      </p:sp>
      <p:pic>
        <p:nvPicPr>
          <p:cNvPr id="3077" name="図 3076" descr="\begin{document}&#10;\noindent&#10;A competation btw {\blue conformal symm.} and {\blue chirality conservation} &#10;&#10;\noindent&#10;leads to {\red$ \zeta_\parallel \propto m^2$}, which was $ \zeta \propto m^4$ without the $B$-field.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608" y="5549692"/>
            <a:ext cx="7416824" cy="655160"/>
          </a:xfrm>
          <a:prstGeom prst="rect">
            <a:avLst/>
          </a:prstGeom>
        </p:spPr>
      </p:pic>
      <p:pic>
        <p:nvPicPr>
          <p:cNvPr id="2" name="図 1" descr="\begin{document}&#10;\begin{align*}&#10;\zeta_\parallel&#10;= - \frac{ |eB|} {2\pi} \frac{1}{T} \int \!\! \frac{dk_z}{2\pi}  &#10;\frac{{\red [k_z^2  - \Theta \epsilon_k^2]^2} }{\epsilon_k^2 \, {\red \gamma_{\rm damp} }} &#10;[ \cdots ]&#10;\end{align*}&#10;\end{document}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61" y="3590804"/>
            <a:ext cx="5604866" cy="918317"/>
          </a:xfrm>
          <a:prstGeom prst="rect">
            <a:avLst/>
          </a:prstGeom>
        </p:spPr>
      </p:pic>
      <p:pic>
        <p:nvPicPr>
          <p:cNvPr id="3" name="図 2" descr="\begin{document}&#10;Remember $ {\red \gamma_{\rm damp} \propto m^2 g^2}$ in B !!&#10;\end{document}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37" y="5424688"/>
            <a:ext cx="5243659" cy="42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46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5184576" cy="353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 descr="\begin{document}&#10;\begin{align*}&#10;\zeta_{B=0} \sim&#10;{\text{(typical momentum)}^4}&#10;\frac{\text{(conformal breaking factor)}^2} {\text{(mean free path)}^{-1} } &#10;\sim T^4 \left( \frac{\mf^2}{T^2}\right)^2\frac{1}{g^4T\ln(1/g)}.&#10;\end{align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44" y="2636912"/>
            <a:ext cx="7940172" cy="61952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616687" y="-27384"/>
            <a:ext cx="19675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solidFill>
                  <a:srgbClr val="00B0F0"/>
                </a:solidFill>
              </a:rPr>
              <a:t>Results</a:t>
            </a:r>
            <a:endParaRPr kumimoji="1" lang="ja-JP" altLang="en-US" sz="4800" dirty="0">
              <a:solidFill>
                <a:srgbClr val="00B0F0"/>
              </a:solidFill>
            </a:endParaRPr>
          </a:p>
        </p:txBody>
      </p:sp>
      <p:pic>
        <p:nvPicPr>
          <p:cNvPr id="10" name="図 9" descr="\begin{document}&#10;\begin{align*}&#10;\zeta_\parallel \sim {\green \frac{ |eB| }{ 2\pi } }&#10;\frac{ {\red m^2} }{ {\blue g^2}  T \ln(T/M) } 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82" y="1196752"/>
            <a:ext cx="4226282" cy="1056512"/>
          </a:xfrm>
          <a:prstGeom prst="rect">
            <a:avLst/>
          </a:prstGeom>
        </p:spPr>
      </p:pic>
      <p:pic>
        <p:nvPicPr>
          <p:cNvPr id="11" name="図 10" descr="\begin{document}&#10;\begin{align*}&#10;M^2 = \alpha_s eB&#10;\end{align*}&#10;\end{document}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88640"/>
            <a:ext cx="1985985" cy="41340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6404633" y="3284984"/>
            <a:ext cx="2627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B050"/>
                </a:solidFill>
              </a:rPr>
              <a:t>Arnold, </a:t>
            </a:r>
            <a:r>
              <a:rPr kumimoji="1" lang="en-US" altLang="ja-JP" sz="1600" dirty="0" err="1" smtClean="0">
                <a:solidFill>
                  <a:srgbClr val="00B050"/>
                </a:solidFill>
              </a:rPr>
              <a:t>Dogan</a:t>
            </a:r>
            <a:r>
              <a:rPr kumimoji="1" lang="en-US" altLang="ja-JP" sz="1600" dirty="0" smtClean="0">
                <a:solidFill>
                  <a:srgbClr val="00B050"/>
                </a:solidFill>
              </a:rPr>
              <a:t>, Moore (2006)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860032" y="6239053"/>
            <a:ext cx="429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Consistent result can be </a:t>
            </a:r>
            <a:r>
              <a:rPr lang="en-US" altLang="ja-JP" dirty="0" smtClean="0"/>
              <a:t>obtained from d</a:t>
            </a:r>
            <a:r>
              <a:rPr kumimoji="1" lang="en-US" altLang="ja-JP" dirty="0" smtClean="0"/>
              <a:t>iagrammatic calculation with Kubo formula.</a:t>
            </a:r>
          </a:p>
        </p:txBody>
      </p:sp>
      <p:pic>
        <p:nvPicPr>
          <p:cNvPr id="12" name="図 11" descr="\begin{document}&#10;{\green Density of states}&#10;&#10;{\blue 1-to-2 scatterings $\sim g^2 m^2$}&#10;&#10;{\red $\frac{ [{\rm Conforml\ breaking}]^2 }{ [{\rm Chirality\ mixing}] }&#10;\sim  \frac{ (m^2)^2 }{m^2}$}&#10;\end{document}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584" y="1195914"/>
            <a:ext cx="3240360" cy="1192430"/>
          </a:xfrm>
          <a:prstGeom prst="rect">
            <a:avLst/>
          </a:prstGeom>
        </p:spPr>
      </p:pic>
      <p:pic>
        <p:nvPicPr>
          <p:cNvPr id="4" name="図 3" descr="\begin{document}&#10;{\blue 1-to-2 scatterings $\sim g^2 m^2$}&#10;&#10;{\red $\frac{ [{\rm Conforml\ breaking}]^2 }{ [{\rm Chirality\ mixing}] }&#10;\sim  \frac{ (m^2)^2 }{m^2}$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251783"/>
            <a:ext cx="3226282" cy="80906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464513" y="443711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With B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39856" y="5301208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Without </a:t>
            </a:r>
            <a:r>
              <a:rPr lang="en-US" altLang="ja-JP" dirty="0">
                <a:solidFill>
                  <a:srgbClr val="0070C0"/>
                </a:solidFill>
              </a:rPr>
              <a:t>B</a:t>
            </a:r>
            <a:endParaRPr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1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96185" y="2063750"/>
            <a:ext cx="77802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i="1" dirty="0" smtClean="0"/>
              <a:t>2. </a:t>
            </a:r>
            <a:r>
              <a:rPr lang="en-US" altLang="ja-JP" sz="3600" i="1" dirty="0"/>
              <a:t>Anomalous </a:t>
            </a:r>
            <a:r>
              <a:rPr lang="en-US" altLang="ja-JP" sz="3600" i="1" dirty="0" err="1" smtClean="0"/>
              <a:t>magnetohydrodynamics</a:t>
            </a:r>
            <a:r>
              <a:rPr lang="en-US" altLang="ja-JP" sz="3600" i="1" dirty="0" smtClean="0"/>
              <a:t> </a:t>
            </a:r>
          </a:p>
          <a:p>
            <a:r>
              <a:rPr lang="en-US" altLang="ja-JP" sz="3600" i="1" dirty="0"/>
              <a:t> </a:t>
            </a:r>
            <a:r>
              <a:rPr lang="en-US" altLang="ja-JP" sz="3600" i="1" dirty="0" smtClean="0"/>
              <a:t>   and new </a:t>
            </a:r>
            <a:r>
              <a:rPr kumimoji="1" lang="en-US" altLang="ja-JP" sz="3600" i="1" dirty="0" smtClean="0"/>
              <a:t>instabilities</a:t>
            </a:r>
            <a:r>
              <a:rPr lang="en-US" altLang="ja-JP" sz="3600" i="1" dirty="0" smtClean="0"/>
              <a:t> with CME current</a:t>
            </a:r>
            <a:endParaRPr kumimoji="1" lang="en-US" altLang="ja-JP" sz="3600" i="1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24311" y="4509120"/>
            <a:ext cx="7064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</a:rPr>
              <a:t>KH, Yuji Hirono, Ho-Ung Yee, and Yi Yin, In preparation. 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9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6260" y="1095127"/>
            <a:ext cx="6839996" cy="821705"/>
            <a:chOff x="36260" y="1095127"/>
            <a:chExt cx="6839996" cy="821705"/>
          </a:xfrm>
        </p:grpSpPr>
        <p:sp>
          <p:nvSpPr>
            <p:cNvPr id="4" name="正方形/長方形 3"/>
            <p:cNvSpPr/>
            <p:nvPr/>
          </p:nvSpPr>
          <p:spPr>
            <a:xfrm>
              <a:off x="36260" y="1095127"/>
              <a:ext cx="38156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 smtClean="0"/>
                <a:t>-- Anomalous hydrodynamics</a:t>
              </a:r>
              <a:endParaRPr lang="ja-JP" altLang="en-US" sz="2400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683568" y="1547500"/>
              <a:ext cx="1597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Son &amp; </a:t>
              </a:r>
              <a:r>
                <a:rPr kumimoji="1" lang="en-US" altLang="ja-JP" dirty="0" err="1" smtClean="0">
                  <a:solidFill>
                    <a:srgbClr val="00B050"/>
                  </a:solidFill>
                </a:rPr>
                <a:t>Surowka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pic>
          <p:nvPicPr>
            <p:cNvPr id="6" name="図 5" descr="\begin{document}&#10;\begin{align*}&#10;\mu_A \not = 0 , \ B \sim {\mathcal O} ( \partial A) &#10;\end{align*}&#10;\end{document}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1" y="1218165"/>
              <a:ext cx="2664295" cy="312903"/>
            </a:xfrm>
            <a:prstGeom prst="rect">
              <a:avLst/>
            </a:prstGeom>
          </p:spPr>
        </p:pic>
      </p:grpSp>
      <p:sp>
        <p:nvSpPr>
          <p:cNvPr id="9" name="テキスト ボックス 8"/>
          <p:cNvSpPr txBox="1"/>
          <p:nvPr/>
        </p:nvSpPr>
        <p:spPr>
          <a:xfrm>
            <a:off x="395536" y="4869160"/>
            <a:ext cx="85136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+ 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CME current is reproduced </a:t>
            </a:r>
            <a:r>
              <a:rPr kumimoji="1" lang="en-US" altLang="ja-JP" sz="2800" dirty="0" smtClean="0"/>
              <a:t>from the entropy argument </a:t>
            </a:r>
          </a:p>
          <a:p>
            <a:r>
              <a:rPr lang="en-US" altLang="ja-JP" sz="2800" dirty="0"/>
              <a:t> </a:t>
            </a:r>
            <a:r>
              <a:rPr lang="en-US" altLang="ja-JP" sz="2800" dirty="0" smtClean="0"/>
              <a:t>   </a:t>
            </a:r>
            <a:r>
              <a:rPr kumimoji="1" lang="en-US" altLang="ja-JP" sz="2800" dirty="0" smtClean="0"/>
              <a:t>in the MHD counting.</a:t>
            </a:r>
          </a:p>
          <a:p>
            <a:r>
              <a:rPr lang="en-US" altLang="ja-JP" sz="2800" dirty="0" smtClean="0"/>
              <a:t>+ Hydrodynamic waves in anomalous MHD </a:t>
            </a:r>
          </a:p>
          <a:p>
            <a:r>
              <a:rPr lang="en-US" altLang="ja-JP" sz="2800" dirty="0">
                <a:sym typeface="Wingdings" panose="05000000000000000000" pitchFamily="2" charset="2"/>
              </a:rPr>
              <a:t> </a:t>
            </a:r>
            <a:r>
              <a:rPr lang="en-US" altLang="ja-JP" sz="2800" dirty="0" smtClean="0">
                <a:sym typeface="Wingdings" panose="05000000000000000000" pitchFamily="2" charset="2"/>
              </a:rPr>
              <a:t>    </a:t>
            </a:r>
            <a:r>
              <a:rPr lang="en-US" altLang="ja-JP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New hydrodynamic instabilities</a:t>
            </a:r>
            <a:r>
              <a:rPr lang="en-US" altLang="ja-JP" sz="2800" dirty="0" smtClean="0">
                <a:sym typeface="Wingdings" panose="05000000000000000000" pitchFamily="2" charset="2"/>
              </a:rPr>
              <a:t>!</a:t>
            </a:r>
            <a:endParaRPr kumimoji="1" lang="ja-JP" altLang="en-US" sz="28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47664" y="44624"/>
            <a:ext cx="62388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70C0"/>
                </a:solidFill>
              </a:rPr>
              <a:t>Anomalous hydrodynamics </a:t>
            </a:r>
          </a:p>
          <a:p>
            <a:r>
              <a:rPr kumimoji="1" lang="en-US" altLang="ja-JP" sz="2800" dirty="0" smtClean="0">
                <a:solidFill>
                  <a:srgbClr val="0070C0"/>
                </a:solidFill>
              </a:rPr>
              <a:t>in 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STRONG &amp; DYNAMICAL 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magnetic fields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5496" y="1959223"/>
            <a:ext cx="8928992" cy="821705"/>
            <a:chOff x="35496" y="1959223"/>
            <a:chExt cx="8928992" cy="821705"/>
          </a:xfrm>
        </p:grpSpPr>
        <p:sp>
          <p:nvSpPr>
            <p:cNvPr id="3" name="正方形/長方形 2"/>
            <p:cNvSpPr/>
            <p:nvPr/>
          </p:nvSpPr>
          <p:spPr>
            <a:xfrm>
              <a:off x="35496" y="1959223"/>
              <a:ext cx="582755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 smtClean="0"/>
                <a:t>-- Anomalous </a:t>
              </a:r>
              <a:r>
                <a:rPr lang="en-US" altLang="ja-JP" sz="2400" dirty="0" err="1" smtClean="0">
                  <a:solidFill>
                    <a:srgbClr val="FF0000"/>
                  </a:solidFill>
                </a:rPr>
                <a:t>magneto</a:t>
              </a:r>
              <a:r>
                <a:rPr lang="en-US" altLang="ja-JP" sz="2400" dirty="0" err="1" smtClean="0"/>
                <a:t>hydrodynamics</a:t>
              </a:r>
              <a:r>
                <a:rPr lang="en-US" altLang="ja-JP" sz="2400" dirty="0" smtClean="0"/>
                <a:t> (MHD)</a:t>
              </a:r>
            </a:p>
          </p:txBody>
        </p:sp>
        <p:pic>
          <p:nvPicPr>
            <p:cNvPr id="17" name="図 16" descr="\begin{document}&#10;\begin{align*}&#10;\mu_A \not = 0 , \ {\red B \sim {\mathcal O} ( 1) }&#10;\end{align*}&#10;\end{document}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5034" y="2031231"/>
              <a:ext cx="2839454" cy="368260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683568" y="2411596"/>
              <a:ext cx="11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This work.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899592" y="3068960"/>
            <a:ext cx="6133641" cy="1512168"/>
            <a:chOff x="313927" y="2996952"/>
            <a:chExt cx="6133641" cy="1512168"/>
          </a:xfrm>
        </p:grpSpPr>
        <p:pic>
          <p:nvPicPr>
            <p:cNvPr id="19" name="図 18" descr="\begin{document}&#10;{\blue&#10;EoM: \ &#10;%Navier-Stokes eq. &#10;$\partial_\mu T_{\rm fluid+EM}^{\mu\nu} = 0$, \ &#10;%Bianchi id.&#10;$\partial_\mu \tilde F^{\mu\nu} = 0$&#10;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033" y="4102804"/>
              <a:ext cx="4665332" cy="406316"/>
            </a:xfrm>
            <a:prstGeom prst="rect">
              <a:avLst/>
            </a:prstGeom>
          </p:spPr>
        </p:pic>
        <p:pic>
          <p:nvPicPr>
            <p:cNvPr id="30" name="図 29" descr="\begin{document}&#10;{\blue&#10;MHD variables in a neutral plasma: &#10;&#10;$T(x)$, $u^\mu(x)$, and ${\red B^\mu(x)}$  ($u^2=1$, ${\bm \nabla} \cdot {\bm B} = 0$).&#10;&#10;%In total, 7 variables ($u^2=1$, ${\bm \nabla} \cdot {\bm B} = 0$).&#10;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927" y="2996952"/>
              <a:ext cx="6133641" cy="7511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86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67544" y="169476"/>
            <a:ext cx="7978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rgbClr val="0070C0"/>
                </a:solidFill>
              </a:rPr>
              <a:t>Collective excitations in MHD </a:t>
            </a:r>
            <a:r>
              <a:rPr lang="en-US" altLang="ja-JP" sz="3200" dirty="0" smtClean="0">
                <a:solidFill>
                  <a:srgbClr val="FF3399"/>
                </a:solidFill>
              </a:rPr>
              <a:t>without anomaly</a:t>
            </a:r>
            <a:endParaRPr kumimoji="1" lang="en-US" altLang="ja-JP" sz="3200" dirty="0" smtClean="0">
              <a:solidFill>
                <a:srgbClr val="FF3399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90243" y="1231229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Alfven’s theorem = “Frozen-in” condition</a:t>
            </a:r>
            <a:r>
              <a:rPr lang="en-US" altLang="ja-JP" sz="2400" dirty="0" smtClean="0"/>
              <a:t>:</a:t>
            </a:r>
          </a:p>
          <a:p>
            <a:r>
              <a:rPr kumimoji="1" lang="en-US" altLang="ja-JP" sz="2400" dirty="0" smtClean="0"/>
              <a:t>Magnetic flux is frozen in a fluid volume </a:t>
            </a:r>
          </a:p>
          <a:p>
            <a:r>
              <a:rPr lang="en-US" altLang="ja-JP" sz="2400" dirty="0" smtClean="0"/>
              <a:t>and moves together with the fluid. </a:t>
            </a:r>
          </a:p>
        </p:txBody>
      </p:sp>
      <p:pic>
        <p:nvPicPr>
          <p:cNvPr id="13" name="図 12" descr="\begin{document}&#10;%Navier-Stokes eq. &#10;$\partial_\mu T^{\mu\nu} = F^{\nu \alpha} j_\alpha$&#10;&#10;%Maxwell eq. &#10;$\partial_\mu F^{\mu\nu} = j^\nu&#10;, \ &#10;\partial_\mu \tilde F^{\mu\nu} = 0&#10;$&#10;&#10;$j^\mu = \sigma_{\rm Ohm} E^\mu &#10;%+ \sigma_{\rm CME} B^\mu&#10;$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235" y="4557804"/>
            <a:ext cx="3556320" cy="1312291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9226211" y="3952123"/>
            <a:ext cx="3823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FF0000"/>
                </a:solidFill>
              </a:rPr>
              <a:t>Navier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-Stokes + Maxwell 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eqs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2" name="図 1" descr="\begin{document}&#10;%Navier-Stokes eq. &#10;$\partial_\mu T_{\rm fluid+EM}^{\mu\nu} = 0$&#10;&#10;%Bianchi id.&#10;$\partial_\mu \tilde F^{\mu\nu} = 0$&#10;&#10;$j^\mu = \sigma_{\rm Ohm} E^\mu &#10;%+ \sigma_{\rm CME} B^\mu&#10;$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3903" y="4182955"/>
            <a:ext cx="2294580" cy="1331877"/>
          </a:xfrm>
          <a:prstGeom prst="rect">
            <a:avLst/>
          </a:prstGeom>
        </p:spPr>
      </p:pic>
      <p:pic>
        <p:nvPicPr>
          <p:cNvPr id="21" name="図 20" descr="\begin{document}&#10;2 transverse waves ({\red Alfven} waves)&#10;&#10;4 longitudinal waves ({\red fast} and {\red slow} magneto-sonic waves)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44" y="1197205"/>
            <a:ext cx="8115912" cy="791635"/>
          </a:xfrm>
          <a:prstGeom prst="rect">
            <a:avLst/>
          </a:prstGeom>
        </p:spPr>
      </p:pic>
      <p:grpSp>
        <p:nvGrpSpPr>
          <p:cNvPr id="25" name="グループ化 24"/>
          <p:cNvGrpSpPr/>
          <p:nvPr/>
        </p:nvGrpSpPr>
        <p:grpSpPr>
          <a:xfrm>
            <a:off x="254331" y="2634706"/>
            <a:ext cx="8656280" cy="3530598"/>
            <a:chOff x="254331" y="2060848"/>
            <a:chExt cx="8656280" cy="3530598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2060848"/>
              <a:ext cx="2213976" cy="296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194968"/>
              <a:ext cx="1761377" cy="2705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28" y="2198710"/>
              <a:ext cx="1684496" cy="261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798084" y="4797152"/>
              <a:ext cx="39179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Tension of B-field  </a:t>
              </a:r>
              <a:r>
                <a:rPr lang="en-US" altLang="ja-JP" sz="2000" dirty="0">
                  <a:sym typeface="Wingdings" panose="05000000000000000000" pitchFamily="2" charset="2"/>
                </a:rPr>
                <a:t>=</a:t>
              </a:r>
              <a:r>
                <a:rPr kumimoji="1" lang="en-US" altLang="ja-JP" sz="2000" dirty="0" smtClean="0">
                  <a:sym typeface="Wingdings" panose="05000000000000000000" pitchFamily="2" charset="2"/>
                </a:rPr>
                <a:t>  Restoring force</a:t>
              </a:r>
            </a:p>
            <a:p>
              <a:r>
                <a:rPr lang="en-US" altLang="ja-JP" sz="2000" dirty="0" smtClean="0">
                  <a:sym typeface="Wingdings" panose="05000000000000000000" pitchFamily="2" charset="2"/>
                </a:rPr>
                <a:t>Fluid </a:t>
              </a:r>
              <a:r>
                <a:rPr lang="en-US" altLang="ja-JP" sz="2000" dirty="0" smtClean="0">
                  <a:sym typeface="Wingdings" panose="05000000000000000000" pitchFamily="2" charset="2"/>
                </a:rPr>
                <a:t>energy</a:t>
              </a:r>
              <a:r>
                <a:rPr lang="en-US" altLang="ja-JP" sz="2000" dirty="0" smtClean="0">
                  <a:sym typeface="Wingdings" panose="05000000000000000000" pitchFamily="2" charset="2"/>
                </a:rPr>
                <a:t> </a:t>
              </a:r>
              <a:r>
                <a:rPr lang="en-US" altLang="ja-JP" sz="2000" dirty="0" smtClean="0">
                  <a:sym typeface="Wingdings" panose="05000000000000000000" pitchFamily="2" charset="2"/>
                </a:rPr>
                <a:t>density = Inertia</a:t>
              </a:r>
              <a:endParaRPr kumimoji="1" lang="ja-JP" altLang="en-US" sz="2000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6162667" y="4653136"/>
              <a:ext cx="26092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</a:rPr>
                <a:t>Transverse </a:t>
              </a:r>
              <a:r>
                <a:rPr lang="en-US" altLang="ja-JP" sz="2000" dirty="0">
                  <a:solidFill>
                    <a:srgbClr val="FF0000"/>
                  </a:solidFill>
                </a:rPr>
                <a:t>Alfven </a:t>
              </a:r>
              <a:r>
                <a:rPr kumimoji="1" lang="en-US" altLang="ja-JP" sz="2000" dirty="0" smtClean="0">
                  <a:solidFill>
                    <a:srgbClr val="FF0000"/>
                  </a:solidFill>
                </a:rPr>
                <a:t>wave</a:t>
              </a:r>
            </a:p>
          </p:txBody>
        </p:sp>
        <p:sp>
          <p:nvSpPr>
            <p:cNvPr id="8" name="右矢印 7"/>
            <p:cNvSpPr/>
            <p:nvPr/>
          </p:nvSpPr>
          <p:spPr>
            <a:xfrm>
              <a:off x="2084905" y="3587416"/>
              <a:ext cx="936104" cy="576064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右矢印 13"/>
            <p:cNvSpPr/>
            <p:nvPr/>
          </p:nvSpPr>
          <p:spPr>
            <a:xfrm>
              <a:off x="5004048" y="3544866"/>
              <a:ext cx="936104" cy="576064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949436" y="4293096"/>
              <a:ext cx="12787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Oscillation</a:t>
              </a:r>
              <a:endParaRPr kumimoji="1" lang="ja-JP" altLang="en-US" sz="2000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254331" y="2065454"/>
              <a:ext cx="8656280" cy="3525992"/>
            </a:xfrm>
            <a:prstGeom prst="rect">
              <a:avLst/>
            </a:prstGeom>
            <a:noFill/>
            <a:ln>
              <a:solidFill>
                <a:srgbClr val="61D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467544" y="2108392"/>
              <a:ext cx="741682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dirty="0" smtClean="0"/>
                <a:t>* Magnetic lines move together with </a:t>
              </a:r>
              <a:r>
                <a:rPr lang="en-US" altLang="ja-JP" dirty="0"/>
                <a:t>the </a:t>
              </a:r>
              <a:r>
                <a:rPr lang="en-US" altLang="ja-JP" dirty="0" smtClean="0"/>
                <a:t>fluid volume. </a:t>
              </a:r>
              <a:endParaRPr lang="en-US" altLang="ja-JP" dirty="0"/>
            </a:p>
          </p:txBody>
        </p:sp>
        <p:pic>
          <p:nvPicPr>
            <p:cNvPr id="23" name="図 22" descr="\begin{document}&#10;\begin{align*}&#10;v_{\rm Alf} ^2 = \frac{B_0^2}{\epsilon + p+B_0^2}&#10;\end{align*}&#10;\end{document}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6133" y="5061758"/>
              <a:ext cx="1602307" cy="5296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16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510132" y="47526"/>
            <a:ext cx="49259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70C0"/>
                </a:solidFill>
              </a:rPr>
              <a:t>Excitations in anomalous MHD</a:t>
            </a:r>
          </a:p>
          <a:p>
            <a:r>
              <a:rPr lang="en-US" altLang="ja-JP" sz="2800" dirty="0" smtClean="0">
                <a:solidFill>
                  <a:srgbClr val="0070C0"/>
                </a:solidFill>
              </a:rPr>
              <a:t>-- Emergence of new instabilities</a:t>
            </a:r>
            <a:endParaRPr kumimoji="1" lang="en-US" altLang="ja-JP" sz="2800" dirty="0" smtClean="0">
              <a:solidFill>
                <a:srgbClr val="FF3399"/>
              </a:solidFill>
            </a:endParaRPr>
          </a:p>
        </p:txBody>
      </p:sp>
      <p:pic>
        <p:nvPicPr>
          <p:cNvPr id="7" name="図 6" descr="\begin{document}&#10;${\red \mu_A \not = 0} ,  \ \mu_V = 0 $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6632"/>
            <a:ext cx="2839870" cy="400927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323528" y="1167135"/>
            <a:ext cx="9073008" cy="965721"/>
            <a:chOff x="323528" y="1167135"/>
            <a:chExt cx="9073008" cy="965721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23528" y="1167135"/>
              <a:ext cx="6445538" cy="461665"/>
              <a:chOff x="396244" y="1671191"/>
              <a:chExt cx="6445538" cy="461665"/>
            </a:xfrm>
          </p:grpSpPr>
          <p:sp>
            <p:nvSpPr>
              <p:cNvPr id="2" name="テキスト ボックス 1"/>
              <p:cNvSpPr txBox="1"/>
              <p:nvPr/>
            </p:nvSpPr>
            <p:spPr>
              <a:xfrm>
                <a:off x="396244" y="1671191"/>
                <a:ext cx="44047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 smtClean="0">
                    <a:solidFill>
                      <a:srgbClr val="7030A0"/>
                    </a:solidFill>
                  </a:rPr>
                  <a:t>A </a:t>
                </a:r>
                <a:r>
                  <a:rPr kumimoji="1" lang="en-US" altLang="ja-JP" sz="2400" dirty="0" smtClean="0">
                    <a:solidFill>
                      <a:srgbClr val="7030A0"/>
                    </a:solidFill>
                  </a:rPr>
                  <a:t>finite CME current without CVE:</a:t>
                </a:r>
                <a:endParaRPr kumimoji="1" lang="ja-JP" altLang="en-US" sz="2400" dirty="0">
                  <a:solidFill>
                    <a:srgbClr val="7030A0"/>
                  </a:solidFill>
                </a:endParaRPr>
              </a:p>
            </p:txBody>
          </p:sp>
          <p:pic>
            <p:nvPicPr>
              <p:cNvPr id="5" name="図 4" descr="\begin{document}&#10;\begin{eqnarray}&#10;j^\mu = %\sigma_{\rm Ohm} E^\mu +&#10; {\red \sigma_{\rm CME} B^\mu}&#10;\nonumber&#10;\end{eqnarray}&#10;\end{document}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0260" y="1772816"/>
                <a:ext cx="1861522" cy="299880"/>
              </a:xfrm>
              <a:prstGeom prst="rect">
                <a:avLst/>
              </a:prstGeom>
            </p:spPr>
          </p:pic>
        </p:grpSp>
        <p:sp>
          <p:nvSpPr>
            <p:cNvPr id="17" name="テキスト ボックス 16"/>
            <p:cNvSpPr txBox="1"/>
            <p:nvPr/>
          </p:nvSpPr>
          <p:spPr>
            <a:xfrm>
              <a:off x="323528" y="1671191"/>
              <a:ext cx="90730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err="1" smtClean="0"/>
                <a:t>Linearlized</a:t>
              </a:r>
              <a:r>
                <a:rPr kumimoji="1" lang="en-US" altLang="ja-JP" sz="2400" dirty="0" smtClean="0"/>
                <a:t> </a:t>
              </a:r>
              <a:r>
                <a:rPr kumimoji="1" lang="en-US" altLang="ja-JP" sz="2400" dirty="0" err="1" smtClean="0"/>
                <a:t>EoM</a:t>
              </a:r>
              <a:r>
                <a:rPr kumimoji="1" lang="en-US" altLang="ja-JP" sz="2400" dirty="0" smtClean="0"/>
                <a:t> </a:t>
              </a:r>
              <a:r>
                <a:rPr kumimoji="1" lang="en-US" altLang="ja-JP" sz="2400" dirty="0" smtClean="0">
                  <a:sym typeface="Wingdings" panose="05000000000000000000" pitchFamily="2" charset="2"/>
                </a:rPr>
                <a:t> Wave equation as a cubic eq. of ω</a:t>
              </a:r>
              <a:r>
                <a:rPr kumimoji="1" lang="en-US" altLang="ja-JP" sz="2400" baseline="30000" dirty="0" smtClean="0">
                  <a:sym typeface="Wingdings" panose="05000000000000000000" pitchFamily="2" charset="2"/>
                </a:rPr>
                <a:t>2   </a:t>
              </a:r>
              <a:r>
                <a:rPr lang="en-US" altLang="ja-JP" sz="2400" dirty="0" smtClean="0">
                  <a:sym typeface="Wingdings" panose="05000000000000000000" pitchFamily="2" charset="2"/>
                </a:rPr>
                <a:t>(6 solutions)</a:t>
              </a:r>
              <a:endParaRPr lang="en-US" altLang="ja-JP" sz="2400" baseline="30000" dirty="0">
                <a:sym typeface="Wingdings" panose="05000000000000000000" pitchFamily="2" charset="2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-108520" y="2329716"/>
            <a:ext cx="8712968" cy="4438826"/>
            <a:chOff x="-108520" y="2329716"/>
            <a:chExt cx="8712968" cy="4438826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-108520" y="2348880"/>
              <a:ext cx="5616624" cy="4419662"/>
              <a:chOff x="35496" y="2348880"/>
              <a:chExt cx="5616624" cy="4419662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96" y="2348880"/>
                <a:ext cx="5616624" cy="4234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図 9" descr="\begin{document}&#10;Size of $\mu_A$&#10;\end{document}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48468" y="5630562"/>
                <a:ext cx="1122167" cy="249022"/>
              </a:xfrm>
              <a:prstGeom prst="rect">
                <a:avLst/>
              </a:prstGeom>
            </p:spPr>
          </p:pic>
          <p:pic>
            <p:nvPicPr>
              <p:cNvPr id="13" name="図 12" descr="\begin{document}&#10;Directions of waves wrt $B$&#10;\end{document}"/>
              <p:cNvPicPr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06150" y="6583548"/>
                <a:ext cx="2832560" cy="184994"/>
              </a:xfrm>
              <a:prstGeom prst="rect">
                <a:avLst/>
              </a:prstGeom>
            </p:spPr>
          </p:pic>
        </p:grpSp>
        <p:sp>
          <p:nvSpPr>
            <p:cNvPr id="18" name="テキスト ボックス 17"/>
            <p:cNvSpPr txBox="1"/>
            <p:nvPr/>
          </p:nvSpPr>
          <p:spPr>
            <a:xfrm>
              <a:off x="814623" y="2329716"/>
              <a:ext cx="778982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rgbClr val="FF0000"/>
                  </a:solidFill>
                </a:rPr>
                <a:t>Stability of the waves from c</a:t>
              </a:r>
              <a:r>
                <a:rPr lang="en-US" altLang="ja-JP" sz="280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lassification </a:t>
              </a:r>
              <a:r>
                <a:rPr lang="en-US" altLang="ja-JP" sz="2800" dirty="0">
                  <a:solidFill>
                    <a:srgbClr val="FF0000"/>
                  </a:solidFill>
                  <a:sym typeface="Wingdings" panose="05000000000000000000" pitchFamily="2" charset="2"/>
                </a:rPr>
                <a:t>of </a:t>
              </a:r>
              <a:r>
                <a:rPr lang="en-US" altLang="ja-JP" sz="280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solutions</a:t>
              </a:r>
              <a:endParaRPr kumimoji="1" lang="ja-JP" altLang="en-US" sz="28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3" name="図 22" descr="\begin{document}&#10;\begin{align*}&#10;({\bm v} \to {\bm v} + \delta {\bm v}, \ {\bm B} \to {\bm B} + \delta {\bm B})&#10;\end{align*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147"/>
            <a:ext cx="3519148" cy="288733"/>
          </a:xfrm>
          <a:prstGeom prst="rect">
            <a:avLst/>
          </a:prstGeom>
        </p:spPr>
      </p:pic>
      <p:grpSp>
        <p:nvGrpSpPr>
          <p:cNvPr id="25" name="グループ化 24"/>
          <p:cNvGrpSpPr/>
          <p:nvPr/>
        </p:nvGrpSpPr>
        <p:grpSpPr>
          <a:xfrm>
            <a:off x="5580112" y="3284984"/>
            <a:ext cx="3475952" cy="3113739"/>
            <a:chOff x="5652120" y="3284984"/>
            <a:chExt cx="3475952" cy="3113739"/>
          </a:xfrm>
        </p:grpSpPr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4952263"/>
              <a:ext cx="795832" cy="1446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6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633" y="4941168"/>
              <a:ext cx="707767" cy="1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図 28" descr="\begin{document}&#10;\begin{align*}&#10;\nabla \times {\bm e}_{R/L} = \pm{\bm e}_{R/L} &#10;\end{align*}&#10;\end{document}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4307003"/>
              <a:ext cx="2722377" cy="346133"/>
            </a:xfrm>
            <a:prstGeom prst="rect">
              <a:avLst/>
            </a:prstGeom>
          </p:spPr>
        </p:pic>
        <p:sp>
          <p:nvSpPr>
            <p:cNvPr id="30" name="テキスト ボックス 29"/>
            <p:cNvSpPr txBox="1"/>
            <p:nvPr/>
          </p:nvSpPr>
          <p:spPr>
            <a:xfrm>
              <a:off x="5652120" y="3284984"/>
              <a:ext cx="347595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>
                  <a:solidFill>
                    <a:srgbClr val="7030A0"/>
                  </a:solidFill>
                </a:rPr>
                <a:t>Helicity</a:t>
              </a:r>
              <a:r>
                <a:rPr kumimoji="1" lang="en-US" altLang="ja-JP" sz="2400" dirty="0" smtClean="0">
                  <a:solidFill>
                    <a:srgbClr val="7030A0"/>
                  </a:solidFill>
                </a:rPr>
                <a:t> decomposition </a:t>
              </a:r>
              <a:endParaRPr kumimoji="1" lang="en-US" altLang="ja-JP" sz="2400" dirty="0" smtClean="0">
                <a:solidFill>
                  <a:srgbClr val="7030A0"/>
                </a:solidFill>
              </a:endParaRPr>
            </a:p>
            <a:p>
              <a:r>
                <a:rPr kumimoji="1" lang="en-US" altLang="ja-JP" sz="2400" dirty="0" smtClean="0">
                  <a:solidFill>
                    <a:srgbClr val="7030A0"/>
                  </a:solidFill>
                </a:rPr>
                <a:t>(</a:t>
              </a:r>
              <a:r>
                <a:rPr kumimoji="1" lang="en-US" altLang="ja-JP" sz="2400" dirty="0" smtClean="0">
                  <a:solidFill>
                    <a:srgbClr val="7030A0"/>
                  </a:solidFill>
                </a:rPr>
                <a:t>Circular R/L polarizations)</a:t>
              </a:r>
              <a:endParaRPr kumimoji="1" lang="ja-JP" altLang="en-US" sz="2400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01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496" y="1581062"/>
            <a:ext cx="28189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Chiral imbalance </a:t>
            </a:r>
          </a:p>
          <a:p>
            <a:r>
              <a:rPr lang="en-US" altLang="ja-JP" sz="2400" dirty="0" smtClean="0"/>
              <a:t>btw R and L fermions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495861" y="1556792"/>
            <a:ext cx="2324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Magnetic </a:t>
            </a:r>
            <a:r>
              <a:rPr lang="en-US" altLang="ja-JP" sz="2400" dirty="0" err="1" smtClean="0"/>
              <a:t>helicity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38622" y="332656"/>
            <a:ext cx="22258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Akamatsu</a:t>
            </a:r>
            <a:r>
              <a:rPr kumimoji="1" lang="en-US" altLang="ja-JP" dirty="0" smtClean="0"/>
              <a:t>, Yamamoto</a:t>
            </a:r>
          </a:p>
          <a:p>
            <a:r>
              <a:rPr kumimoji="1" lang="en-US" altLang="ja-JP" dirty="0" smtClean="0"/>
              <a:t>Hirono, Kharzeev, Yin</a:t>
            </a:r>
          </a:p>
          <a:p>
            <a:r>
              <a:rPr lang="en-US" altLang="ja-JP" dirty="0" smtClean="0"/>
              <a:t>Xia, Qin, Wang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3663516" y="2004094"/>
            <a:ext cx="2060612" cy="2525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 flipV="1">
            <a:off x="3656150" y="2181636"/>
            <a:ext cx="2067978" cy="232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018716" y="1516722"/>
            <a:ext cx="320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8F45C7"/>
                </a:solidFill>
              </a:rPr>
              <a:t>Chiral Plasma </a:t>
            </a:r>
            <a:r>
              <a:rPr lang="en-US" altLang="ja-JP" sz="2000" dirty="0" smtClean="0">
                <a:solidFill>
                  <a:srgbClr val="8F45C7"/>
                </a:solidFill>
              </a:rPr>
              <a:t>Instability (CPI)</a:t>
            </a:r>
            <a:endParaRPr kumimoji="1" lang="ja-JP" altLang="en-US" sz="2000" dirty="0">
              <a:solidFill>
                <a:srgbClr val="8F45C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873" y="1990725"/>
            <a:ext cx="19335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01263" y="2628314"/>
            <a:ext cx="1009452" cy="59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06848" y="2619486"/>
            <a:ext cx="1009454" cy="5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95050" y="2623952"/>
            <a:ext cx="1009454" cy="5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969156" y="316969"/>
            <a:ext cx="4300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>
                <a:solidFill>
                  <a:srgbClr val="00B050"/>
                </a:solidFill>
              </a:rPr>
              <a:t>Helicity</a:t>
            </a:r>
            <a:r>
              <a:rPr kumimoji="1" lang="en-US" altLang="ja-JP" sz="4000" dirty="0" smtClean="0">
                <a:solidFill>
                  <a:srgbClr val="00B050"/>
                </a:solidFill>
              </a:rPr>
              <a:t> conversions</a:t>
            </a:r>
            <a:endParaRPr kumimoji="1" lang="ja-JP" altLang="en-US" sz="4000" dirty="0">
              <a:solidFill>
                <a:srgbClr val="00B050"/>
              </a:solidFill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99106" y="2628314"/>
            <a:ext cx="1009454" cy="5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" name="グループ化 47"/>
          <p:cNvGrpSpPr/>
          <p:nvPr/>
        </p:nvGrpSpPr>
        <p:grpSpPr>
          <a:xfrm>
            <a:off x="-2588863" y="1109449"/>
            <a:ext cx="2072591" cy="1707483"/>
            <a:chOff x="971600" y="4587689"/>
            <a:chExt cx="2304255" cy="1898337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971600" y="4587689"/>
              <a:ext cx="2304255" cy="1898337"/>
              <a:chOff x="389720" y="3825043"/>
              <a:chExt cx="2534752" cy="2088231"/>
            </a:xfrm>
          </p:grpSpPr>
          <p:sp>
            <p:nvSpPr>
              <p:cNvPr id="52" name="ドーナツ 51"/>
              <p:cNvSpPr/>
              <p:nvPr/>
            </p:nvSpPr>
            <p:spPr>
              <a:xfrm>
                <a:off x="389720" y="3825043"/>
                <a:ext cx="1224137" cy="2088231"/>
              </a:xfrm>
              <a:prstGeom prst="donu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lumMod val="53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glow rad="88900">
                  <a:schemeClr val="accent1">
                    <a:satMod val="175000"/>
                    <a:alpha val="45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ドーナツ 52"/>
              <p:cNvSpPr/>
              <p:nvPr/>
            </p:nvSpPr>
            <p:spPr>
              <a:xfrm rot="5400000">
                <a:off x="1268289" y="3825043"/>
                <a:ext cx="1224135" cy="2088231"/>
              </a:xfrm>
              <a:prstGeom prst="donu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lumMod val="37000"/>
                    </a:schemeClr>
                  </a:gs>
                  <a:gs pos="50000">
                    <a:schemeClr val="accent1">
                      <a:tint val="44500"/>
                      <a:satMod val="160000"/>
                      <a:lumMod val="96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8600000" scaled="0"/>
                <a:tileRect/>
              </a:gra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  <a:scene3d>
                <a:camera prst="orthographicFront">
                  <a:rot lat="0" lon="18899986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 rot="21049342">
                <a:off x="1297291" y="4408773"/>
                <a:ext cx="311630" cy="47766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lumMod val="75000"/>
                      <a:lumOff val="25000"/>
                    </a:schemeClr>
                  </a:gs>
                  <a:gs pos="50000">
                    <a:schemeClr val="accent1">
                      <a:tint val="44500"/>
                      <a:satMod val="160000"/>
                      <a:lumMod val="66000"/>
                      <a:lumOff val="34000"/>
                    </a:schemeClr>
                  </a:gs>
                  <a:gs pos="100000">
                    <a:schemeClr val="accent1">
                      <a:tint val="23500"/>
                      <a:satMod val="160000"/>
                      <a:lumMod val="91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glow rad="228600">
                  <a:schemeClr val="accent1">
                    <a:lumMod val="20000"/>
                    <a:lumOff val="80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円弧 49"/>
            <p:cNvSpPr/>
            <p:nvPr/>
          </p:nvSpPr>
          <p:spPr>
            <a:xfrm>
              <a:off x="1505896" y="4880186"/>
              <a:ext cx="484212" cy="1224106"/>
            </a:xfrm>
            <a:prstGeom prst="arc">
              <a:avLst>
                <a:gd name="adj1" fmla="val 16765340"/>
                <a:gd name="adj2" fmla="val 0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弧 50"/>
            <p:cNvSpPr/>
            <p:nvPr/>
          </p:nvSpPr>
          <p:spPr>
            <a:xfrm rot="7071120">
              <a:off x="1521720" y="4882462"/>
              <a:ext cx="484212" cy="1224106"/>
            </a:xfrm>
            <a:prstGeom prst="arc">
              <a:avLst>
                <a:gd name="adj1" fmla="val 16765340"/>
                <a:gd name="adj2" fmla="val 0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1835696" y="2492896"/>
            <a:ext cx="7301912" cy="4176464"/>
            <a:chOff x="1835696" y="2492896"/>
            <a:chExt cx="7301912" cy="4176464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1835696" y="4221088"/>
              <a:ext cx="53485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Fluid </a:t>
              </a:r>
              <a:r>
                <a:rPr lang="en-US" altLang="ja-JP" sz="2400" dirty="0" err="1" smtClean="0"/>
                <a:t>helicity</a:t>
              </a:r>
              <a:r>
                <a:rPr lang="en-US" altLang="ja-JP" sz="2400" dirty="0" smtClean="0"/>
                <a:t> (structures of vortex strings)</a:t>
              </a:r>
              <a:endParaRPr kumimoji="1" lang="ja-JP" altLang="en-US" sz="2400" dirty="0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2987822" y="2492896"/>
              <a:ext cx="1080122" cy="1720706"/>
              <a:chOff x="2987822" y="2492896"/>
              <a:chExt cx="1080122" cy="1720706"/>
            </a:xfrm>
          </p:grpSpPr>
          <p:cxnSp>
            <p:nvCxnSpPr>
              <p:cNvPr id="13" name="直線矢印コネクタ 12"/>
              <p:cNvCxnSpPr/>
              <p:nvPr/>
            </p:nvCxnSpPr>
            <p:spPr>
              <a:xfrm flipH="1" flipV="1">
                <a:off x="3119296" y="2492896"/>
                <a:ext cx="948648" cy="158551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/>
              <p:cNvCxnSpPr/>
              <p:nvPr/>
            </p:nvCxnSpPr>
            <p:spPr>
              <a:xfrm flipH="1" flipV="1">
                <a:off x="2987822" y="2676936"/>
                <a:ext cx="919975" cy="153666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グループ化 10"/>
            <p:cNvGrpSpPr/>
            <p:nvPr/>
          </p:nvGrpSpPr>
          <p:grpSpPr>
            <a:xfrm>
              <a:off x="1835696" y="4725144"/>
              <a:ext cx="2504638" cy="1944216"/>
              <a:chOff x="-2700808" y="3716041"/>
              <a:chExt cx="2504638" cy="1944216"/>
            </a:xfrm>
          </p:grpSpPr>
          <p:sp>
            <p:nvSpPr>
              <p:cNvPr id="19" name="角丸四角形 18"/>
              <p:cNvSpPr/>
              <p:nvPr/>
            </p:nvSpPr>
            <p:spPr>
              <a:xfrm>
                <a:off x="-2700808" y="3716041"/>
                <a:ext cx="2504638" cy="1944216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-2412777" y="3808758"/>
                <a:ext cx="2072591" cy="1707483"/>
                <a:chOff x="971600" y="4587689"/>
                <a:chExt cx="2304255" cy="1898337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971600" y="4587689"/>
                  <a:ext cx="2304255" cy="1898337"/>
                  <a:chOff x="389720" y="3825043"/>
                  <a:chExt cx="2534752" cy="2088231"/>
                </a:xfrm>
              </p:grpSpPr>
              <p:sp>
                <p:nvSpPr>
                  <p:cNvPr id="29" name="ドーナツ 28"/>
                  <p:cNvSpPr/>
                  <p:nvPr/>
                </p:nvSpPr>
                <p:spPr>
                  <a:xfrm>
                    <a:off x="389720" y="3825043"/>
                    <a:ext cx="1224137" cy="2088231"/>
                  </a:xfrm>
                  <a:prstGeom prst="donut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  <a:lumMod val="53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5000000" scaled="0"/>
                    <a:tileRect/>
                  </a:gradFill>
                  <a:ln>
                    <a:noFill/>
                  </a:ln>
                  <a:effectLst>
                    <a:glow rad="88900">
                      <a:schemeClr val="accent1">
                        <a:satMod val="175000"/>
                        <a:alpha val="45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ドーナツ 33"/>
                  <p:cNvSpPr/>
                  <p:nvPr/>
                </p:nvSpPr>
                <p:spPr>
                  <a:xfrm rot="5400000">
                    <a:off x="1268289" y="3825043"/>
                    <a:ext cx="1224135" cy="2088231"/>
                  </a:xfrm>
                  <a:prstGeom prst="donut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  <a:lumMod val="37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lumMod val="96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18600000" scaled="0"/>
                    <a:tileRect/>
                  </a:gradFill>
                  <a:ln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  <a:effectLst>
                    <a:glow rad="139700">
                      <a:schemeClr val="accent1">
                        <a:satMod val="175000"/>
                        <a:alpha val="40000"/>
                      </a:schemeClr>
                    </a:glow>
                  </a:effectLst>
                  <a:scene3d>
                    <a:camera prst="orthographicFront">
                      <a:rot lat="0" lon="18899986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正方形/長方形 34"/>
                  <p:cNvSpPr>
                    <a:spLocks noChangeAspect="1"/>
                  </p:cNvSpPr>
                  <p:nvPr/>
                </p:nvSpPr>
                <p:spPr>
                  <a:xfrm rot="21180000">
                    <a:off x="1295155" y="4410426"/>
                    <a:ext cx="293182" cy="44939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  <a:lumMod val="75000"/>
                          <a:lumOff val="25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lumMod val="66000"/>
                          <a:lumOff val="34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  <a:lumMod val="91000"/>
                        </a:scheme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glow rad="228600">
                      <a:schemeClr val="accent1">
                        <a:lumMod val="20000"/>
                        <a:lumOff val="80000"/>
                        <a:alpha val="4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" name="円弧 40"/>
                <p:cNvSpPr/>
                <p:nvPr/>
              </p:nvSpPr>
              <p:spPr>
                <a:xfrm>
                  <a:off x="1505896" y="4880186"/>
                  <a:ext cx="484212" cy="1224106"/>
                </a:xfrm>
                <a:prstGeom prst="arc">
                  <a:avLst>
                    <a:gd name="adj1" fmla="val 16765340"/>
                    <a:gd name="adj2" fmla="val 0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弧 42"/>
                <p:cNvSpPr/>
                <p:nvPr/>
              </p:nvSpPr>
              <p:spPr>
                <a:xfrm rot="7071120">
                  <a:off x="1521720" y="4882462"/>
                  <a:ext cx="484212" cy="1224106"/>
                </a:xfrm>
                <a:prstGeom prst="arc">
                  <a:avLst>
                    <a:gd name="adj1" fmla="val 16765340"/>
                    <a:gd name="adj2" fmla="val 0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/>
            <p:cNvGrpSpPr/>
            <p:nvPr/>
          </p:nvGrpSpPr>
          <p:grpSpPr>
            <a:xfrm>
              <a:off x="4932040" y="2636912"/>
              <a:ext cx="1581638" cy="1503340"/>
              <a:chOff x="4932040" y="2636912"/>
              <a:chExt cx="1581638" cy="1503340"/>
            </a:xfrm>
          </p:grpSpPr>
          <p:cxnSp>
            <p:nvCxnSpPr>
              <p:cNvPr id="12" name="直線矢印コネクタ 11"/>
              <p:cNvCxnSpPr/>
              <p:nvPr/>
            </p:nvCxnSpPr>
            <p:spPr>
              <a:xfrm flipH="1">
                <a:off x="4932040" y="2636912"/>
                <a:ext cx="1368152" cy="144016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矢印コネクタ 16"/>
              <p:cNvCxnSpPr/>
              <p:nvPr/>
            </p:nvCxnSpPr>
            <p:spPr>
              <a:xfrm flipH="1">
                <a:off x="5145526" y="2700092"/>
                <a:ext cx="1368152" cy="144016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テキスト ボックス 17"/>
            <p:cNvSpPr txBox="1"/>
            <p:nvPr/>
          </p:nvSpPr>
          <p:spPr>
            <a:xfrm>
              <a:off x="4499992" y="5171133"/>
              <a:ext cx="4637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Dynamical &amp; beyond-linear analysis demanded.</a:t>
              </a:r>
              <a:endParaRPr kumimoji="1" lang="ja-JP" altLang="en-US" dirty="0"/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8140736" y="3275692"/>
            <a:ext cx="823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Hirono</a:t>
            </a:r>
            <a:endParaRPr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9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396242" y="44624"/>
            <a:ext cx="2306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00B0F0"/>
                </a:solidFill>
              </a:rPr>
              <a:t>Summary 1</a:t>
            </a:r>
            <a:endParaRPr kumimoji="1" lang="ja-JP" altLang="en-US" sz="3600" dirty="0">
              <a:solidFill>
                <a:srgbClr val="00B0F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99592" y="980728"/>
            <a:ext cx="73413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</a:rPr>
              <a:t>The chirality selection plays crucial roles in </a:t>
            </a:r>
          </a:p>
          <a:p>
            <a:r>
              <a:rPr lang="en-US" altLang="ja-JP" sz="3200" dirty="0" smtClean="0">
                <a:solidFill>
                  <a:srgbClr val="FF0000"/>
                </a:solidFill>
              </a:rPr>
              <a:t>the non-anomalous transports </a:t>
            </a:r>
          </a:p>
          <a:p>
            <a:r>
              <a:rPr lang="en-US" altLang="ja-JP" sz="3200" dirty="0" smtClean="0"/>
              <a:t>as well as in the anomalous transports.</a:t>
            </a:r>
          </a:p>
        </p:txBody>
      </p:sp>
      <p:pic>
        <p:nvPicPr>
          <p:cNvPr id="5" name="図 4" descr="\begin{document}&#10;\begin{align*}&#10;\kappa_\parallel \ll \kappa_\perp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878811"/>
            <a:ext cx="1512168" cy="38649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215100" y="3810450"/>
            <a:ext cx="2104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F0"/>
                </a:solidFill>
              </a:rPr>
              <a:t>HQ diffusion: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8" name="図 7" descr="\begin{document}&#10;\red&#10;\begin{align*}&#10;\kappa_\parallel^{\rm quark} = 0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82680"/>
            <a:ext cx="1656045" cy="57876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259632" y="4771628"/>
            <a:ext cx="3464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F0"/>
                </a:solidFill>
              </a:rPr>
              <a:t>Electrical conductivity: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663758" y="3881110"/>
            <a:ext cx="348402" cy="29033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12105" y="3062600"/>
            <a:ext cx="6424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i="1" dirty="0" smtClean="0">
                <a:solidFill>
                  <a:srgbClr val="0070C0"/>
                </a:solidFill>
              </a:rPr>
              <a:t>Consequences of the chirality selection rule</a:t>
            </a:r>
            <a:endParaRPr kumimoji="1" lang="ja-JP" altLang="en-US" sz="2800" i="1" dirty="0">
              <a:solidFill>
                <a:srgbClr val="0070C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59632" y="5858160"/>
            <a:ext cx="2220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F0"/>
                </a:solidFill>
              </a:rPr>
              <a:t>Bulk viscosity: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4" name="図 3" descr="\begin{document}&#10;\begin{align*}&#10;\zeta_\parallel \propto eB \frac{ {\red m_f^2} }{ {\red g^2} }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702" y="5733308"/>
            <a:ext cx="1932053" cy="1008060"/>
          </a:xfrm>
          <a:prstGeom prst="rect">
            <a:avLst/>
          </a:prstGeom>
        </p:spPr>
      </p:pic>
      <p:pic>
        <p:nvPicPr>
          <p:cNvPr id="6" name="図 5" descr="\begin{document}&#10;\begin{align*}&#10;\sigma_{zz} \propto eB \frac{1}{{\red g^2 m_f^2}}&#10;\end{align*}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703" y="4646776"/>
            <a:ext cx="2503103" cy="99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8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25493" y="1594053"/>
            <a:ext cx="66967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Fukushima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(Tokyo),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KH,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H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-U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Yee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(UIC)</a:t>
            </a:r>
            <a:r>
              <a:rPr kumimoji="1" lang="ja-JP" altLang="ja-JP" sz="1600" b="1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,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Y</a:t>
            </a:r>
            <a:r>
              <a:rPr lang="en-US" altLang="ja-JP" sz="1600" b="1" dirty="0" err="1">
                <a:latin typeface="Arial" charset="0"/>
                <a:ea typeface="ＭＳ Ｐゴシック" charset="-128"/>
                <a:cs typeface="ＭＳ Ｐゴシック" charset="-128"/>
              </a:rPr>
              <a:t>i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Yin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(</a:t>
            </a:r>
            <a:r>
              <a:rPr lang="en-US" altLang="ja-JP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MIT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),</a:t>
            </a:r>
            <a:r>
              <a:rPr lang="en-US" altLang="ja-JP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/>
              <a:t>PRD.</a:t>
            </a:r>
            <a:r>
              <a:rPr lang="en-US" altLang="ja-JP" sz="1600" dirty="0" smtClean="0">
                <a:latin typeface="Arial" charset="0"/>
                <a:ea typeface="ＭＳ Ｐゴシック" charset="-128"/>
                <a:cs typeface="ＭＳ Ｐゴシック" charset="-128"/>
              </a:rPr>
              <a:t> [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  <a:hlinkClick r:id="rId2"/>
              </a:rPr>
              <a:t>arXiv:1512.03689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[hep-ph]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]</a:t>
            </a:r>
            <a:endParaRPr kumimoji="1" lang="ja-JP" altLang="ja-JP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1052736"/>
            <a:ext cx="6666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50"/>
                </a:solidFill>
              </a:rPr>
              <a:t>1-1. </a:t>
            </a:r>
            <a:r>
              <a:rPr lang="en-US" altLang="ja-JP" sz="2800" dirty="0" smtClean="0">
                <a:solidFill>
                  <a:srgbClr val="00B050"/>
                </a:solidFill>
              </a:rPr>
              <a:t>Heavy </a:t>
            </a:r>
            <a:r>
              <a:rPr lang="en-US" altLang="ja-JP" sz="2800" dirty="0">
                <a:solidFill>
                  <a:srgbClr val="00B050"/>
                </a:solidFill>
              </a:rPr>
              <a:t>Quark Diffusion Dynamics in </a:t>
            </a:r>
            <a:r>
              <a:rPr lang="en-US" altLang="ja-JP" sz="2800" dirty="0" smtClean="0">
                <a:solidFill>
                  <a:srgbClr val="00B050"/>
                </a:solidFill>
              </a:rPr>
              <a:t>QGP</a:t>
            </a:r>
            <a:endParaRPr lang="en-US" altLang="ja-JP" sz="2800" dirty="0">
              <a:solidFill>
                <a:srgbClr val="00B05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6469" y="2708920"/>
            <a:ext cx="5133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50"/>
                </a:solidFill>
              </a:rPr>
              <a:t>1-2</a:t>
            </a:r>
            <a:r>
              <a:rPr lang="en-US" altLang="ja-JP" sz="2800" dirty="0" smtClean="0">
                <a:solidFill>
                  <a:srgbClr val="00B050"/>
                </a:solidFill>
              </a:rPr>
              <a:t>. Electrical conductivity of QGP</a:t>
            </a:r>
            <a:endParaRPr lang="en-US" altLang="ja-JP" sz="2800" dirty="0">
              <a:solidFill>
                <a:srgbClr val="00B05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8718" y="3910990"/>
            <a:ext cx="5155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00B050"/>
                </a:solidFill>
              </a:rPr>
              <a:t>1-3</a:t>
            </a:r>
            <a:r>
              <a:rPr lang="en-US" altLang="ja-JP" sz="2800" dirty="0" smtClean="0">
                <a:solidFill>
                  <a:srgbClr val="00B050"/>
                </a:solidFill>
              </a:rPr>
              <a:t>. Bulk viscosity of QGP</a:t>
            </a:r>
            <a:endParaRPr lang="en-US" altLang="ja-JP" sz="2800" dirty="0">
              <a:solidFill>
                <a:srgbClr val="00B05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974345" y="3219946"/>
            <a:ext cx="8134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KH, S. Li (UIC), D. Satow </a:t>
            </a:r>
            <a:r>
              <a:rPr lang="en-US" altLang="ja-JP" b="1" dirty="0"/>
              <a:t>(Frankfurt</a:t>
            </a:r>
            <a:r>
              <a:rPr lang="en-US" altLang="ja-JP" b="1" dirty="0" smtClean="0"/>
              <a:t>), Ho-Ung Yee</a:t>
            </a:r>
            <a:r>
              <a:rPr lang="en-US" altLang="ja-JP" dirty="0" smtClean="0"/>
              <a:t>, PRD. arXiv:1610.06839 </a:t>
            </a:r>
            <a:r>
              <a:rPr lang="en-US" altLang="ja-JP" dirty="0"/>
              <a:t>[</a:t>
            </a:r>
            <a:r>
              <a:rPr lang="en-US" altLang="ja-JP" dirty="0" err="1"/>
              <a:t>hep-ph</a:t>
            </a:r>
            <a:r>
              <a:rPr lang="en-US" altLang="ja-JP" dirty="0"/>
              <a:t>] </a:t>
            </a:r>
          </a:p>
          <a:p>
            <a:r>
              <a:rPr lang="en-US" altLang="ja-JP" b="1" dirty="0" smtClean="0"/>
              <a:t>KH and D. Satow</a:t>
            </a:r>
            <a:r>
              <a:rPr lang="en-US" altLang="ja-JP" dirty="0" smtClean="0"/>
              <a:t>, PRD. [arXiv:1610.06818 </a:t>
            </a:r>
            <a:r>
              <a:rPr lang="en-US" altLang="ja-JP" dirty="0"/>
              <a:t>[</a:t>
            </a:r>
            <a:r>
              <a:rPr lang="en-US" altLang="ja-JP" dirty="0" err="1"/>
              <a:t>hep-ph</a:t>
            </a:r>
            <a:r>
              <a:rPr lang="en-US" altLang="ja-JP" dirty="0" smtClean="0"/>
              <a:t>]]</a:t>
            </a:r>
            <a:endParaRPr lang="ja-JP" altLang="en-US" dirty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899591" y="2298358"/>
            <a:ext cx="722568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Cf.) 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KH</a:t>
            </a:r>
            <a:r>
              <a:rPr kumimoji="1" lang="en-US" altLang="ja-JP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and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Xu-Guang</a:t>
            </a:r>
            <a:r>
              <a:rPr kumimoji="1" lang="en-US" altLang="ja-JP" sz="1600" b="1" i="0" u="none" strike="noStrike" cap="none" normalizeH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Huang (</a:t>
            </a:r>
            <a:r>
              <a:rPr kumimoji="1" lang="en-US" altLang="ja-JP" sz="1600" b="1" i="0" u="none" strike="noStrike" cap="none" normalizeH="0" dirty="0" err="1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Fudan</a:t>
            </a:r>
            <a:r>
              <a:rPr kumimoji="1" lang="en-US" altLang="ja-JP" sz="1600" b="1" i="0" u="none" strike="noStrike" cap="none" normalizeH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)</a:t>
            </a:r>
            <a:r>
              <a:rPr kumimoji="1" lang="en-US" altLang="ja-JP" sz="1600" i="0" u="none" strike="noStrike" cap="none" normalizeH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, 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  <a:hlinkClick r:id="rId3"/>
              </a:rPr>
              <a:t>arXiv:1609.00747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[nucl-th] 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635896" y="27284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rgbClr val="0070C0"/>
                </a:solidFill>
              </a:rPr>
              <a:t>Outline</a:t>
            </a:r>
            <a:endParaRPr kumimoji="1" lang="ja-JP" altLang="en-US" sz="4000" dirty="0">
              <a:solidFill>
                <a:srgbClr val="0070C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27584" y="442782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KH, X.-G. Huang (</a:t>
            </a:r>
            <a:r>
              <a:rPr lang="en-US" altLang="ja-JP" b="1" dirty="0" err="1" smtClean="0"/>
              <a:t>Fudan</a:t>
            </a:r>
            <a:r>
              <a:rPr lang="en-US" altLang="ja-JP" b="1" dirty="0" smtClean="0"/>
              <a:t>), D. Rischke (Frankfurt), D. Satow, </a:t>
            </a:r>
            <a:r>
              <a:rPr lang="en-US" altLang="ja-JP" dirty="0" smtClean="0"/>
              <a:t> </a:t>
            </a:r>
            <a:r>
              <a:rPr lang="en-US" altLang="ja-JP" b="1" dirty="0">
                <a:hlinkClick r:id="rId4"/>
              </a:rPr>
              <a:t>arXiv:1708.00515</a:t>
            </a:r>
            <a:r>
              <a:rPr lang="en-US" altLang="ja-JP" b="1" dirty="0"/>
              <a:t> [</a:t>
            </a:r>
            <a:r>
              <a:rPr lang="en-US" altLang="ja-JP" b="1" dirty="0" err="1"/>
              <a:t>hep-ph</a:t>
            </a:r>
            <a:r>
              <a:rPr lang="en-US" altLang="ja-JP" b="1" dirty="0"/>
              <a:t>] </a:t>
            </a:r>
            <a:r>
              <a:rPr lang="en-US" altLang="ja-JP" b="1" dirty="0" smtClean="0"/>
              <a:t>. </a:t>
            </a:r>
            <a:endParaRPr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9552" y="5301208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B050"/>
                </a:solidFill>
              </a:rPr>
              <a:t>2. Anomalous </a:t>
            </a:r>
            <a:r>
              <a:rPr lang="en-US" altLang="ja-JP" sz="2800" dirty="0" err="1" smtClean="0">
                <a:solidFill>
                  <a:srgbClr val="00B050"/>
                </a:solidFill>
              </a:rPr>
              <a:t>magnetohydrodynamics</a:t>
            </a:r>
            <a:r>
              <a:rPr lang="en-US" altLang="ja-JP" sz="2800" dirty="0" smtClean="0">
                <a:solidFill>
                  <a:srgbClr val="00B050"/>
                </a:solidFill>
              </a:rPr>
              <a:t> </a:t>
            </a:r>
            <a:endParaRPr lang="en-US" altLang="ja-JP" sz="2800" dirty="0">
              <a:solidFill>
                <a:srgbClr val="00B050"/>
              </a:solidFill>
            </a:endParaRPr>
          </a:p>
          <a:p>
            <a:r>
              <a:rPr lang="en-US" altLang="ja-JP" sz="2800" dirty="0">
                <a:solidFill>
                  <a:srgbClr val="00B050"/>
                </a:solidFill>
              </a:rPr>
              <a:t>    and new instabilities </a:t>
            </a:r>
            <a:r>
              <a:rPr lang="en-US" altLang="ja-JP" sz="2800" dirty="0" smtClean="0">
                <a:solidFill>
                  <a:srgbClr val="00B050"/>
                </a:solidFill>
              </a:rPr>
              <a:t>with </a:t>
            </a:r>
            <a:r>
              <a:rPr lang="en-US" altLang="ja-JP" sz="2800" dirty="0">
                <a:solidFill>
                  <a:srgbClr val="00B050"/>
                </a:solidFill>
              </a:rPr>
              <a:t>CME </a:t>
            </a:r>
            <a:r>
              <a:rPr lang="en-US" altLang="ja-JP" sz="2800" dirty="0" smtClean="0">
                <a:solidFill>
                  <a:srgbClr val="00B050"/>
                </a:solidFill>
              </a:rPr>
              <a:t>current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092360" y="6237312"/>
            <a:ext cx="5855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/>
              <a:t>KH, </a:t>
            </a:r>
            <a:r>
              <a:rPr lang="en-US" altLang="ja-JP" b="1" dirty="0" smtClean="0"/>
              <a:t>Y. Hirono (BNL), H.-U. </a:t>
            </a:r>
            <a:r>
              <a:rPr lang="en-US" altLang="ja-JP" b="1" dirty="0"/>
              <a:t>Yee, and </a:t>
            </a:r>
            <a:r>
              <a:rPr lang="en-US" altLang="ja-JP" b="1" dirty="0" smtClean="0"/>
              <a:t>Y. </a:t>
            </a:r>
            <a:r>
              <a:rPr lang="en-US" altLang="ja-JP" b="1" dirty="0"/>
              <a:t>Yin</a:t>
            </a:r>
            <a:r>
              <a:rPr lang="en-US" altLang="ja-JP" dirty="0"/>
              <a:t>, In preparation. 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899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18944"/>
            <a:ext cx="2160240" cy="331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グループ化 15"/>
          <p:cNvGrpSpPr/>
          <p:nvPr/>
        </p:nvGrpSpPr>
        <p:grpSpPr>
          <a:xfrm>
            <a:off x="2987824" y="2986551"/>
            <a:ext cx="2016224" cy="3127386"/>
            <a:chOff x="3131840" y="2920543"/>
            <a:chExt cx="2016224" cy="312738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2920543"/>
              <a:ext cx="2016224" cy="31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65" name="直線矢印コネクタ 2064"/>
            <p:cNvCxnSpPr/>
            <p:nvPr/>
          </p:nvCxnSpPr>
          <p:spPr>
            <a:xfrm>
              <a:off x="3443678" y="4869160"/>
              <a:ext cx="1431912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グループ化 25"/>
          <p:cNvGrpSpPr/>
          <p:nvPr/>
        </p:nvGrpSpPr>
        <p:grpSpPr>
          <a:xfrm>
            <a:off x="5912082" y="3528130"/>
            <a:ext cx="3124414" cy="2493158"/>
            <a:chOff x="5480034" y="3462122"/>
            <a:chExt cx="3124414" cy="249315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034" y="3462122"/>
              <a:ext cx="3052406" cy="2493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図 72" descr="\begin{document}&#10;\begin{align*}&#10;{\red \delta {\bm B} , \, \delta {\bm v} }&#10;\end{align*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5159" y="5213530"/>
              <a:ext cx="949289" cy="291234"/>
            </a:xfrm>
            <a:prstGeom prst="rect">
              <a:avLst/>
            </a:prstGeom>
          </p:spPr>
        </p:pic>
        <p:cxnSp>
          <p:nvCxnSpPr>
            <p:cNvPr id="74" name="直線矢印コネクタ 73"/>
            <p:cNvCxnSpPr/>
            <p:nvPr/>
          </p:nvCxnSpPr>
          <p:spPr>
            <a:xfrm>
              <a:off x="5480034" y="4893038"/>
              <a:ext cx="304932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テキスト ボックス 80"/>
          <p:cNvSpPr txBox="1"/>
          <p:nvPr/>
        </p:nvSpPr>
        <p:spPr>
          <a:xfrm>
            <a:off x="3419872" y="116632"/>
            <a:ext cx="2076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Summary 2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04056" y="819869"/>
            <a:ext cx="83164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ja-JP" sz="2800" dirty="0">
                <a:solidFill>
                  <a:prstClr val="black"/>
                </a:solidFill>
              </a:rPr>
              <a:t>We observed </a:t>
            </a:r>
            <a:r>
              <a:rPr lang="en-US" altLang="ja-JP" sz="2800" dirty="0" smtClean="0">
                <a:solidFill>
                  <a:prstClr val="black"/>
                </a:solidFill>
              </a:rPr>
              <a:t>an </a:t>
            </a:r>
            <a:r>
              <a:rPr lang="en-US" altLang="ja-JP" sz="2800" dirty="0" smtClean="0">
                <a:solidFill>
                  <a:prstClr val="black"/>
                </a:solidFill>
              </a:rPr>
              <a:t>onset </a:t>
            </a:r>
            <a:r>
              <a:rPr lang="en-US" altLang="ja-JP" sz="2800" dirty="0" smtClean="0">
                <a:solidFill>
                  <a:prstClr val="black"/>
                </a:solidFill>
              </a:rPr>
              <a:t>of instabilities </a:t>
            </a:r>
            <a:r>
              <a:rPr lang="en-US" altLang="ja-JP" sz="2800" dirty="0">
                <a:solidFill>
                  <a:prstClr val="black"/>
                </a:solidFill>
              </a:rPr>
              <a:t>in </a:t>
            </a:r>
            <a:r>
              <a:rPr lang="en-US" altLang="ja-JP" sz="2800" dirty="0" smtClean="0">
                <a:solidFill>
                  <a:prstClr val="black"/>
                </a:solidFill>
              </a:rPr>
              <a:t>the mixture of </a:t>
            </a:r>
          </a:p>
          <a:p>
            <a:pPr lvl="0"/>
            <a:r>
              <a:rPr lang="en-US" altLang="ja-JP" sz="2800" dirty="0" smtClean="0">
                <a:solidFill>
                  <a:prstClr val="black"/>
                </a:solidFill>
              </a:rPr>
              <a:t>B </a:t>
            </a:r>
            <a:r>
              <a:rPr lang="en-US" altLang="ja-JP" sz="2800" dirty="0">
                <a:solidFill>
                  <a:prstClr val="black"/>
                </a:solidFill>
              </a:rPr>
              <a:t>and </a:t>
            </a:r>
            <a:r>
              <a:rPr lang="en-US" altLang="ja-JP" sz="2800" dirty="0" smtClean="0">
                <a:solidFill>
                  <a:prstClr val="black"/>
                </a:solidFill>
              </a:rPr>
              <a:t>fluid velocity (v) fields </a:t>
            </a:r>
            <a:r>
              <a:rPr lang="en-US" altLang="ja-JP" sz="2800" dirty="0">
                <a:solidFill>
                  <a:prstClr val="black"/>
                </a:solidFill>
              </a:rPr>
              <a:t>in </a:t>
            </a:r>
            <a:r>
              <a:rPr lang="en-US" altLang="ja-JP" sz="2800" dirty="0" smtClean="0">
                <a:solidFill>
                  <a:prstClr val="black"/>
                </a:solidFill>
              </a:rPr>
              <a:t>the anomalous MHD, </a:t>
            </a:r>
          </a:p>
          <a:p>
            <a:pPr lvl="0"/>
            <a:r>
              <a:rPr lang="en-US" altLang="ja-JP" sz="2800" dirty="0" smtClean="0">
                <a:solidFill>
                  <a:prstClr val="black"/>
                </a:solidFill>
              </a:rPr>
              <a:t>in the presence of</a:t>
            </a:r>
            <a:r>
              <a:rPr lang="en-US" altLang="ja-JP" sz="2800" dirty="0" smtClean="0"/>
              <a:t> </a:t>
            </a:r>
            <a:r>
              <a:rPr lang="en-US" altLang="ja-JP" sz="2800" dirty="0" smtClean="0"/>
              <a:t>a CME current.</a:t>
            </a:r>
            <a:endParaRPr lang="en-US" altLang="ja-JP" sz="2800" dirty="0">
              <a:solidFill>
                <a:prstClr val="black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27886" y="2492896"/>
            <a:ext cx="8204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Amplitudes of both B and v grow exponentially in time.</a:t>
            </a:r>
            <a:endParaRPr kumimoji="1" lang="ja-JP" altLang="en-US" sz="28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71600" y="6269250"/>
            <a:ext cx="7413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B050"/>
                </a:solidFill>
              </a:rPr>
              <a:t>Stay tuned for more </a:t>
            </a:r>
            <a:r>
              <a:rPr lang="en-US" altLang="ja-JP" sz="2400" dirty="0" smtClean="0">
                <a:solidFill>
                  <a:srgbClr val="00B050"/>
                </a:solidFill>
              </a:rPr>
              <a:t>results &amp; discussions </a:t>
            </a:r>
            <a:r>
              <a:rPr lang="en-US" altLang="ja-JP" sz="2400" dirty="0" smtClean="0">
                <a:solidFill>
                  <a:srgbClr val="00B050"/>
                </a:solidFill>
              </a:rPr>
              <a:t>in publication.</a:t>
            </a:r>
            <a:endParaRPr kumimoji="1" lang="ja-JP" altLang="en-US" sz="2400" dirty="0">
              <a:solidFill>
                <a:srgbClr val="8F45C7"/>
              </a:solidFill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1979712" y="4365104"/>
            <a:ext cx="936104" cy="576064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5004048" y="4322554"/>
            <a:ext cx="936104" cy="576064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5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15816" y="2492896"/>
            <a:ext cx="32260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i="1" dirty="0" smtClean="0"/>
              <a:t>Backup slides</a:t>
            </a:r>
            <a:endParaRPr kumimoji="1" lang="ja-JP" alt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13103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3023548" y="894241"/>
            <a:ext cx="4038505" cy="3355133"/>
            <a:chOff x="755576" y="-30711"/>
            <a:chExt cx="8118178" cy="6744469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-30711"/>
              <a:ext cx="8118178" cy="674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図 49" descr="\begin{document}&#10;\begin{align*}&#10;z \parallel \bm B&#10;\end{align*}&#10;\end{document}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591" y="940325"/>
              <a:ext cx="767081" cy="328435"/>
            </a:xfrm>
            <a:prstGeom prst="rect">
              <a:avLst/>
            </a:prstGeom>
          </p:spPr>
        </p:pic>
        <p:pic>
          <p:nvPicPr>
            <p:cNvPr id="51" name="図 50" descr="\begin{document}&#10;\begin{align*}&#10;x&#10;\end{align*}&#10;\end{document}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3709" y="5967817"/>
              <a:ext cx="210379" cy="197487"/>
            </a:xfrm>
            <a:prstGeom prst="rect">
              <a:avLst/>
            </a:prstGeom>
          </p:spPr>
        </p:pic>
        <p:pic>
          <p:nvPicPr>
            <p:cNvPr id="52" name="図 51" descr="\begin{document}&#10;\begin{align*}&#10;y&#10;\end{align*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8994" y="2276872"/>
              <a:ext cx="197022" cy="281168"/>
            </a:xfrm>
            <a:prstGeom prst="rect">
              <a:avLst/>
            </a:prstGeom>
          </p:spPr>
        </p:pic>
      </p:grpSp>
      <p:sp>
        <p:nvSpPr>
          <p:cNvPr id="46" name="テキスト ボックス 45"/>
          <p:cNvSpPr txBox="1"/>
          <p:nvPr/>
        </p:nvSpPr>
        <p:spPr>
          <a:xfrm>
            <a:off x="1259632" y="303039"/>
            <a:ext cx="7049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Landau level discretization due to the </a:t>
            </a:r>
            <a:r>
              <a:rPr lang="en-US" altLang="ja-JP" sz="2400" dirty="0">
                <a:solidFill>
                  <a:srgbClr val="FF0000"/>
                </a:solidFill>
              </a:rPr>
              <a:t>cyclotron motion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014034" y="4505339"/>
            <a:ext cx="4873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“Harmonic oscillator” in the transverse plane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56" name="上矢印 55"/>
          <p:cNvSpPr/>
          <p:nvPr/>
        </p:nvSpPr>
        <p:spPr>
          <a:xfrm>
            <a:off x="1831152" y="2182052"/>
            <a:ext cx="807210" cy="1354960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1835696" y="5909210"/>
            <a:ext cx="5476604" cy="400110"/>
            <a:chOff x="2195736" y="5085184"/>
            <a:chExt cx="5476604" cy="400110"/>
          </a:xfrm>
        </p:grpSpPr>
        <p:pic>
          <p:nvPicPr>
            <p:cNvPr id="5" name="図 4" descr="\begin{document}&#10;\begin{align*}&#10;\epsilon_n = \sqrt{p_z^2 +  (2n+1) eB + m^2}&#10;\end{align*}&#10;\end{document}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4573" y="5085185"/>
              <a:ext cx="3657767" cy="354666"/>
            </a:xfrm>
            <a:prstGeom prst="rect">
              <a:avLst/>
            </a:prstGeom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2195736" y="5085184"/>
              <a:ext cx="1370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Relativistic:</a:t>
              </a:r>
              <a:endParaRPr kumimoji="1" lang="ja-JP" altLang="en-US" sz="2000" dirty="0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835696" y="4942967"/>
            <a:ext cx="6758268" cy="646273"/>
            <a:chOff x="2195736" y="5502129"/>
            <a:chExt cx="6758268" cy="646273"/>
          </a:xfrm>
        </p:grpSpPr>
        <p:sp>
          <p:nvSpPr>
            <p:cNvPr id="29" name="角丸四角形 28"/>
            <p:cNvSpPr/>
            <p:nvPr/>
          </p:nvSpPr>
          <p:spPr>
            <a:xfrm>
              <a:off x="6295518" y="5517232"/>
              <a:ext cx="436722" cy="63117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" name="図 9" descr="\begin{document}&#10;\begin{align*}&#10;\epsilon_n= \frac{p_z^2}{2m^2} +  (n+ \frac{1}{2}) \frac{eB}{m^2}&#10;\end{align*}&#10;\end{document}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9793" y="5502129"/>
              <a:ext cx="2665597" cy="591167"/>
            </a:xfrm>
            <a:prstGeom prst="rect">
              <a:avLst/>
            </a:prstGeom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6876256" y="5624572"/>
              <a:ext cx="2077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F0"/>
                  </a:solidFill>
                </a:rPr>
                <a:t>Cyclotron frequency</a:t>
              </a:r>
              <a:endParaRPr kumimoji="1" lang="ja-JP" altLang="en-US" dirty="0">
                <a:solidFill>
                  <a:srgbClr val="00B0F0"/>
                </a:solidFill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2195736" y="5621178"/>
              <a:ext cx="17565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Nonrelativistic:</a:t>
              </a:r>
              <a:endParaRPr kumimoji="1" lang="ja-JP" altLang="en-US" sz="2000" dirty="0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2195736" y="6351711"/>
            <a:ext cx="5032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5757"/>
                </a:solidFill>
              </a:rPr>
              <a:t>In addition, there is the Zeeman effect.</a:t>
            </a:r>
            <a:endParaRPr kumimoji="1" lang="ja-JP" altLang="en-US" sz="2400" dirty="0">
              <a:solidFill>
                <a:srgbClr val="FF57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 descr="\begin{document}&#10;\begin{align*}&#10;{\green  n(q^0) \sim \frac{T}{q^0}}&#10;\end{align*}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074" y="1908305"/>
            <a:ext cx="1600246" cy="800615"/>
          </a:xfrm>
          <a:prstGeom prst="rect">
            <a:avLst/>
          </a:prstGeom>
        </p:spPr>
      </p:pic>
      <p:pic>
        <p:nvPicPr>
          <p:cNvPr id="41" name="図 40" descr="\begin{document}&#10;\begin{align*}&#10;{\red&#10;2 {\rm Im } \Pi(\bq) = \rho(\bq) &#10;\sim m_D^2 \, q^0 \delta(q_z)&#10;}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3" y="4561616"/>
            <a:ext cx="5133107" cy="451560"/>
          </a:xfrm>
          <a:prstGeom prst="rect">
            <a:avLst/>
          </a:prstGeom>
        </p:spPr>
      </p:pic>
      <p:sp>
        <p:nvSpPr>
          <p:cNvPr id="44" name="テキスト ボックス 43"/>
          <p:cNvSpPr txBox="1"/>
          <p:nvPr/>
        </p:nvSpPr>
        <p:spPr>
          <a:xfrm>
            <a:off x="1259632" y="2047402"/>
            <a:ext cx="4554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</a:rPr>
              <a:t>Distribution of the quark </a:t>
            </a:r>
            <a:r>
              <a:rPr kumimoji="1" lang="en-US" altLang="ja-JP" sz="2400" dirty="0" err="1" smtClean="0">
                <a:solidFill>
                  <a:srgbClr val="00B050"/>
                </a:solidFill>
              </a:rPr>
              <a:t>scatterers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259632" y="4040619"/>
            <a:ext cx="217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Spectral density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273732" y="2785108"/>
            <a:ext cx="6447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Screened Coulomb scattering amplitude (squared)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311101" y="188640"/>
            <a:ext cx="6873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70C0"/>
                </a:solidFill>
              </a:rPr>
              <a:t>Transverse diffusion constant in massless limit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pic>
        <p:nvPicPr>
          <p:cNvPr id="5" name="図 4" descr="\begin{document}&#10;\begin{align*}&#10;{\blue&#10;%{\rm Re} \Pi(0) = &#10;m_D^2 \sim \alpha_s eB&#10;}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265" y="3268652"/>
            <a:ext cx="2024055" cy="448380"/>
          </a:xfrm>
          <a:prstGeom prst="rect">
            <a:avLst/>
          </a:prstGeom>
        </p:spPr>
      </p:pic>
      <p:pic>
        <p:nvPicPr>
          <p:cNvPr id="6" name="図 5" descr="\begin{document}&#10;\begin{eqnarray}&#10;\kappa_\perp &amp;=&amp; \alpha_s \lim_{q^0 \to 0} &#10;{\green \frac{T}{q^0} }&#10;\int \!\! d^3 \bq \, q_\perp^2 &#10;\frac{ {\red {\rm Im} \Pi(\bq) } }&#10;{\blue [\, \bq^2 + m_D^2 \, ]^2 }&#10;\nonumber&#10;\end{eqnarray}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246" y="836712"/>
            <a:ext cx="5261018" cy="768468"/>
          </a:xfrm>
          <a:prstGeom prst="rect">
            <a:avLst/>
          </a:prstGeom>
        </p:spPr>
      </p:pic>
      <p:pic>
        <p:nvPicPr>
          <p:cNvPr id="8" name="図 7" descr="\begin{document}&#10;\begin{eqnarray}&#10;\kappa_\perp &#10;&amp;\sim&amp;&#10;\alpha_s T &#10;\int \!\! d^2 \bq_\perp q_\perp^2 &#10;\frac{ m_D^2}{ [\, \bq^2_\perp + m_D^2 \, ]^2 }&#10;\sim&#10;\alpha_s T m_D^2  \log 1/\alpha_s&#10;\nonumber&#10;\end{eqnarray}&#10;\end{document}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512158"/>
            <a:ext cx="8003550" cy="86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5750099" cy="557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 descr="\begin{document}&#10;$\tilde{P}_\parallel\equiv P_\parallel -\Theta_\beta \epsilon$,&#10;&#10;$\tilde{P}_\perp\equiv P_\perp -(\Theta_\beta +\Phi_\beta) \epsilon$,&#10;&#10;with $\Theta_\beta\equiv (\partial P_\parallel/\partial \epsilon)_{B}$&#10;&#10;and $\Phi_\beta\equiv -B(\partial M/\partial \epsilon)_{B}$.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568863"/>
            <a:ext cx="3143466" cy="159065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699792" y="116632"/>
            <a:ext cx="2904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Kubo formulas</a:t>
            </a:r>
            <a:endParaRPr kumimoji="1" lang="ja-JP" altLang="en-US" sz="3600" dirty="0"/>
          </a:p>
        </p:txBody>
      </p:sp>
      <p:sp>
        <p:nvSpPr>
          <p:cNvPr id="5" name="正方形/長方形 4"/>
          <p:cNvSpPr/>
          <p:nvPr/>
        </p:nvSpPr>
        <p:spPr>
          <a:xfrm>
            <a:off x="467544" y="1628800"/>
            <a:ext cx="5400600" cy="72008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47905" y="262389"/>
            <a:ext cx="3296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Huang, Rischke, </a:t>
            </a:r>
            <a:r>
              <a:rPr kumimoji="1" lang="en-US" altLang="ja-JP" dirty="0" err="1" smtClean="0">
                <a:solidFill>
                  <a:srgbClr val="00B050"/>
                </a:solidFill>
              </a:rPr>
              <a:t>Sedrakian</a:t>
            </a:r>
            <a:r>
              <a:rPr kumimoji="1" lang="en-US" altLang="ja-JP" dirty="0" smtClean="0">
                <a:solidFill>
                  <a:srgbClr val="00B050"/>
                </a:solidFill>
              </a:rPr>
              <a:t> (2011)</a:t>
            </a:r>
          </a:p>
          <a:p>
            <a:r>
              <a:rPr lang="en-US" altLang="ja-JP" dirty="0">
                <a:solidFill>
                  <a:srgbClr val="00B050"/>
                </a:solidFill>
              </a:rPr>
              <a:t>Hernandez and </a:t>
            </a:r>
            <a:r>
              <a:rPr lang="en-US" altLang="ja-JP" dirty="0" err="1" smtClean="0">
                <a:solidFill>
                  <a:srgbClr val="00B050"/>
                </a:solidFill>
              </a:rPr>
              <a:t>Kovtun</a:t>
            </a:r>
            <a:r>
              <a:rPr lang="en-US" altLang="ja-JP" dirty="0" smtClean="0">
                <a:solidFill>
                  <a:srgbClr val="00B050"/>
                </a:solidFill>
              </a:rPr>
              <a:t> (2017)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45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\begin{document}&#10;$p_L^\mu \equiv (p^0,0,0,p^3)$, $\bar p^\mu \equiv (p^0,0,p^2,p^3)$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3737148"/>
            <a:ext cx="5400601" cy="384480"/>
          </a:xfrm>
          <a:prstGeom prst="rect">
            <a:avLst/>
          </a:prstGeom>
        </p:spPr>
      </p:pic>
      <p:pic>
        <p:nvPicPr>
          <p:cNvPr id="5" name="図 4" descr="\begin{document}&#10;\begin{align*}&#10;T^{\mu\nu} (q_L)&#10;=  \int_{\bar p}&#10;\bar \chi (p_L + q_L )  \gam^\mu_L  p_L^\nu \prj_+  \chi (p_L )&#10;\end{align*}&#10;\end{document}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5608404"/>
            <a:ext cx="7007933" cy="1060956"/>
          </a:xfrm>
          <a:prstGeom prst="rect">
            <a:avLst/>
          </a:prstGeom>
        </p:spPr>
      </p:pic>
      <p:pic>
        <p:nvPicPr>
          <p:cNvPr id="6" name="図 5" descr="\begin{document}&#10;\begin{align*}&#10;T^{\mu\nu}(x)&#10;&amp;=\frac{i}{2} {\cal S} \sum_f \left[ \overline{\psi} \overleftarrow{D}^\mu \gamma^\nu\psi&#10;+\overline{\psi} D^\mu\gamma^\nu \psi&#10;\right]&#10;\end{align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42" y="980728"/>
            <a:ext cx="6763771" cy="1074840"/>
          </a:xfrm>
          <a:prstGeom prst="rect">
            <a:avLst/>
          </a:prstGeom>
        </p:spPr>
      </p:pic>
      <p:pic>
        <p:nvPicPr>
          <p:cNvPr id="8" name="図 7" descr="\begin{document}&#10;\begin{align*}&#10;{\mathcal P}_\pm =(1+ {\rm sgn}(eB) i \gamma^1\gamma^2)/2&#10;\end{align*}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267150"/>
            <a:ext cx="4032448" cy="385986"/>
          </a:xfrm>
          <a:prstGeom prst="rect">
            <a:avLst/>
          </a:prstGeom>
        </p:spPr>
      </p:pic>
      <p:pic>
        <p:nvPicPr>
          <p:cNvPr id="9" name="図 8" descr="\begin{document}&#10;\begin{align}&#10;\label{eq:expansion}&#10;\psi(x)&#10;=&#10;\int_{p_L,p^2} e^{-i(p_L\cdot x_L-p^2x^2)} {\cal H}(x^1- \frac{p^2}{eB}){\mathcal P}_+ \, \chi (p_L)&#10;+ \ ({\rm Contributions \ from \ n\geq1})&#10;\nonumber&#10;\end{align}&#10;\end{document}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69" y="2743951"/>
            <a:ext cx="8770719" cy="65910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547664" y="116632"/>
            <a:ext cx="6252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rgbClr val="00B0F0"/>
                </a:solidFill>
              </a:rPr>
              <a:t>Energy-momentum tensor in the LLL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7544" y="5085184"/>
            <a:ext cx="2117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F0"/>
                </a:solidFill>
              </a:rPr>
              <a:t>When q </a:t>
            </a:r>
            <a:r>
              <a:rPr lang="en-US" altLang="ja-JP" sz="2800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2800" dirty="0" smtClean="0">
                <a:solidFill>
                  <a:srgbClr val="00B0F0"/>
                </a:solidFill>
              </a:rPr>
              <a:t>0,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7544" y="2178918"/>
            <a:ext cx="3212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F0"/>
                </a:solidFill>
              </a:rPr>
              <a:t>In the Landau gauge,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58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67244"/>
            <a:ext cx="4833187" cy="206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グループ化 9"/>
          <p:cNvGrpSpPr/>
          <p:nvPr/>
        </p:nvGrpSpPr>
        <p:grpSpPr>
          <a:xfrm>
            <a:off x="611560" y="1196752"/>
            <a:ext cx="3116200" cy="2277398"/>
            <a:chOff x="1907704" y="2420888"/>
            <a:chExt cx="5027733" cy="367439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3150892"/>
              <a:ext cx="5027733" cy="2693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TopUp">
                <a:rot lat="19054185" lon="18830481" rev="3055987"/>
              </a:camera>
              <a:lightRig rig="threePt" dir="t"/>
            </a:scene3d>
            <a:sp3d extrusionH="57150" prstMaterial="matte">
              <a:extrusionClr>
                <a:schemeClr val="accent4">
                  <a:lumMod val="20000"/>
                  <a:lumOff val="80000"/>
                </a:schemeClr>
              </a:extrusionClr>
              <a:contourClr>
                <a:schemeClr val="bg1"/>
              </a:contourClr>
            </a:sp3d>
          </p:spPr>
        </p:pic>
        <p:sp>
          <p:nvSpPr>
            <p:cNvPr id="12" name="右矢印 11"/>
            <p:cNvSpPr/>
            <p:nvPr/>
          </p:nvSpPr>
          <p:spPr bwMode="auto">
            <a:xfrm>
              <a:off x="2226941" y="4142712"/>
              <a:ext cx="2166344" cy="438416"/>
            </a:xfrm>
            <a:prstGeom prst="rightArrow">
              <a:avLst/>
            </a:prstGeom>
            <a:solidFill>
              <a:srgbClr val="FF66CC"/>
            </a:solidFill>
            <a:ln>
              <a:solidFill>
                <a:srgbClr val="FFFF00"/>
              </a:solidFill>
            </a:ln>
            <a:scene3d>
              <a:camera prst="isometricTopUp">
                <a:rot lat="19054185" lon="18830481" rev="3055987"/>
              </a:camera>
              <a:lightRig rig="threePt" dir="t"/>
            </a:scene3d>
            <a:sp3d extrusionH="57150" prstMaterial="matte">
              <a:extrusionClr>
                <a:schemeClr val="accent4">
                  <a:lumMod val="20000"/>
                  <a:lumOff val="8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13" name="右矢印 12"/>
            <p:cNvSpPr/>
            <p:nvPr/>
          </p:nvSpPr>
          <p:spPr bwMode="auto">
            <a:xfrm flipH="1" flipV="1">
              <a:off x="4819229" y="4359540"/>
              <a:ext cx="2016240" cy="437612"/>
            </a:xfrm>
            <a:prstGeom prst="rightArrow">
              <a:avLst/>
            </a:prstGeom>
            <a:solidFill>
              <a:srgbClr val="FF66CC"/>
            </a:solidFill>
            <a:ln cmpd="sng">
              <a:solidFill>
                <a:srgbClr val="FFFF00"/>
              </a:solidFill>
            </a:ln>
            <a:scene3d>
              <a:camera prst="isometricTopUp">
                <a:rot lat="19054185" lon="18830481" rev="3055987"/>
              </a:camera>
              <a:lightRig rig="threePt" dir="t"/>
            </a:scene3d>
            <a:sp3d extrusionH="57150" prstMaterial="matte">
              <a:extrusionClr>
                <a:schemeClr val="accent4">
                  <a:lumMod val="20000"/>
                  <a:lumOff val="8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00B050"/>
                </a:solidFill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154933" y="2420888"/>
              <a:ext cx="3470495" cy="3249138"/>
              <a:chOff x="2889033" y="1375409"/>
              <a:chExt cx="2364949" cy="2629657"/>
            </a:xfrm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grpSpPr>
          <p:sp>
            <p:nvSpPr>
              <p:cNvPr id="20" name="円弧 19"/>
              <p:cNvSpPr/>
              <p:nvPr/>
            </p:nvSpPr>
            <p:spPr>
              <a:xfrm flipH="1">
                <a:off x="2889033" y="1375409"/>
                <a:ext cx="2364949" cy="2629657"/>
              </a:xfrm>
              <a:prstGeom prst="arc">
                <a:avLst>
                  <a:gd name="adj1" fmla="val 11875548"/>
                  <a:gd name="adj2" fmla="val 1750579"/>
                </a:avLst>
              </a:prstGeom>
              <a:ln w="66675" cap="rnd" cmpd="sng">
                <a:solidFill>
                  <a:srgbClr val="00B050"/>
                </a:solidFill>
                <a:headEnd type="triangle" w="med" len="med"/>
                <a:tailEnd type="none" w="med" len="med"/>
              </a:ln>
              <a:scene3d>
                <a:camera prst="isometricRightUp">
                  <a:rot lat="19786994" lon="17567926" rev="21062887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弧 20"/>
              <p:cNvSpPr/>
              <p:nvPr/>
            </p:nvSpPr>
            <p:spPr>
              <a:xfrm flipH="1">
                <a:off x="3413958" y="1502895"/>
                <a:ext cx="1204146" cy="2294255"/>
              </a:xfrm>
              <a:prstGeom prst="arc">
                <a:avLst>
                  <a:gd name="adj1" fmla="val 11243535"/>
                  <a:gd name="adj2" fmla="val 1268660"/>
                </a:avLst>
              </a:prstGeom>
              <a:ln w="66675" cap="rnd" cmpd="sng">
                <a:solidFill>
                  <a:srgbClr val="00B050"/>
                </a:solidFill>
                <a:headEnd type="triangle" w="med" len="med"/>
                <a:tailEnd type="none" w="med" len="med"/>
              </a:ln>
              <a:scene3d>
                <a:camera prst="isometricRightUp">
                  <a:rot lat="20082133" lon="17848202" rev="21545114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弧 21"/>
              <p:cNvSpPr/>
              <p:nvPr/>
            </p:nvSpPr>
            <p:spPr>
              <a:xfrm flipH="1">
                <a:off x="3651383" y="1668760"/>
                <a:ext cx="660430" cy="1978851"/>
              </a:xfrm>
              <a:prstGeom prst="arc">
                <a:avLst>
                  <a:gd name="adj1" fmla="val 11867436"/>
                  <a:gd name="adj2" fmla="val 1456315"/>
                </a:avLst>
              </a:prstGeom>
              <a:ln w="66675" cap="rnd" cmpd="sng">
                <a:solidFill>
                  <a:srgbClr val="00B050"/>
                </a:solidFill>
                <a:headEnd type="triangle" w="med" len="med"/>
                <a:tailEnd type="none" w="med" len="med"/>
              </a:ln>
              <a:scene3d>
                <a:camera prst="isometricRightUp">
                  <a:rot lat="19782168" lon="17853733" rev="21542532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499578" y="3356992"/>
              <a:ext cx="1831819" cy="2738291"/>
              <a:chOff x="4514565" y="2078563"/>
              <a:chExt cx="1514369" cy="2232248"/>
            </a:xfrm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grpSpPr>
          <p:sp>
            <p:nvSpPr>
              <p:cNvPr id="17" name="円弧 16"/>
              <p:cNvSpPr/>
              <p:nvPr/>
            </p:nvSpPr>
            <p:spPr>
              <a:xfrm>
                <a:off x="4514565" y="2078563"/>
                <a:ext cx="1514369" cy="2232248"/>
              </a:xfrm>
              <a:prstGeom prst="arc">
                <a:avLst>
                  <a:gd name="adj1" fmla="val 11959789"/>
                  <a:gd name="adj2" fmla="val 8776466"/>
                </a:avLst>
              </a:prstGeom>
              <a:ln w="66675" cap="rnd" cmpd="sng">
                <a:solidFill>
                  <a:srgbClr val="00B050">
                    <a:alpha val="87000"/>
                  </a:srgbClr>
                </a:solidFill>
                <a:headEnd type="triangle" w="med" len="med"/>
                <a:tailEnd type="none" w="med" len="med"/>
              </a:ln>
              <a:scene3d>
                <a:camera prst="isometricLeftDown">
                  <a:rot lat="198" lon="2972752" rev="324973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円弧 17"/>
              <p:cNvSpPr/>
              <p:nvPr/>
            </p:nvSpPr>
            <p:spPr>
              <a:xfrm>
                <a:off x="4713512" y="2324491"/>
                <a:ext cx="1137333" cy="1842304"/>
              </a:xfrm>
              <a:prstGeom prst="arc">
                <a:avLst>
                  <a:gd name="adj1" fmla="val 11955876"/>
                  <a:gd name="adj2" fmla="val 8640163"/>
                </a:avLst>
              </a:prstGeom>
              <a:ln w="66675" cap="rnd" cmpd="sng">
                <a:solidFill>
                  <a:srgbClr val="00B050">
                    <a:alpha val="87000"/>
                  </a:srgbClr>
                </a:solidFill>
                <a:headEnd type="triangle" w="med" len="med"/>
                <a:tailEnd type="none" w="med" len="med"/>
              </a:ln>
              <a:scene3d>
                <a:camera prst="isometricLeftDown">
                  <a:rot lat="198" lon="2972752" rev="324973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弧 18"/>
              <p:cNvSpPr/>
              <p:nvPr/>
            </p:nvSpPr>
            <p:spPr>
              <a:xfrm>
                <a:off x="4865911" y="2582619"/>
                <a:ext cx="833111" cy="1349511"/>
              </a:xfrm>
              <a:prstGeom prst="arc">
                <a:avLst>
                  <a:gd name="adj1" fmla="val 12286575"/>
                  <a:gd name="adj2" fmla="val 8316086"/>
                </a:avLst>
              </a:prstGeom>
              <a:ln w="66675" cap="rnd" cmpd="sng">
                <a:solidFill>
                  <a:srgbClr val="00B050">
                    <a:alpha val="87000"/>
                  </a:srgbClr>
                </a:solidFill>
                <a:headEnd type="triangle" w="med" len="med"/>
                <a:tailEnd type="none" w="med" len="med"/>
              </a:ln>
              <a:scene3d>
                <a:camera prst="isometricLeftDown">
                  <a:rot lat="198" lon="2972752" rev="324973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テキスト ボックス 15"/>
            <p:cNvSpPr txBox="1"/>
            <p:nvPr/>
          </p:nvSpPr>
          <p:spPr>
            <a:xfrm>
              <a:off x="4089874" y="3917830"/>
              <a:ext cx="838484" cy="1340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800" dirty="0" smtClean="0">
                  <a:solidFill>
                    <a:srgbClr val="00B050"/>
                  </a:solidFill>
                </a:rPr>
                <a:t>B</a:t>
              </a:r>
              <a:endParaRPr kumimoji="1" lang="ja-JP" altLang="en-US" sz="4800" dirty="0">
                <a:solidFill>
                  <a:srgbClr val="00B050"/>
                </a:solidFill>
              </a:endParaRPr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2195736" y="44624"/>
            <a:ext cx="51440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70C0"/>
                </a:solidFill>
              </a:rPr>
              <a:t>Analytic estimate of the strong B</a:t>
            </a:r>
          </a:p>
          <a:p>
            <a:r>
              <a:rPr kumimoji="1" lang="en-US" altLang="ja-JP" sz="2800" dirty="0" smtClean="0">
                <a:solidFill>
                  <a:srgbClr val="0070C0"/>
                </a:solidFill>
              </a:rPr>
              <a:t>-- Impact parameter dependences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323528" y="3645024"/>
            <a:ext cx="8424936" cy="3168352"/>
            <a:chOff x="323528" y="3645024"/>
            <a:chExt cx="8424936" cy="316835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645024"/>
              <a:ext cx="8424936" cy="28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正方形/長方形 6"/>
            <p:cNvSpPr/>
            <p:nvPr/>
          </p:nvSpPr>
          <p:spPr>
            <a:xfrm>
              <a:off x="2123728" y="6474822"/>
              <a:ext cx="45908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solidFill>
                    <a:srgbClr val="00B05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W.-T. Deng &amp; X.-G. Huang, KH </a:t>
              </a:r>
              <a:r>
                <a:rPr lang="en-US" altLang="ja-JP" sz="1600" dirty="0">
                  <a:solidFill>
                    <a:srgbClr val="00B05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and </a:t>
              </a:r>
              <a:r>
                <a:rPr lang="en-US" altLang="ja-JP" sz="1600" dirty="0" smtClean="0">
                  <a:solidFill>
                    <a:srgbClr val="00B05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X.-G. Huang</a:t>
              </a:r>
              <a:endParaRPr lang="ja-JP" altLang="en-US" sz="1600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333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8036768" cy="261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136904" cy="2624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203848" y="44624"/>
            <a:ext cx="2549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Time dependences</a:t>
            </a:r>
            <a:endParaRPr lang="ja-JP" altLang="en-US" sz="2400" dirty="0"/>
          </a:p>
        </p:txBody>
      </p:sp>
      <p:sp>
        <p:nvSpPr>
          <p:cNvPr id="9" name="正方形/長方形 8"/>
          <p:cNvSpPr/>
          <p:nvPr/>
        </p:nvSpPr>
        <p:spPr>
          <a:xfrm>
            <a:off x="2488956" y="3356992"/>
            <a:ext cx="3931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Collision-energy dependences</a:t>
            </a:r>
            <a:endParaRPr lang="ja-JP" altLang="en-US" sz="2400" dirty="0"/>
          </a:p>
        </p:txBody>
      </p:sp>
      <p:sp>
        <p:nvSpPr>
          <p:cNvPr id="7" name="正方形/長方形 6"/>
          <p:cNvSpPr/>
          <p:nvPr/>
        </p:nvSpPr>
        <p:spPr>
          <a:xfrm>
            <a:off x="6045178" y="4984787"/>
            <a:ext cx="2269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B050"/>
                </a:solidFill>
              </a:rPr>
              <a:t>V. </a:t>
            </a:r>
            <a:r>
              <a:rPr lang="en-US" altLang="ja-JP" sz="1600" dirty="0" err="1">
                <a:solidFill>
                  <a:srgbClr val="00B050"/>
                </a:solidFill>
              </a:rPr>
              <a:t>Voronyuk</a:t>
            </a:r>
            <a:r>
              <a:rPr lang="en-US" altLang="ja-JP" sz="1600" dirty="0" smtClean="0">
                <a:solidFill>
                  <a:srgbClr val="00B050"/>
                </a:solidFill>
              </a:rPr>
              <a:t>, et al. (2011)</a:t>
            </a:r>
            <a:endParaRPr lang="ja-JP" alt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4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1794"/>
            <a:ext cx="9090670" cy="681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300192" y="48995"/>
            <a:ext cx="2799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From Daisuke </a:t>
            </a:r>
            <a:r>
              <a:rPr kumimoji="1" lang="en-US" altLang="ja-JP" dirty="0" err="1" smtClean="0"/>
              <a:t>Satow’s</a:t>
            </a:r>
            <a:r>
              <a:rPr kumimoji="1" lang="en-US" altLang="ja-JP" dirty="0" smtClean="0"/>
              <a:t> slides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358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686" y="8909"/>
            <a:ext cx="9234686" cy="692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6300192" y="48995"/>
            <a:ext cx="2799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From Daisuke </a:t>
            </a:r>
            <a:r>
              <a:rPr kumimoji="1" lang="en-US" altLang="ja-JP" dirty="0" err="1" smtClean="0"/>
              <a:t>Satow’s</a:t>
            </a:r>
            <a:r>
              <a:rPr kumimoji="1" lang="en-US" altLang="ja-JP" dirty="0" smtClean="0"/>
              <a:t> slides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165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71600" y="2276872"/>
            <a:ext cx="7574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i="1" dirty="0" smtClean="0"/>
              <a:t>1-1. </a:t>
            </a:r>
            <a:r>
              <a:rPr kumimoji="1" lang="en-US" altLang="ja-JP" sz="3200" i="1" dirty="0" smtClean="0"/>
              <a:t>Heavy quark diffusion in magnetic fields</a:t>
            </a:r>
            <a:endParaRPr kumimoji="1" lang="ja-JP" altLang="en-US" sz="3200" i="1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331640" y="4860449"/>
            <a:ext cx="66967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Fukushima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(Tokyo),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KH,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H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-U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Yee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(UIC)</a:t>
            </a:r>
            <a:r>
              <a:rPr kumimoji="1" lang="ja-JP" altLang="ja-JP" sz="1600" b="1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,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Y</a:t>
            </a:r>
            <a:r>
              <a:rPr lang="en-US" altLang="ja-JP" sz="1600" b="1" dirty="0" err="1">
                <a:latin typeface="Arial" charset="0"/>
                <a:ea typeface="ＭＳ Ｐゴシック" charset="-128"/>
                <a:cs typeface="ＭＳ Ｐゴシック" charset="-128"/>
              </a:rPr>
              <a:t>i</a:t>
            </a:r>
            <a:r>
              <a:rPr kumimoji="1" lang="ja-JP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Yin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 (</a:t>
            </a:r>
            <a:r>
              <a:rPr lang="en-US" altLang="ja-JP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BNL</a:t>
            </a:r>
            <a:r>
              <a:rPr lang="en-US" altLang="ja-JP" sz="1600" b="1" dirty="0" smtClean="0">
                <a:latin typeface="Arial" charset="0"/>
                <a:ea typeface="ＭＳ Ｐゴシック" charset="-128"/>
                <a:cs typeface="ＭＳ Ｐゴシック" charset="-128"/>
                <a:sym typeface="Wingdings" panose="05000000000000000000" pitchFamily="2" charset="2"/>
              </a:rPr>
              <a:t></a:t>
            </a:r>
            <a:r>
              <a:rPr lang="en-US" altLang="ja-JP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MIT</a:t>
            </a: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-128"/>
                <a:cs typeface="ＭＳ Ｐゴシック" charset="-128"/>
              </a:rPr>
              <a:t>),</a:t>
            </a:r>
            <a:r>
              <a:rPr lang="en-US" altLang="ja-JP" sz="1600" b="1" dirty="0" smtClean="0"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/>
              <a:t>Phys</a:t>
            </a:r>
            <a:r>
              <a:rPr lang="en-US" altLang="ja-JP" sz="1600" dirty="0" smtClean="0"/>
              <a:t>. Rev</a:t>
            </a:r>
            <a:r>
              <a:rPr lang="en-US" altLang="ja-JP" sz="1600" dirty="0"/>
              <a:t>. </a:t>
            </a:r>
            <a:r>
              <a:rPr lang="en-US" altLang="ja-JP" sz="1600" dirty="0" smtClean="0"/>
              <a:t>D 93 </a:t>
            </a:r>
            <a:r>
              <a:rPr lang="en-US" altLang="ja-JP" sz="1600" dirty="0"/>
              <a:t>(2016) </a:t>
            </a:r>
            <a:r>
              <a:rPr lang="en-US" altLang="ja-JP" sz="1600" dirty="0" smtClean="0"/>
              <a:t>074028</a:t>
            </a:r>
            <a:r>
              <a:rPr lang="en-US" altLang="ja-JP" sz="1600" dirty="0" smtClean="0">
                <a:latin typeface="Arial" charset="0"/>
                <a:ea typeface="ＭＳ Ｐゴシック" charset="-128"/>
                <a:cs typeface="ＭＳ Ｐゴシック" charset="-128"/>
              </a:rPr>
              <a:t>. [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  <a:hlinkClick r:id="rId2"/>
              </a:rPr>
              <a:t>arXiv:1512.03689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[hep-ph]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]</a:t>
            </a:r>
            <a:endParaRPr kumimoji="1" lang="ja-JP" altLang="ja-JP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211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61685" y="44624"/>
            <a:ext cx="6146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Consistent result from diagrammatic calculation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pic>
        <p:nvPicPr>
          <p:cNvPr id="4" name="図 3" descr="\begin{document}&#10;\begin{align*}&#10;{\bm E} = i \omega {\bm A}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929" y="1442534"/>
            <a:ext cx="1399151" cy="258274"/>
          </a:xfrm>
          <a:prstGeom prst="rect">
            <a:avLst/>
          </a:prstGeom>
        </p:spPr>
      </p:pic>
      <p:pic>
        <p:nvPicPr>
          <p:cNvPr id="6" name="図 5" descr="\begin{document}&#10;\begin{align*}&#10;j^i = \frac{\Pi^{ij}_R}{i\omega} {\bm E}^j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638" y="1122334"/>
            <a:ext cx="1493232" cy="722490"/>
          </a:xfrm>
          <a:prstGeom prst="rect">
            <a:avLst/>
          </a:prstGeom>
        </p:spPr>
      </p:pic>
      <p:grpSp>
        <p:nvGrpSpPr>
          <p:cNvPr id="56" name="グループ化 55"/>
          <p:cNvGrpSpPr/>
          <p:nvPr/>
        </p:nvGrpSpPr>
        <p:grpSpPr>
          <a:xfrm>
            <a:off x="317624" y="5589924"/>
            <a:ext cx="8278005" cy="1223452"/>
            <a:chOff x="317624" y="5589924"/>
            <a:chExt cx="8278005" cy="1223452"/>
          </a:xfrm>
        </p:grpSpPr>
        <p:sp>
          <p:nvSpPr>
            <p:cNvPr id="203" name="テキスト ボックス 202"/>
            <p:cNvSpPr txBox="1"/>
            <p:nvPr/>
          </p:nvSpPr>
          <p:spPr>
            <a:xfrm>
              <a:off x="755576" y="5589924"/>
              <a:ext cx="64402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No need to </a:t>
              </a:r>
              <a:r>
                <a:rPr lang="en-US" altLang="ja-JP" sz="2000" dirty="0" err="1" smtClean="0"/>
                <a:t>resum</a:t>
              </a:r>
              <a:r>
                <a:rPr lang="en-US" altLang="ja-JP" sz="2000" dirty="0" smtClean="0"/>
                <a:t> the pinch singularities in the present case</a:t>
              </a:r>
              <a:endParaRPr kumimoji="1" lang="ja-JP" altLang="en-US" sz="2000" dirty="0"/>
            </a:p>
          </p:txBody>
        </p:sp>
        <p:grpSp>
          <p:nvGrpSpPr>
            <p:cNvPr id="245" name="グループ化 244"/>
            <p:cNvGrpSpPr/>
            <p:nvPr/>
          </p:nvGrpSpPr>
          <p:grpSpPr>
            <a:xfrm>
              <a:off x="3063812" y="5934978"/>
              <a:ext cx="2156260" cy="878398"/>
              <a:chOff x="2090323" y="5825216"/>
              <a:chExt cx="2156260" cy="878398"/>
            </a:xfrm>
          </p:grpSpPr>
          <p:grpSp>
            <p:nvGrpSpPr>
              <p:cNvPr id="206" name="グループ化 205"/>
              <p:cNvGrpSpPr/>
              <p:nvPr/>
            </p:nvGrpSpPr>
            <p:grpSpPr>
              <a:xfrm>
                <a:off x="2090323" y="5887248"/>
                <a:ext cx="2156260" cy="805703"/>
                <a:chOff x="3978886" y="2272566"/>
                <a:chExt cx="1630396" cy="609210"/>
              </a:xfrm>
            </p:grpSpPr>
            <p:sp>
              <p:nvSpPr>
                <p:cNvPr id="207" name="円/楕円 206"/>
                <p:cNvSpPr/>
                <p:nvPr/>
              </p:nvSpPr>
              <p:spPr>
                <a:xfrm rot="10892241">
                  <a:off x="4486228" y="2272566"/>
                  <a:ext cx="609209" cy="609210"/>
                </a:xfrm>
                <a:prstGeom prst="ellipse">
                  <a:avLst/>
                </a:prstGeom>
                <a:noFill/>
                <a:ln w="28575" cmpd="sng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 207"/>
                <p:cNvSpPr/>
                <p:nvPr/>
              </p:nvSpPr>
              <p:spPr>
                <a:xfrm rot="109902">
                  <a:off x="3978886" y="2531801"/>
                  <a:ext cx="522523" cy="6855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 208"/>
                <p:cNvSpPr/>
                <p:nvPr/>
              </p:nvSpPr>
              <p:spPr>
                <a:xfrm rot="10786948">
                  <a:off x="5099368" y="2524435"/>
                  <a:ext cx="509914" cy="85217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" name="グループ化 209"/>
              <p:cNvGrpSpPr/>
              <p:nvPr/>
            </p:nvGrpSpPr>
            <p:grpSpPr>
              <a:xfrm>
                <a:off x="2899510" y="5825216"/>
                <a:ext cx="304338" cy="878398"/>
                <a:chOff x="3051033" y="1039364"/>
                <a:chExt cx="371867" cy="905210"/>
              </a:xfrm>
            </p:grpSpPr>
            <p:sp>
              <p:nvSpPr>
                <p:cNvPr id="211" name="円/楕円 210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円弧 211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円弧 212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円/楕円 213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円/楕円 214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円弧 215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円弧 216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円/楕円 217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円弧 218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4" name="グループ化 243"/>
            <p:cNvGrpSpPr/>
            <p:nvPr/>
          </p:nvGrpSpPr>
          <p:grpSpPr>
            <a:xfrm>
              <a:off x="5584092" y="6003346"/>
              <a:ext cx="2156260" cy="810030"/>
              <a:chOff x="4719996" y="5862969"/>
              <a:chExt cx="2156260" cy="810030"/>
            </a:xfrm>
          </p:grpSpPr>
          <p:grpSp>
            <p:nvGrpSpPr>
              <p:cNvPr id="220" name="グループ化 219"/>
              <p:cNvGrpSpPr/>
              <p:nvPr/>
            </p:nvGrpSpPr>
            <p:grpSpPr>
              <a:xfrm>
                <a:off x="4719996" y="5867296"/>
                <a:ext cx="2156260" cy="805703"/>
                <a:chOff x="3978886" y="2272566"/>
                <a:chExt cx="1630396" cy="609210"/>
              </a:xfrm>
            </p:grpSpPr>
            <p:sp>
              <p:nvSpPr>
                <p:cNvPr id="221" name="円/楕円 220"/>
                <p:cNvSpPr/>
                <p:nvPr/>
              </p:nvSpPr>
              <p:spPr>
                <a:xfrm rot="10892241">
                  <a:off x="4486228" y="2272566"/>
                  <a:ext cx="609209" cy="609210"/>
                </a:xfrm>
                <a:prstGeom prst="ellipse">
                  <a:avLst/>
                </a:prstGeom>
                <a:noFill/>
                <a:ln w="28575" cmpd="sng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 221"/>
                <p:cNvSpPr/>
                <p:nvPr/>
              </p:nvSpPr>
              <p:spPr>
                <a:xfrm rot="109902">
                  <a:off x="3978886" y="2531801"/>
                  <a:ext cx="522523" cy="68550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 222"/>
                <p:cNvSpPr/>
                <p:nvPr/>
              </p:nvSpPr>
              <p:spPr>
                <a:xfrm rot="10786948">
                  <a:off x="5099368" y="2524435"/>
                  <a:ext cx="509914" cy="85217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/>
              <p:cNvGrpSpPr/>
              <p:nvPr/>
            </p:nvGrpSpPr>
            <p:grpSpPr>
              <a:xfrm>
                <a:off x="5450827" y="5862969"/>
                <a:ext cx="273301" cy="788817"/>
                <a:chOff x="3051033" y="1039364"/>
                <a:chExt cx="371867" cy="905210"/>
              </a:xfrm>
            </p:grpSpPr>
            <p:sp>
              <p:nvSpPr>
                <p:cNvPr id="225" name="円/楕円 224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円弧 225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円弧 226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円/楕円 227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円/楕円 228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円弧 229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弧 230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円/楕円 231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円弧 232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/>
              <p:cNvGrpSpPr/>
              <p:nvPr/>
            </p:nvGrpSpPr>
            <p:grpSpPr>
              <a:xfrm>
                <a:off x="5713687" y="5865773"/>
                <a:ext cx="270119" cy="779633"/>
                <a:chOff x="3051033" y="1039364"/>
                <a:chExt cx="371867" cy="905210"/>
              </a:xfrm>
            </p:grpSpPr>
            <p:sp>
              <p:nvSpPr>
                <p:cNvPr id="235" name="円/楕円 234"/>
                <p:cNvSpPr/>
                <p:nvPr/>
              </p:nvSpPr>
              <p:spPr>
                <a:xfrm rot="5400000">
                  <a:off x="3242943" y="119373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円弧 235"/>
                <p:cNvSpPr/>
                <p:nvPr/>
              </p:nvSpPr>
              <p:spPr>
                <a:xfrm rot="3741566">
                  <a:off x="3077347" y="1018135"/>
                  <a:ext cx="324324" cy="366782"/>
                </a:xfrm>
                <a:prstGeom prst="arc">
                  <a:avLst>
                    <a:gd name="adj1" fmla="val 15288936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円弧 236"/>
                <p:cNvSpPr/>
                <p:nvPr/>
              </p:nvSpPr>
              <p:spPr>
                <a:xfrm rot="3741566">
                  <a:off x="3079819" y="1184484"/>
                  <a:ext cx="313923" cy="366782"/>
                </a:xfrm>
                <a:prstGeom prst="arc">
                  <a:avLst>
                    <a:gd name="adj1" fmla="val 15152873"/>
                    <a:gd name="adj2" fmla="val 2033161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円/楕円 237"/>
                <p:cNvSpPr/>
                <p:nvPr/>
              </p:nvSpPr>
              <p:spPr>
                <a:xfrm rot="5400000">
                  <a:off x="3242943" y="1343537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円/楕円 238"/>
                <p:cNvSpPr/>
                <p:nvPr/>
              </p:nvSpPr>
              <p:spPr>
                <a:xfrm rot="5400000">
                  <a:off x="3238883" y="1504566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円弧 239"/>
                <p:cNvSpPr/>
                <p:nvPr/>
              </p:nvSpPr>
              <p:spPr>
                <a:xfrm rot="3741566">
                  <a:off x="3073288" y="1328969"/>
                  <a:ext cx="324324" cy="366782"/>
                </a:xfrm>
                <a:prstGeom prst="arc">
                  <a:avLst>
                    <a:gd name="adj1" fmla="val 14782402"/>
                    <a:gd name="adj2" fmla="val 2065050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円弧 240"/>
                <p:cNvSpPr/>
                <p:nvPr/>
              </p:nvSpPr>
              <p:spPr>
                <a:xfrm rot="3741566">
                  <a:off x="3074218" y="1486779"/>
                  <a:ext cx="320411" cy="366782"/>
                </a:xfrm>
                <a:prstGeom prst="arc">
                  <a:avLst>
                    <a:gd name="adj1" fmla="val 15152873"/>
                    <a:gd name="adj2" fmla="val 20482557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円/楕円 241"/>
                <p:cNvSpPr/>
                <p:nvPr/>
              </p:nvSpPr>
              <p:spPr>
                <a:xfrm rot="5400000">
                  <a:off x="3238883" y="1654372"/>
                  <a:ext cx="106513" cy="17789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円弧 242"/>
                <p:cNvSpPr/>
                <p:nvPr/>
              </p:nvSpPr>
              <p:spPr>
                <a:xfrm rot="3741566">
                  <a:off x="3092576" y="1638427"/>
                  <a:ext cx="302757" cy="309538"/>
                </a:xfrm>
                <a:prstGeom prst="arc">
                  <a:avLst>
                    <a:gd name="adj1" fmla="val 15288936"/>
                    <a:gd name="adj2" fmla="val 21419531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6" name="グループ化 245"/>
            <p:cNvGrpSpPr/>
            <p:nvPr/>
          </p:nvGrpSpPr>
          <p:grpSpPr>
            <a:xfrm>
              <a:off x="317624" y="5982336"/>
              <a:ext cx="2156260" cy="805703"/>
              <a:chOff x="3978886" y="2272566"/>
              <a:chExt cx="1630396" cy="609210"/>
            </a:xfrm>
          </p:grpSpPr>
          <p:sp>
            <p:nvSpPr>
              <p:cNvPr id="247" name="円/楕円 246"/>
              <p:cNvSpPr/>
              <p:nvPr/>
            </p:nvSpPr>
            <p:spPr>
              <a:xfrm rot="10892241">
                <a:off x="4486228" y="2272566"/>
                <a:ext cx="609209" cy="609210"/>
              </a:xfrm>
              <a:prstGeom prst="ellipse">
                <a:avLst/>
              </a:prstGeom>
              <a:noFill/>
              <a:ln w="285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 247"/>
              <p:cNvSpPr/>
              <p:nvPr/>
            </p:nvSpPr>
            <p:spPr>
              <a:xfrm rot="109902">
                <a:off x="3978886" y="2531801"/>
                <a:ext cx="522523" cy="6855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 248"/>
              <p:cNvSpPr/>
              <p:nvPr/>
            </p:nvSpPr>
            <p:spPr>
              <a:xfrm rot="10786948">
                <a:off x="5099368" y="2524435"/>
                <a:ext cx="509914" cy="85217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0" name="テキスト ボックス 249"/>
            <p:cNvSpPr txBox="1"/>
            <p:nvPr/>
          </p:nvSpPr>
          <p:spPr>
            <a:xfrm>
              <a:off x="2627784" y="616530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  <p:sp>
          <p:nvSpPr>
            <p:cNvPr id="251" name="テキスト ボックス 250"/>
            <p:cNvSpPr txBox="1"/>
            <p:nvPr/>
          </p:nvSpPr>
          <p:spPr>
            <a:xfrm>
              <a:off x="5280030" y="616530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  <p:sp>
          <p:nvSpPr>
            <p:cNvPr id="252" name="テキスト ボックス 251"/>
            <p:cNvSpPr txBox="1"/>
            <p:nvPr/>
          </p:nvSpPr>
          <p:spPr>
            <a:xfrm>
              <a:off x="7896399" y="6165304"/>
              <a:ext cx="699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+ </a:t>
              </a:r>
              <a:r>
                <a:rPr kumimoji="1" lang="ja-JP" altLang="en-US" dirty="0" smtClean="0"/>
                <a:t>・・・</a:t>
              </a:r>
              <a:endParaRPr kumimoji="1" lang="ja-JP" altLang="en-US" dirty="0"/>
            </a:p>
          </p:txBody>
        </p:sp>
      </p:grpSp>
      <p:sp>
        <p:nvSpPr>
          <p:cNvPr id="253" name="テキスト ボックス 252"/>
          <p:cNvSpPr txBox="1"/>
          <p:nvPr/>
        </p:nvSpPr>
        <p:spPr>
          <a:xfrm>
            <a:off x="683568" y="620688"/>
            <a:ext cx="2494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</a:rPr>
              <a:t>Response function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6144851" y="620688"/>
            <a:ext cx="1877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</a:rPr>
              <a:t>Kubo formula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261" name="テキスト ボックス 260"/>
          <p:cNvSpPr txBox="1"/>
          <p:nvPr/>
        </p:nvSpPr>
        <p:spPr>
          <a:xfrm>
            <a:off x="7349824" y="188640"/>
            <a:ext cx="138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KH, D. Satow</a:t>
            </a:r>
            <a:endParaRPr kumimoji="1" lang="ja-JP" altLang="en-US" dirty="0"/>
          </a:p>
        </p:txBody>
      </p:sp>
      <p:pic>
        <p:nvPicPr>
          <p:cNvPr id="264" name="図 263" descr="\begin{document}&#10;\begin{align*}&#10;j^\mu = \Pi^{\mu\nu}_R A_\nu (q)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05101"/>
            <a:ext cx="2135869" cy="367715"/>
          </a:xfrm>
          <a:prstGeom prst="rect">
            <a:avLst/>
          </a:prstGeom>
        </p:spPr>
      </p:pic>
      <p:grpSp>
        <p:nvGrpSpPr>
          <p:cNvPr id="272" name="グループ化 271"/>
          <p:cNvGrpSpPr/>
          <p:nvPr/>
        </p:nvGrpSpPr>
        <p:grpSpPr>
          <a:xfrm>
            <a:off x="629633" y="1869177"/>
            <a:ext cx="2808855" cy="1149162"/>
            <a:chOff x="3491337" y="2893586"/>
            <a:chExt cx="2808855" cy="1149162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4143932" y="3127353"/>
              <a:ext cx="2156260" cy="805703"/>
              <a:chOff x="3978886" y="2272566"/>
              <a:chExt cx="1630396" cy="609210"/>
            </a:xfrm>
          </p:grpSpPr>
          <p:sp>
            <p:nvSpPr>
              <p:cNvPr id="198" name="円/楕円 197"/>
              <p:cNvSpPr/>
              <p:nvPr/>
            </p:nvSpPr>
            <p:spPr>
              <a:xfrm rot="10892241">
                <a:off x="4486228" y="2272566"/>
                <a:ext cx="609209" cy="609210"/>
              </a:xfrm>
              <a:prstGeom prst="ellipse">
                <a:avLst/>
              </a:prstGeom>
              <a:noFill/>
              <a:ln w="285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 198"/>
              <p:cNvSpPr/>
              <p:nvPr/>
            </p:nvSpPr>
            <p:spPr>
              <a:xfrm rot="109902">
                <a:off x="3978886" y="2531801"/>
                <a:ext cx="522523" cy="68550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 199"/>
              <p:cNvSpPr/>
              <p:nvPr/>
            </p:nvSpPr>
            <p:spPr>
              <a:xfrm rot="10786948">
                <a:off x="5099368" y="2524435"/>
                <a:ext cx="509914" cy="85217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263" name="図 262" descr="\begin{document}&#10;\begin{align*}&#10;(\omega, \bq) \to 0&#10;\end{align*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337" y="3196810"/>
              <a:ext cx="1109728" cy="259482"/>
            </a:xfrm>
            <a:prstGeom prst="rect">
              <a:avLst/>
            </a:prstGeom>
          </p:spPr>
        </p:pic>
        <p:sp>
          <p:nvSpPr>
            <p:cNvPr id="267" name="円弧 266"/>
            <p:cNvSpPr/>
            <p:nvPr/>
          </p:nvSpPr>
          <p:spPr>
            <a:xfrm>
              <a:off x="4923478" y="3013112"/>
              <a:ext cx="588568" cy="343880"/>
            </a:xfrm>
            <a:prstGeom prst="arc">
              <a:avLst>
                <a:gd name="adj1" fmla="val 12498793"/>
                <a:gd name="adj2" fmla="val 20006073"/>
              </a:avLst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弧 267"/>
            <p:cNvSpPr/>
            <p:nvPr/>
          </p:nvSpPr>
          <p:spPr>
            <a:xfrm rot="10800000">
              <a:off x="4898018" y="3672596"/>
              <a:ext cx="588568" cy="343880"/>
            </a:xfrm>
            <a:prstGeom prst="arc">
              <a:avLst>
                <a:gd name="adj1" fmla="val 12498793"/>
                <a:gd name="adj2" fmla="val 20006073"/>
              </a:avLst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70" name="図 269" descr="\begin{document}&#10;\begin{align*}&#10;p&#10;\end{align*}&#10;\end{document}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7431" y="2893586"/>
              <a:ext cx="146202" cy="182074"/>
            </a:xfrm>
            <a:prstGeom prst="rect">
              <a:avLst/>
            </a:prstGeom>
          </p:spPr>
        </p:pic>
        <p:pic>
          <p:nvPicPr>
            <p:cNvPr id="271" name="図 270" descr="\begin{document}&#10;\begin{align*}&#10;p&#10;\end{align*}&#10;\end{document}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930" y="3860674"/>
              <a:ext cx="146202" cy="182074"/>
            </a:xfrm>
            <a:prstGeom prst="rect">
              <a:avLst/>
            </a:prstGeom>
          </p:spPr>
        </p:pic>
      </p:grpSp>
      <p:cxnSp>
        <p:nvCxnSpPr>
          <p:cNvPr id="5" name="直線矢印コネクタ 4"/>
          <p:cNvCxnSpPr/>
          <p:nvPr/>
        </p:nvCxnSpPr>
        <p:spPr>
          <a:xfrm>
            <a:off x="3850530" y="851520"/>
            <a:ext cx="1842517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図 42" descr="\begin{document}&#10;{\red DC conductivity: $\lim_{\omega\to0} \frac{\Pi^{ij}_R}{i\omega} $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552" y="2509127"/>
            <a:ext cx="4075481" cy="529601"/>
          </a:xfrm>
          <a:prstGeom prst="rect">
            <a:avLst/>
          </a:prstGeom>
        </p:spPr>
      </p:pic>
      <p:grpSp>
        <p:nvGrpSpPr>
          <p:cNvPr id="54" name="グループ化 53"/>
          <p:cNvGrpSpPr/>
          <p:nvPr/>
        </p:nvGrpSpPr>
        <p:grpSpPr>
          <a:xfrm>
            <a:off x="122374" y="3837836"/>
            <a:ext cx="8266050" cy="1823412"/>
            <a:chOff x="122374" y="3837836"/>
            <a:chExt cx="8266050" cy="1823412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6366807" y="4242653"/>
              <a:ext cx="2021617" cy="1418595"/>
              <a:chOff x="1619672" y="3294016"/>
              <a:chExt cx="2328168" cy="1633706"/>
            </a:xfrm>
          </p:grpSpPr>
          <p:cxnSp>
            <p:nvCxnSpPr>
              <p:cNvPr id="8" name="直線コネクタ 7"/>
              <p:cNvCxnSpPr/>
              <p:nvPr/>
            </p:nvCxnSpPr>
            <p:spPr>
              <a:xfrm>
                <a:off x="1619672" y="4409659"/>
                <a:ext cx="2328168" cy="0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グループ化 8"/>
              <p:cNvGrpSpPr/>
              <p:nvPr/>
            </p:nvGrpSpPr>
            <p:grpSpPr>
              <a:xfrm>
                <a:off x="1920131" y="3654056"/>
                <a:ext cx="1704024" cy="791610"/>
                <a:chOff x="1176139" y="1052736"/>
                <a:chExt cx="1704024" cy="791610"/>
              </a:xfrm>
            </p:grpSpPr>
            <p:grpSp>
              <p:nvGrpSpPr>
                <p:cNvPr id="10" name="グループ化 9"/>
                <p:cNvGrpSpPr/>
                <p:nvPr/>
              </p:nvGrpSpPr>
              <p:grpSpPr>
                <a:xfrm rot="19978125">
                  <a:off x="1176139" y="1158613"/>
                  <a:ext cx="1035689" cy="685733"/>
                  <a:chOff x="1599461" y="3637247"/>
                  <a:chExt cx="545205" cy="360982"/>
                </a:xfrm>
              </p:grpSpPr>
              <p:sp>
                <p:nvSpPr>
                  <p:cNvPr id="26" name="円/楕円 25"/>
                  <p:cNvSpPr/>
                  <p:nvPr/>
                </p:nvSpPr>
                <p:spPr>
                  <a:xfrm rot="243779">
                    <a:off x="1856326" y="3701649"/>
                    <a:ext cx="58381" cy="104911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27" name="グループ化 26"/>
                  <p:cNvGrpSpPr/>
                  <p:nvPr/>
                </p:nvGrpSpPr>
                <p:grpSpPr>
                  <a:xfrm>
                    <a:off x="1599461" y="3688136"/>
                    <a:ext cx="351700" cy="248213"/>
                    <a:chOff x="2439213" y="5132657"/>
                    <a:chExt cx="1000123" cy="705839"/>
                  </a:xfrm>
                </p:grpSpPr>
                <p:sp>
                  <p:nvSpPr>
                    <p:cNvPr id="34" name="円/楕円 33"/>
                    <p:cNvSpPr/>
                    <p:nvPr/>
                  </p:nvSpPr>
                  <p:spPr>
                    <a:xfrm rot="19712610">
                      <a:off x="2654986" y="5306911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円弧 34"/>
                    <p:cNvSpPr/>
                    <p:nvPr/>
                  </p:nvSpPr>
                  <p:spPr>
                    <a:xfrm rot="17796358">
                      <a:off x="2421292" y="5334834"/>
                      <a:ext cx="521583" cy="485741"/>
                    </a:xfrm>
                    <a:prstGeom prst="arc">
                      <a:avLst>
                        <a:gd name="adj1" fmla="val 13748667"/>
                        <a:gd name="adj2" fmla="val 20650506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" name="円弧 35"/>
                    <p:cNvSpPr/>
                    <p:nvPr/>
                  </p:nvSpPr>
                  <p:spPr>
                    <a:xfrm rot="18054176">
                      <a:off x="2628076" y="5200187"/>
                      <a:ext cx="555366" cy="562148"/>
                    </a:xfrm>
                    <a:prstGeom prst="arc">
                      <a:avLst>
                        <a:gd name="adj1" fmla="val 15152873"/>
                        <a:gd name="adj2" fmla="val 20482557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円/楕円 36"/>
                    <p:cNvSpPr/>
                    <p:nvPr/>
                  </p:nvSpPr>
                  <p:spPr>
                    <a:xfrm rot="19712610">
                      <a:off x="2895181" y="5218413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円弧 37"/>
                    <p:cNvSpPr/>
                    <p:nvPr/>
                  </p:nvSpPr>
                  <p:spPr>
                    <a:xfrm rot="20165893">
                      <a:off x="2877187" y="5132657"/>
                      <a:ext cx="562149" cy="562148"/>
                    </a:xfrm>
                    <a:prstGeom prst="arc">
                      <a:avLst>
                        <a:gd name="adj1" fmla="val 14482442"/>
                        <a:gd name="adj2" fmla="val 19121800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" name="グループ化 27"/>
                  <p:cNvGrpSpPr/>
                  <p:nvPr/>
                </p:nvGrpSpPr>
                <p:grpSpPr>
                  <a:xfrm rot="3101724">
                    <a:off x="1833974" y="3687536"/>
                    <a:ext cx="360982" cy="260403"/>
                    <a:chOff x="2383684" y="5151770"/>
                    <a:chExt cx="1026518" cy="740503"/>
                  </a:xfrm>
                </p:grpSpPr>
                <p:sp>
                  <p:nvSpPr>
                    <p:cNvPr id="29" name="円/楕円 28"/>
                    <p:cNvSpPr/>
                    <p:nvPr/>
                  </p:nvSpPr>
                  <p:spPr>
                    <a:xfrm rot="19712610">
                      <a:off x="2627774" y="5360398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円弧 29"/>
                    <p:cNvSpPr/>
                    <p:nvPr/>
                  </p:nvSpPr>
                  <p:spPr>
                    <a:xfrm rot="18760985">
                      <a:off x="2365763" y="5388611"/>
                      <a:ext cx="521583" cy="485741"/>
                    </a:xfrm>
                    <a:prstGeom prst="arc">
                      <a:avLst>
                        <a:gd name="adj1" fmla="val 13235061"/>
                        <a:gd name="adj2" fmla="val 21188270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円弧 30"/>
                    <p:cNvSpPr/>
                    <p:nvPr/>
                  </p:nvSpPr>
                  <p:spPr>
                    <a:xfrm rot="18054176">
                      <a:off x="2628076" y="5200187"/>
                      <a:ext cx="555366" cy="562148"/>
                    </a:xfrm>
                    <a:prstGeom prst="arc">
                      <a:avLst>
                        <a:gd name="adj1" fmla="val 15152873"/>
                        <a:gd name="adj2" fmla="val 20482557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円/楕円 31"/>
                    <p:cNvSpPr/>
                    <p:nvPr/>
                  </p:nvSpPr>
                  <p:spPr>
                    <a:xfrm rot="19712610">
                      <a:off x="2895181" y="5218413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円弧 32"/>
                    <p:cNvSpPr/>
                    <p:nvPr/>
                  </p:nvSpPr>
                  <p:spPr>
                    <a:xfrm rot="20366625">
                      <a:off x="2848053" y="5151770"/>
                      <a:ext cx="562149" cy="562148"/>
                    </a:xfrm>
                    <a:prstGeom prst="arc">
                      <a:avLst>
                        <a:gd name="adj1" fmla="val 15288936"/>
                        <a:gd name="adj2" fmla="val 18198601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" name="グループ化 10"/>
                <p:cNvGrpSpPr/>
                <p:nvPr/>
              </p:nvGrpSpPr>
              <p:grpSpPr>
                <a:xfrm rot="2111704">
                  <a:off x="1918588" y="1164886"/>
                  <a:ext cx="961575" cy="636661"/>
                  <a:chOff x="1599461" y="3637247"/>
                  <a:chExt cx="545205" cy="360982"/>
                </a:xfrm>
              </p:grpSpPr>
              <p:sp>
                <p:nvSpPr>
                  <p:cNvPr id="13" name="円/楕円 12"/>
                  <p:cNvSpPr/>
                  <p:nvPr/>
                </p:nvSpPr>
                <p:spPr>
                  <a:xfrm rot="243779">
                    <a:off x="1856326" y="3701649"/>
                    <a:ext cx="58381" cy="104911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14" name="グループ化 13"/>
                  <p:cNvGrpSpPr/>
                  <p:nvPr/>
                </p:nvGrpSpPr>
                <p:grpSpPr>
                  <a:xfrm>
                    <a:off x="1599461" y="3688136"/>
                    <a:ext cx="351700" cy="248213"/>
                    <a:chOff x="2439213" y="5132657"/>
                    <a:chExt cx="1000123" cy="705839"/>
                  </a:xfrm>
                </p:grpSpPr>
                <p:sp>
                  <p:nvSpPr>
                    <p:cNvPr id="21" name="円/楕円 20"/>
                    <p:cNvSpPr/>
                    <p:nvPr/>
                  </p:nvSpPr>
                  <p:spPr>
                    <a:xfrm rot="19712610">
                      <a:off x="2654986" y="5306911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" name="円弧 21"/>
                    <p:cNvSpPr/>
                    <p:nvPr/>
                  </p:nvSpPr>
                  <p:spPr>
                    <a:xfrm rot="17796358">
                      <a:off x="2421292" y="5334834"/>
                      <a:ext cx="521583" cy="485741"/>
                    </a:xfrm>
                    <a:prstGeom prst="arc">
                      <a:avLst>
                        <a:gd name="adj1" fmla="val 13748667"/>
                        <a:gd name="adj2" fmla="val 20650506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" name="円弧 22"/>
                    <p:cNvSpPr/>
                    <p:nvPr/>
                  </p:nvSpPr>
                  <p:spPr>
                    <a:xfrm rot="18054176">
                      <a:off x="2628076" y="5200187"/>
                      <a:ext cx="555366" cy="562148"/>
                    </a:xfrm>
                    <a:prstGeom prst="arc">
                      <a:avLst>
                        <a:gd name="adj1" fmla="val 15152873"/>
                        <a:gd name="adj2" fmla="val 20482557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円/楕円 23"/>
                    <p:cNvSpPr/>
                    <p:nvPr/>
                  </p:nvSpPr>
                  <p:spPr>
                    <a:xfrm rot="19712610">
                      <a:off x="2895181" y="5218413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" name="円弧 24"/>
                    <p:cNvSpPr/>
                    <p:nvPr/>
                  </p:nvSpPr>
                  <p:spPr>
                    <a:xfrm rot="20165893">
                      <a:off x="2877187" y="5132657"/>
                      <a:ext cx="562149" cy="562148"/>
                    </a:xfrm>
                    <a:prstGeom prst="arc">
                      <a:avLst>
                        <a:gd name="adj1" fmla="val 14482442"/>
                        <a:gd name="adj2" fmla="val 19121800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" name="グループ化 14"/>
                  <p:cNvGrpSpPr/>
                  <p:nvPr/>
                </p:nvGrpSpPr>
                <p:grpSpPr>
                  <a:xfrm rot="3101724">
                    <a:off x="1833974" y="3687536"/>
                    <a:ext cx="360982" cy="260403"/>
                    <a:chOff x="2383684" y="5151770"/>
                    <a:chExt cx="1026518" cy="740503"/>
                  </a:xfrm>
                </p:grpSpPr>
                <p:sp>
                  <p:nvSpPr>
                    <p:cNvPr id="16" name="円/楕円 15"/>
                    <p:cNvSpPr/>
                    <p:nvPr/>
                  </p:nvSpPr>
                  <p:spPr>
                    <a:xfrm rot="19712610">
                      <a:off x="2627774" y="5360398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" name="円弧 16"/>
                    <p:cNvSpPr/>
                    <p:nvPr/>
                  </p:nvSpPr>
                  <p:spPr>
                    <a:xfrm rot="18760985">
                      <a:off x="2365763" y="5388611"/>
                      <a:ext cx="521583" cy="485741"/>
                    </a:xfrm>
                    <a:prstGeom prst="arc">
                      <a:avLst>
                        <a:gd name="adj1" fmla="val 13235061"/>
                        <a:gd name="adj2" fmla="val 21188270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" name="円弧 17"/>
                    <p:cNvSpPr/>
                    <p:nvPr/>
                  </p:nvSpPr>
                  <p:spPr>
                    <a:xfrm rot="18054176">
                      <a:off x="2628076" y="5200187"/>
                      <a:ext cx="555366" cy="562148"/>
                    </a:xfrm>
                    <a:prstGeom prst="arc">
                      <a:avLst>
                        <a:gd name="adj1" fmla="val 15152873"/>
                        <a:gd name="adj2" fmla="val 20482557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" name="円/楕円 18"/>
                    <p:cNvSpPr/>
                    <p:nvPr/>
                  </p:nvSpPr>
                  <p:spPr>
                    <a:xfrm rot="19712610">
                      <a:off x="2895181" y="5218413"/>
                      <a:ext cx="184619" cy="27265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" name="円弧 19"/>
                    <p:cNvSpPr/>
                    <p:nvPr/>
                  </p:nvSpPr>
                  <p:spPr>
                    <a:xfrm rot="20366625">
                      <a:off x="2848053" y="5151770"/>
                      <a:ext cx="562149" cy="562148"/>
                    </a:xfrm>
                    <a:prstGeom prst="arc">
                      <a:avLst>
                        <a:gd name="adj1" fmla="val 15288936"/>
                        <a:gd name="adj2" fmla="val 18198601"/>
                      </a:avLst>
                    </a:prstGeom>
                    <a:ln w="381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" name="円/楕円 11"/>
                <p:cNvSpPr/>
                <p:nvPr/>
              </p:nvSpPr>
              <p:spPr>
                <a:xfrm>
                  <a:off x="1802323" y="1052736"/>
                  <a:ext cx="465421" cy="360040"/>
                </a:xfrm>
                <a:prstGeom prst="ellipse">
                  <a:avLst/>
                </a:prstGeom>
                <a:solidFill>
                  <a:srgbClr val="FF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2560698" y="3294016"/>
                <a:ext cx="394117" cy="1633706"/>
                <a:chOff x="1816706" y="692696"/>
                <a:chExt cx="394117" cy="1633706"/>
              </a:xfrm>
            </p:grpSpPr>
            <p:cxnSp>
              <p:nvCxnSpPr>
                <p:cNvPr id="40" name="直線コネクタ 39"/>
                <p:cNvCxnSpPr/>
                <p:nvPr/>
              </p:nvCxnSpPr>
              <p:spPr>
                <a:xfrm>
                  <a:off x="2018622" y="836712"/>
                  <a:ext cx="3362" cy="13602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線コネクタ 40"/>
                <p:cNvCxnSpPr/>
                <p:nvPr/>
              </p:nvCxnSpPr>
              <p:spPr>
                <a:xfrm flipH="1" flipV="1">
                  <a:off x="1816706" y="692696"/>
                  <a:ext cx="201916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線コネクタ 41"/>
                <p:cNvCxnSpPr/>
                <p:nvPr/>
              </p:nvCxnSpPr>
              <p:spPr>
                <a:xfrm>
                  <a:off x="2021984" y="2204864"/>
                  <a:ext cx="188839" cy="12153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57" name="図 256" descr="\begin{document}&#10;\begin{align*}&#10;i \epsilon \to i \gamma_{\rm damp} \propto g^2 m_f^2 \ln (T/m_f)&#10;\end{align*}&#10;\end{document}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8580" y="4125868"/>
              <a:ext cx="4194467" cy="414923"/>
            </a:xfrm>
            <a:prstGeom prst="rect">
              <a:avLst/>
            </a:prstGeom>
          </p:spPr>
        </p:pic>
        <p:pic>
          <p:nvPicPr>
            <p:cNvPr id="260" name="図 259" descr="\begin{document}&#10;\begin{align*}&#10;\Pi^{33}_R \sim \int \frac{dp_z}{2\pi}  \frac{1}{i \gamma}&#10;\end{align*}&#10;\end{document}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5936" y="4745626"/>
              <a:ext cx="2041947" cy="711708"/>
            </a:xfrm>
            <a:prstGeom prst="rect">
              <a:avLst/>
            </a:prstGeom>
          </p:spPr>
        </p:pic>
        <p:cxnSp>
          <p:nvCxnSpPr>
            <p:cNvPr id="45" name="直線矢印コネクタ 44"/>
            <p:cNvCxnSpPr/>
            <p:nvPr/>
          </p:nvCxnSpPr>
          <p:spPr>
            <a:xfrm>
              <a:off x="950014" y="3837836"/>
              <a:ext cx="0" cy="73319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テキスト ボックス 123"/>
            <p:cNvSpPr txBox="1"/>
            <p:nvPr/>
          </p:nvSpPr>
          <p:spPr>
            <a:xfrm>
              <a:off x="122374" y="4850779"/>
              <a:ext cx="38015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srgbClr val="00B050"/>
                  </a:solidFill>
                </a:rPr>
                <a:t>Regularized by quark damping rate</a:t>
              </a:r>
              <a:endParaRPr kumimoji="1" lang="ja-JP" altLang="en-US" sz="20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85918" y="2374150"/>
            <a:ext cx="8446522" cy="1702922"/>
            <a:chOff x="85918" y="2374150"/>
            <a:chExt cx="8446522" cy="1702922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85918" y="3068960"/>
              <a:ext cx="5160630" cy="717768"/>
              <a:chOff x="85918" y="3068960"/>
              <a:chExt cx="5160630" cy="717768"/>
            </a:xfrm>
          </p:grpSpPr>
          <p:sp>
            <p:nvSpPr>
              <p:cNvPr id="255" name="テキスト ボックス 254"/>
              <p:cNvSpPr txBox="1"/>
              <p:nvPr/>
            </p:nvSpPr>
            <p:spPr>
              <a:xfrm>
                <a:off x="85918" y="3189764"/>
                <a:ext cx="282577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smtClean="0">
                    <a:solidFill>
                      <a:srgbClr val="00B050"/>
                    </a:solidFill>
                  </a:rPr>
                  <a:t>Divergence in free theory</a:t>
                </a:r>
                <a:endParaRPr kumimoji="1" lang="ja-JP" altLang="en-US" sz="2000" dirty="0">
                  <a:solidFill>
                    <a:srgbClr val="00B050"/>
                  </a:solidFill>
                </a:endParaRPr>
              </a:p>
            </p:txBody>
          </p:sp>
          <p:pic>
            <p:nvPicPr>
              <p:cNvPr id="259" name="図 258" descr="\begin{document}&#10;\begin{align*}&#10;\Pi^{33}_R \sim \int \frac{dp_z}{2\pi} \frac{1}{i \epsilon}&#10;\end{align*}&#10;\end{document}"/>
              <p:cNvPicPr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03848" y="3068960"/>
                <a:ext cx="2042700" cy="717768"/>
              </a:xfrm>
              <a:prstGeom prst="rect">
                <a:avLst/>
              </a:prstGeom>
            </p:spPr>
          </p:pic>
        </p:grpSp>
        <p:grpSp>
          <p:nvGrpSpPr>
            <p:cNvPr id="52" name="グループ化 51"/>
            <p:cNvGrpSpPr/>
            <p:nvPr/>
          </p:nvGrpSpPr>
          <p:grpSpPr>
            <a:xfrm>
              <a:off x="6114331" y="2374150"/>
              <a:ext cx="2418109" cy="1702922"/>
              <a:chOff x="6114331" y="2374150"/>
              <a:chExt cx="2418109" cy="1702922"/>
            </a:xfrm>
          </p:grpSpPr>
          <p:cxnSp>
            <p:nvCxnSpPr>
              <p:cNvPr id="55" name="直線矢印コネクタ 54"/>
              <p:cNvCxnSpPr/>
              <p:nvPr/>
            </p:nvCxnSpPr>
            <p:spPr>
              <a:xfrm>
                <a:off x="6156176" y="3202311"/>
                <a:ext cx="2376264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矢印コネクタ 56"/>
              <p:cNvCxnSpPr/>
              <p:nvPr/>
            </p:nvCxnSpPr>
            <p:spPr>
              <a:xfrm flipH="1" flipV="1">
                <a:off x="7299174" y="2374150"/>
                <a:ext cx="9130" cy="1702922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" name="グループ化 62"/>
              <p:cNvGrpSpPr/>
              <p:nvPr/>
            </p:nvGrpSpPr>
            <p:grpSpPr>
              <a:xfrm>
                <a:off x="7712392" y="2979106"/>
                <a:ext cx="133983" cy="156214"/>
                <a:chOff x="4355976" y="3045065"/>
                <a:chExt cx="144016" cy="167911"/>
              </a:xfrm>
            </p:grpSpPr>
            <p:cxnSp>
              <p:nvCxnSpPr>
                <p:cNvPr id="59" name="直線コネクタ 58"/>
                <p:cNvCxnSpPr/>
                <p:nvPr/>
              </p:nvCxnSpPr>
              <p:spPr>
                <a:xfrm>
                  <a:off x="4355976" y="3045065"/>
                  <a:ext cx="144016" cy="16791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コネクタ 60"/>
                <p:cNvCxnSpPr/>
                <p:nvPr/>
              </p:nvCxnSpPr>
              <p:spPr>
                <a:xfrm flipV="1">
                  <a:off x="4355976" y="3045066"/>
                  <a:ext cx="144016" cy="16791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グループ化 63"/>
              <p:cNvGrpSpPr/>
              <p:nvPr/>
            </p:nvGrpSpPr>
            <p:grpSpPr>
              <a:xfrm>
                <a:off x="7712392" y="3247072"/>
                <a:ext cx="133983" cy="156214"/>
                <a:chOff x="4355976" y="3045065"/>
                <a:chExt cx="144016" cy="167911"/>
              </a:xfrm>
            </p:grpSpPr>
            <p:cxnSp>
              <p:nvCxnSpPr>
                <p:cNvPr id="65" name="直線コネクタ 64"/>
                <p:cNvCxnSpPr/>
                <p:nvPr/>
              </p:nvCxnSpPr>
              <p:spPr>
                <a:xfrm>
                  <a:off x="4355976" y="3045065"/>
                  <a:ext cx="144016" cy="16791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線コネクタ 65"/>
                <p:cNvCxnSpPr/>
                <p:nvPr/>
              </p:nvCxnSpPr>
              <p:spPr>
                <a:xfrm flipV="1">
                  <a:off x="4355976" y="3045066"/>
                  <a:ext cx="144016" cy="16791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7" name="図 66" descr="\begin{document}&#10;\begin{align*}&#10;+i\epsilon&#10;\end{align*}&#10;\end{document}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01744" y="2795944"/>
                <a:ext cx="389441" cy="202729"/>
              </a:xfrm>
              <a:prstGeom prst="rect">
                <a:avLst/>
              </a:prstGeom>
            </p:spPr>
          </p:pic>
          <p:pic>
            <p:nvPicPr>
              <p:cNvPr id="69" name="図 68" descr="\begin{document}&#10;\begin{align*}&#10;-i\epsilon&#10;\end{align*}&#10;\end{document}"/>
              <p:cNvPicPr>
                <a:picLocks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56226" y="3333865"/>
                <a:ext cx="403267" cy="194206"/>
              </a:xfrm>
              <a:prstGeom prst="rect">
                <a:avLst/>
              </a:prstGeom>
            </p:spPr>
          </p:pic>
          <p:pic>
            <p:nvPicPr>
              <p:cNvPr id="46" name="図 45" descr="\begin{document}&#10;$p^0$-plane&#10;\end{document}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14331" y="2616606"/>
                <a:ext cx="977949" cy="28070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1998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59632" y="1628800"/>
            <a:ext cx="66387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i="1" dirty="0" smtClean="0"/>
              <a:t>3. Anomalous transports </a:t>
            </a:r>
          </a:p>
          <a:p>
            <a:r>
              <a:rPr lang="en-US" altLang="ja-JP" sz="3600" i="1" dirty="0"/>
              <a:t> </a:t>
            </a:r>
            <a:r>
              <a:rPr lang="en-US" altLang="ja-JP" sz="3600" i="1" dirty="0" smtClean="0"/>
              <a:t>   from magneto-</a:t>
            </a:r>
            <a:r>
              <a:rPr lang="en-US" altLang="ja-JP" sz="3600" i="1" dirty="0" err="1" smtClean="0"/>
              <a:t>vorticity</a:t>
            </a:r>
            <a:r>
              <a:rPr lang="en-US" altLang="ja-JP" sz="3600" i="1" dirty="0" smtClean="0"/>
              <a:t> coupling</a:t>
            </a:r>
            <a:endParaRPr kumimoji="1" lang="ja-JP" altLang="en-US" sz="3600" i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31640" y="5589240"/>
            <a:ext cx="712777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KH and Yi Yin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Phys.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Rev.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Lett. 117 (2016) 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5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[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2"/>
              </a:rPr>
              <a:t>arXiv:1607.01513</a:t>
            </a:r>
            <a:r>
              <a:rPr kumimoji="1" lang="ja-JP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[hep-th]</a:t>
            </a:r>
            <a:r>
              <a:rPr kumimoji="1" lang="en-US" altLang="ja-JP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]</a:t>
            </a:r>
            <a:endParaRPr kumimoji="1" lang="ja-JP" altLang="ja-JP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905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角丸四角形 32"/>
          <p:cNvSpPr/>
          <p:nvPr/>
        </p:nvSpPr>
        <p:spPr>
          <a:xfrm>
            <a:off x="-468560" y="-315416"/>
            <a:ext cx="10009112" cy="748883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44624"/>
            <a:ext cx="79191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66FF66"/>
                </a:solidFill>
              </a:rPr>
              <a:t>Strong magnetic field 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&amp;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2800" dirty="0" err="1" smtClean="0">
                <a:solidFill>
                  <a:srgbClr val="FFFF00"/>
                </a:solidFill>
              </a:rPr>
              <a:t>vorticity</a:t>
            </a:r>
            <a:r>
              <a:rPr lang="en-US" altLang="ja-JP" sz="2800" dirty="0">
                <a:solidFill>
                  <a:srgbClr val="FFFF00"/>
                </a:solidFill>
              </a:rPr>
              <a:t>/</a:t>
            </a:r>
            <a:r>
              <a:rPr kumimoji="1" lang="en-US" altLang="ja-JP" sz="2800" dirty="0" smtClean="0">
                <a:solidFill>
                  <a:srgbClr val="FFFF00"/>
                </a:solidFill>
              </a:rPr>
              <a:t>angular momentum</a:t>
            </a:r>
          </a:p>
          <a:p>
            <a:r>
              <a:rPr kumimoji="1" lang="en-US" altLang="ja-JP" sz="2800" dirty="0" smtClean="0">
                <a:solidFill>
                  <a:schemeClr val="bg1"/>
                </a:solidFill>
              </a:rPr>
              <a:t>induced by heavy-ion collisions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961711" y="999837"/>
            <a:ext cx="4554505" cy="2285147"/>
            <a:chOff x="1331640" y="1052736"/>
            <a:chExt cx="4554505" cy="2285147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2759343" y="1052736"/>
              <a:ext cx="3126802" cy="2285147"/>
              <a:chOff x="1907704" y="2420888"/>
              <a:chExt cx="5027733" cy="3674395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-5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7704" y="3150892"/>
                <a:ext cx="5027733" cy="2693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isometricTopUp">
                  <a:rot lat="19054185" lon="18830481" rev="3055987"/>
                </a:camera>
                <a:lightRig rig="threePt" dir="t"/>
              </a:scene3d>
              <a:sp3d extrusionH="57150" prstMaterial="matte">
                <a:extrusionClr>
                  <a:schemeClr val="accent4">
                    <a:lumMod val="20000"/>
                    <a:lumOff val="80000"/>
                  </a:schemeClr>
                </a:extrusionClr>
                <a:contourClr>
                  <a:schemeClr val="bg1"/>
                </a:contourClr>
              </a:sp3d>
            </p:spPr>
          </p:pic>
          <p:sp>
            <p:nvSpPr>
              <p:cNvPr id="22" name="右矢印 21"/>
              <p:cNvSpPr/>
              <p:nvPr/>
            </p:nvSpPr>
            <p:spPr bwMode="auto">
              <a:xfrm>
                <a:off x="2226941" y="4142712"/>
                <a:ext cx="2166344" cy="438416"/>
              </a:xfrm>
              <a:prstGeom prst="rightArrow">
                <a:avLst/>
              </a:prstGeom>
              <a:solidFill>
                <a:srgbClr val="FF66CC"/>
              </a:solidFill>
              <a:ln>
                <a:solidFill>
                  <a:srgbClr val="FFFF00"/>
                </a:solidFill>
              </a:ln>
              <a:scene3d>
                <a:camera prst="isometricTopUp">
                  <a:rot lat="19054185" lon="18830481" rev="3055987"/>
                </a:camera>
                <a:lightRig rig="threePt" dir="t"/>
              </a:scene3d>
              <a:sp3d extrusionH="57150" prstMaterial="matte">
                <a:extrusionClr>
                  <a:schemeClr val="accent4">
                    <a:lumMod val="20000"/>
                    <a:lumOff val="80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3" name="右矢印 22"/>
              <p:cNvSpPr/>
              <p:nvPr/>
            </p:nvSpPr>
            <p:spPr bwMode="auto">
              <a:xfrm flipH="1" flipV="1">
                <a:off x="4819229" y="4359540"/>
                <a:ext cx="2016240" cy="437612"/>
              </a:xfrm>
              <a:prstGeom prst="rightArrow">
                <a:avLst/>
              </a:prstGeom>
              <a:solidFill>
                <a:srgbClr val="FF66CC"/>
              </a:solidFill>
              <a:ln cmpd="sng">
                <a:solidFill>
                  <a:srgbClr val="FFFF00"/>
                </a:solidFill>
              </a:ln>
              <a:scene3d>
                <a:camera prst="isometricTopUp">
                  <a:rot lat="19054185" lon="18830481" rev="3055987"/>
                </a:camera>
                <a:lightRig rig="threePt" dir="t"/>
              </a:scene3d>
              <a:sp3d extrusionH="57150" prstMaterial="matte">
                <a:extrusionClr>
                  <a:schemeClr val="accent4">
                    <a:lumMod val="20000"/>
                    <a:lumOff val="80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25" name="グループ化 24"/>
              <p:cNvGrpSpPr/>
              <p:nvPr/>
            </p:nvGrpSpPr>
            <p:grpSpPr>
              <a:xfrm>
                <a:off x="2154933" y="2420888"/>
                <a:ext cx="3470495" cy="3249138"/>
                <a:chOff x="2889033" y="1375409"/>
                <a:chExt cx="2364949" cy="2629657"/>
              </a:xfrm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grpSpPr>
            <p:sp>
              <p:nvSpPr>
                <p:cNvPr id="26" name="円弧 25"/>
                <p:cNvSpPr/>
                <p:nvPr/>
              </p:nvSpPr>
              <p:spPr>
                <a:xfrm flipH="1">
                  <a:off x="2889033" y="1375409"/>
                  <a:ext cx="2364949" cy="2629657"/>
                </a:xfrm>
                <a:prstGeom prst="arc">
                  <a:avLst>
                    <a:gd name="adj1" fmla="val 11875548"/>
                    <a:gd name="adj2" fmla="val 1750579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19786994" lon="17567926" rev="21062887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円弧 26"/>
                <p:cNvSpPr/>
                <p:nvPr/>
              </p:nvSpPr>
              <p:spPr>
                <a:xfrm flipH="1">
                  <a:off x="3413958" y="1502895"/>
                  <a:ext cx="1204146" cy="2294255"/>
                </a:xfrm>
                <a:prstGeom prst="arc">
                  <a:avLst>
                    <a:gd name="adj1" fmla="val 11243535"/>
                    <a:gd name="adj2" fmla="val 1268660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20082133" lon="17848202" rev="21545114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弧 27"/>
                <p:cNvSpPr/>
                <p:nvPr/>
              </p:nvSpPr>
              <p:spPr>
                <a:xfrm flipH="1">
                  <a:off x="3651383" y="1668760"/>
                  <a:ext cx="660430" cy="1978851"/>
                </a:xfrm>
                <a:prstGeom prst="arc">
                  <a:avLst>
                    <a:gd name="adj1" fmla="val 11867436"/>
                    <a:gd name="adj2" fmla="val 1456315"/>
                  </a:avLst>
                </a:prstGeom>
                <a:ln w="66675" cap="rnd" cmpd="sng">
                  <a:solidFill>
                    <a:srgbClr val="00B050"/>
                  </a:solidFill>
                  <a:headEnd type="triangle" w="med" len="med"/>
                  <a:tailEnd type="none" w="med" len="med"/>
                </a:ln>
                <a:scene3d>
                  <a:camera prst="isometricRightUp">
                    <a:rot lat="19782168" lon="17853733" rev="21542532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>
                <a:off x="4499578" y="3356992"/>
                <a:ext cx="1831819" cy="2738291"/>
                <a:chOff x="4514565" y="2078563"/>
                <a:chExt cx="1514369" cy="2232248"/>
              </a:xfrm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grpSpPr>
            <p:sp>
              <p:nvSpPr>
                <p:cNvPr id="29" name="円弧 28"/>
                <p:cNvSpPr/>
                <p:nvPr/>
              </p:nvSpPr>
              <p:spPr>
                <a:xfrm>
                  <a:off x="4514565" y="2078563"/>
                  <a:ext cx="1514369" cy="2232248"/>
                </a:xfrm>
                <a:prstGeom prst="arc">
                  <a:avLst>
                    <a:gd name="adj1" fmla="val 11959789"/>
                    <a:gd name="adj2" fmla="val 8776466"/>
                  </a:avLst>
                </a:prstGeom>
                <a:ln w="66675" cap="rnd" cmpd="sng">
                  <a:solidFill>
                    <a:srgbClr val="00B050">
                      <a:alpha val="87000"/>
                    </a:srgbClr>
                  </a:solidFill>
                  <a:headEnd type="triangle" w="med" len="med"/>
                  <a:tailEnd type="none" w="med" len="med"/>
                </a:ln>
                <a:scene3d>
                  <a:camera prst="isometricLeftDown">
                    <a:rot lat="198" lon="2972752" rev="324973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円弧 29"/>
                <p:cNvSpPr/>
                <p:nvPr/>
              </p:nvSpPr>
              <p:spPr>
                <a:xfrm>
                  <a:off x="4713512" y="2324491"/>
                  <a:ext cx="1137333" cy="1842304"/>
                </a:xfrm>
                <a:prstGeom prst="arc">
                  <a:avLst>
                    <a:gd name="adj1" fmla="val 11955876"/>
                    <a:gd name="adj2" fmla="val 8640163"/>
                  </a:avLst>
                </a:prstGeom>
                <a:ln w="66675" cap="rnd" cmpd="sng">
                  <a:solidFill>
                    <a:srgbClr val="00B050">
                      <a:alpha val="87000"/>
                    </a:srgbClr>
                  </a:solidFill>
                  <a:headEnd type="triangle" w="med" len="med"/>
                  <a:tailEnd type="none" w="med" len="med"/>
                </a:ln>
                <a:scene3d>
                  <a:camera prst="isometricLeftDown">
                    <a:rot lat="198" lon="2972752" rev="324973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弧 30"/>
                <p:cNvSpPr/>
                <p:nvPr/>
              </p:nvSpPr>
              <p:spPr>
                <a:xfrm>
                  <a:off x="4865911" y="2582619"/>
                  <a:ext cx="833111" cy="1349511"/>
                </a:xfrm>
                <a:prstGeom prst="arc">
                  <a:avLst>
                    <a:gd name="adj1" fmla="val 12286575"/>
                    <a:gd name="adj2" fmla="val 8316086"/>
                  </a:avLst>
                </a:prstGeom>
                <a:ln w="66675" cap="rnd" cmpd="sng">
                  <a:solidFill>
                    <a:srgbClr val="00B050">
                      <a:alpha val="87000"/>
                    </a:srgbClr>
                  </a:solidFill>
                  <a:headEnd type="triangle" w="med" len="med"/>
                  <a:tailEnd type="none" w="med" len="med"/>
                </a:ln>
                <a:scene3d>
                  <a:camera prst="isometricLeftDown">
                    <a:rot lat="198" lon="2972752" rev="324973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テキスト ボックス 11"/>
              <p:cNvSpPr txBox="1"/>
              <p:nvPr/>
            </p:nvSpPr>
            <p:spPr>
              <a:xfrm>
                <a:off x="2555776" y="2422629"/>
                <a:ext cx="60305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6000" dirty="0" smtClean="0">
                    <a:solidFill>
                      <a:srgbClr val="00B050"/>
                    </a:solidFill>
                  </a:rPr>
                  <a:t>B</a:t>
                </a:r>
                <a:endParaRPr kumimoji="1" lang="ja-JP" altLang="en-US" sz="6000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1331640" y="2037420"/>
              <a:ext cx="3232568" cy="887524"/>
              <a:chOff x="-387967" y="4005064"/>
              <a:chExt cx="5197800" cy="1427092"/>
            </a:xfrm>
          </p:grpSpPr>
          <p:grpSp>
            <p:nvGrpSpPr>
              <p:cNvPr id="2" name="グループ化 1"/>
              <p:cNvGrpSpPr/>
              <p:nvPr/>
            </p:nvGrpSpPr>
            <p:grpSpPr>
              <a:xfrm>
                <a:off x="4170505" y="4005064"/>
                <a:ext cx="639328" cy="1042855"/>
                <a:chOff x="4310036" y="4180628"/>
                <a:chExt cx="639328" cy="1042855"/>
              </a:xfrm>
            </p:grpSpPr>
            <p:cxnSp>
              <p:nvCxnSpPr>
                <p:cNvPr id="3" name="直線矢印コネクタ 2"/>
                <p:cNvCxnSpPr/>
                <p:nvPr/>
              </p:nvCxnSpPr>
              <p:spPr>
                <a:xfrm flipV="1">
                  <a:off x="4369973" y="4735340"/>
                  <a:ext cx="300755" cy="93360"/>
                </a:xfrm>
                <a:prstGeom prst="straightConnector1">
                  <a:avLst/>
                </a:prstGeom>
                <a:ln w="60325">
                  <a:solidFill>
                    <a:srgbClr val="FFFF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線矢印コネクタ 9"/>
                <p:cNvCxnSpPr/>
                <p:nvPr/>
              </p:nvCxnSpPr>
              <p:spPr>
                <a:xfrm flipV="1">
                  <a:off x="4351058" y="4866318"/>
                  <a:ext cx="432481" cy="178406"/>
                </a:xfrm>
                <a:prstGeom prst="straightConnector1">
                  <a:avLst/>
                </a:prstGeom>
                <a:ln w="60325">
                  <a:solidFill>
                    <a:srgbClr val="FFFF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矢印コネクタ 10"/>
                <p:cNvCxnSpPr/>
                <p:nvPr/>
              </p:nvCxnSpPr>
              <p:spPr>
                <a:xfrm flipV="1">
                  <a:off x="4310036" y="5020137"/>
                  <a:ext cx="564207" cy="203346"/>
                </a:xfrm>
                <a:prstGeom prst="straightConnector1">
                  <a:avLst/>
                </a:prstGeom>
                <a:ln w="60325">
                  <a:solidFill>
                    <a:srgbClr val="FFFF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矢印コネクタ 13"/>
                <p:cNvCxnSpPr/>
                <p:nvPr/>
              </p:nvCxnSpPr>
              <p:spPr>
                <a:xfrm rot="10612596" flipV="1">
                  <a:off x="4601041" y="4546416"/>
                  <a:ext cx="300755" cy="93360"/>
                </a:xfrm>
                <a:prstGeom prst="straightConnector1">
                  <a:avLst/>
                </a:prstGeom>
                <a:ln w="60325">
                  <a:solidFill>
                    <a:srgbClr val="FFFF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線矢印コネクタ 14"/>
                <p:cNvCxnSpPr/>
                <p:nvPr/>
              </p:nvCxnSpPr>
              <p:spPr>
                <a:xfrm rot="10612596" flipV="1">
                  <a:off x="4516883" y="4333491"/>
                  <a:ext cx="432481" cy="178406"/>
                </a:xfrm>
                <a:prstGeom prst="straightConnector1">
                  <a:avLst/>
                </a:prstGeom>
                <a:ln w="60325">
                  <a:solidFill>
                    <a:srgbClr val="FFFF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線矢印コネクタ 15"/>
                <p:cNvCxnSpPr/>
                <p:nvPr/>
              </p:nvCxnSpPr>
              <p:spPr>
                <a:xfrm rot="10612596" flipV="1">
                  <a:off x="4377398" y="4180628"/>
                  <a:ext cx="564207" cy="203346"/>
                </a:xfrm>
                <a:prstGeom prst="straightConnector1">
                  <a:avLst/>
                </a:prstGeom>
                <a:ln w="60325">
                  <a:solidFill>
                    <a:srgbClr val="FFFF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テキスト ボックス 31"/>
              <p:cNvSpPr txBox="1"/>
              <p:nvPr/>
            </p:nvSpPr>
            <p:spPr>
              <a:xfrm>
                <a:off x="-387967" y="4601159"/>
                <a:ext cx="323838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l-GR" altLang="ja-JP" sz="4800" b="1" dirty="0" smtClean="0">
                    <a:solidFill>
                      <a:srgbClr val="FFFF00"/>
                    </a:solidFill>
                  </a:rPr>
                  <a:t>ω</a:t>
                </a:r>
                <a:r>
                  <a:rPr kumimoji="1" lang="en-US" altLang="ja-JP" sz="4800" b="1" dirty="0" smtClean="0">
                    <a:solidFill>
                      <a:srgbClr val="FFFF00"/>
                    </a:solidFill>
                  </a:rPr>
                  <a:t> =</a:t>
                </a:r>
                <a:r>
                  <a:rPr kumimoji="1" lang="ja-JP" altLang="en-US" sz="4800" b="1" dirty="0" smtClean="0">
                    <a:solidFill>
                      <a:srgbClr val="FFFF00"/>
                    </a:solidFill>
                  </a:rPr>
                  <a:t>∇</a:t>
                </a:r>
                <a:r>
                  <a:rPr kumimoji="1" lang="en-US" altLang="ja-JP" sz="4800" b="1" dirty="0" smtClean="0">
                    <a:solidFill>
                      <a:srgbClr val="FFFF00"/>
                    </a:solidFill>
                  </a:rPr>
                  <a:t>×</a:t>
                </a:r>
                <a:r>
                  <a:rPr kumimoji="1" lang="en-US" altLang="ja-JP" sz="4800" b="1" dirty="0" err="1" smtClean="0">
                    <a:solidFill>
                      <a:srgbClr val="FFFF00"/>
                    </a:solidFill>
                  </a:rPr>
                  <a:t>v</a:t>
                </a:r>
                <a:r>
                  <a:rPr kumimoji="1" lang="en-US" altLang="ja-JP" sz="3200" baseline="-25000" dirty="0" err="1" smtClean="0">
                    <a:solidFill>
                      <a:srgbClr val="FFFF00"/>
                    </a:solidFill>
                  </a:rPr>
                  <a:t>fluid</a:t>
                </a:r>
                <a:r>
                  <a:rPr kumimoji="1" lang="en-US" altLang="ja-JP" sz="4800" dirty="0" smtClean="0">
                    <a:solidFill>
                      <a:srgbClr val="FFFF00"/>
                    </a:solidFill>
                  </a:rPr>
                  <a:t> </a:t>
                </a:r>
                <a:endParaRPr kumimoji="1" lang="ja-JP" altLang="en-US" sz="4800" dirty="0">
                  <a:solidFill>
                    <a:srgbClr val="FFFF00"/>
                  </a:solidFill>
                </a:endParaRPr>
              </a:p>
            </p:txBody>
          </p:sp>
        </p:grpSp>
      </p:grpSp>
      <p:grpSp>
        <p:nvGrpSpPr>
          <p:cNvPr id="34" name="グループ化 33"/>
          <p:cNvGrpSpPr/>
          <p:nvPr/>
        </p:nvGrpSpPr>
        <p:grpSpPr>
          <a:xfrm>
            <a:off x="704258" y="3294779"/>
            <a:ext cx="8260230" cy="3518597"/>
            <a:chOff x="107504" y="205660"/>
            <a:chExt cx="8934408" cy="3805775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107504" y="639852"/>
              <a:ext cx="4312584" cy="3371583"/>
              <a:chOff x="4767887" y="548680"/>
              <a:chExt cx="4743677" cy="3708614"/>
            </a:xfrm>
          </p:grpSpPr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7887" y="548680"/>
                <a:ext cx="4358388" cy="2863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テキスト ボックス 42"/>
              <p:cNvSpPr txBox="1"/>
              <p:nvPr/>
            </p:nvSpPr>
            <p:spPr>
              <a:xfrm>
                <a:off x="4989260" y="3378477"/>
                <a:ext cx="4522304" cy="878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00B0F0"/>
                    </a:solidFill>
                  </a:rPr>
                  <a:t>Deng &amp; Huang (2012), </a:t>
                </a:r>
                <a:r>
                  <a:rPr lang="en-US" altLang="ja-JP" sz="1400" dirty="0" smtClean="0">
                    <a:solidFill>
                      <a:srgbClr val="00B0F0"/>
                    </a:solidFill>
                  </a:rPr>
                  <a:t>KH &amp; Huang (2016)</a:t>
                </a:r>
              </a:p>
              <a:p>
                <a:r>
                  <a:rPr kumimoji="1" lang="en-US" altLang="ja-JP" sz="1400" dirty="0" err="1" smtClean="0">
                    <a:solidFill>
                      <a:srgbClr val="00B050"/>
                    </a:solidFill>
                  </a:rPr>
                  <a:t>Skokov</a:t>
                </a:r>
                <a:r>
                  <a:rPr kumimoji="1" lang="en-US" altLang="ja-JP" sz="1400" dirty="0" smtClean="0">
                    <a:solidFill>
                      <a:srgbClr val="00B050"/>
                    </a:solidFill>
                  </a:rPr>
                  <a:t> et al. </a:t>
                </a:r>
                <a:r>
                  <a:rPr lang="en-US" altLang="ja-JP" sz="1400" dirty="0">
                    <a:solidFill>
                      <a:srgbClr val="00B050"/>
                    </a:solidFill>
                  </a:rPr>
                  <a:t>(2009), </a:t>
                </a:r>
                <a:r>
                  <a:rPr lang="en-US" altLang="ja-JP" sz="1400" dirty="0" err="1">
                    <a:solidFill>
                      <a:srgbClr val="00B050"/>
                    </a:solidFill>
                  </a:rPr>
                  <a:t>Voronyuk</a:t>
                </a:r>
                <a:r>
                  <a:rPr lang="en-US" altLang="ja-JP" sz="1400" dirty="0">
                    <a:solidFill>
                      <a:srgbClr val="00B050"/>
                    </a:solidFill>
                  </a:rPr>
                  <a:t> et al. (2011</a:t>
                </a:r>
                <a:r>
                  <a:rPr lang="en-US" altLang="ja-JP" sz="1400" dirty="0" smtClean="0">
                    <a:solidFill>
                      <a:srgbClr val="00B050"/>
                    </a:solidFill>
                  </a:rPr>
                  <a:t>), </a:t>
                </a:r>
                <a:endParaRPr lang="en-US" altLang="ja-JP" sz="1400" dirty="0">
                  <a:solidFill>
                    <a:srgbClr val="00B050"/>
                  </a:solidFill>
                </a:endParaRPr>
              </a:p>
              <a:p>
                <a:r>
                  <a:rPr lang="en-US" altLang="ja-JP" sz="1400" dirty="0" err="1" smtClean="0">
                    <a:solidFill>
                      <a:srgbClr val="00B050"/>
                    </a:solidFill>
                  </a:rPr>
                  <a:t>Bzdak</a:t>
                </a:r>
                <a:r>
                  <a:rPr lang="en-US" altLang="ja-JP" sz="1400" dirty="0" smtClean="0">
                    <a:solidFill>
                      <a:srgbClr val="00B050"/>
                    </a:solidFill>
                  </a:rPr>
                  <a:t>, </a:t>
                </a:r>
                <a:r>
                  <a:rPr lang="en-US" altLang="ja-JP" sz="1400" dirty="0" err="1" smtClean="0">
                    <a:solidFill>
                      <a:srgbClr val="00B050"/>
                    </a:solidFill>
                  </a:rPr>
                  <a:t>Skokov</a:t>
                </a:r>
                <a:r>
                  <a:rPr lang="en-US" altLang="ja-JP" sz="1400" dirty="0" smtClean="0">
                    <a:solidFill>
                      <a:srgbClr val="00B050"/>
                    </a:solidFill>
                  </a:rPr>
                  <a:t> (2012) McLerran</a:t>
                </a:r>
                <a:r>
                  <a:rPr kumimoji="1" lang="en-US" altLang="ja-JP" sz="1400" dirty="0" smtClean="0">
                    <a:solidFill>
                      <a:srgbClr val="00B050"/>
                    </a:solidFill>
                  </a:rPr>
                  <a:t>, </a:t>
                </a:r>
                <a:r>
                  <a:rPr kumimoji="1" lang="en-US" altLang="ja-JP" sz="1400" dirty="0" err="1" smtClean="0">
                    <a:solidFill>
                      <a:srgbClr val="00B050"/>
                    </a:solidFill>
                  </a:rPr>
                  <a:t>Skokov</a:t>
                </a:r>
                <a:r>
                  <a:rPr lang="en-US" altLang="ja-JP" sz="1400" dirty="0">
                    <a:solidFill>
                      <a:srgbClr val="00B050"/>
                    </a:solidFill>
                  </a:rPr>
                  <a:t> </a:t>
                </a:r>
                <a:r>
                  <a:rPr lang="en-US" altLang="ja-JP" sz="1400" dirty="0" smtClean="0">
                    <a:solidFill>
                      <a:srgbClr val="00B050"/>
                    </a:solidFill>
                  </a:rPr>
                  <a:t>(2014)</a:t>
                </a:r>
                <a:endParaRPr kumimoji="1" lang="en-US" altLang="ja-JP" sz="1400" dirty="0" smtClean="0">
                  <a:solidFill>
                    <a:srgbClr val="00B050"/>
                  </a:solidFill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4989260" y="3068960"/>
                <a:ext cx="179299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Impact parameter </a:t>
                </a:r>
                <a:endParaRPr kumimoji="1" lang="ja-JP" altLang="en-US" sz="1600" dirty="0"/>
              </a:p>
            </p:txBody>
          </p:sp>
        </p:grpSp>
        <p:sp>
          <p:nvSpPr>
            <p:cNvPr id="38" name="テキスト ボックス 37"/>
            <p:cNvSpPr txBox="1"/>
            <p:nvPr/>
          </p:nvSpPr>
          <p:spPr>
            <a:xfrm>
              <a:off x="5436096" y="205660"/>
              <a:ext cx="2536255" cy="565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err="1" smtClean="0">
                  <a:solidFill>
                    <a:srgbClr val="FFFF00"/>
                  </a:solidFill>
                </a:rPr>
                <a:t>Vorticity</a:t>
              </a:r>
              <a:r>
                <a:rPr kumimoji="1" lang="en-US" altLang="ja-JP" sz="2800" dirty="0" smtClean="0">
                  <a:solidFill>
                    <a:srgbClr val="FFFF00"/>
                  </a:solidFill>
                </a:rPr>
                <a:t> in HIC</a:t>
              </a:r>
              <a:endParaRPr kumimoji="1" lang="ja-JP" altLang="en-US" sz="2800" dirty="0">
                <a:solidFill>
                  <a:srgbClr val="FFFF00"/>
                </a:solidFill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941861" y="205660"/>
              <a:ext cx="2533273" cy="565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rgbClr val="50D05F"/>
                  </a:solidFill>
                </a:rPr>
                <a:t>Super-strong B</a:t>
              </a:r>
              <a:endParaRPr kumimoji="1" lang="ja-JP" altLang="en-US" sz="2800" dirty="0">
                <a:solidFill>
                  <a:srgbClr val="50D05F"/>
                </a:solidFill>
              </a:endParaRPr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140" y="641025"/>
              <a:ext cx="3217074" cy="2577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正方形/長方形 40"/>
            <p:cNvSpPr/>
            <p:nvPr/>
          </p:nvSpPr>
          <p:spPr>
            <a:xfrm>
              <a:off x="4548988" y="3178716"/>
              <a:ext cx="4492924" cy="7989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rgbClr val="00B0F0"/>
                  </a:solidFill>
                </a:rPr>
                <a:t>Pang, Petersen, Wang, </a:t>
              </a:r>
              <a:r>
                <a:rPr lang="en-US" altLang="ja-JP" sz="1400" dirty="0" smtClean="0">
                  <a:solidFill>
                    <a:srgbClr val="00B0F0"/>
                  </a:solidFill>
                </a:rPr>
                <a:t>Wang (2016)</a:t>
              </a:r>
            </a:p>
            <a:p>
              <a:r>
                <a:rPr lang="it-IT" altLang="ja-JP" sz="1400" dirty="0">
                  <a:solidFill>
                    <a:srgbClr val="00B050"/>
                  </a:solidFill>
                </a:rPr>
                <a:t>Becattini </a:t>
              </a:r>
              <a:r>
                <a:rPr lang="it-IT" altLang="ja-JP" sz="1400" dirty="0" smtClean="0">
                  <a:solidFill>
                    <a:srgbClr val="00B050"/>
                  </a:solidFill>
                </a:rPr>
                <a:t>et al., </a:t>
              </a:r>
              <a:r>
                <a:rPr lang="en-US" altLang="ja-JP" sz="1400" dirty="0" err="1" smtClean="0">
                  <a:solidFill>
                    <a:srgbClr val="00B050"/>
                  </a:solidFill>
                </a:rPr>
                <a:t>Csernai</a:t>
              </a:r>
              <a:r>
                <a:rPr lang="en-US" altLang="ja-JP" sz="1400" dirty="0" smtClean="0">
                  <a:solidFill>
                    <a:srgbClr val="00B050"/>
                  </a:solidFill>
                </a:rPr>
                <a:t> et al., Huang, </a:t>
              </a:r>
              <a:r>
                <a:rPr lang="en-US" altLang="ja-JP" sz="1400" dirty="0" err="1" smtClean="0">
                  <a:solidFill>
                    <a:srgbClr val="00B050"/>
                  </a:solidFill>
                </a:rPr>
                <a:t>Huovinen</a:t>
              </a:r>
              <a:r>
                <a:rPr lang="en-US" altLang="ja-JP" sz="1400" dirty="0" smtClean="0">
                  <a:solidFill>
                    <a:srgbClr val="00B050"/>
                  </a:solidFill>
                </a:rPr>
                <a:t>, Wang </a:t>
              </a:r>
            </a:p>
            <a:p>
              <a:r>
                <a:rPr lang="en-US" altLang="ja-JP" sz="1400" dirty="0" smtClean="0">
                  <a:solidFill>
                    <a:srgbClr val="00B050"/>
                  </a:solidFill>
                </a:rPr>
                <a:t>Jiang, Lin, Liao(2016) Deng, Huang (2016)</a:t>
              </a:r>
              <a:endParaRPr lang="ja-JP" altLang="en-US" sz="1400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73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051720" y="44624"/>
            <a:ext cx="50285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Anomaly-induced transports </a:t>
            </a:r>
          </a:p>
          <a:p>
            <a:r>
              <a:rPr lang="en-US" altLang="ja-JP" sz="3200" dirty="0" smtClean="0"/>
              <a:t>in a magnetic </a:t>
            </a:r>
            <a:r>
              <a:rPr lang="en-US" altLang="ja-JP" sz="3200" dirty="0" smtClean="0">
                <a:solidFill>
                  <a:srgbClr val="FF0000"/>
                </a:solidFill>
              </a:rPr>
              <a:t>OR</a:t>
            </a:r>
            <a:r>
              <a:rPr lang="en-US" altLang="ja-JP" sz="3200" dirty="0" smtClean="0"/>
              <a:t> vortex field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463288" y="306814"/>
            <a:ext cx="2347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Chiral magnetic effect: 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550459" y="1351207"/>
            <a:ext cx="2172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Chiral </a:t>
            </a:r>
            <a:r>
              <a:rPr kumimoji="1" lang="en-US" altLang="ja-JP" dirty="0" err="1" smtClean="0"/>
              <a:t>vortical</a:t>
            </a:r>
            <a:r>
              <a:rPr kumimoji="1" lang="en-US" altLang="ja-JP" dirty="0" smtClean="0"/>
              <a:t> effect: </a:t>
            </a:r>
            <a:endParaRPr kumimoji="1" lang="ja-JP" altLang="en-US" dirty="0"/>
          </a:p>
        </p:txBody>
      </p:sp>
      <p:pic>
        <p:nvPicPr>
          <p:cNvPr id="13" name="図 12" descr="\begin{document}&#10;\begin{align*}&#10;C_A = \frac{1}{2\pi^2}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770552"/>
            <a:ext cx="1665563" cy="82680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73143" y="3429000"/>
            <a:ext cx="8120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B050"/>
                </a:solidFill>
              </a:rPr>
              <a:t>Coefficients are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 </a:t>
            </a:r>
            <a:r>
              <a:rPr lang="en-US" altLang="ja-JP" sz="2400" dirty="0" smtClean="0">
                <a:solidFill>
                  <a:srgbClr val="00B050"/>
                </a:solidFill>
              </a:rPr>
              <a:t>time-reversal even. </a:t>
            </a:r>
          </a:p>
          <a:p>
            <a:r>
              <a:rPr lang="en-US" altLang="ja-JP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Non-dissipative transport phenomena is </a:t>
            </a:r>
          </a:p>
          <a:p>
            <a:r>
              <a:rPr lang="en-US" altLang="ja-JP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due to topology in 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quantum anomaly </a:t>
            </a:r>
            <a:r>
              <a:rPr lang="en-US" altLang="ja-JP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and is </a:t>
            </a:r>
            <a:r>
              <a:rPr lang="en-US" altLang="ja-JP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nonrenormalizable</a:t>
            </a:r>
            <a:r>
              <a:rPr lang="en-US" altLang="ja-JP" sz="2400" dirty="0" smtClean="0">
                <a:sym typeface="Wingdings" panose="05000000000000000000" pitchFamily="2" charset="2"/>
              </a:rPr>
              <a:t>.</a:t>
            </a:r>
            <a:endParaRPr kumimoji="1" lang="ja-JP" altLang="en-US" sz="2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23528" y="5019123"/>
            <a:ext cx="2779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Anomaly relation:</a:t>
            </a:r>
            <a:endParaRPr kumimoji="1" lang="ja-JP" altLang="en-US" sz="2800" dirty="0"/>
          </a:p>
        </p:txBody>
      </p:sp>
      <p:pic>
        <p:nvPicPr>
          <p:cNvPr id="38" name="図 37" descr="\begin{document}&#10;\begin{align*}&#10;\partial_\mu j_A^\mu = q_f^2 C_A {\bm E \cdot \bm B}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092747"/>
            <a:ext cx="3175673" cy="502440"/>
          </a:xfrm>
          <a:prstGeom prst="rect">
            <a:avLst/>
          </a:prstGeom>
        </p:spPr>
      </p:pic>
      <p:pic>
        <p:nvPicPr>
          <p:cNvPr id="23" name="図 22" descr="\begin{document}&#10;\begin{align*}&#10;B^\mu = \tilde F^{\mu\nu} u_\nu&#10;\end{align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45957"/>
            <a:ext cx="1684287" cy="355835"/>
          </a:xfrm>
          <a:prstGeom prst="rect">
            <a:avLst/>
          </a:prstGeom>
        </p:spPr>
      </p:pic>
      <p:grpSp>
        <p:nvGrpSpPr>
          <p:cNvPr id="36" name="グループ化 35"/>
          <p:cNvGrpSpPr/>
          <p:nvPr/>
        </p:nvGrpSpPr>
        <p:grpSpPr>
          <a:xfrm>
            <a:off x="10044608" y="1952530"/>
            <a:ext cx="5228438" cy="1382582"/>
            <a:chOff x="3419872" y="1610001"/>
            <a:chExt cx="5228438" cy="1382582"/>
          </a:xfrm>
        </p:grpSpPr>
        <p:pic>
          <p:nvPicPr>
            <p:cNvPr id="9" name="図 8" descr="\begin{document}&#10;\begin{align*}&#10;\sigma_{\rm CME} =  q_f C_A \mu_A&#10;\end{align*}&#10;\end{document}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8095" y="2049355"/>
              <a:ext cx="2091802" cy="307846"/>
            </a:xfrm>
            <a:prstGeom prst="rect">
              <a:avLst/>
            </a:prstGeom>
          </p:spPr>
        </p:pic>
        <p:pic>
          <p:nvPicPr>
            <p:cNvPr id="16" name="図 15" descr="\begin{document}&#10;\begin{align*}&#10;\sigma_{\rm CSE} =  q_f C_A \mu_V&#10;\end{align*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0863" y="2172680"/>
              <a:ext cx="2026509" cy="307846"/>
            </a:xfrm>
            <a:prstGeom prst="rect">
              <a:avLst/>
            </a:prstGeom>
          </p:spPr>
        </p:pic>
        <p:pic>
          <p:nvPicPr>
            <p:cNvPr id="17" name="図 16" descr="\begin{document}&#10;\begin{align*}&#10;j_V^\mu = \sigma_{\rm CME} B^\mu +  \sigma_{\rm CVE}^{(V)}\omega^\mu&#10;\end{align*}&#10;\end{document}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72" y="1610001"/>
              <a:ext cx="2823760" cy="360040"/>
            </a:xfrm>
            <a:prstGeom prst="rect">
              <a:avLst/>
            </a:prstGeom>
          </p:spPr>
        </p:pic>
        <p:pic>
          <p:nvPicPr>
            <p:cNvPr id="21" name="図 20" descr="\begin{document}&#10;\begin{align*}&#10;\sigma_{\rm CVE}^{(V)} =   C_A \mu_V \mu_A&#10;\end{align*}&#10;\end{document}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4553" y="2549365"/>
              <a:ext cx="1878885" cy="350878"/>
            </a:xfrm>
            <a:prstGeom prst="rect">
              <a:avLst/>
            </a:prstGeom>
          </p:spPr>
        </p:pic>
        <p:pic>
          <p:nvPicPr>
            <p:cNvPr id="22" name="図 21" descr="\begin{document}&#10;\begin{align*}&#10;\sigma_{CVE}^{(A)} = \left[ C_A (\mu_V^2 + \mu_A^2) + \frac{1}{6}T^2  \right]&#10;\end{align*}&#10;\end{document}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7989" y="2457025"/>
              <a:ext cx="2880320" cy="535558"/>
            </a:xfrm>
            <a:prstGeom prst="rect">
              <a:avLst/>
            </a:prstGeom>
          </p:spPr>
        </p:pic>
        <p:pic>
          <p:nvPicPr>
            <p:cNvPr id="29" name="図 28" descr="\begin{document}&#10;\begin{align*}&#10;j_A^\mu = \sigma_{\rm CSE} B^\mu +  \sigma_{\rm CVE}^{(A)}  \omega^\mu&#10;\end{align*}&#10;\end{document}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611" y="1812640"/>
              <a:ext cx="2743699" cy="360040"/>
            </a:xfrm>
            <a:prstGeom prst="rect">
              <a:avLst/>
            </a:prstGeom>
          </p:spPr>
        </p:pic>
      </p:grpSp>
      <p:grpSp>
        <p:nvGrpSpPr>
          <p:cNvPr id="79" name="グループ化 78"/>
          <p:cNvGrpSpPr/>
          <p:nvPr/>
        </p:nvGrpSpPr>
        <p:grpSpPr>
          <a:xfrm>
            <a:off x="6522470" y="5009970"/>
            <a:ext cx="1964101" cy="1659390"/>
            <a:chOff x="12822" y="4427995"/>
            <a:chExt cx="2371444" cy="2003536"/>
          </a:xfrm>
        </p:grpSpPr>
        <p:sp>
          <p:nvSpPr>
            <p:cNvPr id="68" name="フリーフォーム 67"/>
            <p:cNvSpPr/>
            <p:nvPr/>
          </p:nvSpPr>
          <p:spPr>
            <a:xfrm rot="5203677" flipH="1">
              <a:off x="887615" y="4703159"/>
              <a:ext cx="701956" cy="151628"/>
            </a:xfrm>
            <a:custGeom>
              <a:avLst/>
              <a:gdLst>
                <a:gd name="connsiteX0" fmla="*/ 0 w 6371771"/>
                <a:gd name="connsiteY0" fmla="*/ 803124 h 1533677"/>
                <a:gd name="connsiteX1" fmla="*/ 682171 w 6371771"/>
                <a:gd name="connsiteY1" fmla="*/ 120953 h 1533677"/>
                <a:gd name="connsiteX2" fmla="*/ 1407885 w 6371771"/>
                <a:gd name="connsiteY2" fmla="*/ 1528839 h 1533677"/>
                <a:gd name="connsiteX3" fmla="*/ 2133600 w 6371771"/>
                <a:gd name="connsiteY3" fmla="*/ 106439 h 1533677"/>
                <a:gd name="connsiteX4" fmla="*/ 2844800 w 6371771"/>
                <a:gd name="connsiteY4" fmla="*/ 1528839 h 1533677"/>
                <a:gd name="connsiteX5" fmla="*/ 3570514 w 6371771"/>
                <a:gd name="connsiteY5" fmla="*/ 77410 h 1533677"/>
                <a:gd name="connsiteX6" fmla="*/ 4281714 w 6371771"/>
                <a:gd name="connsiteY6" fmla="*/ 1514324 h 1533677"/>
                <a:gd name="connsiteX7" fmla="*/ 4978400 w 6371771"/>
                <a:gd name="connsiteY7" fmla="*/ 91924 h 1533677"/>
                <a:gd name="connsiteX8" fmla="*/ 5733143 w 6371771"/>
                <a:gd name="connsiteY8" fmla="*/ 1514324 h 1533677"/>
                <a:gd name="connsiteX9" fmla="*/ 6371771 w 6371771"/>
                <a:gd name="connsiteY9" fmla="*/ 77410 h 153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1771" h="1533677">
                  <a:moveTo>
                    <a:pt x="0" y="803124"/>
                  </a:moveTo>
                  <a:cubicBezTo>
                    <a:pt x="223761" y="401562"/>
                    <a:pt x="447523" y="0"/>
                    <a:pt x="682171" y="120953"/>
                  </a:cubicBezTo>
                  <a:cubicBezTo>
                    <a:pt x="916819" y="241906"/>
                    <a:pt x="1165980" y="1531258"/>
                    <a:pt x="1407885" y="1528839"/>
                  </a:cubicBezTo>
                  <a:cubicBezTo>
                    <a:pt x="1649790" y="1526420"/>
                    <a:pt x="1894114" y="106439"/>
                    <a:pt x="2133600" y="106439"/>
                  </a:cubicBezTo>
                  <a:cubicBezTo>
                    <a:pt x="2373086" y="106439"/>
                    <a:pt x="2605314" y="1533677"/>
                    <a:pt x="2844800" y="1528839"/>
                  </a:cubicBezTo>
                  <a:cubicBezTo>
                    <a:pt x="3084286" y="1524001"/>
                    <a:pt x="3331028" y="79829"/>
                    <a:pt x="3570514" y="77410"/>
                  </a:cubicBezTo>
                  <a:cubicBezTo>
                    <a:pt x="3810000" y="74991"/>
                    <a:pt x="4047066" y="1511905"/>
                    <a:pt x="4281714" y="1514324"/>
                  </a:cubicBezTo>
                  <a:cubicBezTo>
                    <a:pt x="4516362" y="1516743"/>
                    <a:pt x="4736495" y="91924"/>
                    <a:pt x="4978400" y="91924"/>
                  </a:cubicBezTo>
                  <a:cubicBezTo>
                    <a:pt x="5220305" y="91924"/>
                    <a:pt x="5500915" y="1516743"/>
                    <a:pt x="5733143" y="1514324"/>
                  </a:cubicBezTo>
                  <a:cubicBezTo>
                    <a:pt x="5965371" y="1511905"/>
                    <a:pt x="6168571" y="794657"/>
                    <a:pt x="6371771" y="77410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 68"/>
            <p:cNvSpPr/>
            <p:nvPr/>
          </p:nvSpPr>
          <p:spPr>
            <a:xfrm rot="2362262" flipH="1">
              <a:off x="1682310" y="6184559"/>
              <a:ext cx="701956" cy="151628"/>
            </a:xfrm>
            <a:custGeom>
              <a:avLst/>
              <a:gdLst>
                <a:gd name="connsiteX0" fmla="*/ 0 w 6371771"/>
                <a:gd name="connsiteY0" fmla="*/ 803124 h 1533677"/>
                <a:gd name="connsiteX1" fmla="*/ 682171 w 6371771"/>
                <a:gd name="connsiteY1" fmla="*/ 120953 h 1533677"/>
                <a:gd name="connsiteX2" fmla="*/ 1407885 w 6371771"/>
                <a:gd name="connsiteY2" fmla="*/ 1528839 h 1533677"/>
                <a:gd name="connsiteX3" fmla="*/ 2133600 w 6371771"/>
                <a:gd name="connsiteY3" fmla="*/ 106439 h 1533677"/>
                <a:gd name="connsiteX4" fmla="*/ 2844800 w 6371771"/>
                <a:gd name="connsiteY4" fmla="*/ 1528839 h 1533677"/>
                <a:gd name="connsiteX5" fmla="*/ 3570514 w 6371771"/>
                <a:gd name="connsiteY5" fmla="*/ 77410 h 1533677"/>
                <a:gd name="connsiteX6" fmla="*/ 4281714 w 6371771"/>
                <a:gd name="connsiteY6" fmla="*/ 1514324 h 1533677"/>
                <a:gd name="connsiteX7" fmla="*/ 4978400 w 6371771"/>
                <a:gd name="connsiteY7" fmla="*/ 91924 h 1533677"/>
                <a:gd name="connsiteX8" fmla="*/ 5733143 w 6371771"/>
                <a:gd name="connsiteY8" fmla="*/ 1514324 h 1533677"/>
                <a:gd name="connsiteX9" fmla="*/ 6371771 w 6371771"/>
                <a:gd name="connsiteY9" fmla="*/ 77410 h 153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1771" h="1533677">
                  <a:moveTo>
                    <a:pt x="0" y="803124"/>
                  </a:moveTo>
                  <a:cubicBezTo>
                    <a:pt x="223761" y="401562"/>
                    <a:pt x="447523" y="0"/>
                    <a:pt x="682171" y="120953"/>
                  </a:cubicBezTo>
                  <a:cubicBezTo>
                    <a:pt x="916819" y="241906"/>
                    <a:pt x="1165980" y="1531258"/>
                    <a:pt x="1407885" y="1528839"/>
                  </a:cubicBezTo>
                  <a:cubicBezTo>
                    <a:pt x="1649790" y="1526420"/>
                    <a:pt x="1894114" y="106439"/>
                    <a:pt x="2133600" y="106439"/>
                  </a:cubicBezTo>
                  <a:cubicBezTo>
                    <a:pt x="2373086" y="106439"/>
                    <a:pt x="2605314" y="1533677"/>
                    <a:pt x="2844800" y="1528839"/>
                  </a:cubicBezTo>
                  <a:cubicBezTo>
                    <a:pt x="3084286" y="1524001"/>
                    <a:pt x="3331028" y="79829"/>
                    <a:pt x="3570514" y="77410"/>
                  </a:cubicBezTo>
                  <a:cubicBezTo>
                    <a:pt x="3810000" y="74991"/>
                    <a:pt x="4047066" y="1511905"/>
                    <a:pt x="4281714" y="1514324"/>
                  </a:cubicBezTo>
                  <a:cubicBezTo>
                    <a:pt x="4516362" y="1516743"/>
                    <a:pt x="4736495" y="91924"/>
                    <a:pt x="4978400" y="91924"/>
                  </a:cubicBezTo>
                  <a:cubicBezTo>
                    <a:pt x="5220305" y="91924"/>
                    <a:pt x="5500915" y="1516743"/>
                    <a:pt x="5733143" y="1514324"/>
                  </a:cubicBezTo>
                  <a:cubicBezTo>
                    <a:pt x="5965371" y="1511905"/>
                    <a:pt x="6168571" y="794657"/>
                    <a:pt x="6371771" y="77410"/>
                  </a:cubicBezTo>
                </a:path>
              </a:pathLst>
            </a:custGeom>
            <a:ln w="38100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二等辺三角形 70"/>
            <p:cNvSpPr/>
            <p:nvPr/>
          </p:nvSpPr>
          <p:spPr>
            <a:xfrm rot="7361416">
              <a:off x="772433" y="5391515"/>
              <a:ext cx="1133551" cy="946481"/>
            </a:xfrm>
            <a:prstGeom prst="triangle">
              <a:avLst>
                <a:gd name="adj" fmla="val 4667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 71"/>
            <p:cNvSpPr/>
            <p:nvPr/>
          </p:nvSpPr>
          <p:spPr>
            <a:xfrm rot="8647290" flipH="1">
              <a:off x="12822" y="6157834"/>
              <a:ext cx="701956" cy="151628"/>
            </a:xfrm>
            <a:custGeom>
              <a:avLst/>
              <a:gdLst>
                <a:gd name="connsiteX0" fmla="*/ 0 w 6371771"/>
                <a:gd name="connsiteY0" fmla="*/ 803124 h 1533677"/>
                <a:gd name="connsiteX1" fmla="*/ 682171 w 6371771"/>
                <a:gd name="connsiteY1" fmla="*/ 120953 h 1533677"/>
                <a:gd name="connsiteX2" fmla="*/ 1407885 w 6371771"/>
                <a:gd name="connsiteY2" fmla="*/ 1528839 h 1533677"/>
                <a:gd name="connsiteX3" fmla="*/ 2133600 w 6371771"/>
                <a:gd name="connsiteY3" fmla="*/ 106439 h 1533677"/>
                <a:gd name="connsiteX4" fmla="*/ 2844800 w 6371771"/>
                <a:gd name="connsiteY4" fmla="*/ 1528839 h 1533677"/>
                <a:gd name="connsiteX5" fmla="*/ 3570514 w 6371771"/>
                <a:gd name="connsiteY5" fmla="*/ 77410 h 1533677"/>
                <a:gd name="connsiteX6" fmla="*/ 4281714 w 6371771"/>
                <a:gd name="connsiteY6" fmla="*/ 1514324 h 1533677"/>
                <a:gd name="connsiteX7" fmla="*/ 4978400 w 6371771"/>
                <a:gd name="connsiteY7" fmla="*/ 91924 h 1533677"/>
                <a:gd name="connsiteX8" fmla="*/ 5733143 w 6371771"/>
                <a:gd name="connsiteY8" fmla="*/ 1514324 h 1533677"/>
                <a:gd name="connsiteX9" fmla="*/ 6371771 w 6371771"/>
                <a:gd name="connsiteY9" fmla="*/ 77410 h 153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1771" h="1533677">
                  <a:moveTo>
                    <a:pt x="0" y="803124"/>
                  </a:moveTo>
                  <a:cubicBezTo>
                    <a:pt x="223761" y="401562"/>
                    <a:pt x="447523" y="0"/>
                    <a:pt x="682171" y="120953"/>
                  </a:cubicBezTo>
                  <a:cubicBezTo>
                    <a:pt x="916819" y="241906"/>
                    <a:pt x="1165980" y="1531258"/>
                    <a:pt x="1407885" y="1528839"/>
                  </a:cubicBezTo>
                  <a:cubicBezTo>
                    <a:pt x="1649790" y="1526420"/>
                    <a:pt x="1894114" y="106439"/>
                    <a:pt x="2133600" y="106439"/>
                  </a:cubicBezTo>
                  <a:cubicBezTo>
                    <a:pt x="2373086" y="106439"/>
                    <a:pt x="2605314" y="1533677"/>
                    <a:pt x="2844800" y="1528839"/>
                  </a:cubicBezTo>
                  <a:cubicBezTo>
                    <a:pt x="3084286" y="1524001"/>
                    <a:pt x="3331028" y="79829"/>
                    <a:pt x="3570514" y="77410"/>
                  </a:cubicBezTo>
                  <a:cubicBezTo>
                    <a:pt x="3810000" y="74991"/>
                    <a:pt x="4047066" y="1511905"/>
                    <a:pt x="4281714" y="1514324"/>
                  </a:cubicBezTo>
                  <a:cubicBezTo>
                    <a:pt x="4516362" y="1516743"/>
                    <a:pt x="4736495" y="91924"/>
                    <a:pt x="4978400" y="91924"/>
                  </a:cubicBezTo>
                  <a:cubicBezTo>
                    <a:pt x="5220305" y="91924"/>
                    <a:pt x="5500915" y="1516743"/>
                    <a:pt x="5733143" y="1514324"/>
                  </a:cubicBezTo>
                  <a:cubicBezTo>
                    <a:pt x="5965371" y="1511905"/>
                    <a:pt x="6168571" y="794657"/>
                    <a:pt x="6371771" y="77410"/>
                  </a:cubicBezTo>
                </a:path>
              </a:pathLst>
            </a:custGeom>
            <a:ln w="38100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81" name="図 80" descr="\begin{document}&#10;\begin{eqnarray}&#10;\left(&#10;\begin{array}{c}&#10;j_V^\mu \\ j_A^\mu&#10;\end{array}&#10;\right)&#10;= C_A&#10;\left(&#10;\begin{array}{ccc}&#10;q_f \mu_A &amp; &amp; q_f \mu_V&#10;\\&#10;\mu_V \mu_A &amp; &amp; (\mu_V^2 + \mu_A^2)/2 + C_A^{-1} T^2/12&#10;\end{array}&#10;\right)&#10;\left(&#10;\begin{array}{c}&#10;B^\mu \\ \omega^\mu&#10;\end{array}&#10;\right)&#10;\nonumber&#10;\end{eqnarray}&#10;\end{document}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71828"/>
            <a:ext cx="7815451" cy="877052"/>
          </a:xfrm>
          <a:prstGeom prst="rect">
            <a:avLst/>
          </a:prstGeom>
        </p:spPr>
      </p:pic>
      <p:pic>
        <p:nvPicPr>
          <p:cNvPr id="5" name="図 4" descr="\begin{document}&#10;\begin{align*}&#10;\omega^\mu = \frac{1}{2} \epsilon^{\mu\alpha\beta\gamma}&#10; u_\alpha \partial_\beta u_\gamma&#10;\end{align*}&#10;\end{document}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996" y="2852936"/>
            <a:ext cx="2402433" cy="592872"/>
          </a:xfrm>
          <a:prstGeom prst="rect">
            <a:avLst/>
          </a:prstGeom>
        </p:spPr>
      </p:pic>
      <p:pic>
        <p:nvPicPr>
          <p:cNvPr id="6" name="図 5" descr="\begin{document}&#10;\begin{align*}&#10;j_A^\mu&#10;\end{align*}&#10;\end{document}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169908"/>
            <a:ext cx="310031" cy="34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7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59632" y="44624"/>
            <a:ext cx="6855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70C0"/>
                </a:solidFill>
              </a:rPr>
              <a:t>Spin polarizations from spin-rotation coupling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43791" y="1484784"/>
            <a:ext cx="2488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Λ polarization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971601" y="6156012"/>
            <a:ext cx="5832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ja-JP" dirty="0"/>
              <a:t>Becattini </a:t>
            </a:r>
            <a:r>
              <a:rPr lang="it-IT" altLang="ja-JP" dirty="0" smtClean="0"/>
              <a:t>et al., </a:t>
            </a:r>
            <a:r>
              <a:rPr lang="en-US" altLang="ja-JP" dirty="0" err="1" smtClean="0"/>
              <a:t>Glastad</a:t>
            </a:r>
            <a:r>
              <a:rPr lang="en-US" altLang="ja-JP" dirty="0" smtClean="0"/>
              <a:t> </a:t>
            </a:r>
            <a:r>
              <a:rPr lang="en-US" altLang="ja-JP" dirty="0"/>
              <a:t>&amp; </a:t>
            </a:r>
            <a:r>
              <a:rPr lang="en-US" altLang="ja-JP" dirty="0" err="1" smtClean="0"/>
              <a:t>Csernai</a:t>
            </a:r>
            <a:r>
              <a:rPr lang="en-US" altLang="ja-JP" dirty="0" smtClean="0"/>
              <a:t>, </a:t>
            </a:r>
            <a:r>
              <a:rPr lang="it-IT" altLang="ja-JP" dirty="0"/>
              <a:t>Gyulassy &amp; Torrieri, </a:t>
            </a:r>
            <a:r>
              <a:rPr lang="en-US" altLang="ja-JP" dirty="0" err="1" smtClean="0"/>
              <a:t>Xie</a:t>
            </a:r>
            <a:r>
              <a:rPr lang="en-US" altLang="ja-JP" dirty="0" smtClean="0"/>
              <a:t>,,,,</a:t>
            </a:r>
            <a:endParaRPr lang="ja-JP" altLang="en-US" dirty="0"/>
          </a:p>
        </p:txBody>
      </p:sp>
      <p:pic>
        <p:nvPicPr>
          <p:cNvPr id="8" name="図 7" descr="\begin{document}&#10;\begin{align*}&#10;f^\pm _0(\epsilon) = \frac{1}{ e^{\pm \beta(\epsilon-\mu)}+1}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500" y="705913"/>
            <a:ext cx="2909916" cy="706863"/>
          </a:xfrm>
          <a:prstGeom prst="rect">
            <a:avLst/>
          </a:prstGeom>
        </p:spPr>
      </p:pic>
      <p:pic>
        <p:nvPicPr>
          <p:cNvPr id="9" name="図 8" descr="\begin{document}&#10;\begin{align*}&#10;f^\pm (\epsilon, \omega) = f_0^\pm ( \epsilon - {\bm S} \cdot {\bm \omega}&#10;)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82763"/>
            <a:ext cx="3492159" cy="38599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61470" y="5651956"/>
            <a:ext cx="5757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See talks by </a:t>
            </a:r>
            <a:r>
              <a:rPr kumimoji="1" lang="en-US" altLang="ja-JP" sz="2400" dirty="0" err="1" smtClean="0">
                <a:solidFill>
                  <a:srgbClr val="00B0F0"/>
                </a:solidFill>
              </a:rPr>
              <a:t>Becattini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, </a:t>
            </a:r>
            <a:r>
              <a:rPr kumimoji="1" lang="en-US" altLang="ja-JP" sz="2400" dirty="0" err="1" smtClean="0">
                <a:solidFill>
                  <a:srgbClr val="00B0F0"/>
                </a:solidFill>
              </a:rPr>
              <a:t>Niida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, </a:t>
            </a:r>
            <a:r>
              <a:rPr kumimoji="1" lang="en-US" altLang="ja-JP" sz="2400" dirty="0" err="1" smtClean="0">
                <a:solidFill>
                  <a:srgbClr val="00B0F0"/>
                </a:solidFill>
              </a:rPr>
              <a:t>Konyushikhin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, Li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20272" y="5363924"/>
            <a:ext cx="1781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Slide by M. Lisa</a:t>
            </a:r>
            <a:endParaRPr kumimoji="1" lang="ja-JP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7308304" cy="311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99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640950" y="188640"/>
            <a:ext cx="394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B0F0"/>
                </a:solidFill>
              </a:rPr>
              <a:t>An </a:t>
            </a:r>
            <a:r>
              <a:rPr lang="en-US" altLang="ja-JP" sz="3600" dirty="0" smtClean="0">
                <a:solidFill>
                  <a:srgbClr val="00B0F0"/>
                </a:solidFill>
              </a:rPr>
              <a:t>interplay B </a:t>
            </a:r>
            <a:r>
              <a:rPr lang="ja-JP" altLang="en-US" sz="3600" dirty="0" smtClean="0">
                <a:solidFill>
                  <a:srgbClr val="00B0F0"/>
                </a:solidFill>
              </a:rPr>
              <a:t>⊗ </a:t>
            </a:r>
            <a:r>
              <a:rPr lang="en-US" altLang="ja-JP" sz="3600" dirty="0">
                <a:solidFill>
                  <a:srgbClr val="00B0F0"/>
                </a:solidFill>
              </a:rPr>
              <a:t>ω</a:t>
            </a:r>
            <a:endParaRPr kumimoji="1" lang="ja-JP" altLang="en-US" sz="3600" dirty="0">
              <a:solidFill>
                <a:srgbClr val="00B0F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87624" y="2463279"/>
            <a:ext cx="7019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B0F0"/>
                </a:solidFill>
              </a:rPr>
              <a:t>Could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 the magneto-</a:t>
            </a:r>
            <a:r>
              <a:rPr kumimoji="1" lang="en-US" altLang="ja-JP" sz="2400" dirty="0" err="1" smtClean="0">
                <a:solidFill>
                  <a:srgbClr val="00B0F0"/>
                </a:solidFill>
              </a:rPr>
              <a:t>vorticity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 coupling be important ??  </a:t>
            </a:r>
          </a:p>
        </p:txBody>
      </p:sp>
      <p:pic>
        <p:nvPicPr>
          <p:cNvPr id="20" name="図 19" descr="\begin{document}&#10;$j_{R/L}^\mu = C_A  \mu_{R/L}^2 \omega^\mu$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006" y="1617701"/>
            <a:ext cx="2612490" cy="452439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251520" y="1124744"/>
            <a:ext cx="5034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For</a:t>
            </a:r>
            <a:r>
              <a:rPr kumimoji="1" lang="en-US" altLang="ja-JP" sz="2400" dirty="0" smtClean="0"/>
              <a:t> dimensional reason, one would get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240972" y="1124744"/>
            <a:ext cx="231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Cf., In CVE, it was</a:t>
            </a:r>
            <a:endParaRPr kumimoji="1" lang="ja-JP" altLang="en-US" sz="2400" dirty="0"/>
          </a:p>
        </p:txBody>
      </p:sp>
      <p:grpSp>
        <p:nvGrpSpPr>
          <p:cNvPr id="29" name="グループ化 28"/>
          <p:cNvGrpSpPr/>
          <p:nvPr/>
        </p:nvGrpSpPr>
        <p:grpSpPr>
          <a:xfrm>
            <a:off x="3131840" y="1717195"/>
            <a:ext cx="2301142" cy="424953"/>
            <a:chOff x="3131840" y="2139951"/>
            <a:chExt cx="2301142" cy="424953"/>
          </a:xfrm>
        </p:grpSpPr>
        <p:pic>
          <p:nvPicPr>
            <p:cNvPr id="4" name="図 3" descr="\begin{document}&#10;\begin{align*}&#10;j \sim  &#10;\end{align*}&#10;\end{document}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2174222"/>
              <a:ext cx="599603" cy="352980"/>
            </a:xfrm>
            <a:prstGeom prst="rect">
              <a:avLst/>
            </a:prstGeom>
          </p:spPr>
        </p:pic>
        <p:sp>
          <p:nvSpPr>
            <p:cNvPr id="21" name="円/楕円 20"/>
            <p:cNvSpPr/>
            <p:nvPr/>
          </p:nvSpPr>
          <p:spPr>
            <a:xfrm>
              <a:off x="3930331" y="2139951"/>
              <a:ext cx="424953" cy="42495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#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28" name="図 27" descr="\begin{document}&#10;\begin{align*}&#10;{\bm B} \cdot {\bm \omega}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611" y="2199601"/>
              <a:ext cx="926371" cy="286200"/>
            </a:xfrm>
            <a:prstGeom prst="rect">
              <a:avLst/>
            </a:prstGeom>
          </p:spPr>
        </p:pic>
      </p:grpSp>
      <p:grpSp>
        <p:nvGrpSpPr>
          <p:cNvPr id="19" name="グループ化 18"/>
          <p:cNvGrpSpPr/>
          <p:nvPr/>
        </p:nvGrpSpPr>
        <p:grpSpPr>
          <a:xfrm>
            <a:off x="35496" y="3356992"/>
            <a:ext cx="9001000" cy="3384376"/>
            <a:chOff x="35496" y="3356992"/>
            <a:chExt cx="9001000" cy="3384376"/>
          </a:xfrm>
        </p:grpSpPr>
        <p:sp>
          <p:nvSpPr>
            <p:cNvPr id="26" name="角丸四角形 25"/>
            <p:cNvSpPr/>
            <p:nvPr/>
          </p:nvSpPr>
          <p:spPr>
            <a:xfrm>
              <a:off x="1547664" y="6165304"/>
              <a:ext cx="6038571" cy="57606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sz="2000" dirty="0" smtClean="0">
                  <a:solidFill>
                    <a:schemeClr val="tx1"/>
                  </a:solidFill>
                </a:rPr>
                <a:t>Q1. Is the coefficient related to any quantum anomaly?</a:t>
              </a:r>
            </a:p>
            <a:p>
              <a:r>
                <a:rPr lang="en-US" altLang="ja-JP" sz="2000" dirty="0" smtClean="0">
                  <a:solidFill>
                    <a:schemeClr val="tx1"/>
                  </a:solidFill>
                </a:rPr>
                <a:t>Q2. How is T and/or μ dependence?</a:t>
              </a:r>
              <a:endParaRPr kumimoji="1" lang="ja-JP" altLang="en-US" sz="2000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35496" y="3356992"/>
              <a:ext cx="9001000" cy="2693913"/>
              <a:chOff x="35496" y="3356992"/>
              <a:chExt cx="9001000" cy="2693913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5496" y="3356992"/>
                <a:ext cx="9001000" cy="2335034"/>
                <a:chOff x="35496" y="1484784"/>
                <a:chExt cx="9001000" cy="2335034"/>
              </a:xfrm>
            </p:grpSpPr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35496" y="1484784"/>
                  <a:ext cx="259096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000" dirty="0" smtClean="0">
                      <a:solidFill>
                        <a:srgbClr val="FFC000"/>
                      </a:solidFill>
                    </a:rPr>
                    <a:t>QFT with Kubo formula</a:t>
                  </a:r>
                  <a:endParaRPr kumimoji="1" lang="ja-JP" altLang="en-US" sz="2000" dirty="0">
                    <a:solidFill>
                      <a:srgbClr val="FFC000"/>
                    </a:solidFill>
                  </a:endParaRPr>
                </a:p>
              </p:txBody>
            </p:sp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827584" y="3419708"/>
                  <a:ext cx="228088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smtClean="0">
                      <a:solidFill>
                        <a:srgbClr val="00B050"/>
                      </a:solidFill>
                    </a:rPr>
                    <a:t>Chiral kinetic theory</a:t>
                  </a:r>
                  <a:endParaRPr kumimoji="1" lang="ja-JP" altLang="en-US" sz="20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3201746" y="1484784"/>
                  <a:ext cx="557575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 smtClean="0">
                      <a:solidFill>
                        <a:srgbClr val="0070C0"/>
                      </a:solidFill>
                    </a:rPr>
                    <a:t>Anomalous hydrodynamics due to Son and </a:t>
                  </a:r>
                  <a:r>
                    <a:rPr lang="en-US" altLang="ja-JP" sz="2000" dirty="0" err="1" smtClean="0">
                      <a:solidFill>
                        <a:srgbClr val="0070C0"/>
                      </a:solidFill>
                    </a:rPr>
                    <a:t>Surowka</a:t>
                  </a:r>
                  <a:endParaRPr kumimoji="1" lang="ja-JP" altLang="en-US" sz="2000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12" name="円/楕円 11"/>
                <p:cNvSpPr/>
                <p:nvPr/>
              </p:nvSpPr>
              <p:spPr>
                <a:xfrm>
                  <a:off x="827584" y="1999878"/>
                  <a:ext cx="2250395" cy="106908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dirty="0" smtClean="0"/>
                    <a:t>Anomalous transports</a:t>
                  </a:r>
                  <a:endParaRPr kumimoji="1" lang="ja-JP" altLang="en-US" dirty="0"/>
                </a:p>
              </p:txBody>
            </p:sp>
            <p:cxnSp>
              <p:nvCxnSpPr>
                <p:cNvPr id="13" name="直線矢印コネクタ 12"/>
                <p:cNvCxnSpPr/>
                <p:nvPr/>
              </p:nvCxnSpPr>
              <p:spPr>
                <a:xfrm>
                  <a:off x="539552" y="1998132"/>
                  <a:ext cx="720080" cy="35074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矢印コネクタ 13"/>
                <p:cNvCxnSpPr/>
                <p:nvPr/>
              </p:nvCxnSpPr>
              <p:spPr>
                <a:xfrm flipH="1">
                  <a:off x="2632465" y="1854116"/>
                  <a:ext cx="891027" cy="50140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線矢印コネクタ 14"/>
                <p:cNvCxnSpPr/>
                <p:nvPr/>
              </p:nvCxnSpPr>
              <p:spPr>
                <a:xfrm flipV="1">
                  <a:off x="1871224" y="2924944"/>
                  <a:ext cx="1" cy="50761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6" name="図 15" descr="\begin{document}&#10;The first-order derivative expansion $[&#10;A^\mu \sim {\mathcal O} ( \partial^0), \ &#10;v^\mu \sim {\mathcal O} ( \partial^0)&#10;]$&#10;\end{document}"/>
                <p:cNvPicPr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34915" y="2780928"/>
                  <a:ext cx="5601581" cy="223934"/>
                </a:xfrm>
                <a:prstGeom prst="rect">
                  <a:avLst/>
                </a:prstGeom>
              </p:spPr>
            </p:pic>
            <p:pic>
              <p:nvPicPr>
                <p:cNvPr id="17" name="図 16" descr="\begin{document}&#10;\begin{align*}&#10;E^\mu \sim B^\mu  \sim \omega^\mu \sim {\mathcal O}(\partial^1)&#10;\end{align*}&#10;\end{document}"/>
                <p:cNvPicPr>
                  <a:picLocks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11960" y="3272298"/>
                  <a:ext cx="2884696" cy="320528"/>
                </a:xfrm>
                <a:prstGeom prst="rect">
                  <a:avLst/>
                </a:prstGeom>
              </p:spPr>
            </p:pic>
            <p:pic>
              <p:nvPicPr>
                <p:cNvPr id="18" name="図 17" descr="\begin{document}&#10;\begin{align*}&#10;j^\mu = \sigma_{\rm Ohm} E^\mu +  \xi_B B^\mu  &#10;+  \xi_\omega \omega^\mu&#10;\end{align*}&#10;\end{document}"/>
                <p:cNvPicPr>
                  <a:picLocks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9056" y="2060848"/>
                  <a:ext cx="3546757" cy="264097"/>
                </a:xfrm>
                <a:prstGeom prst="rect">
                  <a:avLst/>
                </a:prstGeom>
              </p:spPr>
            </p:pic>
          </p:grpSp>
          <p:sp>
            <p:nvSpPr>
              <p:cNvPr id="9" name="正方形/長方形 8"/>
              <p:cNvSpPr/>
              <p:nvPr/>
            </p:nvSpPr>
            <p:spPr>
              <a:xfrm>
                <a:off x="1115616" y="5589240"/>
                <a:ext cx="744652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ja-JP" sz="2400" dirty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 Yes, </a:t>
                </a:r>
                <a:r>
                  <a:rPr lang="en-US" altLang="ja-JP" sz="2400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it is important when </a:t>
                </a:r>
                <a:r>
                  <a:rPr lang="en-US" altLang="ja-JP" sz="2400" dirty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B is so strong that </a:t>
                </a:r>
                <a:r>
                  <a:rPr lang="en-US" altLang="ja-JP" sz="2400" dirty="0">
                    <a:solidFill>
                      <a:srgbClr val="00B0F0"/>
                    </a:solidFill>
                  </a:rPr>
                  <a:t>B &gt;&gt; O(</a:t>
                </a:r>
                <a:r>
                  <a:rPr lang="ja-JP" altLang="en-US" sz="2400" dirty="0">
                    <a:solidFill>
                      <a:srgbClr val="00B0F0"/>
                    </a:solidFill>
                  </a:rPr>
                  <a:t>∂</a:t>
                </a:r>
                <a:r>
                  <a:rPr lang="en-US" altLang="ja-JP" sz="2400" baseline="30000" dirty="0">
                    <a:solidFill>
                      <a:srgbClr val="00B0F0"/>
                    </a:solidFill>
                  </a:rPr>
                  <a:t>1</a:t>
                </a:r>
                <a:r>
                  <a:rPr lang="en-US" altLang="ja-JP" sz="2400" dirty="0">
                    <a:solidFill>
                      <a:srgbClr val="00B0F0"/>
                    </a:solidFill>
                  </a:rPr>
                  <a:t>).</a:t>
                </a:r>
                <a:endParaRPr lang="ja-JP" altLang="en-US" sz="2400" dirty="0">
                  <a:solidFill>
                    <a:srgbClr val="00B0F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984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9512" y="2295400"/>
            <a:ext cx="8782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i="1" dirty="0" smtClean="0"/>
              <a:t>Consequences of a magneto-</a:t>
            </a:r>
            <a:r>
              <a:rPr kumimoji="1" lang="en-US" altLang="ja-JP" sz="3600" i="1" dirty="0" err="1" smtClean="0"/>
              <a:t>vorticity</a:t>
            </a:r>
            <a:r>
              <a:rPr kumimoji="1" lang="en-US" altLang="ja-JP" sz="3600" i="1" dirty="0" smtClean="0"/>
              <a:t> coupling</a:t>
            </a:r>
            <a:endParaRPr kumimoji="1" lang="ja-JP" alt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58148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\begin{document}&#10;\begin{align*}&#10;f^\pm _0(\epsilon) = \frac{1}{ e^{\pm \beta(\epsilon-\mu)}+1}&#10;\end{align*}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712" y="1209969"/>
            <a:ext cx="2909916" cy="706863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1986211" y="-27384"/>
            <a:ext cx="56821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B0F0"/>
                </a:solidFill>
              </a:rPr>
              <a:t>Shift of thermal distribution functions</a:t>
            </a:r>
          </a:p>
          <a:p>
            <a:r>
              <a:rPr kumimoji="1" lang="en-US" altLang="ja-JP" sz="2800" dirty="0" smtClean="0">
                <a:solidFill>
                  <a:srgbClr val="00B0F0"/>
                </a:solidFill>
              </a:rPr>
              <a:t>by the spin-</a:t>
            </a:r>
            <a:r>
              <a:rPr kumimoji="1" lang="en-US" altLang="ja-JP" sz="2800" dirty="0" err="1" smtClean="0">
                <a:solidFill>
                  <a:srgbClr val="00B0F0"/>
                </a:solidFill>
              </a:rPr>
              <a:t>vorticity</a:t>
            </a:r>
            <a:r>
              <a:rPr kumimoji="1" lang="en-US" altLang="ja-JP" sz="2800" dirty="0" smtClean="0">
                <a:solidFill>
                  <a:srgbClr val="00B0F0"/>
                </a:solidFill>
              </a:rPr>
              <a:t> coupling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5536" y="908720"/>
            <a:ext cx="2965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Spin-</a:t>
            </a:r>
            <a:r>
              <a:rPr kumimoji="1" lang="en-US" altLang="ja-JP" sz="2400" dirty="0" err="1" smtClean="0">
                <a:solidFill>
                  <a:srgbClr val="0070C0"/>
                </a:solidFill>
              </a:rPr>
              <a:t>vorticity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 coupling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5536" y="2340168"/>
            <a:ext cx="8175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In the LLL, the spin direction is aligned along the magnetic field </a:t>
            </a:r>
            <a:r>
              <a:rPr lang="en-US" altLang="ja-JP" sz="2400" dirty="0">
                <a:solidFill>
                  <a:srgbClr val="0070C0"/>
                </a:solidFill>
              </a:rPr>
              <a:t>.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pic>
        <p:nvPicPr>
          <p:cNvPr id="49" name="図 48" descr="\begin{document}&#10;\begin{align*}&#10;f^\pm (\epsilon, \omega) = f_0^\pm ( \epsilon - {\bm S} \cdot {\bm \omega}&#10;)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91" y="1458827"/>
            <a:ext cx="3492159" cy="385997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2555776" y="1876762"/>
            <a:ext cx="3573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50"/>
                </a:solidFill>
              </a:rPr>
              <a:t>Landau &amp; </a:t>
            </a:r>
            <a:r>
              <a:rPr kumimoji="1" lang="en-US" altLang="ja-JP" sz="2000" dirty="0" err="1" smtClean="0">
                <a:solidFill>
                  <a:srgbClr val="00B050"/>
                </a:solidFill>
              </a:rPr>
              <a:t>Lifshitz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, </a:t>
            </a:r>
            <a:r>
              <a:rPr lang="en-US" altLang="ja-JP" sz="2000" dirty="0" err="1" smtClean="0">
                <a:solidFill>
                  <a:srgbClr val="00B050"/>
                </a:solidFill>
              </a:rPr>
              <a:t>Becattini</a:t>
            </a:r>
            <a:r>
              <a:rPr lang="en-US" altLang="ja-JP" sz="2000" dirty="0" smtClean="0">
                <a:solidFill>
                  <a:srgbClr val="00B050"/>
                </a:solidFill>
              </a:rPr>
              <a:t> et al.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9468544" y="3188178"/>
            <a:ext cx="2761053" cy="2160494"/>
            <a:chOff x="6372200" y="2993088"/>
            <a:chExt cx="2761053" cy="2160494"/>
          </a:xfrm>
        </p:grpSpPr>
        <p:cxnSp>
          <p:nvCxnSpPr>
            <p:cNvPr id="33" name="直線矢印コネクタ 32"/>
            <p:cNvCxnSpPr/>
            <p:nvPr/>
          </p:nvCxnSpPr>
          <p:spPr>
            <a:xfrm>
              <a:off x="6372200" y="4184873"/>
              <a:ext cx="259228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 flipV="1">
              <a:off x="7740352" y="3137778"/>
              <a:ext cx="0" cy="20158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flipV="1">
              <a:off x="6811670" y="3356992"/>
              <a:ext cx="1720770" cy="17965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図 35" descr="\begin{document}&#10;\begin{align*}&#10;p_z&#10;\end{align*}&#10;\end{document}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7450" y="4268425"/>
              <a:ext cx="345803" cy="260760"/>
            </a:xfrm>
            <a:prstGeom prst="rect">
              <a:avLst/>
            </a:prstGeom>
          </p:spPr>
        </p:pic>
        <p:pic>
          <p:nvPicPr>
            <p:cNvPr id="37" name="図 36" descr="\begin{document}&#10;\begin{align*}&#10;\epsilon_p&#10;\end{align*}&#10;\end{document}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2393" y="2993088"/>
              <a:ext cx="285525" cy="289380"/>
            </a:xfrm>
            <a:prstGeom prst="rect">
              <a:avLst/>
            </a:prstGeom>
          </p:spPr>
        </p:pic>
        <p:pic>
          <p:nvPicPr>
            <p:cNvPr id="38" name="図 37" descr="\begin{document}&#10;\begin{align*}&#10;{\red R^{\uparrow}}&#10;\end{align*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4549" y="3037759"/>
              <a:ext cx="333591" cy="284842"/>
            </a:xfrm>
            <a:prstGeom prst="rect">
              <a:avLst/>
            </a:prstGeom>
          </p:spPr>
        </p:pic>
        <p:pic>
          <p:nvPicPr>
            <p:cNvPr id="39" name="図 38" descr="\begin{document}&#10;\begin{align*}&#10;{\blue L^{\uparrow}}&#10;\end{align*}&#10;\end{document}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0073" y="3002580"/>
              <a:ext cx="306409" cy="279888"/>
            </a:xfrm>
            <a:prstGeom prst="rect">
              <a:avLst/>
            </a:prstGeom>
          </p:spPr>
        </p:pic>
        <p:cxnSp>
          <p:nvCxnSpPr>
            <p:cNvPr id="41" name="直線コネクタ 40"/>
            <p:cNvCxnSpPr/>
            <p:nvPr/>
          </p:nvCxnSpPr>
          <p:spPr>
            <a:xfrm flipH="1" flipV="1">
              <a:off x="6983278" y="3356992"/>
              <a:ext cx="1621271" cy="1796589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>
            <a:off x="151818" y="4047201"/>
            <a:ext cx="8909427" cy="2550151"/>
            <a:chOff x="151818" y="3644770"/>
            <a:chExt cx="8909427" cy="2550151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6516216" y="3644770"/>
              <a:ext cx="2545029" cy="2160494"/>
              <a:chOff x="6588224" y="2993088"/>
              <a:chExt cx="2545029" cy="2160494"/>
            </a:xfrm>
          </p:grpSpPr>
          <p:cxnSp>
            <p:nvCxnSpPr>
              <p:cNvPr id="18" name="直線矢印コネクタ 17"/>
              <p:cNvCxnSpPr/>
              <p:nvPr/>
            </p:nvCxnSpPr>
            <p:spPr>
              <a:xfrm>
                <a:off x="6588224" y="4184873"/>
                <a:ext cx="237626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矢印コネクタ 19"/>
              <p:cNvCxnSpPr/>
              <p:nvPr/>
            </p:nvCxnSpPr>
            <p:spPr>
              <a:xfrm flipV="1">
                <a:off x="7740352" y="3137778"/>
                <a:ext cx="0" cy="201580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>
              <a:xfrm flipV="1">
                <a:off x="6811670" y="3356992"/>
                <a:ext cx="1720770" cy="179659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図 23" descr="\begin{document}&#10;\begin{align*}&#10;p_z&#10;\end{align*}&#10;\end{document}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87450" y="4268425"/>
                <a:ext cx="345803" cy="260760"/>
              </a:xfrm>
              <a:prstGeom prst="rect">
                <a:avLst/>
              </a:prstGeom>
            </p:spPr>
          </p:pic>
          <p:pic>
            <p:nvPicPr>
              <p:cNvPr id="25" name="図 24" descr="\begin{document}&#10;\begin{align*}&#10;\epsilon_p&#10;\end{align*}&#10;\end{document}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82393" y="2993088"/>
                <a:ext cx="285525" cy="289380"/>
              </a:xfrm>
              <a:prstGeom prst="rect">
                <a:avLst/>
              </a:prstGeom>
            </p:spPr>
          </p:pic>
          <p:pic>
            <p:nvPicPr>
              <p:cNvPr id="10" name="図 9" descr="\begin{document}&#10;\begin{align*}&#10;{\red R^{\uparrow}}&#10;\end{align*}&#10;\end{document}"/>
              <p:cNvPicPr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04549" y="3037759"/>
                <a:ext cx="333591" cy="284842"/>
              </a:xfrm>
              <a:prstGeom prst="rect">
                <a:avLst/>
              </a:prstGeom>
            </p:spPr>
          </p:pic>
        </p:grpSp>
        <p:sp>
          <p:nvSpPr>
            <p:cNvPr id="52" name="テキスト ボックス 51"/>
            <p:cNvSpPr txBox="1"/>
            <p:nvPr/>
          </p:nvSpPr>
          <p:spPr>
            <a:xfrm>
              <a:off x="179512" y="4970785"/>
              <a:ext cx="40547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0070C0"/>
                  </a:solidFill>
                </a:rPr>
                <a:t>At the LO in the energy shift </a:t>
              </a:r>
              <a:r>
                <a:rPr kumimoji="1" lang="en-US" altLang="ja-JP" sz="2400" dirty="0" err="1" smtClean="0">
                  <a:solidFill>
                    <a:srgbClr val="0070C0"/>
                  </a:solidFill>
                </a:rPr>
                <a:t>Δε</a:t>
              </a:r>
              <a:endParaRPr kumimoji="1" lang="ja-JP" altLang="en-US" sz="2400" dirty="0">
                <a:solidFill>
                  <a:srgbClr val="0070C0"/>
                </a:solidFill>
              </a:endParaRPr>
            </a:p>
          </p:txBody>
        </p:sp>
        <p:pic>
          <p:nvPicPr>
            <p:cNvPr id="2" name="図 1" descr="\begin{document}&#10;\begin{align*}&#10;n_{R} =\frac{|q_fB|}{2\pi} \left[ \, &#10;\int_{0}^\infty \frac{dp_z}{2\pi} f^+ (p)&#10;+&#10;\int_{-\infty}^0 \frac{dp_z}{2\pi} f^- (p)&#10;\, \right]&#10;\end{align*}&#10;\end{document}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3744" y="3939512"/>
              <a:ext cx="4412512" cy="569608"/>
            </a:xfrm>
            <a:prstGeom prst="rect">
              <a:avLst/>
            </a:prstGeom>
          </p:spPr>
        </p:pic>
        <p:pic>
          <p:nvPicPr>
            <p:cNvPr id="3" name="図 2" descr="\begin{document}&#10;\begin{eqnarray}&#10;\Delta n_{R} &amp;=&amp; \frac{\vert q_f B\vert}{2\pi} &#10;\left[ &#10;\Delta \epsilon^+ \int_0^\infty \frac{dp_z}{2\pi} \frac{\partial f_0^+(p_z) }{\partial p_z}&#10;+&#10;\Delta \epsilon^- \int^0_{-\infty} \frac{dp_z}{2\pi} \frac{\partial f_0^-(p_z) }{\partial p_z} \right]&#10;\nonumber&#10;\end{eqnarray}&#10;\end{document}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300" y="5625753"/>
              <a:ext cx="6190908" cy="569168"/>
            </a:xfrm>
            <a:prstGeom prst="rect">
              <a:avLst/>
            </a:prstGeom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151818" y="3861048"/>
              <a:ext cx="21932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Number density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5652120" y="2958043"/>
            <a:ext cx="2326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B0F0"/>
                </a:solidFill>
              </a:rPr>
              <a:t>- for particle</a:t>
            </a: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+ for antiparticle </a:t>
            </a:r>
            <a:endParaRPr kumimoji="1" lang="ja-JP" altLang="en-US" sz="2400" dirty="0"/>
          </a:p>
        </p:txBody>
      </p:sp>
      <p:pic>
        <p:nvPicPr>
          <p:cNvPr id="13" name="図 12" descr="\begin{document}&#10;\begin{align*}&#10;\Delta \epsilon^{\pm} &#10;\equiv - {\bm S} \cdot {\bm \omega}&#10;= \mp {\rm sgn}(q_f) &#10;\frac{1}{2} \hat {\bm B} \cdot {\bm \omega}&#10;\end{align*}&#10;\end{document}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08626"/>
            <a:ext cx="4181054" cy="59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0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3635896" y="1036252"/>
            <a:ext cx="5400600" cy="576064"/>
            <a:chOff x="3491880" y="2132856"/>
            <a:chExt cx="5400600" cy="576064"/>
          </a:xfrm>
        </p:grpSpPr>
        <p:sp>
          <p:nvSpPr>
            <p:cNvPr id="6" name="角丸四角形 5"/>
            <p:cNvSpPr/>
            <p:nvPr/>
          </p:nvSpPr>
          <p:spPr>
            <a:xfrm>
              <a:off x="3491880" y="2132856"/>
              <a:ext cx="5400600" cy="576064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 descr="\begin{document}&#10;$f_0^+(0) + f_0^-(0) =1$ identically for {\red any $T$ and $\mu$}.&#10;\end{document}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2925" y="2276872"/>
              <a:ext cx="4973531" cy="270323"/>
            </a:xfrm>
            <a:prstGeom prst="rect">
              <a:avLst/>
            </a:prstGeom>
          </p:spPr>
        </p:pic>
      </p:grpSp>
      <p:pic>
        <p:nvPicPr>
          <p:cNvPr id="7" name="図 6" descr="\begin{document}&#10;\begin{align*}&#10;\Delta n_L = \Delta n_R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42" y="2532966"/>
            <a:ext cx="1500286" cy="257144"/>
          </a:xfrm>
          <a:prstGeom prst="rect">
            <a:avLst/>
          </a:prstGeom>
        </p:spPr>
      </p:pic>
      <p:pic>
        <p:nvPicPr>
          <p:cNvPr id="9" name="図 8" descr="\begin{document}&#10;\begin{align*}&#10;\Delta j^3_{R/L} = v_{R/L} \, \Delta n_{R/L}&#10;\end{align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60" y="3960486"/>
            <a:ext cx="2626420" cy="383875"/>
          </a:xfrm>
          <a:prstGeom prst="rect">
            <a:avLst/>
          </a:prstGeom>
        </p:spPr>
      </p:pic>
      <p:grpSp>
        <p:nvGrpSpPr>
          <p:cNvPr id="5" name="グループ化 4"/>
          <p:cNvGrpSpPr/>
          <p:nvPr/>
        </p:nvGrpSpPr>
        <p:grpSpPr>
          <a:xfrm>
            <a:off x="395536" y="2996952"/>
            <a:ext cx="8064896" cy="1427185"/>
            <a:chOff x="395536" y="2996952"/>
            <a:chExt cx="8064896" cy="1427185"/>
          </a:xfrm>
        </p:grpSpPr>
        <p:sp>
          <p:nvSpPr>
            <p:cNvPr id="2" name="角丸四角形吹き出し 1"/>
            <p:cNvSpPr/>
            <p:nvPr/>
          </p:nvSpPr>
          <p:spPr>
            <a:xfrm>
              <a:off x="6339840" y="3822224"/>
              <a:ext cx="2120592" cy="601913"/>
            </a:xfrm>
            <a:prstGeom prst="wedgeRoundRectCallout">
              <a:avLst>
                <a:gd name="adj1" fmla="val -67909"/>
                <a:gd name="adj2" fmla="val -90252"/>
                <a:gd name="adj3" fmla="val 16667"/>
              </a:avLst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½ from the size </a:t>
              </a:r>
            </a:p>
            <a:p>
              <a:pPr algn="ctr"/>
              <a:r>
                <a:rPr kumimoji="1" lang="en-US" altLang="ja-JP" sz="2000" dirty="0" smtClean="0"/>
                <a:t>of the spin</a:t>
              </a:r>
              <a:endParaRPr kumimoji="1" lang="ja-JP" altLang="en-US" sz="2000" dirty="0"/>
            </a:p>
          </p:txBody>
        </p:sp>
        <p:pic>
          <p:nvPicPr>
            <p:cNvPr id="3" name="図 2" descr="\begin{document}&#10;\begin{align*}&#10;\Delta n_V = \Delta n_R + \Delta n_L = q_f \frac{C_A}{2} {\bm B} \cdot {\bm \omega} &#10;\end{align*}&#10;\end{document}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7" y="3069992"/>
              <a:ext cx="3816425" cy="549466"/>
            </a:xfrm>
            <a:prstGeom prst="rect">
              <a:avLst/>
            </a:prstGeom>
          </p:spPr>
        </p:pic>
        <p:pic>
          <p:nvPicPr>
            <p:cNvPr id="8" name="図 7" descr="\begin{document}&#10;\begin{align*}&#10;\Delta n_A = \Delta n_R - \Delta n_L = 0&#10;\end{align*}&#10;\end{document}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9" y="3737124"/>
              <a:ext cx="2952327" cy="256336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395536" y="2996952"/>
              <a:ext cx="21932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In the V-A basis,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4" name="図 23" descr="\begin{document}&#10;\begin{align*}&#10;\Delta j^3_V = v_{R} \, \Delta n_R + v_{L} \,  \Delta n_L = 0&#10;\end{align*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643" y="4599060"/>
            <a:ext cx="3896610" cy="354174"/>
          </a:xfrm>
          <a:prstGeom prst="rect">
            <a:avLst/>
          </a:prstGeom>
        </p:spPr>
      </p:pic>
      <p:pic>
        <p:nvPicPr>
          <p:cNvPr id="25" name="図 24" descr="\begin{document}&#10;\begin{align*}&#10;\Delta j^3_A = v_{R} \, \Delta n_R - v_{L} \,  \Delta n_L =  |q_f| {\rm sgn}(B) \frac{C_A}{2}&#10; {\bm B} \cdot {\rm \omega} &#10;\end{align*}&#10;\end{document}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732" y="4854760"/>
            <a:ext cx="5812992" cy="602530"/>
          </a:xfrm>
          <a:prstGeom prst="rect">
            <a:avLst/>
          </a:prstGeom>
        </p:spPr>
      </p:pic>
      <p:pic>
        <p:nvPicPr>
          <p:cNvPr id="15" name="図 14" descr="\begin{document}&#10;\begin{eqnarray}&#10;\Delta n_{R} &#10;%&amp;=&amp; \frac{\vert q_f B\vert}{2\pi} &#10;%\left[ &#10;%\Delta \epsilon^+ \int_0^\infty \frac{dp_z}{2\pi} \frac{\partial f_0^+(p_z) }{\partial %p_z}&#10;%+&#10;%\Delta \epsilon^- \int^0_{-\infty} \frac{dp_z}{2\pi} \frac{\partial f_0^-(p_z) }%{\partial p_z} \right]&#10;%\nonumber&#10;%\\&#10;&amp;=&amp;q_f \frac{C_A}{4} {\bm B} \cdot {\bm \omega} [ f_0^+(0) + f_0^-(0) ]&#10;\nonumber&#10;\\&#10;&amp;=&amp; q_f \frac{C_A}{4} {\bm B} \cdot {\bm \omega} &#10;\nonumber&#10;\end{eqnarray}&#10;\end{document}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4687616" cy="1308586"/>
          </a:xfrm>
          <a:prstGeom prst="rect">
            <a:avLst/>
          </a:prstGeom>
        </p:spPr>
      </p:pic>
      <p:pic>
        <p:nvPicPr>
          <p:cNvPr id="27" name="図 26" descr="\begin{document}&#10;\begin{eqnarray}&#10;\Delta j^3_{R} &amp;=&amp; \frac{\vert q_f B\vert}{2\pi} &#10;\left[ &#10;\Delta \epsilon^+ \int_0^\infty \frac{dp_z}{2\pi} &#10;{\green v_{R}} \frac{\partial f_0^+(p_z) }{\partial p_z}&#10;+&#10;\Delta \epsilon^- \int^0_{-\infty} \frac{dp_z}{2\pi} &#10;{\green v_{R}} \frac{\partial f_0^-(p_z) }{\partial p_z} \right]&#10;\nonumber&#10;\\&#10;&amp;=&amp; v_{R} \, \Delta n_{R}&#10;\nonumber&#10;\end{eqnarray}&#10;\end{document}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643" y="2650891"/>
            <a:ext cx="5973875" cy="758951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251520" y="1916832"/>
            <a:ext cx="8515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70C0"/>
                </a:solidFill>
              </a:rPr>
              <a:t>The shift is independent of the chirality, and depends only on the spin direction.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107504" y="4193306"/>
            <a:ext cx="7848872" cy="2649687"/>
            <a:chOff x="107504" y="4193306"/>
            <a:chExt cx="7848872" cy="2649687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107504" y="5445224"/>
              <a:ext cx="69447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0070C0"/>
                  </a:solidFill>
                </a:rPr>
                <a:t>The shift depends on the chirality through the velocity.</a:t>
              </a:r>
              <a:endParaRPr kumimoji="1" lang="ja-JP" altLang="en-US" sz="2400" dirty="0">
                <a:solidFill>
                  <a:srgbClr val="0070C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46523" y="4193306"/>
              <a:ext cx="44478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Spatial components of the current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pic>
          <p:nvPicPr>
            <p:cNvPr id="22" name="図 21" descr="\begin{document}&#10;$j^1 = j^2 = 0$ for the LLL&#10;\end{document}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984" y="4695825"/>
              <a:ext cx="3161448" cy="317870"/>
            </a:xfrm>
            <a:prstGeom prst="rect">
              <a:avLst/>
            </a:prstGeom>
          </p:spPr>
        </p:pic>
        <p:pic>
          <p:nvPicPr>
            <p:cNvPr id="11" name="図 10" descr="\begin{document}&#10;\begin{align*}&#10;\Delta j^3_{R}  = - \Delta j^3_{L} &#10;\end{align*}&#10;\end{document}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085" y="5995267"/>
              <a:ext cx="1544651" cy="314053"/>
            </a:xfrm>
            <a:prstGeom prst="rect">
              <a:avLst/>
            </a:prstGeom>
          </p:spPr>
        </p:pic>
        <p:pic>
          <p:nvPicPr>
            <p:cNvPr id="12" name="図 11" descr="\begin{document}&#10;\begin{align*}&#10;\Delta j^3_V =  0&#10;\end{align*}&#10;\end{document}"/>
            <p:cNvPicPr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3943" y="5996457"/>
              <a:ext cx="1121789" cy="354174"/>
            </a:xfrm>
            <a:prstGeom prst="rect">
              <a:avLst/>
            </a:prstGeom>
          </p:spPr>
        </p:pic>
        <p:pic>
          <p:nvPicPr>
            <p:cNvPr id="13" name="図 12" descr="\begin{document}&#10;\begin{align*}&#10;\Delta j^3_A =   |q_f| {\rm sgn}(B) \frac{C_A}{2}&#10; {\bm B} \cdot {\rm \omega} &#10;\end{align*}&#10;\end{document}"/>
            <p:cNvPicPr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8032" y="6252157"/>
              <a:ext cx="3188344" cy="590836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2594795" y="5877272"/>
              <a:ext cx="21932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In the V-A basis,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pic>
          <p:nvPicPr>
            <p:cNvPr id="28" name="図 27" descr="\begin{document}&#10;{\green Velocity: $ v_{R/L} = \pm {\rm sgn}(q_f B) $}&#10;\end{document}"/>
            <p:cNvPicPr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5157192"/>
              <a:ext cx="3371270" cy="307203"/>
            </a:xfrm>
            <a:prstGeom prst="rect">
              <a:avLst/>
            </a:prstGeom>
          </p:spPr>
        </p:pic>
        <p:pic>
          <p:nvPicPr>
            <p:cNvPr id="30" name="図 29" descr="\begin{document}&#10;\begin{eqnarray}&#10;\Delta j^3_{R} = {\green v_{R} } \, \Delta n_{R}&#10;\nonumber&#10;\end{eqnarray}&#10;\end{document}"/>
            <p:cNvPicPr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123" y="4653137"/>
              <a:ext cx="2301701" cy="414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861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15616" y="188640"/>
            <a:ext cx="700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70C0"/>
                </a:solidFill>
              </a:rPr>
              <a:t>Field-theoretical computation by Kubo formula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7584" y="899428"/>
            <a:ext cx="4216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>
                <a:solidFill>
                  <a:srgbClr val="FF0000"/>
                </a:solidFill>
              </a:rPr>
              <a:t>Perturbative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 ω </a:t>
            </a:r>
            <a:r>
              <a:rPr kumimoji="1" lang="en-US" altLang="ja-JP" sz="2800" dirty="0" smtClean="0"/>
              <a:t>in 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a strong B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5508104" y="971436"/>
            <a:ext cx="3456383" cy="1201358"/>
            <a:chOff x="5508104" y="1175666"/>
            <a:chExt cx="3456383" cy="1201358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5508104" y="1175666"/>
              <a:ext cx="3456383" cy="1201358"/>
              <a:chOff x="5508104" y="1175666"/>
              <a:chExt cx="3456383" cy="1201358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3642" y="1175666"/>
                <a:ext cx="3370845" cy="1201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8" name="フリーフォーム 57"/>
              <p:cNvSpPr/>
              <p:nvPr/>
            </p:nvSpPr>
            <p:spPr>
              <a:xfrm>
                <a:off x="5508104" y="1729311"/>
                <a:ext cx="731278" cy="122173"/>
              </a:xfrm>
              <a:custGeom>
                <a:avLst/>
                <a:gdLst>
                  <a:gd name="connsiteX0" fmla="*/ 0 w 5780690"/>
                  <a:gd name="connsiteY0" fmla="*/ 357725 h 746722"/>
                  <a:gd name="connsiteX1" fmla="*/ 336331 w 5780690"/>
                  <a:gd name="connsiteY1" fmla="*/ 10884 h 746722"/>
                  <a:gd name="connsiteX2" fmla="*/ 735725 w 5780690"/>
                  <a:gd name="connsiteY2" fmla="*/ 273642 h 746722"/>
                  <a:gd name="connsiteX3" fmla="*/ 1082566 w 5780690"/>
                  <a:gd name="connsiteY3" fmla="*/ 746608 h 746722"/>
                  <a:gd name="connsiteX4" fmla="*/ 1439918 w 5780690"/>
                  <a:gd name="connsiteY4" fmla="*/ 315684 h 746722"/>
                  <a:gd name="connsiteX5" fmla="*/ 1755228 w 5780690"/>
                  <a:gd name="connsiteY5" fmla="*/ 10884 h 746722"/>
                  <a:gd name="connsiteX6" fmla="*/ 2165131 w 5780690"/>
                  <a:gd name="connsiteY6" fmla="*/ 315684 h 746722"/>
                  <a:gd name="connsiteX7" fmla="*/ 2490952 w 5780690"/>
                  <a:gd name="connsiteY7" fmla="*/ 715077 h 746722"/>
                  <a:gd name="connsiteX8" fmla="*/ 2890345 w 5780690"/>
                  <a:gd name="connsiteY8" fmla="*/ 315684 h 746722"/>
                  <a:gd name="connsiteX9" fmla="*/ 3216166 w 5780690"/>
                  <a:gd name="connsiteY9" fmla="*/ 373 h 746722"/>
                  <a:gd name="connsiteX10" fmla="*/ 3594538 w 5780690"/>
                  <a:gd name="connsiteY10" fmla="*/ 326194 h 746722"/>
                  <a:gd name="connsiteX11" fmla="*/ 3930869 w 5780690"/>
                  <a:gd name="connsiteY11" fmla="*/ 736097 h 746722"/>
                  <a:gd name="connsiteX12" fmla="*/ 4351283 w 5780690"/>
                  <a:gd name="connsiteY12" fmla="*/ 326194 h 746722"/>
                  <a:gd name="connsiteX13" fmla="*/ 4698125 w 5780690"/>
                  <a:gd name="connsiteY13" fmla="*/ 373 h 746722"/>
                  <a:gd name="connsiteX14" fmla="*/ 5034456 w 5780690"/>
                  <a:gd name="connsiteY14" fmla="*/ 389256 h 746722"/>
                  <a:gd name="connsiteX15" fmla="*/ 5412828 w 5780690"/>
                  <a:gd name="connsiteY15" fmla="*/ 725587 h 746722"/>
                  <a:gd name="connsiteX16" fmla="*/ 5780690 w 5780690"/>
                  <a:gd name="connsiteY16" fmla="*/ 347215 h 746722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55228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490952 w 5780690"/>
                  <a:gd name="connsiteY7" fmla="*/ 715077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34456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36331 w 5780690"/>
                  <a:gd name="connsiteY1" fmla="*/ 10884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786759 w 5780690"/>
                  <a:gd name="connsiteY5" fmla="*/ 1088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16166 w 5780690"/>
                  <a:gd name="connsiteY9" fmla="*/ 373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  <a:gd name="connsiteX0" fmla="*/ 0 w 5780690"/>
                  <a:gd name="connsiteY0" fmla="*/ 357725 h 746639"/>
                  <a:gd name="connsiteX1" fmla="*/ 388883 w 5780690"/>
                  <a:gd name="connsiteY1" fmla="*/ 31905 h 746639"/>
                  <a:gd name="connsiteX2" fmla="*/ 735725 w 5780690"/>
                  <a:gd name="connsiteY2" fmla="*/ 336704 h 746639"/>
                  <a:gd name="connsiteX3" fmla="*/ 1082566 w 5780690"/>
                  <a:gd name="connsiteY3" fmla="*/ 746608 h 746639"/>
                  <a:gd name="connsiteX4" fmla="*/ 1439918 w 5780690"/>
                  <a:gd name="connsiteY4" fmla="*/ 315684 h 746639"/>
                  <a:gd name="connsiteX5" fmla="*/ 1818290 w 5780690"/>
                  <a:gd name="connsiteY5" fmla="*/ 374 h 746639"/>
                  <a:gd name="connsiteX6" fmla="*/ 2165131 w 5780690"/>
                  <a:gd name="connsiteY6" fmla="*/ 315684 h 746639"/>
                  <a:gd name="connsiteX7" fmla="*/ 2522483 w 5780690"/>
                  <a:gd name="connsiteY7" fmla="*/ 704566 h 746639"/>
                  <a:gd name="connsiteX8" fmla="*/ 2890345 w 5780690"/>
                  <a:gd name="connsiteY8" fmla="*/ 315684 h 746639"/>
                  <a:gd name="connsiteX9" fmla="*/ 3258208 w 5780690"/>
                  <a:gd name="connsiteY9" fmla="*/ 10884 h 746639"/>
                  <a:gd name="connsiteX10" fmla="*/ 3594538 w 5780690"/>
                  <a:gd name="connsiteY10" fmla="*/ 326194 h 746639"/>
                  <a:gd name="connsiteX11" fmla="*/ 3930869 w 5780690"/>
                  <a:gd name="connsiteY11" fmla="*/ 736097 h 746639"/>
                  <a:gd name="connsiteX12" fmla="*/ 4351283 w 5780690"/>
                  <a:gd name="connsiteY12" fmla="*/ 326194 h 746639"/>
                  <a:gd name="connsiteX13" fmla="*/ 4698125 w 5780690"/>
                  <a:gd name="connsiteY13" fmla="*/ 373 h 746639"/>
                  <a:gd name="connsiteX14" fmla="*/ 5087008 w 5780690"/>
                  <a:gd name="connsiteY14" fmla="*/ 389256 h 746639"/>
                  <a:gd name="connsiteX15" fmla="*/ 5412828 w 5780690"/>
                  <a:gd name="connsiteY15" fmla="*/ 725587 h 746639"/>
                  <a:gd name="connsiteX16" fmla="*/ 5780690 w 5780690"/>
                  <a:gd name="connsiteY16" fmla="*/ 347215 h 74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80690" h="746639">
                    <a:moveTo>
                      <a:pt x="0" y="357725"/>
                    </a:moveTo>
                    <a:cubicBezTo>
                      <a:pt x="106855" y="191311"/>
                      <a:pt x="266262" y="35408"/>
                      <a:pt x="388883" y="31905"/>
                    </a:cubicBezTo>
                    <a:cubicBezTo>
                      <a:pt x="511504" y="28402"/>
                      <a:pt x="620111" y="217587"/>
                      <a:pt x="735725" y="336704"/>
                    </a:cubicBezTo>
                    <a:cubicBezTo>
                      <a:pt x="851339" y="455821"/>
                      <a:pt x="965201" y="750111"/>
                      <a:pt x="1082566" y="746608"/>
                    </a:cubicBezTo>
                    <a:cubicBezTo>
                      <a:pt x="1199931" y="743105"/>
                      <a:pt x="1317297" y="440056"/>
                      <a:pt x="1439918" y="315684"/>
                    </a:cubicBezTo>
                    <a:cubicBezTo>
                      <a:pt x="1562539" y="191312"/>
                      <a:pt x="1697421" y="374"/>
                      <a:pt x="1818290" y="374"/>
                    </a:cubicBezTo>
                    <a:cubicBezTo>
                      <a:pt x="1939159" y="374"/>
                      <a:pt x="2047766" y="198319"/>
                      <a:pt x="2165131" y="315684"/>
                    </a:cubicBezTo>
                    <a:cubicBezTo>
                      <a:pt x="2282496" y="433049"/>
                      <a:pt x="2401614" y="704566"/>
                      <a:pt x="2522483" y="704566"/>
                    </a:cubicBezTo>
                    <a:cubicBezTo>
                      <a:pt x="2643352" y="704566"/>
                      <a:pt x="2767724" y="431298"/>
                      <a:pt x="2890345" y="315684"/>
                    </a:cubicBezTo>
                    <a:cubicBezTo>
                      <a:pt x="3012966" y="200070"/>
                      <a:pt x="3140843" y="9132"/>
                      <a:pt x="3258208" y="10884"/>
                    </a:cubicBezTo>
                    <a:cubicBezTo>
                      <a:pt x="3375573" y="12636"/>
                      <a:pt x="3482428" y="205325"/>
                      <a:pt x="3594538" y="326194"/>
                    </a:cubicBezTo>
                    <a:cubicBezTo>
                      <a:pt x="3706648" y="447063"/>
                      <a:pt x="3804745" y="736097"/>
                      <a:pt x="3930869" y="736097"/>
                    </a:cubicBezTo>
                    <a:cubicBezTo>
                      <a:pt x="4056993" y="736097"/>
                      <a:pt x="4223407" y="448815"/>
                      <a:pt x="4351283" y="326194"/>
                    </a:cubicBezTo>
                    <a:cubicBezTo>
                      <a:pt x="4479159" y="203573"/>
                      <a:pt x="4575504" y="-10137"/>
                      <a:pt x="4698125" y="373"/>
                    </a:cubicBezTo>
                    <a:cubicBezTo>
                      <a:pt x="4820746" y="10883"/>
                      <a:pt x="4967891" y="268387"/>
                      <a:pt x="5087008" y="389256"/>
                    </a:cubicBezTo>
                    <a:cubicBezTo>
                      <a:pt x="5206125" y="510125"/>
                      <a:pt x="5297214" y="732594"/>
                      <a:pt x="5412828" y="725587"/>
                    </a:cubicBezTo>
                    <a:cubicBezTo>
                      <a:pt x="5528442" y="718580"/>
                      <a:pt x="5658945" y="532897"/>
                      <a:pt x="5780690" y="347215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44" name="正方形/長方形 6143"/>
            <p:cNvSpPr/>
            <p:nvPr/>
          </p:nvSpPr>
          <p:spPr>
            <a:xfrm>
              <a:off x="6348211" y="1498130"/>
              <a:ext cx="1077735" cy="2922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0070C0"/>
                  </a:solidFill>
                </a:rPr>
                <a:t>LLL fermions</a:t>
              </a:r>
              <a:endParaRPr lang="ja-JP" altLang="en-US" dirty="0"/>
            </a:p>
          </p:txBody>
        </p:sp>
      </p:grpSp>
      <p:pic>
        <p:nvPicPr>
          <p:cNvPr id="6153" name="図 6152" descr="\begin{document}&#10;\begin{align*}&#10;\lambda = - 2i \lim_{q_x \to 0} \frac{ \partial \ }{ \partial q_x }&#10;\langle n_V (x )T^{02} (x^\prime )\rangle \theta(t-t^\prime)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19508"/>
            <a:ext cx="4752528" cy="646876"/>
          </a:xfrm>
          <a:prstGeom prst="rect">
            <a:avLst/>
          </a:prstGeom>
        </p:spPr>
      </p:pic>
      <p:sp>
        <p:nvSpPr>
          <p:cNvPr id="102" name="テキスト ボックス 101"/>
          <p:cNvSpPr txBox="1"/>
          <p:nvPr/>
        </p:nvSpPr>
        <p:spPr>
          <a:xfrm>
            <a:off x="97513" y="2627620"/>
            <a:ext cx="9082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Similar to the Kubo formula used to get the T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term in CVE  (Landsteiner, </a:t>
            </a:r>
            <a:r>
              <a:rPr lang="en-US" altLang="ja-JP" dirty="0" err="1" smtClean="0"/>
              <a:t>Megias</a:t>
            </a:r>
            <a:r>
              <a:rPr lang="en-US" altLang="ja-JP" dirty="0" smtClean="0"/>
              <a:t>, Pena-Benitez)</a:t>
            </a:r>
            <a:endParaRPr kumimoji="1" lang="ja-JP" altLang="en-US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81483" y="3277433"/>
            <a:ext cx="91710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We confirm</a:t>
            </a:r>
          </a:p>
          <a:p>
            <a:pPr marL="457200" indent="-457200">
              <a:buAutoNum type="arabicPeriod"/>
            </a:pP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previous results obtained from the shift of distributions.</a:t>
            </a:r>
          </a:p>
          <a:p>
            <a:pPr marL="457200" indent="-457200">
              <a:buAutoNum type="arabicPeriod"/>
            </a:pPr>
            <a:r>
              <a:rPr kumimoji="1"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a relation of &lt;</a:t>
            </a:r>
            <a:r>
              <a:rPr kumimoji="1" lang="en-US" altLang="ja-JP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kumimoji="1" lang="en-US" altLang="ja-JP" sz="2400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V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T</a:t>
            </a:r>
            <a:r>
              <a:rPr kumimoji="1" lang="en-US" altLang="ja-JP" sz="24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02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&gt; to the chiral anomaly diagram in the (1+1) dim.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70905" y="2106314"/>
            <a:ext cx="7689527" cy="4725065"/>
            <a:chOff x="770905" y="2106314"/>
            <a:chExt cx="7689527" cy="4725065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770905" y="4686714"/>
              <a:ext cx="4233143" cy="1046542"/>
              <a:chOff x="5401793" y="4221088"/>
              <a:chExt cx="3562695" cy="880790"/>
            </a:xfrm>
          </p:grpSpPr>
          <p:grpSp>
            <p:nvGrpSpPr>
              <p:cNvPr id="88" name="グループ化 87"/>
              <p:cNvGrpSpPr/>
              <p:nvPr/>
            </p:nvGrpSpPr>
            <p:grpSpPr>
              <a:xfrm>
                <a:off x="6355403" y="4221088"/>
                <a:ext cx="2609085" cy="880790"/>
                <a:chOff x="6072970" y="4714933"/>
                <a:chExt cx="2974724" cy="1004224"/>
              </a:xfrm>
            </p:grpSpPr>
            <p:sp>
              <p:nvSpPr>
                <p:cNvPr id="90" name="円/楕円 89"/>
                <p:cNvSpPr/>
                <p:nvPr/>
              </p:nvSpPr>
              <p:spPr>
                <a:xfrm>
                  <a:off x="6804248" y="4714933"/>
                  <a:ext cx="1512168" cy="1004224"/>
                </a:xfrm>
                <a:prstGeom prst="ellipse">
                  <a:avLst/>
                </a:prstGeom>
                <a:noFill/>
                <a:ln w="57150" cmpd="dbl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 90"/>
                <p:cNvSpPr/>
                <p:nvPr/>
              </p:nvSpPr>
              <p:spPr>
                <a:xfrm>
                  <a:off x="6072970" y="5179035"/>
                  <a:ext cx="731278" cy="122173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 91"/>
                <p:cNvSpPr/>
                <p:nvPr/>
              </p:nvSpPr>
              <p:spPr>
                <a:xfrm>
                  <a:off x="8316416" y="5179035"/>
                  <a:ext cx="731278" cy="122173"/>
                </a:xfrm>
                <a:custGeom>
                  <a:avLst/>
                  <a:gdLst>
                    <a:gd name="connsiteX0" fmla="*/ 0 w 5780690"/>
                    <a:gd name="connsiteY0" fmla="*/ 357725 h 746722"/>
                    <a:gd name="connsiteX1" fmla="*/ 336331 w 5780690"/>
                    <a:gd name="connsiteY1" fmla="*/ 10884 h 746722"/>
                    <a:gd name="connsiteX2" fmla="*/ 735725 w 5780690"/>
                    <a:gd name="connsiteY2" fmla="*/ 273642 h 746722"/>
                    <a:gd name="connsiteX3" fmla="*/ 1082566 w 5780690"/>
                    <a:gd name="connsiteY3" fmla="*/ 746608 h 746722"/>
                    <a:gd name="connsiteX4" fmla="*/ 1439918 w 5780690"/>
                    <a:gd name="connsiteY4" fmla="*/ 315684 h 746722"/>
                    <a:gd name="connsiteX5" fmla="*/ 1755228 w 5780690"/>
                    <a:gd name="connsiteY5" fmla="*/ 10884 h 746722"/>
                    <a:gd name="connsiteX6" fmla="*/ 2165131 w 5780690"/>
                    <a:gd name="connsiteY6" fmla="*/ 315684 h 746722"/>
                    <a:gd name="connsiteX7" fmla="*/ 2490952 w 5780690"/>
                    <a:gd name="connsiteY7" fmla="*/ 715077 h 746722"/>
                    <a:gd name="connsiteX8" fmla="*/ 2890345 w 5780690"/>
                    <a:gd name="connsiteY8" fmla="*/ 315684 h 746722"/>
                    <a:gd name="connsiteX9" fmla="*/ 3216166 w 5780690"/>
                    <a:gd name="connsiteY9" fmla="*/ 373 h 746722"/>
                    <a:gd name="connsiteX10" fmla="*/ 3594538 w 5780690"/>
                    <a:gd name="connsiteY10" fmla="*/ 326194 h 746722"/>
                    <a:gd name="connsiteX11" fmla="*/ 3930869 w 5780690"/>
                    <a:gd name="connsiteY11" fmla="*/ 736097 h 746722"/>
                    <a:gd name="connsiteX12" fmla="*/ 4351283 w 5780690"/>
                    <a:gd name="connsiteY12" fmla="*/ 326194 h 746722"/>
                    <a:gd name="connsiteX13" fmla="*/ 4698125 w 5780690"/>
                    <a:gd name="connsiteY13" fmla="*/ 373 h 746722"/>
                    <a:gd name="connsiteX14" fmla="*/ 5034456 w 5780690"/>
                    <a:gd name="connsiteY14" fmla="*/ 389256 h 746722"/>
                    <a:gd name="connsiteX15" fmla="*/ 5412828 w 5780690"/>
                    <a:gd name="connsiteY15" fmla="*/ 725587 h 746722"/>
                    <a:gd name="connsiteX16" fmla="*/ 5780690 w 5780690"/>
                    <a:gd name="connsiteY16" fmla="*/ 347215 h 746722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55228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490952 w 5780690"/>
                    <a:gd name="connsiteY7" fmla="*/ 715077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34456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36331 w 5780690"/>
                    <a:gd name="connsiteY1" fmla="*/ 10884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786759 w 5780690"/>
                    <a:gd name="connsiteY5" fmla="*/ 1088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16166 w 5780690"/>
                    <a:gd name="connsiteY9" fmla="*/ 373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  <a:gd name="connsiteX0" fmla="*/ 0 w 5780690"/>
                    <a:gd name="connsiteY0" fmla="*/ 357725 h 746639"/>
                    <a:gd name="connsiteX1" fmla="*/ 388883 w 5780690"/>
                    <a:gd name="connsiteY1" fmla="*/ 31905 h 746639"/>
                    <a:gd name="connsiteX2" fmla="*/ 735725 w 5780690"/>
                    <a:gd name="connsiteY2" fmla="*/ 336704 h 746639"/>
                    <a:gd name="connsiteX3" fmla="*/ 1082566 w 5780690"/>
                    <a:gd name="connsiteY3" fmla="*/ 746608 h 746639"/>
                    <a:gd name="connsiteX4" fmla="*/ 1439918 w 5780690"/>
                    <a:gd name="connsiteY4" fmla="*/ 315684 h 746639"/>
                    <a:gd name="connsiteX5" fmla="*/ 1818290 w 5780690"/>
                    <a:gd name="connsiteY5" fmla="*/ 374 h 746639"/>
                    <a:gd name="connsiteX6" fmla="*/ 2165131 w 5780690"/>
                    <a:gd name="connsiteY6" fmla="*/ 315684 h 746639"/>
                    <a:gd name="connsiteX7" fmla="*/ 2522483 w 5780690"/>
                    <a:gd name="connsiteY7" fmla="*/ 704566 h 746639"/>
                    <a:gd name="connsiteX8" fmla="*/ 2890345 w 5780690"/>
                    <a:gd name="connsiteY8" fmla="*/ 315684 h 746639"/>
                    <a:gd name="connsiteX9" fmla="*/ 3258208 w 5780690"/>
                    <a:gd name="connsiteY9" fmla="*/ 10884 h 746639"/>
                    <a:gd name="connsiteX10" fmla="*/ 3594538 w 5780690"/>
                    <a:gd name="connsiteY10" fmla="*/ 326194 h 746639"/>
                    <a:gd name="connsiteX11" fmla="*/ 3930869 w 5780690"/>
                    <a:gd name="connsiteY11" fmla="*/ 736097 h 746639"/>
                    <a:gd name="connsiteX12" fmla="*/ 4351283 w 5780690"/>
                    <a:gd name="connsiteY12" fmla="*/ 326194 h 746639"/>
                    <a:gd name="connsiteX13" fmla="*/ 4698125 w 5780690"/>
                    <a:gd name="connsiteY13" fmla="*/ 373 h 746639"/>
                    <a:gd name="connsiteX14" fmla="*/ 5087008 w 5780690"/>
                    <a:gd name="connsiteY14" fmla="*/ 389256 h 746639"/>
                    <a:gd name="connsiteX15" fmla="*/ 5412828 w 5780690"/>
                    <a:gd name="connsiteY15" fmla="*/ 725587 h 746639"/>
                    <a:gd name="connsiteX16" fmla="*/ 5780690 w 5780690"/>
                    <a:gd name="connsiteY16" fmla="*/ 347215 h 746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80690" h="746639">
                      <a:moveTo>
                        <a:pt x="0" y="357725"/>
                      </a:moveTo>
                      <a:cubicBezTo>
                        <a:pt x="106855" y="191311"/>
                        <a:pt x="266262" y="35408"/>
                        <a:pt x="388883" y="31905"/>
                      </a:cubicBezTo>
                      <a:cubicBezTo>
                        <a:pt x="511504" y="28402"/>
                        <a:pt x="620111" y="217587"/>
                        <a:pt x="735725" y="336704"/>
                      </a:cubicBezTo>
                      <a:cubicBezTo>
                        <a:pt x="851339" y="455821"/>
                        <a:pt x="965201" y="750111"/>
                        <a:pt x="1082566" y="746608"/>
                      </a:cubicBezTo>
                      <a:cubicBezTo>
                        <a:pt x="1199931" y="743105"/>
                        <a:pt x="1317297" y="440056"/>
                        <a:pt x="1439918" y="315684"/>
                      </a:cubicBezTo>
                      <a:cubicBezTo>
                        <a:pt x="1562539" y="191312"/>
                        <a:pt x="1697421" y="374"/>
                        <a:pt x="1818290" y="374"/>
                      </a:cubicBezTo>
                      <a:cubicBezTo>
                        <a:pt x="1939159" y="374"/>
                        <a:pt x="2047766" y="198319"/>
                        <a:pt x="2165131" y="315684"/>
                      </a:cubicBezTo>
                      <a:cubicBezTo>
                        <a:pt x="2282496" y="433049"/>
                        <a:pt x="2401614" y="704566"/>
                        <a:pt x="2522483" y="704566"/>
                      </a:cubicBezTo>
                      <a:cubicBezTo>
                        <a:pt x="2643352" y="704566"/>
                        <a:pt x="2767724" y="431298"/>
                        <a:pt x="2890345" y="315684"/>
                      </a:cubicBezTo>
                      <a:cubicBezTo>
                        <a:pt x="3012966" y="200070"/>
                        <a:pt x="3140843" y="9132"/>
                        <a:pt x="3258208" y="10884"/>
                      </a:cubicBezTo>
                      <a:cubicBezTo>
                        <a:pt x="3375573" y="12636"/>
                        <a:pt x="3482428" y="205325"/>
                        <a:pt x="3594538" y="326194"/>
                      </a:cubicBezTo>
                      <a:cubicBezTo>
                        <a:pt x="3706648" y="447063"/>
                        <a:pt x="3804745" y="736097"/>
                        <a:pt x="3930869" y="736097"/>
                      </a:cubicBezTo>
                      <a:cubicBezTo>
                        <a:pt x="4056993" y="736097"/>
                        <a:pt x="4223407" y="448815"/>
                        <a:pt x="4351283" y="326194"/>
                      </a:cubicBezTo>
                      <a:cubicBezTo>
                        <a:pt x="4479159" y="203573"/>
                        <a:pt x="4575504" y="-10137"/>
                        <a:pt x="4698125" y="373"/>
                      </a:cubicBezTo>
                      <a:cubicBezTo>
                        <a:pt x="4820746" y="10883"/>
                        <a:pt x="4967891" y="268387"/>
                        <a:pt x="5087008" y="389256"/>
                      </a:cubicBezTo>
                      <a:cubicBezTo>
                        <a:pt x="5206125" y="510125"/>
                        <a:pt x="5297214" y="732594"/>
                        <a:pt x="5412828" y="725587"/>
                      </a:cubicBezTo>
                      <a:cubicBezTo>
                        <a:pt x="5528442" y="718580"/>
                        <a:pt x="5658945" y="532897"/>
                        <a:pt x="5780690" y="34721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3" name="図 92" descr="\begin{document}&#10;\begin{align*}&#10;j_A^\mu&#10;\end{align*}&#10;\end{document}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20518" y="4816066"/>
                  <a:ext cx="280129" cy="313825"/>
                </a:xfrm>
                <a:prstGeom prst="rect">
                  <a:avLst/>
                </a:prstGeom>
              </p:spPr>
            </p:pic>
            <p:pic>
              <p:nvPicPr>
                <p:cNvPr id="94" name="図 93" descr="\begin{document}&#10;\begin{align*}&#10;j_V^\nu&#10;\end{align*}&#10;\end{document}"/>
                <p:cNvPicPr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90900" y="4868510"/>
                  <a:ext cx="264534" cy="265160"/>
                </a:xfrm>
                <a:prstGeom prst="rect">
                  <a:avLst/>
                </a:prstGeom>
              </p:spPr>
            </p:pic>
          </p:grpSp>
          <p:pic>
            <p:nvPicPr>
              <p:cNvPr id="89" name="図 88" descr="\begin{document}&#10;\begin{align*}&#10;\Pi_{AV}^{\mu\nu} =&#10;\end{align*}&#10;\end{document}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01793" y="4487384"/>
                <a:ext cx="826391" cy="309768"/>
              </a:xfrm>
              <a:prstGeom prst="rect">
                <a:avLst/>
              </a:prstGeom>
            </p:spPr>
          </p:pic>
        </p:grpSp>
        <p:pic>
          <p:nvPicPr>
            <p:cNvPr id="95" name="図 94" descr="\begin{document}&#10;$q_\mu \Pi_{AV}^{\mu\nu} \not = 0$ !!!&#10;\end{document}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054" y="5013176"/>
              <a:ext cx="2266070" cy="432048"/>
            </a:xfrm>
            <a:prstGeom prst="rect">
              <a:avLst/>
            </a:prstGeom>
          </p:spPr>
        </p:pic>
        <p:sp>
          <p:nvSpPr>
            <p:cNvPr id="101" name="正方形/長方形 100"/>
            <p:cNvSpPr/>
            <p:nvPr/>
          </p:nvSpPr>
          <p:spPr>
            <a:xfrm>
              <a:off x="806852" y="5877272"/>
              <a:ext cx="765358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800" dirty="0">
                  <a:solidFill>
                    <a:srgbClr val="FF0000"/>
                  </a:solidFill>
                </a:rPr>
                <a:t>There is no T or μ correction in the massless </a:t>
              </a:r>
              <a:r>
                <a:rPr lang="en-US" altLang="ja-JP" sz="2800" dirty="0" smtClean="0">
                  <a:solidFill>
                    <a:srgbClr val="FF0000"/>
                  </a:solidFill>
                </a:rPr>
                <a:t>limit, </a:t>
              </a:r>
            </a:p>
            <a:p>
              <a:r>
                <a:rPr lang="en-US" altLang="ja-JP" sz="2800" dirty="0" smtClean="0">
                  <a:solidFill>
                    <a:srgbClr val="FF0000"/>
                  </a:solidFill>
                </a:rPr>
                <a:t>since it is related to the chiral anomaly!</a:t>
              </a:r>
              <a:endParaRPr lang="en-US" altLang="ja-JP" sz="2800" dirty="0">
                <a:solidFill>
                  <a:srgbClr val="FF0000"/>
                </a:solidFill>
              </a:endParaRPr>
            </a:p>
          </p:txBody>
        </p:sp>
        <p:sp>
          <p:nvSpPr>
            <p:cNvPr id="6" name="下矢印 5"/>
            <p:cNvSpPr/>
            <p:nvPr/>
          </p:nvSpPr>
          <p:spPr>
            <a:xfrm rot="2448176">
              <a:off x="4697555" y="2106314"/>
              <a:ext cx="2160240" cy="3063851"/>
            </a:xfrm>
            <a:custGeom>
              <a:avLst/>
              <a:gdLst>
                <a:gd name="connsiteX0" fmla="*/ 0 w 2160240"/>
                <a:gd name="connsiteY0" fmla="*/ 1517001 h 2597121"/>
                <a:gd name="connsiteX1" fmla="*/ 540060 w 2160240"/>
                <a:gd name="connsiteY1" fmla="*/ 1517001 h 2597121"/>
                <a:gd name="connsiteX2" fmla="*/ 540060 w 2160240"/>
                <a:gd name="connsiteY2" fmla="*/ 0 h 2597121"/>
                <a:gd name="connsiteX3" fmla="*/ 1620180 w 2160240"/>
                <a:gd name="connsiteY3" fmla="*/ 0 h 2597121"/>
                <a:gd name="connsiteX4" fmla="*/ 1620180 w 2160240"/>
                <a:gd name="connsiteY4" fmla="*/ 1517001 h 2597121"/>
                <a:gd name="connsiteX5" fmla="*/ 2160240 w 2160240"/>
                <a:gd name="connsiteY5" fmla="*/ 1517001 h 2597121"/>
                <a:gd name="connsiteX6" fmla="*/ 1080120 w 2160240"/>
                <a:gd name="connsiteY6" fmla="*/ 2597121 h 2597121"/>
                <a:gd name="connsiteX7" fmla="*/ 0 w 2160240"/>
                <a:gd name="connsiteY7" fmla="*/ 1517001 h 2597121"/>
                <a:gd name="connsiteX0" fmla="*/ 0 w 2160240"/>
                <a:gd name="connsiteY0" fmla="*/ 1527392 h 2607512"/>
                <a:gd name="connsiteX1" fmla="*/ 540060 w 2160240"/>
                <a:gd name="connsiteY1" fmla="*/ 1527392 h 2607512"/>
                <a:gd name="connsiteX2" fmla="*/ 1018042 w 2160240"/>
                <a:gd name="connsiteY2" fmla="*/ 0 h 2607512"/>
                <a:gd name="connsiteX3" fmla="*/ 1620180 w 2160240"/>
                <a:gd name="connsiteY3" fmla="*/ 10391 h 2607512"/>
                <a:gd name="connsiteX4" fmla="*/ 1620180 w 2160240"/>
                <a:gd name="connsiteY4" fmla="*/ 1527392 h 2607512"/>
                <a:gd name="connsiteX5" fmla="*/ 2160240 w 2160240"/>
                <a:gd name="connsiteY5" fmla="*/ 1527392 h 2607512"/>
                <a:gd name="connsiteX6" fmla="*/ 1080120 w 2160240"/>
                <a:gd name="connsiteY6" fmla="*/ 2607512 h 2607512"/>
                <a:gd name="connsiteX7" fmla="*/ 0 w 2160240"/>
                <a:gd name="connsiteY7" fmla="*/ 1527392 h 2607512"/>
                <a:gd name="connsiteX0" fmla="*/ 0 w 2160240"/>
                <a:gd name="connsiteY0" fmla="*/ 1527392 h 2607512"/>
                <a:gd name="connsiteX1" fmla="*/ 540060 w 2160240"/>
                <a:gd name="connsiteY1" fmla="*/ 1527392 h 2607512"/>
                <a:gd name="connsiteX2" fmla="*/ 1018042 w 2160240"/>
                <a:gd name="connsiteY2" fmla="*/ 0 h 2607512"/>
                <a:gd name="connsiteX3" fmla="*/ 1183762 w 2160240"/>
                <a:gd name="connsiteY3" fmla="*/ 10391 h 2607512"/>
                <a:gd name="connsiteX4" fmla="*/ 1620180 w 2160240"/>
                <a:gd name="connsiteY4" fmla="*/ 1527392 h 2607512"/>
                <a:gd name="connsiteX5" fmla="*/ 2160240 w 2160240"/>
                <a:gd name="connsiteY5" fmla="*/ 1527392 h 2607512"/>
                <a:gd name="connsiteX6" fmla="*/ 1080120 w 2160240"/>
                <a:gd name="connsiteY6" fmla="*/ 2607512 h 2607512"/>
                <a:gd name="connsiteX7" fmla="*/ 0 w 2160240"/>
                <a:gd name="connsiteY7" fmla="*/ 1527392 h 260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0240" h="2607512">
                  <a:moveTo>
                    <a:pt x="0" y="1527392"/>
                  </a:moveTo>
                  <a:lnTo>
                    <a:pt x="540060" y="1527392"/>
                  </a:lnTo>
                  <a:lnTo>
                    <a:pt x="1018042" y="0"/>
                  </a:lnTo>
                  <a:lnTo>
                    <a:pt x="1183762" y="10391"/>
                  </a:lnTo>
                  <a:lnTo>
                    <a:pt x="1620180" y="1527392"/>
                  </a:lnTo>
                  <a:lnTo>
                    <a:pt x="2160240" y="1527392"/>
                  </a:lnTo>
                  <a:lnTo>
                    <a:pt x="1080120" y="2607512"/>
                  </a:lnTo>
                  <a:lnTo>
                    <a:pt x="0" y="1527392"/>
                  </a:lnTo>
                  <a:close/>
                </a:path>
              </a:pathLst>
            </a:custGeom>
            <a:solidFill>
              <a:srgbClr val="66FF66">
                <a:alpha val="46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528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www.asplib4.com/upload/84/images/a/720/phot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491" y="2988370"/>
            <a:ext cx="2251013" cy="173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2483768" y="2570160"/>
            <a:ext cx="355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Thermal Quark-Gluon Plasma (</a:t>
            </a:r>
            <a:r>
              <a:rPr kumimoji="1" lang="en-US" altLang="ja-JP" dirty="0" smtClean="0">
                <a:solidFill>
                  <a:srgbClr val="FF0000"/>
                </a:solidFill>
              </a:rPr>
              <a:t>QGP)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340065" y="2570160"/>
            <a:ext cx="1408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F0"/>
                </a:solidFill>
              </a:rPr>
              <a:t>Hadrons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1038" name="Picture 14" descr="http://blogs.uslhc.us/wp-content/uploads/2010/11/ALICE_EVE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801" y="4876442"/>
            <a:ext cx="2333351" cy="172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8472789" y="298837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RHIC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558353" y="4914203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LHC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865982" y="-27384"/>
            <a:ext cx="5514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Heavy quarks as a probe of QGP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pic>
        <p:nvPicPr>
          <p:cNvPr id="44" name="Picture 2" descr="http://www.phy.duke.edu/research/NPTheory/QGP/transport/ev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" y="508252"/>
            <a:ext cx="9095752" cy="205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323528" y="669611"/>
            <a:ext cx="6056017" cy="6215773"/>
            <a:chOff x="323528" y="669611"/>
            <a:chExt cx="6056017" cy="6215773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323528" y="3140968"/>
              <a:ext cx="6056017" cy="3744416"/>
              <a:chOff x="323528" y="3140968"/>
              <a:chExt cx="6056017" cy="3744416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>
                <a:off x="1074451" y="3636313"/>
                <a:ext cx="4433653" cy="3249071"/>
                <a:chOff x="4427551" y="764704"/>
                <a:chExt cx="4433653" cy="3249071"/>
              </a:xfrm>
            </p:grpSpPr>
            <p:cxnSp>
              <p:nvCxnSpPr>
                <p:cNvPr id="27" name="直線矢印コネクタ 26"/>
                <p:cNvCxnSpPr/>
                <p:nvPr/>
              </p:nvCxnSpPr>
              <p:spPr>
                <a:xfrm flipV="1">
                  <a:off x="4860032" y="1052737"/>
                  <a:ext cx="0" cy="215219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矢印コネクタ 27"/>
                <p:cNvCxnSpPr/>
                <p:nvPr/>
              </p:nvCxnSpPr>
              <p:spPr>
                <a:xfrm flipV="1">
                  <a:off x="4860032" y="3140968"/>
                  <a:ext cx="3168352" cy="6396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フリーフォーム 28"/>
                <p:cNvSpPr/>
                <p:nvPr/>
              </p:nvSpPr>
              <p:spPr>
                <a:xfrm>
                  <a:off x="5004048" y="1590387"/>
                  <a:ext cx="2932189" cy="1334557"/>
                </a:xfrm>
                <a:custGeom>
                  <a:avLst/>
                  <a:gdLst>
                    <a:gd name="connsiteX0" fmla="*/ 0 w 2659117"/>
                    <a:gd name="connsiteY0" fmla="*/ 0 h 1324304"/>
                    <a:gd name="connsiteX1" fmla="*/ 861848 w 2659117"/>
                    <a:gd name="connsiteY1" fmla="*/ 704193 h 1324304"/>
                    <a:gd name="connsiteX2" fmla="*/ 1839310 w 2659117"/>
                    <a:gd name="connsiteY2" fmla="*/ 1135118 h 1324304"/>
                    <a:gd name="connsiteX3" fmla="*/ 2659117 w 2659117"/>
                    <a:gd name="connsiteY3" fmla="*/ 1324304 h 1324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9117" h="1324304">
                      <a:moveTo>
                        <a:pt x="0" y="0"/>
                      </a:moveTo>
                      <a:cubicBezTo>
                        <a:pt x="277648" y="257503"/>
                        <a:pt x="555296" y="515007"/>
                        <a:pt x="861848" y="704193"/>
                      </a:cubicBezTo>
                      <a:cubicBezTo>
                        <a:pt x="1168400" y="893379"/>
                        <a:pt x="1539765" y="1031766"/>
                        <a:pt x="1839310" y="1135118"/>
                      </a:cubicBezTo>
                      <a:cubicBezTo>
                        <a:pt x="2138855" y="1238470"/>
                        <a:pt x="2398986" y="1281387"/>
                        <a:pt x="2659117" y="1324304"/>
                      </a:cubicBezTo>
                    </a:path>
                  </a:pathLst>
                </a:custGeom>
                <a:noFill/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0" name="直線コネクタ 29"/>
                <p:cNvCxnSpPr/>
                <p:nvPr/>
              </p:nvCxnSpPr>
              <p:spPr>
                <a:xfrm>
                  <a:off x="5148064" y="1268760"/>
                  <a:ext cx="1224136" cy="1944216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フリーフォーム 30"/>
                <p:cNvSpPr/>
                <p:nvPr/>
              </p:nvSpPr>
              <p:spPr>
                <a:xfrm>
                  <a:off x="5087007" y="1460938"/>
                  <a:ext cx="2165131" cy="1576552"/>
                </a:xfrm>
                <a:custGeom>
                  <a:avLst/>
                  <a:gdLst>
                    <a:gd name="connsiteX0" fmla="*/ 0 w 2165131"/>
                    <a:gd name="connsiteY0" fmla="*/ 0 h 1576552"/>
                    <a:gd name="connsiteX1" fmla="*/ 283779 w 2165131"/>
                    <a:gd name="connsiteY1" fmla="*/ 273269 h 1576552"/>
                    <a:gd name="connsiteX2" fmla="*/ 588579 w 2165131"/>
                    <a:gd name="connsiteY2" fmla="*/ 536028 h 1576552"/>
                    <a:gd name="connsiteX3" fmla="*/ 1124607 w 2165131"/>
                    <a:gd name="connsiteY3" fmla="*/ 945931 h 1576552"/>
                    <a:gd name="connsiteX4" fmla="*/ 1734207 w 2165131"/>
                    <a:gd name="connsiteY4" fmla="*/ 1366345 h 1576552"/>
                    <a:gd name="connsiteX5" fmla="*/ 2165131 w 2165131"/>
                    <a:gd name="connsiteY5" fmla="*/ 1576552 h 1576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65131" h="1576552">
                      <a:moveTo>
                        <a:pt x="0" y="0"/>
                      </a:moveTo>
                      <a:cubicBezTo>
                        <a:pt x="92841" y="91965"/>
                        <a:pt x="185683" y="183931"/>
                        <a:pt x="283779" y="273269"/>
                      </a:cubicBezTo>
                      <a:cubicBezTo>
                        <a:pt x="381875" y="362607"/>
                        <a:pt x="448441" y="423918"/>
                        <a:pt x="588579" y="536028"/>
                      </a:cubicBezTo>
                      <a:cubicBezTo>
                        <a:pt x="728717" y="648138"/>
                        <a:pt x="933669" y="807545"/>
                        <a:pt x="1124607" y="945931"/>
                      </a:cubicBezTo>
                      <a:cubicBezTo>
                        <a:pt x="1315545" y="1084317"/>
                        <a:pt x="1560786" y="1261242"/>
                        <a:pt x="1734207" y="1366345"/>
                      </a:cubicBezTo>
                      <a:cubicBezTo>
                        <a:pt x="1907628" y="1471448"/>
                        <a:pt x="2036379" y="1524000"/>
                        <a:pt x="2165131" y="1576552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>
                  <a:off x="5118538" y="1324303"/>
                  <a:ext cx="1786759" cy="1797269"/>
                </a:xfrm>
                <a:custGeom>
                  <a:avLst/>
                  <a:gdLst>
                    <a:gd name="connsiteX0" fmla="*/ 0 w 1786759"/>
                    <a:gd name="connsiteY0" fmla="*/ 0 h 1797269"/>
                    <a:gd name="connsiteX1" fmla="*/ 357352 w 1786759"/>
                    <a:gd name="connsiteY1" fmla="*/ 536028 h 1797269"/>
                    <a:gd name="connsiteX2" fmla="*/ 914400 w 1786759"/>
                    <a:gd name="connsiteY2" fmla="*/ 1135118 h 1797269"/>
                    <a:gd name="connsiteX3" fmla="*/ 1219200 w 1786759"/>
                    <a:gd name="connsiteY3" fmla="*/ 1439918 h 1797269"/>
                    <a:gd name="connsiteX4" fmla="*/ 1534510 w 1786759"/>
                    <a:gd name="connsiteY4" fmla="*/ 1681656 h 1797269"/>
                    <a:gd name="connsiteX5" fmla="*/ 1786759 w 1786759"/>
                    <a:gd name="connsiteY5" fmla="*/ 1797269 h 1797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6759" h="1797269">
                      <a:moveTo>
                        <a:pt x="0" y="0"/>
                      </a:moveTo>
                      <a:cubicBezTo>
                        <a:pt x="102476" y="173421"/>
                        <a:pt x="204952" y="346842"/>
                        <a:pt x="357352" y="536028"/>
                      </a:cubicBezTo>
                      <a:cubicBezTo>
                        <a:pt x="509752" y="725214"/>
                        <a:pt x="770759" y="984470"/>
                        <a:pt x="914400" y="1135118"/>
                      </a:cubicBezTo>
                      <a:cubicBezTo>
                        <a:pt x="1058041" y="1285766"/>
                        <a:pt x="1115848" y="1348828"/>
                        <a:pt x="1219200" y="1439918"/>
                      </a:cubicBezTo>
                      <a:cubicBezTo>
                        <a:pt x="1322552" y="1531008"/>
                        <a:pt x="1439917" y="1622098"/>
                        <a:pt x="1534510" y="1681656"/>
                      </a:cubicBezTo>
                      <a:cubicBezTo>
                        <a:pt x="1629103" y="1741214"/>
                        <a:pt x="1707931" y="1769241"/>
                        <a:pt x="1786759" y="1797269"/>
                      </a:cubicBezTo>
                    </a:path>
                  </a:pathLst>
                </a:custGeom>
                <a:noFill/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33" name="図 32" descr="\begin{document}&#10;\begin{align*}&#10;p_T&#10;\end{align*}&#10;\end{document}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08617" y="3172952"/>
                  <a:ext cx="415598" cy="260760"/>
                </a:xfrm>
                <a:prstGeom prst="rect">
                  <a:avLst/>
                </a:prstGeom>
              </p:spPr>
            </p:pic>
            <p:pic>
              <p:nvPicPr>
                <p:cNvPr id="34" name="図 33" descr="\begin{document}&#10;\begin{align*}&#10;\sim (1/p_T)^n&#10;\end{align*}&#10;\end{document}"/>
                <p:cNvPicPr>
                  <a:picLocks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82209" y="2312373"/>
                  <a:ext cx="1083293" cy="261823"/>
                </a:xfrm>
                <a:prstGeom prst="rect">
                  <a:avLst/>
                </a:prstGeom>
              </p:spPr>
            </p:pic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6333909" y="1639833"/>
                  <a:ext cx="252729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>
                      <a:solidFill>
                        <a:srgbClr val="00B0F0"/>
                      </a:solidFill>
                    </a:rPr>
                    <a:t>Initial </a:t>
                  </a:r>
                  <a:r>
                    <a:rPr lang="en-US" altLang="ja-JP" dirty="0" smtClean="0">
                      <a:solidFill>
                        <a:srgbClr val="00B0F0"/>
                      </a:solidFill>
                    </a:rPr>
                    <a:t>distribution (τ = 0) </a:t>
                  </a:r>
                </a:p>
                <a:p>
                  <a:r>
                    <a:rPr lang="en-US" altLang="ja-JP" dirty="0">
                      <a:solidFill>
                        <a:srgbClr val="00B0F0"/>
                      </a:solidFill>
                    </a:rPr>
                    <a:t>f</a:t>
                  </a:r>
                  <a:r>
                    <a:rPr lang="en-US" altLang="ja-JP" dirty="0" smtClean="0">
                      <a:solidFill>
                        <a:srgbClr val="00B0F0"/>
                      </a:solidFill>
                    </a:rPr>
                    <a:t>rom </a:t>
                  </a:r>
                  <a:r>
                    <a:rPr lang="en-US" altLang="ja-JP" dirty="0" err="1" smtClean="0">
                      <a:solidFill>
                        <a:srgbClr val="00B0F0"/>
                      </a:solidFill>
                    </a:rPr>
                    <a:t>pQCD</a:t>
                  </a:r>
                  <a:endParaRPr lang="ja-JP" altLang="en-US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4943095" y="3212976"/>
                  <a:ext cx="171713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 smtClean="0">
                      <a:solidFill>
                        <a:srgbClr val="FF0000"/>
                      </a:solidFill>
                    </a:rPr>
                    <a:t>Thermal  </a:t>
                  </a:r>
                  <a:r>
                    <a:rPr lang="en-US" altLang="ja-JP" dirty="0">
                      <a:solidFill>
                        <a:srgbClr val="FF0000"/>
                      </a:solidFill>
                    </a:rPr>
                    <a:t>(</a:t>
                  </a:r>
                  <a:r>
                    <a:rPr lang="en-US" altLang="ja-JP" dirty="0" smtClean="0">
                      <a:solidFill>
                        <a:srgbClr val="FF0000"/>
                      </a:solidFill>
                    </a:rPr>
                    <a:t>τ = </a:t>
                  </a:r>
                  <a:r>
                    <a:rPr lang="ja-JP" altLang="en-US" dirty="0" smtClean="0">
                      <a:solidFill>
                        <a:srgbClr val="FF0000"/>
                      </a:solidFill>
                    </a:rPr>
                    <a:t>∞</a:t>
                  </a:r>
                  <a:r>
                    <a:rPr lang="en-US" altLang="ja-JP" dirty="0" smtClean="0">
                      <a:solidFill>
                        <a:srgbClr val="FF0000"/>
                      </a:solidFill>
                    </a:rPr>
                    <a:t>)</a:t>
                  </a:r>
                  <a:endParaRPr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" name="テキスト ボックス 36"/>
                <p:cNvSpPr txBox="1"/>
                <p:nvPr/>
              </p:nvSpPr>
              <p:spPr>
                <a:xfrm>
                  <a:off x="4427551" y="764704"/>
                  <a:ext cx="421762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 smtClean="0"/>
                    <a:t>Momentum distribution of HQs in log scale</a:t>
                  </a:r>
                  <a:endParaRPr kumimoji="1" lang="ja-JP" altLang="en-US" dirty="0"/>
                </a:p>
              </p:txBody>
            </p:sp>
            <p:cxnSp>
              <p:nvCxnSpPr>
                <p:cNvPr id="38" name="直線矢印コネクタ 37"/>
                <p:cNvCxnSpPr/>
                <p:nvPr/>
              </p:nvCxnSpPr>
              <p:spPr>
                <a:xfrm flipH="1">
                  <a:off x="6333909" y="2890852"/>
                  <a:ext cx="918231" cy="34092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正方形/長方形 38"/>
                <p:cNvSpPr/>
                <p:nvPr/>
              </p:nvSpPr>
              <p:spPr>
                <a:xfrm>
                  <a:off x="4860032" y="3429000"/>
                  <a:ext cx="3949075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1600" dirty="0" smtClean="0">
                      <a:solidFill>
                        <a:srgbClr val="00B050"/>
                      </a:solidFill>
                    </a:rPr>
                    <a:t>Relaxation time is controlled by transport </a:t>
                  </a:r>
                  <a:r>
                    <a:rPr lang="en-US" altLang="ja-JP" sz="1600" dirty="0">
                      <a:solidFill>
                        <a:srgbClr val="00B050"/>
                      </a:solidFill>
                    </a:rPr>
                    <a:t>coefficients (Drag force, diffusion constant)</a:t>
                  </a:r>
                </a:p>
              </p:txBody>
            </p:sp>
          </p:grpSp>
          <p:sp>
            <p:nvSpPr>
              <p:cNvPr id="25" name="テキスト ボックス 24"/>
              <p:cNvSpPr txBox="1"/>
              <p:nvPr/>
            </p:nvSpPr>
            <p:spPr>
              <a:xfrm>
                <a:off x="323528" y="3140968"/>
                <a:ext cx="60560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smtClean="0">
                    <a:solidFill>
                      <a:srgbClr val="7030A0"/>
                    </a:solidFill>
                  </a:rPr>
                  <a:t>Non-thermal heavy-quark production in hard scatterings</a:t>
                </a:r>
                <a:endParaRPr kumimoji="1" lang="ja-JP" altLang="en-US" sz="2000" dirty="0">
                  <a:solidFill>
                    <a:srgbClr val="7030A0"/>
                  </a:solidFill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2431212" y="669611"/>
              <a:ext cx="2712431" cy="1589461"/>
              <a:chOff x="2431212" y="669611"/>
              <a:chExt cx="2712431" cy="1589461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>
                <a:off x="2431212" y="669611"/>
                <a:ext cx="1346480" cy="1504153"/>
                <a:chOff x="2431212" y="422007"/>
                <a:chExt cx="1346480" cy="1504153"/>
              </a:xfrm>
            </p:grpSpPr>
            <p:grpSp>
              <p:nvGrpSpPr>
                <p:cNvPr id="46" name="グループ化 45"/>
                <p:cNvGrpSpPr/>
                <p:nvPr/>
              </p:nvGrpSpPr>
              <p:grpSpPr>
                <a:xfrm rot="15369474">
                  <a:off x="2704553" y="1392220"/>
                  <a:ext cx="260599" cy="807281"/>
                  <a:chOff x="3051033" y="1039364"/>
                  <a:chExt cx="371867" cy="905210"/>
                </a:xfrm>
              </p:grpSpPr>
              <p:sp>
                <p:nvSpPr>
                  <p:cNvPr id="64" name="円/楕円 63"/>
                  <p:cNvSpPr/>
                  <p:nvPr/>
                </p:nvSpPr>
                <p:spPr>
                  <a:xfrm rot="5400000">
                    <a:off x="3242943" y="119373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円弧 64"/>
                  <p:cNvSpPr/>
                  <p:nvPr/>
                </p:nvSpPr>
                <p:spPr>
                  <a:xfrm rot="3741566">
                    <a:off x="3077347" y="1018135"/>
                    <a:ext cx="324324" cy="366782"/>
                  </a:xfrm>
                  <a:prstGeom prst="arc">
                    <a:avLst>
                      <a:gd name="adj1" fmla="val 15288936"/>
                      <a:gd name="adj2" fmla="val 20650506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弧 65"/>
                  <p:cNvSpPr/>
                  <p:nvPr/>
                </p:nvSpPr>
                <p:spPr>
                  <a:xfrm rot="3741566">
                    <a:off x="3079819" y="1184484"/>
                    <a:ext cx="313923" cy="366782"/>
                  </a:xfrm>
                  <a:prstGeom prst="arc">
                    <a:avLst>
                      <a:gd name="adj1" fmla="val 15152873"/>
                      <a:gd name="adj2" fmla="val 20331611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>
                  <a:xfrm rot="5400000">
                    <a:off x="3242943" y="1343537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>
                  <a:xfrm rot="5400000">
                    <a:off x="3238883" y="1504566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弧 68"/>
                  <p:cNvSpPr/>
                  <p:nvPr/>
                </p:nvSpPr>
                <p:spPr>
                  <a:xfrm rot="3741566">
                    <a:off x="3073288" y="1328969"/>
                    <a:ext cx="324324" cy="366782"/>
                  </a:xfrm>
                  <a:prstGeom prst="arc">
                    <a:avLst>
                      <a:gd name="adj1" fmla="val 14782402"/>
                      <a:gd name="adj2" fmla="val 20650506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弧 69"/>
                  <p:cNvSpPr/>
                  <p:nvPr/>
                </p:nvSpPr>
                <p:spPr>
                  <a:xfrm rot="3741566">
                    <a:off x="3074218" y="1486779"/>
                    <a:ext cx="320411" cy="366782"/>
                  </a:xfrm>
                  <a:prstGeom prst="arc">
                    <a:avLst>
                      <a:gd name="adj1" fmla="val 15152873"/>
                      <a:gd name="adj2" fmla="val 20482557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>
                  <a:xfrm rot="5400000">
                    <a:off x="3238883" y="165437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円弧 71"/>
                  <p:cNvSpPr/>
                  <p:nvPr/>
                </p:nvSpPr>
                <p:spPr>
                  <a:xfrm rot="3741566">
                    <a:off x="3092576" y="1638427"/>
                    <a:ext cx="302757" cy="309538"/>
                  </a:xfrm>
                  <a:prstGeom prst="arc">
                    <a:avLst>
                      <a:gd name="adj1" fmla="val 15288936"/>
                      <a:gd name="adj2" fmla="val 21419531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 rot="17234175">
                  <a:off x="2727568" y="524362"/>
                  <a:ext cx="260599" cy="807281"/>
                  <a:chOff x="3051033" y="1039364"/>
                  <a:chExt cx="371867" cy="905210"/>
                </a:xfrm>
              </p:grpSpPr>
              <p:sp>
                <p:nvSpPr>
                  <p:cNvPr id="55" name="円/楕円 54"/>
                  <p:cNvSpPr/>
                  <p:nvPr/>
                </p:nvSpPr>
                <p:spPr>
                  <a:xfrm rot="5400000">
                    <a:off x="3242943" y="119373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弧 55"/>
                  <p:cNvSpPr/>
                  <p:nvPr/>
                </p:nvSpPr>
                <p:spPr>
                  <a:xfrm rot="3741566">
                    <a:off x="3077347" y="1018135"/>
                    <a:ext cx="324324" cy="366782"/>
                  </a:xfrm>
                  <a:prstGeom prst="arc">
                    <a:avLst>
                      <a:gd name="adj1" fmla="val 15288936"/>
                      <a:gd name="adj2" fmla="val 20650506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弧 56"/>
                  <p:cNvSpPr/>
                  <p:nvPr/>
                </p:nvSpPr>
                <p:spPr>
                  <a:xfrm rot="3741566">
                    <a:off x="3079819" y="1184484"/>
                    <a:ext cx="313923" cy="366782"/>
                  </a:xfrm>
                  <a:prstGeom prst="arc">
                    <a:avLst>
                      <a:gd name="adj1" fmla="val 15152873"/>
                      <a:gd name="adj2" fmla="val 20331611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>
                  <a:xfrm rot="5400000">
                    <a:off x="3242943" y="1343537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>
                  <a:xfrm rot="5400000">
                    <a:off x="3238883" y="1504566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弧 59"/>
                  <p:cNvSpPr/>
                  <p:nvPr/>
                </p:nvSpPr>
                <p:spPr>
                  <a:xfrm rot="3741566">
                    <a:off x="3073288" y="1328969"/>
                    <a:ext cx="324324" cy="366782"/>
                  </a:xfrm>
                  <a:prstGeom prst="arc">
                    <a:avLst>
                      <a:gd name="adj1" fmla="val 14782402"/>
                      <a:gd name="adj2" fmla="val 20650506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弧 60"/>
                  <p:cNvSpPr/>
                  <p:nvPr/>
                </p:nvSpPr>
                <p:spPr>
                  <a:xfrm rot="3741566">
                    <a:off x="3074218" y="1486779"/>
                    <a:ext cx="320411" cy="366782"/>
                  </a:xfrm>
                  <a:prstGeom prst="arc">
                    <a:avLst>
                      <a:gd name="adj1" fmla="val 15152873"/>
                      <a:gd name="adj2" fmla="val 20482557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>
                  <a:xfrm rot="5400000">
                    <a:off x="3238883" y="1654372"/>
                    <a:ext cx="106513" cy="177896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弧 62"/>
                  <p:cNvSpPr/>
                  <p:nvPr/>
                </p:nvSpPr>
                <p:spPr>
                  <a:xfrm rot="3741566">
                    <a:off x="3092576" y="1638427"/>
                    <a:ext cx="302757" cy="309538"/>
                  </a:xfrm>
                  <a:prstGeom prst="arc">
                    <a:avLst>
                      <a:gd name="adj1" fmla="val 15288936"/>
                      <a:gd name="adj2" fmla="val 21419531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48" name="直線コネクタ 47"/>
                <p:cNvCxnSpPr>
                  <a:stCxn id="63" idx="2"/>
                </p:cNvCxnSpPr>
                <p:nvPr/>
              </p:nvCxnSpPr>
              <p:spPr>
                <a:xfrm flipH="1">
                  <a:off x="3201002" y="971636"/>
                  <a:ext cx="46113" cy="63467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コネクタ 48"/>
                <p:cNvCxnSpPr>
                  <a:stCxn id="63" idx="2"/>
                </p:cNvCxnSpPr>
                <p:nvPr/>
              </p:nvCxnSpPr>
              <p:spPr>
                <a:xfrm flipV="1">
                  <a:off x="3247115" y="941994"/>
                  <a:ext cx="530577" cy="2964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線コネクタ 49"/>
                <p:cNvCxnSpPr/>
                <p:nvPr/>
              </p:nvCxnSpPr>
              <p:spPr>
                <a:xfrm>
                  <a:off x="3201002" y="1606313"/>
                  <a:ext cx="540484" cy="12201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623233" y="1285895"/>
                  <a:ext cx="2936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smtClean="0"/>
                    <a:t>g</a:t>
                  </a:r>
                  <a:endParaRPr kumimoji="1" lang="ja-JP" altLang="en-US" dirty="0"/>
                </a:p>
              </p:txBody>
            </p:sp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2732517" y="422007"/>
                  <a:ext cx="2936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smtClean="0"/>
                    <a:t>g</a:t>
                  </a:r>
                  <a:endParaRPr kumimoji="1" lang="ja-JP" altLang="en-US" dirty="0"/>
                </a:p>
              </p:txBody>
            </p:sp>
            <p:pic>
              <p:nvPicPr>
                <p:cNvPr id="53" name="図 52" descr="\begin{document}&#10;\begin{align*}&#10;Q&#10;\end{align*}&#10;\end{document}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5587" y="1754188"/>
                  <a:ext cx="111672" cy="146280"/>
                </a:xfrm>
                <a:prstGeom prst="rect">
                  <a:avLst/>
                </a:prstGeom>
              </p:spPr>
            </p:pic>
            <p:pic>
              <p:nvPicPr>
                <p:cNvPr id="54" name="図 53" descr="\begin{document}&#10;\begin{align*}&#10;\bar Q&#10;\end{align*}&#10;\end{document}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96868" y="758159"/>
                  <a:ext cx="111672" cy="167904"/>
                </a:xfrm>
                <a:prstGeom prst="rect">
                  <a:avLst/>
                </a:prstGeom>
              </p:spPr>
            </p:pic>
          </p:grpSp>
          <p:grpSp>
            <p:nvGrpSpPr>
              <p:cNvPr id="73" name="グループ化 72"/>
              <p:cNvGrpSpPr/>
              <p:nvPr/>
            </p:nvGrpSpPr>
            <p:grpSpPr>
              <a:xfrm>
                <a:off x="3340996" y="669611"/>
                <a:ext cx="1802647" cy="1589461"/>
                <a:chOff x="3340996" y="422007"/>
                <a:chExt cx="1802647" cy="1589461"/>
              </a:xfrm>
            </p:grpSpPr>
            <p:sp>
              <p:nvSpPr>
                <p:cNvPr id="74" name="円/楕円 73"/>
                <p:cNvSpPr/>
                <p:nvPr/>
              </p:nvSpPr>
              <p:spPr>
                <a:xfrm>
                  <a:off x="3742590" y="1468791"/>
                  <a:ext cx="381035" cy="381035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/楕円 74"/>
                <p:cNvSpPr/>
                <p:nvPr/>
              </p:nvSpPr>
              <p:spPr>
                <a:xfrm>
                  <a:off x="4587443" y="980198"/>
                  <a:ext cx="127936" cy="12793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75"/>
                <p:cNvSpPr/>
                <p:nvPr/>
              </p:nvSpPr>
              <p:spPr>
                <a:xfrm>
                  <a:off x="3407664" y="1006029"/>
                  <a:ext cx="127936" cy="12793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76"/>
                <p:cNvSpPr/>
                <p:nvPr/>
              </p:nvSpPr>
              <p:spPr>
                <a:xfrm>
                  <a:off x="3905628" y="1667925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/楕円 77"/>
                <p:cNvSpPr/>
                <p:nvPr/>
              </p:nvSpPr>
              <p:spPr>
                <a:xfrm>
                  <a:off x="4162682" y="848384"/>
                  <a:ext cx="127936" cy="12793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78"/>
                <p:cNvSpPr/>
                <p:nvPr/>
              </p:nvSpPr>
              <p:spPr>
                <a:xfrm>
                  <a:off x="3691301" y="1351828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79"/>
                <p:cNvSpPr/>
                <p:nvPr/>
              </p:nvSpPr>
              <p:spPr>
                <a:xfrm>
                  <a:off x="4222695" y="1693170"/>
                  <a:ext cx="127936" cy="12793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80"/>
                <p:cNvSpPr/>
                <p:nvPr/>
              </p:nvSpPr>
              <p:spPr>
                <a:xfrm>
                  <a:off x="3346340" y="728140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81"/>
                <p:cNvSpPr/>
                <p:nvPr/>
              </p:nvSpPr>
              <p:spPr>
                <a:xfrm>
                  <a:off x="4131236" y="527345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/楕円 82"/>
                <p:cNvSpPr/>
                <p:nvPr/>
              </p:nvSpPr>
              <p:spPr>
                <a:xfrm>
                  <a:off x="3777692" y="720448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/楕円 83"/>
                <p:cNvSpPr/>
                <p:nvPr/>
              </p:nvSpPr>
              <p:spPr>
                <a:xfrm>
                  <a:off x="4396240" y="1430346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/楕円 84"/>
                <p:cNvSpPr/>
                <p:nvPr/>
              </p:nvSpPr>
              <p:spPr>
                <a:xfrm>
                  <a:off x="3340996" y="1363381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85"/>
                <p:cNvSpPr/>
                <p:nvPr/>
              </p:nvSpPr>
              <p:spPr>
                <a:xfrm>
                  <a:off x="3794433" y="1026037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>
                  <a:off x="4396240" y="1118420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>
                  <a:off x="3404964" y="1840135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>
                  <a:off x="4459507" y="672115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 89"/>
                <p:cNvSpPr/>
                <p:nvPr/>
              </p:nvSpPr>
              <p:spPr>
                <a:xfrm>
                  <a:off x="3963511" y="422007"/>
                  <a:ext cx="1180132" cy="1108626"/>
                </a:xfrm>
                <a:custGeom>
                  <a:avLst/>
                  <a:gdLst>
                    <a:gd name="connsiteX0" fmla="*/ 12603 w 1053127"/>
                    <a:gd name="connsiteY0" fmla="*/ 966952 h 966952"/>
                    <a:gd name="connsiteX1" fmla="*/ 23113 w 1053127"/>
                    <a:gd name="connsiteY1" fmla="*/ 567559 h 966952"/>
                    <a:gd name="connsiteX2" fmla="*/ 159747 w 1053127"/>
                    <a:gd name="connsiteY2" fmla="*/ 578069 h 966952"/>
                    <a:gd name="connsiteX3" fmla="*/ 222810 w 1053127"/>
                    <a:gd name="connsiteY3" fmla="*/ 599090 h 966952"/>
                    <a:gd name="connsiteX4" fmla="*/ 254341 w 1053127"/>
                    <a:gd name="connsiteY4" fmla="*/ 588580 h 966952"/>
                    <a:gd name="connsiteX5" fmla="*/ 296382 w 1053127"/>
                    <a:gd name="connsiteY5" fmla="*/ 451945 h 966952"/>
                    <a:gd name="connsiteX6" fmla="*/ 401485 w 1053127"/>
                    <a:gd name="connsiteY6" fmla="*/ 462455 h 966952"/>
                    <a:gd name="connsiteX7" fmla="*/ 422506 w 1053127"/>
                    <a:gd name="connsiteY7" fmla="*/ 430924 h 966952"/>
                    <a:gd name="connsiteX8" fmla="*/ 517099 w 1053127"/>
                    <a:gd name="connsiteY8" fmla="*/ 378373 h 966952"/>
                    <a:gd name="connsiteX9" fmla="*/ 601182 w 1053127"/>
                    <a:gd name="connsiteY9" fmla="*/ 399393 h 966952"/>
                    <a:gd name="connsiteX10" fmla="*/ 622203 w 1053127"/>
                    <a:gd name="connsiteY10" fmla="*/ 430924 h 966952"/>
                    <a:gd name="connsiteX11" fmla="*/ 653734 w 1053127"/>
                    <a:gd name="connsiteY11" fmla="*/ 451945 h 966952"/>
                    <a:gd name="connsiteX12" fmla="*/ 674754 w 1053127"/>
                    <a:gd name="connsiteY12" fmla="*/ 483476 h 966952"/>
                    <a:gd name="connsiteX13" fmla="*/ 685265 w 1053127"/>
                    <a:gd name="connsiteY13" fmla="*/ 515007 h 966952"/>
                    <a:gd name="connsiteX14" fmla="*/ 716796 w 1053127"/>
                    <a:gd name="connsiteY14" fmla="*/ 536028 h 966952"/>
                    <a:gd name="connsiteX15" fmla="*/ 748327 w 1053127"/>
                    <a:gd name="connsiteY15" fmla="*/ 451945 h 966952"/>
                    <a:gd name="connsiteX16" fmla="*/ 758837 w 1053127"/>
                    <a:gd name="connsiteY16" fmla="*/ 178676 h 966952"/>
                    <a:gd name="connsiteX17" fmla="*/ 779858 w 1053127"/>
                    <a:gd name="connsiteY17" fmla="*/ 147145 h 966952"/>
                    <a:gd name="connsiteX18" fmla="*/ 821899 w 1053127"/>
                    <a:gd name="connsiteY18" fmla="*/ 126124 h 966952"/>
                    <a:gd name="connsiteX19" fmla="*/ 853430 w 1053127"/>
                    <a:gd name="connsiteY19" fmla="*/ 105104 h 966952"/>
                    <a:gd name="connsiteX20" fmla="*/ 884961 w 1053127"/>
                    <a:gd name="connsiteY20" fmla="*/ 94593 h 966952"/>
                    <a:gd name="connsiteX21" fmla="*/ 948023 w 1053127"/>
                    <a:gd name="connsiteY21" fmla="*/ 52552 h 966952"/>
                    <a:gd name="connsiteX22" fmla="*/ 1011085 w 1053127"/>
                    <a:gd name="connsiteY22" fmla="*/ 21021 h 966952"/>
                    <a:gd name="connsiteX23" fmla="*/ 1053127 w 1053127"/>
                    <a:gd name="connsiteY23" fmla="*/ 0 h 96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53127" h="966952">
                      <a:moveTo>
                        <a:pt x="12603" y="966952"/>
                      </a:moveTo>
                      <a:cubicBezTo>
                        <a:pt x="16106" y="833821"/>
                        <a:pt x="-24017" y="692118"/>
                        <a:pt x="23113" y="567559"/>
                      </a:cubicBezTo>
                      <a:cubicBezTo>
                        <a:pt x="39278" y="524836"/>
                        <a:pt x="114627" y="570945"/>
                        <a:pt x="159747" y="578069"/>
                      </a:cubicBezTo>
                      <a:cubicBezTo>
                        <a:pt x="181634" y="581525"/>
                        <a:pt x="222810" y="599090"/>
                        <a:pt x="222810" y="599090"/>
                      </a:cubicBezTo>
                      <a:cubicBezTo>
                        <a:pt x="233320" y="595587"/>
                        <a:pt x="251654" y="599328"/>
                        <a:pt x="254341" y="588580"/>
                      </a:cubicBezTo>
                      <a:cubicBezTo>
                        <a:pt x="292446" y="436157"/>
                        <a:pt x="214611" y="397430"/>
                        <a:pt x="296382" y="451945"/>
                      </a:cubicBezTo>
                      <a:cubicBezTo>
                        <a:pt x="314675" y="506824"/>
                        <a:pt x="303166" y="507146"/>
                        <a:pt x="401485" y="462455"/>
                      </a:cubicBezTo>
                      <a:cubicBezTo>
                        <a:pt x="412985" y="457228"/>
                        <a:pt x="412999" y="439242"/>
                        <a:pt x="422506" y="430924"/>
                      </a:cubicBezTo>
                      <a:cubicBezTo>
                        <a:pt x="466987" y="392004"/>
                        <a:pt x="473792" y="392808"/>
                        <a:pt x="517099" y="378373"/>
                      </a:cubicBezTo>
                      <a:cubicBezTo>
                        <a:pt x="545127" y="385380"/>
                        <a:pt x="575342" y="386473"/>
                        <a:pt x="601182" y="399393"/>
                      </a:cubicBezTo>
                      <a:cubicBezTo>
                        <a:pt x="612480" y="405042"/>
                        <a:pt x="613271" y="421992"/>
                        <a:pt x="622203" y="430924"/>
                      </a:cubicBezTo>
                      <a:cubicBezTo>
                        <a:pt x="631135" y="439856"/>
                        <a:pt x="643224" y="444938"/>
                        <a:pt x="653734" y="451945"/>
                      </a:cubicBezTo>
                      <a:cubicBezTo>
                        <a:pt x="660741" y="462455"/>
                        <a:pt x="669105" y="472178"/>
                        <a:pt x="674754" y="483476"/>
                      </a:cubicBezTo>
                      <a:cubicBezTo>
                        <a:pt x="679709" y="493385"/>
                        <a:pt x="678344" y="506356"/>
                        <a:pt x="685265" y="515007"/>
                      </a:cubicBezTo>
                      <a:cubicBezTo>
                        <a:pt x="693156" y="524871"/>
                        <a:pt x="706286" y="529021"/>
                        <a:pt x="716796" y="536028"/>
                      </a:cubicBezTo>
                      <a:cubicBezTo>
                        <a:pt x="740837" y="499965"/>
                        <a:pt x="745080" y="502271"/>
                        <a:pt x="748327" y="451945"/>
                      </a:cubicBezTo>
                      <a:cubicBezTo>
                        <a:pt x="754196" y="360977"/>
                        <a:pt x="749457" y="269349"/>
                        <a:pt x="758837" y="178676"/>
                      </a:cubicBezTo>
                      <a:cubicBezTo>
                        <a:pt x="760137" y="166111"/>
                        <a:pt x="770154" y="155232"/>
                        <a:pt x="779858" y="147145"/>
                      </a:cubicBezTo>
                      <a:cubicBezTo>
                        <a:pt x="791894" y="137115"/>
                        <a:pt x="808296" y="133897"/>
                        <a:pt x="821899" y="126124"/>
                      </a:cubicBezTo>
                      <a:cubicBezTo>
                        <a:pt x="832866" y="119857"/>
                        <a:pt x="842132" y="110753"/>
                        <a:pt x="853430" y="105104"/>
                      </a:cubicBezTo>
                      <a:cubicBezTo>
                        <a:pt x="863339" y="100149"/>
                        <a:pt x="875276" y="99973"/>
                        <a:pt x="884961" y="94593"/>
                      </a:cubicBezTo>
                      <a:cubicBezTo>
                        <a:pt x="907045" y="82324"/>
                        <a:pt x="927002" y="66566"/>
                        <a:pt x="948023" y="52552"/>
                      </a:cubicBezTo>
                      <a:cubicBezTo>
                        <a:pt x="1008621" y="12153"/>
                        <a:pt x="950162" y="47131"/>
                        <a:pt x="1011085" y="21021"/>
                      </a:cubicBezTo>
                      <a:cubicBezTo>
                        <a:pt x="1025486" y="14849"/>
                        <a:pt x="1053127" y="0"/>
                        <a:pt x="1053127" y="0"/>
                      </a:cubicBezTo>
                    </a:path>
                  </a:pathLst>
                </a:custGeom>
                <a:noFill/>
                <a:ln w="76200">
                  <a:solidFill>
                    <a:srgbClr val="FF0000">
                      <a:alpha val="56078"/>
                    </a:srgbClr>
                  </a:solidFill>
                  <a:headEnd type="none" w="med" len="med"/>
                  <a:tailEnd type="arrow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>
                  <a:off x="4548640" y="1582746"/>
                  <a:ext cx="127936" cy="127936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91"/>
                <p:cNvSpPr/>
                <p:nvPr/>
              </p:nvSpPr>
              <p:spPr>
                <a:xfrm>
                  <a:off x="4181299" y="1288974"/>
                  <a:ext cx="127936" cy="12793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/楕円 92"/>
                <p:cNvSpPr/>
                <p:nvPr/>
              </p:nvSpPr>
              <p:spPr>
                <a:xfrm>
                  <a:off x="3969596" y="1883532"/>
                  <a:ext cx="127936" cy="12793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5" name="グループ化 94"/>
          <p:cNvGrpSpPr/>
          <p:nvPr/>
        </p:nvGrpSpPr>
        <p:grpSpPr>
          <a:xfrm>
            <a:off x="1527808" y="1439634"/>
            <a:ext cx="3116200" cy="2277398"/>
            <a:chOff x="1907704" y="2420888"/>
            <a:chExt cx="5027733" cy="3674395"/>
          </a:xfrm>
        </p:grpSpPr>
        <p:pic>
          <p:nvPicPr>
            <p:cNvPr id="96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3150892"/>
              <a:ext cx="5027733" cy="2693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TopUp">
                <a:rot lat="19054185" lon="18830481" rev="3055987"/>
              </a:camera>
              <a:lightRig rig="threePt" dir="t"/>
            </a:scene3d>
            <a:sp3d extrusionH="57150" prstMaterial="matte">
              <a:extrusionClr>
                <a:schemeClr val="accent4">
                  <a:lumMod val="20000"/>
                  <a:lumOff val="80000"/>
                </a:schemeClr>
              </a:extrusionClr>
              <a:contourClr>
                <a:schemeClr val="bg1"/>
              </a:contourClr>
            </a:sp3d>
          </p:spPr>
        </p:pic>
        <p:sp>
          <p:nvSpPr>
            <p:cNvPr id="97" name="右矢印 96"/>
            <p:cNvSpPr/>
            <p:nvPr/>
          </p:nvSpPr>
          <p:spPr bwMode="auto">
            <a:xfrm>
              <a:off x="2226941" y="4142712"/>
              <a:ext cx="2166344" cy="438416"/>
            </a:xfrm>
            <a:prstGeom prst="rightArrow">
              <a:avLst/>
            </a:prstGeom>
            <a:solidFill>
              <a:srgbClr val="FF66CC"/>
            </a:solidFill>
            <a:ln>
              <a:solidFill>
                <a:srgbClr val="FFFF00"/>
              </a:solidFill>
            </a:ln>
            <a:scene3d>
              <a:camera prst="isometricTopUp">
                <a:rot lat="19054185" lon="18830481" rev="3055987"/>
              </a:camera>
              <a:lightRig rig="threePt" dir="t"/>
            </a:scene3d>
            <a:sp3d extrusionH="57150" prstMaterial="matte">
              <a:extrusionClr>
                <a:schemeClr val="accent4">
                  <a:lumMod val="20000"/>
                  <a:lumOff val="8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98" name="右矢印 97"/>
            <p:cNvSpPr/>
            <p:nvPr/>
          </p:nvSpPr>
          <p:spPr bwMode="auto">
            <a:xfrm flipH="1" flipV="1">
              <a:off x="4819229" y="4359540"/>
              <a:ext cx="2016240" cy="437612"/>
            </a:xfrm>
            <a:prstGeom prst="rightArrow">
              <a:avLst/>
            </a:prstGeom>
            <a:solidFill>
              <a:srgbClr val="FF66CC"/>
            </a:solidFill>
            <a:ln cmpd="sng">
              <a:solidFill>
                <a:srgbClr val="FFFF00"/>
              </a:solidFill>
            </a:ln>
            <a:scene3d>
              <a:camera prst="isometricTopUp">
                <a:rot lat="19054185" lon="18830481" rev="3055987"/>
              </a:camera>
              <a:lightRig rig="threePt" dir="t"/>
            </a:scene3d>
            <a:sp3d extrusionH="57150" prstMaterial="matte">
              <a:extrusionClr>
                <a:schemeClr val="accent4">
                  <a:lumMod val="20000"/>
                  <a:lumOff val="8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00B050"/>
                </a:solidFill>
              </a:endParaRPr>
            </a:p>
          </p:txBody>
        </p:sp>
        <p:grpSp>
          <p:nvGrpSpPr>
            <p:cNvPr id="99" name="グループ化 98"/>
            <p:cNvGrpSpPr/>
            <p:nvPr/>
          </p:nvGrpSpPr>
          <p:grpSpPr>
            <a:xfrm>
              <a:off x="2154933" y="2420888"/>
              <a:ext cx="3470495" cy="3249138"/>
              <a:chOff x="2889033" y="1375409"/>
              <a:chExt cx="2364949" cy="2629657"/>
            </a:xfrm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grpSpPr>
          <p:sp>
            <p:nvSpPr>
              <p:cNvPr id="105" name="円弧 104"/>
              <p:cNvSpPr/>
              <p:nvPr/>
            </p:nvSpPr>
            <p:spPr>
              <a:xfrm flipH="1">
                <a:off x="2889033" y="1375409"/>
                <a:ext cx="2364949" cy="2629657"/>
              </a:xfrm>
              <a:prstGeom prst="arc">
                <a:avLst>
                  <a:gd name="adj1" fmla="val 11875548"/>
                  <a:gd name="adj2" fmla="val 1750579"/>
                </a:avLst>
              </a:prstGeom>
              <a:ln w="66675" cap="rnd" cmpd="sng">
                <a:solidFill>
                  <a:srgbClr val="00B050"/>
                </a:solidFill>
                <a:headEnd type="triangle" w="med" len="med"/>
                <a:tailEnd type="none" w="med" len="med"/>
              </a:ln>
              <a:scene3d>
                <a:camera prst="isometricRightUp">
                  <a:rot lat="19786994" lon="17567926" rev="21062887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弧 105"/>
              <p:cNvSpPr/>
              <p:nvPr/>
            </p:nvSpPr>
            <p:spPr>
              <a:xfrm flipH="1">
                <a:off x="3413958" y="1502895"/>
                <a:ext cx="1204146" cy="2294255"/>
              </a:xfrm>
              <a:prstGeom prst="arc">
                <a:avLst>
                  <a:gd name="adj1" fmla="val 11243535"/>
                  <a:gd name="adj2" fmla="val 1268660"/>
                </a:avLst>
              </a:prstGeom>
              <a:ln w="66675" cap="rnd" cmpd="sng">
                <a:solidFill>
                  <a:srgbClr val="00B050"/>
                </a:solidFill>
                <a:headEnd type="triangle" w="med" len="med"/>
                <a:tailEnd type="none" w="med" len="med"/>
              </a:ln>
              <a:scene3d>
                <a:camera prst="isometricRightUp">
                  <a:rot lat="20082133" lon="17848202" rev="21545114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弧 106"/>
              <p:cNvSpPr/>
              <p:nvPr/>
            </p:nvSpPr>
            <p:spPr>
              <a:xfrm flipH="1">
                <a:off x="3651383" y="1668760"/>
                <a:ext cx="660430" cy="1978851"/>
              </a:xfrm>
              <a:prstGeom prst="arc">
                <a:avLst>
                  <a:gd name="adj1" fmla="val 11867436"/>
                  <a:gd name="adj2" fmla="val 1456315"/>
                </a:avLst>
              </a:prstGeom>
              <a:ln w="66675" cap="rnd" cmpd="sng">
                <a:solidFill>
                  <a:srgbClr val="00B050"/>
                </a:solidFill>
                <a:headEnd type="triangle" w="med" len="med"/>
                <a:tailEnd type="none" w="med" len="med"/>
              </a:ln>
              <a:scene3d>
                <a:camera prst="isometricRightUp">
                  <a:rot lat="19782168" lon="17853733" rev="21542532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/>
            <p:cNvGrpSpPr/>
            <p:nvPr/>
          </p:nvGrpSpPr>
          <p:grpSpPr>
            <a:xfrm>
              <a:off x="4499578" y="3356992"/>
              <a:ext cx="1831819" cy="2738291"/>
              <a:chOff x="4514565" y="2078563"/>
              <a:chExt cx="1514369" cy="2232248"/>
            </a:xfrm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grpSpPr>
          <p:sp>
            <p:nvSpPr>
              <p:cNvPr id="102" name="円弧 101"/>
              <p:cNvSpPr/>
              <p:nvPr/>
            </p:nvSpPr>
            <p:spPr>
              <a:xfrm>
                <a:off x="4514565" y="2078563"/>
                <a:ext cx="1514369" cy="2232248"/>
              </a:xfrm>
              <a:prstGeom prst="arc">
                <a:avLst>
                  <a:gd name="adj1" fmla="val 11959789"/>
                  <a:gd name="adj2" fmla="val 8776466"/>
                </a:avLst>
              </a:prstGeom>
              <a:ln w="66675" cap="rnd" cmpd="sng">
                <a:solidFill>
                  <a:srgbClr val="00B050">
                    <a:alpha val="87000"/>
                  </a:srgbClr>
                </a:solidFill>
                <a:headEnd type="triangle" w="med" len="med"/>
                <a:tailEnd type="none" w="med" len="med"/>
              </a:ln>
              <a:scene3d>
                <a:camera prst="isometricLeftDown">
                  <a:rot lat="198" lon="2972752" rev="324973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弧 102"/>
              <p:cNvSpPr/>
              <p:nvPr/>
            </p:nvSpPr>
            <p:spPr>
              <a:xfrm>
                <a:off x="4713512" y="2324491"/>
                <a:ext cx="1137333" cy="1842304"/>
              </a:xfrm>
              <a:prstGeom prst="arc">
                <a:avLst>
                  <a:gd name="adj1" fmla="val 11955876"/>
                  <a:gd name="adj2" fmla="val 8640163"/>
                </a:avLst>
              </a:prstGeom>
              <a:ln w="66675" cap="rnd" cmpd="sng">
                <a:solidFill>
                  <a:srgbClr val="00B050">
                    <a:alpha val="87000"/>
                  </a:srgbClr>
                </a:solidFill>
                <a:headEnd type="triangle" w="med" len="med"/>
                <a:tailEnd type="none" w="med" len="med"/>
              </a:ln>
              <a:scene3d>
                <a:camera prst="isometricLeftDown">
                  <a:rot lat="198" lon="2972752" rev="324973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弧 103"/>
              <p:cNvSpPr/>
              <p:nvPr/>
            </p:nvSpPr>
            <p:spPr>
              <a:xfrm>
                <a:off x="4865911" y="2582619"/>
                <a:ext cx="833111" cy="1349511"/>
              </a:xfrm>
              <a:prstGeom prst="arc">
                <a:avLst>
                  <a:gd name="adj1" fmla="val 12286575"/>
                  <a:gd name="adj2" fmla="val 8316086"/>
                </a:avLst>
              </a:prstGeom>
              <a:ln w="66675" cap="rnd" cmpd="sng">
                <a:solidFill>
                  <a:srgbClr val="00B050">
                    <a:alpha val="87000"/>
                  </a:srgbClr>
                </a:solidFill>
                <a:headEnd type="triangle" w="med" len="med"/>
                <a:tailEnd type="none" w="med" len="med"/>
              </a:ln>
              <a:scene3d>
                <a:camera prst="isometricLeftDown">
                  <a:rot lat="198" lon="2972752" rev="324973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" name="テキスト ボックス 100"/>
            <p:cNvSpPr txBox="1"/>
            <p:nvPr/>
          </p:nvSpPr>
          <p:spPr>
            <a:xfrm>
              <a:off x="4089874" y="3917830"/>
              <a:ext cx="838484" cy="1340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800" dirty="0" smtClean="0">
                  <a:solidFill>
                    <a:srgbClr val="00B050"/>
                  </a:solidFill>
                </a:rPr>
                <a:t>B</a:t>
              </a:r>
              <a:endParaRPr kumimoji="1" lang="ja-JP" altLang="en-US" sz="4800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650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5" name="グループ化 2054"/>
          <p:cNvGrpSpPr/>
          <p:nvPr/>
        </p:nvGrpSpPr>
        <p:grpSpPr>
          <a:xfrm>
            <a:off x="539552" y="2564904"/>
            <a:ext cx="4059598" cy="3244771"/>
            <a:chOff x="1736538" y="421767"/>
            <a:chExt cx="4059598" cy="3244771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1736538" y="421767"/>
              <a:ext cx="4059598" cy="3151249"/>
              <a:chOff x="2953546" y="332656"/>
              <a:chExt cx="3061225" cy="2376265"/>
            </a:xfrm>
          </p:grpSpPr>
          <p:sp>
            <p:nvSpPr>
              <p:cNvPr id="8" name="角丸四角形 7"/>
              <p:cNvSpPr/>
              <p:nvPr/>
            </p:nvSpPr>
            <p:spPr>
              <a:xfrm>
                <a:off x="2953546" y="332657"/>
                <a:ext cx="3061225" cy="2376264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7" name="直線コネクタ 16"/>
              <p:cNvCxnSpPr/>
              <p:nvPr/>
            </p:nvCxnSpPr>
            <p:spPr>
              <a:xfrm>
                <a:off x="3572500" y="332657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>
                <a:off x="3902536" y="332656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4283968" y="332656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>
              <a:xfrm>
                <a:off x="4644008" y="332656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>
              <a:xfrm>
                <a:off x="5004048" y="332656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/>
              <p:nvPr/>
            </p:nvCxnSpPr>
            <p:spPr>
              <a:xfrm>
                <a:off x="5364088" y="332656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5724128" y="332656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3242463" y="332656"/>
                <a:ext cx="0" cy="2376264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グループ化 8"/>
            <p:cNvGrpSpPr/>
            <p:nvPr/>
          </p:nvGrpSpPr>
          <p:grpSpPr>
            <a:xfrm>
              <a:off x="2418423" y="734597"/>
              <a:ext cx="3079378" cy="2536916"/>
              <a:chOff x="971600" y="4587689"/>
              <a:chExt cx="2304255" cy="1898337"/>
            </a:xfrm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971600" y="4587689"/>
                <a:ext cx="2304255" cy="1898337"/>
                <a:chOff x="389720" y="3825043"/>
                <a:chExt cx="2534752" cy="2088231"/>
              </a:xfrm>
            </p:grpSpPr>
            <p:sp>
              <p:nvSpPr>
                <p:cNvPr id="13" name="ドーナツ 12"/>
                <p:cNvSpPr/>
                <p:nvPr/>
              </p:nvSpPr>
              <p:spPr>
                <a:xfrm>
                  <a:off x="389720" y="3825043"/>
                  <a:ext cx="1224137" cy="2088231"/>
                </a:xfrm>
                <a:prstGeom prst="donu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lumMod val="53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5000000" scaled="0"/>
                  <a:tileRect/>
                </a:gradFill>
                <a:ln>
                  <a:noFill/>
                </a:ln>
                <a:effectLst>
                  <a:glow rad="88900">
                    <a:schemeClr val="accent1">
                      <a:satMod val="175000"/>
                      <a:alpha val="45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ドーナツ 13"/>
                <p:cNvSpPr/>
                <p:nvPr/>
              </p:nvSpPr>
              <p:spPr>
                <a:xfrm rot="5400000">
                  <a:off x="1268289" y="3825043"/>
                  <a:ext cx="1224135" cy="2088231"/>
                </a:xfrm>
                <a:prstGeom prst="donu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lumMod val="3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lumMod val="96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8600000" scaled="0"/>
                  <a:tileRect/>
                </a:gradFill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scene3d>
                  <a:camera prst="orthographicFront">
                    <a:rot lat="0" lon="18899986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正方形/長方形 14"/>
                <p:cNvSpPr>
                  <a:spLocks noChangeAspect="1"/>
                </p:cNvSpPr>
                <p:nvPr/>
              </p:nvSpPr>
              <p:spPr>
                <a:xfrm rot="21180000">
                  <a:off x="1295155" y="4410426"/>
                  <a:ext cx="293182" cy="44939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lumMod val="75000"/>
                        <a:lumOff val="25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lumMod val="66000"/>
                        <a:lumOff val="34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lumMod val="91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lumMod val="20000"/>
                      <a:lumOff val="8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円弧 10"/>
              <p:cNvSpPr/>
              <p:nvPr/>
            </p:nvSpPr>
            <p:spPr>
              <a:xfrm rot="20326169">
                <a:off x="1562762" y="4710802"/>
                <a:ext cx="403865" cy="1010564"/>
              </a:xfrm>
              <a:prstGeom prst="arc">
                <a:avLst>
                  <a:gd name="adj1" fmla="val 16895232"/>
                  <a:gd name="adj2" fmla="val 19290085"/>
                </a:avLst>
              </a:prstGeom>
              <a:ln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弧 11"/>
              <p:cNvSpPr/>
              <p:nvPr/>
            </p:nvSpPr>
            <p:spPr>
              <a:xfrm rot="7071120">
                <a:off x="1521720" y="4882462"/>
                <a:ext cx="484212" cy="1224106"/>
              </a:xfrm>
              <a:prstGeom prst="arc">
                <a:avLst>
                  <a:gd name="adj1" fmla="val 16765340"/>
                  <a:gd name="adj2" fmla="val 0"/>
                </a:avLst>
              </a:prstGeom>
              <a:ln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28"/>
            <p:cNvSpPr/>
            <p:nvPr/>
          </p:nvSpPr>
          <p:spPr>
            <a:xfrm>
              <a:off x="3598355" y="2544067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-</a:t>
              </a:r>
              <a:endParaRPr kumimoji="1" lang="ja-JP" altLang="en-US" dirty="0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695304" y="1815164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-</a:t>
              </a:r>
              <a:endParaRPr kumimoji="1" lang="ja-JP" altLang="en-US" dirty="0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3658154" y="1402683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-</a:t>
              </a:r>
              <a:endParaRPr kumimoji="1" lang="ja-JP" altLang="en-US" dirty="0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2384610" y="2221967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2456618" y="2582006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2382285" y="1357870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2340194" y="1789919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3433887" y="2894748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-</a:t>
              </a:r>
              <a:endParaRPr kumimoji="1" lang="ja-JP" altLang="en-US" dirty="0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2600634" y="2149959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L</a:t>
              </a:r>
              <a:endParaRPr kumimoji="1" lang="ja-JP" altLang="en-US" dirty="0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744650" y="2509999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L</a:t>
              </a:r>
              <a:endParaRPr kumimoji="1" lang="ja-JP" altLang="en-US" dirty="0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2652544" y="1213855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R</a:t>
              </a:r>
              <a:endParaRPr kumimoji="1" lang="ja-JP" altLang="en-US" dirty="0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2610453" y="1651529"/>
              <a:ext cx="262604" cy="2626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R</a:t>
              </a:r>
              <a:endParaRPr kumimoji="1" lang="ja-JP" altLang="en-US" dirty="0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3321201" y="2499255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L</a:t>
              </a:r>
              <a:endParaRPr kumimoji="1" lang="ja-JP" altLang="en-US" dirty="0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418150" y="1770352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R</a:t>
              </a:r>
              <a:endParaRPr kumimoji="1" lang="ja-JP" altLang="en-US" dirty="0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3381000" y="1357871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R</a:t>
              </a:r>
              <a:endParaRPr kumimoji="1" lang="ja-JP" altLang="en-US" dirty="0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156733" y="2849936"/>
              <a:ext cx="262604" cy="2626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L</a:t>
              </a:r>
              <a:endParaRPr kumimoji="1" lang="ja-JP" altLang="en-US" dirty="0"/>
            </a:p>
          </p:txBody>
        </p:sp>
        <p:sp>
          <p:nvSpPr>
            <p:cNvPr id="48" name="円弧 47"/>
            <p:cNvSpPr/>
            <p:nvPr/>
          </p:nvSpPr>
          <p:spPr>
            <a:xfrm rot="9472019">
              <a:off x="2678260" y="1841833"/>
              <a:ext cx="539720" cy="1350506"/>
            </a:xfrm>
            <a:prstGeom prst="arc">
              <a:avLst>
                <a:gd name="adj1" fmla="val 16252843"/>
                <a:gd name="adj2" fmla="val 18918385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4" name="テキスト ボックス 2053"/>
            <p:cNvSpPr txBox="1"/>
            <p:nvPr/>
          </p:nvSpPr>
          <p:spPr>
            <a:xfrm>
              <a:off x="4355976" y="2558542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600" dirty="0" smtClean="0">
                  <a:solidFill>
                    <a:srgbClr val="00B050"/>
                  </a:solidFill>
                </a:rPr>
                <a:t>B</a:t>
              </a:r>
              <a:endParaRPr kumimoji="1" lang="ja-JP" altLang="en-US" sz="66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2056" name="図 2055" descr="\begin{document}&#10;Emerges even without $\mu_A $. &#10;\end{document}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060670"/>
            <a:ext cx="3716991" cy="307416"/>
          </a:xfrm>
          <a:prstGeom prst="rect">
            <a:avLst/>
          </a:prstGeom>
        </p:spPr>
      </p:pic>
      <p:pic>
        <p:nvPicPr>
          <p:cNvPr id="2059" name="図 2058" descr="\begin{document}&#10;When ${\bm B} \cdot {\bm \omega} \not = 0$, 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309" y="2903384"/>
            <a:ext cx="2928218" cy="381600"/>
          </a:xfrm>
          <a:prstGeom prst="rect">
            <a:avLst/>
          </a:prstGeom>
        </p:spPr>
      </p:pic>
      <p:pic>
        <p:nvPicPr>
          <p:cNvPr id="2060" name="図 2059" descr="\begin{document}&#10;\begin{align*}&#10;j_{EM, V}^0 = q_f^2 \frac{C_A}{2} ( {\bm B} \cdot {\bm \omega} )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425853"/>
            <a:ext cx="2446001" cy="549466"/>
          </a:xfrm>
          <a:prstGeom prst="rect">
            <a:avLst/>
          </a:prstGeom>
        </p:spPr>
      </p:pic>
      <p:pic>
        <p:nvPicPr>
          <p:cNvPr id="2061" name="図 2060" descr="\begin{document}&#10;\begin{align*}&#10;j^3_{EM,A} =  \sgn(q_f) q_f^2 \frac{C_A}{2} ( {\bm B} \cdot {\rm \omega} ) \hat {\bm B}&#10;\end{align*}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272" y="4062300"/>
            <a:ext cx="3733131" cy="590836"/>
          </a:xfrm>
          <a:prstGeom prst="rect">
            <a:avLst/>
          </a:prstGeom>
        </p:spPr>
      </p:pic>
      <p:sp>
        <p:nvSpPr>
          <p:cNvPr id="81" name="テキスト ボックス 80"/>
          <p:cNvSpPr txBox="1"/>
          <p:nvPr/>
        </p:nvSpPr>
        <p:spPr>
          <a:xfrm>
            <a:off x="3503518" y="44624"/>
            <a:ext cx="2076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F0"/>
                </a:solidFill>
              </a:rPr>
              <a:t>Summary 2</a:t>
            </a:r>
            <a:endParaRPr kumimoji="1" lang="ja-JP" altLang="en-US" sz="3200" dirty="0">
              <a:solidFill>
                <a:srgbClr val="00B0F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5535" y="548680"/>
            <a:ext cx="849386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A </a:t>
            </a:r>
            <a:r>
              <a:rPr lang="en-US" altLang="ja-JP" sz="2800" dirty="0"/>
              <a:t>magneto-</a:t>
            </a:r>
            <a:r>
              <a:rPr lang="en-US" altLang="ja-JP" sz="2800" dirty="0" err="1"/>
              <a:t>vorticity</a:t>
            </a:r>
            <a:r>
              <a:rPr lang="en-US" altLang="ja-JP" sz="2800" dirty="0"/>
              <a:t> coupling B ⊗ ω induces </a:t>
            </a:r>
          </a:p>
          <a:p>
            <a:r>
              <a:rPr lang="en-US" altLang="ja-JP" sz="2800" dirty="0" smtClean="0"/>
              <a:t>charge redistributions without </a:t>
            </a:r>
            <a:r>
              <a:rPr lang="en-US" altLang="ja-JP" sz="2800" dirty="0" err="1"/>
              <a:t>μ</a:t>
            </a:r>
            <a:r>
              <a:rPr lang="en-US" altLang="ja-JP" sz="2800" baseline="-25000" dirty="0" err="1"/>
              <a:t>A</a:t>
            </a:r>
            <a:r>
              <a:rPr lang="en-US" altLang="ja-JP" sz="2800" dirty="0" smtClean="0"/>
              <a:t>.</a:t>
            </a:r>
            <a:endParaRPr lang="en-US" altLang="ja-JP" sz="2800" dirty="0"/>
          </a:p>
          <a:p>
            <a:pPr marL="457200" indent="-457200">
              <a:buFontTx/>
              <a:buChar char="-"/>
            </a:pPr>
            <a:r>
              <a:rPr lang="en-US" altLang="ja-JP" sz="2800" dirty="0" smtClean="0"/>
              <a:t>Related to the chiral anomaly in the (1+1) dimensions.</a:t>
            </a:r>
          </a:p>
          <a:p>
            <a:pPr marL="457200" indent="-457200">
              <a:buFontTx/>
              <a:buChar char="-"/>
            </a:pPr>
            <a:r>
              <a:rPr lang="en-US" altLang="ja-JP" sz="2800" dirty="0" smtClean="0"/>
              <a:t>No T or μ correction.</a:t>
            </a:r>
            <a:endParaRPr lang="en-US" altLang="ja-JP" sz="2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-36512" y="5944074"/>
            <a:ext cx="92303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50D05F"/>
                </a:solidFill>
              </a:rPr>
              <a:t>Coupling between the CME and fluid velocity induces </a:t>
            </a:r>
            <a:r>
              <a:rPr lang="en-US" altLang="ja-JP" sz="2400" dirty="0" smtClean="0">
                <a:solidFill>
                  <a:srgbClr val="50D05F"/>
                </a:solidFill>
              </a:rPr>
              <a:t>a new </a:t>
            </a:r>
          </a:p>
          <a:p>
            <a:r>
              <a:rPr lang="en-US" altLang="ja-JP" sz="2400" dirty="0" smtClean="0">
                <a:solidFill>
                  <a:srgbClr val="50D05F"/>
                </a:solidFill>
              </a:rPr>
              <a:t>instability in MHD.   Take by Y. </a:t>
            </a:r>
            <a:r>
              <a:rPr lang="en-US" altLang="ja-JP" sz="2400" dirty="0" err="1" smtClean="0">
                <a:solidFill>
                  <a:srgbClr val="50D05F"/>
                </a:solidFill>
              </a:rPr>
              <a:t>Hiron</a:t>
            </a:r>
            <a:r>
              <a:rPr lang="en-US" altLang="ja-JP" sz="2400" dirty="0" smtClean="0">
                <a:solidFill>
                  <a:srgbClr val="50D05F"/>
                </a:solidFill>
              </a:rPr>
              <a:t>. KH, Hirono, Yee, Yin, In preparation.</a:t>
            </a:r>
            <a:endParaRPr kumimoji="1" lang="ja-JP" altLang="en-US" sz="2400" dirty="0">
              <a:solidFill>
                <a:srgbClr val="50D0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9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34172" y="-27384"/>
            <a:ext cx="5114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Alfven wave from a linear analysis</a:t>
            </a:r>
            <a:endParaRPr kumimoji="1" lang="en-US" altLang="ja-JP" sz="2800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540552" y="3447218"/>
            <a:ext cx="324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Linearlized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eqs</a:t>
            </a:r>
            <a:r>
              <a:rPr kumimoji="1" lang="en-US" altLang="ja-JP" dirty="0" smtClean="0"/>
              <a:t> in an ideal hydro.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/>
        </p:nvGrpSpPr>
        <p:grpSpPr>
          <a:xfrm>
            <a:off x="1043608" y="4929268"/>
            <a:ext cx="4088911" cy="789394"/>
            <a:chOff x="1838268" y="5015870"/>
            <a:chExt cx="4088911" cy="789394"/>
          </a:xfrm>
        </p:grpSpPr>
        <p:sp>
          <p:nvSpPr>
            <p:cNvPr id="22" name="角丸四角形 21"/>
            <p:cNvSpPr/>
            <p:nvPr/>
          </p:nvSpPr>
          <p:spPr>
            <a:xfrm>
              <a:off x="3691322" y="5030200"/>
              <a:ext cx="792088" cy="775064"/>
            </a:xfrm>
            <a:prstGeom prst="roundRect">
              <a:avLst/>
            </a:prstGeom>
            <a:solidFill>
              <a:srgbClr val="00B0F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9" name="図 18" descr="\begin{document}&#10;\begin{align*}&#10;\partial_t^2 \delta \bm B(t, z) &#10;= \frac{B_0^2}{\epsilon+p} \partial_z^2 \delta \bm B(t, z)&#10;\end{align*}&#10;\end{document}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8268" y="5015870"/>
              <a:ext cx="4088911" cy="789394"/>
            </a:xfrm>
            <a:prstGeom prst="rect">
              <a:avLst/>
            </a:prstGeom>
          </p:spPr>
        </p:pic>
      </p:grpSp>
      <p:sp>
        <p:nvSpPr>
          <p:cNvPr id="20" name="テキスト ボックス 19"/>
          <p:cNvSpPr txBox="1"/>
          <p:nvPr/>
        </p:nvSpPr>
        <p:spPr>
          <a:xfrm>
            <a:off x="2555776" y="5678592"/>
            <a:ext cx="2733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B0F0"/>
                </a:solidFill>
              </a:rPr>
              <a:t>Alfven wave velocity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pic>
        <p:nvPicPr>
          <p:cNvPr id="25" name="図 24" descr="\begin{document}&#10;\begin{eqnarray}&#10;\left\{&#10;\begin{array}{l}&#10;\partial_t \delta \bm B = B_0 \, \partial_z \delta \bm v&#10;%+ \sigma_{\rm CME} \nabla \times \delta \bm B&#10;%+ \sigma_{\rm Ohm}^{-1} \nabla^2 \delta \bm B&#10;\nonumber&#10;\\&#10;(\epsilon+p) \, \partial_t \delta \bm v = B_0 \, \partial_z \delta \bm B&#10;%+ \nu  \nabla^2 \delta \bm v&#10;\end{array}&#10;\right.&#10;\nonumber&#10;\end{eqnarray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568" y="4005064"/>
            <a:ext cx="3210390" cy="889882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827584" y="4551511"/>
            <a:ext cx="2068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Wave equation</a:t>
            </a:r>
            <a:endParaRPr kumimoji="1" lang="ja-JP" altLang="en-US" sz="2400" dirty="0"/>
          </a:p>
        </p:txBody>
      </p:sp>
      <p:pic>
        <p:nvPicPr>
          <p:cNvPr id="28" name="図 27" descr="\begin{document}&#10;$\bm B_0 \parallel \bm k $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27" y="5706962"/>
            <a:ext cx="884845" cy="314326"/>
          </a:xfrm>
          <a:prstGeom prst="rect">
            <a:avLst/>
          </a:prstGeom>
        </p:spPr>
      </p:pic>
      <p:sp>
        <p:nvSpPr>
          <p:cNvPr id="30" name="右矢印 29"/>
          <p:cNvSpPr/>
          <p:nvPr/>
        </p:nvSpPr>
        <p:spPr>
          <a:xfrm rot="5400000">
            <a:off x="5024075" y="2187238"/>
            <a:ext cx="501655" cy="54170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409" y="2345178"/>
            <a:ext cx="1261079" cy="195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105" y="548680"/>
            <a:ext cx="1372895" cy="210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テキスト ボックス 35"/>
          <p:cNvSpPr txBox="1"/>
          <p:nvPr/>
        </p:nvSpPr>
        <p:spPr>
          <a:xfrm>
            <a:off x="729057" y="6054387"/>
            <a:ext cx="5931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</a:rPr>
              <a:t>Same wave equation for </a:t>
            </a:r>
            <a:r>
              <a:rPr kumimoji="1" lang="en-US" altLang="ja-JP" sz="2400" dirty="0" err="1" smtClean="0">
                <a:solidFill>
                  <a:srgbClr val="00B050"/>
                </a:solidFill>
              </a:rPr>
              <a:t>δv</a:t>
            </a:r>
            <a:endParaRPr kumimoji="1" lang="en-US" altLang="ja-JP" sz="2400" dirty="0" smtClean="0">
              <a:solidFill>
                <a:srgbClr val="00B050"/>
              </a:solidFill>
            </a:endParaRPr>
          </a:p>
          <a:p>
            <a:r>
              <a:rPr lang="en-US" altLang="ja-JP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Fluctuations of B and v propagate together.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pic>
        <p:nvPicPr>
          <p:cNvPr id="37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437112"/>
            <a:ext cx="1728192" cy="231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図 40" descr="\begin{document}&#10;%Navier-Stokes eq. &#10;$\partial_\mu T^{\mu\nu} = F^{\nu \alpha} j_\alpha$&#10;&#10;%Maxwell eq. &#10;$\partial_\mu F^{\mu\nu} = j^\nu&#10;, \ &#10;\partial_\mu \tilde F^{\mu\nu} = 0&#10;$&#10;&#10;$j^\mu = \sigma_{\rm Ohm} E^\mu &#10;%+ \sigma_{\rm CME} B^\mu&#10;$&#10;\end{document}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30425"/>
            <a:ext cx="3556320" cy="1312291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-36512" y="1124744"/>
            <a:ext cx="3823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FF0000"/>
                </a:solidFill>
              </a:rPr>
              <a:t>Navier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-Stokes + Maxwell 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eqs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3" name="右矢印 42"/>
          <p:cNvSpPr/>
          <p:nvPr/>
        </p:nvSpPr>
        <p:spPr>
          <a:xfrm rot="5400000">
            <a:off x="4986422" y="4030397"/>
            <a:ext cx="501655" cy="54170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628391" y="4725144"/>
            <a:ext cx="23999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Transverse wave  </a:t>
            </a:r>
          </a:p>
          <a:p>
            <a:r>
              <a:rPr kumimoji="1" lang="en-US" altLang="ja-JP" dirty="0" smtClean="0"/>
              <a:t>propagating </a:t>
            </a:r>
            <a:r>
              <a:rPr lang="en-US" altLang="ja-JP" dirty="0" smtClean="0"/>
              <a:t>along background B</a:t>
            </a:r>
            <a:r>
              <a:rPr lang="en-US" altLang="ja-JP" baseline="-25000" dirty="0" smtClean="0"/>
              <a:t>0</a:t>
            </a:r>
            <a:endParaRPr kumimoji="1" lang="ja-JP" altLang="en-US" baseline="-25000" dirty="0"/>
          </a:p>
        </p:txBody>
      </p:sp>
      <p:grpSp>
        <p:nvGrpSpPr>
          <p:cNvPr id="47" name="グループ化 46"/>
          <p:cNvGrpSpPr/>
          <p:nvPr/>
        </p:nvGrpSpPr>
        <p:grpSpPr>
          <a:xfrm>
            <a:off x="3851920" y="1196752"/>
            <a:ext cx="4032448" cy="897274"/>
            <a:chOff x="3851920" y="1268760"/>
            <a:chExt cx="4032448" cy="897274"/>
          </a:xfrm>
        </p:grpSpPr>
        <p:sp>
          <p:nvSpPr>
            <p:cNvPr id="18" name="テキスト ボックス 17"/>
            <p:cNvSpPr txBox="1"/>
            <p:nvPr/>
          </p:nvSpPr>
          <p:spPr>
            <a:xfrm>
              <a:off x="3851920" y="1299538"/>
              <a:ext cx="2662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Stationary solutions</a:t>
              </a:r>
              <a:endParaRPr kumimoji="1" lang="ja-JP" altLang="en-US" sz="2400" dirty="0"/>
            </a:p>
          </p:txBody>
        </p:sp>
        <p:pic>
          <p:nvPicPr>
            <p:cNvPr id="12" name="図 11" descr="\begin{document}&#10;\begin{eqnarray}&#10;%&amp;&amp;&#10;u^\mu = (1, {\bm 0}) , \ &#10;%\nonumber&#10;%\\&#10;%&amp;&amp;&#10;B^\mu = (0, \bm B_0) , \ &#10;%\nonumber&#10;%\\&#10;%&amp;&amp;&#10;j^\mu = (0, \bm 0)&#10;\nonumber&#10;\end{eqnarray}&#10;\end{document}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928" y="1783609"/>
              <a:ext cx="3879521" cy="245301"/>
            </a:xfrm>
            <a:prstGeom prst="rect">
              <a:avLst/>
            </a:prstGeom>
          </p:spPr>
        </p:pic>
        <p:sp>
          <p:nvSpPr>
            <p:cNvPr id="44" name="角丸四角形 43"/>
            <p:cNvSpPr/>
            <p:nvPr/>
          </p:nvSpPr>
          <p:spPr>
            <a:xfrm>
              <a:off x="3880150" y="1268760"/>
              <a:ext cx="4004218" cy="89727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897485" y="2751311"/>
            <a:ext cx="3296543" cy="1253753"/>
            <a:chOff x="3851920" y="2708920"/>
            <a:chExt cx="3296543" cy="1253753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3851920" y="2708920"/>
              <a:ext cx="3296543" cy="1253753"/>
              <a:chOff x="3995936" y="2708920"/>
              <a:chExt cx="3296543" cy="1253753"/>
            </a:xfrm>
          </p:grpSpPr>
          <p:pic>
            <p:nvPicPr>
              <p:cNvPr id="6" name="図 5" descr="\begin{document}&#10;$\bm B_0 \perp \delta \bm v , \delta \bm B, \delta \bm j (z)$&#10;\end{document}"/>
              <p:cNvPicPr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88188" y="3212976"/>
                <a:ext cx="2501388" cy="314326"/>
              </a:xfrm>
              <a:prstGeom prst="rect">
                <a:avLst/>
              </a:prstGeom>
            </p:spPr>
          </p:pic>
          <p:sp>
            <p:nvSpPr>
              <p:cNvPr id="7" name="テキスト ボックス 6"/>
              <p:cNvSpPr txBox="1"/>
              <p:nvPr/>
            </p:nvSpPr>
            <p:spPr>
              <a:xfrm>
                <a:off x="3995936" y="2708920"/>
                <a:ext cx="32965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Transverse perturbations</a:t>
                </a:r>
                <a:endParaRPr kumimoji="1" lang="ja-JP" altLang="en-US" sz="2400" dirty="0"/>
              </a:p>
            </p:txBody>
          </p:sp>
          <p:sp>
            <p:nvSpPr>
              <p:cNvPr id="8" name="テキスト ボックス 7"/>
              <p:cNvSpPr txBox="1"/>
              <p:nvPr/>
            </p:nvSpPr>
            <p:spPr>
              <a:xfrm>
                <a:off x="4035718" y="3501008"/>
                <a:ext cx="22797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as functions of z.</a:t>
                </a:r>
                <a:endParaRPr kumimoji="1" lang="ja-JP" altLang="en-US" sz="2400" dirty="0"/>
              </a:p>
            </p:txBody>
          </p:sp>
        </p:grpSp>
        <p:sp>
          <p:nvSpPr>
            <p:cNvPr id="45" name="角丸四角形 44"/>
            <p:cNvSpPr/>
            <p:nvPr/>
          </p:nvSpPr>
          <p:spPr>
            <a:xfrm>
              <a:off x="3880150" y="2708920"/>
              <a:ext cx="3268313" cy="122653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角丸四角形 45"/>
          <p:cNvSpPr/>
          <p:nvPr/>
        </p:nvSpPr>
        <p:spPr>
          <a:xfrm>
            <a:off x="668639" y="4581128"/>
            <a:ext cx="7215729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 descr="\begin{document}&#10;$\bm B_0 \not = 0 \, , \ T &gt; 0 \, , \ \mu_V = 0 $&#10;\end{document}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5" y="620689"/>
            <a:ext cx="3909947" cy="355213"/>
          </a:xfrm>
          <a:prstGeom prst="rect">
            <a:avLst/>
          </a:prstGeom>
        </p:spPr>
      </p:pic>
      <p:pic>
        <p:nvPicPr>
          <p:cNvPr id="9" name="図 8" descr="\begin{document}&#10;\begin{align*}&#10;\bB_0 \to \bB_0 + \delta \bB&#10;\end{align*}&#10;\end{document}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47" y="3703802"/>
            <a:ext cx="2248769" cy="30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5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04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612576" y="44624"/>
            <a:ext cx="10153128" cy="3156883"/>
            <a:chOff x="-540568" y="3645024"/>
            <a:chExt cx="10153128" cy="3156883"/>
          </a:xfrm>
        </p:grpSpPr>
        <p:sp>
          <p:nvSpPr>
            <p:cNvPr id="3" name="正方形/長方形 2"/>
            <p:cNvSpPr/>
            <p:nvPr/>
          </p:nvSpPr>
          <p:spPr>
            <a:xfrm>
              <a:off x="-540568" y="3645024"/>
              <a:ext cx="10153128" cy="31568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 descr="\begin{document}&#10;\begin{eqnarray}&#10;%% K (\alpha_s) &amp;=&amp; &#10;&amp;&amp;&#10;\int_0^\infty dx\,&#10;  {x\, \sum_f  |q_f| e^{-x/{ |q_f|}  } \over [x+ a \, \sum_f |q_f| e^{-x/{|q_f|}} ]^2 }&#10;\nonumber&#10;\\&#10;&amp;&amp;&#10;= Q_{\rm em}  \biggl[&#10;\log\biggl({1\over \alpha_s}\biggr) &#10;  - \log\biggl({T_R \over\pi}\biggr) - \gamma_E - 1 &#10;+ \sum_f \frac{|q_f|}{Q_{\rm em} } \log(\frac{|q_f|}{Q_{\rm em}}) \biggr]&#10;\nonumber&#10;\end{eqnarray}\end{document}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3789040"/>
              <a:ext cx="7862483" cy="1816115"/>
            </a:xfrm>
            <a:prstGeom prst="rect">
              <a:avLst/>
            </a:prstGeom>
          </p:spPr>
        </p:pic>
        <p:pic>
          <p:nvPicPr>
            <p:cNvPr id="5" name="図 4" descr="\begin{document}&#10;\begin{align*}&#10;Q_{\rm em} = \sum_f | q_f |&#10;\end{align*}&#10;\end{document}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2736" y="5920358"/>
              <a:ext cx="1542167" cy="590145"/>
            </a:xfrm>
            <a:prstGeom prst="rect">
              <a:avLst/>
            </a:prstGeom>
          </p:spPr>
        </p:pic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447" y="3140968"/>
            <a:ext cx="50768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071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828" y="548680"/>
            <a:ext cx="4259660" cy="151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115616" y="116632"/>
            <a:ext cx="700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Field-theoretical computation by Kubo formula</a:t>
            </a:r>
            <a:endParaRPr kumimoji="1" lang="ja-JP" altLang="en-US" sz="2800" dirty="0"/>
          </a:p>
        </p:txBody>
      </p:sp>
      <p:pic>
        <p:nvPicPr>
          <p:cNvPr id="4" name="図 3" descr="\begin{document}&#10;\begin{align*}&#10;\lambda = - 2i \lim_{q_x \to 0} \frac{ \partial \ }{ \partial q_x }&#10;\langle n_V T^{02} \rangle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5" y="764704"/>
            <a:ext cx="3528392" cy="767479"/>
          </a:xfrm>
          <a:prstGeom prst="rect">
            <a:avLst/>
          </a:prstGeom>
        </p:spPr>
      </p:pic>
      <p:pic>
        <p:nvPicPr>
          <p:cNvPr id="7" name="図 6" descr="\begin{document}&#10;$n_V (x) = \bar  \psi (x) \gam^0 \psi (x)$&#10;&#10;$T^{0i} (x) = \frac{i}{2} \bar \psi (x) (\gam^0 D^i + \gamma^i D^0) \psi (x)$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89" y="1700808"/>
            <a:ext cx="4446325" cy="791311"/>
          </a:xfrm>
          <a:prstGeom prst="rect">
            <a:avLst/>
          </a:prstGeom>
        </p:spPr>
      </p:pic>
      <p:pic>
        <p:nvPicPr>
          <p:cNvPr id="8" name="図 7" descr="\begin{document}&#10;\begin{align*}&#10;S_{LLL} = 2 e^{- \frac{\vert \bp_\perp \vert^2}{q_f B}}&#10;\frac{i}{\slashed p_\parallel + m_f} {\mathcal P}_+&#10;\end{align*}&#10;\end{document}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22" y="2787757"/>
            <a:ext cx="3419872" cy="848827"/>
          </a:xfrm>
          <a:prstGeom prst="rect">
            <a:avLst/>
          </a:prstGeom>
        </p:spPr>
      </p:pic>
      <p:pic>
        <p:nvPicPr>
          <p:cNvPr id="9" name="図 8" descr="\begin{document}&#10;\begin{align*}&#10;{\mathcal P}_+ = (1+i \sgn(q_f B) \gamma^1 \gamma^2)/2&#10;\end{align*}&#10;\end{document}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084" y="3046429"/>
            <a:ext cx="3272324" cy="310563"/>
          </a:xfrm>
          <a:prstGeom prst="rect">
            <a:avLst/>
          </a:prstGeom>
        </p:spPr>
      </p:pic>
      <p:pic>
        <p:nvPicPr>
          <p:cNvPr id="10" name="図 9" descr="\begin{document}&#10;\begin{align*}&#10;\langle n_V T^{02} \rangle \propto \frac{\vert q_f B\vert}{2\pi} q_x \Pi^{00}_{1+1}&#10;\end{align*}&#10;\end{document}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33056"/>
            <a:ext cx="3240360" cy="698941"/>
          </a:xfrm>
          <a:prstGeom prst="rect">
            <a:avLst/>
          </a:prstGeom>
        </p:spPr>
      </p:pic>
      <p:pic>
        <p:nvPicPr>
          <p:cNvPr id="13" name="図 12" descr="\begin{document}&#10;\begin{align*}&#10;\Pi^{\mu \nu}_{1+1} = \int \frac{d^2p_\parallel}{(2\pi)^2}&#10;{\rm tr}[ \gamma_\parallel ^\mu S_{1+1}(p_\parallel + q_\parallel)&#10;\gamma_\parallel ^\nu S_{1+1}(p_\parallel ) ]&#10;= \frac{1}{\pi} \frac{1}{q_\parallel^2}&#10; (q_\parallel^2 g^{\mu\nu}_\parallel - q_\parallel^\mu q_\parallel^\nu)&#10;\end{align*}&#10;\end{document}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060094"/>
            <a:ext cx="7948098" cy="753536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755576" y="5813630"/>
            <a:ext cx="78911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There is no T or μ correction in the massless limit!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Consistent with the previous observation from the shift of distributions.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/>
          <p:cNvGrpSpPr/>
          <p:nvPr/>
        </p:nvGrpSpPr>
        <p:grpSpPr>
          <a:xfrm>
            <a:off x="260032" y="2996952"/>
            <a:ext cx="8416424" cy="2542990"/>
            <a:chOff x="284781" y="453962"/>
            <a:chExt cx="8416424" cy="2542990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5940152" y="453962"/>
              <a:ext cx="2761053" cy="2542990"/>
              <a:chOff x="5724128" y="958019"/>
              <a:chExt cx="2761053" cy="2542990"/>
            </a:xfrm>
          </p:grpSpPr>
          <p:cxnSp>
            <p:nvCxnSpPr>
              <p:cNvPr id="2" name="直線矢印コネクタ 1"/>
              <p:cNvCxnSpPr/>
              <p:nvPr/>
            </p:nvCxnSpPr>
            <p:spPr>
              <a:xfrm>
                <a:off x="5724128" y="2149804"/>
                <a:ext cx="259228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線矢印コネクタ 2"/>
              <p:cNvCxnSpPr/>
              <p:nvPr/>
            </p:nvCxnSpPr>
            <p:spPr>
              <a:xfrm flipV="1">
                <a:off x="7092280" y="1102709"/>
                <a:ext cx="0" cy="20158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線コネクタ 3"/>
              <p:cNvCxnSpPr/>
              <p:nvPr/>
            </p:nvCxnSpPr>
            <p:spPr>
              <a:xfrm flipV="1">
                <a:off x="6132112" y="1350060"/>
                <a:ext cx="2102478" cy="21509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" name="図 4" descr="\begin{document}&#10;\begin{align*}&#10;p_z&#10;\end{align*}&#10;\end{document}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9378" y="2233356"/>
                <a:ext cx="345803" cy="260760"/>
              </a:xfrm>
              <a:prstGeom prst="rect">
                <a:avLst/>
              </a:prstGeom>
            </p:spPr>
          </p:pic>
          <p:pic>
            <p:nvPicPr>
              <p:cNvPr id="6" name="図 5" descr="\begin{document}&#10;\begin{align*}&#10;\epsilon_p&#10;\end{align*}&#10;\end{document}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34321" y="958019"/>
                <a:ext cx="285525" cy="289380"/>
              </a:xfrm>
              <a:prstGeom prst="rect">
                <a:avLst/>
              </a:prstGeom>
            </p:spPr>
          </p:pic>
          <p:cxnSp>
            <p:nvCxnSpPr>
              <p:cNvPr id="7" name="直線コネクタ 6"/>
              <p:cNvCxnSpPr/>
              <p:nvPr/>
            </p:nvCxnSpPr>
            <p:spPr>
              <a:xfrm flipH="1" flipV="1">
                <a:off x="6008748" y="1247399"/>
                <a:ext cx="1947628" cy="225361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テキスト ボックス 9"/>
              <p:cNvSpPr txBox="1"/>
              <p:nvPr/>
            </p:nvSpPr>
            <p:spPr>
              <a:xfrm>
                <a:off x="7956376" y="999779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R</a:t>
                </a:r>
                <a:endParaRPr kumimoji="1" lang="ja-JP" altLang="en-US" dirty="0"/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6008748" y="980728"/>
                <a:ext cx="282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L</a:t>
                </a:r>
                <a:endParaRPr kumimoji="1" lang="ja-JP" altLang="en-US" dirty="0"/>
              </a:p>
            </p:txBody>
          </p:sp>
        </p:grpSp>
        <p:sp>
          <p:nvSpPr>
            <p:cNvPr id="18" name="テキスト ボックス 17"/>
            <p:cNvSpPr txBox="1"/>
            <p:nvPr/>
          </p:nvSpPr>
          <p:spPr>
            <a:xfrm>
              <a:off x="284781" y="1229851"/>
              <a:ext cx="52769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Local shift of the charge density</a:t>
              </a:r>
            </a:p>
            <a:p>
              <a:r>
                <a:rPr lang="en-US" altLang="ja-JP" sz="2400" dirty="0" smtClean="0">
                  <a:sym typeface="Wingdings" panose="05000000000000000000" pitchFamily="2" charset="2"/>
                </a:rPr>
                <a:t> Redistribution of charge in the system</a:t>
              </a:r>
              <a:endParaRPr kumimoji="1" lang="ja-JP" altLang="en-US" sz="2400" dirty="0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179512" y="256179"/>
            <a:ext cx="8712968" cy="2452741"/>
            <a:chOff x="35496" y="3352523"/>
            <a:chExt cx="8712968" cy="2452741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323528" y="3748585"/>
              <a:ext cx="467897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Causality problem: </a:t>
              </a:r>
            </a:p>
            <a:p>
              <a:r>
                <a:rPr kumimoji="1" lang="en-US" altLang="ja-JP" dirty="0" smtClean="0"/>
                <a:t>A rigid rotation of an infinite-size system breaks </a:t>
              </a:r>
            </a:p>
            <a:p>
              <a:r>
                <a:rPr lang="en-US" altLang="ja-JP" dirty="0" smtClean="0"/>
                <a:t>causality in the peripheral region.</a:t>
              </a:r>
              <a:endParaRPr kumimoji="1" lang="ja-JP" altLang="en-US" dirty="0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5942468" y="3352523"/>
              <a:ext cx="2805996" cy="2452741"/>
              <a:chOff x="5942468" y="453424"/>
              <a:chExt cx="2805996" cy="2452741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5942468" y="790515"/>
                <a:ext cx="2594636" cy="2115650"/>
                <a:chOff x="-2162904" y="1303984"/>
                <a:chExt cx="3489230" cy="2845096"/>
              </a:xfrm>
            </p:grpSpPr>
            <p:sp>
              <p:nvSpPr>
                <p:cNvPr id="34" name="フローチャート : 磁気ディスク 33"/>
                <p:cNvSpPr/>
                <p:nvPr/>
              </p:nvSpPr>
              <p:spPr>
                <a:xfrm>
                  <a:off x="-2162904" y="1303984"/>
                  <a:ext cx="3489230" cy="2845096"/>
                </a:xfrm>
                <a:prstGeom prst="flowChartMagneticDisk">
                  <a:avLst/>
                </a:prstGeom>
                <a:pattFill prst="narVert">
                  <a:fgClr>
                    <a:schemeClr val="accent1"/>
                  </a:fgClr>
                  <a:bgClr>
                    <a:schemeClr val="bg1"/>
                  </a:bgClr>
                </a:patt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-2162904" y="1303985"/>
                  <a:ext cx="3489230" cy="963088"/>
                </a:xfrm>
                <a:prstGeom prst="ellipse">
                  <a:avLst/>
                </a:prstGeom>
                <a:solidFill>
                  <a:schemeClr val="bg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6115319" y="858137"/>
                <a:ext cx="2248936" cy="561948"/>
                <a:chOff x="-1908325" y="1377156"/>
                <a:chExt cx="3024337" cy="755700"/>
              </a:xfrm>
            </p:grpSpPr>
            <p:sp>
              <p:nvSpPr>
                <p:cNvPr id="30" name="円/楕円 29"/>
                <p:cNvSpPr/>
                <p:nvPr/>
              </p:nvSpPr>
              <p:spPr>
                <a:xfrm>
                  <a:off x="-1908325" y="1377156"/>
                  <a:ext cx="3024337" cy="755700"/>
                </a:xfrm>
                <a:prstGeom prst="ellipse">
                  <a:avLst/>
                </a:prstGeom>
                <a:solidFill>
                  <a:schemeClr val="bg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>
                  <a:off x="-1663455" y="1462618"/>
                  <a:ext cx="2534596" cy="584776"/>
                </a:xfrm>
                <a:prstGeom prst="ellipse">
                  <a:avLst/>
                </a:prstGeom>
                <a:solidFill>
                  <a:schemeClr val="bg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>
                  <a:off x="-1335227" y="1578223"/>
                  <a:ext cx="1878140" cy="353567"/>
                </a:xfrm>
                <a:prstGeom prst="ellipse">
                  <a:avLst/>
                </a:prstGeom>
                <a:solidFill>
                  <a:schemeClr val="bg1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>
                <a:xfrm>
                  <a:off x="-431298" y="1719864"/>
                  <a:ext cx="70285" cy="70285"/>
                </a:xfrm>
                <a:prstGeom prst="ellipse">
                  <a:avLst/>
                </a:prstGeom>
                <a:solidFill>
                  <a:srgbClr val="0070C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上矢印 36"/>
              <p:cNvSpPr/>
              <p:nvPr/>
            </p:nvSpPr>
            <p:spPr>
              <a:xfrm>
                <a:off x="7740352" y="1007653"/>
                <a:ext cx="125731" cy="262917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上矢印 37"/>
              <p:cNvSpPr/>
              <p:nvPr/>
            </p:nvSpPr>
            <p:spPr>
              <a:xfrm>
                <a:off x="8312279" y="790516"/>
                <a:ext cx="148153" cy="453129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上矢印 38"/>
              <p:cNvSpPr/>
              <p:nvPr/>
            </p:nvSpPr>
            <p:spPr>
              <a:xfrm>
                <a:off x="8028384" y="858137"/>
                <a:ext cx="112394" cy="389502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0" name="図 39" descr="\begin{document}&#10;\begin{align*}&#10;v = r \omega&#10;\end{align*}&#10;\end{document}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87329" y="453424"/>
                <a:ext cx="1161135" cy="187620"/>
              </a:xfrm>
              <a:prstGeom prst="rect">
                <a:avLst/>
              </a:prstGeom>
            </p:spPr>
          </p:pic>
        </p:grpSp>
        <p:sp>
          <p:nvSpPr>
            <p:cNvPr id="41" name="テキスト ボックス 40"/>
            <p:cNvSpPr txBox="1"/>
            <p:nvPr/>
          </p:nvSpPr>
          <p:spPr>
            <a:xfrm>
              <a:off x="35496" y="4817672"/>
              <a:ext cx="59204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One must have a finite-size system with an exterior boundary</a:t>
              </a:r>
            </a:p>
            <a:p>
              <a:r>
                <a:rPr lang="en-US" altLang="ja-JP" dirty="0" smtClean="0"/>
                <a:t>or a local vortex field. </a:t>
              </a:r>
              <a:endParaRPr kumimoji="1" lang="ja-JP" altLang="en-US" dirty="0"/>
            </a:p>
          </p:txBody>
        </p:sp>
      </p:grpSp>
      <p:pic>
        <p:nvPicPr>
          <p:cNvPr id="49" name="図 48" descr="\begin{document}&#10;E.g., when $v \to 0 $ sufficiently fast, &#10;&#10;$\Delta n_{\rm net} \propto \int d^3x {\bm B} \cdot {\bm \omega} &#10;= \frac{1}{2} \int d^3x \nabla \cdot ({\bm B} \times {\bm v} )&#10;= \frac{1}{2} \int_{\partial S}  dS \cdot ({\bm B} \times {\bm v} )&#10;= 0&#10;$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31" y="5733256"/>
            <a:ext cx="7192597" cy="61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3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1403648" y="116632"/>
            <a:ext cx="67025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Heavy quark (HQ) dynamics in the </a:t>
            </a:r>
            <a:r>
              <a:rPr lang="en-US" altLang="ja-JP" sz="3200" dirty="0" smtClean="0">
                <a:solidFill>
                  <a:srgbClr val="0070C0"/>
                </a:solidFill>
              </a:rPr>
              <a:t>QPG</a:t>
            </a:r>
          </a:p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-- In soft regime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012160" y="1628800"/>
            <a:ext cx="2347308" cy="2166152"/>
            <a:chOff x="1115616" y="1196752"/>
            <a:chExt cx="2347308" cy="2166152"/>
          </a:xfrm>
        </p:grpSpPr>
        <p:sp>
          <p:nvSpPr>
            <p:cNvPr id="5" name="雲 4"/>
            <p:cNvSpPr/>
            <p:nvPr/>
          </p:nvSpPr>
          <p:spPr>
            <a:xfrm>
              <a:off x="1115616" y="1196752"/>
              <a:ext cx="2332796" cy="2166152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224909" y="2244204"/>
              <a:ext cx="381035" cy="38103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021703" y="1872107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726945" y="2086028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154078" y="2683956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481963" y="1928383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2010582" y="2431827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2541976" y="2773169"/>
              <a:ext cx="127936" cy="1279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1665621" y="1808139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2450517" y="1607344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2096973" y="1800447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2715521" y="2510345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1660277" y="2443380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2113714" y="2106036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2715521" y="2198419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1788213" y="2762916"/>
              <a:ext cx="127936" cy="12793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778788" y="1752114"/>
              <a:ext cx="127936" cy="12793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 60"/>
            <p:cNvSpPr/>
            <p:nvPr/>
          </p:nvSpPr>
          <p:spPr>
            <a:xfrm>
              <a:off x="2282792" y="1502006"/>
              <a:ext cx="1180132" cy="1108626"/>
            </a:xfrm>
            <a:custGeom>
              <a:avLst/>
              <a:gdLst>
                <a:gd name="connsiteX0" fmla="*/ 12603 w 1053127"/>
                <a:gd name="connsiteY0" fmla="*/ 966952 h 966952"/>
                <a:gd name="connsiteX1" fmla="*/ 23113 w 1053127"/>
                <a:gd name="connsiteY1" fmla="*/ 567559 h 966952"/>
                <a:gd name="connsiteX2" fmla="*/ 159747 w 1053127"/>
                <a:gd name="connsiteY2" fmla="*/ 578069 h 966952"/>
                <a:gd name="connsiteX3" fmla="*/ 222810 w 1053127"/>
                <a:gd name="connsiteY3" fmla="*/ 599090 h 966952"/>
                <a:gd name="connsiteX4" fmla="*/ 254341 w 1053127"/>
                <a:gd name="connsiteY4" fmla="*/ 588580 h 966952"/>
                <a:gd name="connsiteX5" fmla="*/ 296382 w 1053127"/>
                <a:gd name="connsiteY5" fmla="*/ 451945 h 966952"/>
                <a:gd name="connsiteX6" fmla="*/ 401485 w 1053127"/>
                <a:gd name="connsiteY6" fmla="*/ 462455 h 966952"/>
                <a:gd name="connsiteX7" fmla="*/ 422506 w 1053127"/>
                <a:gd name="connsiteY7" fmla="*/ 430924 h 966952"/>
                <a:gd name="connsiteX8" fmla="*/ 517099 w 1053127"/>
                <a:gd name="connsiteY8" fmla="*/ 378373 h 966952"/>
                <a:gd name="connsiteX9" fmla="*/ 601182 w 1053127"/>
                <a:gd name="connsiteY9" fmla="*/ 399393 h 966952"/>
                <a:gd name="connsiteX10" fmla="*/ 622203 w 1053127"/>
                <a:gd name="connsiteY10" fmla="*/ 430924 h 966952"/>
                <a:gd name="connsiteX11" fmla="*/ 653734 w 1053127"/>
                <a:gd name="connsiteY11" fmla="*/ 451945 h 966952"/>
                <a:gd name="connsiteX12" fmla="*/ 674754 w 1053127"/>
                <a:gd name="connsiteY12" fmla="*/ 483476 h 966952"/>
                <a:gd name="connsiteX13" fmla="*/ 685265 w 1053127"/>
                <a:gd name="connsiteY13" fmla="*/ 515007 h 966952"/>
                <a:gd name="connsiteX14" fmla="*/ 716796 w 1053127"/>
                <a:gd name="connsiteY14" fmla="*/ 536028 h 966952"/>
                <a:gd name="connsiteX15" fmla="*/ 748327 w 1053127"/>
                <a:gd name="connsiteY15" fmla="*/ 451945 h 966952"/>
                <a:gd name="connsiteX16" fmla="*/ 758837 w 1053127"/>
                <a:gd name="connsiteY16" fmla="*/ 178676 h 966952"/>
                <a:gd name="connsiteX17" fmla="*/ 779858 w 1053127"/>
                <a:gd name="connsiteY17" fmla="*/ 147145 h 966952"/>
                <a:gd name="connsiteX18" fmla="*/ 821899 w 1053127"/>
                <a:gd name="connsiteY18" fmla="*/ 126124 h 966952"/>
                <a:gd name="connsiteX19" fmla="*/ 853430 w 1053127"/>
                <a:gd name="connsiteY19" fmla="*/ 105104 h 966952"/>
                <a:gd name="connsiteX20" fmla="*/ 884961 w 1053127"/>
                <a:gd name="connsiteY20" fmla="*/ 94593 h 966952"/>
                <a:gd name="connsiteX21" fmla="*/ 948023 w 1053127"/>
                <a:gd name="connsiteY21" fmla="*/ 52552 h 966952"/>
                <a:gd name="connsiteX22" fmla="*/ 1011085 w 1053127"/>
                <a:gd name="connsiteY22" fmla="*/ 21021 h 966952"/>
                <a:gd name="connsiteX23" fmla="*/ 1053127 w 1053127"/>
                <a:gd name="connsiteY23" fmla="*/ 0 h 96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3127" h="966952">
                  <a:moveTo>
                    <a:pt x="12603" y="966952"/>
                  </a:moveTo>
                  <a:cubicBezTo>
                    <a:pt x="16106" y="833821"/>
                    <a:pt x="-24017" y="692118"/>
                    <a:pt x="23113" y="567559"/>
                  </a:cubicBezTo>
                  <a:cubicBezTo>
                    <a:pt x="39278" y="524836"/>
                    <a:pt x="114627" y="570945"/>
                    <a:pt x="159747" y="578069"/>
                  </a:cubicBezTo>
                  <a:cubicBezTo>
                    <a:pt x="181634" y="581525"/>
                    <a:pt x="222810" y="599090"/>
                    <a:pt x="222810" y="599090"/>
                  </a:cubicBezTo>
                  <a:cubicBezTo>
                    <a:pt x="233320" y="595587"/>
                    <a:pt x="251654" y="599328"/>
                    <a:pt x="254341" y="588580"/>
                  </a:cubicBezTo>
                  <a:cubicBezTo>
                    <a:pt x="292446" y="436157"/>
                    <a:pt x="214611" y="397430"/>
                    <a:pt x="296382" y="451945"/>
                  </a:cubicBezTo>
                  <a:cubicBezTo>
                    <a:pt x="314675" y="506824"/>
                    <a:pt x="303166" y="507146"/>
                    <a:pt x="401485" y="462455"/>
                  </a:cubicBezTo>
                  <a:cubicBezTo>
                    <a:pt x="412985" y="457228"/>
                    <a:pt x="412999" y="439242"/>
                    <a:pt x="422506" y="430924"/>
                  </a:cubicBezTo>
                  <a:cubicBezTo>
                    <a:pt x="466987" y="392004"/>
                    <a:pt x="473792" y="392808"/>
                    <a:pt x="517099" y="378373"/>
                  </a:cubicBezTo>
                  <a:cubicBezTo>
                    <a:pt x="545127" y="385380"/>
                    <a:pt x="575342" y="386473"/>
                    <a:pt x="601182" y="399393"/>
                  </a:cubicBezTo>
                  <a:cubicBezTo>
                    <a:pt x="612480" y="405042"/>
                    <a:pt x="613271" y="421992"/>
                    <a:pt x="622203" y="430924"/>
                  </a:cubicBezTo>
                  <a:cubicBezTo>
                    <a:pt x="631135" y="439856"/>
                    <a:pt x="643224" y="444938"/>
                    <a:pt x="653734" y="451945"/>
                  </a:cubicBezTo>
                  <a:cubicBezTo>
                    <a:pt x="660741" y="462455"/>
                    <a:pt x="669105" y="472178"/>
                    <a:pt x="674754" y="483476"/>
                  </a:cubicBezTo>
                  <a:cubicBezTo>
                    <a:pt x="679709" y="493385"/>
                    <a:pt x="678344" y="506356"/>
                    <a:pt x="685265" y="515007"/>
                  </a:cubicBezTo>
                  <a:cubicBezTo>
                    <a:pt x="693156" y="524871"/>
                    <a:pt x="706286" y="529021"/>
                    <a:pt x="716796" y="536028"/>
                  </a:cubicBezTo>
                  <a:cubicBezTo>
                    <a:pt x="740837" y="499965"/>
                    <a:pt x="745080" y="502271"/>
                    <a:pt x="748327" y="451945"/>
                  </a:cubicBezTo>
                  <a:cubicBezTo>
                    <a:pt x="754196" y="360977"/>
                    <a:pt x="749457" y="269349"/>
                    <a:pt x="758837" y="178676"/>
                  </a:cubicBezTo>
                  <a:cubicBezTo>
                    <a:pt x="760137" y="166111"/>
                    <a:pt x="770154" y="155232"/>
                    <a:pt x="779858" y="147145"/>
                  </a:cubicBezTo>
                  <a:cubicBezTo>
                    <a:pt x="791894" y="137115"/>
                    <a:pt x="808296" y="133897"/>
                    <a:pt x="821899" y="126124"/>
                  </a:cubicBezTo>
                  <a:cubicBezTo>
                    <a:pt x="832866" y="119857"/>
                    <a:pt x="842132" y="110753"/>
                    <a:pt x="853430" y="105104"/>
                  </a:cubicBezTo>
                  <a:cubicBezTo>
                    <a:pt x="863339" y="100149"/>
                    <a:pt x="875276" y="99973"/>
                    <a:pt x="884961" y="94593"/>
                  </a:cubicBezTo>
                  <a:cubicBezTo>
                    <a:pt x="907045" y="82324"/>
                    <a:pt x="927002" y="66566"/>
                    <a:pt x="948023" y="52552"/>
                  </a:cubicBezTo>
                  <a:cubicBezTo>
                    <a:pt x="1008621" y="12153"/>
                    <a:pt x="950162" y="47131"/>
                    <a:pt x="1011085" y="21021"/>
                  </a:cubicBezTo>
                  <a:cubicBezTo>
                    <a:pt x="1025486" y="14849"/>
                    <a:pt x="1053127" y="0"/>
                    <a:pt x="1053127" y="0"/>
                  </a:cubicBezTo>
                </a:path>
              </a:pathLst>
            </a:custGeom>
            <a:noFill/>
            <a:ln w="76200">
              <a:solidFill>
                <a:srgbClr val="FF0000">
                  <a:alpha val="56078"/>
                </a:srgb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68640" y="1357236"/>
            <a:ext cx="4479424" cy="2791844"/>
            <a:chOff x="668640" y="1285228"/>
            <a:chExt cx="4479424" cy="2791844"/>
          </a:xfrm>
        </p:grpSpPr>
        <p:pic>
          <p:nvPicPr>
            <p:cNvPr id="46" name="図 45" descr="\begin{document}&#10;\begin{align*}&#10;\frac{d {\bm P}}{dt} = {\bm \xi} (t) - \eta_D {\bm P}&#10;\end{align*}&#10;\end{document}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734" y="1818662"/>
              <a:ext cx="2304322" cy="623496"/>
            </a:xfrm>
            <a:prstGeom prst="rect">
              <a:avLst/>
            </a:prstGeom>
          </p:spPr>
        </p:pic>
        <p:pic>
          <p:nvPicPr>
            <p:cNvPr id="47" name="図 46" descr="\begin{document}&#10;\begin{align*}&#10;\langle \xi_i(t) \xi_j(t^\prime) \rangle = \kappa \delta_{ij} \delta(t-t^\prime)&#10;\end{align*}&#10;\end{document}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036" y="3501008"/>
              <a:ext cx="3451835" cy="342005"/>
            </a:xfrm>
            <a:prstGeom prst="rect">
              <a:avLst/>
            </a:prstGeom>
          </p:spPr>
        </p:pic>
        <p:sp>
          <p:nvSpPr>
            <p:cNvPr id="48" name="テキスト ボックス 47"/>
            <p:cNvSpPr txBox="1"/>
            <p:nvPr/>
          </p:nvSpPr>
          <p:spPr>
            <a:xfrm>
              <a:off x="998901" y="2780928"/>
              <a:ext cx="29358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Random kick (white noise)</a:t>
              </a:r>
              <a:endParaRPr kumimoji="1" lang="ja-JP" altLang="en-US" sz="20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998901" y="1332421"/>
              <a:ext cx="2478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/>
                <a:t>Langevin</a:t>
              </a:r>
              <a:r>
                <a:rPr kumimoji="1" lang="en-US" altLang="ja-JP" sz="2400" dirty="0" smtClean="0"/>
                <a:t> equation</a:t>
              </a:r>
              <a:endParaRPr kumimoji="1" lang="ja-JP" altLang="en-US" sz="2400" dirty="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68640" y="1285228"/>
              <a:ext cx="4479424" cy="2791844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1140222" y="4571722"/>
            <a:ext cx="32965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Drag force coefficient: </a:t>
            </a:r>
            <a:r>
              <a:rPr lang="en-US" altLang="ja-JP" sz="2400" dirty="0" err="1"/>
              <a:t>η</a:t>
            </a:r>
            <a:r>
              <a:rPr lang="en-US" altLang="ja-JP" sz="2400" baseline="-25000" dirty="0" err="1"/>
              <a:t>D</a:t>
            </a:r>
            <a:endParaRPr lang="ja-JP" altLang="en-US" sz="2400" baseline="-25000" dirty="0"/>
          </a:p>
          <a:p>
            <a:r>
              <a:rPr kumimoji="1" lang="en-US" altLang="ja-JP" sz="2400" dirty="0" smtClean="0"/>
              <a:t>Diffusion constant: κ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108055" y="4365104"/>
            <a:ext cx="2208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Einstein relation</a:t>
            </a:r>
            <a:endParaRPr kumimoji="1" lang="ja-JP" altLang="en-US" sz="2400" dirty="0"/>
          </a:p>
        </p:txBody>
      </p:sp>
      <p:pic>
        <p:nvPicPr>
          <p:cNvPr id="42" name="図 41" descr="\begin{document}&#10;\begin{align*}&#10;\eta_D = \frac{\kappa}{2MT}&#10;\end{align*}&#10;\end{document}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015" y="4804704"/>
            <a:ext cx="1932053" cy="734580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683568" y="5848034"/>
            <a:ext cx="7861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B050"/>
                </a:solidFill>
              </a:rPr>
              <a:t>Perturbative</a:t>
            </a:r>
            <a:r>
              <a:rPr lang="en-US" altLang="ja-JP" dirty="0" smtClean="0">
                <a:solidFill>
                  <a:srgbClr val="00B050"/>
                </a:solidFill>
              </a:rPr>
              <a:t> calculation by finite-T field theory (Hard Thermal Loop </a:t>
            </a:r>
            <a:r>
              <a:rPr lang="en-US" altLang="ja-JP" dirty="0" err="1" smtClean="0">
                <a:solidFill>
                  <a:srgbClr val="00B050"/>
                </a:solidFill>
              </a:rPr>
              <a:t>resummation</a:t>
            </a:r>
            <a:r>
              <a:rPr lang="en-US" altLang="ja-JP" dirty="0" smtClean="0">
                <a:solidFill>
                  <a:srgbClr val="00B050"/>
                </a:solidFill>
              </a:rPr>
              <a:t>)</a:t>
            </a:r>
            <a:endParaRPr kumimoji="1" lang="en-US" altLang="ja-JP" dirty="0" smtClean="0">
              <a:solidFill>
                <a:srgbClr val="00B050"/>
              </a:solidFill>
            </a:endParaRPr>
          </a:p>
          <a:p>
            <a:r>
              <a:rPr kumimoji="1" lang="en-US" altLang="ja-JP" dirty="0" smtClean="0">
                <a:solidFill>
                  <a:srgbClr val="00B050"/>
                </a:solidFill>
              </a:rPr>
              <a:t>LO and NLO without B are known (Moore &amp; </a:t>
            </a:r>
            <a:r>
              <a:rPr kumimoji="1" lang="en-US" altLang="ja-JP" dirty="0" err="1" smtClean="0">
                <a:solidFill>
                  <a:srgbClr val="00B050"/>
                </a:solidFill>
              </a:rPr>
              <a:t>Teaney</a:t>
            </a:r>
            <a:r>
              <a:rPr lang="en-US" altLang="ja-JP" dirty="0" smtClean="0">
                <a:solidFill>
                  <a:srgbClr val="00B050"/>
                </a:solidFill>
              </a:rPr>
              <a:t>, Caron-</a:t>
            </a:r>
            <a:r>
              <a:rPr lang="en-US" altLang="ja-JP" dirty="0" err="1" smtClean="0">
                <a:solidFill>
                  <a:srgbClr val="00B050"/>
                </a:solidFill>
              </a:rPr>
              <a:t>Huot</a:t>
            </a:r>
            <a:r>
              <a:rPr lang="en-US" altLang="ja-JP" dirty="0" smtClean="0">
                <a:solidFill>
                  <a:srgbClr val="00B050"/>
                </a:solidFill>
              </a:rPr>
              <a:t> &amp; Moore</a:t>
            </a:r>
            <a:r>
              <a:rPr kumimoji="1" lang="en-US" altLang="ja-JP" dirty="0" smtClean="0">
                <a:solidFill>
                  <a:srgbClr val="00B050"/>
                </a:solidFill>
              </a:rPr>
              <a:t>).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グループ化 75"/>
          <p:cNvGrpSpPr/>
          <p:nvPr/>
        </p:nvGrpSpPr>
        <p:grpSpPr>
          <a:xfrm>
            <a:off x="1261618" y="2185588"/>
            <a:ext cx="7702870" cy="2056294"/>
            <a:chOff x="1227164" y="2411596"/>
            <a:chExt cx="7702870" cy="2056294"/>
          </a:xfrm>
        </p:grpSpPr>
        <p:grpSp>
          <p:nvGrpSpPr>
            <p:cNvPr id="77" name="グループ化 76"/>
            <p:cNvGrpSpPr/>
            <p:nvPr/>
          </p:nvGrpSpPr>
          <p:grpSpPr>
            <a:xfrm>
              <a:off x="3018504" y="2411596"/>
              <a:ext cx="2129560" cy="1659088"/>
              <a:chOff x="6012160" y="332656"/>
              <a:chExt cx="3193354" cy="2487864"/>
            </a:xfrm>
          </p:grpSpPr>
          <p:cxnSp>
            <p:nvCxnSpPr>
              <p:cNvPr id="97" name="直線コネクタ 96"/>
              <p:cNvCxnSpPr/>
              <p:nvPr/>
            </p:nvCxnSpPr>
            <p:spPr>
              <a:xfrm>
                <a:off x="6012160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/>
              <p:cNvCxnSpPr/>
              <p:nvPr/>
            </p:nvCxnSpPr>
            <p:spPr>
              <a:xfrm>
                <a:off x="8748464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テキスト ボックス 98"/>
              <p:cNvSpPr txBox="1"/>
              <p:nvPr/>
            </p:nvSpPr>
            <p:spPr>
              <a:xfrm>
                <a:off x="8820472" y="332656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100" name="直線コネクタ 99"/>
              <p:cNvCxnSpPr/>
              <p:nvPr/>
            </p:nvCxnSpPr>
            <p:spPr>
              <a:xfrm>
                <a:off x="6588224" y="908720"/>
                <a:ext cx="0" cy="1728192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1" name="グループ化 100"/>
              <p:cNvGrpSpPr/>
              <p:nvPr/>
            </p:nvGrpSpPr>
            <p:grpSpPr>
              <a:xfrm>
                <a:off x="6650954" y="1556792"/>
                <a:ext cx="1593454" cy="304862"/>
                <a:chOff x="6139530" y="1556792"/>
                <a:chExt cx="1593454" cy="304862"/>
              </a:xfrm>
            </p:grpSpPr>
            <p:pic>
              <p:nvPicPr>
                <p:cNvPr id="106" name="Picture 8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7" name="円/楕円 106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/楕円 107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2" name="直線コネクタ 101"/>
              <p:cNvCxnSpPr/>
              <p:nvPr/>
            </p:nvCxnSpPr>
            <p:spPr>
              <a:xfrm>
                <a:off x="8244408" y="908720"/>
                <a:ext cx="0" cy="1728192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" name="グループ化 102"/>
              <p:cNvGrpSpPr/>
              <p:nvPr/>
            </p:nvGrpSpPr>
            <p:grpSpPr>
              <a:xfrm>
                <a:off x="7211487" y="1121719"/>
                <a:ext cx="536233" cy="363065"/>
                <a:chOff x="7211487" y="1121719"/>
                <a:chExt cx="536233" cy="363065"/>
              </a:xfrm>
            </p:grpSpPr>
            <p:cxnSp>
              <p:nvCxnSpPr>
                <p:cNvPr id="104" name="直線矢印コネクタ 103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05" name="図 104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</p:grpSp>
        <p:pic>
          <p:nvPicPr>
            <p:cNvPr id="78" name="図 77" descr="\begin{document}&#10;\begin{align*}&#10;\frac{d\Gamma}{d^3\bq} = 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7164" y="2863908"/>
              <a:ext cx="1040580" cy="915840"/>
            </a:xfrm>
            <a:prstGeom prst="rect">
              <a:avLst/>
            </a:prstGeom>
          </p:spPr>
        </p:pic>
        <p:grpSp>
          <p:nvGrpSpPr>
            <p:cNvPr id="79" name="グループ化 78"/>
            <p:cNvGrpSpPr/>
            <p:nvPr/>
          </p:nvGrpSpPr>
          <p:grpSpPr>
            <a:xfrm>
              <a:off x="6444208" y="2411596"/>
              <a:ext cx="2242827" cy="1747332"/>
              <a:chOff x="6686964" y="4647165"/>
              <a:chExt cx="2421540" cy="1886563"/>
            </a:xfrm>
          </p:grpSpPr>
          <p:cxnSp>
            <p:nvCxnSpPr>
              <p:cNvPr id="85" name="直線コネクタ 84"/>
              <p:cNvCxnSpPr/>
              <p:nvPr/>
            </p:nvCxnSpPr>
            <p:spPr>
              <a:xfrm>
                <a:off x="6686964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8761920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テキスト ボックス 86"/>
              <p:cNvSpPr txBox="1"/>
              <p:nvPr/>
            </p:nvSpPr>
            <p:spPr>
              <a:xfrm>
                <a:off x="8816524" y="4647165"/>
                <a:ext cx="291980" cy="3967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88" name="直線コネクタ 87"/>
              <p:cNvCxnSpPr/>
              <p:nvPr/>
            </p:nvCxnSpPr>
            <p:spPr>
              <a:xfrm>
                <a:off x="7123797" y="5083998"/>
                <a:ext cx="0" cy="1310499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グループ化 88"/>
              <p:cNvGrpSpPr/>
              <p:nvPr/>
            </p:nvGrpSpPr>
            <p:grpSpPr>
              <a:xfrm>
                <a:off x="7171365" y="5575435"/>
                <a:ext cx="1208326" cy="231179"/>
                <a:chOff x="6139530" y="1556792"/>
                <a:chExt cx="1593454" cy="304862"/>
              </a:xfrm>
            </p:grpSpPr>
            <p:pic>
              <p:nvPicPr>
                <p:cNvPr id="94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5" name="円/楕円 94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95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/>
              <p:cNvGrpSpPr/>
              <p:nvPr/>
            </p:nvGrpSpPr>
            <p:grpSpPr>
              <a:xfrm>
                <a:off x="7596421" y="5245516"/>
                <a:ext cx="406629" cy="275314"/>
                <a:chOff x="7211487" y="1121719"/>
                <a:chExt cx="536233" cy="363065"/>
              </a:xfrm>
            </p:grpSpPr>
            <p:cxnSp>
              <p:nvCxnSpPr>
                <p:cNvPr id="92" name="直線矢印コネクタ 91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93" name="図 92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  <p:pic>
            <p:nvPicPr>
              <p:cNvPr id="91" name="Picture 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738763" y="5680418"/>
                <a:ext cx="1350571" cy="195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0" name="テキスト ボックス 79"/>
            <p:cNvSpPr txBox="1"/>
            <p:nvPr/>
          </p:nvSpPr>
          <p:spPr>
            <a:xfrm>
              <a:off x="3622976" y="4067780"/>
              <a:ext cx="18061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Thermal quarks</a:t>
              </a:r>
              <a:endParaRPr kumimoji="1" lang="ja-JP" altLang="en-US" sz="2000" dirty="0"/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7137556" y="4067780"/>
              <a:ext cx="1792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Thermal gluons</a:t>
              </a:r>
              <a:endParaRPr kumimoji="1" lang="ja-JP" altLang="en-US" sz="2000" dirty="0"/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5529590" y="313167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+</a:t>
              </a:r>
              <a:endParaRPr kumimoji="1" lang="ja-JP" altLang="en-US" sz="2400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3151468" y="3923764"/>
              <a:ext cx="48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HQ</a:t>
              </a:r>
              <a:endParaRPr kumimoji="1" lang="ja-JP" altLang="en-US" dirty="0"/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6607852" y="3995772"/>
              <a:ext cx="48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HQ</a:t>
              </a:r>
              <a:endParaRPr kumimoji="1" lang="ja-JP" altLang="en-US" dirty="0"/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251520" y="1700808"/>
            <a:ext cx="7089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Momentum transfer rate in the LO Coulomb scatterings</a:t>
            </a:r>
            <a:endParaRPr kumimoji="1" lang="ja-JP" altLang="en-US" sz="2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1520" y="116632"/>
            <a:ext cx="8828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>
                <a:solidFill>
                  <a:srgbClr val="0070C0"/>
                </a:solidFill>
              </a:rPr>
              <a:t>Perturbative</a:t>
            </a:r>
            <a:r>
              <a:rPr kumimoji="1" lang="en-US" altLang="ja-JP" sz="2800" dirty="0" smtClean="0">
                <a:solidFill>
                  <a:srgbClr val="0070C0"/>
                </a:solidFill>
              </a:rPr>
              <a:t> computation of momentum diffusion constant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grpSp>
        <p:nvGrpSpPr>
          <p:cNvPr id="111" name="グループ化 110"/>
          <p:cNvGrpSpPr/>
          <p:nvPr/>
        </p:nvGrpSpPr>
        <p:grpSpPr>
          <a:xfrm>
            <a:off x="899592" y="5148480"/>
            <a:ext cx="7570021" cy="1376864"/>
            <a:chOff x="395536" y="4767535"/>
            <a:chExt cx="7570021" cy="1376864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395536" y="4767535"/>
              <a:ext cx="58442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</a:rPr>
                <a:t>Effects of a strong magnetic field (</a:t>
              </a:r>
              <a:r>
                <a:rPr kumimoji="1" lang="en-US" altLang="ja-JP" sz="2400" b="1" dirty="0" err="1" smtClean="0">
                  <a:solidFill>
                    <a:srgbClr val="FF0000"/>
                  </a:solidFill>
                </a:rPr>
                <a:t>eB</a:t>
              </a:r>
              <a:r>
                <a:rPr kumimoji="1" lang="en-US" altLang="ja-JP" sz="2400" b="1" dirty="0" smtClean="0">
                  <a:solidFill>
                    <a:srgbClr val="FF0000"/>
                  </a:solidFill>
                </a:rPr>
                <a:t> &gt;&gt; T^2)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95536" y="5313402"/>
              <a:ext cx="75700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1.</a:t>
              </a:r>
              <a:r>
                <a:rPr kumimoji="1" lang="en-US" altLang="ja-JP" sz="2400" dirty="0" smtClean="0">
                  <a:solidFill>
                    <a:srgbClr val="FF0000"/>
                  </a:solidFill>
                </a:rPr>
                <a:t> Modification of the dispersion relation of thermal quarks</a:t>
              </a:r>
            </a:p>
            <a:p>
              <a:r>
                <a:rPr lang="en-US" altLang="ja-JP" sz="2400" dirty="0" smtClean="0">
                  <a:solidFill>
                    <a:srgbClr val="FF0000"/>
                  </a:solidFill>
                </a:rPr>
                <a:t>2. Modification of the Debye screening mass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1261618" y="2176296"/>
            <a:ext cx="7702870" cy="2056294"/>
            <a:chOff x="1227164" y="2411596"/>
            <a:chExt cx="7702870" cy="2056294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3018504" y="2411596"/>
              <a:ext cx="2129560" cy="1659088"/>
              <a:chOff x="6012160" y="332656"/>
              <a:chExt cx="3193354" cy="2487864"/>
            </a:xfrm>
          </p:grpSpPr>
          <p:cxnSp>
            <p:nvCxnSpPr>
              <p:cNvPr id="5" name="直線コネクタ 4"/>
              <p:cNvCxnSpPr/>
              <p:nvPr/>
            </p:nvCxnSpPr>
            <p:spPr>
              <a:xfrm>
                <a:off x="6012160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/>
            </p:nvCxnSpPr>
            <p:spPr>
              <a:xfrm>
                <a:off x="8748464" y="588272"/>
                <a:ext cx="0" cy="223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テキスト ボックス 6"/>
              <p:cNvSpPr txBox="1"/>
              <p:nvPr/>
            </p:nvSpPr>
            <p:spPr>
              <a:xfrm>
                <a:off x="8820472" y="332656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8" name="直線コネクタ 7"/>
              <p:cNvCxnSpPr/>
              <p:nvPr/>
            </p:nvCxnSpPr>
            <p:spPr>
              <a:xfrm>
                <a:off x="6588224" y="908720"/>
                <a:ext cx="0" cy="1728192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グループ化 8"/>
              <p:cNvGrpSpPr/>
              <p:nvPr/>
            </p:nvGrpSpPr>
            <p:grpSpPr>
              <a:xfrm>
                <a:off x="6650954" y="1556792"/>
                <a:ext cx="1593454" cy="304862"/>
                <a:chOff x="6139530" y="1556792"/>
                <a:chExt cx="1593454" cy="304862"/>
              </a:xfrm>
            </p:grpSpPr>
            <p:pic>
              <p:nvPicPr>
                <p:cNvPr id="14" name="Picture 8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円/楕円 14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円/楕円 15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" name="直線コネクタ 9"/>
              <p:cNvCxnSpPr/>
              <p:nvPr/>
            </p:nvCxnSpPr>
            <p:spPr>
              <a:xfrm>
                <a:off x="8244408" y="908720"/>
                <a:ext cx="0" cy="1728192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グループ化 10"/>
              <p:cNvGrpSpPr/>
              <p:nvPr/>
            </p:nvGrpSpPr>
            <p:grpSpPr>
              <a:xfrm>
                <a:off x="7211487" y="1121719"/>
                <a:ext cx="536233" cy="363065"/>
                <a:chOff x="7211487" y="1121719"/>
                <a:chExt cx="536233" cy="363065"/>
              </a:xfrm>
            </p:grpSpPr>
            <p:cxnSp>
              <p:nvCxnSpPr>
                <p:cNvPr id="12" name="直線矢印コネクタ 11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3" name="図 12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</p:grpSp>
        <p:pic>
          <p:nvPicPr>
            <p:cNvPr id="17" name="図 16" descr="\begin{document}&#10;\begin{align*}&#10;\frac{d\Gamma}{d^3\bq} = &#10;\end{align*}&#10;\end{document}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7164" y="2863908"/>
              <a:ext cx="1040580" cy="915840"/>
            </a:xfrm>
            <a:prstGeom prst="rect">
              <a:avLst/>
            </a:prstGeom>
          </p:spPr>
        </p:pic>
        <p:grpSp>
          <p:nvGrpSpPr>
            <p:cNvPr id="18" name="グループ化 17"/>
            <p:cNvGrpSpPr/>
            <p:nvPr/>
          </p:nvGrpSpPr>
          <p:grpSpPr>
            <a:xfrm>
              <a:off x="6444208" y="2411596"/>
              <a:ext cx="2242827" cy="1747332"/>
              <a:chOff x="6686964" y="4647165"/>
              <a:chExt cx="2421540" cy="1886563"/>
            </a:xfrm>
          </p:grpSpPr>
          <p:cxnSp>
            <p:nvCxnSpPr>
              <p:cNvPr id="19" name="直線コネクタ 18"/>
              <p:cNvCxnSpPr/>
              <p:nvPr/>
            </p:nvCxnSpPr>
            <p:spPr>
              <a:xfrm>
                <a:off x="6686964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8761920" y="4841000"/>
                <a:ext cx="0" cy="16927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テキスト ボックス 20"/>
              <p:cNvSpPr txBox="1"/>
              <p:nvPr/>
            </p:nvSpPr>
            <p:spPr>
              <a:xfrm>
                <a:off x="8816524" y="4647165"/>
                <a:ext cx="291980" cy="3967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22" name="直線コネクタ 21"/>
              <p:cNvCxnSpPr/>
              <p:nvPr/>
            </p:nvCxnSpPr>
            <p:spPr>
              <a:xfrm>
                <a:off x="7123797" y="5083998"/>
                <a:ext cx="0" cy="1310499"/>
              </a:xfrm>
              <a:prstGeom prst="line">
                <a:avLst/>
              </a:prstGeom>
              <a:ln w="101600" cmpd="dbl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グループ化 22"/>
              <p:cNvGrpSpPr/>
              <p:nvPr/>
            </p:nvGrpSpPr>
            <p:grpSpPr>
              <a:xfrm>
                <a:off x="7171365" y="5575435"/>
                <a:ext cx="1208326" cy="231179"/>
                <a:chOff x="6139530" y="1556792"/>
                <a:chExt cx="1593454" cy="304862"/>
              </a:xfrm>
            </p:grpSpPr>
            <p:pic>
              <p:nvPicPr>
                <p:cNvPr id="28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39530" y="1628800"/>
                  <a:ext cx="1593454" cy="230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" name="円/楕円 28"/>
                <p:cNvSpPr/>
                <p:nvPr/>
              </p:nvSpPr>
              <p:spPr>
                <a:xfrm>
                  <a:off x="7090636" y="1561195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円/楕円 29"/>
                <p:cNvSpPr/>
                <p:nvPr/>
              </p:nvSpPr>
              <p:spPr>
                <a:xfrm>
                  <a:off x="6456004" y="1556792"/>
                  <a:ext cx="300459" cy="30045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>
                <a:off x="7596421" y="5245516"/>
                <a:ext cx="406629" cy="275314"/>
                <a:chOff x="7211487" y="1121719"/>
                <a:chExt cx="536233" cy="363065"/>
              </a:xfrm>
            </p:grpSpPr>
            <p:cxnSp>
              <p:nvCxnSpPr>
                <p:cNvPr id="26" name="直線矢印コネクタ 25"/>
                <p:cNvCxnSpPr/>
                <p:nvPr/>
              </p:nvCxnSpPr>
              <p:spPr>
                <a:xfrm flipH="1">
                  <a:off x="7211487" y="1484784"/>
                  <a:ext cx="536233" cy="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7" name="図 26" descr="\begin{document}&#10;\begin{align*}&#10;q&#10;\end{align*}&#10;\end{document}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5746" y="1121719"/>
                  <a:ext cx="138582" cy="219049"/>
                </a:xfrm>
                <a:prstGeom prst="rect">
                  <a:avLst/>
                </a:prstGeom>
              </p:spPr>
            </p:pic>
          </p:grpSp>
          <p:pic>
            <p:nvPicPr>
              <p:cNvPr id="25" name="Picture 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738763" y="5680418"/>
                <a:ext cx="1350571" cy="195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1" name="テキスト ボックス 30"/>
            <p:cNvSpPr txBox="1"/>
            <p:nvPr/>
          </p:nvSpPr>
          <p:spPr>
            <a:xfrm>
              <a:off x="3622976" y="4067780"/>
              <a:ext cx="18061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Thermal quarks</a:t>
              </a:r>
              <a:endParaRPr kumimoji="1" lang="ja-JP" altLang="en-US" sz="20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7137556" y="4067780"/>
              <a:ext cx="1792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Thermal gluons</a:t>
              </a:r>
              <a:endParaRPr kumimoji="1" lang="ja-JP" altLang="en-US" sz="20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529590" y="313167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+</a:t>
              </a:r>
              <a:endParaRPr kumimoji="1" lang="ja-JP" altLang="en-US" sz="2400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3151468" y="3923764"/>
              <a:ext cx="48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HQ</a:t>
              </a:r>
              <a:endParaRPr kumimoji="1" lang="ja-JP" altLang="en-US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6607852" y="3995772"/>
              <a:ext cx="48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HQ</a:t>
              </a:r>
              <a:endParaRPr kumimoji="1" lang="ja-JP" altLang="en-US" dirty="0"/>
            </a:p>
          </p:txBody>
        </p:sp>
      </p:grpSp>
      <p:sp>
        <p:nvSpPr>
          <p:cNvPr id="109" name="テキスト ボックス 108"/>
          <p:cNvSpPr txBox="1"/>
          <p:nvPr/>
        </p:nvSpPr>
        <p:spPr>
          <a:xfrm>
            <a:off x="1781908" y="4283804"/>
            <a:ext cx="6467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c.f.)  LO and NLO without B (Moore &amp; </a:t>
            </a:r>
            <a:r>
              <a:rPr kumimoji="1" lang="en-US" altLang="ja-JP" dirty="0" err="1" smtClean="0">
                <a:solidFill>
                  <a:srgbClr val="00B050"/>
                </a:solidFill>
              </a:rPr>
              <a:t>Teaney</a:t>
            </a:r>
            <a:r>
              <a:rPr lang="en-US" altLang="ja-JP" dirty="0" smtClean="0">
                <a:solidFill>
                  <a:srgbClr val="00B050"/>
                </a:solidFill>
              </a:rPr>
              <a:t>, Caron-</a:t>
            </a:r>
            <a:r>
              <a:rPr lang="en-US" altLang="ja-JP" dirty="0" err="1" smtClean="0">
                <a:solidFill>
                  <a:srgbClr val="00B050"/>
                </a:solidFill>
              </a:rPr>
              <a:t>Huot</a:t>
            </a:r>
            <a:r>
              <a:rPr lang="en-US" altLang="ja-JP" dirty="0" smtClean="0">
                <a:solidFill>
                  <a:srgbClr val="00B050"/>
                </a:solidFill>
              </a:rPr>
              <a:t> &amp; Moore</a:t>
            </a:r>
            <a:r>
              <a:rPr kumimoji="1" lang="en-US" altLang="ja-JP" dirty="0" smtClean="0">
                <a:solidFill>
                  <a:srgbClr val="00B050"/>
                </a:solidFill>
              </a:rPr>
              <a:t>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pic>
        <p:nvPicPr>
          <p:cNvPr id="110" name="図 109" descr="\begin{document}&#10;\begin{align*}&#10;\kappa_i = \int \!\! d^3\bq \, q_i^2 \frac{d\Gamma}{d^3\bq}&#10;\end{align*}&#10;\end{document}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865" y="692696"/>
            <a:ext cx="2671223" cy="85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25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/>
          <p:cNvSpPr txBox="1"/>
          <p:nvPr/>
        </p:nvSpPr>
        <p:spPr>
          <a:xfrm>
            <a:off x="611560" y="241484"/>
            <a:ext cx="7946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70C0"/>
                </a:solidFill>
              </a:rPr>
              <a:t>1. Prohibition of the longitudinal momentum transfer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611560" y="2235582"/>
            <a:ext cx="2143740" cy="2236948"/>
            <a:chOff x="2212237" y="2209649"/>
            <a:chExt cx="1255894" cy="1310499"/>
          </a:xfrm>
        </p:grpSpPr>
        <p:cxnSp>
          <p:nvCxnSpPr>
            <p:cNvPr id="35" name="直線コネクタ 34"/>
            <p:cNvCxnSpPr/>
            <p:nvPr/>
          </p:nvCxnSpPr>
          <p:spPr>
            <a:xfrm>
              <a:off x="2212237" y="2209649"/>
              <a:ext cx="0" cy="1310499"/>
            </a:xfrm>
            <a:prstGeom prst="line">
              <a:avLst/>
            </a:prstGeom>
            <a:ln w="1016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9805" y="2755690"/>
              <a:ext cx="1208326" cy="17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" name="直線コネクタ 36"/>
            <p:cNvCxnSpPr/>
            <p:nvPr/>
          </p:nvCxnSpPr>
          <p:spPr>
            <a:xfrm>
              <a:off x="3468131" y="2209649"/>
              <a:ext cx="0" cy="1310499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グループ化 37"/>
            <p:cNvGrpSpPr/>
            <p:nvPr/>
          </p:nvGrpSpPr>
          <p:grpSpPr>
            <a:xfrm>
              <a:off x="2684861" y="2278724"/>
              <a:ext cx="406629" cy="275314"/>
              <a:chOff x="7211487" y="999812"/>
              <a:chExt cx="536233" cy="363065"/>
            </a:xfrm>
          </p:grpSpPr>
          <p:cxnSp>
            <p:nvCxnSpPr>
              <p:cNvPr id="39" name="直線矢印コネクタ 38"/>
              <p:cNvCxnSpPr/>
              <p:nvPr/>
            </p:nvCxnSpPr>
            <p:spPr>
              <a:xfrm flipH="1">
                <a:off x="7211487" y="1362877"/>
                <a:ext cx="536233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0" name="図 39" descr="\begin{document}&#10;\begin{align*}&#10;q&#10;\end{align*}&#10;\end{document}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5746" y="999812"/>
                <a:ext cx="138582" cy="219049"/>
              </a:xfrm>
              <a:prstGeom prst="rect">
                <a:avLst/>
              </a:prstGeom>
            </p:spPr>
          </p:pic>
        </p:grpSp>
      </p:grpSp>
      <p:grpSp>
        <p:nvGrpSpPr>
          <p:cNvPr id="87" name="グループ化 86"/>
          <p:cNvGrpSpPr/>
          <p:nvPr/>
        </p:nvGrpSpPr>
        <p:grpSpPr>
          <a:xfrm>
            <a:off x="2331843" y="4086870"/>
            <a:ext cx="295941" cy="555296"/>
            <a:chOff x="3195939" y="3691412"/>
            <a:chExt cx="295941" cy="555296"/>
          </a:xfrm>
        </p:grpSpPr>
        <p:pic>
          <p:nvPicPr>
            <p:cNvPr id="77" name="図 76" descr="\begin{document}&#10;\begin{align*}&#10;k&#10;\end{align*}&#10;\end{document}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5939" y="3754168"/>
              <a:ext cx="184005" cy="289380"/>
            </a:xfrm>
            <a:prstGeom prst="rect">
              <a:avLst/>
            </a:prstGeom>
          </p:spPr>
        </p:pic>
        <p:cxnSp>
          <p:nvCxnSpPr>
            <p:cNvPr id="79" name="直線矢印コネクタ 78"/>
            <p:cNvCxnSpPr/>
            <p:nvPr/>
          </p:nvCxnSpPr>
          <p:spPr>
            <a:xfrm flipV="1">
              <a:off x="3491880" y="3691412"/>
              <a:ext cx="0" cy="55529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グループ化 87"/>
          <p:cNvGrpSpPr/>
          <p:nvPr/>
        </p:nvGrpSpPr>
        <p:grpSpPr>
          <a:xfrm>
            <a:off x="2263708" y="1973018"/>
            <a:ext cx="364076" cy="555296"/>
            <a:chOff x="3127804" y="2060848"/>
            <a:chExt cx="364076" cy="555296"/>
          </a:xfrm>
        </p:grpSpPr>
        <p:pic>
          <p:nvPicPr>
            <p:cNvPr id="78" name="図 77" descr="\begin{document}&#10;\begin{align*}&#10;k^\prime&#10;\end{align*}&#10;\end{document}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7804" y="2065890"/>
              <a:ext cx="276008" cy="324360"/>
            </a:xfrm>
            <a:prstGeom prst="rect">
              <a:avLst/>
            </a:prstGeom>
          </p:spPr>
        </p:pic>
        <p:cxnSp>
          <p:nvCxnSpPr>
            <p:cNvPr id="80" name="直線矢印コネクタ 79"/>
            <p:cNvCxnSpPr/>
            <p:nvPr/>
          </p:nvCxnSpPr>
          <p:spPr>
            <a:xfrm flipV="1">
              <a:off x="3491880" y="2060848"/>
              <a:ext cx="0" cy="55529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グループ化 85"/>
          <p:cNvGrpSpPr/>
          <p:nvPr/>
        </p:nvGrpSpPr>
        <p:grpSpPr>
          <a:xfrm>
            <a:off x="809935" y="4133258"/>
            <a:ext cx="377689" cy="555296"/>
            <a:chOff x="2170074" y="3691412"/>
            <a:chExt cx="377689" cy="555296"/>
          </a:xfrm>
        </p:grpSpPr>
        <p:cxnSp>
          <p:nvCxnSpPr>
            <p:cNvPr id="81" name="直線矢印コネクタ 80"/>
            <p:cNvCxnSpPr/>
            <p:nvPr/>
          </p:nvCxnSpPr>
          <p:spPr>
            <a:xfrm flipV="1">
              <a:off x="2170074" y="3691412"/>
              <a:ext cx="0" cy="55529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2" name="図 81" descr="\begin{document}&#10;\begin{align*}&#10;P&#10;\end{align*}&#10;\end{document}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5112" y="3760459"/>
              <a:ext cx="272651" cy="270225"/>
            </a:xfrm>
            <a:prstGeom prst="rect">
              <a:avLst/>
            </a:prstGeom>
          </p:spPr>
        </p:pic>
      </p:grpSp>
      <p:grpSp>
        <p:nvGrpSpPr>
          <p:cNvPr id="85" name="グループ化 84"/>
          <p:cNvGrpSpPr/>
          <p:nvPr/>
        </p:nvGrpSpPr>
        <p:grpSpPr>
          <a:xfrm>
            <a:off x="755576" y="1952250"/>
            <a:ext cx="460404" cy="555296"/>
            <a:chOff x="2167481" y="2060848"/>
            <a:chExt cx="460404" cy="555296"/>
          </a:xfrm>
        </p:grpSpPr>
        <p:cxnSp>
          <p:nvCxnSpPr>
            <p:cNvPr id="83" name="直線矢印コネクタ 82"/>
            <p:cNvCxnSpPr/>
            <p:nvPr/>
          </p:nvCxnSpPr>
          <p:spPr>
            <a:xfrm flipV="1">
              <a:off x="2167481" y="2060848"/>
              <a:ext cx="0" cy="55529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図 83" descr="\begin{document}&#10;\begin{align*}&#10;P^\prime&#10;\end{align*}&#10;\end{document}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2520" y="2104276"/>
              <a:ext cx="355365" cy="310145"/>
            </a:xfrm>
            <a:prstGeom prst="rect">
              <a:avLst/>
            </a:prstGeom>
          </p:spPr>
        </p:pic>
      </p:grpSp>
      <p:sp>
        <p:nvSpPr>
          <p:cNvPr id="94" name="テキスト ボックス 93"/>
          <p:cNvSpPr txBox="1"/>
          <p:nvPr/>
        </p:nvSpPr>
        <p:spPr>
          <a:xfrm>
            <a:off x="3275856" y="1628800"/>
            <a:ext cx="3348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Linear dispersion relation</a:t>
            </a:r>
            <a:endParaRPr kumimoji="1" lang="ja-JP" altLang="en-US" sz="2400" dirty="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3347864" y="2420888"/>
            <a:ext cx="3428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From the chirality conservation</a:t>
            </a:r>
            <a:endParaRPr kumimoji="1" lang="ja-JP" altLang="en-US" sz="2000" dirty="0"/>
          </a:p>
        </p:txBody>
      </p:sp>
      <p:pic>
        <p:nvPicPr>
          <p:cNvPr id="107" name="図 106" descr="\begin{document}&#10;\begin{eqnarray}&#10;q_z &amp;=&amp; k_z^\prime - k_z &#10;\nonumber&#10;\end{eqnarray}&#10;\end{document}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046" y="3822357"/>
            <a:ext cx="2218098" cy="374309"/>
          </a:xfrm>
          <a:prstGeom prst="rect">
            <a:avLst/>
          </a:prstGeom>
        </p:spPr>
      </p:pic>
      <p:sp>
        <p:nvSpPr>
          <p:cNvPr id="108" name="テキスト ボックス 107"/>
          <p:cNvSpPr txBox="1"/>
          <p:nvPr/>
        </p:nvSpPr>
        <p:spPr>
          <a:xfrm>
            <a:off x="9756576" y="3305310"/>
            <a:ext cx="572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Energy and momentum </a:t>
            </a:r>
            <a:r>
              <a:rPr kumimoji="1" lang="en-US" altLang="ja-JP" sz="2000" dirty="0" smtClean="0"/>
              <a:t>transfers in the direction of B</a:t>
            </a:r>
            <a:endParaRPr kumimoji="1" lang="ja-JP" altLang="en-US" sz="2000" dirty="0"/>
          </a:p>
        </p:txBody>
      </p:sp>
      <p:pic>
        <p:nvPicPr>
          <p:cNvPr id="42" name="図 41" descr="\begin{document}&#10;{\red&#10;$\kappa_\parallel = 0$ in massless limit, while $\kappa_\perp \not = 0$.&#10;}&#10;\end{document}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91" y="6021288"/>
            <a:ext cx="6719533" cy="43204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43156" y="465313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HQ</a:t>
            </a:r>
            <a:endParaRPr kumimoji="1" lang="ja-JP" altLang="en-US" sz="24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979712" y="4684494"/>
            <a:ext cx="123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Light quark</a:t>
            </a:r>
            <a:endParaRPr kumimoji="1" lang="ja-JP" altLang="en-US" dirty="0"/>
          </a:p>
        </p:txBody>
      </p:sp>
      <p:pic>
        <p:nvPicPr>
          <p:cNvPr id="6" name="図 5" descr="\begin{document}&#10;\begin{align*}&#10;q^0 = k^{\prime 0} - k^0&#10;\, ,&#10;\end{align*}&#10;\end{document}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024" y="3836626"/>
            <a:ext cx="2095576" cy="380366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3419872" y="3645024"/>
            <a:ext cx="5137335" cy="1368152"/>
            <a:chOff x="3347864" y="4149080"/>
            <a:chExt cx="5137335" cy="1368152"/>
          </a:xfrm>
        </p:grpSpPr>
        <p:sp>
          <p:nvSpPr>
            <p:cNvPr id="109" name="テキスト ボックス 108"/>
            <p:cNvSpPr txBox="1"/>
            <p:nvPr/>
          </p:nvSpPr>
          <p:spPr>
            <a:xfrm>
              <a:off x="3347864" y="4193828"/>
              <a:ext cx="39162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In the static limit (or HQ limit)</a:t>
              </a:r>
              <a:endParaRPr kumimoji="1" lang="ja-JP" altLang="en-US" sz="2400" dirty="0"/>
            </a:p>
          </p:txBody>
        </p:sp>
        <p:pic>
          <p:nvPicPr>
            <p:cNvPr id="113" name="図 112" descr="\begin{document}&#10;\begin{align*}&#10;q^0 \to 0&#10;\end{align*}&#10;\end{document}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978" y="4199756"/>
              <a:ext cx="1148446" cy="426120"/>
            </a:xfrm>
            <a:prstGeom prst="rect">
              <a:avLst/>
            </a:prstGeom>
          </p:spPr>
        </p:pic>
        <p:sp>
          <p:nvSpPr>
            <p:cNvPr id="115" name="正方形/長方形 114"/>
            <p:cNvSpPr/>
            <p:nvPr/>
          </p:nvSpPr>
          <p:spPr>
            <a:xfrm>
              <a:off x="3372631" y="4149080"/>
              <a:ext cx="5112568" cy="136815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" name="図 1" descr="\begin{document}&#10;{\red $q_z \to 0$.}&#10;\end{document}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6108" y="4860720"/>
              <a:ext cx="1777990" cy="512496"/>
            </a:xfrm>
            <a:prstGeom prst="rect">
              <a:avLst/>
            </a:prstGeom>
          </p:spPr>
        </p:pic>
      </p:grpSp>
      <p:pic>
        <p:nvPicPr>
          <p:cNvPr id="5" name="図 4" descr="\begin{document}&#10;\begin{align*}&#10;k^0 = \pm k_z&#10;\end{align*}&#10;\end{document}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740" y="1693080"/>
            <a:ext cx="1548180" cy="413400"/>
          </a:xfrm>
          <a:prstGeom prst="rect">
            <a:avLst/>
          </a:prstGeom>
        </p:spPr>
      </p:pic>
      <p:pic>
        <p:nvPicPr>
          <p:cNvPr id="7" name="図 6" descr="\begin{document}&#10;\begin{eqnarray}&#10;q^0 &amp;=&amp; {\red \pm} ( k_z^\prime - k_z ) = \pm q_z&#10;\nonumber&#10;\end{eqnarray}&#10;\end{document}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999" y="2853408"/>
            <a:ext cx="3829728" cy="39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9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1979712" y="313492"/>
            <a:ext cx="542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2. Screening effect in a strong B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07504" y="2123337"/>
            <a:ext cx="1413207" cy="3177871"/>
            <a:chOff x="944647" y="2987433"/>
            <a:chExt cx="1413207" cy="3177871"/>
          </a:xfrm>
        </p:grpSpPr>
        <p:sp>
          <p:nvSpPr>
            <p:cNvPr id="9" name="上矢印 8"/>
            <p:cNvSpPr/>
            <p:nvPr/>
          </p:nvSpPr>
          <p:spPr>
            <a:xfrm>
              <a:off x="1088663" y="2987433"/>
              <a:ext cx="1080120" cy="2466225"/>
            </a:xfrm>
            <a:prstGeom prst="upArrow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944647" y="5642084"/>
              <a:ext cx="14132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rgbClr val="00B050"/>
                  </a:solidFill>
                </a:rPr>
                <a:t>Strong B</a:t>
              </a:r>
              <a:endParaRPr kumimoji="1" lang="ja-JP" altLang="en-US" sz="2800" dirty="0">
                <a:solidFill>
                  <a:srgbClr val="00B050"/>
                </a:solidFill>
              </a:endParaRPr>
            </a:p>
          </p:txBody>
        </p:sp>
      </p:grpSp>
      <p:sp>
        <p:nvSpPr>
          <p:cNvPr id="54" name="円柱 53"/>
          <p:cNvSpPr/>
          <p:nvPr/>
        </p:nvSpPr>
        <p:spPr>
          <a:xfrm>
            <a:off x="3102155" y="2132856"/>
            <a:ext cx="173701" cy="2957869"/>
          </a:xfrm>
          <a:prstGeom prst="can">
            <a:avLst/>
          </a:prstGeom>
          <a:gradFill flip="none" rotWithShape="1">
            <a:gsLst>
              <a:gs pos="0">
                <a:srgbClr val="00B0F0">
                  <a:lumMod val="69000"/>
                </a:srgbClr>
              </a:gs>
              <a:gs pos="50000">
                <a:srgbClr val="00B0F0">
                  <a:lumMod val="93000"/>
                  <a:lumOff val="7000"/>
                </a:srgbClr>
              </a:gs>
              <a:gs pos="100000">
                <a:srgbClr val="00B0F0">
                  <a:lumMod val="69000"/>
                </a:srgbClr>
              </a:gs>
            </a:gsLst>
            <a:lin ang="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5" name="グループ化 54"/>
          <p:cNvGrpSpPr/>
          <p:nvPr/>
        </p:nvGrpSpPr>
        <p:grpSpPr>
          <a:xfrm>
            <a:off x="1403648" y="1473207"/>
            <a:ext cx="2440923" cy="3900009"/>
            <a:chOff x="1825950" y="1844824"/>
            <a:chExt cx="2674042" cy="4680520"/>
          </a:xfrm>
        </p:grpSpPr>
        <p:sp>
          <p:nvSpPr>
            <p:cNvPr id="56" name="正方形/長方形 55"/>
            <p:cNvSpPr/>
            <p:nvPr/>
          </p:nvSpPr>
          <p:spPr>
            <a:xfrm>
              <a:off x="1825950" y="1844824"/>
              <a:ext cx="2674042" cy="4680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1887218" y="2024864"/>
              <a:ext cx="2540766" cy="4428472"/>
              <a:chOff x="-1808208" y="992746"/>
              <a:chExt cx="2540766" cy="4428472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>
                <a:off x="-1457367" y="992746"/>
                <a:ext cx="1925118" cy="4428472"/>
                <a:chOff x="-1457367" y="992746"/>
                <a:chExt cx="1925118" cy="4428472"/>
              </a:xfrm>
            </p:grpSpPr>
            <p:sp>
              <p:nvSpPr>
                <p:cNvPr id="63" name="円柱 62"/>
                <p:cNvSpPr/>
                <p:nvPr/>
              </p:nvSpPr>
              <p:spPr>
                <a:xfrm>
                  <a:off x="-591308" y="992746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柱 64"/>
                <p:cNvSpPr/>
                <p:nvPr/>
              </p:nvSpPr>
              <p:spPr>
                <a:xfrm>
                  <a:off x="-591309" y="186882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柱 66"/>
                <p:cNvSpPr/>
                <p:nvPr/>
              </p:nvSpPr>
              <p:spPr>
                <a:xfrm>
                  <a:off x="-881303" y="107673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柱 67"/>
                <p:cNvSpPr/>
                <p:nvPr/>
              </p:nvSpPr>
              <p:spPr>
                <a:xfrm>
                  <a:off x="-1169335" y="122074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柱 70"/>
                <p:cNvSpPr/>
                <p:nvPr/>
              </p:nvSpPr>
              <p:spPr>
                <a:xfrm>
                  <a:off x="12478" y="122074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柱 71"/>
                <p:cNvSpPr/>
                <p:nvPr/>
              </p:nvSpPr>
              <p:spPr>
                <a:xfrm>
                  <a:off x="-275554" y="107673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柱 72"/>
                <p:cNvSpPr/>
                <p:nvPr/>
              </p:nvSpPr>
              <p:spPr>
                <a:xfrm>
                  <a:off x="-582440" y="13603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柱 73"/>
                <p:cNvSpPr/>
                <p:nvPr/>
              </p:nvSpPr>
              <p:spPr>
                <a:xfrm>
                  <a:off x="-275554" y="15087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柱 74"/>
                <p:cNvSpPr/>
                <p:nvPr/>
              </p:nvSpPr>
              <p:spPr>
                <a:xfrm>
                  <a:off x="288802" y="13603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柱 75"/>
                <p:cNvSpPr/>
                <p:nvPr/>
              </p:nvSpPr>
              <p:spPr>
                <a:xfrm>
                  <a:off x="-1457367" y="1364764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柱 76"/>
                <p:cNvSpPr/>
                <p:nvPr/>
              </p:nvSpPr>
              <p:spPr>
                <a:xfrm>
                  <a:off x="-881303" y="143677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柱 77"/>
                <p:cNvSpPr/>
                <p:nvPr/>
              </p:nvSpPr>
              <p:spPr>
                <a:xfrm>
                  <a:off x="-582440" y="1770035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柱 78"/>
                <p:cNvSpPr/>
                <p:nvPr/>
              </p:nvSpPr>
              <p:spPr>
                <a:xfrm>
                  <a:off x="54801" y="158078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柱 79"/>
                <p:cNvSpPr/>
                <p:nvPr/>
              </p:nvSpPr>
              <p:spPr>
                <a:xfrm>
                  <a:off x="-1169336" y="15087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柱 80"/>
                <p:cNvSpPr/>
                <p:nvPr/>
              </p:nvSpPr>
              <p:spPr>
                <a:xfrm>
                  <a:off x="-1165767" y="18135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柱 81"/>
                <p:cNvSpPr/>
                <p:nvPr/>
              </p:nvSpPr>
              <p:spPr>
                <a:xfrm>
                  <a:off x="-881303" y="1813580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柱 82"/>
                <p:cNvSpPr/>
                <p:nvPr/>
              </p:nvSpPr>
              <p:spPr>
                <a:xfrm>
                  <a:off x="-591310" y="21568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柱 83"/>
                <p:cNvSpPr/>
                <p:nvPr/>
              </p:nvSpPr>
              <p:spPr>
                <a:xfrm>
                  <a:off x="-270500" y="1849863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柱 84"/>
                <p:cNvSpPr/>
                <p:nvPr/>
              </p:nvSpPr>
              <p:spPr>
                <a:xfrm>
                  <a:off x="-1177208" y="2052151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柱 85"/>
                <p:cNvSpPr/>
                <p:nvPr/>
              </p:nvSpPr>
              <p:spPr>
                <a:xfrm>
                  <a:off x="-1452313" y="1765744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柱 86"/>
                <p:cNvSpPr/>
                <p:nvPr/>
              </p:nvSpPr>
              <p:spPr>
                <a:xfrm>
                  <a:off x="-881303" y="2180858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柱 87"/>
                <p:cNvSpPr/>
                <p:nvPr/>
              </p:nvSpPr>
              <p:spPr>
                <a:xfrm>
                  <a:off x="-265209" y="2156852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柱 88"/>
                <p:cNvSpPr/>
                <p:nvPr/>
              </p:nvSpPr>
              <p:spPr>
                <a:xfrm>
                  <a:off x="54800" y="1911763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柱 89"/>
                <p:cNvSpPr/>
                <p:nvPr/>
              </p:nvSpPr>
              <p:spPr>
                <a:xfrm>
                  <a:off x="294050" y="1770035"/>
                  <a:ext cx="173701" cy="3240360"/>
                </a:xfrm>
                <a:prstGeom prst="can">
                  <a:avLst/>
                </a:prstGeom>
                <a:gradFill flip="none" rotWithShape="1">
                  <a:gsLst>
                    <a:gs pos="0">
                      <a:srgbClr val="00B0F0">
                        <a:lumMod val="69000"/>
                      </a:srgbClr>
                    </a:gs>
                    <a:gs pos="50000">
                      <a:srgbClr val="00B0F0">
                        <a:lumMod val="93000"/>
                        <a:lumOff val="7000"/>
                      </a:srgbClr>
                    </a:gs>
                    <a:gs pos="100000">
                      <a:srgbClr val="00B0F0">
                        <a:lumMod val="6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円弧 61"/>
              <p:cNvSpPr/>
              <p:nvPr/>
            </p:nvSpPr>
            <p:spPr>
              <a:xfrm rot="5400000">
                <a:off x="-1127069" y="2015773"/>
                <a:ext cx="1178488" cy="2540766"/>
              </a:xfrm>
              <a:prstGeom prst="arc">
                <a:avLst>
                  <a:gd name="adj1" fmla="val 15091432"/>
                  <a:gd name="adj2" fmla="val 6959428"/>
                </a:avLst>
              </a:prstGeom>
              <a:ln w="38100">
                <a:solidFill>
                  <a:srgbClr val="33CC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38" name="図 37" descr="\begin{document}&#10;\begin{align*}&#10;\Pi^{\mu\nu} (q)  = \frac{eB}{2\pi} \Pi_{1+1}^{\mu\nu} &#10;\end{align*}&#10;\end{document}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291" y="1981444"/>
            <a:ext cx="2113651" cy="583460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9468544" y="5589240"/>
            <a:ext cx="6404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70C0"/>
                </a:solidFill>
              </a:rPr>
              <a:t>+ There is no T or μ correction i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n </a:t>
            </a:r>
            <a:r>
              <a:rPr lang="en-US" altLang="ja-JP" sz="2000" dirty="0" smtClean="0">
                <a:solidFill>
                  <a:srgbClr val="0070C0"/>
                </a:solidFill>
              </a:rPr>
              <a:t>massless </a:t>
            </a:r>
            <a:r>
              <a:rPr lang="en-US" altLang="ja-JP" sz="2000" dirty="0">
                <a:solidFill>
                  <a:srgbClr val="0070C0"/>
                </a:solidFill>
              </a:rPr>
              <a:t>Schwinger </a:t>
            </a:r>
            <a:r>
              <a:rPr lang="en-US" altLang="ja-JP" sz="2000" dirty="0" smtClean="0">
                <a:solidFill>
                  <a:srgbClr val="0070C0"/>
                </a:solidFill>
              </a:rPr>
              <a:t>model</a:t>
            </a:r>
          </a:p>
          <a:p>
            <a:r>
              <a:rPr lang="en-US" altLang="ja-JP" sz="2000" dirty="0" smtClean="0">
                <a:solidFill>
                  <a:srgbClr val="0070C0"/>
                </a:solidFill>
              </a:rPr>
              <a:t>+ Mass correction is small ~ m/T</a:t>
            </a:r>
            <a:endParaRPr lang="en-US" altLang="ja-JP" sz="2000" dirty="0">
              <a:solidFill>
                <a:srgbClr val="0070C0"/>
              </a:solidFill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1279181" y="3008763"/>
            <a:ext cx="2370101" cy="1350168"/>
            <a:chOff x="1666123" y="4024460"/>
            <a:chExt cx="2370101" cy="1350168"/>
          </a:xfrm>
        </p:grpSpPr>
        <p:sp>
          <p:nvSpPr>
            <p:cNvPr id="57" name="フリーフォーム 56"/>
            <p:cNvSpPr/>
            <p:nvPr/>
          </p:nvSpPr>
          <p:spPr>
            <a:xfrm rot="19947902" flipH="1" flipV="1">
              <a:off x="1666123" y="4966388"/>
              <a:ext cx="1123987" cy="183864"/>
            </a:xfrm>
            <a:custGeom>
              <a:avLst/>
              <a:gdLst>
                <a:gd name="connsiteX0" fmla="*/ 0 w 6371771"/>
                <a:gd name="connsiteY0" fmla="*/ 803124 h 1533677"/>
                <a:gd name="connsiteX1" fmla="*/ 682171 w 6371771"/>
                <a:gd name="connsiteY1" fmla="*/ 120953 h 1533677"/>
                <a:gd name="connsiteX2" fmla="*/ 1407885 w 6371771"/>
                <a:gd name="connsiteY2" fmla="*/ 1528839 h 1533677"/>
                <a:gd name="connsiteX3" fmla="*/ 2133600 w 6371771"/>
                <a:gd name="connsiteY3" fmla="*/ 106439 h 1533677"/>
                <a:gd name="connsiteX4" fmla="*/ 2844800 w 6371771"/>
                <a:gd name="connsiteY4" fmla="*/ 1528839 h 1533677"/>
                <a:gd name="connsiteX5" fmla="*/ 3570514 w 6371771"/>
                <a:gd name="connsiteY5" fmla="*/ 77410 h 1533677"/>
                <a:gd name="connsiteX6" fmla="*/ 4281714 w 6371771"/>
                <a:gd name="connsiteY6" fmla="*/ 1514324 h 1533677"/>
                <a:gd name="connsiteX7" fmla="*/ 4978400 w 6371771"/>
                <a:gd name="connsiteY7" fmla="*/ 91924 h 1533677"/>
                <a:gd name="connsiteX8" fmla="*/ 5733143 w 6371771"/>
                <a:gd name="connsiteY8" fmla="*/ 1514324 h 1533677"/>
                <a:gd name="connsiteX9" fmla="*/ 6371771 w 6371771"/>
                <a:gd name="connsiteY9" fmla="*/ 77410 h 153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1771" h="1533677">
                  <a:moveTo>
                    <a:pt x="0" y="803124"/>
                  </a:moveTo>
                  <a:cubicBezTo>
                    <a:pt x="223761" y="401562"/>
                    <a:pt x="447523" y="0"/>
                    <a:pt x="682171" y="120953"/>
                  </a:cubicBezTo>
                  <a:cubicBezTo>
                    <a:pt x="916819" y="241906"/>
                    <a:pt x="1165980" y="1531258"/>
                    <a:pt x="1407885" y="1528839"/>
                  </a:cubicBezTo>
                  <a:cubicBezTo>
                    <a:pt x="1649790" y="1526420"/>
                    <a:pt x="1894114" y="106439"/>
                    <a:pt x="2133600" y="106439"/>
                  </a:cubicBezTo>
                  <a:cubicBezTo>
                    <a:pt x="2373086" y="106439"/>
                    <a:pt x="2605314" y="1533677"/>
                    <a:pt x="2844800" y="1528839"/>
                  </a:cubicBezTo>
                  <a:cubicBezTo>
                    <a:pt x="3084286" y="1524001"/>
                    <a:pt x="3331028" y="79829"/>
                    <a:pt x="3570514" y="77410"/>
                  </a:cubicBezTo>
                  <a:cubicBezTo>
                    <a:pt x="3810000" y="74991"/>
                    <a:pt x="4047066" y="1511905"/>
                    <a:pt x="4281714" y="1514324"/>
                  </a:cubicBezTo>
                  <a:cubicBezTo>
                    <a:pt x="4516362" y="1516743"/>
                    <a:pt x="4736495" y="91924"/>
                    <a:pt x="4978400" y="91924"/>
                  </a:cubicBezTo>
                  <a:cubicBezTo>
                    <a:pt x="5220305" y="91924"/>
                    <a:pt x="5500915" y="1516743"/>
                    <a:pt x="5733143" y="1514324"/>
                  </a:cubicBezTo>
                  <a:cubicBezTo>
                    <a:pt x="5965371" y="1511905"/>
                    <a:pt x="6168571" y="794657"/>
                    <a:pt x="6371771" y="77410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2759412" y="4024460"/>
              <a:ext cx="231043" cy="135016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 58"/>
            <p:cNvSpPr/>
            <p:nvPr/>
          </p:nvSpPr>
          <p:spPr>
            <a:xfrm rot="19947902" flipH="1" flipV="1">
              <a:off x="2912237" y="4409613"/>
              <a:ext cx="1123987" cy="183864"/>
            </a:xfrm>
            <a:custGeom>
              <a:avLst/>
              <a:gdLst>
                <a:gd name="connsiteX0" fmla="*/ 0 w 6371771"/>
                <a:gd name="connsiteY0" fmla="*/ 803124 h 1533677"/>
                <a:gd name="connsiteX1" fmla="*/ 682171 w 6371771"/>
                <a:gd name="connsiteY1" fmla="*/ 120953 h 1533677"/>
                <a:gd name="connsiteX2" fmla="*/ 1407885 w 6371771"/>
                <a:gd name="connsiteY2" fmla="*/ 1528839 h 1533677"/>
                <a:gd name="connsiteX3" fmla="*/ 2133600 w 6371771"/>
                <a:gd name="connsiteY3" fmla="*/ 106439 h 1533677"/>
                <a:gd name="connsiteX4" fmla="*/ 2844800 w 6371771"/>
                <a:gd name="connsiteY4" fmla="*/ 1528839 h 1533677"/>
                <a:gd name="connsiteX5" fmla="*/ 3570514 w 6371771"/>
                <a:gd name="connsiteY5" fmla="*/ 77410 h 1533677"/>
                <a:gd name="connsiteX6" fmla="*/ 4281714 w 6371771"/>
                <a:gd name="connsiteY6" fmla="*/ 1514324 h 1533677"/>
                <a:gd name="connsiteX7" fmla="*/ 4978400 w 6371771"/>
                <a:gd name="connsiteY7" fmla="*/ 91924 h 1533677"/>
                <a:gd name="connsiteX8" fmla="*/ 5733143 w 6371771"/>
                <a:gd name="connsiteY8" fmla="*/ 1514324 h 1533677"/>
                <a:gd name="connsiteX9" fmla="*/ 6371771 w 6371771"/>
                <a:gd name="connsiteY9" fmla="*/ 77410 h 153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1771" h="1533677">
                  <a:moveTo>
                    <a:pt x="0" y="803124"/>
                  </a:moveTo>
                  <a:cubicBezTo>
                    <a:pt x="223761" y="401562"/>
                    <a:pt x="447523" y="0"/>
                    <a:pt x="682171" y="120953"/>
                  </a:cubicBezTo>
                  <a:cubicBezTo>
                    <a:pt x="916819" y="241906"/>
                    <a:pt x="1165980" y="1531258"/>
                    <a:pt x="1407885" y="1528839"/>
                  </a:cubicBezTo>
                  <a:cubicBezTo>
                    <a:pt x="1649790" y="1526420"/>
                    <a:pt x="1894114" y="106439"/>
                    <a:pt x="2133600" y="106439"/>
                  </a:cubicBezTo>
                  <a:cubicBezTo>
                    <a:pt x="2373086" y="106439"/>
                    <a:pt x="2605314" y="1533677"/>
                    <a:pt x="2844800" y="1528839"/>
                  </a:cubicBezTo>
                  <a:cubicBezTo>
                    <a:pt x="3084286" y="1524001"/>
                    <a:pt x="3331028" y="79829"/>
                    <a:pt x="3570514" y="77410"/>
                  </a:cubicBezTo>
                  <a:cubicBezTo>
                    <a:pt x="3810000" y="74991"/>
                    <a:pt x="4047066" y="1511905"/>
                    <a:pt x="4281714" y="1514324"/>
                  </a:cubicBezTo>
                  <a:cubicBezTo>
                    <a:pt x="4516362" y="1516743"/>
                    <a:pt x="4736495" y="91924"/>
                    <a:pt x="4978400" y="91924"/>
                  </a:cubicBezTo>
                  <a:cubicBezTo>
                    <a:pt x="5220305" y="91924"/>
                    <a:pt x="5500915" y="1516743"/>
                    <a:pt x="5733143" y="1514324"/>
                  </a:cubicBezTo>
                  <a:cubicBezTo>
                    <a:pt x="5965371" y="1511905"/>
                    <a:pt x="6168571" y="794657"/>
                    <a:pt x="6371771" y="77410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4139952" y="2067000"/>
            <a:ext cx="2026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Gluon self-energy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11960" y="3161482"/>
            <a:ext cx="1977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Schwinger model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pic>
        <p:nvPicPr>
          <p:cNvPr id="69" name="図 68" descr="\begin{document}&#10;\begin{align*}&#10;{\red m_D^2 \sim \frac{eB}{2\pi} \cdot \frac{g^2}{\pi}  \gg (gT)^2 }&#10;\end{align*}&#10;\end{document}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167303"/>
            <a:ext cx="4233373" cy="934412"/>
          </a:xfrm>
          <a:prstGeom prst="rect">
            <a:avLst/>
          </a:prstGeom>
        </p:spPr>
      </p:pic>
      <p:pic>
        <p:nvPicPr>
          <p:cNvPr id="46" name="図 45" descr="\begin{document}&#10;\begin{align*}&#10;\rho = \frac{N_{\rm state}}{S} = \frac{eB}{2\pi} &#10;\end{align*}&#10;\end{document}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517232"/>
            <a:ext cx="1960552" cy="584483"/>
          </a:xfrm>
          <a:prstGeom prst="rect">
            <a:avLst/>
          </a:prstGeom>
        </p:spPr>
      </p:pic>
      <p:pic>
        <p:nvPicPr>
          <p:cNvPr id="47" name="図 46" descr="\begin{document}&#10;\begin{align*}&#10;\Pi_{1+1}^{\mu\nu} = {\rm tr}[t^at^a]&#10;\frac{g^2}{\pi}  f(q_\parallel^2)&#10;(q_\parallel^2 g_\parallel^{\mu\nu} - q^\mu_\parallel q^\nu_\parallel)&#10;\end{align*}&#10;\end{document}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310" y="3561592"/>
            <a:ext cx="4694630" cy="666784"/>
          </a:xfrm>
          <a:prstGeom prst="rect">
            <a:avLst/>
          </a:prstGeom>
        </p:spPr>
      </p:pic>
      <p:pic>
        <p:nvPicPr>
          <p:cNvPr id="2" name="図 1" descr="\begin{document}&#10;\begin{align*}&#10;\Pi_{1+1}^{\mu\nu} = {\rm tr}[t^at^a]&#10;\frac{g^2}{\pi}  %f(q_\parallel^2)&#10;(q_\parallel^2 g_\parallel^{\mu\nu} - q^\mu_\parallel q^\nu_\parallel)&#10;\end{align*}&#10;\end{document}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705608"/>
            <a:ext cx="4022266" cy="66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5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17837</TotalTime>
  <Words>2151</Words>
  <Application>Microsoft Office PowerPoint</Application>
  <PresentationFormat>画面に合わせる (4:3)</PresentationFormat>
  <Paragraphs>374</Paragraphs>
  <Slides>55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55</vt:i4>
      </vt:variant>
    </vt:vector>
  </HeadingPairs>
  <TitlesOfParts>
    <vt:vector size="5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Koichi</dc:creator>
  <cp:lastModifiedBy>Koichi</cp:lastModifiedBy>
  <cp:revision>954</cp:revision>
  <dcterms:created xsi:type="dcterms:W3CDTF">2015-06-07T04:06:16Z</dcterms:created>
  <dcterms:modified xsi:type="dcterms:W3CDTF">2017-08-18T00:51:55Z</dcterms:modified>
</cp:coreProperties>
</file>