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40"/>
  </p:notesMasterIdLst>
  <p:sldIdLst>
    <p:sldId id="296" r:id="rId3"/>
    <p:sldId id="272" r:id="rId4"/>
    <p:sldId id="368" r:id="rId5"/>
    <p:sldId id="371" r:id="rId6"/>
    <p:sldId id="389" r:id="rId7"/>
    <p:sldId id="259" r:id="rId8"/>
    <p:sldId id="376" r:id="rId9"/>
    <p:sldId id="377" r:id="rId10"/>
    <p:sldId id="303" r:id="rId11"/>
    <p:sldId id="304" r:id="rId12"/>
    <p:sldId id="305" r:id="rId13"/>
    <p:sldId id="356" r:id="rId14"/>
    <p:sldId id="257" r:id="rId15"/>
    <p:sldId id="262" r:id="rId16"/>
    <p:sldId id="263" r:id="rId17"/>
    <p:sldId id="265" r:id="rId18"/>
    <p:sldId id="266" r:id="rId19"/>
    <p:sldId id="268" r:id="rId20"/>
    <p:sldId id="269" r:id="rId21"/>
    <p:sldId id="270" r:id="rId22"/>
    <p:sldId id="280" r:id="rId23"/>
    <p:sldId id="278" r:id="rId24"/>
    <p:sldId id="350" r:id="rId25"/>
    <p:sldId id="351" r:id="rId26"/>
    <p:sldId id="364" r:id="rId27"/>
    <p:sldId id="366" r:id="rId28"/>
    <p:sldId id="352" r:id="rId29"/>
    <p:sldId id="353" r:id="rId30"/>
    <p:sldId id="372" r:id="rId31"/>
    <p:sldId id="385" r:id="rId32"/>
    <p:sldId id="384" r:id="rId33"/>
    <p:sldId id="378" r:id="rId34"/>
    <p:sldId id="386" r:id="rId35"/>
    <p:sldId id="387" r:id="rId36"/>
    <p:sldId id="328" r:id="rId37"/>
    <p:sldId id="381" r:id="rId38"/>
    <p:sldId id="382" r:id="rId39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19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F0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792" y="72"/>
      </p:cViewPr>
      <p:guideLst>
        <p:guide orient="horz" pos="198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75" d="100"/>
        <a:sy n="75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5" Type="http://schemas.openxmlformats.org/officeDocument/2006/relationships/image" Target="../media/image78.wmf"/><Relationship Id="rId4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66.wmf"/><Relationship Id="rId4" Type="http://schemas.openxmlformats.org/officeDocument/2006/relationships/image" Target="../media/image9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4.wmf"/><Relationship Id="rId7" Type="http://schemas.openxmlformats.org/officeDocument/2006/relationships/image" Target="../media/image29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.wmf"/><Relationship Id="rId5" Type="http://schemas.openxmlformats.org/officeDocument/2006/relationships/image" Target="../media/image26.wmf"/><Relationship Id="rId4" Type="http://schemas.openxmlformats.org/officeDocument/2006/relationships/image" Target="../media/image28.wmf"/><Relationship Id="rId9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4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image" Target="../media/image49.wmf"/><Relationship Id="rId18" Type="http://schemas.openxmlformats.org/officeDocument/2006/relationships/image" Target="../media/image5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12" Type="http://schemas.openxmlformats.org/officeDocument/2006/relationships/image" Target="../media/image48.wmf"/><Relationship Id="rId17" Type="http://schemas.openxmlformats.org/officeDocument/2006/relationships/image" Target="../media/image53.wmf"/><Relationship Id="rId2" Type="http://schemas.openxmlformats.org/officeDocument/2006/relationships/image" Target="../media/image38.wmf"/><Relationship Id="rId16" Type="http://schemas.openxmlformats.org/officeDocument/2006/relationships/image" Target="../media/image52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11" Type="http://schemas.openxmlformats.org/officeDocument/2006/relationships/image" Target="../media/image47.wmf"/><Relationship Id="rId5" Type="http://schemas.openxmlformats.org/officeDocument/2006/relationships/image" Target="../media/image41.wmf"/><Relationship Id="rId15" Type="http://schemas.openxmlformats.org/officeDocument/2006/relationships/image" Target="../media/image51.wmf"/><Relationship Id="rId10" Type="http://schemas.openxmlformats.org/officeDocument/2006/relationships/image" Target="../media/image46.wmf"/><Relationship Id="rId19" Type="http://schemas.openxmlformats.org/officeDocument/2006/relationships/image" Target="../media/image55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Relationship Id="rId14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922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16254EF-47D4-469B-8D9E-3E24FF2C3E43}" type="slidenum">
              <a:rPr lang="en-US" altLang="zh-CN"/>
              <a:pPr>
                <a:spcBef>
                  <a:spcPct val="0"/>
                </a:spcBef>
              </a:pPr>
              <a:t>3</a:t>
            </a:fld>
            <a:endParaRPr lang="en-US" altLang="zh-CN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513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D34425B-1A77-4CF3-A044-912599A1D52A}" type="slidenum">
              <a:rPr lang="zh-CN" altLang="en-US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698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28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3C06A4E-0511-4082-AE86-004A6C306DFC}" type="datetime1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2017/8/15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Defu  Hou, On CME and CVE 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en-US" altLang="zh-CN" sz="1400" dirty="0"/>
              <a:t>‹#›</a:t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1767600" y="2152800"/>
            <a:ext cx="6868800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1767600" y="795600"/>
            <a:ext cx="6868800" cy="1317600"/>
          </a:xfrm>
        </p:spPr>
        <p:txBody>
          <a:bodyPr>
            <a:noAutofit/>
          </a:bodyPr>
          <a:lstStyle>
            <a:lvl1pPr algn="ctr">
              <a:defRPr sz="4200" baseline="0">
                <a:ln w="6350">
                  <a:solidFill>
                    <a:schemeClr val="bg1"/>
                  </a:solidFill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auto"/>
            <a:r>
              <a:rPr lang="zh-CN" altLang="en-US" strike="noStrike" noProof="1" smtClean="0"/>
              <a:t>单击此处添加您的标题文字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fld id="{095331BB-5290-4B74-890F-ADE3EAA0FDB5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endParaRPr lang="zh-CN" altLang="en-US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fld id="{C6B5ED51-E834-49EC-BF25-99CF33DB10E9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9098" y="1304693"/>
            <a:ext cx="8292045" cy="478750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095331BB-5290-4B74-890F-ADE3EAA0FDB5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6B5ED51-E834-49EC-BF25-99CF33DB10E9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椭圆 6"/>
          <p:cNvSpPr/>
          <p:nvPr userDrawn="1"/>
        </p:nvSpPr>
        <p:spPr>
          <a:xfrm>
            <a:off x="2051050" y="2906713"/>
            <a:ext cx="1042988" cy="1044575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/>
            <a:endParaRPr lang="zh-CN" altLang="en-US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2139950" y="2997200"/>
            <a:ext cx="865188" cy="863600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/>
        </p:spPr>
        <p:txBody>
          <a:bodyPr anchor="ctr">
            <a:normAutofit fontScale="92500" lnSpcReduction="20000"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strike="noStrike" kern="0" noProof="1">
                <a:solidFill>
                  <a:prstClr val="white"/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1</a:t>
            </a:r>
            <a:endParaRPr lang="zh-CN" altLang="en-US" sz="4400" strike="noStrike" kern="0" noProof="1">
              <a:solidFill>
                <a:prstClr val="white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4100" name="直接连接符 16"/>
          <p:cNvCxnSpPr>
            <a:stCxn id="4098" idx="6"/>
          </p:cNvCxnSpPr>
          <p:nvPr userDrawn="1"/>
        </p:nvCxnSpPr>
        <p:spPr>
          <a:xfrm>
            <a:off x="3094038" y="3429000"/>
            <a:ext cx="3998912" cy="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headEnd type="none" w="med" len="med"/>
            <a:tailEnd type="oval" w="lg" len="lg"/>
          </a:ln>
        </p:spPr>
      </p:cxn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186000" y="2336400"/>
            <a:ext cx="3909600" cy="1090800"/>
          </a:xfrm>
        </p:spPr>
        <p:txBody>
          <a:bodyPr anchor="b">
            <a:normAutofit/>
          </a:bodyPr>
          <a:lstStyle>
            <a:lvl1pPr algn="l">
              <a:defRPr sz="3600">
                <a:ln w="6350">
                  <a:solidFill>
                    <a:schemeClr val="bg1"/>
                  </a:solidFill>
                </a:ln>
                <a:solidFill>
                  <a:schemeClr val="accent1"/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smtClean="0"/>
              <a:t>此处添加您的标题</a:t>
            </a:r>
            <a:endParaRPr lang="en-US" strike="noStrike" noProof="1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3186000" y="3430800"/>
            <a:ext cx="3909600" cy="396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ln>
                  <a:noFill/>
                </a:ln>
                <a:solidFill>
                  <a:srgbClr val="AFAFA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smtClean="0"/>
              <a:t>单击此处添加您的副标题</a:t>
            </a:r>
            <a:endParaRPr lang="en-US" altLang="zh-CN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095331BB-5290-4B74-890F-ADE3EAA0FDB5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3094038" y="64008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C6B5ED51-E834-49EC-BF25-99CF33DB10E9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419097" y="1282394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19097" y="3852875"/>
            <a:ext cx="8292045" cy="23806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spcBef>
                <a:spcPts val="500"/>
              </a:spcBef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095331BB-5290-4B74-890F-ADE3EAA0FDB5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6B5ED51-E834-49EC-BF25-99CF33DB10E9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600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417600" y="2200274"/>
            <a:ext cx="3868340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3600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095331BB-5290-4B74-890F-ADE3EAA0FDB5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6B5ED51-E834-49EC-BF25-99CF33DB10E9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0" y="3805238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 userDrawn="1"/>
        </p:nvCxnSpPr>
        <p:spPr>
          <a:xfrm>
            <a:off x="0" y="4386263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0" y="454977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 rot="5400000">
            <a:off x="-788194" y="3574256"/>
            <a:ext cx="6840538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rot="5400000">
            <a:off x="-583406" y="3574256"/>
            <a:ext cx="6840538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0" y="3959225"/>
            <a:ext cx="9144000" cy="0"/>
          </a:xfrm>
          <a:prstGeom prst="line">
            <a:avLst/>
          </a:prstGeom>
          <a:ln w="3175">
            <a:solidFill>
              <a:srgbClr val="D3D3D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1657350" y="3827864"/>
            <a:ext cx="4800600" cy="699594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0000"/>
                </a:solidFill>
              </a:defRPr>
            </a:lvl1pPr>
          </a:lstStyle>
          <a:p>
            <a:pPr fontAlgn="auto"/>
            <a:r>
              <a:rPr lang="zh-CN" altLang="en-US" strike="noStrike" noProof="1" smtClean="0"/>
              <a:t>编辑母版标题样式</a:t>
            </a:r>
            <a:endParaRPr lang="en-US" strike="noStrike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095331BB-5290-4B74-890F-ADE3EAA0FDB5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noProof="1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C6B5ED51-E834-49EC-BF25-99CF33DB10E9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/>
            <a:fld id="{095331BB-5290-4B74-890F-ADE3EAA0FDB5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/>
            <a:fld id="{C6B5ED51-E834-49EC-BF25-99CF33DB10E9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7600" y="162000"/>
            <a:ext cx="8290800" cy="6984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50009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 smtClean="0"/>
              <a:t>单击图标添加图片</a:t>
            </a:r>
            <a:endParaRPr lang="en-US" strike="noStrike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417600" y="987426"/>
            <a:ext cx="3473082" cy="500099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095331BB-5290-4B74-890F-ADE3EAA0FDB5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noProof="1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C6B5ED51-E834-49EC-BF25-99CF33DB10E9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144374" y="365125"/>
            <a:ext cx="886883" cy="5811838"/>
          </a:xfrm>
        </p:spPr>
        <p:txBody>
          <a:bodyPr vert="horz" anchor="t" anchorCtr="0"/>
          <a:lstStyle>
            <a:lvl1pPr algn="ctr"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101288" y="365125"/>
            <a:ext cx="5949952" cy="5811838"/>
          </a:xfrm>
        </p:spPr>
        <p:txBody>
          <a:bodyPr vert="eaVert">
            <a:norm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575945" indent="0">
              <a:buFontTx/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095331BB-5290-4B74-890F-ADE3EAA0FDB5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C6B5ED51-E834-49EC-BF25-99CF33DB10E9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628650" y="571502"/>
            <a:ext cx="78867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</a:p>
          <a:p>
            <a:pPr lvl="1" fontAlgn="auto"/>
            <a:r>
              <a:rPr lang="zh-CN" altLang="en-US" strike="noStrike" noProof="1" smtClean="0"/>
              <a:t>第二级</a:t>
            </a:r>
          </a:p>
          <a:p>
            <a:pPr lvl="2" fontAlgn="auto"/>
            <a:r>
              <a:rPr lang="zh-CN" altLang="en-US" strike="noStrike" noProof="1" smtClean="0"/>
              <a:t>第三级</a:t>
            </a:r>
          </a:p>
          <a:p>
            <a:pPr lvl="3" fontAlgn="auto"/>
            <a:r>
              <a:rPr lang="zh-CN" altLang="en-US" strike="noStrike" noProof="1" smtClean="0"/>
              <a:t>第四级</a:t>
            </a:r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13D0CE79-49FB-443D-BEF8-6B709DE8FD0C}" type="datetimeFigureOut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noProof="1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endParaRPr lang="zh-CN" altLang="en-US" noProof="1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base"/>
            <a:fld id="{EF906490-237C-474C-BA2E-D98840BC1F8F}" type="slidenum">
              <a:rPr lang="zh-CN" altLang="en-US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9100" y="161925"/>
            <a:ext cx="8291513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fld id="{095331BB-5290-4B74-890F-ADE3EAA0FDB5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2017/8/15</a:t>
            </a:fld>
            <a:endParaRPr lang="zh-CN" altLang="en-US" strike="noStrike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fontAlgn="base"/>
            <a:fld id="{C6B5ED51-E834-49EC-BF25-99CF33DB10E9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‹#›</a:t>
            </a:fld>
            <a:endParaRPr lang="zh-CN" altLang="en-US" strike="noStrike" noProof="1"/>
          </a:p>
        </p:txBody>
      </p:sp>
      <p:sp>
        <p:nvSpPr>
          <p:cNvPr id="2054" name="KSO_BC1"/>
          <p:cNvSpPr>
            <a:spLocks noGrp="1"/>
          </p:cNvSpPr>
          <p:nvPr>
            <p:ph type="body"/>
          </p:nvPr>
        </p:nvSpPr>
        <p:spPr>
          <a:xfrm>
            <a:off x="419100" y="1027113"/>
            <a:ext cx="8291513" cy="519271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ln w="6350">
            <a:solidFill>
              <a:schemeClr val="bg1"/>
            </a:solidFill>
          </a:ln>
          <a:solidFill>
            <a:schemeClr val="accent2"/>
          </a:solidFill>
          <a:effectLst/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2"/>
        </a:buClr>
        <a:buSzPct val="100000"/>
        <a:buFont typeface="Wingdings" panose="05000000000000000000" pitchFamily="2" charset="2"/>
        <a:buChar char="l"/>
        <a:defRPr sz="2400" kern="1200" baseline="0">
          <a:solidFill>
            <a:schemeClr val="accent2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575945" indent="-230505" algn="just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tx1"/>
        </a:buClr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30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1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4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8.bin"/><Relationship Id="rId18" Type="http://schemas.openxmlformats.org/officeDocument/2006/relationships/image" Target="../media/image43.wmf"/><Relationship Id="rId26" Type="http://schemas.openxmlformats.org/officeDocument/2006/relationships/image" Target="../media/image47.wmf"/><Relationship Id="rId39" Type="http://schemas.openxmlformats.org/officeDocument/2006/relationships/oleObject" Target="../embeddings/oleObject53.bin"/><Relationship Id="rId21" Type="http://schemas.openxmlformats.org/officeDocument/2006/relationships/oleObject" Target="../embeddings/oleObject43.bin"/><Relationship Id="rId34" Type="http://schemas.openxmlformats.org/officeDocument/2006/relationships/image" Target="../media/image50.wmf"/><Relationship Id="rId42" Type="http://schemas.openxmlformats.org/officeDocument/2006/relationships/image" Target="../media/image54.wmf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40.bin"/><Relationship Id="rId20" Type="http://schemas.openxmlformats.org/officeDocument/2006/relationships/image" Target="../media/image44.wmf"/><Relationship Id="rId29" Type="http://schemas.openxmlformats.org/officeDocument/2006/relationships/oleObject" Target="../embeddings/oleObject47.bin"/><Relationship Id="rId41" Type="http://schemas.openxmlformats.org/officeDocument/2006/relationships/oleObject" Target="../embeddings/oleObject54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7.bin"/><Relationship Id="rId24" Type="http://schemas.openxmlformats.org/officeDocument/2006/relationships/image" Target="../media/image46.wmf"/><Relationship Id="rId32" Type="http://schemas.openxmlformats.org/officeDocument/2006/relationships/image" Target="../media/image49.wmf"/><Relationship Id="rId37" Type="http://schemas.openxmlformats.org/officeDocument/2006/relationships/oleObject" Target="../embeddings/oleObject52.bin"/><Relationship Id="rId40" Type="http://schemas.openxmlformats.org/officeDocument/2006/relationships/image" Target="../media/image53.wmf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23" Type="http://schemas.openxmlformats.org/officeDocument/2006/relationships/oleObject" Target="../embeddings/oleObject44.bin"/><Relationship Id="rId28" Type="http://schemas.openxmlformats.org/officeDocument/2006/relationships/image" Target="../media/image48.wmf"/><Relationship Id="rId36" Type="http://schemas.openxmlformats.org/officeDocument/2006/relationships/image" Target="../media/image51.wmf"/><Relationship Id="rId10" Type="http://schemas.openxmlformats.org/officeDocument/2006/relationships/image" Target="../media/image40.wmf"/><Relationship Id="rId19" Type="http://schemas.openxmlformats.org/officeDocument/2006/relationships/oleObject" Target="../embeddings/oleObject42.bin"/><Relationship Id="rId31" Type="http://schemas.openxmlformats.org/officeDocument/2006/relationships/oleObject" Target="../embeddings/oleObject49.bin"/><Relationship Id="rId44" Type="http://schemas.openxmlformats.org/officeDocument/2006/relationships/image" Target="../media/image55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2.wmf"/><Relationship Id="rId22" Type="http://schemas.openxmlformats.org/officeDocument/2006/relationships/image" Target="../media/image45.wmf"/><Relationship Id="rId27" Type="http://schemas.openxmlformats.org/officeDocument/2006/relationships/oleObject" Target="../embeddings/oleObject46.bin"/><Relationship Id="rId30" Type="http://schemas.openxmlformats.org/officeDocument/2006/relationships/oleObject" Target="../embeddings/oleObject48.bin"/><Relationship Id="rId35" Type="http://schemas.openxmlformats.org/officeDocument/2006/relationships/oleObject" Target="../embeddings/oleObject51.bin"/><Relationship Id="rId43" Type="http://schemas.openxmlformats.org/officeDocument/2006/relationships/oleObject" Target="../embeddings/oleObject55.bin"/><Relationship Id="rId8" Type="http://schemas.openxmlformats.org/officeDocument/2006/relationships/image" Target="../media/image39.wmf"/><Relationship Id="rId3" Type="http://schemas.openxmlformats.org/officeDocument/2006/relationships/oleObject" Target="../embeddings/oleObject33.bin"/><Relationship Id="rId12" Type="http://schemas.openxmlformats.org/officeDocument/2006/relationships/image" Target="../media/image41.wmf"/><Relationship Id="rId17" Type="http://schemas.openxmlformats.org/officeDocument/2006/relationships/oleObject" Target="../embeddings/oleObject41.bin"/><Relationship Id="rId25" Type="http://schemas.openxmlformats.org/officeDocument/2006/relationships/oleObject" Target="../embeddings/oleObject45.bin"/><Relationship Id="rId33" Type="http://schemas.openxmlformats.org/officeDocument/2006/relationships/oleObject" Target="../embeddings/oleObject50.bin"/><Relationship Id="rId38" Type="http://schemas.openxmlformats.org/officeDocument/2006/relationships/image" Target="../media/image5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57.bin"/><Relationship Id="rId4" Type="http://schemas.openxmlformats.org/officeDocument/2006/relationships/image" Target="../media/image5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63.bin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61.wmf"/><Relationship Id="rId17" Type="http://schemas.openxmlformats.org/officeDocument/2006/relationships/image" Target="../media/image6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4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6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12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70.bin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69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7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12" Type="http://schemas.openxmlformats.org/officeDocument/2006/relationships/image" Target="../media/image7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5.wmf"/><Relationship Id="rId11" Type="http://schemas.openxmlformats.org/officeDocument/2006/relationships/oleObject" Target="../embeddings/oleObject80.bin"/><Relationship Id="rId5" Type="http://schemas.openxmlformats.org/officeDocument/2006/relationships/oleObject" Target="../embeddings/oleObject77.bin"/><Relationship Id="rId10" Type="http://schemas.openxmlformats.org/officeDocument/2006/relationships/image" Target="../media/image77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7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82.bin"/><Relationship Id="rId4" Type="http://schemas.openxmlformats.org/officeDocument/2006/relationships/image" Target="../media/image7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84.bin"/><Relationship Id="rId4" Type="http://schemas.openxmlformats.org/officeDocument/2006/relationships/image" Target="../media/image81.wmf"/><Relationship Id="rId9" Type="http://schemas.openxmlformats.org/officeDocument/2006/relationships/image" Target="../media/image8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8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oleObject" Target="../embeddings/oleObject89.bin"/><Relationship Id="rId7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90.bin"/><Relationship Id="rId10" Type="http://schemas.openxmlformats.org/officeDocument/2006/relationships/image" Target="../media/image90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9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1.emf"/><Relationship Id="rId4" Type="http://schemas.openxmlformats.org/officeDocument/2006/relationships/image" Target="../media/image10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emf"/><Relationship Id="rId3" Type="http://schemas.openxmlformats.org/officeDocument/2006/relationships/image" Target="../media/image102.emf"/><Relationship Id="rId7" Type="http://schemas.openxmlformats.org/officeDocument/2006/relationships/image" Target="../media/image10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emf"/><Relationship Id="rId5" Type="http://schemas.openxmlformats.org/officeDocument/2006/relationships/image" Target="../media/image113.emf"/><Relationship Id="rId4" Type="http://schemas.openxmlformats.org/officeDocument/2006/relationships/image" Target="../media/image112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7.png"/><Relationship Id="rId7" Type="http://schemas.openxmlformats.org/officeDocument/2006/relationships/image" Target="../media/image121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26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2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灯片编号占位符 5"/>
          <p:cNvSpPr txBox="1">
            <a:spLocks noGrp="1"/>
          </p:cNvSpPr>
          <p:nvPr>
            <p:ph type="sldNum" sz="quarter" idx="12"/>
          </p:nvPr>
        </p:nvSpPr>
        <p:spPr/>
        <p:txBody>
          <a:bodyPr lIns="91440" tIns="45720" rIns="91440" bIns="45720" rtlCol="0" anchor="ctr"/>
          <a:lstStyle/>
          <a:p>
            <a:pPr algn="r" eaLnBrk="1" fontAlgn="base" hangingPunct="1"/>
            <a:fld id="{9A0DB2DC-4C9A-4742-B13C-FB6460FD3503}" type="slidenum">
              <a:rPr lang="en-US" altLang="zh-CN" sz="1400" strike="noStrike" noProof="1" dirty="0"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1</a:t>
            </a:fld>
            <a:endParaRPr lang="en-US" altLang="zh-CN" sz="1400" strike="noStrike" noProof="1"/>
          </a:p>
        </p:txBody>
      </p:sp>
      <p:sp>
        <p:nvSpPr>
          <p:cNvPr id="19459" name="Rectangle 2"/>
          <p:cNvSpPr>
            <a:spLocks noGrp="1"/>
          </p:cNvSpPr>
          <p:nvPr>
            <p:ph type="title" hasCustomPrompt="1"/>
          </p:nvPr>
        </p:nvSpPr>
        <p:spPr>
          <a:xfrm>
            <a:off x="869005" y="548800"/>
            <a:ext cx="7128494" cy="1543366"/>
          </a:xfrm>
        </p:spPr>
        <p:txBody>
          <a:bodyPr vert="horz" wrap="square" lIns="91440" tIns="45720" rIns="91440" bIns="45720" anchor="ctr">
            <a:noAutofit/>
          </a:bodyPr>
          <a:lstStyle/>
          <a:p>
            <a:pPr eaLnBrk="1" fontAlgn="auto" hangingPunct="1"/>
            <a:r>
              <a:rPr lang="en-US" altLang="zh-CN" sz="4000" strike="noStrike" noProof="1" smtClean="0">
                <a:solidFill>
                  <a:srgbClr val="333399"/>
                </a:solidFill>
                <a:uFillTx/>
                <a:latin typeface="Aharoni" panose="02010803020104030203" pitchFamily="2" charset="-79"/>
                <a:cs typeface="Aharoni" panose="02010803020104030203" pitchFamily="2" charset="-79"/>
              </a:rPr>
              <a:t>Some </a:t>
            </a:r>
            <a:r>
              <a:rPr lang="en-US" altLang="zh-CN" sz="4000" strike="noStrike" noProof="1" smtClean="0">
                <a:solidFill>
                  <a:srgbClr val="333399"/>
                </a:solidFill>
                <a:uFillTx/>
                <a:latin typeface="Aharoni" panose="02010803020104030203" pitchFamily="2" charset="-79"/>
                <a:cs typeface="Aharoni" panose="02010803020104030203" pitchFamily="2" charset="-79"/>
              </a:rPr>
              <a:t>theoretical </a:t>
            </a:r>
            <a:r>
              <a:rPr lang="en-US" altLang="zh-CN" sz="4000" strike="noStrike" noProof="1" smtClean="0">
                <a:solidFill>
                  <a:srgbClr val="333399"/>
                </a:solidFill>
                <a:uFillTx/>
                <a:latin typeface="Aharoni" panose="02010803020104030203" pitchFamily="2" charset="-79"/>
                <a:cs typeface="Aharoni" panose="02010803020104030203" pitchFamily="2" charset="-79"/>
              </a:rPr>
              <a:t>issues of Chiral anomalous transports </a:t>
            </a:r>
            <a:endParaRPr lang="en-US" altLang="zh-CN" sz="4000" strike="noStrike" noProof="1">
              <a:solidFill>
                <a:srgbClr val="333399"/>
              </a:solidFill>
              <a:uFillTx/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1072936" y="2781427"/>
            <a:ext cx="6400800" cy="2160587"/>
          </a:xfrm>
          <a:ln/>
        </p:spPr>
        <p:txBody>
          <a:bodyPr wrap="square" lIns="91440" tIns="45720" rIns="91440" bIns="45720" anchor="t"/>
          <a:lstStyle/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r>
              <a:rPr lang="en-US" altLang="zh-CN" sz="2800" kern="1200" baseline="0" dirty="0">
                <a:solidFill>
                  <a:srgbClr val="97979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altLang="zh-CN" sz="2800" kern="1200" baseline="0" dirty="0" err="1">
                <a:solidFill>
                  <a:srgbClr val="97979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Defu</a:t>
            </a:r>
            <a:r>
              <a:rPr lang="en-US" altLang="zh-CN" sz="2800" kern="1200" baseline="0" dirty="0">
                <a:solidFill>
                  <a:srgbClr val="97979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r>
              <a:rPr lang="en-US" altLang="zh-CN" sz="2800" kern="1200" baseline="0" dirty="0" err="1" smtClean="0">
                <a:solidFill>
                  <a:srgbClr val="97979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Hou</a:t>
            </a:r>
            <a:r>
              <a:rPr lang="en-US" altLang="zh-CN" sz="2800" kern="1200" baseline="0" dirty="0" smtClean="0">
                <a:solidFill>
                  <a:srgbClr val="979797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endParaRPr lang="zh-CN" altLang="en-US" sz="2800" kern="1200" baseline="0" dirty="0">
              <a:solidFill>
                <a:srgbClr val="0F0F0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r>
              <a:rPr lang="en-US" altLang="zh-CN" sz="2000" kern="1200" baseline="0" dirty="0">
                <a:solidFill>
                  <a:srgbClr val="0F0F0F"/>
                </a:solidFill>
                <a:latin typeface="Arial Black" panose="020B0A04020102020204" pitchFamily="34" charset="0"/>
              </a:rPr>
              <a:t>Central China Normal University, </a:t>
            </a:r>
            <a:r>
              <a:rPr lang="en-US" altLang="zh-CN" sz="2000" kern="1200" baseline="0" dirty="0" smtClean="0">
                <a:solidFill>
                  <a:srgbClr val="0F0F0F"/>
                </a:solidFill>
                <a:latin typeface="Arial Black" panose="020B0A04020102020204" pitchFamily="34" charset="0"/>
              </a:rPr>
              <a:t>Wuhan</a:t>
            </a: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endParaRPr lang="en-US" altLang="zh-CN" kern="1200" baseline="0" dirty="0" smtClean="0">
              <a:solidFill>
                <a:srgbClr val="0F0F0F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endParaRPr lang="en-US" altLang="zh-CN" kern="1200" baseline="0" dirty="0" smtClean="0">
              <a:solidFill>
                <a:srgbClr val="0F0F0F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endParaRPr lang="en-US" altLang="zh-CN" kern="1200" baseline="0" dirty="0">
              <a:solidFill>
                <a:srgbClr val="979797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endParaRPr lang="en-US" altLang="zh-CN" kern="1200" baseline="0" dirty="0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  <a:p>
            <a:pPr defTabSz="914400">
              <a:lnSpc>
                <a:spcPct val="90000"/>
              </a:lnSpc>
              <a:buSzPct val="100000"/>
              <a:buFont typeface="Wingdings" panose="05000000000000000000" pitchFamily="2" charset="2"/>
              <a:buNone/>
            </a:pPr>
            <a:endParaRPr lang="en-US" altLang="zh-CN" kern="1200" baseline="0" dirty="0">
              <a:solidFill>
                <a:srgbClr val="FF3399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67460" y="6142672"/>
            <a:ext cx="868108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000" i="1" dirty="0" smtClean="0">
                <a:latin typeface="Arial Black" panose="020B0A04020102020204" pitchFamily="34" charset="0"/>
              </a:rPr>
              <a:t>  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phases of QCD &amp;BES </a:t>
            </a:r>
            <a:r>
              <a:rPr lang="en-US" altLang="zh-CN" sz="2000" i="1" dirty="0">
                <a:latin typeface="Arial Black" panose="020B0A04020102020204" pitchFamily="34" charset="0"/>
              </a:rPr>
              <a:t> 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@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 </a:t>
            </a:r>
            <a:r>
              <a:rPr lang="en-US" altLang="zh-CN" sz="2000" i="1" dirty="0" err="1" smtClean="0">
                <a:latin typeface="Arial Black" panose="020B0A04020102020204" pitchFamily="34" charset="0"/>
              </a:rPr>
              <a:t>Fudan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 Uni. 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 Aug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15-18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 ,   </a:t>
            </a:r>
            <a:r>
              <a:rPr lang="en-US" altLang="zh-CN" sz="2000" i="1" dirty="0" smtClean="0">
                <a:latin typeface="Arial Black" panose="020B0A04020102020204" pitchFamily="34" charset="0"/>
              </a:rPr>
              <a:t>2017  </a:t>
            </a:r>
            <a:endParaRPr lang="en-US" altLang="zh-CN" sz="2000" i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灯片编号占位符 3"/>
          <p:cNvSpPr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10</a:t>
            </a:fld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6083" name="Group 4"/>
          <p:cNvGrpSpPr>
            <a:grpSpLocks noChangeAspect="1"/>
          </p:cNvGrpSpPr>
          <p:nvPr/>
        </p:nvGrpSpPr>
        <p:grpSpPr>
          <a:xfrm>
            <a:off x="2571750" y="1071563"/>
            <a:ext cx="4114800" cy="2286000"/>
            <a:chOff x="3577" y="3195"/>
            <a:chExt cx="5400" cy="3086"/>
          </a:xfrm>
        </p:grpSpPr>
        <p:sp>
          <p:nvSpPr>
            <p:cNvPr id="46084" name="AutoShape 5"/>
            <p:cNvSpPr>
              <a:spLocks noChangeAspect="1"/>
            </p:cNvSpPr>
            <p:nvPr/>
          </p:nvSpPr>
          <p:spPr>
            <a:xfrm>
              <a:off x="3577" y="3195"/>
              <a:ext cx="5400" cy="308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lvl="0"/>
              <a:endParaRPr lang="zh-CN" altLang="en-US" sz="8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085" name="Oval 6"/>
            <p:cNvSpPr/>
            <p:nvPr/>
          </p:nvSpPr>
          <p:spPr>
            <a:xfrm>
              <a:off x="5077" y="3967"/>
              <a:ext cx="2250" cy="1697"/>
            </a:xfrm>
            <a:prstGeom prst="ellipse">
              <a:avLst/>
            </a:prstGeom>
            <a:solidFill>
              <a:srgbClr val="C0C0C0"/>
            </a:solidFill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lvl="0"/>
              <a:endParaRPr lang="zh-CN" altLang="en-US" sz="8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46086" name="Object 8"/>
          <p:cNvGraphicFramePr/>
          <p:nvPr/>
        </p:nvGraphicFramePr>
        <p:xfrm>
          <a:off x="214313" y="1714500"/>
          <a:ext cx="32766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2" r:id="rId3" imgW="1523365" imgH="431800" progId="Equation.3">
                  <p:embed/>
                </p:oleObj>
              </mc:Choice>
              <mc:Fallback>
                <p:oleObj r:id="rId3" imgW="1523365" imgH="4318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313" y="1714500"/>
                        <a:ext cx="3276600" cy="928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7" name="Object 9"/>
          <p:cNvGraphicFramePr/>
          <p:nvPr/>
        </p:nvGraphicFramePr>
        <p:xfrm>
          <a:off x="5643563" y="1785938"/>
          <a:ext cx="2663825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3" r:id="rId5" imgW="1384300" imgH="457200" progId="Equation.3">
                  <p:embed/>
                </p:oleObj>
              </mc:Choice>
              <mc:Fallback>
                <p:oleObj r:id="rId5" imgW="1384300" imgH="457200" progId="Equation.3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43563" y="1785938"/>
                        <a:ext cx="2663825" cy="881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8" name="Object 10"/>
          <p:cNvGraphicFramePr/>
          <p:nvPr/>
        </p:nvGraphicFramePr>
        <p:xfrm>
          <a:off x="3857625" y="642938"/>
          <a:ext cx="13684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" r:id="rId7" imgW="596900" imgH="431800" progId="Equation.DSMT4">
                  <p:embed/>
                </p:oleObj>
              </mc:Choice>
              <mc:Fallback>
                <p:oleObj r:id="rId7" imgW="596900" imgH="431800" progId="Equation.DSMT4">
                  <p:embed/>
                  <p:pic>
                    <p:nvPicPr>
                      <p:cNvPr id="0" name="图片 311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57625" y="642938"/>
                        <a:ext cx="1368425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9" name="Object 15"/>
          <p:cNvGraphicFramePr/>
          <p:nvPr/>
        </p:nvGraphicFramePr>
        <p:xfrm>
          <a:off x="1214438" y="3929063"/>
          <a:ext cx="2979737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" r:id="rId9" imgW="1219200" imgH="241300" progId="Equation.DSMT4">
                  <p:embed/>
                </p:oleObj>
              </mc:Choice>
              <mc:Fallback>
                <p:oleObj r:id="rId9" imgW="1219200" imgH="241300" progId="Equation.DSMT4">
                  <p:embed/>
                  <p:pic>
                    <p:nvPicPr>
                      <p:cNvPr id="0" name="图片 311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14438" y="3929063"/>
                        <a:ext cx="2979737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0" name="TextBox 16"/>
          <p:cNvSpPr txBox="1"/>
          <p:nvPr/>
        </p:nvSpPr>
        <p:spPr>
          <a:xfrm>
            <a:off x="357188" y="3357563"/>
            <a:ext cx="45434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Constant        , non-constant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B: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6091" name="Object 137"/>
          <p:cNvGraphicFramePr/>
          <p:nvPr/>
        </p:nvGraphicFramePr>
        <p:xfrm>
          <a:off x="4357688" y="3714750"/>
          <a:ext cx="17272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" r:id="rId11" imgW="915035" imgH="419100" progId="Equation.DSMT4">
                  <p:embed/>
                </p:oleObj>
              </mc:Choice>
              <mc:Fallback>
                <p:oleObj r:id="rId11" imgW="915035" imgH="419100" progId="Equation.DSMT4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57688" y="3714750"/>
                        <a:ext cx="1727200" cy="928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2" name="Object 7"/>
          <p:cNvGraphicFramePr/>
          <p:nvPr/>
        </p:nvGraphicFramePr>
        <p:xfrm>
          <a:off x="1763713" y="3284538"/>
          <a:ext cx="5715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7" r:id="rId13" imgW="190500" imgH="228600" progId="Equation.DSMT4">
                  <p:embed/>
                </p:oleObj>
              </mc:Choice>
              <mc:Fallback>
                <p:oleObj r:id="rId13" imgW="190500" imgH="228600" progId="Equation.DSMT4">
                  <p:embed/>
                  <p:pic>
                    <p:nvPicPr>
                      <p:cNvPr id="0" name="图片 3113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63713" y="3284538"/>
                        <a:ext cx="571500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3" name="Object 8"/>
          <p:cNvGraphicFramePr/>
          <p:nvPr/>
        </p:nvGraphicFramePr>
        <p:xfrm>
          <a:off x="1214438" y="4786313"/>
          <a:ext cx="2979737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8" r:id="rId15" imgW="1219200" imgH="241300" progId="Equation.DSMT4">
                  <p:embed/>
                </p:oleObj>
              </mc:Choice>
              <mc:Fallback>
                <p:oleObj r:id="rId15" imgW="1219200" imgH="241300" progId="Equation.DSMT4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214438" y="4786313"/>
                        <a:ext cx="2979737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4" name="Object 9"/>
          <p:cNvGraphicFramePr/>
          <p:nvPr/>
        </p:nvGraphicFramePr>
        <p:xfrm>
          <a:off x="4286250" y="4500563"/>
          <a:ext cx="213518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9" r:id="rId17" imgW="1130300" imgH="419100" progId="Equation.DSMT4">
                  <p:embed/>
                </p:oleObj>
              </mc:Choice>
              <mc:Fallback>
                <p:oleObj r:id="rId17" imgW="1130300" imgH="419100" progId="Equation.DSMT4">
                  <p:embed/>
                  <p:pic>
                    <p:nvPicPr>
                      <p:cNvPr id="0" name="图片 3115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286250" y="4500563"/>
                        <a:ext cx="2135188" cy="928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5" name="TextBox 17"/>
          <p:cNvSpPr txBox="1"/>
          <p:nvPr/>
        </p:nvSpPr>
        <p:spPr>
          <a:xfrm>
            <a:off x="428625" y="5643563"/>
            <a:ext cx="8482013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Artifact of one-loop approximation. The ambiguity disappears</a:t>
            </a:r>
          </a:p>
          <a:p>
            <a:pPr lvl="0"/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with higher order corrections. 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en-US" altLang="zh-CN" sz="2400" i="1" err="1">
                <a:latin typeface="Arial" panose="020B0604020202020204" pitchFamily="34" charset="0"/>
                <a:ea typeface="宋体" panose="02010600030101010101" pitchFamily="2" charset="-122"/>
              </a:rPr>
              <a:t>Satow</a:t>
            </a:r>
            <a:r>
              <a:rPr lang="en-US" altLang="zh-CN" sz="2400" i="1">
                <a:latin typeface="Arial" panose="020B0604020202020204" pitchFamily="34" charset="0"/>
                <a:ea typeface="宋体" panose="02010600030101010101" pitchFamily="2" charset="-122"/>
              </a:rPr>
              <a:t> &amp; Yee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  <a:endParaRPr lang="zh-CN" altLang="en-US" sz="2400" i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6096" name="Object 10"/>
          <p:cNvGraphicFramePr/>
          <p:nvPr/>
        </p:nvGraphicFramePr>
        <p:xfrm>
          <a:off x="4929188" y="3286125"/>
          <a:ext cx="19431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0" r:id="rId19" imgW="647700" imgH="241300" progId="Equation.DSMT4">
                  <p:embed/>
                </p:oleObj>
              </mc:Choice>
              <mc:Fallback>
                <p:oleObj r:id="rId19" imgW="647700" imgH="241300" progId="Equation.DSMT4">
                  <p:embed/>
                  <p:pic>
                    <p:nvPicPr>
                      <p:cNvPr id="0" name="图片 3116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929188" y="3286125"/>
                        <a:ext cx="1943100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39"/>
          <p:cNvSpPr txBox="1"/>
          <p:nvPr/>
        </p:nvSpPr>
        <p:spPr>
          <a:xfrm>
            <a:off x="6738144" y="4672518"/>
            <a:ext cx="2172494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1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Kharzeev</a:t>
            </a:r>
          </a:p>
          <a:p>
            <a:pPr lvl="0" eaLnBrk="1" hangingPunct="1"/>
            <a:r>
              <a:rPr lang="en-US" altLang="zh-CN" sz="1600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&amp;  </a:t>
            </a:r>
            <a:r>
              <a:rPr lang="en-US" altLang="zh-CN" sz="1600" dirty="0" err="1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Warringar</a:t>
            </a:r>
            <a:r>
              <a:rPr lang="en-US" altLang="zh-CN" sz="1600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00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灯片编号占位符 3"/>
          <p:cNvSpPr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11</a:t>
            </a:fld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7112" name="Object 10"/>
          <p:cNvGraphicFramePr/>
          <p:nvPr/>
        </p:nvGraphicFramePr>
        <p:xfrm>
          <a:off x="4688840" y="319405"/>
          <a:ext cx="2097405" cy="944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5" r:id="rId3" imgW="596900" imgH="431800" progId="Equation.DSMT4">
                  <p:embed/>
                </p:oleObj>
              </mc:Choice>
              <mc:Fallback>
                <p:oleObj r:id="rId3" imgW="596900" imgH="431800" progId="Equation.DSMT4">
                  <p:embed/>
                  <p:pic>
                    <p:nvPicPr>
                      <p:cNvPr id="0" name="图片 311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88840" y="319405"/>
                        <a:ext cx="2097405" cy="9448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3" name="Object 15"/>
          <p:cNvGraphicFramePr/>
          <p:nvPr/>
        </p:nvGraphicFramePr>
        <p:xfrm>
          <a:off x="948055" y="1264285"/>
          <a:ext cx="3041650" cy="597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6" r:id="rId5" imgW="1244600" imgH="241300" progId="Equation.DSMT4">
                  <p:embed/>
                </p:oleObj>
              </mc:Choice>
              <mc:Fallback>
                <p:oleObj r:id="rId5" imgW="1244600" imgH="241300" progId="Equation.DSMT4">
                  <p:embed/>
                  <p:pic>
                    <p:nvPicPr>
                      <p:cNvPr id="0" name="图片 312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8055" y="1264285"/>
                        <a:ext cx="3041650" cy="5975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4" name="TextBox 16"/>
          <p:cNvSpPr txBox="1"/>
          <p:nvPr/>
        </p:nvSpPr>
        <p:spPr>
          <a:xfrm>
            <a:off x="458788" y="319088"/>
            <a:ext cx="422973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Constant  </a:t>
            </a:r>
            <a:r>
              <a:rPr lang="en-US" altLang="zh-CN" sz="2400" b="1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non-constant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7115" name="Object 137"/>
          <p:cNvGraphicFramePr/>
          <p:nvPr/>
        </p:nvGraphicFramePr>
        <p:xfrm>
          <a:off x="4588510" y="1380490"/>
          <a:ext cx="671830" cy="364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7" r:id="rId7" imgW="354965" imgH="177800" progId="Equation.DSMT4">
                  <p:embed/>
                </p:oleObj>
              </mc:Choice>
              <mc:Fallback>
                <p:oleObj r:id="rId7" imgW="354965" imgH="177800" progId="Equation.DSMT4">
                  <p:embed/>
                  <p:pic>
                    <p:nvPicPr>
                      <p:cNvPr id="0" name="图片 312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88510" y="1380490"/>
                        <a:ext cx="671830" cy="3644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7" name="Object 8"/>
          <p:cNvGraphicFramePr/>
          <p:nvPr/>
        </p:nvGraphicFramePr>
        <p:xfrm>
          <a:off x="1053465" y="2510790"/>
          <a:ext cx="30416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8" r:id="rId9" imgW="1244600" imgH="241300" progId="Equation.DSMT4">
                  <p:embed/>
                </p:oleObj>
              </mc:Choice>
              <mc:Fallback>
                <p:oleObj r:id="rId9" imgW="1244600" imgH="241300" progId="Equation.DSMT4">
                  <p:embed/>
                  <p:pic>
                    <p:nvPicPr>
                      <p:cNvPr id="0" name="图片 312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3465" y="2510790"/>
                        <a:ext cx="3041650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8" name="Object 9"/>
          <p:cNvGraphicFramePr/>
          <p:nvPr/>
        </p:nvGraphicFramePr>
        <p:xfrm>
          <a:off x="4588510" y="2341563"/>
          <a:ext cx="172720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9" r:id="rId11" imgW="914400" imgH="419100" progId="Equation.DSMT4">
                  <p:embed/>
                </p:oleObj>
              </mc:Choice>
              <mc:Fallback>
                <p:oleObj r:id="rId11" imgW="914400" imgH="419100" progId="Equation.DSMT4">
                  <p:embed/>
                  <p:pic>
                    <p:nvPicPr>
                      <p:cNvPr id="0" name="图片 312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88510" y="2341563"/>
                        <a:ext cx="1727200" cy="928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9" name="TextBox 17"/>
          <p:cNvSpPr txBox="1"/>
          <p:nvPr/>
        </p:nvSpPr>
        <p:spPr>
          <a:xfrm>
            <a:off x="250190" y="3553143"/>
            <a:ext cx="8215313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i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Follows from the EM gauge invariance and the non-renormalization of the axial anomaly. Valid to all orders!</a:t>
            </a:r>
            <a:endParaRPr lang="zh-CN" altLang="en-US" sz="2400" i="1" dirty="0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Box 7"/>
          <p:cNvSpPr txBox="1"/>
          <p:nvPr/>
        </p:nvSpPr>
        <p:spPr>
          <a:xfrm>
            <a:off x="427355" y="4835525"/>
            <a:ext cx="8141970" cy="1920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400" u="sng">
                <a:latin typeface="Arial" panose="020B0604020202020204" pitchFamily="34" charset="0"/>
                <a:ea typeface="宋体" panose="02010600030101010101" pitchFamily="2" charset="-122"/>
              </a:rPr>
              <a:t> with T=0 and             </a:t>
            </a:r>
            <a:r>
              <a:rPr lang="en-US" altLang="zh-CN" sz="240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  r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elativistic invariance requires</a:t>
            </a:r>
          </a:p>
          <a:p>
            <a:pPr lvl="0"/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the two limit orders are equivalent:</a:t>
            </a:r>
          </a:p>
          <a:p>
            <a:pPr lvl="0"/>
            <a:endParaRPr lang="en-US" altLang="zh-CN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</a:p>
          <a:p>
            <a:pPr lvl="0"/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3252" name="Object 137"/>
          <p:cNvGraphicFramePr/>
          <p:nvPr/>
        </p:nvGraphicFramePr>
        <p:xfrm>
          <a:off x="2531110" y="4841558"/>
          <a:ext cx="8334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0" r:id="rId13" imgW="381000" imgH="203200" progId="Equation.DSMT4">
                  <p:embed/>
                </p:oleObj>
              </mc:Choice>
              <mc:Fallback>
                <p:oleObj r:id="rId13" imgW="381000" imgH="203200" progId="Equation.DSMT4">
                  <p:embed/>
                  <p:pic>
                    <p:nvPicPr>
                      <p:cNvPr id="0" name="图片 312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531110" y="4841558"/>
                        <a:ext cx="833438" cy="450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7"/>
          <p:cNvGraphicFramePr/>
          <p:nvPr/>
        </p:nvGraphicFramePr>
        <p:xfrm>
          <a:off x="3590925" y="5985510"/>
          <a:ext cx="671830" cy="364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1" r:id="rId15" imgW="354965" imgH="177800" progId="Equation.DSMT4">
                  <p:embed/>
                </p:oleObj>
              </mc:Choice>
              <mc:Fallback>
                <p:oleObj r:id="rId15" imgW="354965" imgH="177800" progId="Equation.DSMT4">
                  <p:embed/>
                  <p:pic>
                    <p:nvPicPr>
                      <p:cNvPr id="0" name="图片 312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90925" y="5985510"/>
                        <a:ext cx="671830" cy="3644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1" name="灯片编号占位符 8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hangingPunct="1"/>
            <a:endParaRPr lang="en-US" altLang="zh-CN" sz="1400" dirty="0"/>
          </a:p>
        </p:txBody>
      </p:sp>
      <p:graphicFrame>
        <p:nvGraphicFramePr>
          <p:cNvPr id="105550" name="Group 78"/>
          <p:cNvGraphicFramePr>
            <a:graphicFrameLocks noGrp="1"/>
          </p:cNvGraphicFramePr>
          <p:nvPr>
            <p:ph sz="quarter" idx="1"/>
          </p:nvPr>
        </p:nvGraphicFramePr>
        <p:xfrm>
          <a:off x="179388" y="2060575"/>
          <a:ext cx="8353425" cy="4164014"/>
        </p:xfrm>
        <a:graphic>
          <a:graphicData uri="http://schemas.openxmlformats.org/drawingml/2006/table">
            <a:tbl>
              <a:tblPr/>
              <a:tblGrid>
                <a:gridCol w="1673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1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7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IR limit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Higher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1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5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87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none if IR safe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026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9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4396" name="Group 38"/>
          <p:cNvGrpSpPr/>
          <p:nvPr/>
        </p:nvGrpSpPr>
        <p:grpSpPr>
          <a:xfrm>
            <a:off x="3005138" y="4156075"/>
            <a:ext cx="22225" cy="17463"/>
            <a:chOff x="431" y="1162"/>
            <a:chExt cx="3765" cy="2052"/>
          </a:xfrm>
        </p:grpSpPr>
        <p:graphicFrame>
          <p:nvGraphicFramePr>
            <p:cNvPr id="14350" name="Object 14"/>
            <p:cNvGraphicFramePr/>
            <p:nvPr/>
          </p:nvGraphicFramePr>
          <p:xfrm>
            <a:off x="2517" y="2251"/>
            <a:ext cx="545" cy="3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67" r:id="rId3" imgW="469900" imgH="292100" progId="">
                    <p:embed/>
                  </p:oleObj>
                </mc:Choice>
                <mc:Fallback>
                  <p:oleObj r:id="rId3" imgW="469900" imgH="292100" progId="">
                    <p:embed/>
                    <p:pic>
                      <p:nvPicPr>
                        <p:cNvPr id="0" name="图片 320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17" y="2251"/>
                          <a:ext cx="545" cy="33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1" name="Object 15"/>
            <p:cNvGraphicFramePr/>
            <p:nvPr/>
          </p:nvGraphicFramePr>
          <p:xfrm>
            <a:off x="2562" y="2568"/>
            <a:ext cx="499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68" r:id="rId5" imgW="469900" imgH="292100" progId="">
                    <p:embed/>
                  </p:oleObj>
                </mc:Choice>
                <mc:Fallback>
                  <p:oleObj r:id="rId5" imgW="469900" imgH="292100" progId="">
                    <p:embed/>
                    <p:pic>
                      <p:nvPicPr>
                        <p:cNvPr id="0" name="图片 3202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562" y="2568"/>
                          <a:ext cx="499" cy="3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2" name="Object 16"/>
            <p:cNvGraphicFramePr/>
            <p:nvPr/>
          </p:nvGraphicFramePr>
          <p:xfrm>
            <a:off x="1429" y="2296"/>
            <a:ext cx="726" cy="4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69" r:id="rId7" imgW="495300" imgH="292100" progId="">
                    <p:embed/>
                  </p:oleObj>
                </mc:Choice>
                <mc:Fallback>
                  <p:oleObj r:id="rId7" imgW="495300" imgH="292100" progId="">
                    <p:embed/>
                    <p:pic>
                      <p:nvPicPr>
                        <p:cNvPr id="0" name="图片 3203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429" y="2296"/>
                          <a:ext cx="726" cy="42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3" name="Object 17"/>
            <p:cNvGraphicFramePr/>
            <p:nvPr/>
          </p:nvGraphicFramePr>
          <p:xfrm>
            <a:off x="1791" y="2840"/>
            <a:ext cx="635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0" r:id="rId9" imgW="495300" imgH="292100" progId="">
                    <p:embed/>
                  </p:oleObj>
                </mc:Choice>
                <mc:Fallback>
                  <p:oleObj r:id="rId9" imgW="495300" imgH="292100" progId="">
                    <p:embed/>
                    <p:pic>
                      <p:nvPicPr>
                        <p:cNvPr id="0" name="图片 3205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791" y="2840"/>
                          <a:ext cx="635" cy="37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4" name="Object 18"/>
            <p:cNvGraphicFramePr/>
            <p:nvPr/>
          </p:nvGraphicFramePr>
          <p:xfrm>
            <a:off x="3606" y="2251"/>
            <a:ext cx="590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1" r:id="rId11" imgW="698500" imgH="419100" progId="">
                    <p:embed/>
                  </p:oleObj>
                </mc:Choice>
                <mc:Fallback>
                  <p:oleObj r:id="rId11" imgW="698500" imgH="419100" progId="">
                    <p:embed/>
                    <p:pic>
                      <p:nvPicPr>
                        <p:cNvPr id="0" name="图片 3206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606" y="2251"/>
                          <a:ext cx="590" cy="33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5" name="Object 19"/>
            <p:cNvGraphicFramePr/>
            <p:nvPr/>
          </p:nvGraphicFramePr>
          <p:xfrm>
            <a:off x="3606" y="2568"/>
            <a:ext cx="590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2" r:id="rId13" imgW="799465" imgH="419100" progId="">
                    <p:embed/>
                  </p:oleObj>
                </mc:Choice>
                <mc:Fallback>
                  <p:oleObj r:id="rId13" imgW="799465" imgH="419100" progId="">
                    <p:embed/>
                    <p:pic>
                      <p:nvPicPr>
                        <p:cNvPr id="0" name="图片 3204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606" y="2568"/>
                          <a:ext cx="590" cy="30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6" name="Object 20"/>
            <p:cNvGraphicFramePr/>
            <p:nvPr/>
          </p:nvGraphicFramePr>
          <p:xfrm>
            <a:off x="2018" y="1933"/>
            <a:ext cx="635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3" r:id="rId15" imgW="495300" imgH="292100" progId="">
                    <p:embed/>
                  </p:oleObj>
                </mc:Choice>
                <mc:Fallback>
                  <p:oleObj r:id="rId15" imgW="495300" imgH="292100" progId="">
                    <p:embed/>
                    <p:pic>
                      <p:nvPicPr>
                        <p:cNvPr id="0" name="图片 3201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018" y="1933"/>
                          <a:ext cx="635" cy="37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7" name="Object 21"/>
            <p:cNvGraphicFramePr/>
            <p:nvPr/>
          </p:nvGraphicFramePr>
          <p:xfrm>
            <a:off x="2064" y="1616"/>
            <a:ext cx="589" cy="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4" r:id="rId16" imgW="495300" imgH="292100" progId="">
                    <p:embed/>
                  </p:oleObj>
                </mc:Choice>
                <mc:Fallback>
                  <p:oleObj r:id="rId16" imgW="495300" imgH="292100" progId="">
                    <p:embed/>
                    <p:pic>
                      <p:nvPicPr>
                        <p:cNvPr id="0" name="图片 320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064" y="1616"/>
                          <a:ext cx="589" cy="34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8" name="Object 22"/>
            <p:cNvGraphicFramePr/>
            <p:nvPr/>
          </p:nvGraphicFramePr>
          <p:xfrm>
            <a:off x="521" y="1706"/>
            <a:ext cx="440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5" r:id="rId17" imgW="381000" imgH="431800" progId="">
                    <p:embed/>
                  </p:oleObj>
                </mc:Choice>
                <mc:Fallback>
                  <p:oleObj r:id="rId17" imgW="381000" imgH="431800" progId="">
                    <p:embed/>
                    <p:pic>
                      <p:nvPicPr>
                        <p:cNvPr id="0" name="图片 3208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21" y="1706"/>
                          <a:ext cx="440" cy="49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59" name="Object 23"/>
            <p:cNvGraphicFramePr/>
            <p:nvPr/>
          </p:nvGraphicFramePr>
          <p:xfrm>
            <a:off x="431" y="2387"/>
            <a:ext cx="549" cy="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6" r:id="rId19" imgW="533400" imgH="660400" progId="">
                    <p:embed/>
                  </p:oleObj>
                </mc:Choice>
                <mc:Fallback>
                  <p:oleObj r:id="rId19" imgW="533400" imgH="660400" progId="">
                    <p:embed/>
                    <p:pic>
                      <p:nvPicPr>
                        <p:cNvPr id="0" name="图片 3209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31" y="2387"/>
                          <a:ext cx="549" cy="6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0" name="Object 24"/>
            <p:cNvGraphicFramePr/>
            <p:nvPr/>
          </p:nvGraphicFramePr>
          <p:xfrm>
            <a:off x="3651" y="1162"/>
            <a:ext cx="454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877" r:id="rId21" imgW="342265" imgH="215900" progId="">
                    <p:embed/>
                  </p:oleObj>
                </mc:Choice>
                <mc:Fallback>
                  <p:oleObj r:id="rId21" imgW="342265" imgH="215900" progId="">
                    <p:embed/>
                    <p:pic>
                      <p:nvPicPr>
                        <p:cNvPr id="0" name="图片 3210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651" y="1162"/>
                          <a:ext cx="454" cy="28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38" name="Object 2"/>
          <p:cNvGraphicFramePr/>
          <p:nvPr/>
        </p:nvGraphicFramePr>
        <p:xfrm>
          <a:off x="539750" y="3068638"/>
          <a:ext cx="5715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78" r:id="rId23" imgW="381000" imgH="431800" progId="">
                  <p:embed/>
                </p:oleObj>
              </mc:Choice>
              <mc:Fallback>
                <p:oleObj r:id="rId23" imgW="381000" imgH="431800" progId="">
                  <p:embed/>
                  <p:pic>
                    <p:nvPicPr>
                      <p:cNvPr id="0" name="图片 3211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39750" y="3068638"/>
                        <a:ext cx="571500" cy="647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3"/>
          <p:cNvGraphicFramePr/>
          <p:nvPr/>
        </p:nvGraphicFramePr>
        <p:xfrm>
          <a:off x="2484438" y="3500438"/>
          <a:ext cx="93662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79" r:id="rId25" imgW="495300" imgH="292100" progId="">
                  <p:embed/>
                </p:oleObj>
              </mc:Choice>
              <mc:Fallback>
                <p:oleObj r:id="rId25" imgW="495300" imgH="292100" progId="">
                  <p:embed/>
                  <p:pic>
                    <p:nvPicPr>
                      <p:cNvPr id="0" name="图片 3212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484438" y="3500438"/>
                        <a:ext cx="936625" cy="509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4"/>
          <p:cNvGraphicFramePr/>
          <p:nvPr/>
        </p:nvGraphicFramePr>
        <p:xfrm>
          <a:off x="2484438" y="2852738"/>
          <a:ext cx="935037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0" r:id="rId27" imgW="495300" imgH="292100" progId="">
                  <p:embed/>
                </p:oleObj>
              </mc:Choice>
              <mc:Fallback>
                <p:oleObj r:id="rId27" imgW="495300" imgH="292100" progId="">
                  <p:embed/>
                  <p:pic>
                    <p:nvPicPr>
                      <p:cNvPr id="0" name="图片 3213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484438" y="2852738"/>
                        <a:ext cx="935037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5"/>
          <p:cNvGraphicFramePr/>
          <p:nvPr/>
        </p:nvGraphicFramePr>
        <p:xfrm>
          <a:off x="2124075" y="4652963"/>
          <a:ext cx="86518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1" r:id="rId29" imgW="495300" imgH="292100" progId="">
                  <p:embed/>
                </p:oleObj>
              </mc:Choice>
              <mc:Fallback>
                <p:oleObj r:id="rId29" imgW="495300" imgH="292100" progId="">
                  <p:embed/>
                  <p:pic>
                    <p:nvPicPr>
                      <p:cNvPr id="0" name="图片 3214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124075" y="4652963"/>
                        <a:ext cx="865188" cy="51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6"/>
          <p:cNvGraphicFramePr/>
          <p:nvPr/>
        </p:nvGraphicFramePr>
        <p:xfrm>
          <a:off x="2627313" y="5661025"/>
          <a:ext cx="719137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2" r:id="rId30" imgW="495300" imgH="292100" progId="">
                  <p:embed/>
                </p:oleObj>
              </mc:Choice>
              <mc:Fallback>
                <p:oleObj r:id="rId30" imgW="495300" imgH="292100" progId="">
                  <p:embed/>
                  <p:pic>
                    <p:nvPicPr>
                      <p:cNvPr id="0" name="图片 3215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627313" y="5661025"/>
                        <a:ext cx="719137" cy="4238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7"/>
          <p:cNvGraphicFramePr/>
          <p:nvPr/>
        </p:nvGraphicFramePr>
        <p:xfrm>
          <a:off x="3635375" y="4149725"/>
          <a:ext cx="7191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3" r:id="rId31" imgW="469900" imgH="292100" progId="">
                  <p:embed/>
                </p:oleObj>
              </mc:Choice>
              <mc:Fallback>
                <p:oleObj r:id="rId31" imgW="469900" imgH="292100" progId="">
                  <p:embed/>
                  <p:pic>
                    <p:nvPicPr>
                      <p:cNvPr id="0" name="图片 3216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635375" y="4149725"/>
                        <a:ext cx="719138" cy="44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"/>
          <p:cNvGraphicFramePr/>
          <p:nvPr/>
        </p:nvGraphicFramePr>
        <p:xfrm>
          <a:off x="3635375" y="4941888"/>
          <a:ext cx="7191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4" r:id="rId33" imgW="469900" imgH="292100" progId="">
                  <p:embed/>
                </p:oleObj>
              </mc:Choice>
              <mc:Fallback>
                <p:oleObj r:id="rId33" imgW="469900" imgH="292100" progId="">
                  <p:embed/>
                  <p:pic>
                    <p:nvPicPr>
                      <p:cNvPr id="0" name="图片 3217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3635375" y="4941888"/>
                        <a:ext cx="719138" cy="447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9"/>
          <p:cNvGraphicFramePr/>
          <p:nvPr/>
        </p:nvGraphicFramePr>
        <p:xfrm>
          <a:off x="539750" y="620713"/>
          <a:ext cx="712787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5" r:id="rId35" imgW="4036695" imgH="431800" progId="Equation.3">
                  <p:embed/>
                </p:oleObj>
              </mc:Choice>
              <mc:Fallback>
                <p:oleObj r:id="rId35" imgW="4036695" imgH="431800" progId="Equation.3">
                  <p:embed/>
                  <p:pic>
                    <p:nvPicPr>
                      <p:cNvPr id="0" name="图片 3218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39750" y="620713"/>
                        <a:ext cx="7127875" cy="7604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6" name="Object 10"/>
          <p:cNvGraphicFramePr/>
          <p:nvPr/>
        </p:nvGraphicFramePr>
        <p:xfrm>
          <a:off x="611188" y="4508500"/>
          <a:ext cx="7270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6" r:id="rId37" imgW="444500" imgH="660400" progId="Equation.3">
                  <p:embed/>
                </p:oleObj>
              </mc:Choice>
              <mc:Fallback>
                <p:oleObj r:id="rId37" imgW="444500" imgH="660400" progId="Equation.3">
                  <p:embed/>
                  <p:pic>
                    <p:nvPicPr>
                      <p:cNvPr id="0" name="图片 3219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11188" y="4508500"/>
                        <a:ext cx="727075" cy="1079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7" name="Object 11"/>
          <p:cNvGraphicFramePr/>
          <p:nvPr/>
        </p:nvGraphicFramePr>
        <p:xfrm>
          <a:off x="5508625" y="2205038"/>
          <a:ext cx="754063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7" r:id="rId39" imgW="330200" imgH="228600" progId="Equation.3">
                  <p:embed/>
                </p:oleObj>
              </mc:Choice>
              <mc:Fallback>
                <p:oleObj r:id="rId39" imgW="330200" imgH="228600" progId="Equation.3">
                  <p:embed/>
                  <p:pic>
                    <p:nvPicPr>
                      <p:cNvPr id="0" name="图片 3220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508625" y="2205038"/>
                        <a:ext cx="754063" cy="522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8" name="Object 12"/>
          <p:cNvGraphicFramePr/>
          <p:nvPr/>
        </p:nvGraphicFramePr>
        <p:xfrm>
          <a:off x="5292725" y="4005263"/>
          <a:ext cx="1150938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8" r:id="rId41" imgW="711200" imgH="419100" progId="Equation.3">
                  <p:embed/>
                </p:oleObj>
              </mc:Choice>
              <mc:Fallback>
                <p:oleObj r:id="rId41" imgW="711200" imgH="419100" progId="Equation.3">
                  <p:embed/>
                  <p:pic>
                    <p:nvPicPr>
                      <p:cNvPr id="0" name="图片 3221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5292725" y="4005263"/>
                        <a:ext cx="1150938" cy="677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9" name="Object 13"/>
          <p:cNvGraphicFramePr/>
          <p:nvPr/>
        </p:nvGraphicFramePr>
        <p:xfrm>
          <a:off x="5148263" y="4797425"/>
          <a:ext cx="1584325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9" r:id="rId43" imgW="927100" imgH="419100" progId="Equation.3">
                  <p:embed/>
                </p:oleObj>
              </mc:Choice>
              <mc:Fallback>
                <p:oleObj r:id="rId43" imgW="927100" imgH="419100" progId="Equation.3">
                  <p:embed/>
                  <p:pic>
                    <p:nvPicPr>
                      <p:cNvPr id="0" name="图片 3222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148263" y="4797425"/>
                        <a:ext cx="1584325" cy="715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7" name="页脚占位符 29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"/>
          <p:cNvSpPr txBox="1"/>
          <p:nvPr/>
        </p:nvSpPr>
        <p:spPr>
          <a:xfrm>
            <a:off x="347662" y="908050"/>
            <a:ext cx="5520427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>
                <a:solidFill>
                  <a:srgbClr val="333399"/>
                </a:solidFill>
              </a:rPr>
              <a:t>• </a:t>
            </a:r>
            <a:r>
              <a:rPr lang="en-US" altLang="zh-CN" sz="2000" b="1" dirty="0" smtClean="0">
                <a:solidFill>
                  <a:srgbClr val="333399"/>
                </a:solidFill>
              </a:rPr>
              <a:t>Wigner function formulation </a:t>
            </a:r>
            <a:endParaRPr lang="en-US" altLang="zh-CN" sz="2000" b="1" dirty="0">
              <a:solidFill>
                <a:srgbClr val="333399"/>
              </a:solidFill>
            </a:endParaRPr>
          </a:p>
        </p:txBody>
      </p:sp>
      <p:sp>
        <p:nvSpPr>
          <p:cNvPr id="17414" name="文本框 7"/>
          <p:cNvSpPr txBox="1"/>
          <p:nvPr/>
        </p:nvSpPr>
        <p:spPr>
          <a:xfrm>
            <a:off x="347663" y="1689100"/>
            <a:ext cx="8256587" cy="701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</a:t>
            </a:r>
            <a:r>
              <a:rPr lang="en-US" altLang="zh-CN" sz="2000" b="1" u="sng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Wigner function</a:t>
            </a:r>
            <a:r>
              <a:rPr lang="en-US" altLang="zh-CN" sz="20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that links various hydrodynamic quantities of the system to the Green's function </a:t>
            </a:r>
          </a:p>
        </p:txBody>
      </p:sp>
      <p:sp>
        <p:nvSpPr>
          <p:cNvPr id="17415" name="文本框 11"/>
          <p:cNvSpPr txBox="1"/>
          <p:nvPr/>
        </p:nvSpPr>
        <p:spPr>
          <a:xfrm>
            <a:off x="184770" y="2713160"/>
            <a:ext cx="8443913" cy="1877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Gao et al  </a:t>
            </a:r>
            <a:r>
              <a:rPr lang="en-US" altLang="zh-CN" sz="2000" dirty="0" smtClean="0">
                <a:sym typeface="宋体" panose="02010600030101010101" pitchFamily="2" charset="-122"/>
              </a:rPr>
              <a:t>obtain</a:t>
            </a:r>
            <a:r>
              <a:rPr lang="en-US" altLang="zh-CN" sz="2000" dirty="0" smtClean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CME&amp; CVE and axial anomalies 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with a constant    </a:t>
            </a:r>
          </a:p>
          <a:p>
            <a:pPr lvl="0"/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/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solidFill>
                  <a:srgbClr val="FF0000"/>
                </a:solidFill>
                <a:sym typeface="宋体" panose="02010600030101010101" pitchFamily="2" charset="-122"/>
              </a:rPr>
              <a:t>(see  S. Pu’s talk )</a:t>
            </a:r>
            <a:endParaRPr lang="en-US" altLang="zh-CN" sz="2000" b="1" dirty="0">
              <a:solidFill>
                <a:srgbClr val="FF0000"/>
              </a:solidFill>
              <a:sym typeface="宋体" panose="02010600030101010101" pitchFamily="2" charset="-122"/>
            </a:endParaRPr>
          </a:p>
          <a:p>
            <a:pPr lvl="0"/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17416" name="对象 1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388748"/>
              </p:ext>
            </p:extLst>
          </p:nvPr>
        </p:nvGraphicFramePr>
        <p:xfrm>
          <a:off x="7806192" y="2676886"/>
          <a:ext cx="398780" cy="455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7" r:id="rId3" imgW="191135" imgH="229235" progId="Equation.3">
                  <p:embed/>
                </p:oleObj>
              </mc:Choice>
              <mc:Fallback>
                <p:oleObj r:id="rId3" imgW="191135" imgH="229235" progId="Equation.3">
                  <p:embed/>
                  <p:pic>
                    <p:nvPicPr>
                      <p:cNvPr id="0" name="图片 312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06192" y="2676886"/>
                        <a:ext cx="398780" cy="4552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2"/>
          <p:cNvSpPr/>
          <p:nvPr/>
        </p:nvSpPr>
        <p:spPr>
          <a:xfrm>
            <a:off x="142875" y="215900"/>
            <a:ext cx="88900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400" b="1" dirty="0">
                <a:solidFill>
                  <a:srgbClr val="333399"/>
                </a:solidFill>
              </a:rPr>
              <a:t>III</a:t>
            </a:r>
            <a:r>
              <a:rPr lang="en-US" altLang="zh-CN" sz="2400" dirty="0">
                <a:solidFill>
                  <a:srgbClr val="333399"/>
                </a:solidFill>
              </a:rPr>
              <a:t>. </a:t>
            </a:r>
            <a:r>
              <a:rPr lang="en-US" altLang="zh-CN" sz="2400" b="1" dirty="0">
                <a:solidFill>
                  <a:srgbClr val="333399"/>
                </a:solidFill>
              </a:rPr>
              <a:t>Subtlety of the Wigner function used for CME  </a:t>
            </a:r>
          </a:p>
        </p:txBody>
      </p:sp>
      <p:sp>
        <p:nvSpPr>
          <p:cNvPr id="17421" name="Rectangle 3"/>
          <p:cNvSpPr/>
          <p:nvPr/>
        </p:nvSpPr>
        <p:spPr>
          <a:xfrm>
            <a:off x="356372" y="5011040"/>
            <a:ext cx="7848600" cy="6445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inhomogeneous and transient      ?      </a:t>
            </a:r>
          </a:p>
          <a:p>
            <a:pPr lvl="0">
              <a:buNone/>
            </a:pPr>
            <a:endParaRPr lang="en-US" altLang="zh-CN" sz="2400" b="1" dirty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US" altLang="zh-CN" sz="2400" b="1" dirty="0">
                <a:solidFill>
                  <a:srgbClr val="FF0000"/>
                </a:solidFill>
              </a:rPr>
              <a:t>      </a:t>
            </a:r>
            <a:r>
              <a:rPr lang="en-US" altLang="zh-CN" sz="2400" dirty="0"/>
              <a:t>                          </a:t>
            </a:r>
            <a:r>
              <a:rPr lang="en-US" altLang="zh-CN" sz="2400" dirty="0" smtClean="0"/>
              <a:t>                </a:t>
            </a:r>
            <a:endParaRPr lang="en-US" altLang="zh-CN" sz="2400" dirty="0"/>
          </a:p>
          <a:p>
            <a:pPr lvl="0">
              <a:buNone/>
            </a:pPr>
            <a:r>
              <a:rPr lang="en-US" altLang="zh-CN" sz="2400" dirty="0">
                <a:solidFill>
                  <a:schemeClr val="accent2"/>
                </a:solidFill>
              </a:rPr>
              <a:t>    </a:t>
            </a:r>
          </a:p>
          <a:p>
            <a:pPr lvl="0"/>
            <a:endParaRPr lang="en-US" altLang="zh-CN" sz="2400" dirty="0">
              <a:solidFill>
                <a:schemeClr val="accent2"/>
              </a:solidFill>
            </a:endParaRPr>
          </a:p>
          <a:p>
            <a:pPr lvl="0">
              <a:buNone/>
            </a:pPr>
            <a:r>
              <a:rPr lang="en-US" altLang="zh-CN" sz="2400" dirty="0">
                <a:solidFill>
                  <a:schemeClr val="accent2"/>
                </a:solidFill>
              </a:rPr>
              <a:t>	</a:t>
            </a:r>
          </a:p>
          <a:p>
            <a:pPr lvl="0">
              <a:buNone/>
            </a:pPr>
            <a:r>
              <a:rPr lang="en-US" altLang="zh-CN" sz="2400" dirty="0">
                <a:solidFill>
                  <a:schemeClr val="accent2"/>
                </a:solidFill>
              </a:rPr>
              <a:t>	           </a:t>
            </a:r>
            <a:r>
              <a:rPr lang="en-US" altLang="zh-CN" sz="2400" dirty="0">
                <a:solidFill>
                  <a:schemeClr val="accent2"/>
                </a:solidFill>
                <a:sym typeface="宋体" panose="02010600030101010101" pitchFamily="2" charset="-122"/>
              </a:rPr>
              <a:t>   </a:t>
            </a:r>
            <a:endParaRPr lang="en-US" altLang="zh-CN" sz="2400" dirty="0">
              <a:solidFill>
                <a:schemeClr val="accent2"/>
              </a:solidFill>
            </a:endParaRPr>
          </a:p>
          <a:p>
            <a:pPr lvl="0">
              <a:buNone/>
            </a:pPr>
            <a:r>
              <a:rPr lang="en-US" altLang="zh-CN" sz="2400" dirty="0">
                <a:solidFill>
                  <a:schemeClr val="accent2"/>
                </a:solidFill>
              </a:rPr>
              <a:t>           </a:t>
            </a:r>
            <a:endParaRPr lang="en-US" altLang="zh-CN" sz="2400" dirty="0">
              <a:solidFill>
                <a:schemeClr val="folHlink"/>
              </a:solidFill>
            </a:endParaRPr>
          </a:p>
        </p:txBody>
      </p:sp>
      <p:graphicFrame>
        <p:nvGraphicFramePr>
          <p:cNvPr id="17422" name="对象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557412"/>
              </p:ext>
            </p:extLst>
          </p:nvPr>
        </p:nvGraphicFramePr>
        <p:xfrm>
          <a:off x="4973923" y="5008946"/>
          <a:ext cx="39846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8" r:id="rId5" imgW="191135" imgH="229235" progId="Equation.3">
                  <p:embed/>
                </p:oleObj>
              </mc:Choice>
              <mc:Fallback>
                <p:oleObj r:id="rId5" imgW="191135" imgH="229235" progId="Equation.3">
                  <p:embed/>
                  <p:pic>
                    <p:nvPicPr>
                      <p:cNvPr id="0" name="图片 313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73923" y="5008946"/>
                        <a:ext cx="398462" cy="476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75690" y="3258364"/>
            <a:ext cx="7620000" cy="701040"/>
          </a:xfrm>
          <a:prstGeom prst="rect">
            <a:avLst/>
          </a:prstGeom>
          <a:noFill/>
          <a:ln w="28575" cmpd="sng">
            <a:noFill/>
            <a:prstDash val="solid"/>
          </a:ln>
        </p:spPr>
        <p:txBody>
          <a:bodyPr wrap="square" rtlCol="0" anchor="t">
            <a:spAutoFit/>
          </a:bodyPr>
          <a:lstStyle/>
          <a:p>
            <a:pPr lvl="0"/>
            <a:r>
              <a:rPr lang="en-US" altLang="zh-CN" sz="2000" dirty="0">
                <a:cs typeface="+mn-ea"/>
                <a:sym typeface="Arial" panose="020B0604020202020204" pitchFamily="34" charset="0"/>
              </a:rPr>
              <a:t>Gao,  Liang, Pu, </a:t>
            </a:r>
            <a:r>
              <a:rPr lang="en-US" altLang="zh-CN" sz="2000" dirty="0" err="1">
                <a:cs typeface="+mn-ea"/>
                <a:sym typeface="Arial" panose="020B0604020202020204" pitchFamily="34" charset="0"/>
              </a:rPr>
              <a:t>qWang</a:t>
            </a:r>
            <a:r>
              <a:rPr lang="en-US" altLang="zh-CN" sz="2000" dirty="0"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2000" dirty="0" err="1">
                <a:cs typeface="+mn-ea"/>
                <a:sym typeface="Arial" panose="020B0604020202020204" pitchFamily="34" charset="0"/>
              </a:rPr>
              <a:t>xnWang</a:t>
            </a:r>
            <a:r>
              <a:rPr lang="en-US" altLang="zh-CN" sz="2000" dirty="0">
                <a:cs typeface="+mn-ea"/>
                <a:sym typeface="Arial" panose="020B0604020202020204" pitchFamily="34" charset="0"/>
              </a:rPr>
              <a:t>  </a:t>
            </a:r>
            <a:r>
              <a:rPr lang="en-US" altLang="zh-CN" sz="2000" dirty="0" smtClean="0"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2000" dirty="0">
                <a:cs typeface="+mn-ea"/>
                <a:sym typeface="Arial" panose="020B0604020202020204" pitchFamily="34" charset="0"/>
              </a:rPr>
              <a:t>(2012)</a:t>
            </a:r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  <a:p>
            <a:pPr lvl="0"/>
            <a:endParaRPr lang="en-US" altLang="zh-CN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2007" y="4208839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CMR9"/>
              </a:rPr>
              <a:t>,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179001" y="1231070"/>
            <a:ext cx="7620000" cy="369332"/>
          </a:xfrm>
          <a:prstGeom prst="rect">
            <a:avLst/>
          </a:prstGeom>
          <a:noFill/>
          <a:ln w="28575" cmpd="sng">
            <a:noFill/>
            <a:prstDash val="solid"/>
          </a:ln>
        </p:spPr>
        <p:txBody>
          <a:bodyPr wrap="square" rtlCol="0" anchor="t">
            <a:spAutoFit/>
          </a:bodyPr>
          <a:lstStyle/>
          <a:p>
            <a:pPr lvl="0"/>
            <a:r>
              <a:rPr lang="en-US" altLang="zh-CN" dirty="0" smtClean="0"/>
              <a:t> </a:t>
            </a:r>
            <a:r>
              <a:rPr lang="en-US" altLang="zh-CN" dirty="0" err="1"/>
              <a:t>Vasak</a:t>
            </a:r>
            <a:r>
              <a:rPr lang="en-US" altLang="zh-CN" dirty="0"/>
              <a:t>, </a:t>
            </a:r>
            <a:r>
              <a:rPr lang="en-US" altLang="zh-CN" dirty="0" err="1" smtClean="0"/>
              <a:t>Gyulassy</a:t>
            </a:r>
            <a:r>
              <a:rPr lang="en-US" altLang="zh-CN" dirty="0" smtClean="0"/>
              <a:t> , </a:t>
            </a:r>
            <a:r>
              <a:rPr lang="en-US" altLang="zh-CN" dirty="0" err="1" smtClean="0"/>
              <a:t>Elze</a:t>
            </a:r>
            <a:r>
              <a:rPr lang="en-US" altLang="zh-CN" dirty="0" smtClean="0"/>
              <a:t>  (1987),  Heinz et al  ( non-abelian plasma) (96)</a:t>
            </a:r>
            <a:endParaRPr lang="en-US" altLang="zh-CN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13677" y="5743843"/>
            <a:ext cx="2463175" cy="3416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dirty="0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Wu,Hou</a:t>
            </a:r>
            <a:r>
              <a:rPr lang="en-US" altLang="zh-CN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Ren,    </a:t>
            </a:r>
            <a:r>
              <a:rPr lang="en-US" altLang="zh-CN" dirty="0" smtClean="0">
                <a:solidFill>
                  <a:srgbClr val="FF3399"/>
                </a:solidFill>
              </a:rPr>
              <a:t>2016</a:t>
            </a:r>
            <a:r>
              <a:rPr lang="en-US" altLang="zh-CN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32"/>
          <p:cNvSpPr txBox="1"/>
          <p:nvPr/>
        </p:nvSpPr>
        <p:spPr>
          <a:xfrm>
            <a:off x="71438" y="282575"/>
            <a:ext cx="8566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•  The electric current extracted from the </a:t>
            </a:r>
            <a:r>
              <a:rPr lang="en-US" altLang="zh-CN" sz="2400" b="1" err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wigner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function </a:t>
            </a:r>
          </a:p>
        </p:txBody>
      </p:sp>
      <p:graphicFrame>
        <p:nvGraphicFramePr>
          <p:cNvPr id="20482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42963" y="809625"/>
          <a:ext cx="3640137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1" r:id="rId3" imgW="1828800" imgH="457200" progId="Equation.3">
                  <p:embed/>
                </p:oleObj>
              </mc:Choice>
              <mc:Fallback>
                <p:oleObj r:id="rId3" imgW="1828800" imgH="457200" progId="Equation.3">
                  <p:embed/>
                  <p:pic>
                    <p:nvPicPr>
                      <p:cNvPr id="0" name="图片 313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2963" y="809625"/>
                        <a:ext cx="3640137" cy="911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627188" y="1825625"/>
          <a:ext cx="5310187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2" r:id="rId5" imgW="2667000" imgH="279400" progId="Equation.3">
                  <p:embed/>
                </p:oleObj>
              </mc:Choice>
              <mc:Fallback>
                <p:oleObj r:id="rId5" imgW="2667000" imgH="279400" progId="Equation.3">
                  <p:embed/>
                  <p:pic>
                    <p:nvPicPr>
                      <p:cNvPr id="0" name="图片 313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27188" y="1825625"/>
                        <a:ext cx="5310187" cy="555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对象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568450" y="2557463"/>
          <a:ext cx="1744663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3" r:id="rId7" imgW="876935" imgH="292100" progId="Equation.3">
                  <p:embed/>
                </p:oleObj>
              </mc:Choice>
              <mc:Fallback>
                <p:oleObj r:id="rId7" imgW="876935" imgH="292100" progId="Equation.3">
                  <p:embed/>
                  <p:pic>
                    <p:nvPicPr>
                      <p:cNvPr id="0" name="图片 313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68450" y="2557463"/>
                        <a:ext cx="1744663" cy="5826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42963" y="3284538"/>
          <a:ext cx="503396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4" r:id="rId9" imgW="2527300" imgH="241300" progId="Equation.3">
                  <p:embed/>
                </p:oleObj>
              </mc:Choice>
              <mc:Fallback>
                <p:oleObj r:id="rId9" imgW="2527300" imgH="241300" progId="Equation.3">
                  <p:embed/>
                  <p:pic>
                    <p:nvPicPr>
                      <p:cNvPr id="0" name="图片 313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42963" y="3284538"/>
                        <a:ext cx="5033962" cy="4810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TextBox 5"/>
          <p:cNvSpPr txBox="1"/>
          <p:nvPr/>
        </p:nvSpPr>
        <p:spPr>
          <a:xfrm>
            <a:off x="714375" y="4003675"/>
            <a:ext cx="22367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For a constant </a:t>
            </a:r>
          </a:p>
        </p:txBody>
      </p:sp>
      <p:graphicFrame>
        <p:nvGraphicFramePr>
          <p:cNvPr id="20487" name="Object 4"/>
          <p:cNvGraphicFramePr/>
          <p:nvPr/>
        </p:nvGraphicFramePr>
        <p:xfrm>
          <a:off x="2786063" y="3932238"/>
          <a:ext cx="64293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5" r:id="rId11" imgW="190500" imgH="228600" progId="Equation.DSMT4">
                  <p:embed/>
                </p:oleObj>
              </mc:Choice>
              <mc:Fallback>
                <p:oleObj r:id="rId11" imgW="190500" imgH="228600" progId="Equation.DSMT4">
                  <p:embed/>
                  <p:pic>
                    <p:nvPicPr>
                      <p:cNvPr id="0" name="图片 313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86063" y="3932238"/>
                        <a:ext cx="642937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137"/>
          <p:cNvGraphicFramePr/>
          <p:nvPr/>
        </p:nvGraphicFramePr>
        <p:xfrm>
          <a:off x="1071563" y="4505325"/>
          <a:ext cx="6361112" cy="1411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6" r:id="rId13" imgW="2907030" imgH="660400" progId="Equation.DSMT4">
                  <p:embed/>
                </p:oleObj>
              </mc:Choice>
              <mc:Fallback>
                <p:oleObj r:id="rId13" imgW="2907030" imgH="660400" progId="Equation.DSMT4">
                  <p:embed/>
                  <p:pic>
                    <p:nvPicPr>
                      <p:cNvPr id="0" name="图片 313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071563" y="4505325"/>
                        <a:ext cx="6361112" cy="1411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TextBox 5"/>
          <p:cNvSpPr txBox="1"/>
          <p:nvPr/>
        </p:nvSpPr>
        <p:spPr>
          <a:xfrm>
            <a:off x="698500" y="5924550"/>
            <a:ext cx="8329613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For a non-constant      , it is problematic 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because of UV divergence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with the limit 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aphicFrame>
        <p:nvGraphicFramePr>
          <p:cNvPr id="20490" name="Object 4"/>
          <p:cNvGraphicFramePr/>
          <p:nvPr/>
        </p:nvGraphicFramePr>
        <p:xfrm>
          <a:off x="3343275" y="5853113"/>
          <a:ext cx="6429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7" r:id="rId15" imgW="190500" imgH="228600" progId="Equation.DSMT4">
                  <p:embed/>
                </p:oleObj>
              </mc:Choice>
              <mc:Fallback>
                <p:oleObj r:id="rId15" imgW="190500" imgH="228600" progId="Equation.DSMT4">
                  <p:embed/>
                  <p:pic>
                    <p:nvPicPr>
                      <p:cNvPr id="0" name="图片 313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43275" y="5853113"/>
                        <a:ext cx="642938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1" name="对象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100513" y="6323013"/>
          <a:ext cx="876300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8" r:id="rId16" imgW="419735" imgH="203200" progId="Equation.3">
                  <p:embed/>
                </p:oleObj>
              </mc:Choice>
              <mc:Fallback>
                <p:oleObj r:id="rId16" imgW="419735" imgH="203200" progId="Equation.3">
                  <p:embed/>
                  <p:pic>
                    <p:nvPicPr>
                      <p:cNvPr id="0" name="图片 313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100513" y="6323013"/>
                        <a:ext cx="876300" cy="425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2"/>
          <p:cNvSpPr txBox="1"/>
          <p:nvPr/>
        </p:nvSpPr>
        <p:spPr>
          <a:xfrm>
            <a:off x="71438" y="282575"/>
            <a:ext cx="8940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2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Considering a massless Dirac field in an external      and  </a:t>
            </a:r>
          </a:p>
        </p:txBody>
      </p:sp>
      <p:graphicFrame>
        <p:nvGraphicFramePr>
          <p:cNvPr id="21506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566025" y="312738"/>
          <a:ext cx="39687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8" r:id="rId3" imgW="203835" imgH="241935" progId="Equation.3">
                  <p:embed/>
                </p:oleObj>
              </mc:Choice>
              <mc:Fallback>
                <p:oleObj r:id="rId3" imgW="203835" imgH="241935" progId="Equation.3">
                  <p:embed/>
                  <p:pic>
                    <p:nvPicPr>
                      <p:cNvPr id="0" name="图片 313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66025" y="312738"/>
                        <a:ext cx="396875" cy="471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7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602663" y="312738"/>
          <a:ext cx="49688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89" r:id="rId5" imgW="254635" imgH="241935" progId="Equation.3">
                  <p:embed/>
                </p:oleObj>
              </mc:Choice>
              <mc:Fallback>
                <p:oleObj r:id="rId5" imgW="254635" imgH="241935" progId="Equation.3">
                  <p:embed/>
                  <p:pic>
                    <p:nvPicPr>
                      <p:cNvPr id="0" name="图片 314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02663" y="312738"/>
                        <a:ext cx="496887" cy="471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文本框 5"/>
          <p:cNvSpPr txBox="1"/>
          <p:nvPr/>
        </p:nvSpPr>
        <p:spPr>
          <a:xfrm>
            <a:off x="668338" y="2754313"/>
            <a:ext cx="439420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The Lagrangian density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21509" name="对象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314575" y="3619500"/>
          <a:ext cx="428466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0" r:id="rId7" imgW="1943100" imgH="241300" progId="Equation.3">
                  <p:embed/>
                </p:oleObj>
              </mc:Choice>
              <mc:Fallback>
                <p:oleObj r:id="rId7" imgW="1943100" imgH="241300" progId="Equation.3">
                  <p:embed/>
                  <p:pic>
                    <p:nvPicPr>
                      <p:cNvPr id="0" name="图片 314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14575" y="3619500"/>
                        <a:ext cx="4284663" cy="533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文本框 7"/>
          <p:cNvSpPr txBox="1"/>
          <p:nvPr/>
        </p:nvSpPr>
        <p:spPr>
          <a:xfrm>
            <a:off x="2260600" y="4286250"/>
            <a:ext cx="106045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with</a:t>
            </a:r>
          </a:p>
        </p:txBody>
      </p:sp>
      <p:graphicFrame>
        <p:nvGraphicFramePr>
          <p:cNvPr id="21511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940050" y="4259263"/>
          <a:ext cx="20891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1" r:id="rId9" imgW="991235" imgH="254000" progId="Equation.3">
                  <p:embed/>
                </p:oleObj>
              </mc:Choice>
              <mc:Fallback>
                <p:oleObj r:id="rId9" imgW="991235" imgH="254000" progId="Equation.3">
                  <p:embed/>
                  <p:pic>
                    <p:nvPicPr>
                      <p:cNvPr id="0" name="图片 314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40050" y="4259263"/>
                        <a:ext cx="2089150" cy="536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2" name="文本框 18"/>
          <p:cNvSpPr txBox="1"/>
          <p:nvPr/>
        </p:nvSpPr>
        <p:spPr>
          <a:xfrm>
            <a:off x="652463" y="1158875"/>
            <a:ext cx="439420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The action</a:t>
            </a:r>
            <a:r>
              <a:rPr lang="zh-CN" altLang="en-US" sz="2400" b="1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</a:p>
        </p:txBody>
      </p:sp>
      <p:graphicFrame>
        <p:nvGraphicFramePr>
          <p:cNvPr id="21513" name="对象 1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300288" y="1804988"/>
          <a:ext cx="2017712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92" r:id="rId11" imgW="915035" imgH="279400" progId="Equation.3">
                  <p:embed/>
                </p:oleObj>
              </mc:Choice>
              <mc:Fallback>
                <p:oleObj r:id="rId11" imgW="915035" imgH="279400" progId="Equation.3">
                  <p:embed/>
                  <p:pic>
                    <p:nvPicPr>
                      <p:cNvPr id="0" name="图片 314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00288" y="1804988"/>
                        <a:ext cx="2017712" cy="617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2"/>
          <p:cNvSpPr txBox="1"/>
          <p:nvPr/>
        </p:nvSpPr>
        <p:spPr>
          <a:xfrm>
            <a:off x="646113" y="4875213"/>
            <a:ext cx="4445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The electric current </a:t>
            </a:r>
          </a:p>
        </p:txBody>
      </p:sp>
      <p:graphicFrame>
        <p:nvGraphicFramePr>
          <p:cNvPr id="22530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177925" y="5508625"/>
          <a:ext cx="63246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7" r:id="rId3" imgW="3162300" imgH="508000" progId="Equation.3">
                  <p:embed/>
                </p:oleObj>
              </mc:Choice>
              <mc:Fallback>
                <p:oleObj r:id="rId3" imgW="3162300" imgH="508000" progId="Equation.3">
                  <p:embed/>
                  <p:pic>
                    <p:nvPicPr>
                      <p:cNvPr id="0" name="图片 314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7925" y="5508625"/>
                        <a:ext cx="6324600" cy="101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文本框 15"/>
          <p:cNvSpPr txBox="1"/>
          <p:nvPr/>
        </p:nvSpPr>
        <p:spPr>
          <a:xfrm>
            <a:off x="149225" y="369888"/>
            <a:ext cx="889000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•  C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losed time path Green function formation </a:t>
            </a:r>
          </a:p>
        </p:txBody>
      </p:sp>
      <p:graphicFrame>
        <p:nvGraphicFramePr>
          <p:cNvPr id="22532" name="对象 1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165225" y="1682750"/>
          <a:ext cx="4630738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8" r:id="rId5" imgW="2120900" imgH="482600" progId="Equation.3">
                  <p:embed/>
                </p:oleObj>
              </mc:Choice>
              <mc:Fallback>
                <p:oleObj r:id="rId5" imgW="2120900" imgH="482600" progId="Equation.3">
                  <p:embed/>
                  <p:pic>
                    <p:nvPicPr>
                      <p:cNvPr id="0" name="图片 314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5225" y="1682750"/>
                        <a:ext cx="4630738" cy="1028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对象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155700" y="2763838"/>
          <a:ext cx="7481888" cy="128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9" r:id="rId7" imgW="3695700" imgH="634365" progId="Equation.3">
                  <p:embed/>
                </p:oleObj>
              </mc:Choice>
              <mc:Fallback>
                <p:oleObj r:id="rId7" imgW="3695700" imgH="634365" progId="Equation.3">
                  <p:embed/>
                  <p:pic>
                    <p:nvPicPr>
                      <p:cNvPr id="0" name="图片 314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55700" y="2763838"/>
                        <a:ext cx="7481888" cy="1284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对象 1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316038" y="4173538"/>
          <a:ext cx="3587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0" r:id="rId9" imgW="165735" imgH="178435" progId="Equation.3">
                  <p:embed/>
                </p:oleObj>
              </mc:Choice>
              <mc:Fallback>
                <p:oleObj r:id="rId9" imgW="165735" imgH="178435" progId="Equation.3">
                  <p:embed/>
                  <p:pic>
                    <p:nvPicPr>
                      <p:cNvPr id="0" name="图片 314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16038" y="4173538"/>
                        <a:ext cx="358775" cy="387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对象 1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605338" y="4102100"/>
          <a:ext cx="3857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1" r:id="rId11" imgW="177800" imgH="216535" progId="Equation.3">
                  <p:embed/>
                </p:oleObj>
              </mc:Choice>
              <mc:Fallback>
                <p:oleObj r:id="rId11" imgW="177800" imgH="216535" progId="Equation.3">
                  <p:embed/>
                  <p:pic>
                    <p:nvPicPr>
                      <p:cNvPr id="0" name="图片 3148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05338" y="4102100"/>
                        <a:ext cx="385762" cy="471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文本框 21"/>
          <p:cNvSpPr txBox="1"/>
          <p:nvPr/>
        </p:nvSpPr>
        <p:spPr>
          <a:xfrm>
            <a:off x="1847850" y="4148138"/>
            <a:ext cx="250825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time ordering</a:t>
            </a:r>
          </a:p>
        </p:txBody>
      </p:sp>
      <p:sp>
        <p:nvSpPr>
          <p:cNvPr id="22537" name="文本框 22"/>
          <p:cNvSpPr txBox="1"/>
          <p:nvPr/>
        </p:nvSpPr>
        <p:spPr>
          <a:xfrm>
            <a:off x="4987925" y="4132263"/>
            <a:ext cx="334010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anti-time ordering</a:t>
            </a:r>
          </a:p>
        </p:txBody>
      </p:sp>
      <p:sp>
        <p:nvSpPr>
          <p:cNvPr id="22538" name="文本框 23"/>
          <p:cNvSpPr txBox="1"/>
          <p:nvPr/>
        </p:nvSpPr>
        <p:spPr>
          <a:xfrm>
            <a:off x="792163" y="1114425"/>
            <a:ext cx="3762375" cy="457200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A fermion propagator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3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135063" y="4921250"/>
          <a:ext cx="70421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1" r:id="rId3" imgW="3200400" imgH="254000" progId="Equation.3">
                  <p:embed/>
                </p:oleObj>
              </mc:Choice>
              <mc:Fallback>
                <p:oleObj r:id="rId3" imgW="3200400" imgH="254000" progId="Equation.3">
                  <p:embed/>
                  <p:pic>
                    <p:nvPicPr>
                      <p:cNvPr id="0" name="图片 314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5063" y="4921250"/>
                        <a:ext cx="7042150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4" name="文本框 4"/>
          <p:cNvSpPr txBox="1"/>
          <p:nvPr/>
        </p:nvSpPr>
        <p:spPr>
          <a:xfrm>
            <a:off x="298450" y="4978400"/>
            <a:ext cx="132715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with</a:t>
            </a:r>
          </a:p>
        </p:txBody>
      </p:sp>
      <p:sp>
        <p:nvSpPr>
          <p:cNvPr id="23555" name="文本框 12"/>
          <p:cNvSpPr txBox="1"/>
          <p:nvPr/>
        </p:nvSpPr>
        <p:spPr>
          <a:xfrm>
            <a:off x="144463" y="5727700"/>
            <a:ext cx="1711325" cy="457200"/>
          </a:xfrm>
          <a:prstGeom prst="rect">
            <a:avLst/>
          </a:prstGeom>
          <a:noFill/>
          <a:ln w="28575" cap="flat" cmpd="sng">
            <a:solidFill>
              <a:srgbClr val="A3A3E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7575D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gauge link:</a:t>
            </a:r>
          </a:p>
        </p:txBody>
      </p:sp>
      <p:graphicFrame>
        <p:nvGraphicFramePr>
          <p:cNvPr id="23556" name="对象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527175" y="6148388"/>
          <a:ext cx="4510088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2" r:id="rId5" imgW="2311400" imgH="355600" progId="Equation.3">
                  <p:embed/>
                </p:oleObj>
              </mc:Choice>
              <mc:Fallback>
                <p:oleObj r:id="rId5" imgW="2311400" imgH="355600" progId="Equation.3">
                  <p:embed/>
                  <p:pic>
                    <p:nvPicPr>
                      <p:cNvPr id="0" name="图片 315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7175" y="6148388"/>
                        <a:ext cx="4510088" cy="695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Box 32"/>
          <p:cNvSpPr txBox="1"/>
          <p:nvPr/>
        </p:nvSpPr>
        <p:spPr>
          <a:xfrm>
            <a:off x="198438" y="195263"/>
            <a:ext cx="73675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Expansion to the linear order in      and  </a:t>
            </a:r>
          </a:p>
        </p:txBody>
      </p:sp>
      <p:graphicFrame>
        <p:nvGraphicFramePr>
          <p:cNvPr id="23558" name="对象 1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353050" y="195263"/>
          <a:ext cx="482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3" r:id="rId7" imgW="203835" imgH="241935" progId="Equation.3">
                  <p:embed/>
                </p:oleObj>
              </mc:Choice>
              <mc:Fallback>
                <p:oleObj r:id="rId7" imgW="203835" imgH="241935" progId="Equation.3">
                  <p:embed/>
                  <p:pic>
                    <p:nvPicPr>
                      <p:cNvPr id="0" name="图片 315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53050" y="195263"/>
                        <a:ext cx="482600" cy="571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对象 2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424613" y="177800"/>
          <a:ext cx="60325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4" r:id="rId9" imgW="254635" imgH="241935" progId="Equation.3">
                  <p:embed/>
                </p:oleObj>
              </mc:Choice>
              <mc:Fallback>
                <p:oleObj r:id="rId9" imgW="254635" imgH="241935" progId="Equation.3">
                  <p:embed/>
                  <p:pic>
                    <p:nvPicPr>
                      <p:cNvPr id="0" name="图片 3152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24613" y="177800"/>
                        <a:ext cx="603250" cy="5730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对象 2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49250" y="1520825"/>
          <a:ext cx="8597900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5" r:id="rId11" imgW="4406900" imgH="1714500" progId="Equation.3">
                  <p:embed/>
                </p:oleObj>
              </mc:Choice>
              <mc:Fallback>
                <p:oleObj r:id="rId11" imgW="4406900" imgH="1714500" progId="Equation.3">
                  <p:embed/>
                  <p:pic>
                    <p:nvPicPr>
                      <p:cNvPr id="0" name="图片 315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9250" y="1520825"/>
                        <a:ext cx="8597900" cy="3346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文本框 24"/>
          <p:cNvSpPr txBox="1"/>
          <p:nvPr/>
        </p:nvSpPr>
        <p:spPr>
          <a:xfrm>
            <a:off x="287338" y="920750"/>
            <a:ext cx="3051175" cy="457200"/>
          </a:xfrm>
          <a:prstGeom prst="rect">
            <a:avLst/>
          </a:prstGeom>
          <a:noFill/>
          <a:ln w="28575" cap="flat" cmpd="sng">
            <a:solidFill>
              <a:srgbClr val="A3A3E0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7575D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full propagator:</a:t>
            </a:r>
          </a:p>
        </p:txBody>
      </p:sp>
      <p:sp>
        <p:nvSpPr>
          <p:cNvPr id="26" name="矩形 25"/>
          <p:cNvSpPr/>
          <p:nvPr/>
        </p:nvSpPr>
        <p:spPr>
          <a:xfrm>
            <a:off x="3094038" y="2060575"/>
            <a:ext cx="1262063" cy="431800"/>
          </a:xfrm>
          <a:prstGeom prst="rect">
            <a:avLst/>
          </a:prstGeom>
          <a:noFill/>
          <a:ln w="28575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8" name="线形标注 1(无边框) 27"/>
          <p:cNvSpPr/>
          <p:nvPr/>
        </p:nvSpPr>
        <p:spPr>
          <a:xfrm>
            <a:off x="4867275" y="1276350"/>
            <a:ext cx="2762250" cy="649288"/>
          </a:xfrm>
          <a:prstGeom prst="callout1">
            <a:avLst/>
          </a:prstGeom>
          <a:solidFill>
            <a:schemeClr val="accent1"/>
          </a:solidFill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400" strike="noStrike" noProof="1">
                <a:solidFill>
                  <a:schemeClr val="accent2">
                    <a:lumMod val="60000"/>
                    <a:lumOff val="40000"/>
                  </a:schemeClr>
                </a:solidFill>
              </a:rPr>
              <a:t>free propagator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32"/>
          <p:cNvSpPr txBox="1"/>
          <p:nvPr/>
        </p:nvSpPr>
        <p:spPr>
          <a:xfrm>
            <a:off x="142875" y="282575"/>
            <a:ext cx="88312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Problems of the Wigner function formalism </a:t>
            </a:r>
            <a:endParaRPr lang="en-US" altLang="zh-CN" sz="2800" b="1" i="1" u="sng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2" name="文本框 3"/>
          <p:cNvSpPr txBox="1"/>
          <p:nvPr/>
        </p:nvSpPr>
        <p:spPr>
          <a:xfrm>
            <a:off x="577850" y="936625"/>
            <a:ext cx="7092950" cy="517525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</a:t>
            </a:r>
            <a:r>
              <a:rPr lang="en-US" altLang="zh-CN" sz="2400" b="1" err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nonconserversion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of the electric current</a:t>
            </a:r>
          </a:p>
        </p:txBody>
      </p:sp>
      <p:graphicFrame>
        <p:nvGraphicFramePr>
          <p:cNvPr id="25603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6200" y="1638300"/>
          <a:ext cx="893921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2" r:id="rId3" imgW="4470400" imgH="508000" progId="Equation.3">
                  <p:embed/>
                </p:oleObj>
              </mc:Choice>
              <mc:Fallback>
                <p:oleObj r:id="rId3" imgW="4470400" imgH="508000" progId="Equation.3">
                  <p:embed/>
                  <p:pic>
                    <p:nvPicPr>
                      <p:cNvPr id="0" name="图片 315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" y="1638300"/>
                        <a:ext cx="8939213" cy="1016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125538" y="2954338"/>
          <a:ext cx="2743200" cy="187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3" r:id="rId5" imgW="1372870" imgH="940435" progId="Equation.3">
                  <p:embed/>
                </p:oleObj>
              </mc:Choice>
              <mc:Fallback>
                <p:oleObj r:id="rId5" imgW="1372870" imgH="940435" progId="Equation.3">
                  <p:embed/>
                  <p:pic>
                    <p:nvPicPr>
                      <p:cNvPr id="0" name="图片 315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25538" y="2954338"/>
                        <a:ext cx="2743200" cy="187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文本框 6"/>
          <p:cNvSpPr txBox="1"/>
          <p:nvPr/>
        </p:nvSpPr>
        <p:spPr>
          <a:xfrm>
            <a:off x="317500" y="3113088"/>
            <a:ext cx="941388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with</a:t>
            </a:r>
          </a:p>
        </p:txBody>
      </p:sp>
      <p:sp>
        <p:nvSpPr>
          <p:cNvPr id="8" name="矩形 7"/>
          <p:cNvSpPr/>
          <p:nvPr/>
        </p:nvSpPr>
        <p:spPr>
          <a:xfrm>
            <a:off x="5940425" y="1628775"/>
            <a:ext cx="703263" cy="1008063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3"/>
          <p:cNvSpPr txBox="1"/>
          <p:nvPr/>
        </p:nvSpPr>
        <p:spPr>
          <a:xfrm>
            <a:off x="292100" y="290513"/>
            <a:ext cx="5382260" cy="457200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＊＊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by averaging the direction of y</a:t>
            </a:r>
          </a:p>
        </p:txBody>
      </p:sp>
      <p:graphicFrame>
        <p:nvGraphicFramePr>
          <p:cNvPr id="26626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358900" y="1057275"/>
          <a:ext cx="6373813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1" r:id="rId3" imgW="3187700" imgH="444500" progId="Equation.3">
                  <p:embed/>
                </p:oleObj>
              </mc:Choice>
              <mc:Fallback>
                <p:oleObj r:id="rId3" imgW="3187700" imgH="444500" progId="Equation.3">
                  <p:embed/>
                  <p:pic>
                    <p:nvPicPr>
                      <p:cNvPr id="0" name="图片 315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8900" y="1057275"/>
                        <a:ext cx="6373813" cy="889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文本框 5"/>
          <p:cNvSpPr txBox="1"/>
          <p:nvPr/>
        </p:nvSpPr>
        <p:spPr>
          <a:xfrm>
            <a:off x="694373" y="4324350"/>
            <a:ext cx="6513830" cy="457200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unless the axial potential is a pure gradient</a:t>
            </a:r>
          </a:p>
        </p:txBody>
      </p:sp>
      <p:graphicFrame>
        <p:nvGraphicFramePr>
          <p:cNvPr id="26629" name="对象 9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2" r:id="rId5" imgW="114300" imgH="215265" progId="Equation.3">
                  <p:embed/>
                </p:oleObj>
              </mc:Choice>
              <mc:Fallback>
                <p:oleObj r:id="rId5" imgW="114300" imgH="215265" progId="Equation.3">
                  <p:embed/>
                  <p:pic>
                    <p:nvPicPr>
                      <p:cNvPr id="0" name="图片 316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对象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36930" y="2609215"/>
          <a:ext cx="1554163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3" r:id="rId7" imgW="597535" imgH="241300" progId="Equation.3">
                  <p:embed/>
                </p:oleObj>
              </mc:Choice>
              <mc:Fallback>
                <p:oleObj r:id="rId7" imgW="597535" imgH="241300" progId="Equation.3">
                  <p:embed/>
                  <p:pic>
                    <p:nvPicPr>
                      <p:cNvPr id="0" name="图片 316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6930" y="2609215"/>
                        <a:ext cx="1554163" cy="627063"/>
                      </a:xfrm>
                      <a:prstGeom prst="rect">
                        <a:avLst/>
                      </a:prstGeom>
                      <a:noFill/>
                      <a:ln w="28575" cap="flat" cmpd="sng">
                        <a:solidFill>
                          <a:srgbClr val="FF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文本框 14"/>
          <p:cNvSpPr txBox="1"/>
          <p:nvPr/>
        </p:nvSpPr>
        <p:spPr>
          <a:xfrm>
            <a:off x="1358900" y="3630295"/>
            <a:ext cx="6243638" cy="517525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electric current is not conserved!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0" y="4953000"/>
            <a:ext cx="1606550" cy="10185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93"/>
          <p:cNvSpPr txBox="1"/>
          <p:nvPr/>
        </p:nvSpPr>
        <p:spPr>
          <a:xfrm>
            <a:off x="0" y="476250"/>
            <a:ext cx="7129463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400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800" b="1" u="sng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Outline</a:t>
            </a:r>
          </a:p>
        </p:txBody>
      </p:sp>
      <p:sp>
        <p:nvSpPr>
          <p:cNvPr id="11266" name="Text Box 93"/>
          <p:cNvSpPr txBox="1"/>
          <p:nvPr/>
        </p:nvSpPr>
        <p:spPr>
          <a:xfrm>
            <a:off x="127000" y="1608138"/>
            <a:ext cx="811725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4000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I.  Introduction to </a:t>
            </a:r>
            <a:r>
              <a:rPr lang="en-US" altLang="zh-CN" sz="2800" b="1" dirty="0" smtClean="0">
                <a:solidFill>
                  <a:srgbClr val="333399"/>
                </a:solidFill>
              </a:rPr>
              <a:t>anomalous transport</a:t>
            </a:r>
            <a:endParaRPr lang="en-US" altLang="zh-CN" sz="2800" b="1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Text Box 93"/>
          <p:cNvSpPr txBox="1"/>
          <p:nvPr/>
        </p:nvSpPr>
        <p:spPr>
          <a:xfrm>
            <a:off x="450850" y="2565400"/>
            <a:ext cx="86931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II. </a:t>
            </a:r>
            <a:r>
              <a:rPr lang="en-US" altLang="zh-CN" sz="28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CME with 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non-constant Axial        &amp; B</a:t>
            </a:r>
          </a:p>
        </p:txBody>
      </p:sp>
      <p:sp>
        <p:nvSpPr>
          <p:cNvPr id="11268" name="Rectangle 2"/>
          <p:cNvSpPr>
            <a:spLocks noGrp="1"/>
          </p:cNvSpPr>
          <p:nvPr>
            <p:ph type="ctrTitle"/>
          </p:nvPr>
        </p:nvSpPr>
        <p:spPr>
          <a:xfrm>
            <a:off x="468313" y="3573463"/>
            <a:ext cx="8891587" cy="908050"/>
          </a:xfrm>
          <a:ln/>
        </p:spPr>
        <p:txBody>
          <a:bodyPr wrap="square" lIns="91440" tIns="45720" rIns="91440" bIns="45720" anchor="ctr"/>
          <a:lstStyle/>
          <a:p>
            <a:pPr algn="l" defTabSz="914400">
              <a:buNone/>
            </a:pPr>
            <a: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III</a:t>
            </a:r>
            <a:r>
              <a:rPr lang="en-US" altLang="zh-CN" sz="2800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Subtlety of the Wigner function used for CME </a:t>
            </a:r>
            <a:b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</a:br>
            <a: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</a:br>
            <a: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IV  CME </a:t>
            </a:r>
            <a:r>
              <a:rPr lang="en-US" altLang="zh-CN" sz="2800" b="1" dirty="0" smtClean="0">
                <a:solidFill>
                  <a:srgbClr val="333399"/>
                </a:solidFill>
              </a:rPr>
              <a:t>on </a:t>
            </a:r>
            <a:r>
              <a:rPr lang="en-US" altLang="zh-CN" sz="2800" b="1" kern="1200" baseline="0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zh-CN" sz="2800" b="1" kern="1200" baseline="0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lattice </a:t>
            </a:r>
            <a:r>
              <a:rPr lang="en-US" altLang="zh-CN" sz="2800" b="1" dirty="0">
                <a:solidFill>
                  <a:srgbClr val="33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333399"/>
                </a:solidFill>
              </a:rPr>
              <a:t>and  Higher order correction</a:t>
            </a:r>
            <a:endParaRPr lang="en-US" altLang="zh-CN" sz="2800" b="1" kern="1200" baseline="0" dirty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69" name="Rectangle 2"/>
          <p:cNvSpPr>
            <a:spLocks noGrp="1"/>
          </p:cNvSpPr>
          <p:nvPr/>
        </p:nvSpPr>
        <p:spPr>
          <a:xfrm>
            <a:off x="539750" y="4652963"/>
            <a:ext cx="8891588" cy="9080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n-US" altLang="zh-CN" sz="28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</a:t>
            </a:r>
            <a:r>
              <a:rPr lang="en-US" altLang="zh-CN" sz="2800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 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Conclusion </a:t>
            </a:r>
            <a:r>
              <a:rPr lang="en-US" altLang="zh-CN" sz="28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and outlook  </a:t>
            </a:r>
            <a:endParaRPr lang="en-US" altLang="zh-CN" sz="2800" b="1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1271" name="Object 7"/>
          <p:cNvGraphicFramePr/>
          <p:nvPr>
            <p:extLst>
              <p:ext uri="{D42A27DB-BD31-4B8C-83A1-F6EECF244321}">
                <p14:modId xmlns:p14="http://schemas.microsoft.com/office/powerpoint/2010/main" val="3042535130"/>
              </p:ext>
            </p:extLst>
          </p:nvPr>
        </p:nvGraphicFramePr>
        <p:xfrm>
          <a:off x="6012099" y="2565400"/>
          <a:ext cx="504035" cy="55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r:id="rId3" imgW="190500" imgH="228600" progId="Equation.DSMT4">
                  <p:embed/>
                </p:oleObj>
              </mc:Choice>
              <mc:Fallback>
                <p:oleObj r:id="rId3" imgW="190500" imgH="2286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12099" y="2565400"/>
                        <a:ext cx="504035" cy="55586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3"/>
          <p:cNvSpPr txBox="1"/>
          <p:nvPr/>
        </p:nvSpPr>
        <p:spPr>
          <a:xfrm>
            <a:off x="577850" y="74613"/>
            <a:ext cx="2962275" cy="519112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＊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 </a:t>
            </a:r>
            <a:r>
              <a:rPr lang="en-US" altLang="zh-CN" sz="24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An </a:t>
            </a:r>
            <a:r>
              <a:rPr lang="en-US" altLang="zh-CN" sz="2400" b="1" err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incosistency</a:t>
            </a:r>
            <a:endParaRPr lang="en-US" altLang="zh-CN" sz="2400" b="1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0" name="文本框 4"/>
          <p:cNvSpPr txBox="1"/>
          <p:nvPr/>
        </p:nvSpPr>
        <p:spPr>
          <a:xfrm>
            <a:off x="141288" y="625475"/>
            <a:ext cx="8662987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In principle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, the electric  current should  satisfy the consistency </a:t>
            </a:r>
          </a:p>
        </p:txBody>
      </p:sp>
      <p:graphicFrame>
        <p:nvGraphicFramePr>
          <p:cNvPr id="27651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716088" y="1447800"/>
          <a:ext cx="22145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8" r:id="rId3" imgW="1130935" imgH="469900" progId="Equation.3">
                  <p:embed/>
                </p:oleObj>
              </mc:Choice>
              <mc:Fallback>
                <p:oleObj r:id="rId3" imgW="1130935" imgH="469900" progId="Equation.3">
                  <p:embed/>
                  <p:pic>
                    <p:nvPicPr>
                      <p:cNvPr id="0" name="图片 316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6088" y="1447800"/>
                        <a:ext cx="2214562" cy="920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文本框 6"/>
          <p:cNvSpPr txBox="1"/>
          <p:nvPr/>
        </p:nvSpPr>
        <p:spPr>
          <a:xfrm>
            <a:off x="123825" y="2617788"/>
            <a:ext cx="8664575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However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, the electric current from Wigner function:</a:t>
            </a:r>
          </a:p>
        </p:txBody>
      </p:sp>
      <p:graphicFrame>
        <p:nvGraphicFramePr>
          <p:cNvPr id="27653" name="对象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27063" y="3368675"/>
          <a:ext cx="82343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9" r:id="rId5" imgW="4203065" imgH="469900" progId="Equation.3">
                  <p:embed/>
                </p:oleObj>
              </mc:Choice>
              <mc:Fallback>
                <p:oleObj r:id="rId5" imgW="4203065" imgH="469900" progId="Equation.3">
                  <p:embed/>
                  <p:pic>
                    <p:nvPicPr>
                      <p:cNvPr id="0" name="图片 316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7063" y="3368675"/>
                        <a:ext cx="8234362" cy="920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5797550" y="3279775"/>
            <a:ext cx="703263" cy="1008063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7656" name="文本框 9"/>
          <p:cNvSpPr txBox="1"/>
          <p:nvPr/>
        </p:nvSpPr>
        <p:spPr>
          <a:xfrm>
            <a:off x="219075" y="4667250"/>
            <a:ext cx="4213225" cy="457200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A</a:t>
            </a:r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veraging </a:t>
            </a: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the direction of y</a:t>
            </a:r>
          </a:p>
        </p:txBody>
      </p:sp>
      <p:graphicFrame>
        <p:nvGraphicFramePr>
          <p:cNvPr id="27657" name="对象 1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22325" y="5360988"/>
          <a:ext cx="594677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0" r:id="rId7" imgW="3035300" imgH="469900" progId="Equation.3">
                  <p:embed/>
                </p:oleObj>
              </mc:Choice>
              <mc:Fallback>
                <p:oleObj r:id="rId7" imgW="3035300" imgH="469900" progId="Equation.3">
                  <p:embed/>
                  <p:pic>
                    <p:nvPicPr>
                      <p:cNvPr id="0" name="图片 316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2325" y="5360988"/>
                        <a:ext cx="5946775" cy="920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8" name="文本框 13"/>
          <p:cNvSpPr txBox="1"/>
          <p:nvPr/>
        </p:nvSpPr>
        <p:spPr>
          <a:xfrm>
            <a:off x="1731963" y="6224588"/>
            <a:ext cx="5556250" cy="519112"/>
          </a:xfrm>
          <a:prstGeom prst="rect">
            <a:avLst/>
          </a:prstGeom>
          <a:noFill/>
          <a:ln w="2857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consistency condition broken!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3"/>
          <p:cNvSpPr txBox="1"/>
          <p:nvPr/>
        </p:nvSpPr>
        <p:spPr>
          <a:xfrm>
            <a:off x="609600" y="2101850"/>
            <a:ext cx="8027988" cy="13716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8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Applying to a general chiral case, the present form of the Wigner function formulation needs to be revised!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32"/>
          <p:cNvSpPr txBox="1"/>
          <p:nvPr/>
        </p:nvSpPr>
        <p:spPr>
          <a:xfrm>
            <a:off x="142875" y="282575"/>
            <a:ext cx="918686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correction : </a:t>
            </a:r>
            <a:r>
              <a:rPr lang="en-US" altLang="zh-CN" sz="2400" b="1" u="sng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regulated Wigner function</a:t>
            </a:r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2800" b="1" i="1" u="sng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1746" name="对象 6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727075" y="2513013"/>
          <a:ext cx="428466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7" r:id="rId3" imgW="1943100" imgH="241300" progId="Equation.3">
                  <p:embed/>
                </p:oleObj>
              </mc:Choice>
              <mc:Fallback>
                <p:oleObj r:id="rId3" imgW="1943100" imgH="241300" progId="Equation.3">
                  <p:embed/>
                  <p:pic>
                    <p:nvPicPr>
                      <p:cNvPr id="0" name="图片 31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7075" y="2513013"/>
                        <a:ext cx="4284663" cy="531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7" name="对象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96913" y="3179763"/>
          <a:ext cx="5157787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8" r:id="rId5" imgW="2590800" imgH="762000" progId="Equation.3">
                  <p:embed/>
                </p:oleObj>
              </mc:Choice>
              <mc:Fallback>
                <p:oleObj r:id="rId5" imgW="2590800" imgH="762000" progId="Equation.3">
                  <p:embed/>
                  <p:pic>
                    <p:nvPicPr>
                      <p:cNvPr id="0" name="图片 318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6913" y="3179763"/>
                        <a:ext cx="5157787" cy="1516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文本框 7"/>
          <p:cNvSpPr txBox="1"/>
          <p:nvPr/>
        </p:nvSpPr>
        <p:spPr>
          <a:xfrm>
            <a:off x="193675" y="869950"/>
            <a:ext cx="8872538" cy="823913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a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robust regularization scheme has to be introduced to the underlying field theory before defining the wigner function.</a:t>
            </a:r>
          </a:p>
        </p:txBody>
      </p:sp>
      <p:sp>
        <p:nvSpPr>
          <p:cNvPr id="9" name="矩形 8"/>
          <p:cNvSpPr/>
          <p:nvPr/>
        </p:nvSpPr>
        <p:spPr>
          <a:xfrm>
            <a:off x="468313" y="2420938"/>
            <a:ext cx="5543550" cy="2305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4" name="右箭头 23"/>
          <p:cNvSpPr/>
          <p:nvPr/>
        </p:nvSpPr>
        <p:spPr>
          <a:xfrm rot="10800000">
            <a:off x="6137275" y="3502025"/>
            <a:ext cx="358775" cy="142875"/>
          </a:xfrm>
          <a:prstGeom prst="right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31751" name="文本框 9"/>
          <p:cNvSpPr txBox="1"/>
          <p:nvPr/>
        </p:nvSpPr>
        <p:spPr>
          <a:xfrm>
            <a:off x="6667500" y="2963863"/>
            <a:ext cx="2225675" cy="1189037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PV regulator should be included in it</a:t>
            </a:r>
          </a:p>
        </p:txBody>
      </p:sp>
      <p:sp>
        <p:nvSpPr>
          <p:cNvPr id="31752" name="文本框 10"/>
          <p:cNvSpPr txBox="1"/>
          <p:nvPr/>
        </p:nvSpPr>
        <p:spPr>
          <a:xfrm>
            <a:off x="44450" y="1758950"/>
            <a:ext cx="8756650" cy="45720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e.g. If the underlying field theory is regularized by PV scheme</a:t>
            </a:r>
          </a:p>
        </p:txBody>
      </p:sp>
      <p:graphicFrame>
        <p:nvGraphicFramePr>
          <p:cNvPr id="31753" name="对象 11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487613" y="5022850"/>
          <a:ext cx="22145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9" r:id="rId7" imgW="1130935" imgH="469900" progId="Equation.3">
                  <p:embed/>
                </p:oleObj>
              </mc:Choice>
              <mc:Fallback>
                <p:oleObj r:id="rId7" imgW="1130935" imgH="469900" progId="Equation.3">
                  <p:embed/>
                  <p:pic>
                    <p:nvPicPr>
                      <p:cNvPr id="0" name="图片 318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87613" y="5022850"/>
                        <a:ext cx="2214562" cy="920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4" name="对象 1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347663" y="5168900"/>
          <a:ext cx="1520825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80" r:id="rId9" imgW="584200" imgH="241300" progId="Equation.3">
                  <p:embed/>
                </p:oleObj>
              </mc:Choice>
              <mc:Fallback>
                <p:oleObj r:id="rId9" imgW="584200" imgH="241300" progId="Equation.3">
                  <p:embed/>
                  <p:pic>
                    <p:nvPicPr>
                      <p:cNvPr id="0" name="图片 318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7663" y="5168900"/>
                        <a:ext cx="1520825" cy="628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5" name="文本框 14"/>
          <p:cNvSpPr txBox="1"/>
          <p:nvPr/>
        </p:nvSpPr>
        <p:spPr>
          <a:xfrm>
            <a:off x="323850" y="5989638"/>
            <a:ext cx="6919913" cy="823912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But the CME current would also be cancelled.</a:t>
            </a:r>
          </a:p>
          <a:p>
            <a:pPr lvl="0"/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Bardeen like term should be added in.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160" y="901700"/>
            <a:ext cx="7061200" cy="1117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330" y="2538095"/>
            <a:ext cx="6717030" cy="12452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30" y="4194810"/>
            <a:ext cx="6851650" cy="124904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5987" y="4235450"/>
            <a:ext cx="3048000" cy="15315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840" y="4415127"/>
            <a:ext cx="3685540" cy="1172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065" y="1776730"/>
            <a:ext cx="3436620" cy="12788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2770" y="1708150"/>
            <a:ext cx="2861310" cy="1678305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/>
        </p:nvSpPr>
        <p:spPr>
          <a:xfrm>
            <a:off x="570865" y="2887980"/>
            <a:ext cx="8229600" cy="4984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zh-CN" sz="2800">
              <a:solidFill>
                <a:schemeClr val="tx2"/>
              </a:solidFill>
              <a:uFillTx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3549" y="3386455"/>
            <a:ext cx="6980555" cy="457200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CME current canceled at thermal  equilibrium.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3550" y="1006475"/>
            <a:ext cx="6980555" cy="457200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accent2">
                    <a:lumMod val="60000"/>
                    <a:lumOff val="40000"/>
                  </a:schemeClr>
                </a:solidFill>
              </a:rPr>
              <a:t>gives CME current :</a:t>
            </a:r>
          </a:p>
        </p:txBody>
      </p:sp>
      <p:sp>
        <p:nvSpPr>
          <p:cNvPr id="13" name="矩形 12"/>
          <p:cNvSpPr/>
          <p:nvPr/>
        </p:nvSpPr>
        <p:spPr>
          <a:xfrm>
            <a:off x="6212516" y="483550"/>
            <a:ext cx="2463175" cy="3416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dirty="0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Wu,Hou</a:t>
            </a:r>
            <a:r>
              <a:rPr lang="en-US" altLang="zh-CN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Ren,    </a:t>
            </a:r>
            <a:r>
              <a:rPr lang="en-US" altLang="zh-CN" dirty="0" smtClean="0">
                <a:solidFill>
                  <a:srgbClr val="FF3399"/>
                </a:solidFill>
              </a:rPr>
              <a:t>2016</a:t>
            </a:r>
            <a:r>
              <a:rPr lang="en-US" altLang="zh-CN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177800"/>
            <a:ext cx="8229600" cy="1143000"/>
          </a:xfrm>
        </p:spPr>
        <p:txBody>
          <a:bodyPr/>
          <a:lstStyle/>
          <a:p>
            <a:r>
              <a:rPr lang="en-US" altLang="zh-CN" sz="2800" dirty="0">
                <a:latin typeface="Arial Black" panose="020B0A04020102020204" pitchFamily="34" charset="0"/>
              </a:rPr>
              <a:t>P</a:t>
            </a:r>
            <a:r>
              <a:rPr lang="en-US" altLang="zh-CN" sz="2800" dirty="0" smtClean="0">
                <a:latin typeface="Arial Black" panose="020B0A04020102020204" pitchFamily="34" charset="0"/>
              </a:rPr>
              <a:t>henomenological </a:t>
            </a:r>
            <a:r>
              <a:rPr lang="en-US" altLang="zh-CN" sz="2800" dirty="0">
                <a:latin typeface="Arial Black" panose="020B0A04020102020204" pitchFamily="34" charset="0"/>
              </a:rPr>
              <a:t>implications of the subtleties regarding the order of limits</a:t>
            </a:r>
            <a:endParaRPr lang="zh-CN" altLang="en-US" sz="2800" dirty="0">
              <a:latin typeface="Arial Black" panose="020B0A040201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2398713"/>
            <a:ext cx="6264275" cy="19812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226" y="1457275"/>
            <a:ext cx="8280575" cy="830997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Axial   charge generated via </a:t>
            </a:r>
            <a:r>
              <a:rPr lang="en-US" altLang="zh-CN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toplogical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fluctuations  dictated by the stochastic </a:t>
            </a:r>
            <a:r>
              <a:rPr lang="en-US" altLang="zh-CN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Eq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with a white noise 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001" y="3537785"/>
            <a:ext cx="5516024" cy="145423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6226" y="3918369"/>
            <a:ext cx="3170776" cy="461665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 Momentum </a:t>
            </a:r>
            <a:r>
              <a:rPr lang="en-US" altLang="zh-CN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sapce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2137" y="5477366"/>
            <a:ext cx="1511645" cy="100929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5937" y="5215035"/>
            <a:ext cx="3096675" cy="1368094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22086" y="4936149"/>
            <a:ext cx="4826891" cy="461665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Corresponding an axial potential 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15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7690" y="282218"/>
            <a:ext cx="8640601" cy="707886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 Black" panose="020B0A04020102020204" pitchFamily="34" charset="0"/>
              </a:rPr>
              <a:t>Average current vanishes, the correlation </a:t>
            </a:r>
            <a:r>
              <a:rPr lang="en-US" altLang="zh-CN" sz="2000" dirty="0" err="1">
                <a:latin typeface="Arial Black" panose="020B0A04020102020204" pitchFamily="34" charset="0"/>
              </a:rPr>
              <a:t>funct</a:t>
            </a:r>
            <a:r>
              <a:rPr lang="en-US" altLang="zh-CN" sz="2000" dirty="0">
                <a:latin typeface="Arial Black" panose="020B0A04020102020204" pitchFamily="34" charset="0"/>
              </a:rPr>
              <a:t>.                          is dominated by diffusion pole</a:t>
            </a:r>
            <a:endParaRPr lang="zh-CN" altLang="en-US" sz="2000" dirty="0">
              <a:latin typeface="Arial Black" panose="020B0A040201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165" y="304614"/>
            <a:ext cx="2016140" cy="5394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815" y="1113216"/>
            <a:ext cx="5040350" cy="9271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5056" y="2229134"/>
            <a:ext cx="5832405" cy="9907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9366" y="3576046"/>
            <a:ext cx="8984634" cy="707886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If                  the </a:t>
            </a:r>
            <a:r>
              <a:rPr lang="en-US" altLang="zh-CN" sz="2000" dirty="0" err="1" smtClean="0">
                <a:latin typeface="Arial Black" panose="020B0A04020102020204" pitchFamily="34" charset="0"/>
                <a:cs typeface="Aharoni" panose="02010803020104030203" pitchFamily="2" charset="-79"/>
              </a:rPr>
              <a:t>homog</a:t>
            </a:r>
            <a:r>
              <a:rPr lang="en-US" altLang="zh-CN" sz="20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. \mu_5  is a good approximation and</a:t>
            </a:r>
          </a:p>
          <a:p>
            <a:r>
              <a:rPr lang="en-US" altLang="zh-CN" sz="20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classic form of  CME current emerges ---</a:t>
            </a:r>
            <a:r>
              <a:rPr lang="en-US" altLang="zh-CN" sz="2000" dirty="0" err="1" smtClean="0">
                <a:latin typeface="Arial Black" panose="020B0A04020102020204" pitchFamily="34" charset="0"/>
                <a:cs typeface="Aharoni" panose="02010803020104030203" pitchFamily="2" charset="-79"/>
              </a:rPr>
              <a:t>Noneq</a:t>
            </a:r>
            <a:r>
              <a:rPr lang="en-US" altLang="zh-CN" sz="2000" dirty="0" smtClean="0">
                <a:latin typeface="Arial Black" panose="020B0A04020102020204" pitchFamily="34" charset="0"/>
                <a:cs typeface="Aharoni" panose="02010803020104030203" pitchFamily="2" charset="-79"/>
              </a:rPr>
              <a:t>. Phenom.      </a:t>
            </a:r>
            <a:endParaRPr lang="zh-CN" altLang="en-US" sz="20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720" y="3408660"/>
            <a:ext cx="1524000" cy="511702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2828" y="5105532"/>
            <a:ext cx="9216641" cy="461665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 Black" panose="020B0A04020102020204" pitchFamily="34" charset="0"/>
              </a:rPr>
              <a:t>Towards equilibrium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                    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3328" y="5105532"/>
            <a:ext cx="1212071" cy="4616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0868" y="4740573"/>
            <a:ext cx="3843132" cy="109576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69684" y="5939038"/>
            <a:ext cx="9216641" cy="461665"/>
          </a:xfrm>
          <a:prstGeom prst="rect">
            <a:avLst/>
          </a:prstGeom>
          <a:noFill/>
          <a:ln w="28575" cmpd="sng"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Arial Black" panose="020B0A04020102020204" pitchFamily="34" charset="0"/>
              </a:rPr>
              <a:t>Inverse limit-order prevails, and CME current  disappears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                    </a:t>
            </a:r>
            <a:endParaRPr lang="zh-CN" alt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60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393065"/>
          </a:xfrm>
        </p:spPr>
        <p:txBody>
          <a:bodyPr/>
          <a:lstStyle/>
          <a:p>
            <a:r>
              <a:rPr lang="en-US" altLang="zh-CN" sz="2800" dirty="0">
                <a:solidFill>
                  <a:schemeClr val="tx2"/>
                </a:solidFill>
                <a:uFillTx/>
              </a:rPr>
              <a:t>CME </a:t>
            </a:r>
            <a:r>
              <a:rPr lang="en-US" altLang="zh-CN" sz="2800" dirty="0" smtClean="0"/>
              <a:t>on  Lattice</a:t>
            </a:r>
            <a:r>
              <a:rPr lang="en-US" altLang="zh-CN" sz="2800" dirty="0" smtClean="0">
                <a:solidFill>
                  <a:schemeClr val="tx2"/>
                </a:solidFill>
                <a:uFillTx/>
              </a:rPr>
              <a:t>      </a:t>
            </a:r>
            <a:endParaRPr lang="en-US" altLang="zh-CN" sz="2800" dirty="0">
              <a:solidFill>
                <a:schemeClr val="tx2"/>
              </a:solidFill>
              <a:uFillTx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015" y="4820285"/>
            <a:ext cx="7256145" cy="20637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74015" y="4288790"/>
            <a:ext cx="5367020" cy="457200"/>
          </a:xfrm>
          <a:prstGeom prst="rect">
            <a:avLst/>
          </a:prstGeom>
          <a:noFill/>
          <a:ln w="28575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accent2">
                    <a:lumMod val="60000"/>
                    <a:lumOff val="40000"/>
                  </a:schemeClr>
                </a:solidFill>
              </a:rPr>
              <a:t>using lattice QCD with Wilson term  </a:t>
            </a:r>
          </a:p>
        </p:txBody>
      </p:sp>
      <p:sp>
        <p:nvSpPr>
          <p:cNvPr id="9" name="矩形 8"/>
          <p:cNvSpPr/>
          <p:nvPr/>
        </p:nvSpPr>
        <p:spPr>
          <a:xfrm>
            <a:off x="5773103" y="6425565"/>
            <a:ext cx="2913380" cy="3511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Karsten and Smit    (1981) </a:t>
            </a:r>
          </a:p>
        </p:txBody>
      </p:sp>
      <p:sp>
        <p:nvSpPr>
          <p:cNvPr id="10" name="矩形 9"/>
          <p:cNvSpPr/>
          <p:nvPr/>
        </p:nvSpPr>
        <p:spPr>
          <a:xfrm>
            <a:off x="6010593" y="3490913"/>
            <a:ext cx="2675890" cy="3511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dirty="0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Yamamoto,PRL</a:t>
            </a:r>
            <a:r>
              <a:rPr lang="en-US" altLang="zh-CN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(2011)   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85" y="863600"/>
            <a:ext cx="5004435" cy="320802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292215" y="1204717"/>
            <a:ext cx="2531462" cy="3416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dirty="0" smtClean="0">
                <a:solidFill>
                  <a:srgbClr val="FF3399"/>
                </a:solidFill>
              </a:rPr>
              <a:t>See  Bo </a:t>
            </a:r>
            <a:r>
              <a:rPr lang="en-US" altLang="zh-CN" dirty="0" err="1" smtClean="0">
                <a:solidFill>
                  <a:srgbClr val="FF3399"/>
                </a:solidFill>
              </a:rPr>
              <a:t>Feng”s</a:t>
            </a:r>
            <a:r>
              <a:rPr lang="en-US" altLang="zh-CN" dirty="0" smtClean="0">
                <a:solidFill>
                  <a:srgbClr val="FF3399"/>
                </a:solidFill>
              </a:rPr>
              <a:t> talk </a:t>
            </a:r>
            <a:r>
              <a:rPr lang="en-US" altLang="zh-CN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endParaRPr lang="en-US" altLang="zh-CN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495" y="364113"/>
            <a:ext cx="5458460" cy="8413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9720" y="1250509"/>
            <a:ext cx="8280575" cy="3785652"/>
          </a:xfrm>
          <a:prstGeom prst="rect">
            <a:avLst/>
          </a:prstGeom>
          <a:noFill/>
          <a:ln w="28575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ne-loop </a:t>
            </a:r>
            <a:r>
              <a:rPr lang="en-US" altLang="zh-CN" sz="2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self-energy  on 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lattice of size  </a:t>
            </a:r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CME vanishes  at  </a:t>
            </a:r>
            <a:r>
              <a:rPr lang="en-US" altLang="zh-CN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continu</a:t>
            </a:r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limit  .</a:t>
            </a:r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At zero temperature</a:t>
            </a:r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altLang="zh-CN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551" y="1630092"/>
            <a:ext cx="4932045" cy="108565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570" y="3800475"/>
            <a:ext cx="6178550" cy="14027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570" y="5437505"/>
            <a:ext cx="3907155" cy="101219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707940" y="6449695"/>
            <a:ext cx="4758675" cy="3416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dirty="0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Feng,Hou</a:t>
            </a:r>
            <a:r>
              <a:rPr lang="en-US" altLang="zh-CN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Liu,  Ren</a:t>
            </a:r>
            <a:r>
              <a:rPr lang="en-US" altLang="zh-CN" dirty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dirty="0" smtClean="0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Wu, PRD95,(2017)     </a:t>
            </a:r>
            <a:endParaRPr lang="en-US" altLang="zh-CN" dirty="0">
              <a:solidFill>
                <a:srgbClr val="FF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1720" y="1153290"/>
            <a:ext cx="1574800" cy="71232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1" y="-88081"/>
            <a:ext cx="10922001" cy="703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8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209" y="1589508"/>
            <a:ext cx="2624709" cy="1399475"/>
          </a:xfrm>
          <a:prstGeom prst="rect">
            <a:avLst/>
          </a:prstGeom>
        </p:spPr>
      </p:pic>
      <p:sp>
        <p:nvSpPr>
          <p:cNvPr id="19458" name="灯片编号占位符 1"/>
          <p:cNvSpPr>
            <a:spLocks noGrp="1"/>
          </p:cNvSpPr>
          <p:nvPr>
            <p:ph type="sldNum" sz="quarter" idx="10"/>
          </p:nvPr>
        </p:nvSpPr>
        <p:spPr>
          <a:xfrm>
            <a:off x="6944580" y="635404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/>
            <a:fld id="{8BD9788D-F61D-4930-9797-FC4C5FF469EF}" type="slidenum">
              <a:rPr lang="en-US" altLang="zh-CN">
                <a:ea typeface="宋体" panose="02010600030101010101" pitchFamily="2" charset="-122"/>
              </a:rPr>
              <a:pPr algn="r"/>
              <a:t>3</a:t>
            </a:fld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9199" y="44624"/>
            <a:ext cx="8896580" cy="535531"/>
          </a:xfrm>
          <a:prstGeom prst="rect">
            <a:avLst/>
          </a:prstGeom>
          <a:solidFill>
            <a:srgbClr val="181646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715963" indent="-715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latin typeface="黑体" panose="02010609060101010101" pitchFamily="49" charset="-122"/>
              </a:rPr>
              <a:t>I. Introduction : Anomalous Transports</a:t>
            </a:r>
            <a:endParaRPr lang="zh-CN" altLang="en-US" sz="3200" b="1" dirty="0" smtClean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19460" name="Text Box 24"/>
          <p:cNvSpPr txBox="1">
            <a:spLocks noChangeArrowheads="1"/>
          </p:cNvSpPr>
          <p:nvPr/>
        </p:nvSpPr>
        <p:spPr bwMode="auto">
          <a:xfrm>
            <a:off x="19199" y="1056501"/>
            <a:ext cx="9036881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 dirty="0" smtClean="0">
                <a:latin typeface="Arial Black" panose="020B0A04020102020204" pitchFamily="34" charset="0"/>
              </a:rPr>
              <a:t>Micro-quantum anomaly</a:t>
            </a:r>
            <a:r>
              <a:rPr lang="zh-CN" altLang="en-US" sz="2000" b="1" dirty="0" smtClean="0">
                <a:latin typeface="Arial Black" panose="020B0A04020102020204" pitchFamily="34" charset="0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+</a:t>
            </a:r>
            <a:r>
              <a:rPr lang="zh-CN" altLang="en-US" sz="2000" b="1" dirty="0" smtClean="0">
                <a:latin typeface="Arial Black" panose="020B0A04020102020204" pitchFamily="34" charset="0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B/</a:t>
            </a:r>
            <a:r>
              <a:rPr lang="el-GR" altLang="zh-CN" sz="2000" b="1" dirty="0">
                <a:solidFill>
                  <a:srgbClr val="C00000"/>
                </a:solidFill>
              </a:rPr>
              <a:t> Ω</a:t>
            </a:r>
            <a:r>
              <a:rPr lang="zh-CN" altLang="en-US" sz="2000" b="1" dirty="0" smtClean="0">
                <a:latin typeface="Arial Black" panose="020B0A04020102020204" pitchFamily="34" charset="0"/>
              </a:rPr>
              <a:t> </a:t>
            </a:r>
            <a:r>
              <a:rPr lang="zh-CN" altLang="en-US" sz="2000" b="1" dirty="0" smtClean="0">
                <a:latin typeface="Arial Black" panose="020B0A04020102020204" pitchFamily="34" charset="0"/>
                <a:sym typeface="Wingdings"/>
              </a:rPr>
              <a:t> </a:t>
            </a:r>
            <a:r>
              <a:rPr lang="en-US" altLang="zh-CN" sz="2000" b="1" dirty="0" smtClean="0">
                <a:latin typeface="Arial Black" panose="020B0A04020102020204" pitchFamily="34" charset="0"/>
                <a:sym typeface="Wingdings"/>
              </a:rPr>
              <a:t>macro-transport (CME/CVE)</a:t>
            </a:r>
            <a:endParaRPr lang="en-US" altLang="zh-CN" sz="2000" b="1" dirty="0">
              <a:latin typeface="Arial Black" panose="020B0A04020102020204" pitchFamily="34" charset="0"/>
              <a:sym typeface="Wingding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278" y="4125835"/>
            <a:ext cx="2016225" cy="5496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88969" y="220260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Micro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50877" y="471942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Macro</a:t>
            </a:r>
            <a:endParaRPr lang="en-US" b="1" dirty="0"/>
          </a:p>
        </p:txBody>
      </p:sp>
      <p:sp>
        <p:nvSpPr>
          <p:cNvPr id="3" name="Down Arrow 2"/>
          <p:cNvSpPr/>
          <p:nvPr/>
        </p:nvSpPr>
        <p:spPr bwMode="auto">
          <a:xfrm>
            <a:off x="4104958" y="4921076"/>
            <a:ext cx="432682" cy="53724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49" charset="-12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914" y="1872796"/>
            <a:ext cx="1240376" cy="9634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131" y="1916832"/>
            <a:ext cx="2387059" cy="2448272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 bwMode="auto">
          <a:xfrm rot="14203248">
            <a:off x="5796234" y="3228961"/>
            <a:ext cx="427288" cy="120656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1919" y="310028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Search in HIC</a:t>
            </a:r>
            <a:endParaRPr lang="en-US" altLang="zh-CN" b="1" dirty="0" smtClean="0"/>
          </a:p>
        </p:txBody>
      </p:sp>
      <p:sp>
        <p:nvSpPr>
          <p:cNvPr id="18" name="Down Arrow 17"/>
          <p:cNvSpPr/>
          <p:nvPr/>
        </p:nvSpPr>
        <p:spPr bwMode="auto">
          <a:xfrm rot="6538751">
            <a:off x="2393490" y="3601582"/>
            <a:ext cx="361517" cy="143768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49" charset="-122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4191213" y="3116947"/>
            <a:ext cx="427288" cy="772179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黑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31941" y="5439453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Astrophysics, cosmology 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82545" y="4365104"/>
            <a:ext cx="2489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Nature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Phys.12</a:t>
            </a: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2016</a:t>
            </a:r>
            <a:r>
              <a:rPr lang="zh-CN" altLang="en-US" sz="1600" b="1" dirty="0" smtClean="0"/>
              <a:t>） </a:t>
            </a:r>
            <a:endParaRPr lang="en-US" sz="1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647650" y="4725144"/>
            <a:ext cx="2268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Phys.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Rev.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X.5</a:t>
            </a: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2015</a:t>
            </a:r>
            <a:r>
              <a:rPr lang="zh-CN" altLang="en-US" sz="1600" b="1" dirty="0" smtClean="0"/>
              <a:t>）</a:t>
            </a:r>
            <a:endParaRPr lang="en-US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606889" y="5099249"/>
            <a:ext cx="2604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Science350</a:t>
            </a:r>
            <a:r>
              <a:rPr lang="zh-CN" altLang="en-US" sz="1600" b="1" dirty="0" smtClean="0"/>
              <a:t>（</a:t>
            </a:r>
            <a:r>
              <a:rPr lang="en-US" altLang="zh-CN" sz="1600" b="1" dirty="0" smtClean="0"/>
              <a:t>2015</a:t>
            </a:r>
            <a:r>
              <a:rPr lang="zh-CN" altLang="en-US" sz="1600" b="1" dirty="0" smtClean="0"/>
              <a:t>）</a:t>
            </a:r>
            <a:r>
              <a:rPr lang="en-US" altLang="zh-CN" sz="1600" b="1" dirty="0" smtClean="0"/>
              <a:t>413</a:t>
            </a:r>
            <a:r>
              <a:rPr lang="zh-CN" altLang="en-US" sz="1600" b="1" dirty="0" smtClean="0"/>
              <a:t> </a:t>
            </a:r>
            <a:endParaRPr lang="en-US" sz="1600" b="1" dirty="0"/>
          </a:p>
        </p:txBody>
      </p:sp>
      <p:sp>
        <p:nvSpPr>
          <p:cNvPr id="25" name="TextBox 1"/>
          <p:cNvSpPr txBox="1"/>
          <p:nvPr/>
        </p:nvSpPr>
        <p:spPr>
          <a:xfrm>
            <a:off x="3558525" y="3402941"/>
            <a:ext cx="1418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             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6" name="TextBox 1"/>
          <p:cNvSpPr txBox="1"/>
          <p:nvPr/>
        </p:nvSpPr>
        <p:spPr>
          <a:xfrm flipH="1">
            <a:off x="4847475" y="3384069"/>
            <a:ext cx="877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C00000"/>
                </a:solidFill>
              </a:rPr>
              <a:t>Ω</a:t>
            </a:r>
            <a:r>
              <a:rPr lang="en-US" sz="2800" b="1" dirty="0" smtClean="0">
                <a:solidFill>
                  <a:srgbClr val="C00000"/>
                </a:solidFill>
              </a:rPr>
              <a:t>     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59770" y="625599"/>
            <a:ext cx="6927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  <a:latin typeface="NimbusSanL-Bold"/>
              </a:rPr>
              <a:t>(</a:t>
            </a:r>
            <a:r>
              <a:rPr lang="en-US" altLang="zh-CN" b="1" dirty="0">
                <a:solidFill>
                  <a:srgbClr val="33801A"/>
                </a:solidFill>
                <a:latin typeface="NimbusSanL-Bold"/>
              </a:rPr>
              <a:t>Fukushima-</a:t>
            </a:r>
            <a:r>
              <a:rPr lang="en-US" altLang="zh-CN" b="1" dirty="0" err="1">
                <a:solidFill>
                  <a:srgbClr val="33801A"/>
                </a:solidFill>
                <a:latin typeface="NimbusSanL-Bold"/>
              </a:rPr>
              <a:t>Kharzeev</a:t>
            </a:r>
            <a:r>
              <a:rPr lang="en-US" altLang="zh-CN" b="1" dirty="0">
                <a:solidFill>
                  <a:srgbClr val="33801A"/>
                </a:solidFill>
                <a:latin typeface="NimbusSanL-Bold"/>
              </a:rPr>
              <a:t>-</a:t>
            </a:r>
            <a:r>
              <a:rPr lang="en-US" altLang="zh-CN" b="1" dirty="0" err="1">
                <a:solidFill>
                  <a:srgbClr val="33801A"/>
                </a:solidFill>
                <a:latin typeface="NimbusSanL-Bold"/>
              </a:rPr>
              <a:t>Warringa</a:t>
            </a:r>
            <a:r>
              <a:rPr lang="en-US" altLang="zh-CN" b="1" dirty="0">
                <a:solidFill>
                  <a:srgbClr val="33801A"/>
                </a:solidFill>
                <a:latin typeface="NimbusSanL-Bold"/>
              </a:rPr>
              <a:t>, Son-</a:t>
            </a:r>
            <a:r>
              <a:rPr lang="en-US" altLang="zh-CN" b="1" dirty="0" err="1">
                <a:solidFill>
                  <a:srgbClr val="33801A"/>
                </a:solidFill>
                <a:latin typeface="NimbusSanL-Bold"/>
              </a:rPr>
              <a:t>Zhitnitsky</a:t>
            </a:r>
            <a:r>
              <a:rPr lang="en-US" altLang="zh-CN" b="1" dirty="0">
                <a:solidFill>
                  <a:srgbClr val="33801A"/>
                </a:solidFill>
                <a:latin typeface="NimbusSanL-Bold"/>
              </a:rPr>
              <a:t>, </a:t>
            </a:r>
            <a:r>
              <a:rPr lang="en-US" altLang="zh-CN" b="1" dirty="0" err="1">
                <a:solidFill>
                  <a:srgbClr val="33801A"/>
                </a:solidFill>
                <a:latin typeface="NimbusSanL-Bold"/>
              </a:rPr>
              <a:t>Vilenkin</a:t>
            </a:r>
            <a:endParaRPr lang="zh-CN" altLang="en-US" dirty="0"/>
          </a:p>
        </p:txBody>
      </p:sp>
      <p:sp>
        <p:nvSpPr>
          <p:cNvPr id="24" name="Rectangle 4"/>
          <p:cNvSpPr/>
          <p:nvPr/>
        </p:nvSpPr>
        <p:spPr>
          <a:xfrm>
            <a:off x="327029" y="6313849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/>
              <a:t>  </a:t>
            </a:r>
            <a:r>
              <a:rPr lang="en-US" altLang="zh-CN" sz="1600" b="1" dirty="0" err="1" smtClean="0"/>
              <a:t>X.Huang</a:t>
            </a:r>
            <a:r>
              <a:rPr lang="en-US" altLang="zh-CN" sz="1600" b="1" dirty="0" smtClean="0"/>
              <a:t> ,  </a:t>
            </a:r>
            <a:r>
              <a:rPr lang="en-US" altLang="zh-CN" sz="1600" b="1" dirty="0" err="1" smtClean="0"/>
              <a:t>Rep.prog</a:t>
            </a:r>
            <a:r>
              <a:rPr lang="en-US" altLang="zh-CN" sz="1600" b="1" dirty="0" smtClean="0"/>
              <a:t>. Phys. (2016) </a:t>
            </a:r>
          </a:p>
          <a:p>
            <a:r>
              <a:rPr lang="en-US" altLang="zh-CN" sz="1600" b="1" dirty="0" err="1" smtClean="0"/>
              <a:t>Kharzeev,</a:t>
            </a:r>
            <a:r>
              <a:rPr lang="en-US" altLang="zh-CN" sz="1600" b="1" dirty="0" err="1"/>
              <a:t>Liao,Vol</a:t>
            </a:r>
            <a:r>
              <a:rPr lang="en-US" altLang="zh-CN" sz="1600" b="1" dirty="0" err="1" smtClean="0"/>
              <a:t>oshin,Wang</a:t>
            </a:r>
            <a:r>
              <a:rPr lang="en-US" altLang="zh-CN" sz="1600" b="1" dirty="0" smtClean="0"/>
              <a:t>:</a:t>
            </a:r>
            <a:r>
              <a:rPr lang="zh-CN" altLang="en-US" sz="1600" b="1" dirty="0" smtClean="0"/>
              <a:t> </a:t>
            </a:r>
            <a:r>
              <a:rPr lang="en-US" altLang="zh-CN" sz="1600" b="1" dirty="0" smtClean="0"/>
              <a:t>Prog.Part.Nucl.Phys.2016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598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>
          <a:xfrm>
            <a:off x="-1714500" y="2571750"/>
            <a:ext cx="357188" cy="142875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531" name="副标题 2"/>
          <p:cNvSpPr>
            <a:spLocks noGrp="1"/>
          </p:cNvSpPr>
          <p:nvPr>
            <p:ph type="subTitle" idx="1"/>
          </p:nvPr>
        </p:nvSpPr>
        <p:spPr>
          <a:xfrm>
            <a:off x="900113" y="1484313"/>
            <a:ext cx="7315200" cy="4370387"/>
          </a:xfrm>
          <a:ln/>
        </p:spPr>
        <p:txBody>
          <a:bodyPr vert="horz" wrap="square" lIns="91440" tIns="45720" rIns="91440" bIns="45720" anchor="t"/>
          <a:lstStyle/>
          <a:p>
            <a:pPr>
              <a:buNone/>
            </a:pPr>
            <a:r>
              <a:rPr lang="en-US" altLang="zh-CN" sz="2400" kern="1200" dirty="0">
                <a:latin typeface="+mn-lt"/>
                <a:ea typeface="+mn-ea"/>
                <a:cs typeface="+mn-cs"/>
              </a:rPr>
              <a:t>          </a:t>
            </a:r>
            <a:endParaRPr lang="zh-CN" altLang="zh-CN" sz="2400" kern="1200" dirty="0"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US" altLang="zh-CN" sz="2400" b="1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22532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Rectangle 6"/>
          <p:cNvSpPr/>
          <p:nvPr/>
        </p:nvSpPr>
        <p:spPr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4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5" name="Rectangle 2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6" name="Rectangle 3"/>
          <p:cNvSpPr/>
          <p:nvPr/>
        </p:nvSpPr>
        <p:spPr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7" name="Rectangle 5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6"/>
          <p:cNvSpPr/>
          <p:nvPr/>
        </p:nvSpPr>
        <p:spPr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8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0" name="Rectangle 9"/>
          <p:cNvSpPr/>
          <p:nvPr/>
        </p:nvSpPr>
        <p:spPr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1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2" name="Rectangle 6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Rectangle 7"/>
          <p:cNvSpPr/>
          <p:nvPr/>
        </p:nvSpPr>
        <p:spPr>
          <a:xfrm>
            <a:off x="0" y="62865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4" name="Rectangle 8"/>
          <p:cNvSpPr/>
          <p:nvPr/>
        </p:nvSpPr>
        <p:spPr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5" name="Rectangle 9"/>
          <p:cNvSpPr/>
          <p:nvPr/>
        </p:nvSpPr>
        <p:spPr>
          <a:xfrm>
            <a:off x="0" y="328881"/>
            <a:ext cx="470000" cy="1323439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r>
              <a:rPr lang="en-US" altLang="zh-CN" dirty="0" smtClean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6" name="Rectangle 1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7" name="Rectangle 1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8" name="Rectangle 1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49" name="Rectangle 1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50" name="Rectangle 1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51" name="Rectangle 2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52" name="Rectangle 2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53" name="Picture 2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338" y="3573463"/>
            <a:ext cx="2990850" cy="47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54" name="Rectangle 25"/>
          <p:cNvSpPr/>
          <p:nvPr/>
        </p:nvSpPr>
        <p:spPr>
          <a:xfrm>
            <a:off x="857250" y="4929188"/>
            <a:ext cx="2460625" cy="492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r>
              <a:rPr lang="en-US" altLang="zh-CN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Kubo formula</a:t>
            </a:r>
            <a:r>
              <a:rPr lang="zh-CN" altLang="en-US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：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55" name="Group 26"/>
          <p:cNvGrpSpPr/>
          <p:nvPr/>
        </p:nvGrpSpPr>
        <p:grpSpPr>
          <a:xfrm>
            <a:off x="2124075" y="5430838"/>
            <a:ext cx="1943100" cy="719137"/>
            <a:chOff x="2370" y="14066"/>
            <a:chExt cx="2619" cy="714"/>
          </a:xfrm>
        </p:grpSpPr>
        <p:grpSp>
          <p:nvGrpSpPr>
            <p:cNvPr id="22575" name="Group 27"/>
            <p:cNvGrpSpPr/>
            <p:nvPr/>
          </p:nvGrpSpPr>
          <p:grpSpPr>
            <a:xfrm>
              <a:off x="3084" y="14066"/>
              <a:ext cx="1905" cy="714"/>
              <a:chOff x="3084" y="14066"/>
              <a:chExt cx="1905" cy="714"/>
            </a:xfrm>
          </p:grpSpPr>
          <p:sp>
            <p:nvSpPr>
              <p:cNvPr id="22577" name="Oval 28"/>
              <p:cNvSpPr/>
              <p:nvPr/>
            </p:nvSpPr>
            <p:spPr>
              <a:xfrm>
                <a:off x="3084" y="14066"/>
                <a:ext cx="1304" cy="714"/>
              </a:xfrm>
              <a:prstGeom prst="ellipse">
                <a:avLst/>
              </a:pr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22578" name="AutoShape 29"/>
              <p:cNvCxnSpPr/>
              <p:nvPr/>
            </p:nvCxnSpPr>
            <p:spPr>
              <a:xfrm flipH="1">
                <a:off x="3084" y="14145"/>
                <a:ext cx="273" cy="340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9" name="AutoShape 30"/>
              <p:cNvCxnSpPr/>
              <p:nvPr/>
            </p:nvCxnSpPr>
            <p:spPr>
              <a:xfrm flipH="1">
                <a:off x="3186" y="14066"/>
                <a:ext cx="442" cy="532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0" name="AutoShape 31"/>
              <p:cNvCxnSpPr/>
              <p:nvPr/>
            </p:nvCxnSpPr>
            <p:spPr>
              <a:xfrm flipH="1">
                <a:off x="3357" y="14066"/>
                <a:ext cx="465" cy="635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1" name="AutoShape 32"/>
              <p:cNvCxnSpPr/>
              <p:nvPr/>
            </p:nvCxnSpPr>
            <p:spPr>
              <a:xfrm flipH="1">
                <a:off x="3526" y="14066"/>
                <a:ext cx="465" cy="714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2" name="AutoShape 33"/>
              <p:cNvCxnSpPr/>
              <p:nvPr/>
            </p:nvCxnSpPr>
            <p:spPr>
              <a:xfrm flipH="1">
                <a:off x="3730" y="14145"/>
                <a:ext cx="408" cy="635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3" name="AutoShape 34"/>
              <p:cNvCxnSpPr/>
              <p:nvPr/>
            </p:nvCxnSpPr>
            <p:spPr>
              <a:xfrm flipH="1">
                <a:off x="4138" y="14321"/>
                <a:ext cx="226" cy="380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4" name="AutoShape 35"/>
              <p:cNvCxnSpPr/>
              <p:nvPr/>
            </p:nvCxnSpPr>
            <p:spPr>
              <a:xfrm flipH="1">
                <a:off x="3923" y="14229"/>
                <a:ext cx="363" cy="551"/>
              </a:xfrm>
              <a:prstGeom prst="straightConnector1">
                <a:avLst/>
              </a:prstGeom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22585" name="Freeform 36"/>
              <p:cNvSpPr/>
              <p:nvPr/>
            </p:nvSpPr>
            <p:spPr>
              <a:xfrm>
                <a:off x="4388" y="14374"/>
                <a:ext cx="601" cy="128"/>
              </a:xfrm>
              <a:custGeom>
                <a:avLst/>
                <a:gdLst>
                  <a:gd name="txL" fmla="*/ 0 w 601"/>
                  <a:gd name="txT" fmla="*/ 0 h 128"/>
                  <a:gd name="txR" fmla="*/ 601 w 601"/>
                  <a:gd name="txB" fmla="*/ 128 h 128"/>
                </a:gdLst>
                <a:ahLst/>
                <a:cxnLst>
                  <a:cxn ang="0">
                    <a:pos x="0" y="26"/>
                  </a:cxn>
                  <a:cxn ang="0">
                    <a:pos x="147" y="14"/>
                  </a:cxn>
                  <a:cxn ang="0">
                    <a:pos x="147" y="128"/>
                  </a:cxn>
                  <a:cxn ang="0">
                    <a:pos x="113" y="116"/>
                  </a:cxn>
                  <a:cxn ang="0">
                    <a:pos x="159" y="26"/>
                  </a:cxn>
                  <a:cxn ang="0">
                    <a:pos x="295" y="37"/>
                  </a:cxn>
                  <a:cxn ang="0">
                    <a:pos x="261" y="128"/>
                  </a:cxn>
                  <a:cxn ang="0">
                    <a:pos x="227" y="116"/>
                  </a:cxn>
                  <a:cxn ang="0">
                    <a:pos x="340" y="60"/>
                  </a:cxn>
                  <a:cxn ang="0">
                    <a:pos x="374" y="37"/>
                  </a:cxn>
                  <a:cxn ang="0">
                    <a:pos x="408" y="105"/>
                  </a:cxn>
                  <a:cxn ang="0">
                    <a:pos x="374" y="128"/>
                  </a:cxn>
                  <a:cxn ang="0">
                    <a:pos x="340" y="116"/>
                  </a:cxn>
                  <a:cxn ang="0">
                    <a:pos x="374" y="94"/>
                  </a:cxn>
                  <a:cxn ang="0">
                    <a:pos x="476" y="48"/>
                  </a:cxn>
                  <a:cxn ang="0">
                    <a:pos x="601" y="48"/>
                  </a:cxn>
                </a:cxnLst>
                <a:rect l="txL" t="txT" r="txR" b="txB"/>
                <a:pathLst>
                  <a:path w="601" h="128">
                    <a:moveTo>
                      <a:pt x="0" y="26"/>
                    </a:moveTo>
                    <a:cubicBezTo>
                      <a:pt x="60" y="15"/>
                      <a:pt x="90" y="0"/>
                      <a:pt x="147" y="14"/>
                    </a:cubicBezTo>
                    <a:cubicBezTo>
                      <a:pt x="182" y="65"/>
                      <a:pt x="166" y="73"/>
                      <a:pt x="147" y="128"/>
                    </a:cubicBezTo>
                    <a:cubicBezTo>
                      <a:pt x="136" y="124"/>
                      <a:pt x="121" y="125"/>
                      <a:pt x="113" y="116"/>
                    </a:cubicBezTo>
                    <a:cubicBezTo>
                      <a:pt x="74" y="77"/>
                      <a:pt x="133" y="43"/>
                      <a:pt x="159" y="26"/>
                    </a:cubicBezTo>
                    <a:cubicBezTo>
                      <a:pt x="204" y="30"/>
                      <a:pt x="252" y="24"/>
                      <a:pt x="295" y="37"/>
                    </a:cubicBezTo>
                    <a:cubicBezTo>
                      <a:pt x="347" y="53"/>
                      <a:pt x="272" y="121"/>
                      <a:pt x="261" y="128"/>
                    </a:cubicBezTo>
                    <a:cubicBezTo>
                      <a:pt x="250" y="124"/>
                      <a:pt x="230" y="128"/>
                      <a:pt x="227" y="116"/>
                    </a:cubicBezTo>
                    <a:cubicBezTo>
                      <a:pt x="216" y="75"/>
                      <a:pt x="314" y="68"/>
                      <a:pt x="340" y="60"/>
                    </a:cubicBezTo>
                    <a:cubicBezTo>
                      <a:pt x="351" y="52"/>
                      <a:pt x="360" y="39"/>
                      <a:pt x="374" y="37"/>
                    </a:cubicBezTo>
                    <a:cubicBezTo>
                      <a:pt x="431" y="28"/>
                      <a:pt x="433" y="62"/>
                      <a:pt x="408" y="105"/>
                    </a:cubicBezTo>
                    <a:cubicBezTo>
                      <a:pt x="401" y="117"/>
                      <a:pt x="385" y="120"/>
                      <a:pt x="374" y="128"/>
                    </a:cubicBezTo>
                    <a:cubicBezTo>
                      <a:pt x="363" y="124"/>
                      <a:pt x="340" y="128"/>
                      <a:pt x="340" y="116"/>
                    </a:cubicBezTo>
                    <a:cubicBezTo>
                      <a:pt x="340" y="103"/>
                      <a:pt x="362" y="100"/>
                      <a:pt x="374" y="94"/>
                    </a:cubicBezTo>
                    <a:cubicBezTo>
                      <a:pt x="401" y="80"/>
                      <a:pt x="445" y="50"/>
                      <a:pt x="476" y="48"/>
                    </a:cubicBezTo>
                    <a:cubicBezTo>
                      <a:pt x="518" y="45"/>
                      <a:pt x="559" y="48"/>
                      <a:pt x="601" y="48"/>
                    </a:cubicBezTo>
                  </a:path>
                </a:pathLst>
              </a:custGeom>
              <a:noFill/>
              <a:ln w="9525" cap="flat" cmpd="sng">
                <a:solidFill>
                  <a:srgbClr val="000000">
                    <a:alpha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22576" name="AutoShape 37"/>
            <p:cNvCxnSpPr/>
            <p:nvPr/>
          </p:nvCxnSpPr>
          <p:spPr>
            <a:xfrm flipH="1">
              <a:off x="2370" y="14374"/>
              <a:ext cx="714" cy="0"/>
            </a:xfrm>
            <a:prstGeom prst="straightConnector1">
              <a:avLst/>
            </a:prstGeom>
            <a:ln w="9525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2556" name="Rectangle 3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57" name="Picture 3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4075" y="5445125"/>
            <a:ext cx="32385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58" name="Rectangle 4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59" name="Picture 4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8400" y="5373688"/>
            <a:ext cx="390525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60" name="Rectangle 42"/>
          <p:cNvSpPr/>
          <p:nvPr/>
        </p:nvSpPr>
        <p:spPr>
          <a:xfrm>
            <a:off x="2028358" y="5825269"/>
            <a:ext cx="1116013" cy="492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r>
              <a:rPr lang="zh-CN" altLang="zh-CN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→</a:t>
            </a:r>
            <a:r>
              <a:rPr lang="en-US" altLang="zh-CN" sz="2600" b="1" dirty="0"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Rectangle 43"/>
          <p:cNvSpPr/>
          <p:nvPr/>
        </p:nvSpPr>
        <p:spPr>
          <a:xfrm>
            <a:off x="4572000" y="5805488"/>
            <a:ext cx="900113" cy="492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r>
              <a:rPr lang="en-US" altLang="zh-CN" sz="2600" b="1" dirty="0"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en-US" altLang="zh-CN" sz="2600" b="1" dirty="0">
                <a:latin typeface="宋体" panose="02010600030101010101" pitchFamily="2" charset="-122"/>
                <a:ea typeface="Times New Roman" panose="02020603050405020304" pitchFamily="18" charset="0"/>
              </a:rPr>
              <a:t>→</a:t>
            </a:r>
            <a:r>
              <a:rPr lang="en-US" altLang="zh-CN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0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>
            <a:off x="4284663" y="5949950"/>
            <a:ext cx="1511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63" name="Rectangle 45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64" name="Picture 4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425" y="5732463"/>
            <a:ext cx="1123950" cy="42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65" name="Rectangle 4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66" name="Rectangle 4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Rectangle 51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68" name="Rectangle 53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2569" name="Picture 5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450" y="3644900"/>
            <a:ext cx="2676525" cy="41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71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3350" y="1844675"/>
            <a:ext cx="5256213" cy="150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72" name="Text Box 5"/>
          <p:cNvSpPr txBox="1"/>
          <p:nvPr/>
        </p:nvSpPr>
        <p:spPr>
          <a:xfrm>
            <a:off x="6516688" y="2924175"/>
            <a:ext cx="17589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i="1" dirty="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Son &amp; Surowka</a:t>
            </a:r>
          </a:p>
        </p:txBody>
      </p:sp>
      <p:pic>
        <p:nvPicPr>
          <p:cNvPr id="22573" name="Picture 1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638" y="1412875"/>
            <a:ext cx="1466850" cy="390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74" name="TextBox 62"/>
          <p:cNvSpPr txBox="1"/>
          <p:nvPr/>
        </p:nvSpPr>
        <p:spPr>
          <a:xfrm>
            <a:off x="1258888" y="1341438"/>
            <a:ext cx="33131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Under  B &amp; vorticity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标题 1"/>
          <p:cNvSpPr txBox="1">
            <a:spLocks/>
          </p:cNvSpPr>
          <p:nvPr/>
        </p:nvSpPr>
        <p:spPr>
          <a:xfrm>
            <a:off x="457200" y="274638"/>
            <a:ext cx="8229600" cy="49017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5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FontTx/>
            </a:pPr>
            <a:r>
              <a:rPr lang="en-US" altLang="zh-CN" sz="2800" b="1" dirty="0">
                <a:solidFill>
                  <a:srgbClr val="333399"/>
                </a:solidFill>
                <a:latin typeface="Arial Black" panose="020B0A04020102020204" pitchFamily="34" charset="0"/>
              </a:rPr>
              <a:t>Higher order correction to CVE </a:t>
            </a:r>
            <a:endParaRPr lang="zh-CN" altLang="en-US" sz="2800" b="1" dirty="0">
              <a:solidFill>
                <a:srgbClr val="333399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578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404813"/>
            <a:ext cx="8686800" cy="936625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Triangle anomaly &amp; hydrodynamics &amp; thermodynamics</a:t>
            </a:r>
            <a:r>
              <a:rPr kumimoji="0" lang="zh-CN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zh-CN" altLang="zh-CN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3716338"/>
            <a:ext cx="7931150" cy="2808288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 relation with the gravity anomaly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→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 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Landsteiner et.al</a:t>
            </a:r>
            <a:r>
              <a:rPr kumimoji="0" lang="zh-CN" altLang="zh-CN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kumimoji="0" lang="zh-CN" altLang="zh-CN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Coleman-Hill theorem for a field theory without gauge degrees of freedom at all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→（</a:t>
            </a:r>
            <a:r>
              <a:rPr kumimoji="0" lang="en-US" altLang="zh-CN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Golkan</a:t>
            </a:r>
            <a:r>
              <a:rPr kumimoji="0" lang="en-US" altLang="zh-CN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Son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field theory with gauge degrees of freedom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？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zh-CN" alt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6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lvl="0" eaLnBrk="1" hangingPunct="1"/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3557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875" y="908050"/>
            <a:ext cx="2209800" cy="80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矩形 5"/>
          <p:cNvSpPr/>
          <p:nvPr/>
        </p:nvSpPr>
        <p:spPr>
          <a:xfrm>
            <a:off x="5795963" y="908050"/>
            <a:ext cx="22463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D. T. Son &amp; P. Surowka</a:t>
            </a:r>
            <a:endParaRPr lang="zh-CN" altLang="en-US" sz="1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矩形 6"/>
          <p:cNvSpPr/>
          <p:nvPr/>
        </p:nvSpPr>
        <p:spPr>
          <a:xfrm>
            <a:off x="5857875" y="1285875"/>
            <a:ext cx="1817688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Y. Neiman &amp; Y. Oz</a:t>
            </a:r>
            <a:endParaRPr lang="zh-CN" altLang="en-US" sz="1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60" name="Rectangle 3"/>
          <p:cNvSpPr/>
          <p:nvPr/>
        </p:nvSpPr>
        <p:spPr>
          <a:xfrm>
            <a:off x="357188" y="1714500"/>
            <a:ext cx="6286500" cy="492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r>
              <a:rPr lang="en-US" altLang="zh-CN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One-loop</a:t>
            </a:r>
            <a:r>
              <a:rPr lang="en-US" altLang="zh-CN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 calculation    </a:t>
            </a:r>
            <a:r>
              <a:rPr lang="en-US" altLang="zh-CN" sz="1800" i="1" dirty="0">
                <a:latin typeface="Calibri" panose="020F0502020204030204" pitchFamily="34" charset="0"/>
                <a:ea typeface="Times New Roman" panose="02020603050405020304" pitchFamily="18" charset="0"/>
              </a:rPr>
              <a:t>Landsteiner et. al.</a:t>
            </a:r>
            <a:r>
              <a:rPr lang="en-US" altLang="zh-CN" sz="26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矩形 8"/>
          <p:cNvSpPr/>
          <p:nvPr/>
        </p:nvSpPr>
        <p:spPr>
          <a:xfrm>
            <a:off x="5314156" y="1781175"/>
            <a:ext cx="108743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dirty="0">
                <a:latin typeface="Calibri" panose="020F0502020204030204" pitchFamily="34" charset="0"/>
                <a:ea typeface="宋体" panose="02010600030101010101" pitchFamily="2" charset="-122"/>
              </a:rPr>
              <a:t>C=1/12</a:t>
            </a:r>
            <a:endParaRPr lang="zh-CN" altLang="en-US" sz="24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Rectangle 4"/>
          <p:cNvSpPr/>
          <p:nvPr/>
        </p:nvSpPr>
        <p:spPr>
          <a:xfrm>
            <a:off x="0" y="3284538"/>
            <a:ext cx="9144000" cy="4921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lvl="0" eaLnBrk="1" hangingPunct="1"/>
            <a:r>
              <a:rPr lang="en-US" altLang="zh-CN" sz="2600" dirty="0">
                <a:solidFill>
                  <a:srgbClr val="FF0000"/>
                </a:solidFill>
                <a:latin typeface="Calibri" panose="020F0502020204030204" pitchFamily="34" charset="0"/>
                <a:ea typeface="CMR9"/>
              </a:rPr>
              <a:t>     Any higher order connection to c ?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3" name="矩形 10"/>
          <p:cNvSpPr/>
          <p:nvPr/>
        </p:nvSpPr>
        <p:spPr>
          <a:xfrm>
            <a:off x="357188" y="2291797"/>
            <a:ext cx="507841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dirty="0">
                <a:latin typeface="Calibri" panose="020F0502020204030204" pitchFamily="34" charset="0"/>
                <a:ea typeface="宋体" panose="02010600030101010101" pitchFamily="2" charset="-122"/>
              </a:rPr>
              <a:t>Kinetic theory ,   </a:t>
            </a:r>
            <a:r>
              <a:rPr lang="en-US" altLang="zh-CN" sz="1800" i="1" dirty="0">
                <a:latin typeface="Calibri" panose="020F0502020204030204" pitchFamily="34" charset="0"/>
                <a:ea typeface="宋体" panose="02010600030101010101" pitchFamily="2" charset="-122"/>
              </a:rPr>
              <a:t>Stephenov,  Gao   et.al.</a:t>
            </a:r>
            <a:endParaRPr lang="zh-CN" altLang="en-US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64" name="矩形 11"/>
          <p:cNvSpPr/>
          <p:nvPr/>
        </p:nvSpPr>
        <p:spPr>
          <a:xfrm>
            <a:off x="3214688" y="2214563"/>
            <a:ext cx="1071562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dirty="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2251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177"/>
          </a:xfrm>
        </p:spPr>
        <p:txBody>
          <a:bodyPr/>
          <a:lstStyle/>
          <a:p>
            <a:r>
              <a:rPr lang="en-US" altLang="zh-CN" sz="2800" dirty="0" smtClean="0">
                <a:latin typeface="Arial Black" panose="020B0A04020102020204" pitchFamily="34" charset="0"/>
              </a:rPr>
              <a:t>Higher order correction to CVE </a:t>
            </a:r>
            <a:endParaRPr lang="zh-CN" altLang="en-US" sz="28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80830"/>
            <a:ext cx="8229600" cy="547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820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灯片编号占位符 3"/>
          <p:cNvSpPr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33</a:t>
            </a:fld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578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313" y="2781300"/>
            <a:ext cx="2782887" cy="66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1" name="TextBox 8"/>
          <p:cNvSpPr txBox="1"/>
          <p:nvPr/>
        </p:nvSpPr>
        <p:spPr>
          <a:xfrm>
            <a:off x="755650" y="3716338"/>
            <a:ext cx="72009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Are there any  corrections  from  higher orders ?</a:t>
            </a:r>
          </a:p>
          <a:p>
            <a:pPr lvl="0"/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 S. </a:t>
            </a:r>
            <a:r>
              <a:rPr lang="en-US" altLang="zh-CN" sz="2000" dirty="0" err="1">
                <a:latin typeface="Arial" panose="020B0604020202020204" pitchFamily="34" charset="0"/>
                <a:ea typeface="宋体" panose="02010600030101010101" pitchFamily="2" charset="-122"/>
              </a:rPr>
              <a:t>Golkar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 and D. T. Son,  arXiv:1207.5806 :  No   (Yes)</a:t>
            </a:r>
          </a:p>
          <a:p>
            <a:pPr lvl="0"/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5782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981075"/>
            <a:ext cx="6962775" cy="165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3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05" y="4870726"/>
            <a:ext cx="2736190" cy="808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014" y="4960539"/>
            <a:ext cx="5131056" cy="62861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29"/>
          <p:cNvSpPr/>
          <p:nvPr/>
        </p:nvSpPr>
        <p:spPr>
          <a:xfrm>
            <a:off x="4018756" y="391640"/>
            <a:ext cx="4572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</a:rPr>
              <a:t>Hou,Liu,Ren,  PRD86 (2012) 121703®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8021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灯片编号占位符 3"/>
          <p:cNvSpPr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34</a:t>
            </a:fld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6" name="TextBox 3"/>
          <p:cNvSpPr txBox="1"/>
          <p:nvPr/>
        </p:nvSpPr>
        <p:spPr>
          <a:xfrm>
            <a:off x="71438" y="1066800"/>
            <a:ext cx="9072562" cy="600164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The zero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P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&amp;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zero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E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limits of       do not commute and the</a:t>
            </a:r>
          </a:p>
          <a:p>
            <a:pPr lvl="0"/>
            <a:r>
              <a:rPr lang="en-US" altLang="zh-CN" sz="2000" b="1" dirty="0" smtClean="0">
                <a:latin typeface="Arial Black" panose="020B0A04020102020204" pitchFamily="34" charset="0"/>
              </a:rPr>
              <a:t>   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difference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is robust against </a:t>
            </a:r>
            <a:r>
              <a:rPr lang="en-US" altLang="zh-CN" sz="2000" b="1" dirty="0" err="1" smtClean="0">
                <a:latin typeface="Arial Black" panose="020B0A04020102020204" pitchFamily="34" charset="0"/>
              </a:rPr>
              <a:t>Higer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Order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correction                </a:t>
            </a:r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   </a:t>
            </a:r>
          </a:p>
          <a:p>
            <a:pPr lvl="0">
              <a:buChar char="•"/>
            </a:pP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     While the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CSE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is expected in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RHIC, its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magnitude may not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 </a:t>
            </a: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    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reach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the ideal value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                 because of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inhomogeneity  </a:t>
            </a:r>
            <a:endParaRPr lang="en-US" altLang="zh-CN" sz="2000" b="1" dirty="0" smtClean="0">
              <a:latin typeface="Arial Black" panose="020B0A04020102020204" pitchFamily="34" charset="0"/>
            </a:endParaRPr>
          </a:p>
          <a:p>
            <a:pPr lvl="0"/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>
              <a:buChar char="•"/>
            </a:pP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2000" b="1" dirty="0" err="1" smtClean="0">
                <a:latin typeface="Arial Black" panose="020B0A04020102020204" pitchFamily="34" charset="0"/>
                <a:ea typeface="宋体" panose="02010600030101010101" pitchFamily="2" charset="-122"/>
              </a:rPr>
              <a:t>Nonrenormalization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 is 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true for most but  not for all </a:t>
            </a:r>
            <a:r>
              <a:rPr lang="en-US" altLang="zh-CN" sz="2000" b="1" dirty="0" err="1" smtClean="0">
                <a:latin typeface="Arial Black" panose="020B0A04020102020204" pitchFamily="34" charset="0"/>
              </a:rPr>
              <a:t>anomal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.</a:t>
            </a:r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transp. </a:t>
            </a:r>
            <a:r>
              <a:rPr lang="en-US" altLang="zh-CN" sz="2000" b="1" dirty="0" err="1" smtClean="0">
                <a:latin typeface="Arial Black" panose="020B0A04020102020204" pitchFamily="34" charset="0"/>
                <a:ea typeface="宋体" panose="02010600030101010101" pitchFamily="2" charset="-122"/>
              </a:rPr>
              <a:t>coefs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.  We obtained 2-loop  </a:t>
            </a:r>
            <a:r>
              <a:rPr lang="en-US" altLang="zh-CN" sz="2000" b="1" dirty="0" smtClean="0">
                <a:latin typeface="Arial Black" panose="020B0A04020102020204" pitchFamily="34" charset="0"/>
                <a:ea typeface="宋体" panose="02010600030101010101" pitchFamily="2" charset="-122"/>
              </a:rPr>
              <a:t>correction </a:t>
            </a:r>
            <a:r>
              <a:rPr lang="en-US" altLang="zh-CN" sz="2000" b="1" dirty="0">
                <a:latin typeface="Arial Black" panose="020B0A04020102020204" pitchFamily="34" charset="0"/>
                <a:ea typeface="宋体" panose="02010600030101010101" pitchFamily="2" charset="-122"/>
              </a:rPr>
              <a:t>to  CVE </a:t>
            </a:r>
            <a:r>
              <a:rPr lang="en-US" altLang="zh-CN" sz="2000" b="1" dirty="0" err="1" smtClean="0">
                <a:latin typeface="Arial Black" panose="020B0A04020102020204" pitchFamily="34" charset="0"/>
              </a:rPr>
              <a:t>coef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.</a:t>
            </a:r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/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>
              <a:buChar char="•"/>
            </a:pPr>
            <a:r>
              <a:rPr lang="en-US" altLang="zh-CN" sz="2000" b="1" dirty="0">
                <a:latin typeface="Arial Black" panose="020B0A04020102020204" pitchFamily="34" charset="0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Naive </a:t>
            </a:r>
            <a:r>
              <a:rPr lang="en-US" altLang="zh-CN" sz="2000" b="1" dirty="0">
                <a:latin typeface="Arial Black" panose="020B0A04020102020204" pitchFamily="34" charset="0"/>
              </a:rPr>
              <a:t>Wigner function can  not be applicable to the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case with</a:t>
            </a:r>
          </a:p>
          <a:p>
            <a:pPr lvl="0"/>
            <a:r>
              <a:rPr lang="en-US" altLang="zh-CN" sz="2000" b="1" dirty="0" smtClean="0">
                <a:latin typeface="Arial Black" panose="020B0A04020102020204" pitchFamily="34" charset="0"/>
              </a:rPr>
              <a:t>    non-constant        . </a:t>
            </a:r>
            <a:r>
              <a:rPr lang="en-US" altLang="zh-CN" sz="2000" b="1" dirty="0">
                <a:latin typeface="Arial Black" panose="020B0A04020102020204" pitchFamily="34" charset="0"/>
              </a:rPr>
              <a:t>The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</a:t>
            </a:r>
            <a:r>
              <a:rPr lang="en-US" altLang="zh-CN" sz="2000" b="1" dirty="0">
                <a:latin typeface="Arial Black" panose="020B0A04020102020204" pitchFamily="34" charset="0"/>
              </a:rPr>
              <a:t>problem stems from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axial anomaly  .</a:t>
            </a: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</a:rPr>
              <a:t> </a:t>
            </a:r>
            <a:r>
              <a:rPr lang="en-US" altLang="zh-CN" sz="2000" b="1" dirty="0" smtClean="0">
                <a:latin typeface="Arial Black" panose="020B0A04020102020204" pitchFamily="34" charset="0"/>
              </a:rPr>
              <a:t>   </a:t>
            </a:r>
            <a:r>
              <a:rPr lang="en-US" altLang="zh-CN" sz="2000" b="1" dirty="0">
                <a:latin typeface="Arial Black" panose="020B0A04020102020204" pitchFamily="34" charset="0"/>
                <a:cs typeface="+mn-ea"/>
                <a:sym typeface="宋体" panose="02010600030101010101" pitchFamily="2" charset="-122"/>
              </a:rPr>
              <a:t>The PV regulated </a:t>
            </a:r>
            <a:r>
              <a:rPr lang="en-US" altLang="zh-CN" sz="2000" b="1" dirty="0" smtClean="0">
                <a:latin typeface="Arial Black" panose="020B0A04020102020204" pitchFamily="34" charset="0"/>
                <a:cs typeface="+mn-ea"/>
                <a:sym typeface="宋体" panose="02010600030101010101" pitchFamily="2" charset="-122"/>
              </a:rPr>
              <a:t>WF leads  </a:t>
            </a:r>
            <a:r>
              <a:rPr lang="en-US" altLang="zh-CN" sz="2000" b="1" dirty="0">
                <a:latin typeface="Arial Black" panose="020B0A04020102020204" pitchFamily="34" charset="0"/>
                <a:cs typeface="+mn-ea"/>
                <a:sym typeface="宋体" panose="02010600030101010101" pitchFamily="2" charset="-122"/>
              </a:rPr>
              <a:t>consistent results </a:t>
            </a:r>
            <a:endParaRPr lang="en-US" altLang="zh-CN" sz="2000" b="1" dirty="0">
              <a:latin typeface="Arial Black" panose="020B0A04020102020204" pitchFamily="34" charset="0"/>
              <a:cs typeface="+mn-ea"/>
            </a:endParaRPr>
          </a:p>
          <a:p>
            <a:pPr lvl="0"/>
            <a:endParaRPr lang="en-US" altLang="zh-CN" sz="2000" b="1" dirty="0">
              <a:latin typeface="Arial Black" panose="020B0A04020102020204" pitchFamily="34" charset="0"/>
            </a:endParaRP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</a:rPr>
              <a:t>.     We examine the issues raised here  with lattice formulation</a:t>
            </a: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</a:rPr>
              <a:t>      we obtained the same results as that in continuous case   </a:t>
            </a:r>
          </a:p>
          <a:p>
            <a:pPr lvl="0"/>
            <a:r>
              <a:rPr lang="en-US" altLang="zh-CN" sz="2000" b="1" dirty="0">
                <a:latin typeface="Arial Black" panose="020B0A04020102020204" pitchFamily="34" charset="0"/>
              </a:rPr>
              <a:t>       with QFT and Wigner function method .  </a:t>
            </a:r>
          </a:p>
          <a:p>
            <a:pPr lvl="0"/>
            <a:endParaRPr lang="zh-CN" altLang="en-US" sz="2000" b="1" dirty="0">
              <a:latin typeface="Arial Black" panose="020B0A04020102020204" pitchFamily="34" charset="0"/>
            </a:endParaRPr>
          </a:p>
          <a:p>
            <a:pPr lvl="0">
              <a:buChar char="•"/>
            </a:pPr>
            <a:endParaRPr lang="en-US" altLang="zh-CN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  <a:p>
            <a:pPr lvl="0"/>
            <a:endParaRPr lang="zh-CN" altLang="en-US" sz="2000" b="1" dirty="0"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4277" name="Object 137"/>
          <p:cNvGraphicFramePr/>
          <p:nvPr>
            <p:extLst/>
          </p:nvPr>
        </p:nvGraphicFramePr>
        <p:xfrm>
          <a:off x="3710363" y="2276920"/>
          <a:ext cx="1468856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8" r:id="rId3" imgW="915035" imgH="419100" progId="Equation.DSMT4">
                  <p:embed/>
                </p:oleObj>
              </mc:Choice>
              <mc:Fallback>
                <p:oleObj r:id="rId3" imgW="915035" imgH="419100" progId="Equation.DSMT4">
                  <p:embed/>
                  <p:pic>
                    <p:nvPicPr>
                      <p:cNvPr id="54277" name="Object 13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10363" y="2276920"/>
                        <a:ext cx="1468856" cy="714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8" name="Rectangle 2"/>
          <p:cNvSpPr/>
          <p:nvPr/>
        </p:nvSpPr>
        <p:spPr>
          <a:xfrm>
            <a:off x="254000" y="0"/>
            <a:ext cx="8890000" cy="5492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800" b="1" dirty="0">
                <a:solidFill>
                  <a:srgbClr val="333399"/>
                </a:solidFill>
              </a:rPr>
              <a:t>V</a:t>
            </a:r>
            <a:r>
              <a:rPr lang="en-US" altLang="zh-CN" sz="2800" dirty="0">
                <a:solidFill>
                  <a:srgbClr val="333399"/>
                </a:solidFill>
              </a:rPr>
              <a:t>. </a:t>
            </a:r>
            <a:r>
              <a:rPr lang="en-US" altLang="zh-CN" sz="2800" b="1" dirty="0">
                <a:solidFill>
                  <a:srgbClr val="333399"/>
                </a:solidFill>
              </a:rPr>
              <a:t>Concluding Remarks  </a:t>
            </a:r>
          </a:p>
        </p:txBody>
      </p:sp>
      <p:graphicFrame>
        <p:nvGraphicFramePr>
          <p:cNvPr id="6" name="Object 7"/>
          <p:cNvGraphicFramePr/>
          <p:nvPr>
            <p:extLst/>
          </p:nvPr>
        </p:nvGraphicFramePr>
        <p:xfrm>
          <a:off x="4607719" y="1094679"/>
          <a:ext cx="571500" cy="418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9" r:id="rId5" imgW="190500" imgH="228600" progId="Equation.DSMT4">
                  <p:embed/>
                </p:oleObj>
              </mc:Choice>
              <mc:Fallback>
                <p:oleObj r:id="rId5" imgW="190500" imgH="228600" progId="Equation.DSMT4">
                  <p:embed/>
                  <p:pic>
                    <p:nvPicPr>
                      <p:cNvPr id="6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7719" y="1094679"/>
                        <a:ext cx="571500" cy="4180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/>
          <p:nvPr>
            <p:extLst/>
          </p:nvPr>
        </p:nvGraphicFramePr>
        <p:xfrm>
          <a:off x="2483855" y="4089286"/>
          <a:ext cx="432030" cy="432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0" r:id="rId7" imgW="190500" imgH="228600" progId="Equation.DSMT4">
                  <p:embed/>
                </p:oleObj>
              </mc:Choice>
              <mc:Fallback>
                <p:oleObj r:id="rId7" imgW="190500" imgH="228600" progId="Equation.DSMT4">
                  <p:embed/>
                  <p:pic>
                    <p:nvPicPr>
                      <p:cNvPr id="7" name="Objec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83855" y="4089286"/>
                        <a:ext cx="432030" cy="4320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01809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标题 7065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lstStyle/>
          <a:p>
            <a:endParaRPr lang="zh-CN" altLang="en-US" dirty="0"/>
          </a:p>
        </p:txBody>
      </p:sp>
      <p:sp>
        <p:nvSpPr>
          <p:cNvPr id="70659" name="文本占位符 7065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en-US" altLang="zh-CN" sz="2800" dirty="0" err="1" smtClean="0"/>
              <a:t>B.Feng</a:t>
            </a:r>
            <a:r>
              <a:rPr lang="en-US" altLang="zh-CN" sz="2800" dirty="0" smtClean="0"/>
              <a:t>, H. Liu,  H-c, Ren,  Y. Wu</a:t>
            </a:r>
          </a:p>
          <a:p>
            <a:pPr>
              <a:buNone/>
            </a:pPr>
            <a:endParaRPr lang="en-US" altLang="zh-CN" sz="2800" dirty="0"/>
          </a:p>
          <a:p>
            <a:pPr>
              <a:buNone/>
            </a:pPr>
            <a:endParaRPr lang="en-US" altLang="zh-CN" sz="28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>
                <a:latin typeface="Arial Black" panose="020B0A04020102020204" pitchFamily="34" charset="0"/>
              </a:rPr>
              <a:t>Thank </a:t>
            </a:r>
            <a:r>
              <a:rPr lang="en-US" altLang="zh-CN" dirty="0">
                <a:latin typeface="Arial Black" panose="020B0A04020102020204" pitchFamily="34" charset="0"/>
              </a:rPr>
              <a:t>you </a:t>
            </a:r>
            <a:r>
              <a:rPr lang="en-US" altLang="zh-CN" dirty="0" smtClean="0">
                <a:latin typeface="Arial Black" panose="020B0A04020102020204" pitchFamily="34" charset="0"/>
              </a:rPr>
              <a:t>very </a:t>
            </a:r>
            <a:r>
              <a:rPr lang="en-US" altLang="zh-CN" dirty="0">
                <a:latin typeface="Arial Black" panose="020B0A04020102020204" pitchFamily="34" charset="0"/>
              </a:rPr>
              <a:t>much </a:t>
            </a:r>
            <a:r>
              <a:rPr lang="en-US" altLang="zh-CN" dirty="0" smtClean="0">
                <a:latin typeface="Arial Black" panose="020B0A04020102020204" pitchFamily="34" charset="0"/>
              </a:rPr>
              <a:t> for </a:t>
            </a:r>
            <a:r>
              <a:rPr lang="en-US" altLang="zh-CN" dirty="0">
                <a:latin typeface="Arial Black" panose="020B0A04020102020204" pitchFamily="34" charset="0"/>
              </a:rPr>
              <a:t>your attention</a:t>
            </a:r>
            <a:r>
              <a:rPr lang="en-US" altLang="zh-CN" dirty="0" smtClean="0">
                <a:latin typeface="Arial Black" panose="020B0A04020102020204" pitchFamily="34" charset="0"/>
              </a:rPr>
              <a:t>!</a:t>
            </a:r>
          </a:p>
          <a:p>
            <a:pPr>
              <a:buNone/>
            </a:pPr>
            <a:endParaRPr lang="en-US" altLang="zh-CN" dirty="0">
              <a:latin typeface="Arial Black" panose="020B0A04020102020204" pitchFamily="34" charset="0"/>
            </a:endParaRP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2401" y="-1061161"/>
            <a:ext cx="11988801" cy="898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887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1601" y="-1003921"/>
            <a:ext cx="11887201" cy="886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88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灯片编号占位符 1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r"/>
            <a:fld id="{60E1B5E3-1026-4299-B254-3ED59C64DBCF}" type="slidenum">
              <a:rPr lang="en-US" altLang="zh-CN">
                <a:ea typeface="宋体" panose="02010600030101010101" pitchFamily="2" charset="-122"/>
              </a:rPr>
              <a:pPr algn="r"/>
              <a:t>4</a:t>
            </a:fld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39720" y="30163"/>
            <a:ext cx="8185238" cy="867930"/>
          </a:xfrm>
          <a:prstGeom prst="rect">
            <a:avLst/>
          </a:prstGeom>
          <a:solidFill>
            <a:srgbClr val="18164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715963" indent="-7159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latin typeface="黑体" panose="02010609060101010101" pitchFamily="49" charset="-122"/>
              </a:rPr>
              <a:t>Strong EM Field/Rotation/polarization produced in HIC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6179" y="3835394"/>
            <a:ext cx="3726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 smtClean="0"/>
              <a:t>Deng, Huang, 2015</a:t>
            </a:r>
            <a:r>
              <a:rPr lang="zh-CN" altLang="en-US" sz="1400" b="1" dirty="0" smtClean="0"/>
              <a:t> 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980800" y="6486710"/>
            <a:ext cx="35769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 err="1" smtClean="0"/>
              <a:t>Jiang,Lin,Liao</a:t>
            </a:r>
            <a:r>
              <a:rPr lang="en-US" altLang="zh-CN" sz="1400" b="1" dirty="0" smtClean="0"/>
              <a:t>, 2016</a:t>
            </a:r>
            <a:r>
              <a:rPr lang="zh-CN" altLang="en-US" sz="1400" b="1" dirty="0" smtClean="0"/>
              <a:t> </a:t>
            </a:r>
            <a:endParaRPr lang="en-US" sz="1400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83" y="4444192"/>
            <a:ext cx="3528244" cy="1985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210" y="1465664"/>
            <a:ext cx="3888270" cy="22513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480" y="1361797"/>
            <a:ext cx="3672255" cy="235522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148040" y="3835394"/>
            <a:ext cx="2016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Li, Sheng, Wang 2016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5686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64210"/>
          </a:xfrm>
        </p:spPr>
        <p:txBody>
          <a:bodyPr/>
          <a:lstStyle/>
          <a:p>
            <a:r>
              <a:rPr lang="en-US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Net</a:t>
            </a:r>
            <a:r>
              <a:rPr lang="en-US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axial charge </a:t>
            </a:r>
            <a:r>
              <a:rPr lang="en-US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generated</a:t>
            </a:r>
            <a:endParaRPr lang="en-US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8200" y="1325123"/>
                <a:ext cx="6075630" cy="656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sup>
                      </m:sSub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0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𝐹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𝑡𝑟𝐺</m:t>
                      </m:r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𝐺</m:t>
                          </m:r>
                        </m:e>
                      </m:acc>
                      <m:r>
                        <a:rPr lang="en-US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𝑖𝑚</m:t>
                      </m:r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25123"/>
                <a:ext cx="6075630" cy="6560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86225" y="2292730"/>
                <a:ext cx="537775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𝐹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𝐹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25" y="2292730"/>
                <a:ext cx="537775" cy="374270"/>
              </a:xfrm>
              <a:prstGeom prst="rect">
                <a:avLst/>
              </a:prstGeom>
              <a:blipFill rotWithShape="1">
                <a:blip r:embed="rId3"/>
                <a:stretch>
                  <a:fillRect t="-4839" r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50251" y="2971800"/>
                <a:ext cx="749949" cy="3761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𝑡𝑟𝐺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51" y="2971800"/>
                <a:ext cx="749949" cy="376129"/>
              </a:xfrm>
              <a:prstGeom prst="rect">
                <a:avLst/>
              </a:prstGeom>
              <a:blipFill rotWithShape="1">
                <a:blip r:embed="rId4"/>
                <a:stretch>
                  <a:fillRect t="-3279" r="-27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905000" y="2286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 electric and magnetic fields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971800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Topological field configurations(</a:t>
            </a:r>
            <a:r>
              <a:rPr lang="en-US" dirty="0" err="1" smtClean="0"/>
              <a:t>instanton</a:t>
            </a:r>
            <a:r>
              <a:rPr lang="en-US" dirty="0" smtClean="0"/>
              <a:t>, </a:t>
            </a:r>
            <a:r>
              <a:rPr lang="en-US" dirty="0" err="1" smtClean="0"/>
              <a:t>sphaleron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Parallel chromo electric and magnetic fields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85800" y="3886200"/>
                <a:ext cx="1210780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𝑖𝑚</m:t>
                      </m:r>
                      <m:acc>
                        <m:accPr>
                          <m:chr m:val="̅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acc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3886200"/>
                <a:ext cx="1210780" cy="372410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133600" y="38862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Explicit breaking by quark mass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14400" y="4724400"/>
                <a:ext cx="6857999" cy="428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A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ll three </a:t>
                </a:r>
                <a:r>
                  <a:rPr lang="en-US" dirty="0" smtClean="0"/>
                  <a:t>can lead to net axial charge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nary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724400"/>
                <a:ext cx="6857999" cy="428002"/>
              </a:xfrm>
              <a:prstGeom prst="rect">
                <a:avLst/>
              </a:prstGeom>
              <a:blipFill rotWithShape="1">
                <a:blip r:embed="rId6"/>
                <a:stretch>
                  <a:fillRect l="-711" t="-124286" b="-18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414724" y="3124200"/>
            <a:ext cx="545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91400" y="3867090"/>
            <a:ext cx="545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HIC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629400" y="2297668"/>
            <a:ext cx="20909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condensed matter</a:t>
            </a:r>
          </a:p>
        </p:txBody>
      </p:sp>
      <p:sp>
        <p:nvSpPr>
          <p:cNvPr id="14" name="矩形 13"/>
          <p:cNvSpPr/>
          <p:nvPr/>
        </p:nvSpPr>
        <p:spPr>
          <a:xfrm>
            <a:off x="3788460" y="5889339"/>
            <a:ext cx="3510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sym typeface="Wingdings" panose="05000000000000000000" pitchFamily="2" charset="2"/>
              </a:rPr>
              <a:t>(See  S. Lin’s talk   on  Friday)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222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idx="1"/>
          </p:nvPr>
        </p:nvSpPr>
        <p:spPr>
          <a:xfrm>
            <a:off x="111125" y="2520950"/>
            <a:ext cx="9032875" cy="2355850"/>
          </a:xfrm>
          <a:ln/>
        </p:spPr>
        <p:txBody>
          <a:bodyPr wrap="square" lIns="91440" tIns="45720" rIns="91440" bIns="45720" anchor="t"/>
          <a:lstStyle/>
          <a:p>
            <a:pPr>
              <a:lnSpc>
                <a:spcPct val="90000"/>
              </a:lnSpc>
              <a:buNone/>
            </a:pPr>
            <a:r>
              <a:rPr lang="en-US" altLang="zh-CN" sz="2400" b="1" dirty="0">
                <a:solidFill>
                  <a:srgbClr val="333399"/>
                </a:solidFill>
              </a:rPr>
              <a:t>•</a:t>
            </a:r>
            <a:r>
              <a:rPr lang="en-US" altLang="zh-CN" sz="2400" b="1" dirty="0"/>
              <a:t> </a:t>
            </a:r>
            <a:r>
              <a:rPr lang="en-US" altLang="zh-CN" sz="2400" b="1" dirty="0">
                <a:solidFill>
                  <a:schemeClr val="accent2"/>
                </a:solidFill>
              </a:rPr>
              <a:t>Theoretical investigations:</a:t>
            </a:r>
          </a:p>
          <a:p>
            <a:pPr>
              <a:lnSpc>
                <a:spcPct val="90000"/>
              </a:lnSpc>
              <a:buNone/>
            </a:pPr>
            <a:r>
              <a:rPr lang="en-US" altLang="zh-CN" dirty="0"/>
              <a:t>     </a:t>
            </a:r>
            <a:r>
              <a:rPr lang="en-US" altLang="zh-CN" sz="2400" b="1" dirty="0">
                <a:sym typeface="Wingdings" panose="05000000000000000000" pitchFamily="2" charset="2"/>
              </a:rPr>
              <a:t></a:t>
            </a:r>
            <a:r>
              <a:rPr lang="en-US" altLang="zh-CN" sz="2400" dirty="0"/>
              <a:t> Field theory   </a:t>
            </a:r>
          </a:p>
          <a:p>
            <a:pPr>
              <a:lnSpc>
                <a:spcPct val="90000"/>
              </a:lnSpc>
              <a:buNone/>
            </a:pPr>
            <a:endParaRPr lang="en-US" altLang="zh-CN" sz="2400" dirty="0"/>
          </a:p>
          <a:p>
            <a:pPr>
              <a:lnSpc>
                <a:spcPct val="90000"/>
              </a:lnSpc>
              <a:buNone/>
            </a:pPr>
            <a:endParaRPr lang="en-US" altLang="zh-CN" sz="14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400" dirty="0"/>
              <a:t>       </a:t>
            </a:r>
            <a:r>
              <a:rPr lang="en-US" altLang="zh-CN" sz="2400" b="1" dirty="0">
                <a:sym typeface="Wingdings" panose="05000000000000000000" pitchFamily="2" charset="2"/>
              </a:rPr>
              <a:t></a:t>
            </a:r>
            <a:r>
              <a:rPr lang="en-US" altLang="zh-CN" sz="2400" dirty="0"/>
              <a:t> Holography    </a:t>
            </a:r>
            <a:endParaRPr lang="en-US" altLang="zh-CN" sz="1400" b="1" dirty="0">
              <a:solidFill>
                <a:srgbClr val="333399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en-US" altLang="zh-CN" sz="1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400" dirty="0"/>
              <a:t>       </a:t>
            </a:r>
            <a:r>
              <a:rPr lang="en-US" altLang="zh-CN" sz="2400" b="1" dirty="0">
                <a:sym typeface="Wingdings" panose="05000000000000000000" pitchFamily="2" charset="2"/>
              </a:rPr>
              <a:t></a:t>
            </a:r>
            <a:r>
              <a:rPr lang="en-US" altLang="zh-CN" sz="2400" b="1" dirty="0"/>
              <a:t> </a:t>
            </a:r>
            <a:r>
              <a:rPr lang="en-US" altLang="zh-CN" sz="2400" dirty="0">
                <a:sym typeface="Arial" panose="020B0604020202020204" pitchFamily="34" charset="0"/>
              </a:rPr>
              <a:t>Hydrodynamics &amp; </a:t>
            </a:r>
            <a:r>
              <a:rPr lang="en-US" altLang="zh-CN" sz="2400" dirty="0"/>
              <a:t>Kinetic </a:t>
            </a:r>
            <a:r>
              <a:rPr lang="en-US" altLang="zh-CN" sz="2400" dirty="0" smtClean="0"/>
              <a:t>theory</a:t>
            </a:r>
          </a:p>
          <a:p>
            <a:pPr>
              <a:buNone/>
            </a:pPr>
            <a:r>
              <a:rPr lang="en-US" altLang="zh-CN" sz="2400" dirty="0" smtClean="0"/>
              <a:t>  </a:t>
            </a:r>
          </a:p>
          <a:p>
            <a:pPr>
              <a:buNone/>
            </a:pPr>
            <a:endParaRPr lang="en-US" altLang="zh-CN" sz="2400" dirty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/>
          </a:p>
          <a:p>
            <a:pPr>
              <a:buNone/>
            </a:pPr>
            <a:r>
              <a:rPr lang="en-US" altLang="zh-CN" sz="2400" dirty="0" smtClean="0"/>
              <a:t>  </a:t>
            </a:r>
            <a:endParaRPr lang="en-US" altLang="zh-CN" sz="1400" b="1" dirty="0">
              <a:solidFill>
                <a:srgbClr val="333399"/>
              </a:solidFill>
            </a:endParaRPr>
          </a:p>
        </p:txBody>
      </p:sp>
      <p:sp>
        <p:nvSpPr>
          <p:cNvPr id="16386" name="文本框 1"/>
          <p:cNvSpPr txBox="1"/>
          <p:nvPr/>
        </p:nvSpPr>
        <p:spPr>
          <a:xfrm>
            <a:off x="307974" y="-278880"/>
            <a:ext cx="8639175" cy="259147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/>
            <a:endParaRPr lang="en-US" altLang="zh-CN" dirty="0">
              <a:solidFill>
                <a:srgbClr val="FF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en-US" altLang="zh-CN" sz="28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• 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Experimental situation in </a:t>
            </a:r>
            <a:r>
              <a:rPr lang="en-US" altLang="zh-CN" sz="2400" b="1" dirty="0" smtClean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HIC </a:t>
            </a:r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(See  </a:t>
            </a:r>
            <a:r>
              <a:rPr lang="en-US" altLang="zh-CN" sz="20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H.Z.Huang’s</a:t>
            </a:r>
            <a:r>
              <a:rPr lang="en-US" altLang="zh-CN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talk)</a:t>
            </a:r>
            <a:endParaRPr lang="en-US" altLang="zh-CN" sz="2000" b="1" dirty="0">
              <a:solidFill>
                <a:srgbClr val="FF0000"/>
              </a:solidFill>
              <a:sym typeface="宋体" panose="02010600030101010101" pitchFamily="2" charset="-122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</a:t>
            </a:r>
          </a:p>
          <a:p>
            <a:pPr lvl="0">
              <a:lnSpc>
                <a:spcPct val="90000"/>
              </a:lnSpc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2000" b="1" dirty="0">
                <a:sym typeface="Wingdings" panose="05000000000000000000" pitchFamily="2" charset="2"/>
              </a:rPr>
              <a:t>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Off central collisions generate</a:t>
            </a:r>
            <a:r>
              <a:rPr lang="zh-CN" altLang="en-US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宋体" panose="02010600030101010101" pitchFamily="2" charset="-122"/>
              </a:rPr>
              <a:t>inhomogeneous &amp; transient </a:t>
            </a:r>
          </a:p>
          <a:p>
            <a:pPr lvl="0">
              <a:lnSpc>
                <a:spcPct val="90000"/>
              </a:lnSpc>
            </a:pPr>
            <a:endParaRPr lang="en-US" altLang="zh-CN" sz="2400" dirty="0">
              <a:latin typeface="Aharoni" panose="02010803020104030203" pitchFamily="2" charset="-79"/>
              <a:cs typeface="Aharoni" panose="02010803020104030203" pitchFamily="2" charset="-79"/>
              <a:sym typeface="宋体" panose="02010600030101010101" pitchFamily="2" charset="-122"/>
            </a:endParaRPr>
          </a:p>
          <a:p>
            <a:pPr lvl="0">
              <a:lnSpc>
                <a:spcPct val="90000"/>
              </a:lnSpc>
            </a:pPr>
            <a:r>
              <a:rPr lang="en-US" altLang="zh-CN" sz="2400" dirty="0">
                <a:latin typeface="Aharoni" panose="02010803020104030203" pitchFamily="2" charset="-79"/>
                <a:cs typeface="Aharoni" panose="02010803020104030203" pitchFamily="2" charset="-79"/>
                <a:sym typeface="宋体" panose="02010600030101010101" pitchFamily="2" charset="-122"/>
              </a:rPr>
              <a:t>   </a:t>
            </a:r>
            <a:r>
              <a:rPr lang="zh-CN" altLang="en-US" sz="24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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axial charge produced via topological </a:t>
            </a:r>
            <a:r>
              <a:rPr lang="en-US" altLang="zh-CN" sz="2000" dirty="0" err="1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fluct</a:t>
            </a:r>
            <a:r>
              <a:rPr lang="en-US" altLang="zh-CN" sz="2000" dirty="0" smtClean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. plus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mass </a:t>
            </a:r>
            <a:r>
              <a:rPr lang="en-US" altLang="zh-CN" sz="2000" dirty="0" smtClean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effect</a:t>
            </a:r>
          </a:p>
          <a:p>
            <a:pPr lvl="0">
              <a:lnSpc>
                <a:spcPct val="90000"/>
              </a:lnSpc>
            </a:pPr>
            <a:r>
              <a:rPr lang="en-US" altLang="zh-CN" sz="2000" dirty="0" smtClean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         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(See  S. Lin’s talk </a:t>
            </a:r>
            <a:r>
              <a:rPr lang="en-US" altLang="zh-CN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on  Friday)    </a:t>
            </a:r>
            <a:endParaRPr lang="zh-CN" altLang="en-US" sz="20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0">
              <a:lnSpc>
                <a:spcPct val="90000"/>
              </a:lnSpc>
            </a:pPr>
            <a:endParaRPr lang="en-US" altLang="zh-CN" sz="800" dirty="0"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>
              <a:lnSpc>
                <a:spcPct val="90000"/>
              </a:lnSpc>
            </a:pPr>
            <a:r>
              <a:rPr lang="zh-CN" altLang="en-US" sz="2000" dirty="0">
                <a:latin typeface="Aharoni" panose="02010803020104030203" pitchFamily="2" charset="-79"/>
                <a:cs typeface="Aharoni" panose="02010803020104030203" pitchFamily="2" charset="-79"/>
                <a:sym typeface="宋体" panose="02010600030101010101" pitchFamily="2" charset="-122"/>
              </a:rPr>
              <a:t>   </a:t>
            </a:r>
            <a:r>
              <a:rPr lang="zh-CN" altLang="en-US" sz="2000" dirty="0">
                <a:latin typeface="Aharoni" panose="02010803020104030203" pitchFamily="2" charset="-79"/>
                <a:cs typeface="Aharoni" panose="02010803020104030203" pitchFamily="2" charset="-79"/>
                <a:sym typeface="Wingdings" panose="05000000000000000000" pitchFamily="2" charset="2"/>
              </a:rPr>
              <a:t> </a:t>
            </a:r>
            <a:r>
              <a:rPr lang="en-US" altLang="zh-CN" sz="2000" dirty="0">
                <a:latin typeface="Aharoni" panose="02010803020104030203" pitchFamily="2" charset="-79"/>
                <a:cs typeface="Aharoni" panose="02010803020104030203" pitchFamily="2" charset="-79"/>
                <a:sym typeface="宋体" panose="02010600030101010101" pitchFamily="2" charset="-122"/>
              </a:rPr>
              <a:t>Beyond thermal </a:t>
            </a:r>
            <a:r>
              <a:rPr lang="en-US" altLang="zh-CN" sz="2000" dirty="0" smtClean="0">
                <a:latin typeface="Aharoni" panose="02010803020104030203" pitchFamily="2" charset="-79"/>
                <a:cs typeface="Aharoni" panose="02010803020104030203" pitchFamily="2" charset="-79"/>
                <a:sym typeface="宋体" panose="02010600030101010101" pitchFamily="2" charset="-122"/>
              </a:rPr>
              <a:t>equilibrium</a:t>
            </a:r>
            <a:endParaRPr lang="en-US" altLang="zh-CN" sz="2400" b="1" dirty="0">
              <a:solidFill>
                <a:schemeClr val="accent2"/>
              </a:solidFill>
              <a:sym typeface="宋体" panose="02010600030101010101" pitchFamily="2" charset="-122"/>
            </a:endParaRPr>
          </a:p>
        </p:txBody>
      </p:sp>
      <p:graphicFrame>
        <p:nvGraphicFramePr>
          <p:cNvPr id="16387" name="对象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670595"/>
              </p:ext>
            </p:extLst>
          </p:nvPr>
        </p:nvGraphicFramePr>
        <p:xfrm>
          <a:off x="7854950" y="548800"/>
          <a:ext cx="3429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r:id="rId3" imgW="153035" imgH="191135" progId="Equation.3">
                  <p:embed/>
                </p:oleObj>
              </mc:Choice>
              <mc:Fallback>
                <p:oleObj r:id="rId3" imgW="153035" imgH="191135" progId="Equation.3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54950" y="548800"/>
                        <a:ext cx="342900" cy="428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文本框 1"/>
          <p:cNvSpPr txBox="1"/>
          <p:nvPr/>
        </p:nvSpPr>
        <p:spPr>
          <a:xfrm>
            <a:off x="847298" y="5485899"/>
            <a:ext cx="7560525" cy="1661993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D. T. Son et. al., 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PRL103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2009,   PRL106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2011;     </a:t>
            </a:r>
            <a:r>
              <a:rPr lang="en-US" altLang="zh-CN" sz="1400" b="1" dirty="0" err="1" smtClean="0">
                <a:solidFill>
                  <a:srgbClr val="FF0000"/>
                </a:solidFill>
              </a:rPr>
              <a:t>Stephanov</a:t>
            </a:r>
            <a:r>
              <a:rPr lang="en-US" altLang="zh-CN" sz="1400" b="1" dirty="0">
                <a:solidFill>
                  <a:srgbClr val="FF0000"/>
                </a:solidFill>
              </a:rPr>
              <a:t>, Yin</a:t>
            </a:r>
            <a:r>
              <a:rPr lang="en-US" altLang="zh-CN" sz="1400" dirty="0"/>
              <a:t>, </a:t>
            </a:r>
            <a:r>
              <a:rPr lang="en-US" altLang="zh-CN" sz="1400" b="1" dirty="0">
                <a:solidFill>
                  <a:srgbClr val="333399"/>
                </a:solidFill>
              </a:rPr>
              <a:t>PRL (2012</a:t>
            </a:r>
            <a:r>
              <a:rPr lang="en-US" altLang="zh-CN" sz="1400" b="1" dirty="0" smtClean="0">
                <a:solidFill>
                  <a:srgbClr val="333399"/>
                </a:solidFill>
              </a:rPr>
              <a:t>)</a:t>
            </a:r>
          </a:p>
          <a:p>
            <a:pPr lvl="0"/>
            <a:r>
              <a:rPr lang="en-US" altLang="zh-CN" sz="1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Gao</a:t>
            </a:r>
            <a:r>
              <a:rPr lang="en-US" altLang="zh-CN" sz="1400" b="1" dirty="0">
                <a:solidFill>
                  <a:srgbClr val="FF0000"/>
                </a:solidFill>
                <a:sym typeface="Arial" panose="020B0604020202020204" pitchFamily="34" charset="0"/>
              </a:rPr>
              <a:t>, </a:t>
            </a:r>
            <a:r>
              <a:rPr lang="en-US" altLang="zh-CN" sz="1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 Liang</a:t>
            </a:r>
            <a:r>
              <a:rPr lang="en-US" altLang="zh-CN" sz="1400" b="1" dirty="0">
                <a:solidFill>
                  <a:srgbClr val="FF0000"/>
                </a:solidFill>
                <a:sym typeface="Arial" panose="020B0604020202020204" pitchFamily="34" charset="0"/>
              </a:rPr>
              <a:t>,  </a:t>
            </a:r>
            <a:r>
              <a:rPr lang="en-US" altLang="zh-CN" sz="1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Pu</a:t>
            </a:r>
            <a:r>
              <a:rPr lang="en-US" altLang="zh-CN" sz="1400" b="1" dirty="0">
                <a:solidFill>
                  <a:srgbClr val="FF0000"/>
                </a:solidFill>
                <a:sym typeface="Arial" panose="020B0604020202020204" pitchFamily="34" charset="0"/>
              </a:rPr>
              <a:t>, Q  Wang, XN Wang</a:t>
            </a:r>
            <a:r>
              <a:rPr lang="en-US" altLang="zh-CN" sz="1400" dirty="0">
                <a:solidFill>
                  <a:srgbClr val="FF0000"/>
                </a:solidFill>
                <a:sym typeface="Arial" panose="020B0604020202020204" pitchFamily="34" charset="0"/>
              </a:rPr>
              <a:t>  </a:t>
            </a:r>
            <a:r>
              <a:rPr lang="en-US" altLang="zh-CN" sz="1400" b="1" dirty="0" smtClean="0">
                <a:solidFill>
                  <a:srgbClr val="333399"/>
                </a:solidFill>
                <a:sym typeface="Arial" panose="020B0604020202020204" pitchFamily="34" charset="0"/>
              </a:rPr>
              <a:t>PRL109  2012,</a:t>
            </a:r>
          </a:p>
          <a:p>
            <a:endParaRPr lang="en-US" altLang="zh-CN" sz="1400" b="1" dirty="0" smtClean="0">
              <a:solidFill>
                <a:srgbClr val="333399"/>
              </a:solidFill>
              <a:sym typeface="Arial" panose="020B0604020202020204" pitchFamily="34" charset="0"/>
            </a:endParaRPr>
          </a:p>
          <a:p>
            <a:r>
              <a:rPr lang="en-US" altLang="zh-CN" dirty="0" smtClean="0"/>
              <a:t>Anomalous </a:t>
            </a:r>
            <a:r>
              <a:rPr lang="en-US" altLang="zh-CN" dirty="0"/>
              <a:t>Viscous Fluid Dynamics (AVFD</a:t>
            </a:r>
            <a:r>
              <a:rPr lang="en-US" altLang="zh-CN" dirty="0" smtClean="0"/>
              <a:t>):</a:t>
            </a: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en-US" altLang="zh-CN" sz="1400" b="1" dirty="0">
                <a:solidFill>
                  <a:srgbClr val="FF0000"/>
                </a:solidFill>
              </a:rPr>
              <a:t>Jiang, Shi, Yin, JL,  </a:t>
            </a:r>
            <a:r>
              <a:rPr lang="en-US" altLang="zh-CN" sz="1400" b="1" dirty="0">
                <a:solidFill>
                  <a:srgbClr val="333399"/>
                </a:solidFill>
              </a:rPr>
              <a:t>PLB (2015);  arXiv:1611.04586.</a:t>
            </a:r>
          </a:p>
          <a:p>
            <a:endParaRPr lang="en-US" altLang="zh-CN" sz="1400" b="1" dirty="0">
              <a:solidFill>
                <a:srgbClr val="333399"/>
              </a:solidFill>
            </a:endParaRPr>
          </a:p>
          <a:p>
            <a:endParaRPr lang="en-US" altLang="zh-CN" sz="1400" dirty="0"/>
          </a:p>
        </p:txBody>
      </p:sp>
      <p:sp>
        <p:nvSpPr>
          <p:cNvPr id="16389" name="文本框 2"/>
          <p:cNvSpPr txBox="1"/>
          <p:nvPr/>
        </p:nvSpPr>
        <p:spPr>
          <a:xfrm>
            <a:off x="2987675" y="3124435"/>
            <a:ext cx="5360987" cy="867930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K. Fukushima et. al., </a:t>
            </a:r>
            <a:r>
              <a:rPr lang="en-US" altLang="zh-CN" sz="1400" b="1" dirty="0" err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Phy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. Rev. D. 78, 074033, 2008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</a:p>
          <a:p>
            <a:pPr lvl="0">
              <a:lnSpc>
                <a:spcPct val="90000"/>
              </a:lnSpc>
            </a:pPr>
            <a:r>
              <a:rPr lang="en-US" altLang="zh-CN" sz="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  </a:t>
            </a:r>
            <a:r>
              <a:rPr lang="en-US" altLang="zh-CN" sz="14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Hou</a:t>
            </a:r>
            <a:r>
              <a:rPr lang="en-US" altLang="zh-CN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 </a:t>
            </a:r>
            <a:r>
              <a:rPr lang="en-US" altLang="zh-CN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Liu </a:t>
            </a:r>
            <a:r>
              <a:rPr lang="zh-CN" alt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 </a:t>
            </a:r>
            <a:r>
              <a:rPr lang="en-US" altLang="zh-CN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R</a:t>
            </a:r>
            <a:r>
              <a:rPr lang="en-US" altLang="zh-CN" sz="1400" b="1" dirty="0" smtClean="0">
                <a:solidFill>
                  <a:srgbClr val="FF0000"/>
                </a:solidFill>
              </a:rPr>
              <a:t>en </a:t>
            </a:r>
            <a:r>
              <a:rPr lang="en-US" altLang="zh-CN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  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JHEP 1105: 046,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2011</a:t>
            </a:r>
          </a:p>
          <a:p>
            <a:pPr>
              <a:lnSpc>
                <a:spcPct val="90000"/>
              </a:lnSpc>
            </a:pPr>
            <a:r>
              <a:rPr lang="en-US" altLang="zh-CN" sz="1400" b="1" dirty="0">
                <a:solidFill>
                  <a:srgbClr val="FF0000"/>
                </a:solidFill>
                <a:sym typeface="Arial" panose="020B0604020202020204" pitchFamily="34" charset="0"/>
              </a:rPr>
              <a:t>D. </a:t>
            </a:r>
            <a:r>
              <a:rPr lang="en-US" altLang="zh-CN" sz="1400" b="1" dirty="0" err="1">
                <a:solidFill>
                  <a:srgbClr val="FF0000"/>
                </a:solidFill>
                <a:sym typeface="Arial" panose="020B0604020202020204" pitchFamily="34" charset="0"/>
              </a:rPr>
              <a:t>Kharzeev</a:t>
            </a:r>
            <a:r>
              <a:rPr lang="en-US" altLang="zh-CN" sz="1400" b="1" dirty="0">
                <a:solidFill>
                  <a:srgbClr val="FF0000"/>
                </a:solidFill>
                <a:sym typeface="Arial" panose="020B0604020202020204" pitchFamily="34" charset="0"/>
              </a:rPr>
              <a:t> et. al., </a:t>
            </a:r>
            <a:r>
              <a:rPr lang="en-US" altLang="zh-CN" sz="1400" b="1" dirty="0" err="1">
                <a:solidFill>
                  <a:srgbClr val="333399"/>
                </a:solidFill>
              </a:rPr>
              <a:t>arXiv</a:t>
            </a:r>
            <a:r>
              <a:rPr lang="en-US" altLang="zh-CN" sz="1400" b="1" dirty="0">
                <a:solidFill>
                  <a:srgbClr val="333399"/>
                </a:solidFill>
              </a:rPr>
              <a:t>: 1312.3348</a:t>
            </a:r>
          </a:p>
          <a:p>
            <a:pPr lvl="0">
              <a:lnSpc>
                <a:spcPct val="90000"/>
              </a:lnSpc>
            </a:pPr>
            <a:endParaRPr lang="en-US" altLang="zh-CN" sz="1400" b="1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0" name="文本框 3"/>
          <p:cNvSpPr txBox="1"/>
          <p:nvPr/>
        </p:nvSpPr>
        <p:spPr>
          <a:xfrm>
            <a:off x="2987754" y="4024127"/>
            <a:ext cx="5038725" cy="590931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Yee. </a:t>
            </a:r>
            <a:r>
              <a:rPr lang="en-US" altLang="zh-CN" sz="14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Rebhan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et. al., 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JHEP 0911: 085, 2009</a:t>
            </a:r>
          </a:p>
          <a:p>
            <a:pPr lvl="0">
              <a:lnSpc>
                <a:spcPct val="90000"/>
              </a:lnSpc>
            </a:pPr>
            <a:endParaRPr lang="en-US" altLang="zh-CN" sz="800" b="1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Shu Lin et. al.,</a:t>
            </a:r>
            <a:r>
              <a:rPr lang="en-US" altLang="zh-CN" sz="1400" b="1" dirty="0">
                <a:solidFill>
                  <a:srgbClr val="7575D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PRL114,  2015;   PRD88</a:t>
            </a:r>
            <a:r>
              <a:rPr lang="en-US" altLang="zh-CN" sz="1400" b="1" dirty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 </a:t>
            </a:r>
            <a:r>
              <a:rPr lang="en-US" altLang="zh-CN" sz="1400" b="1" dirty="0" smtClean="0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  <a:endParaRPr lang="en-US" altLang="zh-CN" sz="1400" b="1" dirty="0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27038"/>
          </a:xfrm>
        </p:spPr>
        <p:txBody>
          <a:bodyPr/>
          <a:lstStyle/>
          <a:p>
            <a:r>
              <a:rPr lang="en-US" altLang="zh-CN" sz="2800" b="1" dirty="0" smtClean="0">
                <a:solidFill>
                  <a:srgbClr val="33CCFF"/>
                </a:solidFill>
                <a:latin typeface="Arial Black" panose="020B0A04020102020204" pitchFamily="34" charset="0"/>
              </a:rPr>
              <a:t>General </a:t>
            </a:r>
            <a:r>
              <a:rPr lang="en-US" altLang="zh-CN" sz="2800" b="1" dirty="0">
                <a:solidFill>
                  <a:srgbClr val="33CCFF"/>
                </a:solidFill>
                <a:latin typeface="Arial Black" panose="020B0A04020102020204" pitchFamily="34" charset="0"/>
              </a:rPr>
              <a:t>properties and Subtleties</a:t>
            </a:r>
            <a:r>
              <a:rPr lang="en-US" altLang="zh-CN" sz="2800" dirty="0">
                <a:latin typeface="Arial Black" panose="020B0A04020102020204" pitchFamily="34" charset="0"/>
              </a:rPr>
              <a:t> </a:t>
            </a:r>
          </a:p>
        </p:txBody>
      </p:sp>
      <p:graphicFrame>
        <p:nvGraphicFramePr>
          <p:cNvPr id="31764" name="Object 20"/>
          <p:cNvGraphicFramePr>
            <a:graphicFrameLocks noGrp="1" noChangeAspect="1"/>
          </p:cNvGraphicFramePr>
          <p:nvPr>
            <p:ph sz="half" idx="1"/>
          </p:nvPr>
        </p:nvGraphicFramePr>
        <p:xfrm>
          <a:off x="755650" y="1773238"/>
          <a:ext cx="16573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6" name="Equation" r:id="rId3" imgW="927000" imgH="241200" progId="Equation.DSMT4">
                  <p:embed/>
                </p:oleObj>
              </mc:Choice>
              <mc:Fallback>
                <p:oleObj name="Equation" r:id="rId3" imgW="927000" imgH="241200" progId="Equation.DSMT4">
                  <p:embed/>
                  <p:pic>
                    <p:nvPicPr>
                      <p:cNvPr id="3176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773238"/>
                        <a:ext cx="16573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8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4724400"/>
            <a:ext cx="4608513" cy="54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50825" y="830769"/>
            <a:ext cx="34075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</a:rPr>
              <a:t>  </a:t>
            </a:r>
            <a:r>
              <a:rPr lang="en-US" altLang="zh-CN" sz="3200" b="1" dirty="0" smtClean="0">
                <a:solidFill>
                  <a:srgbClr val="33CCFF"/>
                </a:solidFill>
                <a:latin typeface="Garamond" panose="02020404030301010803" pitchFamily="18" charset="0"/>
              </a:rPr>
              <a:t> </a:t>
            </a:r>
            <a:r>
              <a:rPr lang="en-US" altLang="zh-CN" sz="3200" b="1" dirty="0">
                <a:solidFill>
                  <a:srgbClr val="33CCFF"/>
                </a:solidFill>
                <a:latin typeface="Garamond" panose="02020404030301010803" pitchFamily="18" charset="0"/>
              </a:rPr>
              <a:t>Axial anomaly</a:t>
            </a:r>
            <a:r>
              <a:rPr lang="zh-CN" altLang="en-US" sz="3200" b="1" dirty="0">
                <a:solidFill>
                  <a:srgbClr val="33CCFF"/>
                </a:solidFill>
                <a:latin typeface="Garamond" panose="02020404030301010803" pitchFamily="18" charset="0"/>
              </a:rPr>
              <a:t>：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79388" y="2852738"/>
            <a:ext cx="3297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>
                <a:solidFill>
                  <a:schemeClr val="accent2"/>
                </a:solidFill>
              </a:rPr>
              <a:t> </a:t>
            </a:r>
            <a:r>
              <a:rPr lang="en-US" altLang="zh-CN" sz="2400">
                <a:solidFill>
                  <a:schemeClr val="accent2"/>
                </a:solidFill>
              </a:rPr>
              <a:t>Vector Ward identity</a:t>
            </a:r>
            <a:r>
              <a:rPr lang="zh-CN" altLang="en-US" sz="2400">
                <a:solidFill>
                  <a:schemeClr val="accent2"/>
                </a:solidFill>
              </a:rPr>
              <a:t>：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2636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3563938" y="2924175"/>
          <a:ext cx="5238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7" name="SAX XML Reader 5.0" r:id="rId6" imgW="3230880" imgH="171450" progId="Msxml2.SAXXMLReader.5.0">
                  <p:embed/>
                </p:oleObj>
              </mc:Choice>
              <mc:Fallback>
                <p:oleObj name="SAX XML Reader 5.0" r:id="rId6" imgW="3230880" imgH="171450" progId="Msxml2.SAXXMLReader.5.0">
                  <p:embed/>
                  <p:pic>
                    <p:nvPicPr>
                      <p:cNvPr id="317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924175"/>
                        <a:ext cx="5238750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79388" y="3357563"/>
            <a:ext cx="4624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>
                <a:solidFill>
                  <a:schemeClr val="accent2"/>
                </a:solidFill>
              </a:rPr>
              <a:t> Naive Axial Vector Ward identity</a:t>
            </a:r>
          </a:p>
        </p:txBody>
      </p:sp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3429000"/>
            <a:ext cx="43624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395288" y="3843338"/>
            <a:ext cx="68643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>
                <a:solidFill>
                  <a:schemeClr val="folHlink"/>
                </a:solidFill>
              </a:rPr>
              <a:t>UV diverge</a:t>
            </a:r>
            <a:r>
              <a:rPr lang="en-US" altLang="zh-CN" sz="2400">
                <a:solidFill>
                  <a:schemeClr val="folHlink"/>
                </a:solidFill>
                <a:cs typeface="Arial" panose="020B0604020202020204" pitchFamily="34" charset="0"/>
              </a:rPr>
              <a:t>→</a:t>
            </a:r>
            <a:r>
              <a:rPr lang="en-US" altLang="zh-CN" sz="2400">
                <a:solidFill>
                  <a:schemeClr val="folHlink"/>
                </a:solidFill>
                <a:cs typeface="Times New Roman" panose="02020603050405020304" pitchFamily="18" charset="0"/>
              </a:rPr>
              <a:t> impossible to maintain</a:t>
            </a:r>
            <a:r>
              <a:rPr lang="zh-CN" altLang="en-US" sz="2400">
                <a:solidFill>
                  <a:schemeClr val="folHlink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chemeClr val="folHlin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2400">
                <a:solidFill>
                  <a:schemeClr val="folHlink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chemeClr val="folHlink"/>
                </a:solidFill>
                <a:cs typeface="Times New Roman" panose="02020603050405020304" pitchFamily="18" charset="0"/>
              </a:rPr>
              <a:t>&amp;</a:t>
            </a:r>
            <a:r>
              <a:rPr lang="zh-CN" altLang="en-US" sz="2400">
                <a:solidFill>
                  <a:schemeClr val="folHlink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chemeClr val="folHlink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chemeClr val="folHlink"/>
                </a:solidFill>
                <a:cs typeface="Times New Roman" panose="02020603050405020304" pitchFamily="18" charset="0"/>
              </a:rPr>
              <a:t>）</a:t>
            </a:r>
            <a:endParaRPr lang="zh-CN" altLang="en-US" sz="2400">
              <a:solidFill>
                <a:schemeClr val="folHlink"/>
              </a:solidFill>
            </a:endParaRPr>
          </a:p>
          <a:p>
            <a:pPr eaLnBrk="0" hangingPunct="0"/>
            <a:r>
              <a:rPr lang="en-US" altLang="zh-CN" sz="2400">
                <a:solidFill>
                  <a:schemeClr val="folHlink"/>
                </a:solidFill>
                <a:cs typeface="Times New Roman" panose="02020603050405020304" pitchFamily="18" charset="0"/>
              </a:rPr>
              <a:t>Gauge invariance</a:t>
            </a:r>
            <a:r>
              <a:rPr lang="en-US" altLang="zh-CN" sz="2400">
                <a:solidFill>
                  <a:schemeClr val="folHlink"/>
                </a:solidFill>
              </a:rPr>
              <a:t>→ vector Ward identity</a:t>
            </a: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468313" y="4797425"/>
            <a:ext cx="1519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>
                <a:solidFill>
                  <a:schemeClr val="accent2"/>
                </a:solidFill>
              </a:rPr>
              <a:t>Anomaly,</a:t>
            </a:r>
            <a:r>
              <a:rPr lang="en-US" altLang="zh-CN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250825" y="5354638"/>
            <a:ext cx="7921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</a:rPr>
              <a:t>Universal to all orders of coupling</a:t>
            </a:r>
            <a:r>
              <a:rPr lang="zh-CN" altLang="en-US" sz="2400" dirty="0">
                <a:solidFill>
                  <a:schemeClr val="accent2"/>
                </a:solidFill>
              </a:rPr>
              <a:t>，</a:t>
            </a:r>
            <a:r>
              <a:rPr lang="en-US" altLang="zh-CN" sz="2400" dirty="0">
                <a:solidFill>
                  <a:schemeClr val="accent2"/>
                </a:solidFill>
              </a:rPr>
              <a:t>all temperature &amp; chemical potential .Necessary to explain </a:t>
            </a:r>
          </a:p>
        </p:txBody>
      </p:sp>
      <p:pic>
        <p:nvPicPr>
          <p:cNvPr id="31763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805488"/>
            <a:ext cx="10096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766" name="Object 22"/>
          <p:cNvGraphicFramePr>
            <a:graphicFrameLocks noGrp="1" noChangeAspect="1"/>
          </p:cNvGraphicFramePr>
          <p:nvPr>
            <p:ph sz="half" idx="2"/>
          </p:nvPr>
        </p:nvGraphicFramePr>
        <p:xfrm>
          <a:off x="6804025" y="1773238"/>
          <a:ext cx="1223963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8" name="Equation" r:id="rId10" imgW="799920" imgH="279360" progId="Equation.DSMT4">
                  <p:embed/>
                </p:oleObj>
              </mc:Choice>
              <mc:Fallback>
                <p:oleObj name="Equation" r:id="rId10" imgW="799920" imgH="279360" progId="Equation.DSMT4">
                  <p:embed/>
                  <p:pic>
                    <p:nvPicPr>
                      <p:cNvPr id="31766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1773238"/>
                        <a:ext cx="1223963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68" name="Picture 24" descr="22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341438"/>
            <a:ext cx="4392612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402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A107A-365C-46D3-978D-35F38F32BE92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11188" y="619125"/>
            <a:ext cx="754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</a:rPr>
              <a:t> Anomalous, Ward identity in an electromagnetic field  </a:t>
            </a:r>
          </a:p>
        </p:txBody>
      </p:sp>
      <p:graphicFrame>
        <p:nvGraphicFramePr>
          <p:cNvPr id="32773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987675" y="1125538"/>
          <a:ext cx="388937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2" name="Equation" r:id="rId3" imgW="2489040" imgH="469800" progId="Equation.DSMT4">
                  <p:embed/>
                </p:oleObj>
              </mc:Choice>
              <mc:Fallback>
                <p:oleObj name="Equation" r:id="rId3" imgW="2489040" imgH="469800" progId="Equation.DSMT4">
                  <p:embed/>
                  <p:pic>
                    <p:nvPicPr>
                      <p:cNvPr id="327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125538"/>
                        <a:ext cx="3889375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5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059113" y="1916113"/>
          <a:ext cx="367347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3" name="Equation" r:id="rId5" imgW="2641320" imgH="469800" progId="Equation.DSMT4">
                  <p:embed/>
                </p:oleObj>
              </mc:Choice>
              <mc:Fallback>
                <p:oleObj name="Equation" r:id="rId5" imgW="2641320" imgH="469800" progId="Equation.DSMT4">
                  <p:embed/>
                  <p:pic>
                    <p:nvPicPr>
                      <p:cNvPr id="327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1916113"/>
                        <a:ext cx="367347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55650" y="2924175"/>
            <a:ext cx="65525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chemeClr val="accent2"/>
                </a:solidFill>
              </a:rPr>
              <a:t>Naïve axial </a:t>
            </a:r>
            <a:r>
              <a:rPr lang="en-US" altLang="zh-CN" sz="2400" dirty="0" smtClean="0">
                <a:solidFill>
                  <a:schemeClr val="accent2"/>
                </a:solidFill>
              </a:rPr>
              <a:t>charge  Q_5   is not conserved </a:t>
            </a:r>
            <a:endParaRPr lang="en-US" altLang="zh-CN" sz="2400" dirty="0">
              <a:solidFill>
                <a:schemeClr val="accent2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827088" y="4364038"/>
            <a:ext cx="339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accent2"/>
                </a:solidFill>
              </a:rPr>
              <a:t>Conversed axial charge</a:t>
            </a:r>
          </a:p>
        </p:txBody>
      </p:sp>
      <p:graphicFrame>
        <p:nvGraphicFramePr>
          <p:cNvPr id="32786" name="Object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284663" y="4149725"/>
          <a:ext cx="180022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4" name="Equation" r:id="rId7" imgW="1168200" imgH="711000" progId="Equation.DSMT4">
                  <p:embed/>
                </p:oleObj>
              </mc:Choice>
              <mc:Fallback>
                <p:oleObj name="Equation" r:id="rId7" imgW="1168200" imgH="711000" progId="Equation.DSMT4">
                  <p:embed/>
                  <p:pic>
                    <p:nvPicPr>
                      <p:cNvPr id="32786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4149725"/>
                        <a:ext cx="1800225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1116013" y="5445125"/>
            <a:ext cx="72009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accent2"/>
                </a:solidFill>
              </a:rPr>
              <a:t>Should be used in the equilibrium thermodynamics        </a:t>
            </a:r>
            <a:r>
              <a:rPr lang="en-US" altLang="zh-CN" sz="2400">
                <a:solidFill>
                  <a:srgbClr val="FF3399"/>
                </a:solidFill>
              </a:rPr>
              <a:t>(Rubakov)</a:t>
            </a:r>
          </a:p>
        </p:txBody>
      </p:sp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900113" y="5516563"/>
          <a:ext cx="33813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5" name="Equation" r:id="rId9" imgW="190440" imgH="203040" progId="Equation.DSMT4">
                  <p:embed/>
                </p:oleObj>
              </mc:Choice>
              <mc:Fallback>
                <p:oleObj name="Equation" r:id="rId9" imgW="190440" imgH="203040" progId="Equation.DSMT4">
                  <p:embed/>
                  <p:pic>
                    <p:nvPicPr>
                      <p:cNvPr id="3279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516563"/>
                        <a:ext cx="338137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441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灯片编号占位符 3"/>
          <p:cNvSpPr>
            <a:spLocks noGrp="1"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/>
            <a:fld id="{9A0DB2DC-4C9A-4742-B13C-FB6460FD3503}" type="slidenum"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9</a:t>
            </a:fld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5059" name="Group 4"/>
          <p:cNvGrpSpPr>
            <a:grpSpLocks noChangeAspect="1"/>
          </p:cNvGrpSpPr>
          <p:nvPr/>
        </p:nvGrpSpPr>
        <p:grpSpPr>
          <a:xfrm>
            <a:off x="2571750" y="2214563"/>
            <a:ext cx="4114800" cy="2286000"/>
            <a:chOff x="3577" y="3195"/>
            <a:chExt cx="5400" cy="3086"/>
          </a:xfrm>
        </p:grpSpPr>
        <p:sp>
          <p:nvSpPr>
            <p:cNvPr id="45060" name="AutoShape 5"/>
            <p:cNvSpPr>
              <a:spLocks noChangeAspect="1"/>
            </p:cNvSpPr>
            <p:nvPr/>
          </p:nvSpPr>
          <p:spPr>
            <a:xfrm>
              <a:off x="3577" y="3195"/>
              <a:ext cx="5400" cy="308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lvl="0"/>
              <a:endParaRPr lang="zh-CN" altLang="en-US" sz="8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61" name="Oval 6"/>
            <p:cNvSpPr/>
            <p:nvPr/>
          </p:nvSpPr>
          <p:spPr>
            <a:xfrm>
              <a:off x="5077" y="3967"/>
              <a:ext cx="2250" cy="1697"/>
            </a:xfrm>
            <a:prstGeom prst="ellipse">
              <a:avLst/>
            </a:prstGeom>
            <a:solidFill>
              <a:srgbClr val="C0C0C0"/>
            </a:solidFill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lvl="0"/>
              <a:endParaRPr lang="zh-CN" altLang="en-US" sz="8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45062" name="Object 8"/>
          <p:cNvGraphicFramePr/>
          <p:nvPr/>
        </p:nvGraphicFramePr>
        <p:xfrm>
          <a:off x="214313" y="2928938"/>
          <a:ext cx="327660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8" r:id="rId3" imgW="1523365" imgH="431800" progId="Equation.3">
                  <p:embed/>
                </p:oleObj>
              </mc:Choice>
              <mc:Fallback>
                <p:oleObj r:id="rId3" imgW="1523365" imgH="4318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4313" y="2928938"/>
                        <a:ext cx="3276600" cy="9286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9"/>
          <p:cNvGraphicFramePr/>
          <p:nvPr/>
        </p:nvGraphicFramePr>
        <p:xfrm>
          <a:off x="5786438" y="2857500"/>
          <a:ext cx="26638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9" r:id="rId5" imgW="1384300" imgH="457200" progId="Equation.3">
                  <p:embed/>
                </p:oleObj>
              </mc:Choice>
              <mc:Fallback>
                <p:oleObj r:id="rId5" imgW="1384300" imgH="4572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86438" y="2857500"/>
                        <a:ext cx="2663825" cy="881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10"/>
          <p:cNvGraphicFramePr/>
          <p:nvPr/>
        </p:nvGraphicFramePr>
        <p:xfrm>
          <a:off x="3857625" y="1785938"/>
          <a:ext cx="13684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" r:id="rId7" imgW="596900" imgH="431800" progId="Equation.3">
                  <p:embed/>
                </p:oleObj>
              </mc:Choice>
              <mc:Fallback>
                <p:oleObj r:id="rId7" imgW="596900" imgH="431800" progId="Equation.3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57625" y="1785938"/>
                        <a:ext cx="1368425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5" name="Text Box 11"/>
          <p:cNvSpPr txBox="1"/>
          <p:nvPr/>
        </p:nvSpPr>
        <p:spPr>
          <a:xfrm>
            <a:off x="395287" y="354013"/>
            <a:ext cx="842500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II.</a:t>
            </a:r>
            <a:r>
              <a:rPr lang="en-US" altLang="zh-CN" sz="2400" b="1" i="1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333399"/>
                </a:solidFill>
              </a:rPr>
              <a:t>N</a:t>
            </a:r>
            <a:r>
              <a:rPr lang="en-US" altLang="zh-CN" sz="2400" b="1" dirty="0" smtClean="0">
                <a:solidFill>
                  <a:srgbClr val="333399"/>
                </a:solidFill>
              </a:rPr>
              <a:t>on-constant        &amp; B</a:t>
            </a:r>
            <a:r>
              <a:rPr lang="en-US" altLang="zh-CN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333399"/>
                </a:solidFill>
              </a:rPr>
              <a:t>/</a:t>
            </a:r>
            <a:r>
              <a:rPr lang="en-US" altLang="zh-CN" sz="2400" b="1" dirty="0" smtClean="0">
                <a:solidFill>
                  <a:srgbClr val="333399"/>
                </a:solidFill>
              </a:rPr>
              <a:t> </a:t>
            </a:r>
            <a:r>
              <a:rPr lang="en-US" altLang="zh-CN" sz="2400" b="1" dirty="0">
                <a:solidFill>
                  <a:srgbClr val="333399"/>
                </a:solidFill>
              </a:rPr>
              <a:t>Subtlety of </a:t>
            </a:r>
            <a:r>
              <a:rPr lang="en-US" altLang="zh-CN" sz="2400" b="1" dirty="0" smtClean="0">
                <a:solidFill>
                  <a:srgbClr val="333399"/>
                </a:solidFill>
              </a:rPr>
              <a:t> </a:t>
            </a:r>
            <a:r>
              <a:rPr lang="en-US" altLang="zh-CN" sz="2400" b="1" dirty="0">
                <a:solidFill>
                  <a:srgbClr val="333399"/>
                </a:solidFill>
              </a:rPr>
              <a:t>Constant </a:t>
            </a:r>
            <a:r>
              <a:rPr lang="en-US" altLang="zh-CN" sz="2400" b="1" dirty="0" smtClean="0">
                <a:solidFill>
                  <a:srgbClr val="333399"/>
                </a:solidFill>
              </a:rPr>
              <a:t>Limits</a:t>
            </a:r>
            <a:endParaRPr lang="en-US" altLang="zh-CN" sz="2400" b="1" dirty="0">
              <a:solidFill>
                <a:srgbClr val="333399"/>
              </a:solidFill>
            </a:endParaRPr>
          </a:p>
        </p:txBody>
      </p:sp>
      <p:graphicFrame>
        <p:nvGraphicFramePr>
          <p:cNvPr id="45066" name="Object 15"/>
          <p:cNvGraphicFramePr/>
          <p:nvPr>
            <p:extLst>
              <p:ext uri="{D42A27DB-BD31-4B8C-83A1-F6EECF244321}">
                <p14:modId xmlns:p14="http://schemas.microsoft.com/office/powerpoint/2010/main" val="2520289526"/>
              </p:ext>
            </p:extLst>
          </p:nvPr>
        </p:nvGraphicFramePr>
        <p:xfrm>
          <a:off x="2393765" y="4494378"/>
          <a:ext cx="51831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1" r:id="rId9" imgW="2120900" imgH="228600" progId="Equation.3">
                  <p:embed/>
                </p:oleObj>
              </mc:Choice>
              <mc:Fallback>
                <p:oleObj r:id="rId9" imgW="2120900" imgH="228600" progId="Equation.3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393765" y="4494378"/>
                        <a:ext cx="5183187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7" name="TextBox 15"/>
          <p:cNvSpPr txBox="1"/>
          <p:nvPr/>
        </p:nvSpPr>
        <p:spPr>
          <a:xfrm>
            <a:off x="404289" y="1531787"/>
            <a:ext cx="2383538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000" dirty="0" smtClean="0">
                <a:latin typeface="Arial Black" panose="020B0A04020102020204" pitchFamily="34" charset="0"/>
              </a:rPr>
              <a:t>CME </a:t>
            </a:r>
            <a:r>
              <a:rPr lang="en-US" altLang="zh-CN" sz="2000" dirty="0" smtClean="0">
                <a:latin typeface="Arial Black" panose="020B0A04020102020204" pitchFamily="34" charset="0"/>
              </a:rPr>
              <a:t> </a:t>
            </a:r>
            <a:r>
              <a:rPr lang="en-US" altLang="zh-CN" sz="2000" dirty="0">
                <a:latin typeface="Arial Black" panose="020B0A04020102020204" pitchFamily="34" charset="0"/>
              </a:rPr>
              <a:t>in general</a:t>
            </a:r>
            <a:endParaRPr lang="zh-CN" altLang="en-US" sz="2000" dirty="0">
              <a:latin typeface="Arial Black" panose="020B0A04020102020204" pitchFamily="34" charset="0"/>
            </a:endParaRPr>
          </a:p>
        </p:txBody>
      </p:sp>
      <p:sp>
        <p:nvSpPr>
          <p:cNvPr id="45068" name="TextBox 16"/>
          <p:cNvSpPr txBox="1"/>
          <p:nvPr/>
        </p:nvSpPr>
        <p:spPr>
          <a:xfrm>
            <a:off x="400050" y="4054144"/>
            <a:ext cx="2249334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/>
            <a:r>
              <a:rPr lang="en-US" altLang="zh-C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  <a:cs typeface="+mn-cs"/>
              </a:rPr>
              <a:t>Constant limit:</a:t>
            </a:r>
            <a:endParaRPr lang="zh-CN" alt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Arial Black" panose="020B0A04020102020204" pitchFamily="34" charset="0"/>
              <a:cs typeface="+mn-cs"/>
            </a:endParaRPr>
          </a:p>
        </p:txBody>
      </p:sp>
      <p:graphicFrame>
        <p:nvGraphicFramePr>
          <p:cNvPr id="45069" name="Object 137"/>
          <p:cNvGraphicFramePr/>
          <p:nvPr>
            <p:extLst>
              <p:ext uri="{D42A27DB-BD31-4B8C-83A1-F6EECF244321}">
                <p14:modId xmlns:p14="http://schemas.microsoft.com/office/powerpoint/2010/main" val="3427689661"/>
              </p:ext>
            </p:extLst>
          </p:nvPr>
        </p:nvGraphicFramePr>
        <p:xfrm>
          <a:off x="2859221" y="5118489"/>
          <a:ext cx="172720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2" r:id="rId11" imgW="915035" imgH="419100" progId="Equation.DSMT4">
                  <p:embed/>
                </p:oleObj>
              </mc:Choice>
              <mc:Fallback>
                <p:oleObj r:id="rId11" imgW="915035" imgH="419100" progId="Equation.DSMT4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859221" y="5118489"/>
                        <a:ext cx="1727200" cy="928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6410" y="5391704"/>
            <a:ext cx="473405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  <a:cs typeface="+mn-cs"/>
              </a:rPr>
              <a:t>Always gives                             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?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71" name="矩形 45070"/>
          <p:cNvSpPr/>
          <p:nvPr/>
        </p:nvSpPr>
        <p:spPr>
          <a:xfrm>
            <a:off x="5556250" y="1065010"/>
            <a:ext cx="3587750" cy="3397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90000"/>
              </a:lnSpc>
              <a:spcBef>
                <a:spcPts val="1800"/>
              </a:spcBef>
              <a:buClr>
                <a:schemeClr val="accent2"/>
              </a:buClr>
              <a:buFont typeface="Wingdings" panose="05000000000000000000" pitchFamily="2" charset="2"/>
            </a:pPr>
            <a:r>
              <a:rPr lang="en-US" altLang="zh-CN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Hou</a:t>
            </a:r>
            <a:r>
              <a:rPr lang="en-US" altLang="zh-CN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err="1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Ren</a:t>
            </a:r>
            <a:r>
              <a:rPr lang="en-US" altLang="zh-CN">
                <a:solidFill>
                  <a:srgbClr val="FF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 Liu JHEP 05(2011)046</a:t>
            </a:r>
          </a:p>
        </p:txBody>
      </p:sp>
      <p:graphicFrame>
        <p:nvGraphicFramePr>
          <p:cNvPr id="16" name="Object 112"/>
          <p:cNvGraphicFramePr/>
          <p:nvPr>
            <p:extLst>
              <p:ext uri="{D42A27DB-BD31-4B8C-83A1-F6EECF244321}">
                <p14:modId xmlns:p14="http://schemas.microsoft.com/office/powerpoint/2010/main" val="1366191014"/>
              </p:ext>
            </p:extLst>
          </p:nvPr>
        </p:nvGraphicFramePr>
        <p:xfrm>
          <a:off x="5481993" y="5394528"/>
          <a:ext cx="138341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3" r:id="rId13" imgW="939165" imgH="355600" progId="">
                  <p:embed/>
                </p:oleObj>
              </mc:Choice>
              <mc:Fallback>
                <p:oleObj r:id="rId13" imgW="939165" imgH="355600" progId="">
                  <p:embed/>
                  <p:pic>
                    <p:nvPicPr>
                      <p:cNvPr id="1038" name="Object 112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81993" y="5394528"/>
                        <a:ext cx="1383410" cy="558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33"/>
          <p:cNvSpPr txBox="1"/>
          <p:nvPr/>
        </p:nvSpPr>
        <p:spPr>
          <a:xfrm>
            <a:off x="6917484" y="5391704"/>
            <a:ext cx="2000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Color-flavor factor</a:t>
            </a:r>
          </a:p>
        </p:txBody>
      </p:sp>
      <p:graphicFrame>
        <p:nvGraphicFramePr>
          <p:cNvPr id="18" name="Object 7"/>
          <p:cNvGraphicFramePr/>
          <p:nvPr>
            <p:extLst>
              <p:ext uri="{D42A27DB-BD31-4B8C-83A1-F6EECF244321}">
                <p14:modId xmlns:p14="http://schemas.microsoft.com/office/powerpoint/2010/main" val="1861774832"/>
              </p:ext>
            </p:extLst>
          </p:nvPr>
        </p:nvGraphicFramePr>
        <p:xfrm>
          <a:off x="2923437" y="278133"/>
          <a:ext cx="504035" cy="55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4" r:id="rId15" imgW="190500" imgH="228600" progId="Equation.DSMT4">
                  <p:embed/>
                </p:oleObj>
              </mc:Choice>
              <mc:Fallback>
                <p:oleObj r:id="rId15" imgW="190500" imgH="228600" progId="Equation.DSMT4">
                  <p:embed/>
                  <p:pic>
                    <p:nvPicPr>
                      <p:cNvPr id="11271" name="Object 7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23437" y="278133"/>
                        <a:ext cx="504035" cy="55586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 w="28575" cmpd="sng">
          <a:solidFill>
            <a:schemeClr val="accent2">
              <a:lumMod val="40000"/>
              <a:lumOff val="60000"/>
            </a:schemeClr>
          </a:solidFill>
          <a:prstDash val="solid"/>
        </a:ln>
      </a:spPr>
      <a:bodyPr wrap="square" rtlCol="0">
        <a:spAutoFit/>
      </a:bodyPr>
      <a:lstStyle>
        <a:defPPr>
          <a:defRPr lang="en-US" altLang="zh-CN" sz="2400">
            <a:solidFill>
              <a:schemeClr val="accent2">
                <a:lumMod val="60000"/>
                <a:lumOff val="40000"/>
              </a:schemeClr>
            </a:solidFill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0530A99PPBG">
  <a:themeElements>
    <a:clrScheme name="自定义 153">
      <a:dk1>
        <a:srgbClr val="5F5F5F"/>
      </a:dk1>
      <a:lt1>
        <a:sysClr val="window" lastClr="FFFFFF"/>
      </a:lt1>
      <a:dk2>
        <a:srgbClr val="4D4D4D"/>
      </a:dk2>
      <a:lt2>
        <a:srgbClr val="FFFFFF"/>
      </a:lt2>
      <a:accent1>
        <a:srgbClr val="FFC000"/>
      </a:accent1>
      <a:accent2>
        <a:srgbClr val="F2800E"/>
      </a:accent2>
      <a:accent3>
        <a:srgbClr val="B06058"/>
      </a:accent3>
      <a:accent4>
        <a:srgbClr val="BB71A1"/>
      </a:accent4>
      <a:accent5>
        <a:srgbClr val="00B0F0"/>
      </a:accent5>
      <a:accent6>
        <a:srgbClr val="879169"/>
      </a:accent6>
      <a:hlink>
        <a:srgbClr val="3F6AC1"/>
      </a:hlink>
      <a:folHlink>
        <a:srgbClr val="D850BE"/>
      </a:folHlink>
    </a:clrScheme>
    <a:fontScheme name="自定义 6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5209</TotalTime>
  <Words>1374</Words>
  <Application>Microsoft Office PowerPoint</Application>
  <PresentationFormat>全屏显示(4:3)</PresentationFormat>
  <Paragraphs>257</Paragraphs>
  <Slides>37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37</vt:i4>
      </vt:variant>
    </vt:vector>
  </HeadingPairs>
  <TitlesOfParts>
    <vt:vector size="55" baseType="lpstr">
      <vt:lpstr>CMR9</vt:lpstr>
      <vt:lpstr>NimbusSanL-Bold</vt:lpstr>
      <vt:lpstr>黑体</vt:lpstr>
      <vt:lpstr>宋体</vt:lpstr>
      <vt:lpstr>Aharoni</vt:lpstr>
      <vt:lpstr>Arial</vt:lpstr>
      <vt:lpstr>Arial Black</vt:lpstr>
      <vt:lpstr>Calibri</vt:lpstr>
      <vt:lpstr>Cambria Math</vt:lpstr>
      <vt:lpstr>Garamond</vt:lpstr>
      <vt:lpstr>Times New Roman</vt:lpstr>
      <vt:lpstr>Wingdings</vt:lpstr>
      <vt:lpstr>默认设计模板</vt:lpstr>
      <vt:lpstr>A000120140530A99PPBG</vt:lpstr>
      <vt:lpstr>Equation.DSMT4</vt:lpstr>
      <vt:lpstr>Microsoft 公式 3.0</vt:lpstr>
      <vt:lpstr>Equation</vt:lpstr>
      <vt:lpstr>SAX XML Reader 5.0</vt:lpstr>
      <vt:lpstr>Some theoretical issues of Chiral anomalous transports </vt:lpstr>
      <vt:lpstr>III. Subtlety of the Wigner function used for CME   IV  CME on  lattice  and  Higher order correction</vt:lpstr>
      <vt:lpstr>PowerPoint 演示文稿</vt:lpstr>
      <vt:lpstr>PowerPoint 演示文稿</vt:lpstr>
      <vt:lpstr>Net axial charge generated</vt:lpstr>
      <vt:lpstr>PowerPoint 演示文稿</vt:lpstr>
      <vt:lpstr>General properties and Subtleties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Phenomenological implications of the subtleties regarding the order of limits</vt:lpstr>
      <vt:lpstr>PowerPoint 演示文稿</vt:lpstr>
      <vt:lpstr>CME on  Lattice      </vt:lpstr>
      <vt:lpstr>PowerPoint 演示文稿</vt:lpstr>
      <vt:lpstr>PowerPoint 演示文稿</vt:lpstr>
      <vt:lpstr>PowerPoint 演示文稿</vt:lpstr>
      <vt:lpstr>Triangle anomaly &amp; hydrodynamics &amp; thermodynamics </vt:lpstr>
      <vt:lpstr>Higher order correction to CVE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A charged massless quark in a magnetic field</dc:title>
  <dc:creator>YAN</dc:creator>
  <cp:lastModifiedBy>lx</cp:lastModifiedBy>
  <cp:revision>162</cp:revision>
  <dcterms:created xsi:type="dcterms:W3CDTF">2016-08-15T12:21:00Z</dcterms:created>
  <dcterms:modified xsi:type="dcterms:W3CDTF">2017-08-17T02:37:43Z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