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notesSlides/notesSlide18.xml" ContentType="application/vnd.openxmlformats-officedocument.presentationml.notesSlide+xml"/>
  <Override PartName="/ppt/tags/tag20.xml" ContentType="application/vnd.openxmlformats-officedocument.presentationml.tags+xml"/>
  <Override PartName="/ppt/notesSlides/notesSlide19.xml" ContentType="application/vnd.openxmlformats-officedocument.presentationml.notesSlide+xml"/>
  <Override PartName="/ppt/tags/tag21.xml" ContentType="application/vnd.openxmlformats-officedocument.presentationml.tags+xml"/>
  <Override PartName="/ppt/notesSlides/notesSlide20.xml" ContentType="application/vnd.openxmlformats-officedocument.presentationml.notesSlide+xml"/>
  <Override PartName="/ppt/tags/tag22.xml" ContentType="application/vnd.openxmlformats-officedocument.presentationml.tags+xml"/>
  <Override PartName="/ppt/notesSlides/notesSlide21.xml" ContentType="application/vnd.openxmlformats-officedocument.presentationml.notesSlide+xml"/>
  <Override PartName="/ppt/tags/tag23.xml" ContentType="application/vnd.openxmlformats-officedocument.presentationml.tags+xml"/>
  <Override PartName="/ppt/notesSlides/notesSlide22.xml" ContentType="application/vnd.openxmlformats-officedocument.presentationml.notesSlide+xml"/>
  <Override PartName="/ppt/tags/tag24.xml" ContentType="application/vnd.openxmlformats-officedocument.presentationml.tags+xml"/>
  <Override PartName="/ppt/notesSlides/notesSlide23.xml" ContentType="application/vnd.openxmlformats-officedocument.presentationml.notesSlide+xml"/>
  <Override PartName="/ppt/tags/tag25.xml" ContentType="application/vnd.openxmlformats-officedocument.presentationml.tags+xml"/>
  <Override PartName="/ppt/notesSlides/notesSlide24.xml" ContentType="application/vnd.openxmlformats-officedocument.presentationml.notesSlide+xml"/>
  <Override PartName="/ppt/tags/tag26.xml" ContentType="application/vnd.openxmlformats-officedocument.presentationml.tags+xml"/>
  <Override PartName="/ppt/notesSlides/notesSlide25.xml" ContentType="application/vnd.openxmlformats-officedocument.presentationml.notesSlide+xml"/>
  <Override PartName="/ppt/tags/tag27.xml" ContentType="application/vnd.openxmlformats-officedocument.presentationml.tags+xml"/>
  <Override PartName="/ppt/notesSlides/notesSlide26.xml" ContentType="application/vnd.openxmlformats-officedocument.presentationml.notesSlide+xml"/>
  <Override PartName="/ppt/tags/tag28.xml" ContentType="application/vnd.openxmlformats-officedocument.presentationml.tags+xml"/>
  <Override PartName="/ppt/notesSlides/notesSlide27.xml" ContentType="application/vnd.openxmlformats-officedocument.presentationml.notesSlide+xml"/>
  <Override PartName="/ppt/tags/tag29.xml" ContentType="application/vnd.openxmlformats-officedocument.presentationml.tags+xml"/>
  <Override PartName="/ppt/notesSlides/notesSlide28.xml" ContentType="application/vnd.openxmlformats-officedocument.presentationml.notesSlide+xml"/>
  <Override PartName="/ppt/tags/tag30.xml" ContentType="application/vnd.openxmlformats-officedocument.presentationml.tags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0" r:id="rId1"/>
  </p:sldMasterIdLst>
  <p:notesMasterIdLst>
    <p:notesMasterId r:id="rId31"/>
  </p:notesMasterIdLst>
  <p:sldIdLst>
    <p:sldId id="1685" r:id="rId2"/>
    <p:sldId id="1676" r:id="rId3"/>
    <p:sldId id="1677" r:id="rId4"/>
    <p:sldId id="1684" r:id="rId5"/>
    <p:sldId id="1679" r:id="rId6"/>
    <p:sldId id="1653" r:id="rId7"/>
    <p:sldId id="1658" r:id="rId8"/>
    <p:sldId id="1674" r:id="rId9"/>
    <p:sldId id="1643" r:id="rId10"/>
    <p:sldId id="1642" r:id="rId11"/>
    <p:sldId id="1675" r:id="rId12"/>
    <p:sldId id="1636" r:id="rId13"/>
    <p:sldId id="1661" r:id="rId14"/>
    <p:sldId id="1649" r:id="rId15"/>
    <p:sldId id="1660" r:id="rId16"/>
    <p:sldId id="1650" r:id="rId17"/>
    <p:sldId id="1659" r:id="rId18"/>
    <p:sldId id="1647" r:id="rId19"/>
    <p:sldId id="1654" r:id="rId20"/>
    <p:sldId id="1655" r:id="rId21"/>
    <p:sldId id="1637" r:id="rId22"/>
    <p:sldId id="1652" r:id="rId23"/>
    <p:sldId id="1662" r:id="rId24"/>
    <p:sldId id="1665" r:id="rId25"/>
    <p:sldId id="1657" r:id="rId26"/>
    <p:sldId id="1640" r:id="rId27"/>
    <p:sldId id="1681" r:id="rId28"/>
    <p:sldId id="1682" r:id="rId29"/>
    <p:sldId id="1683" r:id="rId30"/>
  </p:sldIdLst>
  <p:sldSz cx="9144000" cy="6858000" type="screen4x3"/>
  <p:notesSz cx="6858000" cy="9144000"/>
  <p:custDataLst>
    <p:tags r:id="rId32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0099"/>
    <a:srgbClr val="FB1525"/>
    <a:srgbClr val="003300"/>
    <a:srgbClr val="008000"/>
    <a:srgbClr val="4B14E6"/>
    <a:srgbClr val="336600"/>
    <a:srgbClr val="FFFF00"/>
    <a:srgbClr val="B96E57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16" autoAdjust="0"/>
    <p:restoredTop sz="94311" autoAdjust="0"/>
  </p:normalViewPr>
  <p:slideViewPr>
    <p:cSldViewPr>
      <p:cViewPr varScale="1">
        <p:scale>
          <a:sx n="83" d="100"/>
          <a:sy n="83" d="100"/>
        </p:scale>
        <p:origin x="1517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814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4.wmf"/><Relationship Id="rId1" Type="http://schemas.openxmlformats.org/officeDocument/2006/relationships/image" Target="../media/image7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0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2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3.wmf"/><Relationship Id="rId1" Type="http://schemas.openxmlformats.org/officeDocument/2006/relationships/image" Target="../media/image26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73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wmf"/><Relationship Id="rId1" Type="http://schemas.openxmlformats.org/officeDocument/2006/relationships/image" Target="../media/image9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wmf"/><Relationship Id="rId2" Type="http://schemas.openxmlformats.org/officeDocument/2006/relationships/image" Target="../media/image102.wmf"/><Relationship Id="rId1" Type="http://schemas.openxmlformats.org/officeDocument/2006/relationships/image" Target="../media/image101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wmf"/><Relationship Id="rId1" Type="http://schemas.openxmlformats.org/officeDocument/2006/relationships/image" Target="../media/image10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4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i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i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0641482C-FFD9-42F4-8F48-70920491F4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0573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FB4F32-F637-4F96-8BED-3A06F51A33B7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774482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6B70BE-871C-48C5-A762-1949F4AAD3AA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055615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6B70BE-871C-48C5-A762-1949F4AAD3AA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034123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6B70BE-871C-48C5-A762-1949F4AAD3AA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970810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6B70BE-871C-48C5-A762-1949F4AAD3AA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361462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6B70BE-871C-48C5-A762-1949F4AAD3AA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100389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6B70BE-871C-48C5-A762-1949F4AAD3AA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452500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6B70BE-871C-48C5-A762-1949F4AAD3AA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699839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6B70BE-871C-48C5-A762-1949F4AAD3AA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458400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6B70BE-871C-48C5-A762-1949F4AAD3AA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454265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6B70BE-871C-48C5-A762-1949F4AAD3AA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65119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6B70BE-871C-48C5-A762-1949F4AAD3AA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690012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6B70BE-871C-48C5-A762-1949F4AAD3AA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844221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6B70BE-871C-48C5-A762-1949F4AAD3AA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599297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6B70BE-871C-48C5-A762-1949F4AAD3AA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813900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6B70BE-871C-48C5-A762-1949F4AAD3AA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137350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6B70BE-871C-48C5-A762-1949F4AAD3AA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9082594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6B70BE-871C-48C5-A762-1949F4AAD3AA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639208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6B70BE-871C-48C5-A762-1949F4AAD3AA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4729598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FB4F32-F637-4F96-8BED-3A06F51A33B7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3083131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6B70BE-871C-48C5-A762-1949F4AAD3AA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5100327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1A98CE-777C-40D1-B98D-C22C243103BC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569650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25DBC1-B5A6-41DF-8EB5-5D112DEEABB3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341512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25DBC1-B5A6-41DF-8EB5-5D112DEEABB3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310714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25DBC1-B5A6-41DF-8EB5-5D112DEEABB3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156248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6B70BE-871C-48C5-A762-1949F4AAD3AA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75187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6B70BE-871C-48C5-A762-1949F4AAD3AA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133506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6B70BE-871C-48C5-A762-1949F4AAD3AA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82285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6B70BE-871C-48C5-A762-1949F4AAD3AA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59392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1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1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8FF9457-D4D0-4D1D-AE8E-BF770520BA5A}" type="datetime1">
              <a:rPr lang="en-US" smtClean="0"/>
              <a:t>8/16/2017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A680365-458B-4FD0-8380-46D6C77C085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281108-3141-460A-A233-83B325E9088F}" type="datetime1">
              <a:rPr lang="en-US" smtClean="0"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252C2C-BB50-4755-BB89-BE16F80EC1A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54BC10-669D-4824-9314-9E81B0336561}" type="datetime1">
              <a:rPr lang="en-US" smtClean="0"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FB1177-5D61-42A5-8A6A-72CCBCA6A8B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1A2EC-4547-41D5-A3B6-4F78DCB9BC6F}" type="datetime1">
              <a:rPr lang="en-US" smtClean="0"/>
              <a:t>8/16/2017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B9155-0FC5-4747-B146-6A0D49CA14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591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380CCC-AF4F-4D54-9DEB-733F0EE13B02}" type="datetime1">
              <a:rPr lang="en-US" smtClean="0"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AB1D97-57A0-4161-A196-A33AA84FE83E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 of 23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F0A66C-771B-45CC-ACDC-4A7B0D21DDA9}" type="datetime1">
              <a:rPr lang="en-US" smtClean="0"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C92847-096F-4B79-AE67-0AC6ED90910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C0C773-9A9C-4F27-9D5C-D0BA197BF3FB}" type="datetime1">
              <a:rPr lang="en-US" smtClean="0"/>
              <a:t>8/16/2017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EE489F-A000-455E-A13A-552F7A3473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1444295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444295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4A4500-F334-4A6E-B309-53429C3D6287}" type="datetime1">
              <a:rPr lang="en-US" smtClean="0"/>
              <a:t>8/16/2017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A20533-9E70-4182-A58A-0E47FBE0349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EBB48F-2F8E-42D6-A6D5-B336162B05CE}" type="datetime1">
              <a:rPr lang="en-US" smtClean="0"/>
              <a:t>8/16/2017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96CDF1-E45D-4476-8495-D306F40257C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502568" cy="365760"/>
          </a:xfrm>
        </p:spPr>
        <p:txBody>
          <a:bodyPr/>
          <a:lstStyle/>
          <a:p>
            <a:pPr>
              <a:defRPr/>
            </a:pPr>
            <a:fld id="{5F34A6E5-BF52-40E5-B3D2-84B3D8231220}" type="datetime1">
              <a:rPr lang="en-US" smtClean="0"/>
              <a:t>8/16/2017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33800" y="6407945"/>
            <a:ext cx="2996955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97268E-7B41-4D2C-A323-44435BD330E2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 of 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pPr>
              <a:defRPr/>
            </a:pPr>
            <a:fld id="{449AFD7E-A977-4A2D-8DFD-0B2501F0C8EB}" type="datetime1">
              <a:rPr lang="en-US" smtClean="0"/>
              <a:t>8/16/2017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CD9F1-2EA4-46BE-91AA-56ACC195072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F5D8602-39E2-4752-8BC5-1D6B66DFBF07}" type="datetime1">
              <a:rPr lang="en-US" smtClean="0"/>
              <a:t>8/16/2017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3" y="6407945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AC1ADB7-2207-43EA-BD12-9646E3F2BC9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7" y="5001994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0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7" y="5001994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0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9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C459FA3-C55B-44ED-A692-4DAFF163B4EE}" type="datetime1">
              <a:rPr lang="en-US" smtClean="0"/>
              <a:t>8/16/2017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81400" y="6407945"/>
            <a:ext cx="3149355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305800" y="6407945"/>
            <a:ext cx="70723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FC95FFE-6246-48A3-A82F-C4DEEB52FF3F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 of 23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5" Type="http://schemas.openxmlformats.org/officeDocument/2006/relationships/image" Target="../media/image52.emf"/><Relationship Id="rId4" Type="http://schemas.openxmlformats.org/officeDocument/2006/relationships/image" Target="../media/image5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emf"/><Relationship Id="rId13" Type="http://schemas.openxmlformats.org/officeDocument/2006/relationships/image" Target="../media/image58.emf"/><Relationship Id="rId18" Type="http://schemas.openxmlformats.org/officeDocument/2006/relationships/oleObject" Target="../embeddings/oleObject23.bin"/><Relationship Id="rId3" Type="http://schemas.openxmlformats.org/officeDocument/2006/relationships/slideLayout" Target="../slideLayouts/slideLayout2.xml"/><Relationship Id="rId21" Type="http://schemas.openxmlformats.org/officeDocument/2006/relationships/image" Target="../media/image49.emf"/><Relationship Id="rId7" Type="http://schemas.openxmlformats.org/officeDocument/2006/relationships/image" Target="../media/image42.png"/><Relationship Id="rId12" Type="http://schemas.openxmlformats.org/officeDocument/2006/relationships/image" Target="../media/image36.png"/><Relationship Id="rId17" Type="http://schemas.openxmlformats.org/officeDocument/2006/relationships/image" Target="../media/image54.wmf"/><Relationship Id="rId2" Type="http://schemas.openxmlformats.org/officeDocument/2006/relationships/tags" Target="../tags/tag13.xml"/><Relationship Id="rId16" Type="http://schemas.openxmlformats.org/officeDocument/2006/relationships/oleObject" Target="../embeddings/oleObject22.bin"/><Relationship Id="rId20" Type="http://schemas.openxmlformats.org/officeDocument/2006/relationships/image" Target="../media/image38.png"/><Relationship Id="rId1" Type="http://schemas.openxmlformats.org/officeDocument/2006/relationships/vmlDrawing" Target="../drawings/vmlDrawing6.vml"/><Relationship Id="rId6" Type="http://schemas.openxmlformats.org/officeDocument/2006/relationships/image" Target="../media/image56.emf"/><Relationship Id="rId11" Type="http://schemas.openxmlformats.org/officeDocument/2006/relationships/image" Target="../media/image350.png"/><Relationship Id="rId24" Type="http://schemas.openxmlformats.org/officeDocument/2006/relationships/image" Target="../media/image60.emf"/><Relationship Id="rId5" Type="http://schemas.openxmlformats.org/officeDocument/2006/relationships/image" Target="../media/image29.png"/><Relationship Id="rId15" Type="http://schemas.openxmlformats.org/officeDocument/2006/relationships/image" Target="../media/image53.wmf"/><Relationship Id="rId23" Type="http://schemas.openxmlformats.org/officeDocument/2006/relationships/image" Target="../media/image59.emf"/><Relationship Id="rId19" Type="http://schemas.openxmlformats.org/officeDocument/2006/relationships/image" Target="../media/image55.wmf"/><Relationship Id="rId4" Type="http://schemas.openxmlformats.org/officeDocument/2006/relationships/notesSlide" Target="../notesSlides/notesSlide12.xml"/><Relationship Id="rId14" Type="http://schemas.openxmlformats.org/officeDocument/2006/relationships/oleObject" Target="../embeddings/oleObject21.bin"/><Relationship Id="rId22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4.e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2.emf"/><Relationship Id="rId12" Type="http://schemas.openxmlformats.org/officeDocument/2006/relationships/image" Target="../media/image59.png"/><Relationship Id="rId2" Type="http://schemas.openxmlformats.org/officeDocument/2006/relationships/tags" Target="../tags/tag1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61.wmf"/><Relationship Id="rId11" Type="http://schemas.openxmlformats.org/officeDocument/2006/relationships/image" Target="../media/image58.png"/><Relationship Id="rId5" Type="http://schemas.openxmlformats.org/officeDocument/2006/relationships/oleObject" Target="../embeddings/oleObject24.bin"/><Relationship Id="rId15" Type="http://schemas.openxmlformats.org/officeDocument/2006/relationships/image" Target="../media/image62.png"/><Relationship Id="rId10" Type="http://schemas.openxmlformats.org/officeDocument/2006/relationships/image" Target="../media/image63.emf"/><Relationship Id="rId4" Type="http://schemas.openxmlformats.org/officeDocument/2006/relationships/notesSlide" Target="../notesSlides/notesSlide13.xml"/><Relationship Id="rId9" Type="http://schemas.openxmlformats.org/officeDocument/2006/relationships/image" Target="../media/image56.png"/><Relationship Id="rId14" Type="http://schemas.openxmlformats.org/officeDocument/2006/relationships/image" Target="../media/image6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25.bin"/><Relationship Id="rId2" Type="http://schemas.openxmlformats.org/officeDocument/2006/relationships/tags" Target="../tags/tag15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66.emf"/><Relationship Id="rId5" Type="http://schemas.openxmlformats.org/officeDocument/2006/relationships/image" Target="../media/image40.emf"/><Relationship Id="rId10" Type="http://schemas.openxmlformats.org/officeDocument/2006/relationships/image" Target="../media/image67.emf"/><Relationship Id="rId4" Type="http://schemas.openxmlformats.org/officeDocument/2006/relationships/notesSlide" Target="../notesSlides/notesSlide14.xml"/><Relationship Id="rId9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18" Type="http://schemas.openxmlformats.org/officeDocument/2006/relationships/image" Target="../media/image5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8.emf"/><Relationship Id="rId12" Type="http://schemas.openxmlformats.org/officeDocument/2006/relationships/image" Target="../media/image69.emf"/><Relationship Id="rId17" Type="http://schemas.openxmlformats.org/officeDocument/2006/relationships/image" Target="../media/image360.png"/><Relationship Id="rId2" Type="http://schemas.openxmlformats.org/officeDocument/2006/relationships/tags" Target="../tags/tag16.xml"/><Relationship Id="rId16" Type="http://schemas.openxmlformats.org/officeDocument/2006/relationships/image" Target="../media/image70.e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61.wmf"/><Relationship Id="rId11" Type="http://schemas.openxmlformats.org/officeDocument/2006/relationships/image" Target="../media/image500.png"/><Relationship Id="rId5" Type="http://schemas.openxmlformats.org/officeDocument/2006/relationships/oleObject" Target="../embeddings/oleObject24.bin"/><Relationship Id="rId15" Type="http://schemas.openxmlformats.org/officeDocument/2006/relationships/image" Target="../media/image520.png"/><Relationship Id="rId4" Type="http://schemas.openxmlformats.org/officeDocument/2006/relationships/notesSlide" Target="../notesSlides/notesSlide15.xml"/><Relationship Id="rId1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2.emf"/><Relationship Id="rId2" Type="http://schemas.openxmlformats.org/officeDocument/2006/relationships/tags" Target="../tags/tag1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71.wmf"/><Relationship Id="rId5" Type="http://schemas.openxmlformats.org/officeDocument/2006/relationships/oleObject" Target="../embeddings/oleObject26.bin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13" Type="http://schemas.openxmlformats.org/officeDocument/2006/relationships/image" Target="../media/image50.emf"/><Relationship Id="rId18" Type="http://schemas.openxmlformats.org/officeDocument/2006/relationships/image" Target="../media/image78.emf"/><Relationship Id="rId3" Type="http://schemas.openxmlformats.org/officeDocument/2006/relationships/slideLayout" Target="../slideLayouts/slideLayout2.xml"/><Relationship Id="rId21" Type="http://schemas.openxmlformats.org/officeDocument/2006/relationships/image" Target="../media/image74.wmf"/><Relationship Id="rId7" Type="http://schemas.openxmlformats.org/officeDocument/2006/relationships/image" Target="../media/image49.emf"/><Relationship Id="rId12" Type="http://schemas.openxmlformats.org/officeDocument/2006/relationships/image" Target="../media/image73.wmf"/><Relationship Id="rId17" Type="http://schemas.openxmlformats.org/officeDocument/2006/relationships/oleObject" Target="../embeddings/oleObject28.bin"/><Relationship Id="rId2" Type="http://schemas.openxmlformats.org/officeDocument/2006/relationships/tags" Target="../tags/tag18.xml"/><Relationship Id="rId16" Type="http://schemas.openxmlformats.org/officeDocument/2006/relationships/image" Target="../media/image77.emf"/><Relationship Id="rId20" Type="http://schemas.openxmlformats.org/officeDocument/2006/relationships/oleObject" Target="../embeddings/oleObject29.bin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1.emf"/><Relationship Id="rId11" Type="http://schemas.openxmlformats.org/officeDocument/2006/relationships/oleObject" Target="../embeddings/oleObject27.bin"/><Relationship Id="rId5" Type="http://schemas.openxmlformats.org/officeDocument/2006/relationships/image" Target="../media/image75.emf"/><Relationship Id="rId15" Type="http://schemas.openxmlformats.org/officeDocument/2006/relationships/image" Target="../media/image74.png"/><Relationship Id="rId10" Type="http://schemas.openxmlformats.org/officeDocument/2006/relationships/image" Target="../media/image76.emf"/><Relationship Id="rId19" Type="http://schemas.openxmlformats.org/officeDocument/2006/relationships/image" Target="../media/image79.emf"/><Relationship Id="rId4" Type="http://schemas.openxmlformats.org/officeDocument/2006/relationships/notesSlide" Target="../notesSlides/notesSlide17.xml"/><Relationship Id="rId9" Type="http://schemas.openxmlformats.org/officeDocument/2006/relationships/image" Target="../media/image640.png"/><Relationship Id="rId14" Type="http://schemas.openxmlformats.org/officeDocument/2006/relationships/image" Target="../media/image53.png"/><Relationship Id="rId22" Type="http://schemas.openxmlformats.org/officeDocument/2006/relationships/image" Target="../media/image7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0.wmf"/><Relationship Id="rId2" Type="http://schemas.openxmlformats.org/officeDocument/2006/relationships/tags" Target="../tags/tag19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0.bin"/><Relationship Id="rId5" Type="http://schemas.openxmlformats.org/officeDocument/2006/relationships/image" Target="../media/image81.emf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13" Type="http://schemas.openxmlformats.org/officeDocument/2006/relationships/image" Target="../media/image31.e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1.png"/><Relationship Id="rId12" Type="http://schemas.openxmlformats.org/officeDocument/2006/relationships/image" Target="../media/image82.wmf"/><Relationship Id="rId2" Type="http://schemas.openxmlformats.org/officeDocument/2006/relationships/tags" Target="../tags/tag20.xml"/><Relationship Id="rId1" Type="http://schemas.openxmlformats.org/officeDocument/2006/relationships/vmlDrawing" Target="../drawings/vmlDrawing13.vml"/><Relationship Id="rId11" Type="http://schemas.openxmlformats.org/officeDocument/2006/relationships/oleObject" Target="../embeddings/oleObject31.bin"/><Relationship Id="rId5" Type="http://schemas.openxmlformats.org/officeDocument/2006/relationships/image" Target="../media/image49.emf"/><Relationship Id="rId15" Type="http://schemas.openxmlformats.org/officeDocument/2006/relationships/image" Target="../media/image84.emf"/><Relationship Id="rId10" Type="http://schemas.openxmlformats.org/officeDocument/2006/relationships/image" Target="../media/image81.png"/><Relationship Id="rId4" Type="http://schemas.openxmlformats.org/officeDocument/2006/relationships/notesSlide" Target="../notesSlides/notesSlide19.xml"/><Relationship Id="rId9" Type="http://schemas.openxmlformats.org/officeDocument/2006/relationships/image" Target="../media/image50.emf"/><Relationship Id="rId14" Type="http://schemas.openxmlformats.org/officeDocument/2006/relationships/image" Target="../media/image8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emf"/><Relationship Id="rId13" Type="http://schemas.openxmlformats.org/officeDocument/2006/relationships/image" Target="../media/image73.w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6.wmf"/><Relationship Id="rId12" Type="http://schemas.openxmlformats.org/officeDocument/2006/relationships/oleObject" Target="../embeddings/oleObject28.bin"/><Relationship Id="rId2" Type="http://schemas.openxmlformats.org/officeDocument/2006/relationships/tags" Target="../tags/tag21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32.bin"/><Relationship Id="rId11" Type="http://schemas.openxmlformats.org/officeDocument/2006/relationships/image" Target="../media/image76.emf"/><Relationship Id="rId5" Type="http://schemas.openxmlformats.org/officeDocument/2006/relationships/image" Target="../media/image84.png"/><Relationship Id="rId15" Type="http://schemas.openxmlformats.org/officeDocument/2006/relationships/image" Target="../media/image87.png"/><Relationship Id="rId10" Type="http://schemas.openxmlformats.org/officeDocument/2006/relationships/image" Target="../media/image31.emf"/><Relationship Id="rId4" Type="http://schemas.openxmlformats.org/officeDocument/2006/relationships/notesSlide" Target="../notesSlides/notesSlide20.xml"/><Relationship Id="rId9" Type="http://schemas.openxmlformats.org/officeDocument/2006/relationships/image" Target="../media/image89.png"/><Relationship Id="rId14" Type="http://schemas.openxmlformats.org/officeDocument/2006/relationships/image" Target="../media/image75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emf"/><Relationship Id="rId13" Type="http://schemas.openxmlformats.org/officeDocument/2006/relationships/image" Target="../media/image73.w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90.png"/><Relationship Id="rId12" Type="http://schemas.openxmlformats.org/officeDocument/2006/relationships/oleObject" Target="../embeddings/oleObject28.bin"/><Relationship Id="rId2" Type="http://schemas.openxmlformats.org/officeDocument/2006/relationships/tags" Target="../tags/tag2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88.png"/><Relationship Id="rId11" Type="http://schemas.openxmlformats.org/officeDocument/2006/relationships/image" Target="../media/image76.emf"/><Relationship Id="rId5" Type="http://schemas.openxmlformats.org/officeDocument/2006/relationships/image" Target="../media/image75.emf"/><Relationship Id="rId15" Type="http://schemas.openxmlformats.org/officeDocument/2006/relationships/image" Target="../media/image87.emf"/><Relationship Id="rId10" Type="http://schemas.openxmlformats.org/officeDocument/2006/relationships/image" Target="../media/image31.emf"/><Relationship Id="rId4" Type="http://schemas.openxmlformats.org/officeDocument/2006/relationships/notesSlide" Target="../notesSlides/notesSlide21.xml"/><Relationship Id="rId9" Type="http://schemas.openxmlformats.org/officeDocument/2006/relationships/image" Target="../media/image91.png"/><Relationship Id="rId14" Type="http://schemas.openxmlformats.org/officeDocument/2006/relationships/image" Target="../media/image91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13" Type="http://schemas.openxmlformats.org/officeDocument/2006/relationships/image" Target="../media/image31.e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6.png"/><Relationship Id="rId12" Type="http://schemas.openxmlformats.org/officeDocument/2006/relationships/image" Target="../media/image73.wmf"/><Relationship Id="rId2" Type="http://schemas.openxmlformats.org/officeDocument/2006/relationships/tags" Target="../tags/tag23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91.emf"/><Relationship Id="rId11" Type="http://schemas.openxmlformats.org/officeDocument/2006/relationships/oleObject" Target="../embeddings/oleObject28.bin"/><Relationship Id="rId5" Type="http://schemas.openxmlformats.org/officeDocument/2006/relationships/image" Target="../media/image90.png"/><Relationship Id="rId15" Type="http://schemas.openxmlformats.org/officeDocument/2006/relationships/image" Target="../media/image26.wmf"/><Relationship Id="rId10" Type="http://schemas.openxmlformats.org/officeDocument/2006/relationships/image" Target="../media/image76.emf"/><Relationship Id="rId4" Type="http://schemas.openxmlformats.org/officeDocument/2006/relationships/notesSlide" Target="../notesSlides/notesSlide22.xml"/><Relationship Id="rId9" Type="http://schemas.openxmlformats.org/officeDocument/2006/relationships/image" Target="../media/image77.png"/><Relationship Id="rId14" Type="http://schemas.openxmlformats.org/officeDocument/2006/relationships/oleObject" Target="../embeddings/oleObject32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13" Type="http://schemas.openxmlformats.org/officeDocument/2006/relationships/image" Target="../media/image31.e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2.emf"/><Relationship Id="rId12" Type="http://schemas.openxmlformats.org/officeDocument/2006/relationships/image" Target="../media/image73.wmf"/><Relationship Id="rId2" Type="http://schemas.openxmlformats.org/officeDocument/2006/relationships/tags" Target="../tags/tag24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79.emf"/><Relationship Id="rId11" Type="http://schemas.openxmlformats.org/officeDocument/2006/relationships/oleObject" Target="../embeddings/oleObject28.bin"/><Relationship Id="rId5" Type="http://schemas.openxmlformats.org/officeDocument/2006/relationships/image" Target="../media/image96.png"/><Relationship Id="rId10" Type="http://schemas.openxmlformats.org/officeDocument/2006/relationships/image" Target="../media/image76.emf"/><Relationship Id="rId4" Type="http://schemas.openxmlformats.org/officeDocument/2006/relationships/notesSlide" Target="../notesSlides/notesSlide23.xml"/><Relationship Id="rId9" Type="http://schemas.openxmlformats.org/officeDocument/2006/relationships/image" Target="../media/image9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13" Type="http://schemas.openxmlformats.org/officeDocument/2006/relationships/image" Target="../media/image31.e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4.emf"/><Relationship Id="rId12" Type="http://schemas.openxmlformats.org/officeDocument/2006/relationships/image" Target="../media/image73.wmf"/><Relationship Id="rId2" Type="http://schemas.openxmlformats.org/officeDocument/2006/relationships/tags" Target="../tags/tag25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840.png"/><Relationship Id="rId11" Type="http://schemas.openxmlformats.org/officeDocument/2006/relationships/oleObject" Target="../embeddings/oleObject28.bin"/><Relationship Id="rId5" Type="http://schemas.openxmlformats.org/officeDocument/2006/relationships/image" Target="../media/image93.emf"/><Relationship Id="rId10" Type="http://schemas.openxmlformats.org/officeDocument/2006/relationships/image" Target="../media/image76.emf"/><Relationship Id="rId4" Type="http://schemas.openxmlformats.org/officeDocument/2006/relationships/notesSlide" Target="../notesSlides/notesSlide24.xml"/><Relationship Id="rId9" Type="http://schemas.openxmlformats.org/officeDocument/2006/relationships/image" Target="../media/image88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84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Relationship Id="rId6" Type="http://schemas.openxmlformats.org/officeDocument/2006/relationships/image" Target="../media/image98.emf"/><Relationship Id="rId5" Type="http://schemas.openxmlformats.org/officeDocument/2006/relationships/image" Target="../media/image900.png"/><Relationship Id="rId4" Type="http://schemas.openxmlformats.org/officeDocument/2006/relationships/image" Target="../media/image97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34.bin"/><Relationship Id="rId2" Type="http://schemas.openxmlformats.org/officeDocument/2006/relationships/tags" Target="../tags/tag27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99.wmf"/><Relationship Id="rId5" Type="http://schemas.openxmlformats.org/officeDocument/2006/relationships/oleObject" Target="../embeddings/oleObject33.bin"/><Relationship Id="rId4" Type="http://schemas.openxmlformats.org/officeDocument/2006/relationships/notesSlide" Target="../notesSlides/notesSlide26.xml"/><Relationship Id="rId9" Type="http://schemas.openxmlformats.org/officeDocument/2006/relationships/image" Target="../media/image10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8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13" Type="http://schemas.openxmlformats.org/officeDocument/2006/relationships/image" Target="../media/image103.w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06.emf"/><Relationship Id="rId12" Type="http://schemas.openxmlformats.org/officeDocument/2006/relationships/oleObject" Target="../embeddings/oleObject37.bin"/><Relationship Id="rId2" Type="http://schemas.openxmlformats.org/officeDocument/2006/relationships/tags" Target="../tags/tag29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05.emf"/><Relationship Id="rId11" Type="http://schemas.openxmlformats.org/officeDocument/2006/relationships/image" Target="../media/image102.wmf"/><Relationship Id="rId5" Type="http://schemas.openxmlformats.org/officeDocument/2006/relationships/image" Target="../media/image104.emf"/><Relationship Id="rId10" Type="http://schemas.openxmlformats.org/officeDocument/2006/relationships/oleObject" Target="../embeddings/oleObject36.bin"/><Relationship Id="rId4" Type="http://schemas.openxmlformats.org/officeDocument/2006/relationships/notesSlide" Target="../notesSlides/notesSlide28.xml"/><Relationship Id="rId9" Type="http://schemas.openxmlformats.org/officeDocument/2006/relationships/image" Target="../media/image101.wmf"/><Relationship Id="rId14" Type="http://schemas.openxmlformats.org/officeDocument/2006/relationships/image" Target="../media/image550.png"/></Relationships>
</file>

<file path=ppt/slides/_rels/slide2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50.png"/><Relationship Id="rId3" Type="http://schemas.openxmlformats.org/officeDocument/2006/relationships/slideLayout" Target="../slideLayouts/slideLayout2.xml"/><Relationship Id="rId7" Type="http://schemas.openxmlformats.org/officeDocument/2006/relationships/hyperlink" Target="http://link.aps.org/doi/10.1103/PhysRevLett.74.4400" TargetMode="External"/><Relationship Id="rId12" Type="http://schemas.openxmlformats.org/officeDocument/2006/relationships/image" Target="../media/image108.wmf"/><Relationship Id="rId2" Type="http://schemas.openxmlformats.org/officeDocument/2006/relationships/tags" Target="../tags/tag30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07.wmf"/><Relationship Id="rId11" Type="http://schemas.openxmlformats.org/officeDocument/2006/relationships/oleObject" Target="../embeddings/oleObject39.bin"/><Relationship Id="rId5" Type="http://schemas.openxmlformats.org/officeDocument/2006/relationships/oleObject" Target="../embeddings/oleObject38.bin"/><Relationship Id="rId10" Type="http://schemas.openxmlformats.org/officeDocument/2006/relationships/hyperlink" Target="http://link.springer.com/10.1007/BF01560393" TargetMode="External"/><Relationship Id="rId4" Type="http://schemas.openxmlformats.org/officeDocument/2006/relationships/notesSlide" Target="../notesSlides/notesSlide29.xml"/><Relationship Id="rId9" Type="http://schemas.openxmlformats.org/officeDocument/2006/relationships/image" Target="../media/image320.png"/><Relationship Id="rId14" Type="http://schemas.openxmlformats.org/officeDocument/2006/relationships/image" Target="../media/image10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13" Type="http://schemas.openxmlformats.org/officeDocument/2006/relationships/oleObject" Target="../embeddings/oleObject2.bin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emf"/><Relationship Id="rId12" Type="http://schemas.openxmlformats.org/officeDocument/2006/relationships/image" Target="../media/image4.wmf"/><Relationship Id="rId2" Type="http://schemas.openxmlformats.org/officeDocument/2006/relationships/tags" Target="../tags/tag4.xml"/><Relationship Id="rId16" Type="http://schemas.openxmlformats.org/officeDocument/2006/relationships/image" Target="../media/image6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11" Type="http://schemas.openxmlformats.org/officeDocument/2006/relationships/oleObject" Target="../embeddings/oleObject1.bin"/><Relationship Id="rId5" Type="http://schemas.openxmlformats.org/officeDocument/2006/relationships/image" Target="../media/image7.png"/><Relationship Id="rId15" Type="http://schemas.openxmlformats.org/officeDocument/2006/relationships/oleObject" Target="../embeddings/oleObject3.bin"/><Relationship Id="rId10" Type="http://schemas.openxmlformats.org/officeDocument/2006/relationships/image" Target="../media/image11.emf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10.emf"/><Relationship Id="rId1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oleObject" Target="../embeddings/oleObject7.bin"/><Relationship Id="rId18" Type="http://schemas.openxmlformats.org/officeDocument/2006/relationships/oleObject" Target="../embeddings/oleObject9.bin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5.bin"/><Relationship Id="rId12" Type="http://schemas.openxmlformats.org/officeDocument/2006/relationships/image" Target="../media/image19.emf"/><Relationship Id="rId17" Type="http://schemas.openxmlformats.org/officeDocument/2006/relationships/image" Target="../media/image21.png"/><Relationship Id="rId2" Type="http://schemas.openxmlformats.org/officeDocument/2006/relationships/tags" Target="../tags/tag5.xml"/><Relationship Id="rId16" Type="http://schemas.openxmlformats.org/officeDocument/2006/relationships/image" Target="../media/image16.wmf"/><Relationship Id="rId20" Type="http://schemas.openxmlformats.org/officeDocument/2006/relationships/image" Target="../media/image22.png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wmf"/><Relationship Id="rId11" Type="http://schemas.openxmlformats.org/officeDocument/2006/relationships/image" Target="../media/image14.wmf"/><Relationship Id="rId5" Type="http://schemas.openxmlformats.org/officeDocument/2006/relationships/oleObject" Target="../embeddings/oleObject4.bin"/><Relationship Id="rId15" Type="http://schemas.openxmlformats.org/officeDocument/2006/relationships/oleObject" Target="../embeddings/oleObject8.bin"/><Relationship Id="rId10" Type="http://schemas.openxmlformats.org/officeDocument/2006/relationships/oleObject" Target="../embeddings/oleObject6.bin"/><Relationship Id="rId19" Type="http://schemas.openxmlformats.org/officeDocument/2006/relationships/image" Target="../media/image17.wmf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18.emf"/><Relationship Id="rId14" Type="http://schemas.openxmlformats.org/officeDocument/2006/relationships/image" Target="../media/image15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oleObject" Target="../embeddings/oleObject6.bin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23.emf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0.wmf"/><Relationship Id="rId11" Type="http://schemas.openxmlformats.org/officeDocument/2006/relationships/image" Target="../media/image19.png"/><Relationship Id="rId5" Type="http://schemas.openxmlformats.org/officeDocument/2006/relationships/oleObject" Target="../embeddings/oleObject10.bin"/><Relationship Id="rId15" Type="http://schemas.openxmlformats.org/officeDocument/2006/relationships/hyperlink" Target="http://arxiv.org/abs/arXiv:1606.08071" TargetMode="External"/><Relationship Id="rId10" Type="http://schemas.openxmlformats.org/officeDocument/2006/relationships/image" Target="../media/image22.emf"/><Relationship Id="rId4" Type="http://schemas.openxmlformats.org/officeDocument/2006/relationships/notesSlide" Target="../notesSlides/notesSlide5.xml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14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13" Type="http://schemas.openxmlformats.org/officeDocument/2006/relationships/image" Target="../media/image26.wmf"/><Relationship Id="rId26" Type="http://schemas.openxmlformats.org/officeDocument/2006/relationships/oleObject" Target="../embeddings/oleObject17.bin"/><Relationship Id="rId3" Type="http://schemas.openxmlformats.org/officeDocument/2006/relationships/slideLayout" Target="../slideLayouts/slideLayout2.xml"/><Relationship Id="rId21" Type="http://schemas.openxmlformats.org/officeDocument/2006/relationships/image" Target="../media/image35.emf"/><Relationship Id="rId7" Type="http://schemas.openxmlformats.org/officeDocument/2006/relationships/image" Target="../media/image24.wmf"/><Relationship Id="rId12" Type="http://schemas.openxmlformats.org/officeDocument/2006/relationships/oleObject" Target="../embeddings/oleObject15.bin"/><Relationship Id="rId25" Type="http://schemas.openxmlformats.org/officeDocument/2006/relationships/image" Target="../media/image27.wmf"/><Relationship Id="rId2" Type="http://schemas.openxmlformats.org/officeDocument/2006/relationships/tags" Target="../tags/tag7.xml"/><Relationship Id="rId20" Type="http://schemas.openxmlformats.org/officeDocument/2006/relationships/image" Target="../media/image30.png"/><Relationship Id="rId29" Type="http://schemas.openxmlformats.org/officeDocument/2006/relationships/image" Target="../media/image29.wmf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32.emf"/><Relationship Id="rId24" Type="http://schemas.openxmlformats.org/officeDocument/2006/relationships/oleObject" Target="../embeddings/oleObject16.bin"/><Relationship Id="rId5" Type="http://schemas.openxmlformats.org/officeDocument/2006/relationships/image" Target="../media/image30.emf"/><Relationship Id="rId15" Type="http://schemas.openxmlformats.org/officeDocument/2006/relationships/image" Target="../media/image34.emf"/><Relationship Id="rId23" Type="http://schemas.openxmlformats.org/officeDocument/2006/relationships/image" Target="../media/image36.emf"/><Relationship Id="rId28" Type="http://schemas.openxmlformats.org/officeDocument/2006/relationships/oleObject" Target="../embeddings/oleObject18.bin"/><Relationship Id="rId10" Type="http://schemas.openxmlformats.org/officeDocument/2006/relationships/image" Target="../media/image31.emf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25.wmf"/><Relationship Id="rId14" Type="http://schemas.openxmlformats.org/officeDocument/2006/relationships/image" Target="../media/image33.emf"/><Relationship Id="rId22" Type="http://schemas.openxmlformats.org/officeDocument/2006/relationships/hyperlink" Target="https://arxiv.org/abs/1611.04586" TargetMode="External"/><Relationship Id="rId27" Type="http://schemas.openxmlformats.org/officeDocument/2006/relationships/image" Target="../media/image28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13" Type="http://schemas.openxmlformats.org/officeDocument/2006/relationships/image" Target="../media/image210.png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42.emf"/><Relationship Id="rId2" Type="http://schemas.openxmlformats.org/officeDocument/2006/relationships/tags" Target="../tags/tag8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0.emf"/><Relationship Id="rId11" Type="http://schemas.openxmlformats.org/officeDocument/2006/relationships/image" Target="../media/image41.emf"/><Relationship Id="rId5" Type="http://schemas.openxmlformats.org/officeDocument/2006/relationships/image" Target="../media/image39.emf"/><Relationship Id="rId10" Type="http://schemas.openxmlformats.org/officeDocument/2006/relationships/image" Target="../media/image38.wmf"/><Relationship Id="rId4" Type="http://schemas.openxmlformats.org/officeDocument/2006/relationships/notesSlide" Target="../notesSlides/notesSlide7.xml"/><Relationship Id="rId9" Type="http://schemas.openxmlformats.org/officeDocument/2006/relationships/oleObject" Target="../embeddings/oleObject20.bin"/><Relationship Id="rId14" Type="http://schemas.openxmlformats.org/officeDocument/2006/relationships/image" Target="../media/image4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46.emf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49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31.png"/><Relationship Id="rId11" Type="http://schemas.openxmlformats.org/officeDocument/2006/relationships/image" Target="../media/image50.emf"/><Relationship Id="rId5" Type="http://schemas.openxmlformats.org/officeDocument/2006/relationships/image" Target="../media/image48.emf"/><Relationship Id="rId10" Type="http://schemas.openxmlformats.org/officeDocument/2006/relationships/image" Target="../media/image35.png"/><Relationship Id="rId4" Type="http://schemas.openxmlformats.org/officeDocument/2006/relationships/image" Target="../media/image47.emf"/><Relationship Id="rId9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90"/>
          <p:cNvSpPr txBox="1">
            <a:spLocks noChangeArrowheads="1"/>
          </p:cNvSpPr>
          <p:nvPr/>
        </p:nvSpPr>
        <p:spPr bwMode="auto">
          <a:xfrm>
            <a:off x="4114800" y="1133476"/>
            <a:ext cx="464820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 dirty="0">
                <a:latin typeface="Comic Sans MS" pitchFamily="66" charset="0"/>
              </a:rPr>
              <a:t> </a:t>
            </a:r>
          </a:p>
          <a:p>
            <a:pPr>
              <a:buFontTx/>
              <a:buChar char="•"/>
            </a:pPr>
            <a:endParaRPr lang="en-US" sz="2400" dirty="0">
              <a:latin typeface="Comic Sans MS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30018" y="71647"/>
            <a:ext cx="9220200" cy="212365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2200" i="0" dirty="0" smtClean="0">
                <a:latin typeface="Comic Sans MS" panose="030F0702030302020204" pitchFamily="66" charset="0"/>
              </a:rPr>
              <a:t>Charge </a:t>
            </a:r>
            <a:r>
              <a:rPr lang="en-US" sz="2200" i="0" dirty="0">
                <a:latin typeface="Comic Sans MS" panose="030F0702030302020204" pitchFamily="66" charset="0"/>
              </a:rPr>
              <a:t>separation measurements in </a:t>
            </a:r>
            <a:r>
              <a:rPr lang="en-US" sz="2200" i="0" dirty="0" err="1" smtClean="0">
                <a:latin typeface="Comic Sans MS" panose="030F0702030302020204" pitchFamily="66" charset="0"/>
              </a:rPr>
              <a:t>p+Au</a:t>
            </a:r>
            <a:r>
              <a:rPr lang="en-US" sz="2200" i="0" dirty="0" smtClean="0">
                <a:latin typeface="Comic Sans MS" panose="030F0702030302020204" pitchFamily="66" charset="0"/>
              </a:rPr>
              <a:t> </a:t>
            </a:r>
            <a:r>
              <a:rPr lang="en-US" sz="2200" i="0" dirty="0">
                <a:latin typeface="Comic Sans MS" panose="030F0702030302020204" pitchFamily="66" charset="0"/>
              </a:rPr>
              <a:t>and </a:t>
            </a:r>
            <a:r>
              <a:rPr lang="en-US" sz="2200" i="0" dirty="0" smtClean="0">
                <a:latin typeface="Comic Sans MS" panose="030F0702030302020204" pitchFamily="66" charset="0"/>
              </a:rPr>
              <a:t>A(B)+A </a:t>
            </a:r>
            <a:r>
              <a:rPr lang="en-US" sz="2200" i="0" dirty="0">
                <a:latin typeface="Comic Sans MS" panose="030F0702030302020204" pitchFamily="66" charset="0"/>
              </a:rPr>
              <a:t>collisions; I</a:t>
            </a:r>
            <a:r>
              <a:rPr lang="en-US" sz="2200" i="0" dirty="0" smtClean="0">
                <a:latin typeface="Comic Sans MS" panose="030F0702030302020204" pitchFamily="66" charset="0"/>
              </a:rPr>
              <a:t>mplications </a:t>
            </a:r>
            <a:r>
              <a:rPr lang="en-US" sz="2200" i="0" dirty="0">
                <a:latin typeface="Comic Sans MS" panose="030F0702030302020204" pitchFamily="66" charset="0"/>
              </a:rPr>
              <a:t>for </a:t>
            </a:r>
            <a:r>
              <a:rPr lang="en-US" sz="2200" i="0" dirty="0" smtClean="0">
                <a:latin typeface="Comic Sans MS" panose="030F0702030302020204" pitchFamily="66" charset="0"/>
              </a:rPr>
              <a:t>characterization of the </a:t>
            </a:r>
            <a:r>
              <a:rPr lang="en-US" sz="2200" i="0" dirty="0">
                <a:latin typeface="Comic Sans MS" panose="030F0702030302020204" pitchFamily="66" charset="0"/>
              </a:rPr>
              <a:t>chiral magnetic effect </a:t>
            </a:r>
            <a:endParaRPr lang="en-US" sz="2200" i="0" dirty="0" smtClean="0">
              <a:latin typeface="Comic Sans MS" panose="030F0702030302020204" pitchFamily="66" charset="0"/>
            </a:endParaRPr>
          </a:p>
          <a:p>
            <a:endParaRPr lang="en-US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defRPr/>
            </a:pPr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Roy A. Lacey </a:t>
            </a:r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  <a:t>(for the STAR Collaboration)</a:t>
            </a:r>
            <a:endParaRPr lang="en-US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</a:endParaRPr>
          </a:p>
          <a:p>
            <a:pPr>
              <a:defRPr/>
            </a:pPr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Stony Brook University</a:t>
            </a:r>
          </a:p>
          <a:p>
            <a:pPr>
              <a:defRPr/>
            </a:pPr>
            <a:endParaRPr 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17323" y="6385560"/>
            <a:ext cx="707232" cy="365125"/>
          </a:xfrm>
        </p:spPr>
        <p:txBody>
          <a:bodyPr/>
          <a:lstStyle/>
          <a:p>
            <a:pPr>
              <a:defRPr/>
            </a:pPr>
            <a:fld id="{4B97268E-7B41-4D2C-A323-44435BD330E2}" type="slidenum">
              <a:rPr lang="en-US" smtClean="0"/>
              <a:pPr>
                <a:defRPr/>
              </a:pPr>
              <a:t>1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733800" y="6400800"/>
            <a:ext cx="49530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722255" y="2286000"/>
            <a:ext cx="51054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u="sng" dirty="0" smtClean="0"/>
              <a:t>Outline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Introduction</a:t>
            </a:r>
          </a:p>
          <a:p>
            <a:pPr marL="742950" lvl="1" indent="-285750" algn="l">
              <a:buFont typeface="Wingdings" panose="05000000000000000000" pitchFamily="2" charset="2"/>
              <a:buChar char="ü"/>
            </a:pPr>
            <a:r>
              <a:rPr lang="en-US" dirty="0" smtClean="0"/>
              <a:t>Phase Diagram</a:t>
            </a:r>
          </a:p>
          <a:p>
            <a:pPr marL="742950" lvl="1" indent="-285750" algn="l">
              <a:buFont typeface="Wingdings" panose="05000000000000000000" pitchFamily="2" charset="2"/>
              <a:buChar char="ü"/>
            </a:pPr>
            <a:r>
              <a:rPr lang="en-US" dirty="0" smtClean="0"/>
              <a:t>Brief Comments on the CEP (my own)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 smtClean="0"/>
              <a:t>Anomalous transport &amp; the CME</a:t>
            </a:r>
          </a:p>
          <a:p>
            <a:pPr marL="742950" lvl="1" indent="-285750" algn="l">
              <a:buFont typeface="Wingdings" panose="05000000000000000000" pitchFamily="2" charset="2"/>
              <a:buChar char="v"/>
            </a:pPr>
            <a:r>
              <a:rPr lang="en-US" dirty="0"/>
              <a:t> </a:t>
            </a:r>
            <a:r>
              <a:rPr lang="en-US" dirty="0" smtClean="0"/>
              <a:t>Prior measurements &amp; challenges</a:t>
            </a:r>
          </a:p>
          <a:p>
            <a:pPr marL="742950" lvl="1" indent="-285750" algn="l">
              <a:buFont typeface="Wingdings" panose="05000000000000000000" pitchFamily="2" charset="2"/>
              <a:buChar char="v"/>
            </a:pPr>
            <a:r>
              <a:rPr lang="en-US" dirty="0" smtClean="0"/>
              <a:t>New Measurements</a:t>
            </a:r>
          </a:p>
          <a:p>
            <a:pPr marL="1200150" lvl="2" indent="-285750" algn="l">
              <a:buFont typeface="Wingdings" panose="05000000000000000000" pitchFamily="2" charset="2"/>
              <a:buChar char="ü"/>
            </a:pPr>
            <a:r>
              <a:rPr lang="en-US" dirty="0" smtClean="0"/>
              <a:t>Correlator details</a:t>
            </a:r>
          </a:p>
          <a:p>
            <a:pPr marL="1200150" lvl="2" indent="-285750" algn="l">
              <a:buFont typeface="Wingdings" panose="05000000000000000000" pitchFamily="2" charset="2"/>
              <a:buChar char="ü"/>
            </a:pPr>
            <a:r>
              <a:rPr lang="en-US" dirty="0"/>
              <a:t>Signal </a:t>
            </a:r>
            <a:r>
              <a:rPr lang="en-US" dirty="0" smtClean="0"/>
              <a:t>Identification &amp; Quantification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 smtClean="0"/>
              <a:t>Results</a:t>
            </a:r>
          </a:p>
          <a:p>
            <a:pPr marL="742950" lvl="1" indent="-285750" algn="l">
              <a:buFont typeface="Wingdings" panose="05000000000000000000" pitchFamily="2" charset="2"/>
              <a:buChar char="ü"/>
            </a:pPr>
            <a:r>
              <a:rPr lang="en-US" dirty="0" err="1" smtClean="0"/>
              <a:t>p+Au</a:t>
            </a:r>
            <a:r>
              <a:rPr lang="en-US" dirty="0" smtClean="0"/>
              <a:t>, </a:t>
            </a:r>
            <a:r>
              <a:rPr lang="en-US" dirty="0" err="1" smtClean="0"/>
              <a:t>Au+Au</a:t>
            </a:r>
            <a:r>
              <a:rPr lang="en-US" dirty="0" smtClean="0"/>
              <a:t>, </a:t>
            </a:r>
            <a:r>
              <a:rPr lang="en-US" dirty="0" err="1" smtClean="0"/>
              <a:t>Cu+Au</a:t>
            </a:r>
            <a:r>
              <a:rPr lang="en-US" dirty="0" smtClean="0"/>
              <a:t>, U+U</a:t>
            </a:r>
          </a:p>
          <a:p>
            <a:pPr marL="742950" lvl="1" indent="-285750" algn="l">
              <a:buFont typeface="Wingdings" panose="05000000000000000000" pitchFamily="2" charset="2"/>
              <a:buChar char="ü"/>
            </a:pPr>
            <a:r>
              <a:rPr lang="en-US" dirty="0" smtClean="0"/>
              <a:t>Future measurements</a:t>
            </a:r>
          </a:p>
          <a:p>
            <a:pPr algn="l"/>
            <a:r>
              <a:rPr lang="en-US" dirty="0" smtClean="0"/>
              <a:t>Summary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97081" y="2353240"/>
            <a:ext cx="2980304" cy="3285560"/>
            <a:chOff x="297081" y="2353240"/>
            <a:chExt cx="2980304" cy="3285560"/>
          </a:xfrm>
        </p:grpSpPr>
        <p:pic>
          <p:nvPicPr>
            <p:cNvPr id="9" name="Picture 5" descr="IMG_2246.JP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885" t="29393" r="43048" b="58505"/>
            <a:stretch/>
          </p:blipFill>
          <p:spPr bwMode="auto">
            <a:xfrm>
              <a:off x="838200" y="2983468"/>
              <a:ext cx="1981200" cy="2228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297081" y="2353240"/>
              <a:ext cx="298030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This talk is </a:t>
              </a:r>
            </a:p>
            <a:p>
              <a:r>
                <a:rPr lang="en-US" dirty="0"/>
                <a:t>d</a:t>
              </a:r>
              <a:r>
                <a:rPr lang="en-US" dirty="0" smtClean="0"/>
                <a:t>edicated to the Memory of</a:t>
              </a:r>
              <a:endParaRPr lang="en-US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923342" y="5269468"/>
              <a:ext cx="17277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N. N. </a:t>
              </a:r>
              <a:r>
                <a:rPr lang="en-US" dirty="0" err="1" smtClean="0"/>
                <a:t>Ajitanand</a:t>
              </a:r>
              <a:endParaRPr lang="en-US" dirty="0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143165" y="2256726"/>
            <a:ext cx="8991600" cy="3596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2229018"/>
            <a:ext cx="3733800" cy="3672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457111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1" grpId="0" animBg="1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D3E141-968B-4F7C-BC11-B3BEC2AE2E98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-1524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416675"/>
            <a:ext cx="5562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001809" y="426183"/>
            <a:ext cx="4134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747" y="2224704"/>
            <a:ext cx="4851746" cy="1938992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Gamma correlator Measurements </a:t>
            </a:r>
            <a:r>
              <a:rPr lang="en-US" sz="2000" dirty="0" smtClean="0"/>
              <a:t>focused on ``clever” subtraction techniques</a:t>
            </a:r>
          </a:p>
          <a:p>
            <a:pPr algn="l"/>
            <a:r>
              <a:rPr lang="en-US" sz="2000" b="1" i="0" u="sng" dirty="0"/>
              <a:t>O</a:t>
            </a:r>
            <a:r>
              <a:rPr lang="en-US" sz="2000" b="1" i="0" u="sng" dirty="0" smtClean="0"/>
              <a:t>ngoing strategy</a:t>
            </a:r>
            <a:r>
              <a:rPr lang="en-US" sz="2000" dirty="0" smtClean="0"/>
              <a:t> 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sz="2000" dirty="0" smtClean="0"/>
              <a:t>vary </a:t>
            </a:r>
            <a:r>
              <a:rPr lang="en-US" sz="2000" dirty="0"/>
              <a:t>the </a:t>
            </a:r>
            <a:r>
              <a:rPr lang="en-US" sz="2000" dirty="0" smtClean="0"/>
              <a:t>background for a fixed signal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sz="2000" dirty="0"/>
              <a:t>v</a:t>
            </a:r>
            <a:r>
              <a:rPr lang="en-US" sz="2000" dirty="0" smtClean="0"/>
              <a:t>ary the </a:t>
            </a:r>
            <a:r>
              <a:rPr lang="en-US" sz="2000" dirty="0"/>
              <a:t>signal </a:t>
            </a:r>
            <a:r>
              <a:rPr lang="en-US" sz="2000" dirty="0" smtClean="0"/>
              <a:t>for fixed background</a:t>
            </a:r>
            <a:endParaRPr lang="en-US" sz="2000" dirty="0"/>
          </a:p>
        </p:txBody>
      </p:sp>
      <p:sp>
        <p:nvSpPr>
          <p:cNvPr id="29" name="Rounded Rectangle 28"/>
          <p:cNvSpPr/>
          <p:nvPr/>
        </p:nvSpPr>
        <p:spPr>
          <a:xfrm>
            <a:off x="22860" y="67909"/>
            <a:ext cx="4853940" cy="431342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100" b="1" dirty="0" smtClean="0">
                <a:solidFill>
                  <a:srgbClr val="320CD6"/>
                </a:solidFill>
              </a:rPr>
              <a:t>Separating signal from Background</a:t>
            </a:r>
            <a:endParaRPr lang="en-US" sz="2100" dirty="0"/>
          </a:p>
        </p:txBody>
      </p:sp>
      <p:sp>
        <p:nvSpPr>
          <p:cNvPr id="14" name="Rectangle 13"/>
          <p:cNvSpPr/>
          <p:nvPr/>
        </p:nvSpPr>
        <p:spPr>
          <a:xfrm>
            <a:off x="444793" y="4957383"/>
            <a:ext cx="44577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000" i="0" dirty="0" smtClean="0">
                <a:solidFill>
                  <a:srgbClr val="FB1525"/>
                </a:solidFill>
                <a:latin typeface="CMR10"/>
              </a:rPr>
              <a:t>Data trend </a:t>
            </a:r>
            <a:r>
              <a:rPr lang="en-US" sz="2000" i="0" dirty="0">
                <a:solidFill>
                  <a:srgbClr val="FB1525"/>
                </a:solidFill>
                <a:latin typeface="CMR10"/>
              </a:rPr>
              <a:t>compatible with </a:t>
            </a:r>
            <a:r>
              <a:rPr lang="en-US" sz="2000" i="0" dirty="0" smtClean="0">
                <a:solidFill>
                  <a:srgbClr val="FB1525"/>
                </a:solidFill>
                <a:latin typeface="CMR10"/>
              </a:rPr>
              <a:t>expectation from </a:t>
            </a:r>
            <a:r>
              <a:rPr lang="en-US" sz="2000" i="0" dirty="0">
                <a:solidFill>
                  <a:srgbClr val="FB1525"/>
                </a:solidFill>
                <a:latin typeface="CMR10"/>
              </a:rPr>
              <a:t>projected B-field </a:t>
            </a:r>
            <a:endParaRPr lang="en-US" sz="2000" dirty="0">
              <a:solidFill>
                <a:srgbClr val="FB1525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228" y="689846"/>
            <a:ext cx="50581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1" i="0" dirty="0">
                <a:solidFill>
                  <a:srgbClr val="FF0000"/>
                </a:solidFill>
                <a:latin typeface="CMR10"/>
              </a:rPr>
              <a:t>Techniques which can reliably suppress or separate background contributions from the desired CME-driven </a:t>
            </a:r>
            <a:r>
              <a:rPr lang="en-US" sz="2000" b="1" i="0" dirty="0" smtClean="0">
                <a:solidFill>
                  <a:srgbClr val="FF0000"/>
                </a:solidFill>
                <a:latin typeface="CMR10"/>
              </a:rPr>
              <a:t>signal </a:t>
            </a:r>
          </a:p>
          <a:p>
            <a:pPr algn="l"/>
            <a:r>
              <a:rPr lang="en-US" sz="2000" b="1" i="0" dirty="0" smtClean="0">
                <a:solidFill>
                  <a:srgbClr val="FF0000"/>
                </a:solidFill>
                <a:latin typeface="CMR10"/>
                <a:sym typeface="Wingdings" panose="05000000000000000000" pitchFamily="2" charset="2"/>
              </a:rPr>
              <a:t></a:t>
            </a:r>
            <a:r>
              <a:rPr lang="en-US" sz="2000" b="1" i="0" dirty="0" smtClean="0">
                <a:solidFill>
                  <a:srgbClr val="FF0000"/>
                </a:solidFill>
                <a:latin typeface="CMR10"/>
              </a:rPr>
              <a:t> underway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957936" y="-73218"/>
            <a:ext cx="4152205" cy="3557454"/>
            <a:chOff x="4957936" y="-73218"/>
            <a:chExt cx="4152205" cy="355745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57936" y="-73218"/>
              <a:ext cx="4152205" cy="3557454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6255102" y="517723"/>
              <a:ext cx="170995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i="0" dirty="0" err="1" smtClean="0"/>
                <a:t>P.Tribedy</a:t>
              </a:r>
              <a:r>
                <a:rPr lang="en-US" sz="1400" b="1" i="0" dirty="0" smtClean="0"/>
                <a:t> QM2017</a:t>
              </a:r>
              <a:endParaRPr lang="en-US" sz="1400" b="1" i="0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902493" y="3395969"/>
            <a:ext cx="4207648" cy="3122828"/>
            <a:chOff x="4902493" y="3395969"/>
            <a:chExt cx="4207648" cy="312282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02493" y="3395969"/>
              <a:ext cx="4207648" cy="3122828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5562600" y="3671044"/>
              <a:ext cx="170995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i="0" dirty="0" err="1" smtClean="0"/>
                <a:t>P.Tribedy</a:t>
              </a:r>
              <a:r>
                <a:rPr lang="en-US" sz="1400" b="1" i="0" dirty="0" smtClean="0"/>
                <a:t> QM2017</a:t>
              </a:r>
              <a:endParaRPr lang="en-US" sz="1400" b="1" i="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5559743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D3E141-968B-4F7C-BC11-B3BEC2AE2E98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-1524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416675"/>
            <a:ext cx="5562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001809" y="426183"/>
            <a:ext cx="4134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22860" y="67909"/>
            <a:ext cx="4853940" cy="431342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100" b="1" dirty="0" smtClean="0">
                <a:solidFill>
                  <a:srgbClr val="320CD6"/>
                </a:solidFill>
              </a:rPr>
              <a:t>Separating signal from Background</a:t>
            </a:r>
            <a:endParaRPr lang="en-US" sz="2100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1451671"/>
            <a:ext cx="6168579" cy="1323439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2000" b="1" i="0" u="sng" dirty="0" smtClean="0"/>
              <a:t>Complimentary approach: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sz="2000" dirty="0"/>
              <a:t>F</a:t>
            </a:r>
            <a:r>
              <a:rPr lang="en-US" sz="2000" dirty="0" smtClean="0"/>
              <a:t>ocus on new measurements with an “improved” correlator which can distinguish between signal and background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143000" y="3523025"/>
            <a:ext cx="72317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000" i="0" dirty="0" smtClean="0">
                <a:solidFill>
                  <a:srgbClr val="FB1525"/>
                </a:solidFill>
                <a:latin typeface="CMR10"/>
              </a:rPr>
              <a:t>A charge-sensitive </a:t>
            </a:r>
            <a:r>
              <a:rPr lang="en-US" sz="2000" i="0" dirty="0">
                <a:solidFill>
                  <a:srgbClr val="FB1525"/>
                </a:solidFill>
                <a:latin typeface="CMR10"/>
              </a:rPr>
              <a:t>in-event correlator </a:t>
            </a:r>
            <a:r>
              <a:rPr lang="en-US" sz="2000" i="0" dirty="0" smtClean="0">
                <a:solidFill>
                  <a:srgbClr val="FB1525"/>
                </a:solidFill>
                <a:latin typeface="CMR10"/>
              </a:rPr>
              <a:t>is used to search for, and characterize CME-driven charge </a:t>
            </a:r>
            <a:r>
              <a:rPr lang="en-US" sz="2000" i="0" dirty="0">
                <a:solidFill>
                  <a:srgbClr val="FB1525"/>
                </a:solidFill>
                <a:latin typeface="CMR10"/>
              </a:rPr>
              <a:t>separation </a:t>
            </a:r>
            <a:endParaRPr lang="en-US" sz="2000" dirty="0">
              <a:solidFill>
                <a:srgbClr val="FB1525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910892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D3E141-968B-4F7C-BC11-B3BEC2AE2E98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-1524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416675"/>
            <a:ext cx="5562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447800" y="432316"/>
                <a:ext cx="7641432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i="0" dirty="0" smtClean="0">
                    <a:latin typeface="CMR10"/>
                  </a:rPr>
                  <a:t>A Multi-particle </a:t>
                </a:r>
                <a:r>
                  <a:rPr lang="en-US" sz="2000" b="1" i="0" dirty="0">
                    <a:latin typeface="CMR10"/>
                  </a:rPr>
                  <a:t>charge-sensitive in-event </a:t>
                </a:r>
                <a:r>
                  <a:rPr lang="en-US" sz="2000" b="1" i="0" dirty="0" smtClean="0">
                    <a:latin typeface="CMR10"/>
                  </a:rPr>
                  <a:t>correlator is used to measure charge separation (</a:t>
                </a:r>
                <a14:m>
                  <m:oMath xmlns:m="http://schemas.openxmlformats.org/officeDocument/2006/math">
                    <m:r>
                      <a:rPr lang="el-GR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𝜟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𝑺</m:t>
                    </m:r>
                  </m:oMath>
                </a14:m>
                <a:r>
                  <a:rPr lang="en-US" sz="2000" b="1" i="0" dirty="0" smtClean="0">
                    <a:latin typeface="CMR10"/>
                  </a:rPr>
                  <a:t>) relative to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𝜳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2000" b="1" dirty="0" smtClean="0"/>
                  <a:t> plane!</a:t>
                </a:r>
                <a:endParaRPr lang="en-US" sz="2000" b="1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432316"/>
                <a:ext cx="7641432" cy="707886"/>
              </a:xfrm>
              <a:prstGeom prst="rect">
                <a:avLst/>
              </a:prstGeom>
              <a:blipFill>
                <a:blip r:embed="rId5"/>
                <a:stretch>
                  <a:fillRect l="-878" t="-4310" r="-1596" b="-155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2168" y="1115468"/>
            <a:ext cx="2245937" cy="67773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-91133" y="1744182"/>
                <a:ext cx="929809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i="0" dirty="0" smtClean="0">
                    <a:solidFill>
                      <a:srgbClr val="000099"/>
                    </a:solidFill>
                  </a:rPr>
                  <a:t>The Numerator </a:t>
                </a:r>
                <a:r>
                  <a:rPr lang="en-US" b="1" i="0" dirty="0">
                    <a:solidFill>
                      <a:srgbClr val="000099"/>
                    </a:solidFill>
                  </a:rPr>
                  <a:t>is the distribution over events, of the </a:t>
                </a:r>
                <a:r>
                  <a:rPr lang="en-US" b="1" i="0" dirty="0" smtClean="0">
                    <a:solidFill>
                      <a:srgbClr val="000099"/>
                    </a:solidFill>
                  </a:rPr>
                  <a:t> event-by-event </a:t>
                </a:r>
                <a:r>
                  <a:rPr lang="en-US" b="1" i="0" dirty="0">
                    <a:solidFill>
                      <a:srgbClr val="000099"/>
                    </a:solidFill>
                  </a:rPr>
                  <a:t>averaged </a:t>
                </a:r>
                <a14:m>
                  <m:oMath xmlns:m="http://schemas.openxmlformats.org/officeDocument/2006/math">
                    <m:r>
                      <a:rPr lang="el-GR" b="1" i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𝚫</m:t>
                    </m:r>
                    <m:r>
                      <a:rPr lang="en-US" b="1" i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𝐒</m:t>
                    </m:r>
                  </m:oMath>
                </a14:m>
                <a:endParaRPr lang="en-US" b="1" i="0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1133" y="1744182"/>
                <a:ext cx="9298097" cy="369332"/>
              </a:xfrm>
              <a:prstGeom prst="rect">
                <a:avLst/>
              </a:prstGeom>
              <a:blipFill>
                <a:blip r:embed="rId7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8"/>
          <a:srcRect r="50287"/>
          <a:stretch/>
        </p:blipFill>
        <p:spPr>
          <a:xfrm>
            <a:off x="2004384" y="2076496"/>
            <a:ext cx="2128296" cy="8525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34036" y="2394085"/>
                <a:ext cx="10317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n = #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baseline="300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036" y="2394085"/>
                <a:ext cx="1031757" cy="369332"/>
              </a:xfrm>
              <a:prstGeom prst="rect">
                <a:avLst/>
              </a:prstGeom>
              <a:blipFill>
                <a:blip r:embed="rId11"/>
                <a:stretch>
                  <a:fillRect l="-4734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34037" y="2729127"/>
                <a:ext cx="10317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p = #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US" baseline="300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037" y="2729127"/>
                <a:ext cx="1031757" cy="369332"/>
              </a:xfrm>
              <a:prstGeom prst="rect">
                <a:avLst/>
              </a:prstGeom>
              <a:blipFill>
                <a:blip r:embed="rId12"/>
                <a:stretch>
                  <a:fillRect l="-4734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6934" y="3341551"/>
            <a:ext cx="1584490" cy="289638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1575099" y="3327524"/>
            <a:ext cx="6502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0" dirty="0" smtClean="0">
                <a:sym typeface="Wingdings" panose="05000000000000000000" pitchFamily="2" charset="2"/>
              </a:rPr>
              <a:t> </a:t>
            </a:r>
            <a:r>
              <a:rPr lang="en-US" b="1" i="0" dirty="0" smtClean="0"/>
              <a:t>Random shuffling of </a:t>
            </a:r>
            <a:r>
              <a:rPr lang="en-US" b="1" i="0" dirty="0"/>
              <a:t>[only] </a:t>
            </a:r>
            <a:r>
              <a:rPr lang="en-US" b="1" i="0" dirty="0" smtClean="0"/>
              <a:t>the charges </a:t>
            </a:r>
            <a:r>
              <a:rPr lang="en-US" b="1" i="0" dirty="0"/>
              <a:t>within </a:t>
            </a:r>
            <a:r>
              <a:rPr lang="en-US" b="1" i="0" dirty="0" smtClean="0"/>
              <a:t>an event</a:t>
            </a:r>
            <a:endParaRPr lang="en-US" b="1" i="0" dirty="0"/>
          </a:p>
        </p:txBody>
      </p:sp>
      <p:grpSp>
        <p:nvGrpSpPr>
          <p:cNvPr id="21" name="Group 20"/>
          <p:cNvGrpSpPr/>
          <p:nvPr/>
        </p:nvGrpSpPr>
        <p:grpSpPr>
          <a:xfrm>
            <a:off x="21842" y="4495800"/>
            <a:ext cx="9072148" cy="707886"/>
            <a:chOff x="71852" y="3925669"/>
            <a:chExt cx="9072148" cy="707886"/>
          </a:xfrm>
        </p:grpSpPr>
        <p:sp>
          <p:nvSpPr>
            <p:cNvPr id="16" name="Rectangle 15"/>
            <p:cNvSpPr/>
            <p:nvPr/>
          </p:nvSpPr>
          <p:spPr>
            <a:xfrm>
              <a:off x="71852" y="3925669"/>
              <a:ext cx="9072148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sz="2000" dirty="0">
                  <a:solidFill>
                    <a:srgbClr val="FB1525"/>
                  </a:solidFill>
                </a:rPr>
                <a:t>A second </a:t>
              </a:r>
              <a:r>
                <a:rPr lang="en-US" sz="2000" dirty="0" smtClean="0">
                  <a:solidFill>
                    <a:srgbClr val="FB1525"/>
                  </a:solidFill>
                </a:rPr>
                <a:t>multi-particle </a:t>
              </a:r>
              <a:r>
                <a:rPr lang="en-US" sz="2000" dirty="0">
                  <a:solidFill>
                    <a:srgbClr val="FB1525"/>
                  </a:solidFill>
                </a:rPr>
                <a:t>correlator </a:t>
              </a:r>
              <a:r>
                <a:rPr lang="en-US" sz="2000" dirty="0" smtClean="0">
                  <a:solidFill>
                    <a:srgbClr val="FB1525"/>
                  </a:solidFill>
                </a:rPr>
                <a:t>           is </a:t>
              </a:r>
              <a:r>
                <a:rPr lang="en-US" sz="2000" dirty="0">
                  <a:solidFill>
                    <a:srgbClr val="FB1525"/>
                  </a:solidFill>
                </a:rPr>
                <a:t>similarly constructed for </a:t>
              </a:r>
              <a:r>
                <a:rPr lang="en-US" sz="2000" dirty="0" smtClean="0">
                  <a:solidFill>
                    <a:srgbClr val="FB1525"/>
                  </a:solidFill>
                </a:rPr>
                <a:t>             , for </a:t>
              </a:r>
              <a:r>
                <a:rPr lang="en-US" sz="2000" dirty="0">
                  <a:solidFill>
                    <a:srgbClr val="FB1525"/>
                  </a:solidFill>
                </a:rPr>
                <a:t>which </a:t>
              </a:r>
              <a:r>
                <a:rPr lang="en-US" sz="2000" u="sng" dirty="0">
                  <a:solidFill>
                    <a:srgbClr val="FB1525"/>
                  </a:solidFill>
                </a:rPr>
                <a:t>contributions from CME-driven charge asymmetry vanish</a:t>
              </a:r>
              <a:r>
                <a:rPr lang="en-US" sz="2000" dirty="0">
                  <a:solidFill>
                    <a:srgbClr val="FB1525"/>
                  </a:solidFill>
                </a:rPr>
                <a:t>.</a:t>
              </a:r>
            </a:p>
          </p:txBody>
        </p:sp>
        <p:graphicFrame>
          <p:nvGraphicFramePr>
            <p:cNvPr id="18" name="Objec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49825030"/>
                </p:ext>
              </p:extLst>
            </p:nvPr>
          </p:nvGraphicFramePr>
          <p:xfrm>
            <a:off x="3936210" y="3988859"/>
            <a:ext cx="660270" cy="3220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27566" name="Equation" r:id="rId14" imgW="520560" imgH="253800" progId="Equation.DSMT4">
                    <p:embed/>
                  </p:oleObj>
                </mc:Choice>
                <mc:Fallback>
                  <p:oleObj name="Equation" r:id="rId14" imgW="520560" imgH="2538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3936210" y="3988859"/>
                          <a:ext cx="660270" cy="32208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5602116"/>
                </p:ext>
              </p:extLst>
            </p:nvPr>
          </p:nvGraphicFramePr>
          <p:xfrm>
            <a:off x="7716190" y="4020500"/>
            <a:ext cx="778717" cy="2748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27567" name="Equation" r:id="rId16" imgW="647640" imgH="228600" progId="Equation.DSMT4">
                    <p:embed/>
                  </p:oleObj>
                </mc:Choice>
                <mc:Fallback>
                  <p:oleObj name="Equation" r:id="rId16" imgW="64764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7"/>
                        <a:stretch>
                          <a:fillRect/>
                        </a:stretch>
                      </p:blipFill>
                      <p:spPr>
                        <a:xfrm>
                          <a:off x="7716190" y="4020500"/>
                          <a:ext cx="778717" cy="27484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" name="Group 4"/>
          <p:cNvGrpSpPr/>
          <p:nvPr/>
        </p:nvGrpSpPr>
        <p:grpSpPr>
          <a:xfrm>
            <a:off x="1270367" y="5347284"/>
            <a:ext cx="7455688" cy="1015663"/>
            <a:chOff x="1270367" y="5347284"/>
            <a:chExt cx="7455688" cy="1015663"/>
          </a:xfrm>
        </p:grpSpPr>
        <p:sp>
          <p:nvSpPr>
            <p:cNvPr id="23" name="TextBox 22"/>
            <p:cNvSpPr txBox="1"/>
            <p:nvPr/>
          </p:nvSpPr>
          <p:spPr>
            <a:xfrm>
              <a:off x="1270367" y="5347284"/>
              <a:ext cx="745568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000" b="1" i="0" dirty="0" smtClean="0"/>
                <a:t>The shape and magnitude of the correlator, </a:t>
              </a:r>
            </a:p>
            <a:p>
              <a:endParaRPr lang="en-US" sz="2000" b="1" i="0" dirty="0"/>
            </a:p>
            <a:p>
              <a:pPr algn="l"/>
              <a:r>
                <a:rPr lang="en-US" sz="2000" b="1" i="0" dirty="0" smtClean="0"/>
                <a:t>           is used to identify and characterize charge separation</a:t>
              </a:r>
              <a:endParaRPr lang="en-US" sz="2000" b="1" i="0" dirty="0"/>
            </a:p>
          </p:txBody>
        </p:sp>
        <p:graphicFrame>
          <p:nvGraphicFramePr>
            <p:cNvPr id="20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16812958"/>
                </p:ext>
              </p:extLst>
            </p:nvPr>
          </p:nvGraphicFramePr>
          <p:xfrm>
            <a:off x="3178175" y="5680075"/>
            <a:ext cx="2328863" cy="360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27568" name="Equation" r:id="rId18" imgW="1638000" imgH="253800" progId="Equation.DSMT4">
                    <p:embed/>
                  </p:oleObj>
                </mc:Choice>
                <mc:Fallback>
                  <p:oleObj name="Equation" r:id="rId18" imgW="1638000" imgH="2538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9"/>
                        <a:stretch>
                          <a:fillRect/>
                        </a:stretch>
                      </p:blipFill>
                      <p:spPr>
                        <a:xfrm>
                          <a:off x="3178175" y="5680075"/>
                          <a:ext cx="2328863" cy="360363"/>
                        </a:xfrm>
                        <a:prstGeom prst="rect">
                          <a:avLst/>
                        </a:prstGeom>
                        <a:solidFill>
                          <a:srgbClr val="FFFF00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5" name="Rounded Rectangle 24"/>
          <p:cNvSpPr/>
          <p:nvPr/>
        </p:nvSpPr>
        <p:spPr>
          <a:xfrm>
            <a:off x="21842" y="27476"/>
            <a:ext cx="2490326" cy="431342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100" b="1" dirty="0" smtClean="0">
                <a:solidFill>
                  <a:srgbClr val="320CD6"/>
                </a:solidFill>
              </a:rPr>
              <a:t>“New” Correlator</a:t>
            </a:r>
            <a:endParaRPr lang="en-US" sz="2100" dirty="0"/>
          </a:p>
        </p:txBody>
      </p:sp>
      <p:sp>
        <p:nvSpPr>
          <p:cNvPr id="2" name="Rectangle 1"/>
          <p:cNvSpPr/>
          <p:nvPr/>
        </p:nvSpPr>
        <p:spPr>
          <a:xfrm>
            <a:off x="4998211" y="1178334"/>
            <a:ext cx="32622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/>
              <a:t>N. N. </a:t>
            </a:r>
            <a:r>
              <a:rPr lang="en-US" altLang="zh-CN" sz="1400" dirty="0" err="1"/>
              <a:t>Ajitanand</a:t>
            </a:r>
            <a:r>
              <a:rPr lang="en-US" altLang="zh-CN" sz="1400" dirty="0"/>
              <a:t>, </a:t>
            </a:r>
            <a:r>
              <a:rPr lang="en-US" altLang="zh-CN" sz="1400" dirty="0" smtClean="0"/>
              <a:t>et al., </a:t>
            </a:r>
          </a:p>
          <a:p>
            <a:r>
              <a:rPr lang="en-US" altLang="zh-CN" sz="1400" dirty="0" smtClean="0"/>
              <a:t>Phys</a:t>
            </a:r>
            <a:r>
              <a:rPr lang="en-US" altLang="zh-CN" sz="1400" dirty="0"/>
              <a:t>. Rev. C 83, 011901(R) (2011).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2150598" y="3714197"/>
            <a:ext cx="68275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i="0" u="sng" dirty="0" smtClean="0">
                <a:solidFill>
                  <a:srgbClr val="0033CC"/>
                </a:solidFill>
              </a:rPr>
              <a:t>Numerator</a:t>
            </a:r>
            <a:r>
              <a:rPr lang="en-US" dirty="0" smtClean="0">
                <a:solidFill>
                  <a:srgbClr val="0033CC"/>
                </a:solidFill>
              </a:rPr>
              <a:t>  </a:t>
            </a:r>
            <a:r>
              <a:rPr lang="en-US" dirty="0" smtClean="0">
                <a:solidFill>
                  <a:srgbClr val="0033CC"/>
                </a:solidFill>
                <a:sym typeface="Wingdings" panose="05000000000000000000" pitchFamily="2" charset="2"/>
              </a:rPr>
              <a:t> carries charge separation response</a:t>
            </a:r>
          </a:p>
          <a:p>
            <a:pPr algn="l"/>
            <a:r>
              <a:rPr lang="en-US" b="1" i="0" u="sng" dirty="0" smtClean="0">
                <a:solidFill>
                  <a:srgbClr val="0033CC"/>
                </a:solidFill>
                <a:sym typeface="Wingdings" panose="05000000000000000000" pitchFamily="2" charset="2"/>
              </a:rPr>
              <a:t>Denominator</a:t>
            </a:r>
            <a:r>
              <a:rPr lang="en-US" dirty="0" smtClean="0">
                <a:solidFill>
                  <a:srgbClr val="0033CC"/>
                </a:solidFill>
                <a:sym typeface="Wingdings" panose="05000000000000000000" pitchFamily="2" charset="2"/>
              </a:rPr>
              <a:t>  carries the “null” or charge averaged response  </a:t>
            </a:r>
            <a:endParaRPr lang="en-US" dirty="0">
              <a:solidFill>
                <a:srgbClr val="0033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-80199" y="2116703"/>
                <a:ext cx="2402324" cy="385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</a:t>
                </a:r>
                <a:r>
                  <a:rPr lang="en-US" dirty="0" smtClean="0"/>
                  <a:t>harged hadrons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∓</m:t>
                        </m:r>
                      </m:sup>
                    </m:sSup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80199" y="2116703"/>
                <a:ext cx="2402324" cy="385170"/>
              </a:xfrm>
              <a:prstGeom prst="rect">
                <a:avLst/>
              </a:prstGeom>
              <a:blipFill>
                <a:blip r:embed="rId20"/>
                <a:stretch>
                  <a:fillRect l="-2030" t="-3175" r="-1777" b="-253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Group 26"/>
          <p:cNvGrpSpPr/>
          <p:nvPr/>
        </p:nvGrpSpPr>
        <p:grpSpPr>
          <a:xfrm>
            <a:off x="7468867" y="2132598"/>
            <a:ext cx="1571038" cy="1075198"/>
            <a:chOff x="76199" y="1225125"/>
            <a:chExt cx="2278192" cy="1433741"/>
          </a:xfrm>
        </p:grpSpPr>
        <p:grpSp>
          <p:nvGrpSpPr>
            <p:cNvPr id="28" name="Group 27"/>
            <p:cNvGrpSpPr/>
            <p:nvPr/>
          </p:nvGrpSpPr>
          <p:grpSpPr>
            <a:xfrm>
              <a:off x="76199" y="1225125"/>
              <a:ext cx="1699089" cy="1433741"/>
              <a:chOff x="6705599" y="798578"/>
              <a:chExt cx="2138695" cy="1716022"/>
            </a:xfrm>
          </p:grpSpPr>
          <p:pic>
            <p:nvPicPr>
              <p:cNvPr id="30" name="Picture 29"/>
              <p:cNvPicPr>
                <a:picLocks noChangeAspect="1"/>
              </p:cNvPicPr>
              <p:nvPr/>
            </p:nvPicPr>
            <p:blipFill rotWithShape="1">
              <a:blip r:embed="rId21"/>
              <a:srcRect r="3492"/>
              <a:stretch/>
            </p:blipFill>
            <p:spPr>
              <a:xfrm>
                <a:off x="6705599" y="1064064"/>
                <a:ext cx="2138695" cy="1450536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/>
            </p:nvSpPr>
            <p:spPr>
              <a:xfrm>
                <a:off x="7493013" y="798578"/>
                <a:ext cx="538966" cy="4420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i="0" dirty="0" smtClean="0"/>
                  <a:t>B</a:t>
                </a:r>
                <a:endParaRPr lang="en-US" sz="1200" b="1" i="0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/>
                <p:cNvSpPr/>
                <p:nvPr/>
              </p:nvSpPr>
              <p:spPr>
                <a:xfrm>
                  <a:off x="1076169" y="2064210"/>
                  <a:ext cx="1278222" cy="4104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a:rPr lang="en-US" sz="1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US" sz="1400" dirty="0"/>
                    <a:t> plane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29" name="Rectangle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6169" y="2064210"/>
                  <a:ext cx="1278222" cy="410410"/>
                </a:xfrm>
                <a:prstGeom prst="rect">
                  <a:avLst/>
                </a:prstGeom>
                <a:blipFill>
                  <a:blip r:embed="rId22"/>
                  <a:stretch>
                    <a:fillRect t="-3922" r="-1379" b="-1960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8"/>
          <a:srcRect l="53619"/>
          <a:stretch/>
        </p:blipFill>
        <p:spPr>
          <a:xfrm>
            <a:off x="5209676" y="2061487"/>
            <a:ext cx="1985675" cy="85257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311261" y="2156670"/>
            <a:ext cx="1259822" cy="1842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784511" y="2911190"/>
            <a:ext cx="1805622" cy="311276"/>
          </a:xfrm>
          <a:prstGeom prst="rect">
            <a:avLst/>
          </a:prstGeom>
          <a:ln>
            <a:solidFill>
              <a:srgbClr val="FB1525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7" name="TextBox 6"/>
          <p:cNvSpPr txBox="1"/>
          <p:nvPr/>
        </p:nvSpPr>
        <p:spPr>
          <a:xfrm>
            <a:off x="7550724" y="5086510"/>
            <a:ext cx="159531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i="0" dirty="0" smtClean="0"/>
              <a:t>Background </a:t>
            </a:r>
          </a:p>
          <a:p>
            <a:r>
              <a:rPr lang="en-US" b="1" i="0" dirty="0" smtClean="0"/>
              <a:t>Dominated</a:t>
            </a:r>
            <a:endParaRPr lang="en-US" b="1" i="0" dirty="0"/>
          </a:p>
        </p:txBody>
      </p:sp>
      <p:cxnSp>
        <p:nvCxnSpPr>
          <p:cNvPr id="26" name="Elbow Connector 25"/>
          <p:cNvCxnSpPr/>
          <p:nvPr/>
        </p:nvCxnSpPr>
        <p:spPr>
          <a:xfrm>
            <a:off x="7315200" y="5024955"/>
            <a:ext cx="457200" cy="386981"/>
          </a:xfrm>
          <a:prstGeom prst="bentConnector3">
            <a:avLst/>
          </a:prstGeom>
          <a:ln w="28575">
            <a:solidFill>
              <a:srgbClr val="FB152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  <p:extLst>
      <p:ext uri="{BB962C8B-B14F-4D97-AF65-F5344CB8AC3E}">
        <p14:creationId xmlns:p14="http://schemas.microsoft.com/office/powerpoint/2010/main" val="30558093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7" grpId="0"/>
      <p:bldP spid="15" grpId="0"/>
      <p:bldP spid="3" grpId="0"/>
      <p:bldP spid="12" grpId="0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D3E141-968B-4F7C-BC11-B3BEC2AE2E98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-1524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416675"/>
            <a:ext cx="5562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 dirty="0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4177575"/>
              </p:ext>
            </p:extLst>
          </p:nvPr>
        </p:nvGraphicFramePr>
        <p:xfrm>
          <a:off x="876300" y="541576"/>
          <a:ext cx="2565400" cy="3980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4269" name="Equation" r:id="rId5" imgW="1638000" imgH="253800" progId="Equation.DSMT4">
                  <p:embed/>
                </p:oleObj>
              </mc:Choice>
              <mc:Fallback>
                <p:oleObj name="Equation" r:id="rId5" imgW="1638000" imgH="253800" progId="Equation.DSMT4">
                  <p:embed/>
                  <p:pic>
                    <p:nvPicPr>
                      <p:cNvPr id="20" name="Object 1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76300" y="541576"/>
                        <a:ext cx="2565400" cy="398029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ounded Rectangle 24"/>
          <p:cNvSpPr/>
          <p:nvPr/>
        </p:nvSpPr>
        <p:spPr>
          <a:xfrm>
            <a:off x="22860" y="67909"/>
            <a:ext cx="4015740" cy="431342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100" b="1" dirty="0" smtClean="0">
                <a:solidFill>
                  <a:srgbClr val="320CD6"/>
                </a:solidFill>
              </a:rPr>
              <a:t>New Correlator Response </a:t>
            </a:r>
            <a:endParaRPr lang="en-US" sz="2100" dirty="0"/>
          </a:p>
        </p:txBody>
      </p:sp>
      <p:sp>
        <p:nvSpPr>
          <p:cNvPr id="21" name="TextBox 20"/>
          <p:cNvSpPr txBox="1"/>
          <p:nvPr/>
        </p:nvSpPr>
        <p:spPr>
          <a:xfrm>
            <a:off x="1209675" y="5593120"/>
            <a:ext cx="4352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i="0" dirty="0" smtClean="0">
                <a:solidFill>
                  <a:schemeClr val="accent2"/>
                </a:solidFill>
              </a:rPr>
              <a:t>“Concave-shaped” response for input charge separation validated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562599" y="1273013"/>
            <a:ext cx="3471307" cy="2509004"/>
            <a:chOff x="5562599" y="1344757"/>
            <a:chExt cx="3471307" cy="250900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562599" y="1344757"/>
              <a:ext cx="3471307" cy="249903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Rectangle 41"/>
                <p:cNvSpPr/>
                <p:nvPr/>
              </p:nvSpPr>
              <p:spPr>
                <a:xfrm>
                  <a:off x="5943600" y="1518459"/>
                  <a:ext cx="872354" cy="37516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160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  <m:r>
                              <a:rPr lang="en-US" sz="1600" i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𝛥</m:t>
                            </m:r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d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2" name="Rectangle 4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43600" y="1518459"/>
                  <a:ext cx="872354" cy="375167"/>
                </a:xfrm>
                <a:prstGeom prst="rect">
                  <a:avLst/>
                </a:prstGeom>
                <a:blipFill>
                  <a:blip r:embed="rId8"/>
                  <a:stretch>
                    <a:fillRect t="-140323" r="-58741" b="-21290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7239000" y="3515207"/>
                  <a:ext cx="480452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>
                            <a:latin typeface="Cambria Math" panose="02040503050406030204" pitchFamily="18" charset="0"/>
                          </a:rPr>
                          <m:t>𝛥</m:t>
                        </m:r>
                        <m:r>
                          <a:rPr lang="en-US" sz="1600">
                            <a:latin typeface="Cambria Math" panose="02040503050406030204" pitchFamily="18" charset="0"/>
                          </a:rPr>
                          <m:t>𝑆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39000" y="3515207"/>
                  <a:ext cx="480452" cy="33855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" name="Group 4"/>
          <p:cNvGrpSpPr/>
          <p:nvPr/>
        </p:nvGrpSpPr>
        <p:grpSpPr>
          <a:xfrm>
            <a:off x="5562599" y="3720262"/>
            <a:ext cx="3581401" cy="2723190"/>
            <a:chOff x="5562599" y="3720262"/>
            <a:chExt cx="3581401" cy="272319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562599" y="3720262"/>
              <a:ext cx="3581401" cy="260255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/>
                <p:cNvSpPr/>
                <p:nvPr/>
              </p:nvSpPr>
              <p:spPr>
                <a:xfrm>
                  <a:off x="5967356" y="3996449"/>
                  <a:ext cx="824841" cy="36195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⊥</m:t>
                          </m:r>
                        </m:sup>
                      </m:sSubSup>
                      <m:r>
                        <a:rPr lang="en-US" sz="1600" i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00"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n-US" sz="1600">
                          <a:latin typeface="Cambria Math" panose="02040503050406030204" pitchFamily="18" charset="0"/>
                        </a:rPr>
                        <m:t>𝑆</m:t>
                      </m:r>
                    </m:oMath>
                  </a14:m>
                  <a:r>
                    <a:rPr lang="en-US" sz="1600" dirty="0" smtClean="0"/>
                    <a:t>)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14" name="Rectangle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67356" y="3996449"/>
                  <a:ext cx="824841" cy="361959"/>
                </a:xfrm>
                <a:prstGeom prst="rect">
                  <a:avLst/>
                </a:prstGeom>
                <a:blipFill>
                  <a:blip r:embed="rId11"/>
                  <a:stretch>
                    <a:fillRect t="-5085" r="-2963" b="-1525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Rectangle 44"/>
                <p:cNvSpPr/>
                <p:nvPr/>
              </p:nvSpPr>
              <p:spPr>
                <a:xfrm>
                  <a:off x="7273636" y="6104898"/>
                  <a:ext cx="480452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>
                            <a:latin typeface="Cambria Math" panose="02040503050406030204" pitchFamily="18" charset="0"/>
                          </a:rPr>
                          <m:t>𝛥</m:t>
                        </m:r>
                        <m:r>
                          <a:rPr lang="en-US" sz="1600">
                            <a:latin typeface="Cambria Math" panose="02040503050406030204" pitchFamily="18" charset="0"/>
                          </a:rPr>
                          <m:t>𝑆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5" name="Rectangle 4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73636" y="6104898"/>
                  <a:ext cx="480452" cy="338554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oup 6"/>
          <p:cNvGrpSpPr/>
          <p:nvPr/>
        </p:nvGrpSpPr>
        <p:grpSpPr>
          <a:xfrm>
            <a:off x="566584" y="2815160"/>
            <a:ext cx="3780384" cy="2927049"/>
            <a:chOff x="872518" y="2854350"/>
            <a:chExt cx="3780384" cy="292704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72518" y="2854350"/>
              <a:ext cx="3780384" cy="282637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Rectangle 43"/>
                <p:cNvSpPr/>
                <p:nvPr/>
              </p:nvSpPr>
              <p:spPr>
                <a:xfrm>
                  <a:off x="1175463" y="3087743"/>
                  <a:ext cx="1710533" cy="37516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160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  <m:r>
                              <a:rPr lang="en-US" sz="1600" i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𝛥</m:t>
                            </m:r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𝑆</m:t>
                            </m:r>
                            <m:f>
                              <m:fPr>
                                <m:type m:val="lin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600" i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num>
                              <m:den>
                                <m:sSubSup>
                                  <m:sSubSup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  <m:sup>
                                    <m:r>
                                      <a:rPr lang="en-US" sz="1600" i="0"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p>
                                </m:sSubSup>
                              </m:den>
                            </m:f>
                            <m:r>
                              <a:rPr lang="en-US" sz="1600" i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𝛥</m:t>
                            </m:r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d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4" name="Rectangle 4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75463" y="3087743"/>
                  <a:ext cx="1710533" cy="375167"/>
                </a:xfrm>
                <a:prstGeom prst="rect">
                  <a:avLst/>
                </a:prstGeom>
                <a:blipFill>
                  <a:blip r:embed="rId14"/>
                  <a:stretch>
                    <a:fillRect t="-140323" r="-30000" b="-21290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ctangle 17"/>
                <p:cNvSpPr/>
                <p:nvPr/>
              </p:nvSpPr>
              <p:spPr>
                <a:xfrm>
                  <a:off x="2596969" y="5412067"/>
                  <a:ext cx="51616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>
                            <a:latin typeface="Cambria Math" panose="02040503050406030204" pitchFamily="18" charset="0"/>
                          </a:rPr>
                          <m:t>𝛥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𝑆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8" name="Rectangle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96969" y="5412067"/>
                  <a:ext cx="516167" cy="369332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TextBox 35"/>
          <p:cNvSpPr txBox="1"/>
          <p:nvPr/>
        </p:nvSpPr>
        <p:spPr>
          <a:xfrm>
            <a:off x="5410200" y="67909"/>
            <a:ext cx="3445174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/>
              <a:t>Toy </a:t>
            </a:r>
            <a:r>
              <a:rPr lang="en-US" b="1" i="0" dirty="0" smtClean="0"/>
              <a:t>model</a:t>
            </a:r>
            <a:r>
              <a:rPr lang="en-US" b="1" dirty="0" smtClean="0"/>
              <a:t> with</a:t>
            </a:r>
            <a:r>
              <a:rPr lang="en-US" sz="1600" b="1" dirty="0" smtClean="0"/>
              <a:t> </a:t>
            </a:r>
          </a:p>
          <a:p>
            <a:pPr marL="742950" lvl="1" indent="-285750" algn="l">
              <a:buFont typeface="Wingdings" panose="05000000000000000000" pitchFamily="2" charset="2"/>
              <a:buChar char="ü"/>
            </a:pPr>
            <a:r>
              <a:rPr lang="en-US" sz="1600" b="1" i="0" dirty="0" smtClean="0">
                <a:solidFill>
                  <a:srgbClr val="000099"/>
                </a:solidFill>
              </a:rPr>
              <a:t>Flow</a:t>
            </a:r>
          </a:p>
          <a:p>
            <a:pPr marL="742950" lvl="1" indent="-285750" algn="l">
              <a:buFont typeface="Wingdings" panose="05000000000000000000" pitchFamily="2" charset="2"/>
              <a:buChar char="§"/>
            </a:pPr>
            <a:r>
              <a:rPr lang="en-US" sz="1600" b="1" i="0" dirty="0" smtClean="0">
                <a:solidFill>
                  <a:srgbClr val="008000"/>
                </a:solidFill>
              </a:rPr>
              <a:t>No resonance decay</a:t>
            </a:r>
            <a:r>
              <a:rPr lang="en-US" sz="1600" b="1" dirty="0" smtClean="0">
                <a:solidFill>
                  <a:srgbClr val="008000"/>
                </a:solidFill>
              </a:rPr>
              <a:t> </a:t>
            </a:r>
          </a:p>
          <a:p>
            <a:pPr marL="742950" lvl="1" indent="-285750" algn="l">
              <a:buFont typeface="Wingdings" panose="05000000000000000000" pitchFamily="2" charset="2"/>
              <a:buChar char="ü"/>
            </a:pPr>
            <a:r>
              <a:rPr lang="en-US" sz="1600" b="1" i="0" dirty="0" smtClean="0">
                <a:solidFill>
                  <a:srgbClr val="FB1525"/>
                </a:solidFill>
              </a:rPr>
              <a:t>Charge separatio</a:t>
            </a:r>
            <a:r>
              <a:rPr lang="en-US" b="1" i="0" dirty="0" smtClean="0">
                <a:solidFill>
                  <a:srgbClr val="FB1525"/>
                </a:solidFill>
              </a:rPr>
              <a:t>n (a</a:t>
            </a:r>
            <a:r>
              <a:rPr lang="en-US" b="1" i="0" baseline="-25000" dirty="0" smtClean="0">
                <a:solidFill>
                  <a:srgbClr val="FB1525"/>
                </a:solidFill>
              </a:rPr>
              <a:t>1</a:t>
            </a:r>
            <a:r>
              <a:rPr lang="en-US" b="1" i="0" dirty="0">
                <a:solidFill>
                  <a:srgbClr val="FB1525"/>
                </a:solidFill>
              </a:rPr>
              <a:t>&gt;</a:t>
            </a:r>
            <a:r>
              <a:rPr lang="en-US" b="1" i="0" dirty="0" smtClean="0">
                <a:solidFill>
                  <a:srgbClr val="FB1525"/>
                </a:solidFill>
              </a:rPr>
              <a:t>0)</a:t>
            </a:r>
            <a:endParaRPr lang="en-US" b="1" i="0" dirty="0">
              <a:solidFill>
                <a:srgbClr val="FB1525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-82222" y="869633"/>
            <a:ext cx="56898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b="1" i="0" dirty="0" smtClean="0">
                <a:solidFill>
                  <a:srgbClr val="FF0000"/>
                </a:solidFill>
              </a:rPr>
              <a:t>Is “concave-shaped” for CME-driven charge separation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b="1" i="0" dirty="0" smtClean="0"/>
              <a:t>Is f</a:t>
            </a:r>
            <a:r>
              <a:rPr lang="en-US" b="1" i="0" dirty="0" smtClean="0">
                <a:solidFill>
                  <a:srgbClr val="000099"/>
                </a:solidFill>
              </a:rPr>
              <a:t>lat or “convex-shaped” for all known non-CME related backgrounds of interest</a:t>
            </a:r>
          </a:p>
          <a:p>
            <a:pPr marL="1200150" lvl="2" indent="-285750" algn="l">
              <a:buFont typeface="Wingdings" panose="05000000000000000000" pitchFamily="2" charset="2"/>
              <a:buChar char="ü"/>
            </a:pPr>
            <a:r>
              <a:rPr lang="en-US" dirty="0" smtClean="0"/>
              <a:t>collective flow, </a:t>
            </a:r>
          </a:p>
          <a:p>
            <a:pPr marL="1200150" lvl="2" indent="-285750" algn="l">
              <a:buFont typeface="Wingdings" panose="05000000000000000000" pitchFamily="2" charset="2"/>
              <a:buChar char="ü"/>
            </a:pPr>
            <a:r>
              <a:rPr lang="en-US" dirty="0" smtClean="0"/>
              <a:t>momentum conservation, </a:t>
            </a:r>
          </a:p>
          <a:p>
            <a:pPr marL="1200150" lvl="2" indent="-285750" algn="l">
              <a:buFont typeface="Wingdings" panose="05000000000000000000" pitchFamily="2" charset="2"/>
              <a:buChar char="ü"/>
            </a:pPr>
            <a:r>
              <a:rPr lang="en-US" dirty="0" smtClean="0"/>
              <a:t>local charge conservation</a:t>
            </a:r>
          </a:p>
          <a:p>
            <a:pPr marL="1200150" lvl="2" indent="-285750" algn="l">
              <a:buFont typeface="Wingdings" panose="05000000000000000000" pitchFamily="2" charset="2"/>
              <a:buChar char="ü"/>
            </a:pPr>
            <a:r>
              <a:rPr lang="en-US" dirty="0"/>
              <a:t>e</a:t>
            </a:r>
            <a:r>
              <a:rPr lang="en-US" dirty="0" smtClean="0"/>
              <a:t>tc.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234678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0417" y="1905000"/>
            <a:ext cx="4513583" cy="34371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64610" y="1905000"/>
            <a:ext cx="4530215" cy="3401326"/>
          </a:xfrm>
          <a:prstGeom prst="rect">
            <a:avLst/>
          </a:prstGeom>
        </p:spPr>
      </p:pic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D3E141-968B-4F7C-BC11-B3BEC2AE2E98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-1524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416675"/>
            <a:ext cx="5562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 dirty="0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1855900"/>
              </p:ext>
            </p:extLst>
          </p:nvPr>
        </p:nvGraphicFramePr>
        <p:xfrm>
          <a:off x="768215" y="525943"/>
          <a:ext cx="2174500" cy="3371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5214" name="Equation" r:id="rId7" imgW="1638000" imgH="253800" progId="Equation.DSMT4">
                  <p:embed/>
                </p:oleObj>
              </mc:Choice>
              <mc:Fallback>
                <p:oleObj name="Equation" r:id="rId7" imgW="1638000" imgH="253800" progId="Equation.DSMT4">
                  <p:embed/>
                  <p:pic>
                    <p:nvPicPr>
                      <p:cNvPr id="20" name="Object 19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68215" y="525943"/>
                        <a:ext cx="2174500" cy="337131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0" y="5080873"/>
            <a:ext cx="472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b="1" i="0" dirty="0">
                <a:solidFill>
                  <a:schemeClr val="accent2"/>
                </a:solidFill>
              </a:rPr>
              <a:t>N</a:t>
            </a:r>
            <a:r>
              <a:rPr lang="en-US" b="1" i="0" dirty="0" smtClean="0">
                <a:solidFill>
                  <a:schemeClr val="accent2"/>
                </a:solidFill>
              </a:rPr>
              <a:t>on-CME convex-shaped background validated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23091" y="12700"/>
            <a:ext cx="4015740" cy="431342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100" b="1" dirty="0" smtClean="0">
                <a:solidFill>
                  <a:srgbClr val="320CD6"/>
                </a:solidFill>
              </a:rPr>
              <a:t>New Correlator Response</a:t>
            </a:r>
            <a:endParaRPr lang="en-US" sz="2100" dirty="0"/>
          </a:p>
        </p:txBody>
      </p:sp>
      <p:sp>
        <p:nvSpPr>
          <p:cNvPr id="10" name="TextBox 9"/>
          <p:cNvSpPr txBox="1"/>
          <p:nvPr/>
        </p:nvSpPr>
        <p:spPr>
          <a:xfrm>
            <a:off x="25169" y="835729"/>
            <a:ext cx="4539441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b="1" i="0" dirty="0" smtClean="0">
                <a:solidFill>
                  <a:srgbClr val="FF0000"/>
                </a:solidFill>
              </a:rPr>
              <a:t>Is “concave-shaped” for CME-driven charge separation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US" sz="500" b="1" i="0" dirty="0" smtClean="0">
              <a:solidFill>
                <a:srgbClr val="FF0000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b="1" i="0" dirty="0" smtClean="0"/>
              <a:t> </a:t>
            </a:r>
            <a:r>
              <a:rPr lang="en-US" sz="1700" b="1" i="0" dirty="0" smtClean="0"/>
              <a:t>Is f</a:t>
            </a:r>
            <a:r>
              <a:rPr lang="en-US" sz="1700" b="1" i="0" dirty="0" smtClean="0">
                <a:solidFill>
                  <a:srgbClr val="000099"/>
                </a:solidFill>
              </a:rPr>
              <a:t>lat or “convex-shaped” for all known non-CME related backgrounds of interest</a:t>
            </a:r>
          </a:p>
          <a:p>
            <a:pPr lvl="2" algn="l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949422" y="1669731"/>
            <a:ext cx="43827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Gamma correlator Results from AMPT</a:t>
            </a:r>
            <a:endParaRPr lang="en-US" sz="1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564610" y="5328768"/>
                <a:ext cx="4579390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800100" lvl="1" indent="-342900" algn="l">
                  <a:buFont typeface="Wingdings" panose="05000000000000000000" pitchFamily="2" charset="2"/>
                  <a:buChar char="Ø"/>
                </a:pPr>
                <a:r>
                  <a:rPr lang="en-US" b="1" i="0" dirty="0" smtClean="0">
                    <a:solidFill>
                      <a:srgbClr val="FF0000"/>
                    </a:solidFill>
                  </a:rPr>
                  <a:t>Gamma correlator’s  response contrasts </a:t>
                </a:r>
                <a:r>
                  <a:rPr lang="en-US" b="1" i="0" dirty="0">
                    <a:solidFill>
                      <a:srgbClr val="FF0000"/>
                    </a:solidFill>
                  </a:rPr>
                  <a:t>with </a:t>
                </a:r>
                <a:r>
                  <a:rPr lang="en-US" b="1" i="0" dirty="0" smtClean="0">
                    <a:solidFill>
                      <a:srgbClr val="FF0000"/>
                    </a:solidFill>
                  </a:rPr>
                  <a:t>that for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𝑹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(∆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𝑺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b="1" i="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4610" y="5328768"/>
                <a:ext cx="4579390" cy="646331"/>
              </a:xfrm>
              <a:prstGeom prst="rect">
                <a:avLst/>
              </a:prstGeom>
              <a:blipFill>
                <a:blip r:embed="rId9"/>
                <a:stretch>
                  <a:fillRect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4343400" y="243709"/>
            <a:ext cx="3445174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/>
              <a:t>AMPT </a:t>
            </a:r>
            <a:r>
              <a:rPr lang="en-US" b="1" i="0" dirty="0" smtClean="0"/>
              <a:t>model</a:t>
            </a:r>
            <a:endParaRPr lang="en-US" sz="1600" b="1" i="0" u="sng" dirty="0" smtClean="0"/>
          </a:p>
          <a:p>
            <a:pPr marL="742950" lvl="1" indent="-285750" algn="l">
              <a:buFont typeface="Wingdings" panose="05000000000000000000" pitchFamily="2" charset="2"/>
              <a:buChar char="ü"/>
            </a:pPr>
            <a:r>
              <a:rPr lang="en-US" sz="1600" b="1" i="0" dirty="0" smtClean="0">
                <a:solidFill>
                  <a:srgbClr val="000099"/>
                </a:solidFill>
              </a:rPr>
              <a:t>Flow</a:t>
            </a:r>
          </a:p>
          <a:p>
            <a:pPr marL="742950" lvl="1" indent="-285750" algn="l">
              <a:buFont typeface="Wingdings" panose="05000000000000000000" pitchFamily="2" charset="2"/>
              <a:buChar char="ü"/>
            </a:pPr>
            <a:r>
              <a:rPr lang="en-US" sz="1600" b="1" i="0" dirty="0">
                <a:solidFill>
                  <a:srgbClr val="008000"/>
                </a:solidFill>
              </a:rPr>
              <a:t>R</a:t>
            </a:r>
            <a:r>
              <a:rPr lang="en-US" sz="1600" b="1" i="0" dirty="0" smtClean="0">
                <a:solidFill>
                  <a:srgbClr val="008000"/>
                </a:solidFill>
              </a:rPr>
              <a:t>esonance decay</a:t>
            </a:r>
            <a:r>
              <a:rPr lang="en-US" sz="1600" b="1" dirty="0" smtClean="0">
                <a:solidFill>
                  <a:srgbClr val="008000"/>
                </a:solidFill>
              </a:rPr>
              <a:t> </a:t>
            </a:r>
          </a:p>
          <a:p>
            <a:pPr marL="742950" lvl="1" indent="-285750" algn="l">
              <a:buFont typeface="Wingdings" panose="05000000000000000000" pitchFamily="2" charset="2"/>
              <a:buChar char="§"/>
            </a:pPr>
            <a:r>
              <a:rPr lang="en-US" sz="1600" b="1" i="0" dirty="0" smtClean="0">
                <a:solidFill>
                  <a:srgbClr val="FB1525"/>
                </a:solidFill>
              </a:rPr>
              <a:t>Charge separatio</a:t>
            </a:r>
            <a:r>
              <a:rPr lang="en-US" b="1" i="0" dirty="0" smtClean="0">
                <a:solidFill>
                  <a:srgbClr val="FB1525"/>
                </a:solidFill>
              </a:rPr>
              <a:t>n (a</a:t>
            </a:r>
            <a:r>
              <a:rPr lang="en-US" b="1" i="0" baseline="-25000" dirty="0" smtClean="0">
                <a:solidFill>
                  <a:srgbClr val="FB1525"/>
                </a:solidFill>
              </a:rPr>
              <a:t>1</a:t>
            </a:r>
            <a:r>
              <a:rPr lang="en-US" b="1" i="0" dirty="0">
                <a:solidFill>
                  <a:srgbClr val="FB1525"/>
                </a:solidFill>
              </a:rPr>
              <a:t>=</a:t>
            </a:r>
            <a:r>
              <a:rPr lang="en-US" b="1" i="0" dirty="0" smtClean="0">
                <a:solidFill>
                  <a:srgbClr val="FB1525"/>
                </a:solidFill>
              </a:rPr>
              <a:t>0)</a:t>
            </a:r>
            <a:endParaRPr lang="en-US" b="1" i="0" dirty="0">
              <a:solidFill>
                <a:srgbClr val="FB1525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854305" y="2430997"/>
            <a:ext cx="1279618" cy="1503602"/>
            <a:chOff x="6887208" y="2445080"/>
            <a:chExt cx="1279618" cy="1503602"/>
          </a:xfrm>
        </p:grpSpPr>
        <p:sp>
          <p:nvSpPr>
            <p:cNvPr id="2" name="Oval 1"/>
            <p:cNvSpPr/>
            <p:nvPr/>
          </p:nvSpPr>
          <p:spPr>
            <a:xfrm>
              <a:off x="7815205" y="2445080"/>
              <a:ext cx="351621" cy="1503602"/>
            </a:xfrm>
            <a:prstGeom prst="ellipse">
              <a:avLst/>
            </a:prstGeom>
            <a:solidFill>
              <a:srgbClr val="FFFF00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887208" y="2445080"/>
              <a:ext cx="351621" cy="1208631"/>
            </a:xfrm>
            <a:prstGeom prst="ellipse">
              <a:avLst/>
            </a:prstGeom>
            <a:solidFill>
              <a:srgbClr val="FFFF00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9011" y="2029692"/>
            <a:ext cx="4375283" cy="3112347"/>
            <a:chOff x="69011" y="2029692"/>
            <a:chExt cx="4375283" cy="311234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9011" y="2029692"/>
              <a:ext cx="4375283" cy="3112347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1355023" y="2458522"/>
              <a:ext cx="184537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i="0" u="sng" dirty="0" smtClean="0">
                  <a:solidFill>
                    <a:schemeClr val="bg1">
                      <a:lumMod val="50000"/>
                    </a:schemeClr>
                  </a:solidFill>
                </a:rPr>
                <a:t>Non-CME background</a:t>
              </a:r>
              <a:r>
                <a:rPr lang="en-US" sz="1100" b="1" i="0" u="sng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5257800" y="3657600"/>
            <a:ext cx="18453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i="0" u="sng" dirty="0" smtClean="0">
                <a:solidFill>
                  <a:schemeClr val="bg1">
                    <a:lumMod val="50000"/>
                  </a:schemeClr>
                </a:solidFill>
              </a:rPr>
              <a:t>Non-CME background</a:t>
            </a:r>
            <a:r>
              <a:rPr lang="en-US" sz="1100" b="1" i="0" u="sng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6828896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4" grpId="0"/>
      <p:bldP spid="4" grpId="0"/>
      <p:bldP spid="17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D3E141-968B-4F7C-BC11-B3BEC2AE2E98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-1524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416675"/>
            <a:ext cx="5562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 dirty="0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9039303"/>
              </p:ext>
            </p:extLst>
          </p:nvPr>
        </p:nvGraphicFramePr>
        <p:xfrm>
          <a:off x="1068448" y="544601"/>
          <a:ext cx="2283690" cy="3543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2226" name="Equation" r:id="rId5" imgW="1638000" imgH="253800" progId="Equation.DSMT4">
                  <p:embed/>
                </p:oleObj>
              </mc:Choice>
              <mc:Fallback>
                <p:oleObj name="Equation" r:id="rId5" imgW="1638000" imgH="253800" progId="Equation.DSMT4">
                  <p:embed/>
                  <p:pic>
                    <p:nvPicPr>
                      <p:cNvPr id="20" name="Object 1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68448" y="544601"/>
                        <a:ext cx="2283690" cy="354321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ounded Rectangle 24"/>
          <p:cNvSpPr/>
          <p:nvPr/>
        </p:nvSpPr>
        <p:spPr>
          <a:xfrm>
            <a:off x="22860" y="67909"/>
            <a:ext cx="4015740" cy="431342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100" b="1" dirty="0" smtClean="0">
                <a:solidFill>
                  <a:srgbClr val="320CD6"/>
                </a:solidFill>
              </a:rPr>
              <a:t>New Correlator Response </a:t>
            </a:r>
            <a:endParaRPr lang="en-US" sz="2100" dirty="0"/>
          </a:p>
        </p:txBody>
      </p:sp>
      <p:grpSp>
        <p:nvGrpSpPr>
          <p:cNvPr id="35" name="Group 34"/>
          <p:cNvGrpSpPr/>
          <p:nvPr/>
        </p:nvGrpSpPr>
        <p:grpSpPr>
          <a:xfrm>
            <a:off x="475936" y="2941072"/>
            <a:ext cx="3666248" cy="2607536"/>
            <a:chOff x="916489" y="3027595"/>
            <a:chExt cx="3990553" cy="2867562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7"/>
            <a:srcRect t="6376" b="8031"/>
            <a:stretch/>
          </p:blipFill>
          <p:spPr>
            <a:xfrm>
              <a:off x="916489" y="3043017"/>
              <a:ext cx="3990553" cy="2597762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Rectangle 32"/>
                <p:cNvSpPr/>
                <p:nvPr/>
              </p:nvSpPr>
              <p:spPr>
                <a:xfrm>
                  <a:off x="2804262" y="5522842"/>
                  <a:ext cx="522951" cy="37231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>
                            <a:latin typeface="Cambria Math" panose="02040503050406030204" pitchFamily="18" charset="0"/>
                          </a:rPr>
                          <m:t>𝛥</m:t>
                        </m:r>
                        <m:r>
                          <a:rPr lang="en-US" sz="1600">
                            <a:latin typeface="Cambria Math" panose="02040503050406030204" pitchFamily="18" charset="0"/>
                          </a:rPr>
                          <m:t>𝑆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33" name="Rectangle 3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04262" y="5522842"/>
                  <a:ext cx="522951" cy="372315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Rectangle 33"/>
                <p:cNvSpPr/>
                <p:nvPr/>
              </p:nvSpPr>
              <p:spPr>
                <a:xfrm>
                  <a:off x="1322136" y="3027595"/>
                  <a:ext cx="1710533" cy="37516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160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  <m:r>
                              <a:rPr lang="en-US" sz="1600" i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𝛥</m:t>
                            </m:r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𝑆</m:t>
                            </m:r>
                            <m:f>
                              <m:fPr>
                                <m:type m:val="lin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600" i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num>
                              <m:den>
                                <m:sSubSup>
                                  <m:sSubSup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  <m:sup>
                                    <m:r>
                                      <a:rPr lang="en-US" sz="1600" i="0"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p>
                                </m:sSubSup>
                              </m:den>
                            </m:f>
                            <m:r>
                              <a:rPr lang="en-US" sz="1600" i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𝛥</m:t>
                            </m:r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d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34" name="Rectangle 3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22136" y="3027595"/>
                  <a:ext cx="1710533" cy="375167"/>
                </a:xfrm>
                <a:prstGeom prst="rect">
                  <a:avLst/>
                </a:prstGeom>
                <a:blipFill>
                  <a:blip r:embed="rId11"/>
                  <a:stretch>
                    <a:fillRect t="-142623" r="-29537" b="-2180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0" name="Group 29"/>
          <p:cNvGrpSpPr/>
          <p:nvPr/>
        </p:nvGrpSpPr>
        <p:grpSpPr>
          <a:xfrm>
            <a:off x="5257800" y="1295399"/>
            <a:ext cx="3886200" cy="2675382"/>
            <a:chOff x="22860" y="1421934"/>
            <a:chExt cx="3886200" cy="267538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12"/>
            <a:srcRect t="6135"/>
            <a:stretch/>
          </p:blipFill>
          <p:spPr>
            <a:xfrm>
              <a:off x="22860" y="1421934"/>
              <a:ext cx="3886200" cy="265483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>
                  <a:off x="1770088" y="3727984"/>
                  <a:ext cx="51616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>
                            <a:latin typeface="Cambria Math" panose="02040503050406030204" pitchFamily="18" charset="0"/>
                          </a:rPr>
                          <m:t>𝛥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𝑆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70088" y="3727984"/>
                  <a:ext cx="516167" cy="369332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Rectangle 27"/>
                <p:cNvSpPr/>
                <p:nvPr/>
              </p:nvSpPr>
              <p:spPr>
                <a:xfrm>
                  <a:off x="498823" y="1542928"/>
                  <a:ext cx="937885" cy="38427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160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  <m:sup/>
                            </m:sSubSup>
                            <m:r>
                              <a:rPr lang="en-US" sz="1600" i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𝛥</m:t>
                            </m:r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8" name="Rectangle 2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8823" y="1542928"/>
                  <a:ext cx="937885" cy="384272"/>
                </a:xfrm>
                <a:prstGeom prst="rect">
                  <a:avLst/>
                </a:prstGeom>
                <a:blipFill>
                  <a:blip r:embed="rId15"/>
                  <a:stretch>
                    <a:fillRect t="-136508" r="-54902" b="-2095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1" name="Group 30"/>
          <p:cNvGrpSpPr/>
          <p:nvPr/>
        </p:nvGrpSpPr>
        <p:grpSpPr>
          <a:xfrm>
            <a:off x="5431632" y="3902156"/>
            <a:ext cx="3581400" cy="2651044"/>
            <a:chOff x="2750190" y="1894340"/>
            <a:chExt cx="3581400" cy="265104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2750190" y="1894340"/>
              <a:ext cx="3581400" cy="259404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Rectangle 25"/>
                <p:cNvSpPr/>
                <p:nvPr/>
              </p:nvSpPr>
              <p:spPr>
                <a:xfrm>
                  <a:off x="4419600" y="4171238"/>
                  <a:ext cx="435458" cy="37414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>
                            <a:latin typeface="Cambria Math" panose="02040503050406030204" pitchFamily="18" charset="0"/>
                          </a:rPr>
                          <m:t>𝛥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𝑆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6" name="Rectangle 2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19600" y="4171238"/>
                  <a:ext cx="435458" cy="374146"/>
                </a:xfrm>
                <a:prstGeom prst="rect">
                  <a:avLst/>
                </a:prstGeom>
                <a:blipFill>
                  <a:blip r:embed="rId17"/>
                  <a:stretch>
                    <a:fillRect l="-704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Rectangle 26"/>
                <p:cNvSpPr/>
                <p:nvPr/>
              </p:nvSpPr>
              <p:spPr>
                <a:xfrm>
                  <a:off x="3182538" y="2081775"/>
                  <a:ext cx="905825" cy="37516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160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  <m:sup>
                                <m:r>
                                  <a:rPr lang="en-US" sz="1600" i="0">
                                    <a:latin typeface="Cambria Math" panose="02040503050406030204" pitchFamily="18" charset="0"/>
                                  </a:rPr>
                                  <m:t>⊥</m:t>
                                </m:r>
                              </m:sup>
                            </m:sSubSup>
                            <m:r>
                              <a:rPr lang="en-US" sz="1600" i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𝛥</m:t>
                            </m:r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d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27" name="Rectangle 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82538" y="2081775"/>
                  <a:ext cx="905825" cy="375167"/>
                </a:xfrm>
                <a:prstGeom prst="rect">
                  <a:avLst/>
                </a:prstGeom>
                <a:blipFill>
                  <a:blip r:embed="rId18"/>
                  <a:stretch>
                    <a:fillRect t="-142623" r="-56376" b="-2180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2" name="TextBox 41"/>
          <p:cNvSpPr txBox="1"/>
          <p:nvPr/>
        </p:nvSpPr>
        <p:spPr>
          <a:xfrm>
            <a:off x="5668820" y="66518"/>
            <a:ext cx="348845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/>
              <a:t>Toy </a:t>
            </a:r>
            <a:r>
              <a:rPr lang="en-US" b="1" i="0" dirty="0" smtClean="0"/>
              <a:t>model</a:t>
            </a:r>
            <a:r>
              <a:rPr lang="en-US" b="1" dirty="0" smtClean="0"/>
              <a:t> with</a:t>
            </a:r>
            <a:r>
              <a:rPr lang="en-US" sz="1600" b="1" dirty="0" smtClean="0"/>
              <a:t> </a:t>
            </a:r>
          </a:p>
          <a:p>
            <a:pPr marL="742950" lvl="1" indent="-285750" algn="l">
              <a:buFont typeface="Wingdings" panose="05000000000000000000" pitchFamily="2" charset="2"/>
              <a:buChar char="ü"/>
            </a:pPr>
            <a:r>
              <a:rPr lang="en-US" sz="1600" b="1" i="0" dirty="0" smtClean="0">
                <a:solidFill>
                  <a:srgbClr val="000099"/>
                </a:solidFill>
              </a:rPr>
              <a:t>Flow</a:t>
            </a:r>
          </a:p>
          <a:p>
            <a:pPr marL="742950" lvl="1" indent="-285750" algn="l">
              <a:buFont typeface="Wingdings" panose="05000000000000000000" pitchFamily="2" charset="2"/>
              <a:buChar char="ü"/>
            </a:pPr>
            <a:r>
              <a:rPr lang="en-US" sz="1600" b="1" i="0" dirty="0">
                <a:solidFill>
                  <a:srgbClr val="008000"/>
                </a:solidFill>
              </a:rPr>
              <a:t>R</a:t>
            </a:r>
            <a:r>
              <a:rPr lang="en-US" sz="1600" b="1" i="0" dirty="0" smtClean="0">
                <a:solidFill>
                  <a:srgbClr val="008000"/>
                </a:solidFill>
              </a:rPr>
              <a:t>esonance decay</a:t>
            </a:r>
            <a:r>
              <a:rPr lang="en-US" sz="1600" b="1" dirty="0" smtClean="0">
                <a:solidFill>
                  <a:srgbClr val="008000"/>
                </a:solidFill>
              </a:rPr>
              <a:t> </a:t>
            </a:r>
          </a:p>
          <a:p>
            <a:pPr marL="742950" lvl="1" indent="-285750" algn="l">
              <a:buFont typeface="Wingdings" panose="05000000000000000000" pitchFamily="2" charset="2"/>
              <a:buChar char="ü"/>
            </a:pPr>
            <a:r>
              <a:rPr lang="en-US" sz="1600" b="1" i="0" dirty="0" smtClean="0">
                <a:solidFill>
                  <a:srgbClr val="FB1525"/>
                </a:solidFill>
              </a:rPr>
              <a:t>Charge separatio</a:t>
            </a:r>
            <a:r>
              <a:rPr lang="en-US" b="1" i="0" dirty="0" smtClean="0">
                <a:solidFill>
                  <a:srgbClr val="FB1525"/>
                </a:solidFill>
              </a:rPr>
              <a:t>n (a</a:t>
            </a:r>
            <a:r>
              <a:rPr lang="en-US" b="1" i="0" baseline="-25000" dirty="0" smtClean="0">
                <a:solidFill>
                  <a:srgbClr val="FB1525"/>
                </a:solidFill>
              </a:rPr>
              <a:t>1</a:t>
            </a:r>
            <a:r>
              <a:rPr lang="en-US" b="1" i="0" dirty="0" smtClean="0">
                <a:solidFill>
                  <a:srgbClr val="FB1525"/>
                </a:solidFill>
              </a:rPr>
              <a:t>&gt;0)</a:t>
            </a:r>
            <a:endParaRPr lang="en-US" b="1" i="0" dirty="0">
              <a:solidFill>
                <a:srgbClr val="FB1525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-133350" y="806821"/>
            <a:ext cx="56898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b="1" i="0" dirty="0" smtClean="0">
                <a:solidFill>
                  <a:srgbClr val="FF0000"/>
                </a:solidFill>
              </a:rPr>
              <a:t>Is “concave-shaped” for CME-driven charge separation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b="1" i="0" dirty="0" smtClean="0"/>
              <a:t>Is f</a:t>
            </a:r>
            <a:r>
              <a:rPr lang="en-US" b="1" i="0" dirty="0" smtClean="0">
                <a:solidFill>
                  <a:srgbClr val="000099"/>
                </a:solidFill>
              </a:rPr>
              <a:t>lat or “convex-shaped” for all known non-CME related backgrounds of interest</a:t>
            </a:r>
          </a:p>
          <a:p>
            <a:pPr marL="1200150" lvl="2" indent="-285750" algn="l">
              <a:buFont typeface="Wingdings" panose="05000000000000000000" pitchFamily="2" charset="2"/>
              <a:buChar char="ü"/>
            </a:pPr>
            <a:r>
              <a:rPr lang="en-US" dirty="0" smtClean="0"/>
              <a:t>collective flow, </a:t>
            </a:r>
          </a:p>
          <a:p>
            <a:pPr marL="1200150" lvl="2" indent="-285750" algn="l">
              <a:buFont typeface="Wingdings" panose="05000000000000000000" pitchFamily="2" charset="2"/>
              <a:buChar char="ü"/>
            </a:pPr>
            <a:r>
              <a:rPr lang="en-US" dirty="0" smtClean="0"/>
              <a:t>momentum conservation, </a:t>
            </a:r>
          </a:p>
          <a:p>
            <a:pPr marL="1200150" lvl="2" indent="-285750" algn="l">
              <a:buFont typeface="Wingdings" panose="05000000000000000000" pitchFamily="2" charset="2"/>
              <a:buChar char="ü"/>
            </a:pPr>
            <a:r>
              <a:rPr lang="en-US" dirty="0" smtClean="0"/>
              <a:t>local charge conservation</a:t>
            </a:r>
          </a:p>
          <a:p>
            <a:pPr marL="1200150" lvl="2" indent="-285750" algn="l">
              <a:buFont typeface="Wingdings" panose="05000000000000000000" pitchFamily="2" charset="2"/>
              <a:buChar char="ü"/>
            </a:pPr>
            <a:r>
              <a:rPr lang="en-US" dirty="0"/>
              <a:t>e</a:t>
            </a:r>
            <a:r>
              <a:rPr lang="en-US" dirty="0" smtClean="0"/>
              <a:t>tc.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01020" y="5374535"/>
            <a:ext cx="45462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i="0" dirty="0" smtClean="0">
                <a:solidFill>
                  <a:schemeClr val="accent2"/>
                </a:solidFill>
              </a:rPr>
              <a:t>“Concave-shaped” response validates charge separation input in the presence of sizeable background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6978429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D3E141-968B-4F7C-BC11-B3BEC2AE2E98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-1524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416675"/>
            <a:ext cx="5562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 dirty="0"/>
          </a:p>
        </p:txBody>
      </p:sp>
      <p:sp>
        <p:nvSpPr>
          <p:cNvPr id="28" name="Rounded Rectangle 27"/>
          <p:cNvSpPr/>
          <p:nvPr/>
        </p:nvSpPr>
        <p:spPr>
          <a:xfrm>
            <a:off x="152400" y="152400"/>
            <a:ext cx="3124200" cy="431342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100" b="1" dirty="0" smtClean="0">
                <a:solidFill>
                  <a:srgbClr val="320CD6"/>
                </a:solidFill>
              </a:rPr>
              <a:t>Signal Quantification</a:t>
            </a:r>
            <a:endParaRPr lang="en-US" sz="2100" dirty="0"/>
          </a:p>
        </p:txBody>
      </p:sp>
      <p:sp>
        <p:nvSpPr>
          <p:cNvPr id="4" name="Rectangle 3"/>
          <p:cNvSpPr/>
          <p:nvPr/>
        </p:nvSpPr>
        <p:spPr>
          <a:xfrm>
            <a:off x="224788" y="762000"/>
            <a:ext cx="838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b="1" i="0" dirty="0"/>
              <a:t>D</a:t>
            </a:r>
            <a:r>
              <a:rPr lang="en-US" b="1" i="0" dirty="0" smtClean="0"/>
              <a:t>ata </a:t>
            </a:r>
            <a:r>
              <a:rPr lang="en-US" b="1" i="0" dirty="0"/>
              <a:t>driven simulation, which takes account of the respective correlations due to anisotropic flow, resonance decays, local charge conservation, etc., </a:t>
            </a:r>
            <a:r>
              <a:rPr lang="en-US" b="1" i="0" dirty="0" smtClean="0"/>
              <a:t>can be used </a:t>
            </a:r>
            <a:r>
              <a:rPr lang="en-US" b="1" i="0" dirty="0"/>
              <a:t>to quantify the magnitudes of the charge separation signals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1773550"/>
              </p:ext>
            </p:extLst>
          </p:nvPr>
        </p:nvGraphicFramePr>
        <p:xfrm>
          <a:off x="395288" y="2216759"/>
          <a:ext cx="8321675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31255" name="Equation" r:id="rId5" imgW="4698720" imgH="241200" progId="Equation.DSMT4">
                  <p:embed/>
                </p:oleObj>
              </mc:Choice>
              <mc:Fallback>
                <p:oleObj name="Equation" r:id="rId5" imgW="4698720" imgH="241200" progId="Equation.DSMT4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5288" y="2216759"/>
                        <a:ext cx="8321675" cy="427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30949" y="1975686"/>
            <a:ext cx="2845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/>
              <a:t>Sampling distribution</a:t>
            </a:r>
            <a:endParaRPr lang="en-US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4752108" y="2562027"/>
            <a:ext cx="4314001" cy="648507"/>
            <a:chOff x="4752108" y="2475693"/>
            <a:chExt cx="4314001" cy="648507"/>
          </a:xfrm>
        </p:grpSpPr>
        <p:cxnSp>
          <p:nvCxnSpPr>
            <p:cNvPr id="8" name="Straight Arrow Connector 7"/>
            <p:cNvCxnSpPr>
              <a:stCxn id="9" idx="0"/>
            </p:cNvCxnSpPr>
            <p:nvPr/>
          </p:nvCxnSpPr>
          <p:spPr>
            <a:xfrm flipV="1">
              <a:off x="6909109" y="2475693"/>
              <a:ext cx="593126" cy="309953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752108" y="2785646"/>
              <a:ext cx="4314001" cy="338554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b="1" i="0" dirty="0" smtClean="0">
                  <a:solidFill>
                    <a:schemeClr val="accent1">
                      <a:lumMod val="50000"/>
                    </a:schemeClr>
                  </a:solidFill>
                </a:rPr>
                <a:t>Strength of input charge separation signal</a:t>
              </a:r>
              <a:endParaRPr lang="en-US" sz="1600" b="1" i="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71800" y="2716209"/>
            <a:ext cx="1494253" cy="28142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70596" y="2635827"/>
            <a:ext cx="2287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0" dirty="0" err="1"/>
              <a:t>v</a:t>
            </a:r>
            <a:r>
              <a:rPr lang="en-US" sz="1600" b="1" i="0" baseline="-25000" dirty="0" err="1" smtClean="0"/>
              <a:t>n</a:t>
            </a:r>
            <a:r>
              <a:rPr lang="en-US" sz="1600" b="1" i="0" dirty="0" smtClean="0"/>
              <a:t> obtained from data</a:t>
            </a:r>
            <a:endParaRPr lang="en-US" sz="1600" b="1" i="0" dirty="0"/>
          </a:p>
        </p:txBody>
      </p:sp>
      <p:sp>
        <p:nvSpPr>
          <p:cNvPr id="13" name="Rectangle 12"/>
          <p:cNvSpPr/>
          <p:nvPr/>
        </p:nvSpPr>
        <p:spPr>
          <a:xfrm>
            <a:off x="1143000" y="3237743"/>
            <a:ext cx="45380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US" b="1" dirty="0" smtClean="0"/>
              <a:t>Constraints for 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en-US" i="0" dirty="0" smtClean="0"/>
              <a:t>Relative abundance </a:t>
            </a:r>
            <a:r>
              <a:rPr lang="en-US" i="0" dirty="0"/>
              <a:t>of  </a:t>
            </a:r>
            <a:r>
              <a:rPr lang="en-US" i="0" dirty="0" smtClean="0"/>
              <a:t>resonances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en-US" i="0" dirty="0"/>
              <a:t> L</a:t>
            </a:r>
            <a:r>
              <a:rPr lang="en-US" i="0" dirty="0" smtClean="0"/>
              <a:t>ocal charge conservation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en-US" i="0" dirty="0" smtClean="0"/>
              <a:t>Etc.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52400" y="4705570"/>
            <a:ext cx="6248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b="1" dirty="0" smtClean="0"/>
              <a:t>Anomalous  Viscous Fluid Dynamics calculations</a:t>
            </a:r>
          </a:p>
          <a:p>
            <a:pPr marL="742950" lvl="1" indent="-285750" algn="l">
              <a:buFont typeface="Wingdings" panose="05000000000000000000" pitchFamily="2" charset="2"/>
              <a:buChar char="ü"/>
            </a:pPr>
            <a:r>
              <a:rPr lang="en-US" i="0" dirty="0" smtClean="0"/>
              <a:t>Requisite set of constraints included</a:t>
            </a:r>
            <a:r>
              <a:rPr lang="en-US" b="1" dirty="0" smtClean="0"/>
              <a:t>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981200" y="5687920"/>
                <a:ext cx="5660460" cy="3927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i="0" dirty="0" smtClean="0">
                    <a:solidFill>
                      <a:srgbClr val="FB1525"/>
                    </a:solidFill>
                  </a:rPr>
                  <a:t>**Detailed extractions of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solidFill>
                              <a:srgbClr val="FB1525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0" smtClean="0">
                            <a:solidFill>
                              <a:srgbClr val="FB1525"/>
                            </a:solidFill>
                            <a:latin typeface="Cambria Math" panose="02040503050406030204" pitchFamily="18" charset="0"/>
                          </a:rPr>
                          <m:t>𝐚</m:t>
                        </m:r>
                      </m:e>
                      <m:sub>
                        <m:r>
                          <a:rPr lang="en-US" b="1" i="0" smtClean="0">
                            <a:solidFill>
                              <a:srgbClr val="FB1525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b="1" i="0" smtClean="0">
                            <a:solidFill>
                              <a:srgbClr val="FB1525"/>
                            </a:solidFill>
                            <a:latin typeface="Cambria Math" panose="02040503050406030204" pitchFamily="18" charset="0"/>
                          </a:rPr>
                          <m:t>𝐜𝐡</m:t>
                        </m:r>
                      </m:sup>
                    </m:sSubSup>
                  </m:oMath>
                </a14:m>
                <a:r>
                  <a:rPr lang="en-US" b="1" i="0" dirty="0" smtClean="0">
                    <a:solidFill>
                      <a:srgbClr val="FB1525"/>
                    </a:solidFill>
                  </a:rPr>
                  <a:t> currently underway**</a:t>
                </a:r>
                <a:endParaRPr lang="en-US" b="1" i="0" dirty="0">
                  <a:solidFill>
                    <a:srgbClr val="FB1525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200" y="5687920"/>
                <a:ext cx="5660460" cy="392736"/>
              </a:xfrm>
              <a:prstGeom prst="rect">
                <a:avLst/>
              </a:prstGeom>
              <a:blipFill>
                <a:blip r:embed="rId8"/>
                <a:stretch>
                  <a:fillRect l="-431" t="-1563" r="-431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2"/>
    </p:custDataLst>
    <p:extLst>
      <p:ext uri="{BB962C8B-B14F-4D97-AF65-F5344CB8AC3E}">
        <p14:creationId xmlns:p14="http://schemas.microsoft.com/office/powerpoint/2010/main" val="13130914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752600" y="2773327"/>
            <a:ext cx="3846905" cy="2639185"/>
            <a:chOff x="1752600" y="2773327"/>
            <a:chExt cx="3846905" cy="263918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52600" y="2773327"/>
              <a:ext cx="3846905" cy="2639185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3652976" y="3520245"/>
              <a:ext cx="178815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i="0" dirty="0" smtClean="0"/>
                <a:t>Chatterjee, </a:t>
              </a:r>
              <a:r>
                <a:rPr lang="en-US" sz="1200" b="1" i="0" dirty="0" err="1" smtClean="0"/>
                <a:t>Tribedy</a:t>
              </a:r>
              <a:endParaRPr lang="en-US" sz="1200" b="1" i="0" dirty="0" smtClean="0"/>
            </a:p>
            <a:p>
              <a:r>
                <a:rPr lang="en-US" sz="1200" b="1" i="0" dirty="0" smtClean="0"/>
                <a:t>PRC 92, 011902 (2015)</a:t>
              </a:r>
              <a:endParaRPr lang="en-US" sz="1200" b="1" i="0" dirty="0"/>
            </a:p>
          </p:txBody>
        </p:sp>
      </p:grp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D3E141-968B-4F7C-BC11-B3BEC2AE2E98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-1524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416675"/>
            <a:ext cx="5562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92372" y="699898"/>
            <a:ext cx="34957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i="0" u="sng" dirty="0" smtClean="0">
                <a:solidFill>
                  <a:srgbClr val="000000"/>
                </a:solidFill>
                <a:latin typeface="CMR10"/>
              </a:rPr>
              <a:t>Charge separation amplitude </a:t>
            </a:r>
            <a:endParaRPr lang="en-US" sz="2000" u="sng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14565" y="658707"/>
            <a:ext cx="2177240" cy="561612"/>
          </a:xfrm>
          <a:prstGeom prst="rect">
            <a:avLst/>
          </a:prstGeom>
          <a:solidFill>
            <a:srgbClr val="FFFF00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grpSp>
        <p:nvGrpSpPr>
          <p:cNvPr id="24" name="Group 23"/>
          <p:cNvGrpSpPr/>
          <p:nvPr/>
        </p:nvGrpSpPr>
        <p:grpSpPr>
          <a:xfrm>
            <a:off x="4038600" y="-42277"/>
            <a:ext cx="2353201" cy="1691327"/>
            <a:chOff x="-293533" y="1099190"/>
            <a:chExt cx="2801705" cy="1700091"/>
          </a:xfrm>
        </p:grpSpPr>
        <p:grpSp>
          <p:nvGrpSpPr>
            <p:cNvPr id="25" name="Group 24"/>
            <p:cNvGrpSpPr/>
            <p:nvPr/>
          </p:nvGrpSpPr>
          <p:grpSpPr>
            <a:xfrm>
              <a:off x="41694" y="1099190"/>
              <a:ext cx="2466478" cy="1433741"/>
              <a:chOff x="76199" y="1225125"/>
              <a:chExt cx="2466478" cy="1433741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76199" y="1225125"/>
                <a:ext cx="1699089" cy="1433741"/>
                <a:chOff x="6705599" y="798578"/>
                <a:chExt cx="2138695" cy="1716022"/>
              </a:xfrm>
            </p:grpSpPr>
            <p:pic>
              <p:nvPicPr>
                <p:cNvPr id="32" name="Picture 31"/>
                <p:cNvPicPr>
                  <a:picLocks noChangeAspect="1"/>
                </p:cNvPicPr>
                <p:nvPr/>
              </p:nvPicPr>
              <p:blipFill rotWithShape="1">
                <a:blip r:embed="rId7"/>
                <a:srcRect r="3492"/>
                <a:stretch/>
              </p:blipFill>
              <p:spPr>
                <a:xfrm>
                  <a:off x="6705599" y="1064064"/>
                  <a:ext cx="2138695" cy="1450536"/>
                </a:xfrm>
                <a:prstGeom prst="rect">
                  <a:avLst/>
                </a:prstGeom>
              </p:spPr>
            </p:pic>
            <p:sp>
              <p:nvSpPr>
                <p:cNvPr id="34" name="TextBox 33"/>
                <p:cNvSpPr txBox="1"/>
                <p:nvPr/>
              </p:nvSpPr>
              <p:spPr>
                <a:xfrm>
                  <a:off x="7605240" y="798578"/>
                  <a:ext cx="31451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i="0" dirty="0" smtClean="0"/>
                    <a:t>B</a:t>
                  </a:r>
                  <a:endParaRPr lang="en-US" sz="1400" b="1" i="0" dirty="0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Rectangle 30"/>
                  <p:cNvSpPr/>
                  <p:nvPr/>
                </p:nvSpPr>
                <p:spPr>
                  <a:xfrm>
                    <a:off x="1090671" y="2064210"/>
                    <a:ext cx="1452006" cy="351136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6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oMath>
                    </a14:m>
                    <a:r>
                      <a:rPr lang="en-US" sz="1600" dirty="0"/>
                      <a:t> </a:t>
                    </a:r>
                    <a:r>
                      <a:rPr lang="en-US" sz="1600" dirty="0" smtClean="0"/>
                      <a:t>planes</a:t>
                    </a:r>
                    <a:endParaRPr lang="en-US" dirty="0"/>
                  </a:p>
                </p:txBody>
              </p:sp>
            </mc:Choice>
            <mc:Fallback xmlns="">
              <p:sp>
                <p:nvSpPr>
                  <p:cNvPr id="31" name="Rectangle 3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90671" y="2064210"/>
                    <a:ext cx="1452006" cy="351136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t="-5263" r="-1500" b="-1929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/>
                <p:cNvSpPr txBox="1"/>
                <p:nvPr/>
              </p:nvSpPr>
              <p:spPr>
                <a:xfrm>
                  <a:off x="-293533" y="2458973"/>
                  <a:ext cx="2509480" cy="3403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a14:m>
                  <a:r>
                    <a:rPr lang="en-US" sz="1600" dirty="0" smtClean="0"/>
                    <a:t> and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US" sz="1600" dirty="0" smtClean="0"/>
                    <a:t> correlated</a:t>
                  </a:r>
                  <a:endParaRPr lang="en-US" sz="1600" dirty="0"/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293533" y="2458973"/>
                  <a:ext cx="2509480" cy="340308"/>
                </a:xfrm>
                <a:prstGeom prst="rect">
                  <a:avLst/>
                </a:prstGeom>
                <a:blipFill>
                  <a:blip r:embed="rId9"/>
                  <a:stretch>
                    <a:fillRect t="-5455" r="-578" b="-2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" name="Group 8"/>
          <p:cNvGrpSpPr/>
          <p:nvPr/>
        </p:nvGrpSpPr>
        <p:grpSpPr>
          <a:xfrm>
            <a:off x="150867" y="1853436"/>
            <a:ext cx="6097533" cy="465498"/>
            <a:chOff x="483956" y="1851715"/>
            <a:chExt cx="6097533" cy="46549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09600" y="1921082"/>
              <a:ext cx="5971889" cy="349951"/>
            </a:xfrm>
            <a:prstGeom prst="rect">
              <a:avLst/>
            </a:prstGeom>
          </p:spPr>
        </p:pic>
        <p:graphicFrame>
          <p:nvGraphicFramePr>
            <p:cNvPr id="8" name="Object 7"/>
            <p:cNvGraphicFramePr>
              <a:graphicFrameLocks noChangeAspect="1"/>
            </p:cNvGraphicFramePr>
            <p:nvPr/>
          </p:nvGraphicFramePr>
          <p:xfrm>
            <a:off x="483956" y="1851715"/>
            <a:ext cx="416499" cy="4654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44461" name="Equation" r:id="rId11" imgW="215640" imgH="241200" progId="Equation.DSMT4">
                    <p:embed/>
                  </p:oleObj>
                </mc:Choice>
                <mc:Fallback>
                  <p:oleObj name="Equation" r:id="rId11" imgW="215640" imgH="241200" progId="Equation.DSMT4">
                    <p:embed/>
                    <p:pic>
                      <p:nvPicPr>
                        <p:cNvPr id="8" name="Object 7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483956" y="1851715"/>
                          <a:ext cx="416499" cy="46549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1" name="Group 40"/>
          <p:cNvGrpSpPr/>
          <p:nvPr/>
        </p:nvGrpSpPr>
        <p:grpSpPr>
          <a:xfrm>
            <a:off x="1" y="2651654"/>
            <a:ext cx="1828800" cy="1973096"/>
            <a:chOff x="-144448" y="3089600"/>
            <a:chExt cx="2289063" cy="2342932"/>
          </a:xfrm>
        </p:grpSpPr>
        <p:grpSp>
          <p:nvGrpSpPr>
            <p:cNvPr id="42" name="Group 41"/>
            <p:cNvGrpSpPr/>
            <p:nvPr/>
          </p:nvGrpSpPr>
          <p:grpSpPr>
            <a:xfrm>
              <a:off x="-144448" y="3121959"/>
              <a:ext cx="2289063" cy="2310573"/>
              <a:chOff x="-144448" y="3121959"/>
              <a:chExt cx="2289063" cy="2310573"/>
            </a:xfrm>
          </p:grpSpPr>
          <p:pic>
            <p:nvPicPr>
              <p:cNvPr id="45" name="Picture 44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12234" y="3121959"/>
                <a:ext cx="2032381" cy="1372378"/>
              </a:xfrm>
              <a:prstGeom prst="rect">
                <a:avLst/>
              </a:prstGeom>
            </p:spPr>
          </p:pic>
          <p:sp>
            <p:nvSpPr>
              <p:cNvPr id="46" name="Rectangle 45"/>
              <p:cNvSpPr/>
              <p:nvPr/>
            </p:nvSpPr>
            <p:spPr>
              <a:xfrm>
                <a:off x="1371599" y="4102538"/>
                <a:ext cx="74892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plane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" name="TextBox 43"/>
                  <p:cNvSpPr txBox="1"/>
                  <p:nvPr/>
                </p:nvSpPr>
                <p:spPr>
                  <a:xfrm>
                    <a:off x="-144448" y="4445774"/>
                    <a:ext cx="1765414" cy="986758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6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oMath>
                    </a14:m>
                    <a:r>
                      <a:rPr lang="en-US" sz="1600" dirty="0" smtClean="0"/>
                      <a:t> and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6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a14:m>
                    <a:r>
                      <a:rPr lang="en-US" sz="1600" dirty="0" smtClean="0"/>
                      <a:t> </a:t>
                    </a:r>
                  </a:p>
                  <a:p>
                    <a:r>
                      <a:rPr lang="en-US" sz="1600" dirty="0" smtClean="0"/>
                      <a:t>~ uncorrelated</a:t>
                    </a:r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44" name="TextBox 4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-144448" y="4445774"/>
                    <a:ext cx="1765414" cy="986758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t="-1439" b="-7194"/>
                    </a:stretch>
                  </a:blipFill>
                  <a:ln>
                    <a:solidFill>
                      <a:schemeClr val="tx1"/>
                    </a:solidFill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43" name="TextBox 42"/>
            <p:cNvSpPr txBox="1"/>
            <p:nvPr/>
          </p:nvSpPr>
          <p:spPr>
            <a:xfrm>
              <a:off x="984252" y="3089600"/>
              <a:ext cx="6367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0" dirty="0" err="1" smtClean="0"/>
                <a:t>p+Au</a:t>
              </a:r>
              <a:endParaRPr lang="en-US" sz="1400" b="1" i="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2195309" y="5822771"/>
                <a:ext cx="6299417" cy="6513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b="1" i="0" dirty="0" smtClean="0">
                    <a:solidFill>
                      <a:srgbClr val="FB1525"/>
                    </a:solidFill>
                  </a:rPr>
                  <a:t>Characteristic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1" i="1" smtClean="0">
                            <a:solidFill>
                              <a:srgbClr val="FB1525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1" i="0" smtClean="0">
                            <a:solidFill>
                              <a:srgbClr val="FB1525"/>
                            </a:solidFill>
                            <a:latin typeface="Cambria Math" panose="02040503050406030204" pitchFamily="18" charset="0"/>
                          </a:rPr>
                          <m:t>𝐬</m:t>
                        </m:r>
                      </m:e>
                    </m:rad>
                  </m:oMath>
                </a14:m>
                <a:r>
                  <a:rPr lang="en-US" b="1" i="0" dirty="0" smtClean="0">
                    <a:solidFill>
                      <a:srgbClr val="FB1525"/>
                    </a:solidFill>
                  </a:rPr>
                  <a:t>, centrality and system dependence </a:t>
                </a:r>
              </a:p>
              <a:p>
                <a:r>
                  <a:rPr lang="en-US" b="1" i="0" dirty="0" smtClean="0">
                    <a:solidFill>
                      <a:srgbClr val="FB1525"/>
                    </a:solidFill>
                  </a:rPr>
                  <a:t>Expected for “</a:t>
                </a:r>
                <a:r>
                  <a:rPr lang="en-US" b="1" i="0" u="sng" dirty="0" smtClean="0">
                    <a:solidFill>
                      <a:srgbClr val="FB1525"/>
                    </a:solidFill>
                  </a:rPr>
                  <a:t>background-free” signal</a:t>
                </a:r>
                <a:r>
                  <a:rPr lang="en-US" b="1" i="0" dirty="0" smtClean="0">
                    <a:solidFill>
                      <a:srgbClr val="FB1525"/>
                    </a:solidFill>
                  </a:rPr>
                  <a:t>?  </a:t>
                </a:r>
                <a:endParaRPr lang="en-US" b="1" i="0" dirty="0">
                  <a:solidFill>
                    <a:srgbClr val="FB1525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309" y="5822771"/>
                <a:ext cx="6299417" cy="651397"/>
              </a:xfrm>
              <a:prstGeom prst="rect">
                <a:avLst/>
              </a:prstGeom>
              <a:blipFill>
                <a:blip r:embed="rId15"/>
                <a:stretch>
                  <a:fillRect l="-97" t="-3738" r="-387" b="-140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Freeform 35"/>
          <p:cNvSpPr/>
          <p:nvPr/>
        </p:nvSpPr>
        <p:spPr>
          <a:xfrm rot="504535">
            <a:off x="397914" y="4614144"/>
            <a:ext cx="2143222" cy="455173"/>
          </a:xfrm>
          <a:custGeom>
            <a:avLst/>
            <a:gdLst>
              <a:gd name="connsiteX0" fmla="*/ 0 w 2281382"/>
              <a:gd name="connsiteY0" fmla="*/ 304800 h 780424"/>
              <a:gd name="connsiteX1" fmla="*/ 471055 w 2281382"/>
              <a:gd name="connsiteY1" fmla="*/ 646545 h 780424"/>
              <a:gd name="connsiteX2" fmla="*/ 1385455 w 2281382"/>
              <a:gd name="connsiteY2" fmla="*/ 738909 h 780424"/>
              <a:gd name="connsiteX3" fmla="*/ 2281382 w 2281382"/>
              <a:gd name="connsiteY3" fmla="*/ 0 h 78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1382" h="780424">
                <a:moveTo>
                  <a:pt x="0" y="304800"/>
                </a:moveTo>
                <a:cubicBezTo>
                  <a:pt x="120073" y="439497"/>
                  <a:pt x="240146" y="574194"/>
                  <a:pt x="471055" y="646545"/>
                </a:cubicBezTo>
                <a:cubicBezTo>
                  <a:pt x="701964" y="718897"/>
                  <a:pt x="1083734" y="846667"/>
                  <a:pt x="1385455" y="738909"/>
                </a:cubicBezTo>
                <a:cubicBezTo>
                  <a:pt x="1687176" y="631151"/>
                  <a:pt x="1984279" y="315575"/>
                  <a:pt x="2281382" y="0"/>
                </a:cubicBezTo>
              </a:path>
            </a:pathLst>
          </a:custGeom>
          <a:noFill/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16"/>
          <a:srcRect l="31862" t="18682" b="16595"/>
          <a:stretch/>
        </p:blipFill>
        <p:spPr>
          <a:xfrm>
            <a:off x="2725659" y="2348093"/>
            <a:ext cx="2124064" cy="533400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48" name="Oval 47"/>
          <p:cNvSpPr/>
          <p:nvPr/>
        </p:nvSpPr>
        <p:spPr>
          <a:xfrm>
            <a:off x="4442403" y="2286000"/>
            <a:ext cx="420042" cy="533400"/>
          </a:xfrm>
          <a:prstGeom prst="ellipse">
            <a:avLst/>
          </a:pr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7111143" y="1491149"/>
            <a:ext cx="1268401" cy="465498"/>
            <a:chOff x="483956" y="1851715"/>
            <a:chExt cx="1268401" cy="465498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10"/>
            <a:srcRect r="80864" b="9000"/>
            <a:stretch/>
          </p:blipFill>
          <p:spPr>
            <a:xfrm>
              <a:off x="609601" y="1921083"/>
              <a:ext cx="1142756" cy="318454"/>
            </a:xfrm>
            <a:prstGeom prst="rect">
              <a:avLst/>
            </a:prstGeom>
          </p:spPr>
        </p:pic>
        <p:graphicFrame>
          <p:nvGraphicFramePr>
            <p:cNvPr id="54" name="Object 53"/>
            <p:cNvGraphicFramePr>
              <a:graphicFrameLocks noChangeAspect="1"/>
            </p:cNvGraphicFramePr>
            <p:nvPr/>
          </p:nvGraphicFramePr>
          <p:xfrm>
            <a:off x="483956" y="1851715"/>
            <a:ext cx="416499" cy="4654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44462" name="Equation" r:id="rId17" imgW="215640" imgH="241200" progId="Equation.DSMT4">
                    <p:embed/>
                  </p:oleObj>
                </mc:Choice>
                <mc:Fallback>
                  <p:oleObj name="Equation" r:id="rId17" imgW="215640" imgH="241200" progId="Equation.DSMT4">
                    <p:embed/>
                    <p:pic>
                      <p:nvPicPr>
                        <p:cNvPr id="54" name="Object 53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483956" y="1851715"/>
                          <a:ext cx="416499" cy="46549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7" name="Rounded Rectangle 36"/>
          <p:cNvSpPr/>
          <p:nvPr/>
        </p:nvSpPr>
        <p:spPr>
          <a:xfrm>
            <a:off x="152399" y="152400"/>
            <a:ext cx="4167763" cy="431342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100" b="1" dirty="0" smtClean="0">
                <a:solidFill>
                  <a:srgbClr val="320CD6"/>
                </a:solidFill>
              </a:rPr>
              <a:t>Signal Quantification &amp; trends</a:t>
            </a:r>
            <a:endParaRPr lang="en-US" sz="2100" dirty="0"/>
          </a:p>
        </p:txBody>
      </p:sp>
      <p:sp>
        <p:nvSpPr>
          <p:cNvPr id="4" name="Right Arrow 3"/>
          <p:cNvSpPr/>
          <p:nvPr/>
        </p:nvSpPr>
        <p:spPr>
          <a:xfrm rot="5400000">
            <a:off x="7572681" y="2149685"/>
            <a:ext cx="345326" cy="17147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Arrow 37"/>
          <p:cNvSpPr/>
          <p:nvPr/>
        </p:nvSpPr>
        <p:spPr>
          <a:xfrm>
            <a:off x="2217572" y="2475159"/>
            <a:ext cx="345326" cy="17147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452591" y="2590800"/>
            <a:ext cx="3661855" cy="25966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1566" y="1416070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Relation to Gamma Correlator</a:t>
            </a:r>
            <a:endParaRPr lang="en-US" dirty="0"/>
          </a:p>
        </p:txBody>
      </p:sp>
      <p:grpSp>
        <p:nvGrpSpPr>
          <p:cNvPr id="39" name="Group 38"/>
          <p:cNvGrpSpPr/>
          <p:nvPr/>
        </p:nvGrpSpPr>
        <p:grpSpPr>
          <a:xfrm>
            <a:off x="5528792" y="2595216"/>
            <a:ext cx="3615208" cy="2607371"/>
            <a:chOff x="3088025" y="3817117"/>
            <a:chExt cx="2960137" cy="2066807"/>
          </a:xfrm>
        </p:grpSpPr>
        <p:grpSp>
          <p:nvGrpSpPr>
            <p:cNvPr id="40" name="Group 39"/>
            <p:cNvGrpSpPr/>
            <p:nvPr/>
          </p:nvGrpSpPr>
          <p:grpSpPr>
            <a:xfrm>
              <a:off x="3088025" y="3817117"/>
              <a:ext cx="2960137" cy="2066807"/>
              <a:chOff x="4800600" y="919516"/>
              <a:chExt cx="4330134" cy="3138219"/>
            </a:xfrm>
          </p:grpSpPr>
          <p:pic>
            <p:nvPicPr>
              <p:cNvPr id="50" name="Picture 49"/>
              <p:cNvPicPr>
                <a:picLocks noChangeAspect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4800600" y="919516"/>
                <a:ext cx="4330134" cy="3138219"/>
              </a:xfrm>
              <a:prstGeom prst="rect">
                <a:avLst/>
              </a:prstGeom>
            </p:spPr>
          </p:pic>
          <p:sp>
            <p:nvSpPr>
              <p:cNvPr id="51" name="TextBox 50"/>
              <p:cNvSpPr txBox="1"/>
              <p:nvPr/>
            </p:nvSpPr>
            <p:spPr>
              <a:xfrm>
                <a:off x="6074077" y="1122884"/>
                <a:ext cx="89159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i="0" dirty="0" smtClean="0"/>
                  <a:t>200 GeV</a:t>
                </a:r>
                <a:endParaRPr lang="en-US" sz="1400" b="1" i="0" dirty="0"/>
              </a:p>
            </p:txBody>
          </p:sp>
        </p:grpSp>
        <p:sp>
          <p:nvSpPr>
            <p:cNvPr id="49" name="Rectangle 48"/>
            <p:cNvSpPr/>
            <p:nvPr/>
          </p:nvSpPr>
          <p:spPr>
            <a:xfrm>
              <a:off x="5639474" y="4638964"/>
              <a:ext cx="266700" cy="2023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7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7324636"/>
              </p:ext>
            </p:extLst>
          </p:nvPr>
        </p:nvGraphicFramePr>
        <p:xfrm>
          <a:off x="4811281" y="5195888"/>
          <a:ext cx="852488" cy="598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44463" name="Equation" r:id="rId20" imgW="685800" imgH="482400" progId="Equation.DSMT4">
                  <p:embed/>
                </p:oleObj>
              </mc:Choice>
              <mc:Fallback>
                <p:oleObj name="Equation" r:id="rId20" imgW="685800" imgH="482400" progId="Equation.DSMT4">
                  <p:embed/>
                  <p:pic>
                    <p:nvPicPr>
                      <p:cNvPr id="47" name="Object 46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4811281" y="5195888"/>
                        <a:ext cx="852488" cy="598487"/>
                      </a:xfrm>
                      <a:prstGeom prst="rect">
                        <a:avLst/>
                      </a:prstGeom>
                      <a:solidFill>
                        <a:srgbClr val="FFFF00">
                          <a:alpha val="17000"/>
                        </a:srgbClr>
                      </a:solidFill>
                      <a:ln cmpd="thickThin"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5510628" y="5312637"/>
                <a:ext cx="3669339" cy="3723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ym typeface="Wingdings" panose="05000000000000000000" pitchFamily="2" charset="2"/>
                  </a:rPr>
                  <a:t> </a:t>
                </a:r>
                <a:r>
                  <a:rPr lang="en-US" dirty="0" smtClean="0"/>
                  <a:t>Little if any, dependence on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0628" y="5312637"/>
                <a:ext cx="3669339" cy="372346"/>
              </a:xfrm>
              <a:prstGeom prst="rect">
                <a:avLst/>
              </a:prstGeom>
              <a:blipFill>
                <a:blip r:embed="rId22"/>
                <a:stretch>
                  <a:fillRect l="-997" t="-6452" b="-24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TextBox 55"/>
          <p:cNvSpPr txBox="1"/>
          <p:nvPr/>
        </p:nvSpPr>
        <p:spPr>
          <a:xfrm>
            <a:off x="6553200" y="2360879"/>
            <a:ext cx="2351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System dependence 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67368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5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1" grpId="0"/>
      <p:bldP spid="36" grpId="0" animBg="1"/>
      <p:bldP spid="48" grpId="0" animBg="1"/>
      <p:bldP spid="4" grpId="0" animBg="1"/>
      <p:bldP spid="38" grpId="0" animBg="1"/>
      <p:bldP spid="7" grpId="0"/>
      <p:bldP spid="55" grpId="0"/>
      <p:bldP spid="5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D3E141-968B-4F7C-BC11-B3BEC2AE2E98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-1524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416675"/>
            <a:ext cx="5562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582" y="2281276"/>
            <a:ext cx="3429000" cy="370679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68359" y="2250604"/>
            <a:ext cx="50506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/>
              <a:t> </a:t>
            </a:r>
            <a:r>
              <a:rPr lang="en-US" sz="1900" dirty="0" smtClean="0"/>
              <a:t>Charged </a:t>
            </a:r>
            <a:r>
              <a:rPr lang="en-US" sz="1900" dirty="0"/>
              <a:t>hadrons </a:t>
            </a:r>
            <a:r>
              <a:rPr lang="en-US" sz="1900" dirty="0" smtClean="0"/>
              <a:t>with 0.2 </a:t>
            </a:r>
            <a:r>
              <a:rPr lang="en-US" sz="1900" dirty="0"/>
              <a:t>&lt; </a:t>
            </a:r>
            <a:r>
              <a:rPr lang="en-US" sz="1900" dirty="0" err="1"/>
              <a:t>p</a:t>
            </a:r>
            <a:r>
              <a:rPr lang="en-US" sz="1900" baseline="-25000" dirty="0" err="1"/>
              <a:t>T</a:t>
            </a:r>
            <a:r>
              <a:rPr lang="en-US" sz="1900" dirty="0"/>
              <a:t> &lt; 2</a:t>
            </a:r>
            <a:r>
              <a:rPr lang="en-US" sz="1900" dirty="0" smtClean="0"/>
              <a:t>.0 </a:t>
            </a:r>
            <a:r>
              <a:rPr lang="en-US" sz="1900" dirty="0"/>
              <a:t>GeV/c </a:t>
            </a:r>
            <a:r>
              <a:rPr lang="en-US" sz="1900" dirty="0" smtClean="0"/>
              <a:t>used to construct ;</a:t>
            </a:r>
          </a:p>
          <a:p>
            <a:pPr algn="l"/>
            <a:r>
              <a:rPr lang="en-US" sz="400" dirty="0"/>
              <a:t> </a:t>
            </a:r>
            <a:endParaRPr lang="en-US" sz="400" dirty="0" smtClean="0"/>
          </a:p>
          <a:p>
            <a:pPr algn="l"/>
            <a:r>
              <a:rPr lang="en-US" sz="1900" b="1" i="0" dirty="0" smtClean="0">
                <a:solidFill>
                  <a:srgbClr val="336600"/>
                </a:solidFill>
              </a:rPr>
              <a:t>Ψ</a:t>
            </a:r>
            <a:r>
              <a:rPr lang="en-US" sz="1900" b="1" i="0" baseline="-25000" dirty="0" smtClean="0">
                <a:solidFill>
                  <a:srgbClr val="336600"/>
                </a:solidFill>
              </a:rPr>
              <a:t>2E</a:t>
            </a:r>
            <a:r>
              <a:rPr lang="en-US" sz="1900" dirty="0" smtClean="0"/>
              <a:t> </a:t>
            </a:r>
            <a:r>
              <a:rPr lang="en-US" sz="1900" dirty="0"/>
              <a:t>(East) for particles with </a:t>
            </a:r>
            <a:r>
              <a:rPr lang="en-US" sz="1900" b="1" i="0" dirty="0" smtClean="0">
                <a:solidFill>
                  <a:srgbClr val="336600"/>
                </a:solidFill>
              </a:rPr>
              <a:t>0.1 </a:t>
            </a:r>
            <a:r>
              <a:rPr lang="en-US" sz="1900" b="1" i="0" dirty="0">
                <a:solidFill>
                  <a:srgbClr val="336600"/>
                </a:solidFill>
              </a:rPr>
              <a:t>&lt; η &lt; 1.0 </a:t>
            </a:r>
            <a:endParaRPr lang="en-US" sz="1900" b="1" i="0" dirty="0" smtClean="0">
              <a:solidFill>
                <a:srgbClr val="336600"/>
              </a:solidFill>
            </a:endParaRPr>
          </a:p>
          <a:p>
            <a:pPr algn="l"/>
            <a:r>
              <a:rPr lang="en-US" sz="1900" b="1" i="0" dirty="0" smtClean="0">
                <a:solidFill>
                  <a:srgbClr val="4B14E6"/>
                </a:solidFill>
              </a:rPr>
              <a:t>Ψ</a:t>
            </a:r>
            <a:r>
              <a:rPr lang="en-US" sz="1900" b="1" i="0" baseline="-25000" dirty="0" smtClean="0">
                <a:solidFill>
                  <a:srgbClr val="4B14E6"/>
                </a:solidFill>
              </a:rPr>
              <a:t>2W</a:t>
            </a:r>
            <a:r>
              <a:rPr lang="en-US" sz="1900" dirty="0" smtClean="0"/>
              <a:t> </a:t>
            </a:r>
            <a:r>
              <a:rPr lang="en-US" sz="1900" dirty="0"/>
              <a:t>(West) for particles with</a:t>
            </a:r>
            <a:r>
              <a:rPr lang="en-US" sz="1900" dirty="0" smtClean="0"/>
              <a:t> </a:t>
            </a:r>
            <a:r>
              <a:rPr lang="en-US" sz="1900" b="1" dirty="0">
                <a:solidFill>
                  <a:srgbClr val="4B14E6"/>
                </a:solidFill>
              </a:rPr>
              <a:t>−1.0 &lt; η &lt; −</a:t>
            </a:r>
            <a:r>
              <a:rPr lang="en-US" sz="1900" b="1" dirty="0" smtClean="0">
                <a:solidFill>
                  <a:srgbClr val="4B14E6"/>
                </a:solidFill>
              </a:rPr>
              <a:t>0.1</a:t>
            </a:r>
            <a:endParaRPr lang="en-US" sz="1900" b="1" dirty="0">
              <a:solidFill>
                <a:srgbClr val="4B14E6"/>
              </a:solidFill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6910373"/>
              </p:ext>
            </p:extLst>
          </p:nvPr>
        </p:nvGraphicFramePr>
        <p:xfrm>
          <a:off x="3886200" y="4335455"/>
          <a:ext cx="3060700" cy="347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4203" name="Equation" r:id="rId6" imgW="2234880" imgH="253800" progId="Equation.DSMT4">
                  <p:embed/>
                </p:oleObj>
              </mc:Choice>
              <mc:Fallback>
                <p:oleObj name="Equation" r:id="rId6" imgW="2234880" imgH="253800" progId="Equation.DSMT4">
                  <p:embed/>
                  <p:pic>
                    <p:nvPicPr>
                      <p:cNvPr id="20" name="Object 19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886200" y="4335455"/>
                        <a:ext cx="3060700" cy="34766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3767151" y="4675434"/>
            <a:ext cx="5453049" cy="1831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for charged hadrons </a:t>
            </a:r>
            <a:r>
              <a:rPr lang="en-US" dirty="0"/>
              <a:t>with </a:t>
            </a:r>
            <a:r>
              <a:rPr lang="en-US" dirty="0" smtClean="0"/>
              <a:t>0.35 </a:t>
            </a:r>
            <a:r>
              <a:rPr lang="en-US" dirty="0"/>
              <a:t>&lt; </a:t>
            </a:r>
            <a:r>
              <a:rPr lang="en-US" dirty="0" err="1"/>
              <a:t>pT</a:t>
            </a:r>
            <a:r>
              <a:rPr lang="en-US" dirty="0"/>
              <a:t> &lt; 2</a:t>
            </a:r>
            <a:r>
              <a:rPr lang="en-US" dirty="0" smtClean="0"/>
              <a:t>.0 </a:t>
            </a:r>
            <a:r>
              <a:rPr lang="en-US" dirty="0"/>
              <a:t>GeV/c, </a:t>
            </a:r>
            <a:endParaRPr lang="en-US" dirty="0" smtClean="0"/>
          </a:p>
          <a:p>
            <a:pPr algn="l"/>
            <a:r>
              <a:rPr lang="en-US" sz="500" dirty="0"/>
              <a:t> </a:t>
            </a:r>
            <a:endParaRPr lang="en-US" sz="500" dirty="0" smtClean="0"/>
          </a:p>
          <a:p>
            <a:pPr algn="l"/>
            <a:r>
              <a:rPr lang="en-US" b="1" i="0" dirty="0" smtClean="0">
                <a:solidFill>
                  <a:srgbClr val="4B14E6"/>
                </a:solidFill>
              </a:rPr>
              <a:t>Ψ</a:t>
            </a:r>
            <a:r>
              <a:rPr lang="en-US" b="1" i="0" baseline="-25000" dirty="0" smtClean="0">
                <a:solidFill>
                  <a:srgbClr val="4B14E6"/>
                </a:solidFill>
              </a:rPr>
              <a:t>2W</a:t>
            </a:r>
            <a:r>
              <a:rPr lang="en-US" dirty="0" smtClean="0"/>
              <a:t> </a:t>
            </a:r>
            <a:r>
              <a:rPr lang="en-US" dirty="0"/>
              <a:t>(West) </a:t>
            </a:r>
            <a:r>
              <a:rPr lang="en-US" dirty="0" smtClean="0"/>
              <a:t>for </a:t>
            </a:r>
            <a:r>
              <a:rPr lang="en-US" dirty="0"/>
              <a:t>particles </a:t>
            </a:r>
            <a:r>
              <a:rPr lang="en-US" dirty="0" smtClean="0"/>
              <a:t>in the </a:t>
            </a:r>
            <a:r>
              <a:rPr lang="en-US" dirty="0"/>
              <a:t>range </a:t>
            </a:r>
            <a:r>
              <a:rPr lang="en-US" b="1" i="0" dirty="0" smtClean="0">
                <a:solidFill>
                  <a:srgbClr val="336600"/>
                </a:solidFill>
              </a:rPr>
              <a:t>0.1 </a:t>
            </a:r>
            <a:r>
              <a:rPr lang="en-US" b="1" i="0" dirty="0">
                <a:solidFill>
                  <a:srgbClr val="336600"/>
                </a:solidFill>
              </a:rPr>
              <a:t>&lt; η &lt; 1.0 </a:t>
            </a:r>
            <a:endParaRPr lang="en-US" b="1" i="0" dirty="0" smtClean="0">
              <a:solidFill>
                <a:srgbClr val="336600"/>
              </a:solidFill>
            </a:endParaRPr>
          </a:p>
          <a:p>
            <a:pPr algn="l"/>
            <a:r>
              <a:rPr lang="en-US" b="1" i="0" dirty="0" smtClean="0">
                <a:solidFill>
                  <a:srgbClr val="336600"/>
                </a:solidFill>
              </a:rPr>
              <a:t>Ψ</a:t>
            </a:r>
            <a:r>
              <a:rPr lang="en-US" b="1" i="0" baseline="-25000" dirty="0" smtClean="0">
                <a:solidFill>
                  <a:srgbClr val="336600"/>
                </a:solidFill>
              </a:rPr>
              <a:t>2E</a:t>
            </a:r>
            <a:r>
              <a:rPr lang="en-US" dirty="0" smtClean="0"/>
              <a:t> </a:t>
            </a:r>
            <a:r>
              <a:rPr lang="en-US" dirty="0"/>
              <a:t>(East)</a:t>
            </a:r>
            <a:r>
              <a:rPr lang="en-US" dirty="0" smtClean="0"/>
              <a:t> </a:t>
            </a:r>
            <a:r>
              <a:rPr lang="en-US" dirty="0"/>
              <a:t>for particles </a:t>
            </a:r>
            <a:r>
              <a:rPr lang="en-US" dirty="0" smtClean="0"/>
              <a:t>in </a:t>
            </a:r>
            <a:r>
              <a:rPr lang="en-US" dirty="0"/>
              <a:t>the range </a:t>
            </a:r>
            <a:r>
              <a:rPr lang="en-US" b="1" dirty="0">
                <a:solidFill>
                  <a:srgbClr val="4B14E6"/>
                </a:solidFill>
              </a:rPr>
              <a:t>−1.0 &lt; η &lt; −</a:t>
            </a:r>
            <a:r>
              <a:rPr lang="en-US" b="1" dirty="0" smtClean="0">
                <a:solidFill>
                  <a:srgbClr val="4B14E6"/>
                </a:solidFill>
              </a:rPr>
              <a:t>0.1</a:t>
            </a:r>
          </a:p>
          <a:p>
            <a:pPr marL="742950" lvl="1" indent="-285750" algn="l">
              <a:buFont typeface="Wingdings" panose="05000000000000000000" pitchFamily="2" charset="2"/>
              <a:buChar char="ü"/>
            </a:pPr>
            <a:r>
              <a:rPr lang="en-US" dirty="0" smtClean="0"/>
              <a:t>Avoids</a:t>
            </a:r>
            <a:r>
              <a:rPr lang="en-US" b="1" dirty="0" smtClean="0">
                <a:solidFill>
                  <a:srgbClr val="4B14E6"/>
                </a:solidFill>
              </a:rPr>
              <a:t> </a:t>
            </a:r>
            <a:r>
              <a:rPr lang="en-US" dirty="0" smtClean="0"/>
              <a:t>auto-correlations</a:t>
            </a:r>
            <a:r>
              <a:rPr lang="en-US" dirty="0"/>
              <a:t>, </a:t>
            </a:r>
            <a:endParaRPr lang="en-US" dirty="0" smtClean="0"/>
          </a:p>
          <a:p>
            <a:pPr marL="742950" lvl="1" indent="-285750" algn="l">
              <a:buFont typeface="Wingdings" panose="05000000000000000000" pitchFamily="2" charset="2"/>
              <a:buChar char="ü"/>
            </a:pPr>
            <a:r>
              <a:rPr lang="en-US" dirty="0"/>
              <a:t>S</a:t>
            </a:r>
            <a:r>
              <a:rPr lang="en-US" dirty="0" smtClean="0"/>
              <a:t>uppress possible short-range </a:t>
            </a:r>
          </a:p>
          <a:p>
            <a:pPr lvl="1" algn="l"/>
            <a:r>
              <a:rPr lang="en-US" dirty="0" smtClean="0"/>
              <a:t>     non-ﬂow correlations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357342" y="393990"/>
            <a:ext cx="2667000" cy="1777706"/>
            <a:chOff x="5317543" y="457200"/>
            <a:chExt cx="2667000" cy="1777706"/>
          </a:xfrm>
        </p:grpSpPr>
        <p:sp>
          <p:nvSpPr>
            <p:cNvPr id="3" name="TextBox 2"/>
            <p:cNvSpPr txBox="1"/>
            <p:nvPr/>
          </p:nvSpPr>
          <p:spPr>
            <a:xfrm>
              <a:off x="6104258" y="457200"/>
              <a:ext cx="109356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900" u="sng" dirty="0" smtClean="0"/>
                <a:t>Analysis</a:t>
              </a:r>
              <a:endParaRPr lang="en-US" sz="1900" b="1" i="0" dirty="0">
                <a:solidFill>
                  <a:srgbClr val="FF0000"/>
                </a:solidFill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5317543" y="1307101"/>
              <a:ext cx="2667000" cy="587473"/>
              <a:chOff x="4876800" y="1697828"/>
              <a:chExt cx="2667000" cy="587473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6253368" y="1828800"/>
                <a:ext cx="0" cy="30480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4876800" y="1981200"/>
                <a:ext cx="2667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Rectangle 13"/>
              <p:cNvSpPr/>
              <p:nvPr/>
            </p:nvSpPr>
            <p:spPr>
              <a:xfrm>
                <a:off x="4922506" y="1708815"/>
                <a:ext cx="640093" cy="576486"/>
              </a:xfrm>
              <a:prstGeom prst="rect">
                <a:avLst/>
              </a:prstGeom>
              <a:solidFill>
                <a:srgbClr val="0033CC"/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6903707" y="1697828"/>
                <a:ext cx="640093" cy="576486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Freeform 17"/>
            <p:cNvSpPr/>
            <p:nvPr/>
          </p:nvSpPr>
          <p:spPr>
            <a:xfrm>
              <a:off x="5724749" y="923918"/>
              <a:ext cx="1948872" cy="357344"/>
            </a:xfrm>
            <a:custGeom>
              <a:avLst/>
              <a:gdLst>
                <a:gd name="connsiteX0" fmla="*/ 1948872 w 1948872"/>
                <a:gd name="connsiteY0" fmla="*/ 357344 h 357344"/>
                <a:gd name="connsiteX1" fmla="*/ 1496291 w 1948872"/>
                <a:gd name="connsiteY1" fmla="*/ 52544 h 357344"/>
                <a:gd name="connsiteX2" fmla="*/ 397163 w 1948872"/>
                <a:gd name="connsiteY2" fmla="*/ 24835 h 357344"/>
                <a:gd name="connsiteX3" fmla="*/ 0 w 1948872"/>
                <a:gd name="connsiteY3" fmla="*/ 311163 h 357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48872" h="357344">
                  <a:moveTo>
                    <a:pt x="1948872" y="357344"/>
                  </a:moveTo>
                  <a:cubicBezTo>
                    <a:pt x="1851890" y="232653"/>
                    <a:pt x="1754909" y="107962"/>
                    <a:pt x="1496291" y="52544"/>
                  </a:cubicBezTo>
                  <a:cubicBezTo>
                    <a:pt x="1237673" y="-2874"/>
                    <a:pt x="646545" y="-18268"/>
                    <a:pt x="397163" y="24835"/>
                  </a:cubicBezTo>
                  <a:cubicBezTo>
                    <a:pt x="147781" y="67938"/>
                    <a:pt x="73890" y="189550"/>
                    <a:pt x="0" y="311163"/>
                  </a:cubicBezTo>
                </a:path>
              </a:pathLst>
            </a:custGeom>
            <a:noFill/>
            <a:ln w="12700">
              <a:headEnd type="diamond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/>
            <p:cNvSpPr/>
            <p:nvPr/>
          </p:nvSpPr>
          <p:spPr>
            <a:xfrm rot="10800000">
              <a:off x="5695092" y="1877562"/>
              <a:ext cx="1948872" cy="357344"/>
            </a:xfrm>
            <a:custGeom>
              <a:avLst/>
              <a:gdLst>
                <a:gd name="connsiteX0" fmla="*/ 1948872 w 1948872"/>
                <a:gd name="connsiteY0" fmla="*/ 357344 h 357344"/>
                <a:gd name="connsiteX1" fmla="*/ 1496291 w 1948872"/>
                <a:gd name="connsiteY1" fmla="*/ 52544 h 357344"/>
                <a:gd name="connsiteX2" fmla="*/ 397163 w 1948872"/>
                <a:gd name="connsiteY2" fmla="*/ 24835 h 357344"/>
                <a:gd name="connsiteX3" fmla="*/ 0 w 1948872"/>
                <a:gd name="connsiteY3" fmla="*/ 311163 h 357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48872" h="357344">
                  <a:moveTo>
                    <a:pt x="1948872" y="357344"/>
                  </a:moveTo>
                  <a:cubicBezTo>
                    <a:pt x="1851890" y="232653"/>
                    <a:pt x="1754909" y="107962"/>
                    <a:pt x="1496291" y="52544"/>
                  </a:cubicBezTo>
                  <a:cubicBezTo>
                    <a:pt x="1237673" y="-2874"/>
                    <a:pt x="646545" y="-18268"/>
                    <a:pt x="397163" y="24835"/>
                  </a:cubicBezTo>
                  <a:cubicBezTo>
                    <a:pt x="147781" y="67938"/>
                    <a:pt x="73890" y="189550"/>
                    <a:pt x="0" y="311163"/>
                  </a:cubicBezTo>
                </a:path>
              </a:pathLst>
            </a:custGeom>
            <a:noFill/>
            <a:ln w="12700">
              <a:headEnd type="diamond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4090997" y="3672520"/>
            <a:ext cx="48053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0" dirty="0" smtClean="0">
                <a:solidFill>
                  <a:schemeClr val="tx2">
                    <a:lumMod val="75000"/>
                  </a:schemeClr>
                </a:solidFill>
              </a:rPr>
              <a:t>For </a:t>
            </a:r>
            <a:r>
              <a:rPr lang="en-US" b="1" i="0" dirty="0" err="1" smtClean="0">
                <a:solidFill>
                  <a:schemeClr val="tx2">
                    <a:lumMod val="75000"/>
                  </a:schemeClr>
                </a:solidFill>
              </a:rPr>
              <a:t>p+Au</a:t>
            </a:r>
            <a:r>
              <a:rPr lang="en-US" b="1" i="0" dirty="0" smtClean="0">
                <a:solidFill>
                  <a:schemeClr val="tx2">
                    <a:lumMod val="75000"/>
                  </a:schemeClr>
                </a:solidFill>
              </a:rPr>
              <a:t>, Ψ</a:t>
            </a:r>
            <a:r>
              <a:rPr lang="en-US" b="1" i="0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b="1" i="0" dirty="0" smtClean="0">
                <a:solidFill>
                  <a:schemeClr val="tx2">
                    <a:lumMod val="75000"/>
                  </a:schemeClr>
                </a:solidFill>
              </a:rPr>
              <a:t> for the Au going side is used 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74558" y="157435"/>
            <a:ext cx="2563522" cy="16389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u="sng" dirty="0" smtClean="0"/>
              <a:t>Data </a:t>
            </a:r>
            <a:r>
              <a:rPr lang="en-US" u="sng" dirty="0"/>
              <a:t>s</a:t>
            </a:r>
            <a:r>
              <a:rPr lang="en-US" u="sng" dirty="0" smtClean="0"/>
              <a:t>ets studied:</a:t>
            </a:r>
          </a:p>
          <a:p>
            <a:pPr algn="l"/>
            <a:r>
              <a:rPr lang="en-US" sz="1050" u="sng" dirty="0" smtClean="0"/>
              <a:t> </a:t>
            </a:r>
          </a:p>
          <a:p>
            <a:pPr algn="l"/>
            <a:r>
              <a:rPr lang="en-US" i="0" dirty="0" smtClean="0"/>
              <a:t>U+U      193 GeV</a:t>
            </a:r>
          </a:p>
          <a:p>
            <a:pPr algn="l"/>
            <a:r>
              <a:rPr lang="en-US" i="0" dirty="0" err="1" smtClean="0"/>
              <a:t>Au+Au</a:t>
            </a:r>
            <a:r>
              <a:rPr lang="en-US" dirty="0" smtClean="0"/>
              <a:t>   7.7 – </a:t>
            </a:r>
            <a:r>
              <a:rPr lang="en-US" i="0" dirty="0" smtClean="0">
                <a:solidFill>
                  <a:srgbClr val="003300"/>
                </a:solidFill>
              </a:rPr>
              <a:t>200 GeV</a:t>
            </a:r>
          </a:p>
          <a:p>
            <a:pPr algn="l"/>
            <a:r>
              <a:rPr lang="en-US" i="0" dirty="0" err="1"/>
              <a:t>Cu+Au</a:t>
            </a:r>
            <a:r>
              <a:rPr lang="en-US" i="0" dirty="0"/>
              <a:t>  200 GeV </a:t>
            </a:r>
            <a:endParaRPr lang="en-US" i="0" dirty="0" smtClean="0">
              <a:solidFill>
                <a:srgbClr val="003300"/>
              </a:solidFill>
            </a:endParaRPr>
          </a:p>
          <a:p>
            <a:pPr algn="l"/>
            <a:r>
              <a:rPr lang="en-US" i="0" dirty="0" err="1" smtClean="0"/>
              <a:t>p+Au</a:t>
            </a:r>
            <a:r>
              <a:rPr lang="en-US" i="0" dirty="0" smtClean="0"/>
              <a:t> </a:t>
            </a:r>
            <a:r>
              <a:rPr lang="en-US" b="1" i="0" dirty="0" smtClean="0">
                <a:solidFill>
                  <a:srgbClr val="FF0000"/>
                </a:solidFill>
              </a:rPr>
              <a:t>    </a:t>
            </a:r>
            <a:r>
              <a:rPr lang="en-US" i="0" dirty="0" smtClean="0"/>
              <a:t>200 GeV</a:t>
            </a:r>
            <a:endParaRPr lang="en-US" i="0" dirty="0"/>
          </a:p>
        </p:txBody>
      </p:sp>
      <p:sp>
        <p:nvSpPr>
          <p:cNvPr id="24" name="Rounded Rectangle 23"/>
          <p:cNvSpPr/>
          <p:nvPr/>
        </p:nvSpPr>
        <p:spPr>
          <a:xfrm>
            <a:off x="22860" y="67909"/>
            <a:ext cx="2263140" cy="431342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100" b="1" dirty="0">
                <a:solidFill>
                  <a:srgbClr val="320CD6"/>
                </a:solidFill>
              </a:rPr>
              <a:t>M</a:t>
            </a:r>
            <a:r>
              <a:rPr lang="en-US" sz="2100" b="1" dirty="0" smtClean="0">
                <a:solidFill>
                  <a:srgbClr val="320CD6"/>
                </a:solidFill>
              </a:rPr>
              <a:t>easurements</a:t>
            </a:r>
            <a:endParaRPr lang="en-US" sz="21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5948894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D3E141-968B-4F7C-BC11-B3BEC2AE2E98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-1524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416675"/>
            <a:ext cx="5562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4688992" y="3697190"/>
            <a:ext cx="44550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000" b="1" i="0" dirty="0" smtClean="0">
                <a:solidFill>
                  <a:srgbClr val="FB1525"/>
                </a:solidFill>
              </a:rPr>
              <a:t>In contrast, an essentially flat distribution </a:t>
            </a:r>
            <a:r>
              <a:rPr lang="en-US" sz="2000" b="1" i="0" dirty="0">
                <a:solidFill>
                  <a:srgbClr val="FB1525"/>
                </a:solidFill>
              </a:rPr>
              <a:t>for </a:t>
            </a:r>
            <a:r>
              <a:rPr lang="en-US" sz="2000" b="1" i="0" dirty="0" err="1" smtClean="0">
                <a:solidFill>
                  <a:srgbClr val="FB1525"/>
                </a:solidFill>
              </a:rPr>
              <a:t>p+Au</a:t>
            </a:r>
            <a:endParaRPr lang="en-US" b="1" i="0" dirty="0">
              <a:solidFill>
                <a:srgbClr val="FB1525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856910" y="5415926"/>
            <a:ext cx="43217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l">
              <a:buFont typeface="Wingdings" panose="05000000000000000000" pitchFamily="2" charset="2"/>
              <a:buChar char="ü"/>
            </a:pPr>
            <a:r>
              <a:rPr lang="en-US" dirty="0" smtClean="0"/>
              <a:t>“reduced </a:t>
            </a:r>
            <a:r>
              <a:rPr lang="en-US" dirty="0"/>
              <a:t>magnetic field </a:t>
            </a:r>
            <a:r>
              <a:rPr lang="en-US" dirty="0" smtClean="0"/>
              <a:t>strength” </a:t>
            </a:r>
            <a:endParaRPr lang="en-US" dirty="0"/>
          </a:p>
          <a:p>
            <a:pPr marL="742950" lvl="1" indent="-285750" algn="l">
              <a:buFont typeface="Wingdings" panose="05000000000000000000" pitchFamily="2" charset="2"/>
              <a:buChar char="ü"/>
            </a:pPr>
            <a:r>
              <a:rPr lang="en-US" dirty="0" smtClean="0"/>
              <a:t>random </a:t>
            </a:r>
            <a:r>
              <a:rPr lang="en-US" dirty="0"/>
              <a:t>B-field </a:t>
            </a:r>
            <a:r>
              <a:rPr lang="en-US" dirty="0" smtClean="0"/>
              <a:t>orientations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-15315" y="3706254"/>
            <a:ext cx="41155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000" b="1" i="0" dirty="0" smtClean="0">
                <a:solidFill>
                  <a:srgbClr val="FB1525"/>
                </a:solidFill>
              </a:rPr>
              <a:t>A decidedly “concave-shaped” distribution for peripheral </a:t>
            </a:r>
            <a:r>
              <a:rPr lang="en-US" sz="2000" b="1" i="0" dirty="0" err="1" smtClean="0">
                <a:solidFill>
                  <a:srgbClr val="FB1525"/>
                </a:solidFill>
              </a:rPr>
              <a:t>Au+Au</a:t>
            </a:r>
            <a:r>
              <a:rPr lang="en-US" sz="2000" b="1" i="0" dirty="0" smtClean="0">
                <a:solidFill>
                  <a:srgbClr val="FB1525"/>
                </a:solidFill>
              </a:rPr>
              <a:t> collisions</a:t>
            </a:r>
            <a:endParaRPr lang="en-US" b="1" i="0" dirty="0">
              <a:solidFill>
                <a:srgbClr val="FB1525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21327" y="4815762"/>
            <a:ext cx="38458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rgbClr val="002060"/>
                </a:solidFill>
              </a:rPr>
              <a:t>I</a:t>
            </a:r>
            <a:r>
              <a:rPr lang="en-US" b="1" dirty="0" smtClean="0">
                <a:solidFill>
                  <a:srgbClr val="002060"/>
                </a:solidFill>
              </a:rPr>
              <a:t>ndication for a CME-driven </a:t>
            </a:r>
            <a:r>
              <a:rPr lang="en-US" b="1" dirty="0">
                <a:solidFill>
                  <a:srgbClr val="002060"/>
                </a:solidFill>
              </a:rPr>
              <a:t>charge separation </a:t>
            </a:r>
            <a:r>
              <a:rPr lang="en-US" b="1" dirty="0" smtClean="0">
                <a:solidFill>
                  <a:srgbClr val="002060"/>
                </a:solidFill>
              </a:rPr>
              <a:t>contribution in these collisions</a:t>
            </a:r>
            <a:endParaRPr lang="en-US" b="1" dirty="0">
              <a:solidFill>
                <a:srgbClr val="002060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7288" y="513777"/>
            <a:ext cx="2138629" cy="1787462"/>
            <a:chOff x="-214651" y="886905"/>
            <a:chExt cx="2386169" cy="1939400"/>
          </a:xfrm>
        </p:grpSpPr>
        <p:grpSp>
          <p:nvGrpSpPr>
            <p:cNvPr id="23" name="Group 22"/>
            <p:cNvGrpSpPr/>
            <p:nvPr/>
          </p:nvGrpSpPr>
          <p:grpSpPr>
            <a:xfrm>
              <a:off x="41697" y="886905"/>
              <a:ext cx="2129821" cy="1646025"/>
              <a:chOff x="76202" y="1012840"/>
              <a:chExt cx="2129821" cy="1646025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76202" y="1012840"/>
                <a:ext cx="1822292" cy="1646025"/>
                <a:chOff x="6705599" y="544498"/>
                <a:chExt cx="2293774" cy="1970102"/>
              </a:xfrm>
            </p:grpSpPr>
            <p:pic>
              <p:nvPicPr>
                <p:cNvPr id="29" name="Picture 28"/>
                <p:cNvPicPr>
                  <a:picLocks noChangeAspect="1"/>
                </p:cNvPicPr>
                <p:nvPr/>
              </p:nvPicPr>
              <p:blipFill rotWithShape="1">
                <a:blip r:embed="rId5"/>
                <a:srcRect r="3492"/>
                <a:stretch/>
              </p:blipFill>
              <p:spPr>
                <a:xfrm>
                  <a:off x="6705599" y="1064064"/>
                  <a:ext cx="2138695" cy="1450536"/>
                </a:xfrm>
                <a:prstGeom prst="rect">
                  <a:avLst/>
                </a:prstGeom>
              </p:spPr>
            </p:pic>
            <p:sp>
              <p:nvSpPr>
                <p:cNvPr id="30" name="TextBox 29"/>
                <p:cNvSpPr txBox="1"/>
                <p:nvPr/>
              </p:nvSpPr>
              <p:spPr>
                <a:xfrm>
                  <a:off x="7976834" y="544498"/>
                  <a:ext cx="1022539" cy="3996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err="1" smtClean="0"/>
                    <a:t>Au+Au</a:t>
                  </a:r>
                  <a:endParaRPr lang="en-US" sz="1400" dirty="0"/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7605240" y="798578"/>
                  <a:ext cx="31451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i="0" dirty="0" smtClean="0"/>
                    <a:t>B</a:t>
                  </a:r>
                  <a:endParaRPr lang="en-US" sz="1400" b="1" i="0" dirty="0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Rectangle 27"/>
                  <p:cNvSpPr/>
                  <p:nvPr/>
                </p:nvSpPr>
                <p:spPr>
                  <a:xfrm>
                    <a:off x="1224536" y="2064210"/>
                    <a:ext cx="981487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6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a14:m>
                    <a:r>
                      <a:rPr lang="en-US" sz="1600" dirty="0"/>
                      <a:t> plane</a:t>
                    </a:r>
                    <a:endParaRPr lang="en-US" dirty="0"/>
                  </a:p>
                </p:txBody>
              </p:sp>
            </mc:Choice>
            <mc:Fallback xmlns="">
              <p:sp>
                <p:nvSpPr>
                  <p:cNvPr id="28" name="Rectangle 2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224536" y="2064210"/>
                    <a:ext cx="981487" cy="338554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1389" t="-5882" r="-8333" b="-3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-214651" y="2458973"/>
                  <a:ext cx="2351722" cy="367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a14:m>
                  <a:r>
                    <a:rPr lang="en-US" sz="1600" dirty="0" smtClean="0"/>
                    <a:t> and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US" sz="1600" dirty="0" smtClean="0"/>
                    <a:t> correlated</a:t>
                  </a:r>
                  <a:endParaRPr lang="en-US" sz="1600" dirty="0"/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214651" y="2458973"/>
                  <a:ext cx="2351722" cy="367332"/>
                </a:xfrm>
                <a:prstGeom prst="rect">
                  <a:avLst/>
                </a:prstGeom>
                <a:blipFill>
                  <a:blip r:embed="rId8"/>
                  <a:stretch>
                    <a:fillRect t="-5455" r="-580" b="-2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0" name="Group 39"/>
          <p:cNvGrpSpPr/>
          <p:nvPr/>
        </p:nvGrpSpPr>
        <p:grpSpPr>
          <a:xfrm>
            <a:off x="6544121" y="845302"/>
            <a:ext cx="2599879" cy="1662369"/>
            <a:chOff x="-99326" y="3121959"/>
            <a:chExt cx="2599879" cy="1662369"/>
          </a:xfrm>
        </p:grpSpPr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12234" y="3121959"/>
              <a:ext cx="2032381" cy="1372378"/>
            </a:xfrm>
            <a:prstGeom prst="rect">
              <a:avLst/>
            </a:prstGeom>
          </p:spPr>
        </p:pic>
        <p:sp>
          <p:nvSpPr>
            <p:cNvPr id="43" name="Rectangle 42"/>
            <p:cNvSpPr/>
            <p:nvPr/>
          </p:nvSpPr>
          <p:spPr>
            <a:xfrm>
              <a:off x="1371599" y="4102538"/>
              <a:ext cx="74892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plane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/>
                <p:cNvSpPr txBox="1"/>
                <p:nvPr/>
              </p:nvSpPr>
              <p:spPr>
                <a:xfrm>
                  <a:off x="-99326" y="4445774"/>
                  <a:ext cx="2599879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a14:m>
                  <a:r>
                    <a:rPr lang="en-US" sz="1600" dirty="0" smtClean="0"/>
                    <a:t> and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US" sz="1600" dirty="0" smtClean="0"/>
                    <a:t> ~ uncorrelated</a:t>
                  </a:r>
                  <a:endParaRPr lang="en-US" sz="1600" dirty="0"/>
                </a:p>
              </p:txBody>
            </p:sp>
          </mc:Choice>
          <mc:Fallback xmlns="">
            <p:sp>
              <p:nvSpPr>
                <p:cNvPr id="41" name="TextBox 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99326" y="4445774"/>
                  <a:ext cx="2599879" cy="338554"/>
                </a:xfrm>
                <a:prstGeom prst="rect">
                  <a:avLst/>
                </a:prstGeom>
                <a:blipFill>
                  <a:blip r:embed="rId10"/>
                  <a:stretch>
                    <a:fillRect t="-5357" b="-214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9354166"/>
              </p:ext>
            </p:extLst>
          </p:nvPr>
        </p:nvGraphicFramePr>
        <p:xfrm>
          <a:off x="776761" y="2412150"/>
          <a:ext cx="946708" cy="3721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5263" name="Equation" r:id="rId11" imgW="647640" imgH="253800" progId="Equation.DSMT4">
                  <p:embed/>
                </p:oleObj>
              </mc:Choice>
              <mc:Fallback>
                <p:oleObj name="Equation" r:id="rId11" imgW="647640" imgH="253800" progId="Equation.DSMT4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76761" y="2412150"/>
                        <a:ext cx="946708" cy="37217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3" name="Picture 3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40682" y="2843629"/>
            <a:ext cx="1863023" cy="480561"/>
          </a:xfrm>
          <a:prstGeom prst="rect">
            <a:avLst/>
          </a:prstGeom>
          <a:solidFill>
            <a:srgbClr val="FFFF00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53569" y="418181"/>
            <a:ext cx="4334325" cy="3087019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20794" y="38204"/>
            <a:ext cx="1245455" cy="431342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000" b="1" dirty="0" smtClean="0">
                <a:solidFill>
                  <a:srgbClr val="320CD6"/>
                </a:solidFill>
              </a:rPr>
              <a:t>Results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4453058" y="4560120"/>
            <a:ext cx="41326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i="0" dirty="0" smtClean="0">
                <a:solidFill>
                  <a:srgbClr val="FB1525"/>
                </a:solidFill>
              </a:rPr>
              <a:t>Validates </a:t>
            </a:r>
            <a:r>
              <a:rPr lang="en-US" b="1" i="0" dirty="0">
                <a:solidFill>
                  <a:srgbClr val="FB1525"/>
                </a:solidFill>
              </a:rPr>
              <a:t>the absence of  significant charge separation signal in these collisions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311394" y="362624"/>
            <a:ext cx="4378259" cy="31061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23316" y="2573466"/>
            <a:ext cx="16877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 smtClean="0"/>
              <a:t>STAR Preliminary</a:t>
            </a:r>
            <a:endParaRPr lang="en-US" sz="1400" b="1" i="0" dirty="0"/>
          </a:p>
        </p:txBody>
      </p:sp>
      <p:sp>
        <p:nvSpPr>
          <p:cNvPr id="34" name="Rectangle 33"/>
          <p:cNvSpPr/>
          <p:nvPr/>
        </p:nvSpPr>
        <p:spPr>
          <a:xfrm>
            <a:off x="2162183" y="90343"/>
            <a:ext cx="5562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320CD6"/>
                </a:solidFill>
              </a:rPr>
              <a:t>System dependence - </a:t>
            </a:r>
            <a:r>
              <a:rPr lang="en-US" b="1" dirty="0" err="1" smtClean="0">
                <a:solidFill>
                  <a:srgbClr val="320CD6"/>
                </a:solidFill>
              </a:rPr>
              <a:t>Au+Au</a:t>
            </a:r>
            <a:r>
              <a:rPr lang="en-US" b="1" dirty="0" smtClean="0">
                <a:solidFill>
                  <a:srgbClr val="320CD6"/>
                </a:solidFill>
              </a:rPr>
              <a:t> vs. </a:t>
            </a:r>
            <a:r>
              <a:rPr lang="en-US" b="1" dirty="0" err="1" smtClean="0">
                <a:solidFill>
                  <a:srgbClr val="320CD6"/>
                </a:solidFill>
              </a:rPr>
              <a:t>p+Au</a:t>
            </a:r>
            <a:r>
              <a:rPr lang="en-US" b="1" dirty="0" smtClean="0">
                <a:solidFill>
                  <a:srgbClr val="320CD6"/>
                </a:solidFill>
              </a:rPr>
              <a:t> Collisions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6114774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10" grpId="0"/>
      <p:bldP spid="11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D3E141-968B-4F7C-BC11-B3BEC2AE2E98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-1524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416675"/>
            <a:ext cx="5562600" cy="365125"/>
          </a:xfrm>
          <a:ln w="9525" cmpd="sng">
            <a:noFill/>
            <a:prstDash val="dash"/>
          </a:ln>
        </p:spPr>
        <p:txBody>
          <a:bodyPr/>
          <a:lstStyle/>
          <a:p>
            <a:pPr>
              <a:defRPr/>
            </a:pPr>
            <a:r>
              <a:rPr lang="en-US" dirty="0" smtClean="0"/>
              <a:t>Roy A.  Lacey, Phases of QCD, </a:t>
            </a:r>
            <a:r>
              <a:rPr lang="en-US" dirty="0" err="1" smtClean="0"/>
              <a:t>Fudan</a:t>
            </a:r>
            <a:r>
              <a:rPr lang="en-US" dirty="0" smtClean="0"/>
              <a:t> University, Aug 17, 2017</a:t>
            </a:r>
            <a:endParaRPr lang="en-US" dirty="0"/>
          </a:p>
        </p:txBody>
      </p:sp>
      <p:pic>
        <p:nvPicPr>
          <p:cNvPr id="11" name="Picture 15" descr="fig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357573"/>
            <a:ext cx="363121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4005843" y="1748790"/>
            <a:ext cx="5035935" cy="400110"/>
          </a:xfrm>
          <a:prstGeom prst="rect">
            <a:avLst/>
          </a:prstGeom>
          <a:noFill/>
          <a:ln>
            <a:solidFill>
              <a:srgbClr val="FB1525"/>
            </a:solidFill>
          </a:ln>
        </p:spPr>
        <p:txBody>
          <a:bodyPr wrap="square" rtlCol="0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000" b="1" i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 of the essential </a:t>
            </a:r>
            <a:r>
              <a:rPr lang="en-US" sz="2000" b="1" dirty="0" smtClean="0">
                <a:solidFill>
                  <a:srgbClr val="FF0000"/>
                </a:solidFill>
              </a:rPr>
              <a:t>“landmarks”?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920409" y="2185339"/>
                <a:ext cx="4804125" cy="16115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742950" lvl="1" indent="-285750" algn="l">
                  <a:buFont typeface="Wingdings" panose="05000000000000000000" pitchFamily="2" charset="2"/>
                  <a:buChar char="ü"/>
                </a:pPr>
                <a:r>
                  <a:rPr lang="en-US" dirty="0" smtClean="0"/>
                  <a:t>Crossover region?</a:t>
                </a:r>
              </a:p>
              <a:p>
                <a:pPr marL="742950" lvl="1" indent="-285750" algn="l">
                  <a:buFont typeface="Wingdings" panose="05000000000000000000" pitchFamily="2" charset="2"/>
                  <a:buChar char="ü"/>
                </a:pPr>
                <a:r>
                  <a:rPr lang="en-US" dirty="0" smtClean="0"/>
                  <a:t> Critical Point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𝑐𝑒𝑝</m:t>
                        </m:r>
                      </m:sup>
                    </m:sSup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𝑐𝑒𝑝</m:t>
                        </m:r>
                      </m:sup>
                    </m:sSubSup>
                  </m:oMath>
                </a14:m>
                <a:r>
                  <a:rPr lang="en-US" dirty="0" smtClean="0"/>
                  <a:t>)?</a:t>
                </a:r>
              </a:p>
              <a:p>
                <a:pPr marL="1200150" lvl="2" indent="-285750" algn="l">
                  <a:buFont typeface="Wingdings" panose="05000000000000000000" pitchFamily="2" charset="2"/>
                  <a:buChar char="v"/>
                </a:pPr>
                <a:r>
                  <a:rPr lang="en-US" dirty="0" smtClean="0"/>
                  <a:t>static critical exponents -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 smtClean="0"/>
                  <a:t>,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US" dirty="0" smtClean="0"/>
                  <a:t>?</a:t>
                </a:r>
              </a:p>
              <a:p>
                <a:pPr marL="1257300" lvl="2" indent="-342900" algn="l">
                  <a:buFont typeface="Wingdings" panose="05000000000000000000" pitchFamily="2" charset="2"/>
                  <a:buChar char="v"/>
                </a:pPr>
                <a:r>
                  <a:rPr lang="en-US" dirty="0"/>
                  <a:t>d</a:t>
                </a:r>
                <a:r>
                  <a:rPr lang="en-US" dirty="0" smtClean="0"/>
                  <a:t>ynamic critical exponent/s – z?</a:t>
                </a:r>
              </a:p>
              <a:p>
                <a:pPr marL="800100" lvl="1" indent="-342900" algn="l">
                  <a:buFont typeface="Wingdings" panose="05000000000000000000" pitchFamily="2" charset="2"/>
                  <a:buChar char="ü"/>
                </a:pPr>
                <a:r>
                  <a:rPr lang="en-US" dirty="0"/>
                  <a:t>C</a:t>
                </a:r>
                <a:r>
                  <a:rPr lang="en-US" dirty="0" smtClean="0"/>
                  <a:t>oexistence regions?</a:t>
                </a:r>
              </a:p>
              <a:p>
                <a:pPr algn="l"/>
                <a:r>
                  <a:rPr lang="en-US" sz="700" b="1" dirty="0" smtClean="0"/>
                  <a:t> 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0409" y="2185339"/>
                <a:ext cx="4804125" cy="1611531"/>
              </a:xfrm>
              <a:prstGeom prst="rect">
                <a:avLst/>
              </a:prstGeom>
              <a:blipFill>
                <a:blip r:embed="rId5"/>
                <a:stretch>
                  <a:fillRect t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reeform 7"/>
          <p:cNvSpPr/>
          <p:nvPr/>
        </p:nvSpPr>
        <p:spPr>
          <a:xfrm>
            <a:off x="457200" y="1879607"/>
            <a:ext cx="1497330" cy="1645920"/>
          </a:xfrm>
          <a:custGeom>
            <a:avLst/>
            <a:gdLst>
              <a:gd name="connsiteX0" fmla="*/ 11430 w 1497330"/>
              <a:gd name="connsiteY0" fmla="*/ 160020 h 1645920"/>
              <a:gd name="connsiteX1" fmla="*/ 22860 w 1497330"/>
              <a:gd name="connsiteY1" fmla="*/ 1463040 h 1645920"/>
              <a:gd name="connsiteX2" fmla="*/ 560070 w 1497330"/>
              <a:gd name="connsiteY2" fmla="*/ 1520190 h 1645920"/>
              <a:gd name="connsiteX3" fmla="*/ 880110 w 1497330"/>
              <a:gd name="connsiteY3" fmla="*/ 1565910 h 1645920"/>
              <a:gd name="connsiteX4" fmla="*/ 1097280 w 1497330"/>
              <a:gd name="connsiteY4" fmla="*/ 1645920 h 1645920"/>
              <a:gd name="connsiteX5" fmla="*/ 1188720 w 1497330"/>
              <a:gd name="connsiteY5" fmla="*/ 1645920 h 1645920"/>
              <a:gd name="connsiteX6" fmla="*/ 1497330 w 1497330"/>
              <a:gd name="connsiteY6" fmla="*/ 1280160 h 1645920"/>
              <a:gd name="connsiteX7" fmla="*/ 491490 w 1497330"/>
              <a:gd name="connsiteY7" fmla="*/ 125730 h 1645920"/>
              <a:gd name="connsiteX8" fmla="*/ 388620 w 1497330"/>
              <a:gd name="connsiteY8" fmla="*/ 0 h 1645920"/>
              <a:gd name="connsiteX9" fmla="*/ 0 w 1497330"/>
              <a:gd name="connsiteY9" fmla="*/ 11430 h 1645920"/>
              <a:gd name="connsiteX10" fmla="*/ 0 w 1497330"/>
              <a:gd name="connsiteY10" fmla="*/ 11430 h 164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97330" h="1645920">
                <a:moveTo>
                  <a:pt x="11430" y="160020"/>
                </a:moveTo>
                <a:lnTo>
                  <a:pt x="22860" y="1463040"/>
                </a:lnTo>
                <a:lnTo>
                  <a:pt x="560070" y="1520190"/>
                </a:lnTo>
                <a:lnTo>
                  <a:pt x="880110" y="1565910"/>
                </a:lnTo>
                <a:lnTo>
                  <a:pt x="1097280" y="1645920"/>
                </a:lnTo>
                <a:lnTo>
                  <a:pt x="1188720" y="1645920"/>
                </a:lnTo>
                <a:lnTo>
                  <a:pt x="1497330" y="1280160"/>
                </a:lnTo>
                <a:lnTo>
                  <a:pt x="491490" y="125730"/>
                </a:lnTo>
                <a:lnTo>
                  <a:pt x="388620" y="0"/>
                </a:lnTo>
                <a:lnTo>
                  <a:pt x="0" y="11430"/>
                </a:lnTo>
                <a:lnTo>
                  <a:pt x="0" y="11430"/>
                </a:lnTo>
              </a:path>
            </a:pathLst>
          </a:cu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22860" y="67909"/>
            <a:ext cx="3025140" cy="431342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100" b="1" dirty="0" smtClean="0">
                <a:solidFill>
                  <a:srgbClr val="320CD6"/>
                </a:solidFill>
              </a:rPr>
              <a:t>QCD Phase Diagram</a:t>
            </a:r>
            <a:endParaRPr lang="en-US" sz="2100" dirty="0"/>
          </a:p>
        </p:txBody>
      </p:sp>
      <p:sp>
        <p:nvSpPr>
          <p:cNvPr id="13" name="Text Box 17"/>
          <p:cNvSpPr txBox="1">
            <a:spLocks noChangeArrowheads="1"/>
          </p:cNvSpPr>
          <p:nvPr/>
        </p:nvSpPr>
        <p:spPr bwMode="auto">
          <a:xfrm>
            <a:off x="533400" y="574469"/>
            <a:ext cx="7848600" cy="7386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100" b="1" i="0" dirty="0" smtClean="0">
                <a:solidFill>
                  <a:schemeClr val="tx2"/>
                </a:solidFill>
              </a:rPr>
              <a:t>Quantitative study of  the QCD phase diagram is a current focus of our field</a:t>
            </a:r>
            <a:endParaRPr lang="en-US" sz="2100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48661" y="1283683"/>
            <a:ext cx="296908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i="0" u="sng" dirty="0" smtClean="0">
                <a:solidFill>
                  <a:srgbClr val="4B14E6"/>
                </a:solidFill>
              </a:rPr>
              <a:t>Questions of interest:</a:t>
            </a:r>
            <a:endParaRPr lang="en-US" sz="2100" b="1" i="0" u="sng" dirty="0">
              <a:solidFill>
                <a:srgbClr val="4B14E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>
                <a:spLocks noChangeArrowheads="1"/>
              </p:cNvSpPr>
              <p:nvPr/>
            </p:nvSpPr>
            <p:spPr bwMode="auto">
              <a:xfrm>
                <a:off x="-89878" y="5105575"/>
                <a:ext cx="4280877" cy="923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i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i="1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i="1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i="1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i="1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r>
                  <a:rPr lang="en-US" dirty="0" smtClean="0">
                    <a:solidFill>
                      <a:srgbClr val="0033CC"/>
                    </a:solidFill>
                  </a:rPr>
                  <a:t>Measurements spanning a large domain of the </a:t>
                </a:r>
                <a:r>
                  <a:rPr lang="en-US" b="1" dirty="0" smtClean="0">
                    <a:solidFill>
                      <a:srgbClr val="0033CC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b="1" dirty="0">
                            <a:solidFill>
                              <a:srgbClr val="0033CC"/>
                            </a:solidFill>
                          </a:rPr>
                          <m:t>T</m:t>
                        </m:r>
                        <m:r>
                          <a:rPr lang="en-US" b="1" dirty="0">
                            <a:solidFill>
                              <a:srgbClr val="0033CC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b="1">
                            <a:solidFill>
                              <a:srgbClr val="0033CC"/>
                            </a:solidFill>
                            <a:latin typeface="Cambria Math"/>
                          </a:rPr>
                          <m:t>𝛍</m:t>
                        </m:r>
                      </m:e>
                      <m:sub>
                        <m:r>
                          <a:rPr lang="en-US" b="1">
                            <a:solidFill>
                              <a:srgbClr val="0033CC"/>
                            </a:solidFill>
                            <a:latin typeface="Cambria Math"/>
                          </a:rPr>
                          <m:t>𝐁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rgbClr val="0033CC"/>
                    </a:solidFill>
                  </a:rPr>
                  <a:t>)-</a:t>
                </a:r>
                <a:r>
                  <a:rPr lang="en-US" b="1" dirty="0" smtClean="0">
                    <a:solidFill>
                      <a:srgbClr val="0033CC"/>
                    </a:solidFill>
                  </a:rPr>
                  <a:t>plane</a:t>
                </a:r>
                <a:r>
                  <a:rPr lang="en-US" dirty="0" smtClean="0">
                    <a:solidFill>
                      <a:srgbClr val="0033CC"/>
                    </a:solidFill>
                  </a:rPr>
                  <a:t> are ongoing/slated at RHIC and other facilities</a:t>
                </a:r>
                <a:endParaRPr lang="en-US" dirty="0">
                  <a:solidFill>
                    <a:srgbClr val="0033CC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89878" y="5105575"/>
                <a:ext cx="4280877" cy="923330"/>
              </a:xfrm>
              <a:prstGeom prst="rect">
                <a:avLst/>
              </a:prstGeom>
              <a:blipFill>
                <a:blip r:embed="rId6"/>
                <a:stretch>
                  <a:fillRect l="-855" t="-3974" r="-2564" b="-993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591128" y="1600200"/>
            <a:ext cx="304800" cy="148590"/>
          </a:xfrm>
          <a:prstGeom prst="rect">
            <a:avLst/>
          </a:prstGeom>
          <a:solidFill>
            <a:srgbClr val="2F5A9F"/>
          </a:solidFill>
          <a:ln>
            <a:solidFill>
              <a:srgbClr val="2F5A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99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14041" y="3719484"/>
            <a:ext cx="5035935" cy="400110"/>
          </a:xfrm>
          <a:prstGeom prst="rect">
            <a:avLst/>
          </a:prstGeom>
          <a:noFill/>
          <a:ln>
            <a:solidFill>
              <a:srgbClr val="FB1525"/>
            </a:solidFill>
          </a:ln>
        </p:spPr>
        <p:txBody>
          <a:bodyPr wrap="square" rtlCol="0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rgbClr val="FF0000"/>
                </a:solidFill>
              </a:rPr>
              <a:t>Properties of the respective phases?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958875" y="4114320"/>
            <a:ext cx="4804125" cy="1585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l">
              <a:buFont typeface="Wingdings" panose="05000000000000000000" pitchFamily="2" charset="2"/>
              <a:buChar char="ü"/>
            </a:pPr>
            <a:r>
              <a:rPr lang="en-US" dirty="0" smtClean="0"/>
              <a:t>Thermodynamic properties?</a:t>
            </a:r>
          </a:p>
          <a:p>
            <a:pPr marL="742950" lvl="1" indent="-285750" algn="l">
              <a:buFont typeface="Wingdings" panose="05000000000000000000" pitchFamily="2" charset="2"/>
              <a:buChar char="ü"/>
            </a:pPr>
            <a:r>
              <a:rPr lang="en-US" dirty="0" smtClean="0"/>
              <a:t>Topological &amp; Chiral properties</a:t>
            </a:r>
          </a:p>
          <a:p>
            <a:pPr marL="742950" lvl="1" indent="-285750" algn="l">
              <a:buFont typeface="Wingdings" panose="05000000000000000000" pitchFamily="2" charset="2"/>
              <a:buChar char="ü"/>
            </a:pPr>
            <a:r>
              <a:rPr lang="en-US" dirty="0" smtClean="0"/>
              <a:t>Transport properties?</a:t>
            </a:r>
          </a:p>
          <a:p>
            <a:pPr marL="742950" lvl="1" indent="-285750" algn="l">
              <a:buFont typeface="Wingdings" panose="05000000000000000000" pitchFamily="2" charset="2"/>
              <a:buChar char="ü"/>
            </a:pPr>
            <a:r>
              <a:rPr lang="en-US" dirty="0" smtClean="0"/>
              <a:t>Anomalous chiral transport?</a:t>
            </a:r>
          </a:p>
          <a:p>
            <a:pPr marL="742950" lvl="1" indent="-285750" algn="l">
              <a:buFont typeface="Wingdings" panose="05000000000000000000" pitchFamily="2" charset="2"/>
              <a:buChar char="ü"/>
            </a:pPr>
            <a:r>
              <a:rPr lang="en-US" dirty="0" err="1" smtClean="0"/>
              <a:t>etc</a:t>
            </a:r>
            <a:endParaRPr lang="en-US" dirty="0" smtClean="0"/>
          </a:p>
          <a:p>
            <a:pPr algn="l"/>
            <a:r>
              <a:rPr lang="en-US" sz="700" b="1" dirty="0" smtClean="0"/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105400" y="5321019"/>
            <a:ext cx="41953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0" dirty="0" smtClean="0">
                <a:solidFill>
                  <a:srgbClr val="FF0000"/>
                </a:solidFill>
              </a:rPr>
              <a:t>All are required to fully chart the </a:t>
            </a:r>
          </a:p>
          <a:p>
            <a:r>
              <a:rPr lang="en-US" sz="2000" b="1" i="0" dirty="0" smtClean="0">
                <a:solidFill>
                  <a:srgbClr val="FF0000"/>
                </a:solidFill>
              </a:rPr>
              <a:t>phase diagram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4167181" y="5001645"/>
            <a:ext cx="3512787" cy="1369136"/>
            <a:chOff x="4231905" y="4827860"/>
            <a:chExt cx="3512787" cy="1602960"/>
          </a:xfrm>
        </p:grpSpPr>
        <p:sp>
          <p:nvSpPr>
            <p:cNvPr id="4" name="Rounded Rectangle 3"/>
            <p:cNvSpPr/>
            <p:nvPr/>
          </p:nvSpPr>
          <p:spPr>
            <a:xfrm>
              <a:off x="4772892" y="4827860"/>
              <a:ext cx="2971800" cy="272750"/>
            </a:xfrm>
            <a:prstGeom prst="roundRect">
              <a:avLst/>
            </a:prstGeom>
            <a:solidFill>
              <a:srgbClr val="FFFF00">
                <a:alpha val="27000"/>
              </a:srgb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4"/>
            <p:cNvSpPr/>
            <p:nvPr/>
          </p:nvSpPr>
          <p:spPr>
            <a:xfrm>
              <a:off x="4231905" y="4961864"/>
              <a:ext cx="524822" cy="1286535"/>
            </a:xfrm>
            <a:custGeom>
              <a:avLst/>
              <a:gdLst>
                <a:gd name="connsiteX0" fmla="*/ 524822 w 524822"/>
                <a:gd name="connsiteY0" fmla="*/ 16535 h 1198790"/>
                <a:gd name="connsiteX1" fmla="*/ 26059 w 524822"/>
                <a:gd name="connsiteY1" fmla="*/ 127371 h 1198790"/>
                <a:gd name="connsiteX2" fmla="*/ 109186 w 524822"/>
                <a:gd name="connsiteY2" fmla="*/ 958644 h 1198790"/>
                <a:gd name="connsiteX3" fmla="*/ 441695 w 524822"/>
                <a:gd name="connsiteY3" fmla="*/ 1198790 h 119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4822" h="1198790">
                  <a:moveTo>
                    <a:pt x="524822" y="16535"/>
                  </a:moveTo>
                  <a:cubicBezTo>
                    <a:pt x="310077" y="-6556"/>
                    <a:pt x="95332" y="-29647"/>
                    <a:pt x="26059" y="127371"/>
                  </a:cubicBezTo>
                  <a:cubicBezTo>
                    <a:pt x="-43214" y="284389"/>
                    <a:pt x="39913" y="780074"/>
                    <a:pt x="109186" y="958644"/>
                  </a:cubicBezTo>
                  <a:cubicBezTo>
                    <a:pt x="178459" y="1137214"/>
                    <a:pt x="310077" y="1168002"/>
                    <a:pt x="441695" y="1198790"/>
                  </a:cubicBezTo>
                </a:path>
              </a:pathLst>
            </a:custGeom>
            <a:noFill/>
            <a:ln w="38100">
              <a:tail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651510" y="6061488"/>
              <a:ext cx="2236510" cy="369332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b="1" i="0" dirty="0" smtClean="0"/>
                <a:t>Subject of this talk</a:t>
              </a:r>
              <a:endParaRPr lang="en-US" b="1" i="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8201699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8" grpId="0" animBg="1"/>
      <p:bldP spid="6" grpId="0"/>
      <p:bldP spid="15" grpId="0"/>
      <p:bldP spid="17" grpId="0" animBg="1"/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D3E141-968B-4F7C-BC11-B3BEC2AE2E98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-1524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416675"/>
            <a:ext cx="5562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04800" y="4666792"/>
            <a:ext cx="533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sz="1700" b="1" dirty="0">
                <a:solidFill>
                  <a:srgbClr val="002060"/>
                </a:solidFill>
              </a:rPr>
              <a:t>S</a:t>
            </a:r>
            <a:r>
              <a:rPr lang="en-US" sz="1700" b="1" dirty="0" smtClean="0">
                <a:solidFill>
                  <a:srgbClr val="002060"/>
                </a:solidFill>
              </a:rPr>
              <a:t>ignal variation consistent with expectation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-76200" y="5170632"/>
                <a:ext cx="6096000" cy="6824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l">
                  <a:buFont typeface="Wingdings" panose="05000000000000000000" pitchFamily="2" charset="2"/>
                  <a:buChar char="Ø"/>
                </a:pPr>
                <a:r>
                  <a:rPr lang="en-US" sz="1900" b="1" i="0" dirty="0" smtClean="0">
                    <a:solidFill>
                      <a:srgbClr val="FB1525"/>
                    </a:solidFill>
                  </a:rPr>
                  <a:t>Indications for </a:t>
                </a:r>
                <a:r>
                  <a:rPr lang="en-US" sz="1900" b="1" i="0" u="sng" dirty="0" smtClean="0">
                    <a:solidFill>
                      <a:srgbClr val="FB1525"/>
                    </a:solidFill>
                  </a:rPr>
                  <a:t>weak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900" b="1" i="1" u="sng" smtClean="0">
                            <a:solidFill>
                              <a:srgbClr val="FB1525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900" b="1" i="1" u="sng" smtClean="0">
                            <a:solidFill>
                              <a:srgbClr val="FB1525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</m:rad>
                  </m:oMath>
                </a14:m>
                <a:r>
                  <a:rPr lang="en-US" sz="1900" b="1" i="0" u="sng" dirty="0" smtClean="0">
                    <a:solidFill>
                      <a:srgbClr val="FB1525"/>
                    </a:solidFill>
                  </a:rPr>
                  <a:t> dependence</a:t>
                </a:r>
                <a:r>
                  <a:rPr lang="en-US" sz="1900" b="1" i="0" dirty="0" smtClean="0">
                    <a:solidFill>
                      <a:srgbClr val="FB1525"/>
                    </a:solidFill>
                  </a:rPr>
                  <a:t> of the charge separation signal!</a:t>
                </a:r>
                <a:endParaRPr lang="en-US" sz="1900" b="1" i="0" dirty="0">
                  <a:solidFill>
                    <a:srgbClr val="FB1525"/>
                  </a:solidFill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6200" y="5170632"/>
                <a:ext cx="6096000" cy="682431"/>
              </a:xfrm>
              <a:prstGeom prst="rect">
                <a:avLst/>
              </a:prstGeom>
              <a:blipFill>
                <a:blip r:embed="rId5"/>
                <a:stretch>
                  <a:fillRect l="-699" t="-4464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0033829"/>
              </p:ext>
            </p:extLst>
          </p:nvPr>
        </p:nvGraphicFramePr>
        <p:xfrm>
          <a:off x="887932" y="2868382"/>
          <a:ext cx="864600" cy="6705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8313" name="Equation" r:id="rId6" imgW="622080" imgH="482400" progId="Equation.DSMT4">
                  <p:embed/>
                </p:oleObj>
              </mc:Choice>
              <mc:Fallback>
                <p:oleObj name="Equation" r:id="rId6" imgW="622080" imgH="482400" progId="Equation.DSMT4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87932" y="2868382"/>
                        <a:ext cx="864600" cy="670506"/>
                      </a:xfrm>
                      <a:prstGeom prst="rect">
                        <a:avLst/>
                      </a:prstGeom>
                      <a:solidFill>
                        <a:srgbClr val="FFFF00">
                          <a:alpha val="17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ounded Rectangle 8"/>
          <p:cNvSpPr/>
          <p:nvPr/>
        </p:nvSpPr>
        <p:spPr>
          <a:xfrm>
            <a:off x="18473" y="18472"/>
            <a:ext cx="1276928" cy="431342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100" b="1" dirty="0" smtClean="0">
                <a:solidFill>
                  <a:srgbClr val="320CD6"/>
                </a:solidFill>
              </a:rPr>
              <a:t>Results </a:t>
            </a:r>
            <a:endParaRPr lang="en-US" sz="2100" dirty="0"/>
          </a:p>
        </p:txBody>
      </p:sp>
      <p:sp>
        <p:nvSpPr>
          <p:cNvPr id="10" name="Rectangle 9"/>
          <p:cNvSpPr/>
          <p:nvPr/>
        </p:nvSpPr>
        <p:spPr>
          <a:xfrm>
            <a:off x="-114300" y="3750397"/>
            <a:ext cx="5481618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900" b="1" i="0" dirty="0" smtClean="0">
                <a:solidFill>
                  <a:srgbClr val="FB1525"/>
                </a:solidFill>
              </a:rPr>
              <a:t>Concave-shaped distributions validate CME-driven charge separation in </a:t>
            </a:r>
            <a:r>
              <a:rPr lang="en-US" sz="1900" b="1" i="0" dirty="0" err="1" smtClean="0">
                <a:solidFill>
                  <a:srgbClr val="FB1525"/>
                </a:solidFill>
              </a:rPr>
              <a:t>Au+Au</a:t>
            </a:r>
            <a:r>
              <a:rPr lang="en-US" sz="1900" b="1" i="0" dirty="0" smtClean="0">
                <a:solidFill>
                  <a:srgbClr val="FB1525"/>
                </a:solidFill>
              </a:rPr>
              <a:t> collisions at each beam energy</a:t>
            </a:r>
            <a:endParaRPr lang="en-US" sz="1900" b="1" i="0" dirty="0">
              <a:solidFill>
                <a:srgbClr val="FB1525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898608" y="10169"/>
            <a:ext cx="6092992" cy="3647432"/>
            <a:chOff x="2898608" y="10169"/>
            <a:chExt cx="6092992" cy="3647432"/>
          </a:xfrm>
        </p:grpSpPr>
        <p:grpSp>
          <p:nvGrpSpPr>
            <p:cNvPr id="6" name="Group 5"/>
            <p:cNvGrpSpPr/>
            <p:nvPr/>
          </p:nvGrpSpPr>
          <p:grpSpPr>
            <a:xfrm>
              <a:off x="2898608" y="228601"/>
              <a:ext cx="6092992" cy="3429000"/>
              <a:chOff x="2467808" y="327541"/>
              <a:chExt cx="6443310" cy="3858925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467808" y="327541"/>
                <a:ext cx="6443310" cy="3858925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5173845" y="1856170"/>
                <a:ext cx="168777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i="0" dirty="0" smtClean="0"/>
                  <a:t>STAR Preliminary</a:t>
                </a:r>
                <a:endParaRPr lang="en-US" sz="1400" b="1" i="0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Rectangle 1"/>
                <p:cNvSpPr/>
                <p:nvPr/>
              </p:nvSpPr>
              <p:spPr>
                <a:xfrm>
                  <a:off x="3677048" y="10169"/>
                  <a:ext cx="4280467" cy="37657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b="1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𝐬</m:t>
                              </m:r>
                            </m:e>
                            <m:sub>
                              <m:r>
                                <a:rPr lang="en-US" b="1" i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𝐍𝐍</m:t>
                              </m:r>
                            </m:sub>
                          </m:sSub>
                        </m:e>
                      </m:rad>
                    </m:oMath>
                  </a14:m>
                  <a:r>
                    <a:rPr lang="en-US" b="1" dirty="0" smtClean="0">
                      <a:solidFill>
                        <a:srgbClr val="320CD6"/>
                      </a:solidFill>
                    </a:rPr>
                    <a:t> dependence – </a:t>
                  </a:r>
                  <a:r>
                    <a:rPr lang="en-US" b="1" dirty="0" err="1" smtClean="0">
                      <a:solidFill>
                        <a:srgbClr val="320CD6"/>
                      </a:solidFill>
                    </a:rPr>
                    <a:t>Au+Au</a:t>
                  </a:r>
                  <a:r>
                    <a:rPr lang="en-US" b="1" dirty="0" smtClean="0">
                      <a:solidFill>
                        <a:srgbClr val="320CD6"/>
                      </a:solidFill>
                    </a:rPr>
                    <a:t> Collisions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2" name="Rectangle 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77048" y="10169"/>
                  <a:ext cx="4280467" cy="376578"/>
                </a:xfrm>
                <a:prstGeom prst="rect">
                  <a:avLst/>
                </a:prstGeom>
                <a:blipFill>
                  <a:blip r:embed="rId9"/>
                  <a:stretch>
                    <a:fillRect t="-9836" r="-285" b="-245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418" y="1528873"/>
            <a:ext cx="2616074" cy="674808"/>
          </a:xfrm>
          <a:prstGeom prst="rect">
            <a:avLst/>
          </a:prstGeom>
          <a:solidFill>
            <a:srgbClr val="FFFF00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grpSp>
        <p:nvGrpSpPr>
          <p:cNvPr id="17" name="Group 16"/>
          <p:cNvGrpSpPr/>
          <p:nvPr/>
        </p:nvGrpSpPr>
        <p:grpSpPr>
          <a:xfrm>
            <a:off x="705793" y="1075353"/>
            <a:ext cx="1109372" cy="411553"/>
            <a:chOff x="483956" y="1851715"/>
            <a:chExt cx="1268401" cy="465498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11"/>
            <a:srcRect r="80864" b="9000"/>
            <a:stretch/>
          </p:blipFill>
          <p:spPr>
            <a:xfrm>
              <a:off x="609601" y="1921083"/>
              <a:ext cx="1142756" cy="318454"/>
            </a:xfrm>
            <a:prstGeom prst="rect">
              <a:avLst/>
            </a:prstGeom>
          </p:spPr>
        </p:pic>
        <p:graphicFrame>
          <p:nvGraphicFramePr>
            <p:cNvPr id="19" name="Object 18"/>
            <p:cNvGraphicFramePr>
              <a:graphicFrameLocks noChangeAspect="1"/>
            </p:cNvGraphicFramePr>
            <p:nvPr/>
          </p:nvGraphicFramePr>
          <p:xfrm>
            <a:off x="483956" y="1851715"/>
            <a:ext cx="416499" cy="4654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18314" name="Equation" r:id="rId12" imgW="215640" imgH="241200" progId="Equation.DSMT4">
                    <p:embed/>
                  </p:oleObj>
                </mc:Choice>
                <mc:Fallback>
                  <p:oleObj name="Equation" r:id="rId12" imgW="215640" imgH="241200" progId="Equation.DSMT4">
                    <p:embed/>
                    <p:pic>
                      <p:nvPicPr>
                        <p:cNvPr id="54" name="Object 53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483956" y="1851715"/>
                          <a:ext cx="416499" cy="46549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0" name="Group 19"/>
          <p:cNvGrpSpPr/>
          <p:nvPr/>
        </p:nvGrpSpPr>
        <p:grpSpPr>
          <a:xfrm>
            <a:off x="5525695" y="3657600"/>
            <a:ext cx="3688528" cy="2639185"/>
            <a:chOff x="1752600" y="2773327"/>
            <a:chExt cx="3688528" cy="2639185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14"/>
            <a:srcRect r="5943"/>
            <a:stretch/>
          </p:blipFill>
          <p:spPr>
            <a:xfrm>
              <a:off x="1752600" y="2773327"/>
              <a:ext cx="3618305" cy="2639185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3652976" y="3520245"/>
              <a:ext cx="178815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i="0" dirty="0" smtClean="0"/>
                <a:t>Chatterjee, </a:t>
              </a:r>
              <a:r>
                <a:rPr lang="en-US" sz="1200" b="1" i="0" dirty="0" err="1" smtClean="0"/>
                <a:t>Tribedy</a:t>
              </a:r>
              <a:endParaRPr lang="en-US" sz="1200" b="1" i="0" dirty="0" smtClean="0"/>
            </a:p>
            <a:p>
              <a:r>
                <a:rPr lang="en-US" sz="1200" b="1" i="0" dirty="0" smtClean="0"/>
                <a:t>PRC 92, 011902 (2015)</a:t>
              </a:r>
              <a:endParaRPr lang="en-US" sz="1200" b="1" i="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-26550" y="2209698"/>
                <a:ext cx="3074550" cy="6697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l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a:rPr lang="en-US" b="0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ch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rgbClr val="002060"/>
                    </a:solidFill>
                  </a:rPr>
                  <a:t> quantifies the magnitude of the signal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6550" y="2209698"/>
                <a:ext cx="3074550" cy="669735"/>
              </a:xfrm>
              <a:prstGeom prst="rect">
                <a:avLst/>
              </a:prstGeom>
              <a:blipFill>
                <a:blip r:embed="rId15"/>
                <a:stretch>
                  <a:fillRect l="-1389" t="-1818" b="-1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2"/>
    </p:custDataLst>
    <p:extLst>
      <p:ext uri="{BB962C8B-B14F-4D97-AF65-F5344CB8AC3E}">
        <p14:creationId xmlns:p14="http://schemas.microsoft.com/office/powerpoint/2010/main" val="36219515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0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4183109" y="3686239"/>
            <a:ext cx="3463589" cy="2235234"/>
            <a:chOff x="1353814" y="2806560"/>
            <a:chExt cx="3999328" cy="2639185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5"/>
            <a:srcRect r="5943"/>
            <a:stretch/>
          </p:blipFill>
          <p:spPr>
            <a:xfrm>
              <a:off x="1353814" y="2806560"/>
              <a:ext cx="3618305" cy="2639185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3298627" y="3617396"/>
              <a:ext cx="2054515" cy="50875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i="0" dirty="0" smtClean="0"/>
                <a:t>Chatterjee, </a:t>
              </a:r>
              <a:r>
                <a:rPr lang="en-US" sz="1100" b="1" i="0" dirty="0" err="1" smtClean="0"/>
                <a:t>Tribedy</a:t>
              </a:r>
              <a:endParaRPr lang="en-US" sz="1100" b="1" i="0" dirty="0" smtClean="0"/>
            </a:p>
            <a:p>
              <a:r>
                <a:rPr lang="en-US" sz="1100" b="1" i="0" dirty="0" smtClean="0"/>
                <a:t>PRC 92, 011902 (2015)</a:t>
              </a:r>
              <a:endParaRPr lang="en-US" sz="1100" b="1" i="0" dirty="0"/>
            </a:p>
          </p:txBody>
        </p:sp>
      </p:grp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D3E141-968B-4F7C-BC11-B3BEC2AE2E98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-1524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416675"/>
            <a:ext cx="5562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-56076" y="3999629"/>
                <a:ext cx="3686828" cy="16084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l">
                  <a:buFont typeface="Wingdings" panose="05000000000000000000" pitchFamily="2" charset="2"/>
                  <a:buChar char="v"/>
                </a:pPr>
                <a:r>
                  <a:rPr lang="en-US" b="1" dirty="0" smtClean="0">
                    <a:solidFill>
                      <a:srgbClr val="002060"/>
                    </a:solidFill>
                  </a:rPr>
                  <a:t>Indications for a CME-driven </a:t>
                </a:r>
                <a:r>
                  <a:rPr lang="en-US" b="1" dirty="0">
                    <a:solidFill>
                      <a:srgbClr val="002060"/>
                    </a:solidFill>
                  </a:rPr>
                  <a:t>charge separation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contribution across centrality</a:t>
                </a:r>
              </a:p>
              <a:p>
                <a:pPr algn="l"/>
                <a:r>
                  <a:rPr lang="en-US" sz="700" b="1" dirty="0">
                    <a:solidFill>
                      <a:srgbClr val="002060"/>
                    </a:solidFill>
                  </a:rPr>
                  <a:t> </a:t>
                </a:r>
                <a:endParaRPr lang="en-US" sz="700" b="1" dirty="0" smtClean="0">
                  <a:solidFill>
                    <a:srgbClr val="002060"/>
                  </a:solidFill>
                </a:endParaRPr>
              </a:p>
              <a:p>
                <a:pPr marL="285750" lvl="1" indent="-285750" algn="l">
                  <a:buFont typeface="Wingdings" panose="05000000000000000000" pitchFamily="2" charset="2"/>
                  <a:buChar char="v"/>
                </a:pPr>
                <a:r>
                  <a:rPr lang="en-US" b="1" dirty="0" smtClean="0">
                    <a:solidFill>
                      <a:srgbClr val="002060"/>
                    </a:solidFill>
                  </a:rPr>
                  <a:t>More detailed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b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𝒄𝒉</m:t>
                        </m:r>
                      </m:sup>
                    </m:sSubSup>
                  </m:oMath>
                </a14:m>
                <a:r>
                  <a:rPr lang="en-US" b="1" dirty="0">
                    <a:solidFill>
                      <a:srgbClr val="00206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extractions underway</a:t>
                </a:r>
                <a:endParaRPr lang="en-US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6076" y="3999629"/>
                <a:ext cx="3686828" cy="1608454"/>
              </a:xfrm>
              <a:prstGeom prst="rect">
                <a:avLst/>
              </a:prstGeom>
              <a:blipFill>
                <a:blip r:embed="rId6"/>
                <a:stretch>
                  <a:fillRect l="-1157" t="-1894" r="-1488" b="-53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ounded Rectangle 27"/>
          <p:cNvSpPr/>
          <p:nvPr/>
        </p:nvSpPr>
        <p:spPr>
          <a:xfrm>
            <a:off x="38100" y="26555"/>
            <a:ext cx="1295400" cy="431342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100" b="1" dirty="0" smtClean="0">
                <a:solidFill>
                  <a:srgbClr val="320CD6"/>
                </a:solidFill>
              </a:rPr>
              <a:t>Results</a:t>
            </a:r>
            <a:endParaRPr lang="en-US" sz="2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2438400" y="5944182"/>
                <a:ext cx="6093967" cy="6697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l">
                  <a:buFont typeface="Wingdings" panose="05000000000000000000" pitchFamily="2" charset="2"/>
                  <a:buChar char="Ø"/>
                </a:pPr>
                <a:r>
                  <a:rPr lang="en-US" b="1" i="0" dirty="0" smtClean="0">
                    <a:solidFill>
                      <a:srgbClr val="FB1525"/>
                    </a:solidFill>
                  </a:rPr>
                  <a:t>Centrality dependence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b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𝒄𝒉</m:t>
                        </m:r>
                      </m:sup>
                    </m:sSubSup>
                  </m:oMath>
                </a14:m>
                <a:r>
                  <a:rPr lang="en-US" b="1" i="0" dirty="0" smtClean="0">
                    <a:solidFill>
                      <a:srgbClr val="FB1525"/>
                    </a:solidFill>
                  </a:rPr>
                  <a:t> expected to follow the trend of the magnetic field</a:t>
                </a:r>
                <a:endParaRPr lang="en-US" sz="1600" b="1" i="0" dirty="0">
                  <a:solidFill>
                    <a:srgbClr val="FB1525"/>
                  </a:solidFill>
                </a:endParaRPr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8400" y="5944182"/>
                <a:ext cx="6093967" cy="669735"/>
              </a:xfrm>
              <a:prstGeom prst="rect">
                <a:avLst/>
              </a:prstGeom>
              <a:blipFill>
                <a:blip r:embed="rId7"/>
                <a:stretch>
                  <a:fillRect l="-600" t="-909" r="-1400"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1981199" y="225468"/>
            <a:ext cx="7139709" cy="3340719"/>
            <a:chOff x="1778765" y="316180"/>
            <a:chExt cx="7342144" cy="342549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778765" y="316180"/>
              <a:ext cx="7342144" cy="3425492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4828974" y="2168642"/>
              <a:ext cx="16877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0" dirty="0" smtClean="0"/>
                <a:t>STAR Preliminary</a:t>
              </a:r>
              <a:endParaRPr lang="en-US" sz="1400" b="1" i="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2588602" y="26555"/>
                <a:ext cx="5546968" cy="3745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320CD6"/>
                    </a:solidFill>
                  </a:rPr>
                  <a:t>Centrality dependence – </a:t>
                </a:r>
                <a:r>
                  <a:rPr lang="en-US" b="1" dirty="0" err="1" smtClean="0">
                    <a:solidFill>
                      <a:srgbClr val="320CD6"/>
                    </a:solidFill>
                  </a:rPr>
                  <a:t>Au+Au</a:t>
                </a:r>
                <a:r>
                  <a:rPr lang="en-US" b="1" dirty="0" smtClean="0">
                    <a:solidFill>
                      <a:srgbClr val="320CD6"/>
                    </a:solidFill>
                  </a:rPr>
                  <a:t> @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b="1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𝐬</m:t>
                            </m:r>
                          </m:e>
                          <m:sub>
                            <m:r>
                              <a:rPr lang="en-US" b="1" i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𝐍𝐍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b="1" dirty="0" smtClean="0">
                    <a:solidFill>
                      <a:srgbClr val="320CD6"/>
                    </a:solidFill>
                  </a:rPr>
                  <a:t> = 39 GeV</a:t>
                </a:r>
                <a:endParaRPr lang="en-US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8602" y="26555"/>
                <a:ext cx="5546968" cy="374526"/>
              </a:xfrm>
              <a:prstGeom prst="rect">
                <a:avLst/>
              </a:prstGeom>
              <a:blipFill>
                <a:blip r:embed="rId9"/>
                <a:stretch>
                  <a:fillRect l="-549" t="-8065" r="-440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8600" y="2380491"/>
            <a:ext cx="1983126" cy="649023"/>
          </a:xfrm>
          <a:prstGeom prst="rect">
            <a:avLst/>
          </a:prstGeom>
          <a:solidFill>
            <a:srgbClr val="FFFF00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grpSp>
        <p:nvGrpSpPr>
          <p:cNvPr id="21" name="Group 20"/>
          <p:cNvGrpSpPr/>
          <p:nvPr/>
        </p:nvGrpSpPr>
        <p:grpSpPr>
          <a:xfrm>
            <a:off x="457200" y="1905000"/>
            <a:ext cx="1123297" cy="438497"/>
            <a:chOff x="483956" y="1851715"/>
            <a:chExt cx="1268401" cy="465498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11"/>
            <a:srcRect r="80864" b="9000"/>
            <a:stretch/>
          </p:blipFill>
          <p:spPr>
            <a:xfrm>
              <a:off x="609601" y="1921083"/>
              <a:ext cx="1142756" cy="318454"/>
            </a:xfrm>
            <a:prstGeom prst="rect">
              <a:avLst/>
            </a:prstGeom>
          </p:spPr>
        </p:pic>
        <p:graphicFrame>
          <p:nvGraphicFramePr>
            <p:cNvPr id="24" name="Object 23"/>
            <p:cNvGraphicFramePr>
              <a:graphicFrameLocks noChangeAspect="1"/>
            </p:cNvGraphicFramePr>
            <p:nvPr/>
          </p:nvGraphicFramePr>
          <p:xfrm>
            <a:off x="483956" y="1851715"/>
            <a:ext cx="416499" cy="4654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32268" name="Equation" r:id="rId12" imgW="215640" imgH="241200" progId="Equation.DSMT4">
                    <p:embed/>
                  </p:oleObj>
                </mc:Choice>
                <mc:Fallback>
                  <p:oleObj name="Equation" r:id="rId12" imgW="215640" imgH="241200" progId="Equation.DSMT4">
                    <p:embed/>
                    <p:pic>
                      <p:nvPicPr>
                        <p:cNvPr id="19" name="Object 18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483956" y="1851715"/>
                          <a:ext cx="416499" cy="46549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33594" y="3075060"/>
                <a:ext cx="2645832" cy="6697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a:rPr lang="en-US" b="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ch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quantifies the magnitude of the signal</a:t>
                </a: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94" y="3075060"/>
                <a:ext cx="2645832" cy="669735"/>
              </a:xfrm>
              <a:prstGeom prst="rect">
                <a:avLst/>
              </a:prstGeom>
              <a:blipFill>
                <a:blip r:embed="rId14"/>
                <a:stretch>
                  <a:fillRect l="-2074" t="-1818" b="-1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3875534" y="3509082"/>
            <a:ext cx="4049266" cy="2501482"/>
            <a:chOff x="3810000" y="3773044"/>
            <a:chExt cx="3451394" cy="219561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4168496" y="3899712"/>
              <a:ext cx="2734402" cy="2068950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3810000" y="3773044"/>
              <a:ext cx="345139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i="0" dirty="0" smtClean="0"/>
                <a:t>Wei-Tian et. Al. </a:t>
              </a:r>
              <a:r>
                <a:rPr lang="en-US" sz="1200" b="1" i="0" dirty="0" err="1">
                  <a:solidFill>
                    <a:srgbClr val="000000"/>
                  </a:solidFill>
                  <a:latin typeface="arial" panose="020B0604020202020204" pitchFamily="34" charset="0"/>
                </a:rPr>
                <a:t>Phys.Rev</a:t>
              </a:r>
              <a:r>
                <a:rPr lang="en-US" sz="1200" b="1" i="0" dirty="0">
                  <a:solidFill>
                    <a:srgbClr val="000000"/>
                  </a:solidFill>
                  <a:latin typeface="arial" panose="020B0604020202020204" pitchFamily="34" charset="0"/>
                </a:rPr>
                <a:t>. C85 (2012) 044907</a:t>
              </a:r>
              <a:r>
                <a:rPr lang="en-US" sz="1200" b="1" i="0" dirty="0" smtClean="0"/>
                <a:t> </a:t>
              </a:r>
              <a:endParaRPr lang="en-US" sz="1200" b="1" i="0" dirty="0"/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22829944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6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4960" y="3350267"/>
            <a:ext cx="3321639" cy="2491229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1866900" y="299457"/>
            <a:ext cx="7200900" cy="3319781"/>
            <a:chOff x="1457231" y="299457"/>
            <a:chExt cx="7200900" cy="331978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57231" y="299457"/>
              <a:ext cx="7200900" cy="3319781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4536672" y="1959347"/>
              <a:ext cx="16877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0" dirty="0" smtClean="0"/>
                <a:t>STAR Preliminary</a:t>
              </a:r>
              <a:endParaRPr lang="en-US" sz="1400" b="1" i="0" dirty="0"/>
            </a:p>
          </p:txBody>
        </p:sp>
      </p:grp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D3E141-968B-4F7C-BC11-B3BEC2AE2E98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-1524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416675"/>
            <a:ext cx="5562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 dirty="0"/>
          </a:p>
        </p:txBody>
      </p:sp>
      <p:sp>
        <p:nvSpPr>
          <p:cNvPr id="28" name="Rounded Rectangle 27"/>
          <p:cNvSpPr/>
          <p:nvPr/>
        </p:nvSpPr>
        <p:spPr>
          <a:xfrm>
            <a:off x="38100" y="26555"/>
            <a:ext cx="1295400" cy="431342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100" b="1" dirty="0" smtClean="0">
                <a:solidFill>
                  <a:srgbClr val="320CD6"/>
                </a:solidFill>
              </a:rPr>
              <a:t>Results</a:t>
            </a:r>
            <a:endParaRPr lang="en-US" sz="2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2899892" y="5771672"/>
                <a:ext cx="5939308" cy="6824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l">
                  <a:buFont typeface="Wingdings" panose="05000000000000000000" pitchFamily="2" charset="2"/>
                  <a:buChar char="Ø"/>
                </a:pPr>
                <a:r>
                  <a:rPr lang="en-US" sz="1900" b="1" i="0" dirty="0">
                    <a:solidFill>
                      <a:srgbClr val="FB1525"/>
                    </a:solidFill>
                  </a:rPr>
                  <a:t>Similar </a:t>
                </a:r>
                <a:r>
                  <a:rPr lang="en-US" sz="1900" b="1" i="0" dirty="0" smtClean="0">
                    <a:solidFill>
                      <a:srgbClr val="FB1525"/>
                    </a:solidFill>
                  </a:rPr>
                  <a:t>centrality dependent charge separation pattern expected for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900" b="1" i="1">
                            <a:solidFill>
                              <a:srgbClr val="FB1525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900" b="1">
                            <a:solidFill>
                              <a:srgbClr val="FB1525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</m:rad>
                  </m:oMath>
                </a14:m>
                <a:r>
                  <a:rPr lang="en-US" sz="1900" b="1" i="0" dirty="0">
                    <a:solidFill>
                      <a:srgbClr val="FB1525"/>
                    </a:solidFill>
                  </a:rPr>
                  <a:t> = </a:t>
                </a:r>
                <a:r>
                  <a:rPr lang="en-US" sz="1900" b="1" i="0" dirty="0" smtClean="0">
                    <a:solidFill>
                      <a:srgbClr val="FB1525"/>
                    </a:solidFill>
                  </a:rPr>
                  <a:t>200 GeV</a:t>
                </a:r>
                <a:r>
                  <a:rPr lang="en-US" sz="1900" b="1" i="0" dirty="0">
                    <a:solidFill>
                      <a:srgbClr val="FB1525"/>
                    </a:solidFill>
                  </a:rPr>
                  <a:t>?</a:t>
                </a:r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9892" y="5771672"/>
                <a:ext cx="5939308" cy="682431"/>
              </a:xfrm>
              <a:prstGeom prst="rect">
                <a:avLst/>
              </a:prstGeom>
              <a:blipFill>
                <a:blip r:embed="rId7"/>
                <a:stretch>
                  <a:fillRect l="-821" t="-5357" r="-719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2550129" y="26555"/>
                <a:ext cx="5623912" cy="3745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320CD6"/>
                    </a:solidFill>
                  </a:rPr>
                  <a:t>Centrality dependence – </a:t>
                </a:r>
                <a:r>
                  <a:rPr lang="en-US" b="1" dirty="0" err="1" smtClean="0">
                    <a:solidFill>
                      <a:srgbClr val="320CD6"/>
                    </a:solidFill>
                  </a:rPr>
                  <a:t>Au+Au</a:t>
                </a:r>
                <a:r>
                  <a:rPr lang="en-US" b="1" dirty="0" smtClean="0">
                    <a:solidFill>
                      <a:srgbClr val="320CD6"/>
                    </a:solidFill>
                  </a:rPr>
                  <a:t> @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b="1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𝐬</m:t>
                            </m:r>
                          </m:e>
                          <m:sub>
                            <m:r>
                              <a:rPr lang="en-US" b="1" i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𝐍𝐍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b="1" dirty="0" smtClean="0">
                    <a:solidFill>
                      <a:srgbClr val="320CD6"/>
                    </a:solidFill>
                  </a:rPr>
                  <a:t>= 200 GeV</a:t>
                </a:r>
                <a:endParaRPr lang="en-US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0129" y="26555"/>
                <a:ext cx="5623912" cy="374526"/>
              </a:xfrm>
              <a:prstGeom prst="rect">
                <a:avLst/>
              </a:prstGeom>
              <a:blipFill>
                <a:blip r:embed="rId8"/>
                <a:stretch>
                  <a:fillRect l="-542" t="-8065" r="-433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0" y="3505200"/>
                <a:ext cx="3219450" cy="18854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l">
                  <a:buFont typeface="Wingdings" panose="05000000000000000000" pitchFamily="2" charset="2"/>
                  <a:buChar char="ü"/>
                </a:pPr>
                <a:r>
                  <a:rPr lang="en-US" b="1" dirty="0" smtClean="0">
                    <a:solidFill>
                      <a:srgbClr val="002060"/>
                    </a:solidFill>
                  </a:rPr>
                  <a:t>Indications for a CME-driven </a:t>
                </a:r>
                <a:r>
                  <a:rPr lang="en-US" b="1" dirty="0">
                    <a:solidFill>
                      <a:srgbClr val="002060"/>
                    </a:solidFill>
                  </a:rPr>
                  <a:t>charge separation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contribution across centrality</a:t>
                </a:r>
              </a:p>
              <a:p>
                <a:pPr algn="l"/>
                <a:r>
                  <a:rPr lang="en-US" sz="700" b="1" dirty="0">
                    <a:solidFill>
                      <a:srgbClr val="002060"/>
                    </a:solidFill>
                  </a:rPr>
                  <a:t> </a:t>
                </a:r>
                <a:endParaRPr lang="en-US" sz="700" b="1" dirty="0" smtClean="0">
                  <a:solidFill>
                    <a:srgbClr val="002060"/>
                  </a:solidFill>
                </a:endParaRPr>
              </a:p>
              <a:p>
                <a:pPr marL="285750" lvl="1" indent="-285750" algn="l">
                  <a:buFont typeface="Wingdings" panose="05000000000000000000" pitchFamily="2" charset="2"/>
                  <a:buChar char="ü"/>
                </a:pPr>
                <a:r>
                  <a:rPr lang="en-US" b="1" dirty="0" smtClean="0">
                    <a:solidFill>
                      <a:srgbClr val="002060"/>
                    </a:solidFill>
                  </a:rPr>
                  <a:t>More detailed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b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𝒄𝒉</m:t>
                        </m:r>
                      </m:sup>
                    </m:sSubSup>
                  </m:oMath>
                </a14:m>
                <a:r>
                  <a:rPr lang="en-US" b="1" dirty="0">
                    <a:solidFill>
                      <a:srgbClr val="00206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extractions underway</a:t>
                </a:r>
                <a:endParaRPr lang="en-US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505200"/>
                <a:ext cx="3219450" cy="1885453"/>
              </a:xfrm>
              <a:prstGeom prst="rect">
                <a:avLst/>
              </a:prstGeom>
              <a:blipFill>
                <a:blip r:embed="rId9"/>
                <a:stretch>
                  <a:fillRect l="-1136" t="-1618" r="-2462" b="-45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/>
          <p:cNvGrpSpPr/>
          <p:nvPr/>
        </p:nvGrpSpPr>
        <p:grpSpPr>
          <a:xfrm>
            <a:off x="381000" y="2029213"/>
            <a:ext cx="1109372" cy="411553"/>
            <a:chOff x="483956" y="1851715"/>
            <a:chExt cx="1268401" cy="465498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10"/>
            <a:srcRect r="80864" b="9000"/>
            <a:stretch/>
          </p:blipFill>
          <p:spPr>
            <a:xfrm>
              <a:off x="609601" y="1921083"/>
              <a:ext cx="1142756" cy="318454"/>
            </a:xfrm>
            <a:prstGeom prst="rect">
              <a:avLst/>
            </a:prstGeom>
          </p:spPr>
        </p:pic>
        <p:graphicFrame>
          <p:nvGraphicFramePr>
            <p:cNvPr id="24" name="Object 23"/>
            <p:cNvGraphicFramePr>
              <a:graphicFrameLocks noChangeAspect="1"/>
            </p:cNvGraphicFramePr>
            <p:nvPr/>
          </p:nvGraphicFramePr>
          <p:xfrm>
            <a:off x="483956" y="1851715"/>
            <a:ext cx="416499" cy="4654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33363" name="Equation" r:id="rId11" imgW="215640" imgH="241200" progId="Equation.DSMT4">
                    <p:embed/>
                  </p:oleObj>
                </mc:Choice>
                <mc:Fallback>
                  <p:oleObj name="Equation" r:id="rId11" imgW="215640" imgH="241200" progId="Equation.DSMT4">
                    <p:embed/>
                    <p:pic>
                      <p:nvPicPr>
                        <p:cNvPr id="19" name="Object 18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483956" y="1851715"/>
                          <a:ext cx="416499" cy="46549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4274" y="2476419"/>
            <a:ext cx="2095500" cy="685800"/>
          </a:xfrm>
          <a:prstGeom prst="rect">
            <a:avLst/>
          </a:prstGeom>
          <a:solidFill>
            <a:srgbClr val="FFFF00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9538488"/>
              </p:ext>
            </p:extLst>
          </p:nvPr>
        </p:nvGraphicFramePr>
        <p:xfrm>
          <a:off x="7642590" y="4042066"/>
          <a:ext cx="864600" cy="6705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33364" name="Equation" r:id="rId14" imgW="622080" imgH="482400" progId="Equation.DSMT4">
                  <p:embed/>
                </p:oleObj>
              </mc:Choice>
              <mc:Fallback>
                <p:oleObj name="Equation" r:id="rId14" imgW="622080" imgH="482400" progId="Equation.DSMT4">
                  <p:embed/>
                  <p:pic>
                    <p:nvPicPr>
                      <p:cNvPr id="14" name="Object 13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7642590" y="4042066"/>
                        <a:ext cx="864600" cy="670506"/>
                      </a:xfrm>
                      <a:prstGeom prst="rect">
                        <a:avLst/>
                      </a:prstGeom>
                      <a:solidFill>
                        <a:srgbClr val="FFFF00">
                          <a:alpha val="17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15981044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D3E141-968B-4F7C-BC11-B3BEC2AE2E98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-1524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416675"/>
            <a:ext cx="5562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 dirty="0"/>
          </a:p>
        </p:txBody>
      </p:sp>
      <p:sp>
        <p:nvSpPr>
          <p:cNvPr id="28" name="Rounded Rectangle 27"/>
          <p:cNvSpPr/>
          <p:nvPr/>
        </p:nvSpPr>
        <p:spPr>
          <a:xfrm>
            <a:off x="38100" y="26555"/>
            <a:ext cx="1295400" cy="431342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100" b="1" dirty="0" smtClean="0">
                <a:solidFill>
                  <a:srgbClr val="320CD6"/>
                </a:solidFill>
              </a:rPr>
              <a:t>Results</a:t>
            </a:r>
            <a:endParaRPr lang="en-US" sz="2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2362199" y="5805696"/>
                <a:ext cx="6650833" cy="7396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l">
                  <a:buFont typeface="Wingdings" panose="05000000000000000000" pitchFamily="2" charset="2"/>
                  <a:buChar char="Ø"/>
                </a:pPr>
                <a:r>
                  <a:rPr lang="en-US" sz="2000" b="1" i="0" dirty="0" smtClean="0">
                    <a:solidFill>
                      <a:srgbClr val="FB1525"/>
                    </a:solidFill>
                  </a:rPr>
                  <a:t>Similar magnitude and centrality dependence expected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sz="2000" b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sz="2000" b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𝒄𝒉</m:t>
                        </m:r>
                      </m:sup>
                    </m:sSubSup>
                  </m:oMath>
                </a14:m>
                <a:r>
                  <a:rPr lang="en-US" sz="2000" b="1" i="0" dirty="0" smtClean="0">
                    <a:solidFill>
                      <a:srgbClr val="FB1525"/>
                    </a:solidFill>
                  </a:rPr>
                  <a:t> for </a:t>
                </a:r>
                <a:r>
                  <a:rPr lang="en-US" sz="2000" b="1" i="0" dirty="0" err="1" smtClean="0">
                    <a:solidFill>
                      <a:srgbClr val="FB1525"/>
                    </a:solidFill>
                  </a:rPr>
                  <a:t>Cu+Au</a:t>
                </a:r>
                <a:r>
                  <a:rPr lang="en-US" sz="2000" b="1" i="0" dirty="0" smtClean="0">
                    <a:solidFill>
                      <a:srgbClr val="FB1525"/>
                    </a:solidFill>
                  </a:rPr>
                  <a:t> @</a:t>
                </a:r>
                <a14:m>
                  <m:oMath xmlns:m="http://schemas.openxmlformats.org/officeDocument/2006/math">
                    <m:r>
                      <a:rPr lang="en-US" sz="2000" b="1" i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2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𝐬</m:t>
                            </m:r>
                          </m:e>
                          <m:sub>
                            <m:r>
                              <a:rPr lang="en-US" sz="2000" b="1" i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𝐍𝐍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sz="2000" b="1" i="0" dirty="0" smtClean="0">
                    <a:solidFill>
                      <a:srgbClr val="FB1525"/>
                    </a:solidFill>
                  </a:rPr>
                  <a:t> = 200 GeV</a:t>
                </a:r>
                <a:r>
                  <a:rPr lang="en-US" sz="2000" b="1" i="0" dirty="0">
                    <a:solidFill>
                      <a:srgbClr val="FB1525"/>
                    </a:solidFill>
                  </a:rPr>
                  <a:t>?</a:t>
                </a:r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2199" y="5805696"/>
                <a:ext cx="6650833" cy="739626"/>
              </a:xfrm>
              <a:prstGeom prst="rect">
                <a:avLst/>
              </a:prstGeom>
              <a:blipFill>
                <a:blip r:embed="rId5"/>
                <a:stretch>
                  <a:fillRect l="-733" t="-3279"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425793" y="2209800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3657600" y="3781902"/>
            <a:ext cx="2960137" cy="2066807"/>
            <a:chOff x="3088025" y="3817117"/>
            <a:chExt cx="2960137" cy="2066807"/>
          </a:xfrm>
        </p:grpSpPr>
        <p:grpSp>
          <p:nvGrpSpPr>
            <p:cNvPr id="15" name="Group 14"/>
            <p:cNvGrpSpPr/>
            <p:nvPr/>
          </p:nvGrpSpPr>
          <p:grpSpPr>
            <a:xfrm>
              <a:off x="3088025" y="3817117"/>
              <a:ext cx="2960137" cy="2066807"/>
              <a:chOff x="4800600" y="919516"/>
              <a:chExt cx="4330134" cy="3138219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800600" y="919516"/>
                <a:ext cx="4330134" cy="3138219"/>
              </a:xfrm>
              <a:prstGeom prst="rect">
                <a:avLst/>
              </a:prstGeom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6074077" y="1122884"/>
                <a:ext cx="89159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i="0" dirty="0" smtClean="0"/>
                  <a:t>200 GeV</a:t>
                </a:r>
                <a:endParaRPr lang="en-US" sz="1400" b="1" i="0" dirty="0"/>
              </a:p>
            </p:txBody>
          </p:sp>
        </p:grpSp>
        <p:sp>
          <p:nvSpPr>
            <p:cNvPr id="3" name="Rectangle 2"/>
            <p:cNvSpPr/>
            <p:nvPr/>
          </p:nvSpPr>
          <p:spPr>
            <a:xfrm>
              <a:off x="5639474" y="4638964"/>
              <a:ext cx="266700" cy="2023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676400" y="303455"/>
            <a:ext cx="7496319" cy="3506156"/>
            <a:chOff x="1647681" y="303455"/>
            <a:chExt cx="7496319" cy="350615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647681" y="303455"/>
              <a:ext cx="7496319" cy="3506156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4596983" y="2136639"/>
              <a:ext cx="16877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0" dirty="0" smtClean="0"/>
                <a:t>STAR Preliminary</a:t>
              </a:r>
              <a:endParaRPr lang="en-US" sz="1400" b="1" i="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0" y="3505200"/>
                <a:ext cx="3219450" cy="18854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l">
                  <a:buFont typeface="Wingdings" panose="05000000000000000000" pitchFamily="2" charset="2"/>
                  <a:buChar char="ü"/>
                </a:pPr>
                <a:r>
                  <a:rPr lang="en-US" b="1" dirty="0" smtClean="0">
                    <a:solidFill>
                      <a:srgbClr val="002060"/>
                    </a:solidFill>
                  </a:rPr>
                  <a:t>Indications for a CME-driven </a:t>
                </a:r>
                <a:r>
                  <a:rPr lang="en-US" b="1" dirty="0">
                    <a:solidFill>
                      <a:srgbClr val="002060"/>
                    </a:solidFill>
                  </a:rPr>
                  <a:t>charge separation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contribution across centrality</a:t>
                </a:r>
              </a:p>
              <a:p>
                <a:pPr algn="l"/>
                <a:r>
                  <a:rPr lang="en-US" sz="700" b="1" dirty="0">
                    <a:solidFill>
                      <a:srgbClr val="002060"/>
                    </a:solidFill>
                  </a:rPr>
                  <a:t> </a:t>
                </a:r>
                <a:endParaRPr lang="en-US" sz="700" b="1" dirty="0" smtClean="0">
                  <a:solidFill>
                    <a:srgbClr val="002060"/>
                  </a:solidFill>
                </a:endParaRPr>
              </a:p>
              <a:p>
                <a:pPr marL="285750" lvl="1" indent="-285750" algn="l">
                  <a:buFont typeface="Wingdings" panose="05000000000000000000" pitchFamily="2" charset="2"/>
                  <a:buChar char="ü"/>
                </a:pPr>
                <a:r>
                  <a:rPr lang="en-US" b="1" dirty="0" smtClean="0">
                    <a:solidFill>
                      <a:srgbClr val="002060"/>
                    </a:solidFill>
                  </a:rPr>
                  <a:t>More detailed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b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𝒄𝒉</m:t>
                        </m:r>
                      </m:sup>
                    </m:sSubSup>
                  </m:oMath>
                </a14:m>
                <a:r>
                  <a:rPr lang="en-US" b="1" dirty="0">
                    <a:solidFill>
                      <a:srgbClr val="00206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extractions underway</a:t>
                </a:r>
                <a:endParaRPr lang="en-US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505200"/>
                <a:ext cx="3219450" cy="1885453"/>
              </a:xfrm>
              <a:prstGeom prst="rect">
                <a:avLst/>
              </a:prstGeom>
              <a:blipFill>
                <a:blip r:embed="rId8"/>
                <a:stretch>
                  <a:fillRect l="-1136" t="-1618" r="-2462" b="-45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2577893" y="26555"/>
                <a:ext cx="5568384" cy="3745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320CD6"/>
                    </a:solidFill>
                  </a:rPr>
                  <a:t>Centrality dependence – </a:t>
                </a:r>
                <a:r>
                  <a:rPr lang="en-US" b="1" dirty="0" err="1">
                    <a:solidFill>
                      <a:srgbClr val="320CD6"/>
                    </a:solidFill>
                  </a:rPr>
                  <a:t>C</a:t>
                </a:r>
                <a:r>
                  <a:rPr lang="en-US" b="1" dirty="0" err="1" smtClean="0">
                    <a:solidFill>
                      <a:srgbClr val="320CD6"/>
                    </a:solidFill>
                  </a:rPr>
                  <a:t>u+Au</a:t>
                </a:r>
                <a:r>
                  <a:rPr lang="en-US" b="1" dirty="0" smtClean="0">
                    <a:solidFill>
                      <a:srgbClr val="320CD6"/>
                    </a:solidFill>
                  </a:rPr>
                  <a:t> @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b="1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𝐬</m:t>
                            </m:r>
                          </m:e>
                          <m:sub>
                            <m:r>
                              <a:rPr lang="en-US" b="1" i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𝐍𝐍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b="1" dirty="0" smtClean="0">
                    <a:solidFill>
                      <a:srgbClr val="320CD6"/>
                    </a:solidFill>
                  </a:rPr>
                  <a:t>=200 GeV</a:t>
                </a:r>
                <a:endParaRPr lang="en-US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7893" y="26555"/>
                <a:ext cx="5568384" cy="374526"/>
              </a:xfrm>
              <a:prstGeom prst="rect">
                <a:avLst/>
              </a:prstGeom>
              <a:blipFill>
                <a:blip r:embed="rId9"/>
                <a:stretch>
                  <a:fillRect l="-657" t="-8065" r="-438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Group 26"/>
          <p:cNvGrpSpPr/>
          <p:nvPr/>
        </p:nvGrpSpPr>
        <p:grpSpPr>
          <a:xfrm>
            <a:off x="414628" y="1981200"/>
            <a:ext cx="1109372" cy="411553"/>
            <a:chOff x="483956" y="1851715"/>
            <a:chExt cx="1268401" cy="465498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10"/>
            <a:srcRect r="80864" b="9000"/>
            <a:stretch/>
          </p:blipFill>
          <p:spPr>
            <a:xfrm>
              <a:off x="609601" y="1921083"/>
              <a:ext cx="1142756" cy="318454"/>
            </a:xfrm>
            <a:prstGeom prst="rect">
              <a:avLst/>
            </a:prstGeom>
          </p:spPr>
        </p:pic>
        <p:graphicFrame>
          <p:nvGraphicFramePr>
            <p:cNvPr id="30" name="Object 29"/>
            <p:cNvGraphicFramePr>
              <a:graphicFrameLocks noChangeAspect="1"/>
            </p:cNvGraphicFramePr>
            <p:nvPr/>
          </p:nvGraphicFramePr>
          <p:xfrm>
            <a:off x="483956" y="1851715"/>
            <a:ext cx="416499" cy="4654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34313" name="Equation" r:id="rId11" imgW="215640" imgH="241200" progId="Equation.DSMT4">
                    <p:embed/>
                  </p:oleObj>
                </mc:Choice>
                <mc:Fallback>
                  <p:oleObj name="Equation" r:id="rId11" imgW="215640" imgH="241200" progId="Equation.DSMT4">
                    <p:embed/>
                    <p:pic>
                      <p:nvPicPr>
                        <p:cNvPr id="24" name="Object 23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483956" y="1851715"/>
                          <a:ext cx="416499" cy="46549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4274" y="2476419"/>
            <a:ext cx="1906926" cy="685800"/>
          </a:xfrm>
          <a:prstGeom prst="rect">
            <a:avLst/>
          </a:prstGeom>
          <a:solidFill>
            <a:srgbClr val="FFFF00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22532627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62286" y="3621523"/>
            <a:ext cx="3303857" cy="2360483"/>
          </a:xfrm>
          <a:prstGeom prst="rect">
            <a:avLst/>
          </a:prstGeom>
        </p:spPr>
      </p:pic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D3E141-968B-4F7C-BC11-B3BEC2AE2E98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-1524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416675"/>
            <a:ext cx="5562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 dirty="0"/>
          </a:p>
        </p:txBody>
      </p:sp>
      <p:sp>
        <p:nvSpPr>
          <p:cNvPr id="28" name="Rounded Rectangle 27"/>
          <p:cNvSpPr/>
          <p:nvPr/>
        </p:nvSpPr>
        <p:spPr>
          <a:xfrm>
            <a:off x="38100" y="26555"/>
            <a:ext cx="1295400" cy="431342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100" b="1" dirty="0" smtClean="0">
                <a:solidFill>
                  <a:srgbClr val="320CD6"/>
                </a:solidFill>
              </a:rPr>
              <a:t>Results</a:t>
            </a:r>
            <a:endParaRPr lang="en-US" sz="2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2284099" y="5901105"/>
                <a:ext cx="5660232" cy="6851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l">
                  <a:buFont typeface="Wingdings" panose="05000000000000000000" pitchFamily="2" charset="2"/>
                  <a:buChar char="Ø"/>
                </a:pPr>
                <a:r>
                  <a:rPr lang="en-US" b="1" i="0" dirty="0">
                    <a:solidFill>
                      <a:srgbClr val="FB1525"/>
                    </a:solidFill>
                  </a:rPr>
                  <a:t>Similar </a:t>
                </a:r>
                <a:r>
                  <a:rPr lang="en-US" b="1" i="0" dirty="0" smtClean="0">
                    <a:solidFill>
                      <a:srgbClr val="FB1525"/>
                    </a:solidFill>
                  </a:rPr>
                  <a:t>centrality </a:t>
                </a:r>
                <a:r>
                  <a:rPr lang="en-US" b="1" i="0" dirty="0">
                    <a:solidFill>
                      <a:srgbClr val="FB1525"/>
                    </a:solidFill>
                  </a:rPr>
                  <a:t>dependence </a:t>
                </a:r>
                <a:r>
                  <a:rPr lang="en-US" b="1" i="0" dirty="0" smtClean="0">
                    <a:solidFill>
                      <a:srgbClr val="FB1525"/>
                    </a:solidFill>
                  </a:rPr>
                  <a:t>but smaller magnitudes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b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𝒄𝒉</m:t>
                        </m:r>
                      </m:sup>
                    </m:sSubSup>
                  </m:oMath>
                </a14:m>
                <a:r>
                  <a:rPr lang="en-US" b="1" i="0" dirty="0">
                    <a:solidFill>
                      <a:srgbClr val="FB1525"/>
                    </a:solidFill>
                  </a:rPr>
                  <a:t> </a:t>
                </a:r>
                <a:r>
                  <a:rPr lang="en-US" sz="1900" b="1" i="0" dirty="0" smtClean="0">
                    <a:solidFill>
                      <a:srgbClr val="FB1525"/>
                    </a:solidFill>
                  </a:rPr>
                  <a:t> for </a:t>
                </a:r>
                <a14:m>
                  <m:oMath xmlns:m="http://schemas.openxmlformats.org/officeDocument/2006/math">
                    <m:r>
                      <a:rPr lang="en-US" sz="1900" b="1" i="1" smtClean="0">
                        <a:solidFill>
                          <a:srgbClr val="FB1525"/>
                        </a:solidFill>
                        <a:latin typeface="Cambria Math" panose="02040503050406030204" pitchFamily="18" charset="0"/>
                      </a:rPr>
                      <m:t>𝑼</m:t>
                    </m:r>
                    <m:r>
                      <a:rPr lang="en-US" sz="1900" b="1" i="1" smtClean="0">
                        <a:solidFill>
                          <a:srgbClr val="FB1525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900" b="1" i="1" smtClean="0">
                        <a:solidFill>
                          <a:srgbClr val="FB1525"/>
                        </a:solidFill>
                        <a:latin typeface="Cambria Math" panose="02040503050406030204" pitchFamily="18" charset="0"/>
                      </a:rPr>
                      <m:t>𝑼</m:t>
                    </m:r>
                  </m:oMath>
                </a14:m>
                <a:r>
                  <a:rPr lang="en-US" sz="1900" b="1" i="0" dirty="0" smtClean="0">
                    <a:solidFill>
                      <a:srgbClr val="FB1525"/>
                    </a:solidFill>
                  </a:rPr>
                  <a:t>?</a:t>
                </a:r>
                <a:endParaRPr lang="en-US" sz="1900" b="1" i="0" dirty="0">
                  <a:solidFill>
                    <a:srgbClr val="FB1525"/>
                  </a:solidFill>
                </a:endParaRPr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4099" y="5901105"/>
                <a:ext cx="5660232" cy="685124"/>
              </a:xfrm>
              <a:prstGeom prst="rect">
                <a:avLst/>
              </a:prstGeom>
              <a:blipFill>
                <a:blip r:embed="rId6"/>
                <a:stretch>
                  <a:fillRect l="-754" t="-4464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1981200" y="311724"/>
            <a:ext cx="7122627" cy="3301069"/>
            <a:chOff x="1370445" y="357412"/>
            <a:chExt cx="7122627" cy="330106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370445" y="357412"/>
              <a:ext cx="7122627" cy="3301069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4328564" y="1978251"/>
              <a:ext cx="16877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0" dirty="0" smtClean="0"/>
                <a:t>STAR Preliminary</a:t>
              </a:r>
              <a:endParaRPr lang="en-US" sz="1400" b="1" i="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2654838" y="26555"/>
                <a:ext cx="5414496" cy="3745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320CD6"/>
                    </a:solidFill>
                  </a:rPr>
                  <a:t>Centrality dependence – U+U @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b="1" i="1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𝐬</m:t>
                            </m:r>
                          </m:e>
                          <m:sub>
                            <m:r>
                              <a:rPr lang="en-US" b="1" i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𝐍𝐍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b="1" dirty="0" smtClean="0">
                    <a:solidFill>
                      <a:srgbClr val="320CD6"/>
                    </a:solidFill>
                  </a:rPr>
                  <a:t> = 193 GeV</a:t>
                </a:r>
                <a:endParaRPr lang="en-US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4838" y="26555"/>
                <a:ext cx="5414496" cy="374526"/>
              </a:xfrm>
              <a:prstGeom prst="rect">
                <a:avLst/>
              </a:prstGeom>
              <a:blipFill>
                <a:blip r:embed="rId8"/>
                <a:stretch>
                  <a:fillRect l="-676" t="-8065" r="-450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-76200" y="3505200"/>
                <a:ext cx="3219450" cy="18854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l">
                  <a:buFont typeface="Wingdings" panose="05000000000000000000" pitchFamily="2" charset="2"/>
                  <a:buChar char="ü"/>
                </a:pPr>
                <a:r>
                  <a:rPr lang="en-US" b="1" dirty="0" smtClean="0">
                    <a:solidFill>
                      <a:srgbClr val="002060"/>
                    </a:solidFill>
                  </a:rPr>
                  <a:t>Indications for a CME-driven </a:t>
                </a:r>
                <a:r>
                  <a:rPr lang="en-US" b="1" dirty="0">
                    <a:solidFill>
                      <a:srgbClr val="002060"/>
                    </a:solidFill>
                  </a:rPr>
                  <a:t>charge separation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contribution across centrality</a:t>
                </a:r>
              </a:p>
              <a:p>
                <a:pPr algn="l"/>
                <a:r>
                  <a:rPr lang="en-US" sz="700" b="1" dirty="0">
                    <a:solidFill>
                      <a:srgbClr val="002060"/>
                    </a:solidFill>
                  </a:rPr>
                  <a:t> </a:t>
                </a:r>
                <a:endParaRPr lang="en-US" sz="700" b="1" dirty="0" smtClean="0">
                  <a:solidFill>
                    <a:srgbClr val="002060"/>
                  </a:solidFill>
                </a:endParaRPr>
              </a:p>
              <a:p>
                <a:pPr marL="285750" lvl="1" indent="-285750" algn="l">
                  <a:buFont typeface="Wingdings" panose="05000000000000000000" pitchFamily="2" charset="2"/>
                  <a:buChar char="ü"/>
                </a:pPr>
                <a:r>
                  <a:rPr lang="en-US" b="1" dirty="0" smtClean="0">
                    <a:solidFill>
                      <a:srgbClr val="002060"/>
                    </a:solidFill>
                  </a:rPr>
                  <a:t>More detailed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b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𝒄𝒉</m:t>
                        </m:r>
                      </m:sup>
                    </m:sSubSup>
                  </m:oMath>
                </a14:m>
                <a:r>
                  <a:rPr lang="en-US" b="1" dirty="0">
                    <a:solidFill>
                      <a:srgbClr val="00206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extractions underway</a:t>
                </a:r>
                <a:endParaRPr lang="en-US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6200" y="3505200"/>
                <a:ext cx="3219450" cy="1885453"/>
              </a:xfrm>
              <a:prstGeom prst="rect">
                <a:avLst/>
              </a:prstGeom>
              <a:blipFill>
                <a:blip r:embed="rId9"/>
                <a:stretch>
                  <a:fillRect l="-1134" t="-1618" r="-2457" b="-45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/>
          <p:cNvGrpSpPr/>
          <p:nvPr/>
        </p:nvGrpSpPr>
        <p:grpSpPr>
          <a:xfrm>
            <a:off x="414628" y="1981200"/>
            <a:ext cx="1109372" cy="411553"/>
            <a:chOff x="483956" y="1851715"/>
            <a:chExt cx="1268401" cy="465498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10"/>
            <a:srcRect r="80864" b="9000"/>
            <a:stretch/>
          </p:blipFill>
          <p:spPr>
            <a:xfrm>
              <a:off x="609601" y="1921083"/>
              <a:ext cx="1142756" cy="318454"/>
            </a:xfrm>
            <a:prstGeom prst="rect">
              <a:avLst/>
            </a:prstGeom>
          </p:spPr>
        </p:pic>
        <p:graphicFrame>
          <p:nvGraphicFramePr>
            <p:cNvPr id="24" name="Object 23"/>
            <p:cNvGraphicFramePr>
              <a:graphicFrameLocks noChangeAspect="1"/>
            </p:cNvGraphicFramePr>
            <p:nvPr/>
          </p:nvGraphicFramePr>
          <p:xfrm>
            <a:off x="483956" y="1851715"/>
            <a:ext cx="416499" cy="4654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35336" name="Equation" r:id="rId11" imgW="215640" imgH="241200" progId="Equation.DSMT4">
                    <p:embed/>
                  </p:oleObj>
                </mc:Choice>
                <mc:Fallback>
                  <p:oleObj name="Equation" r:id="rId11" imgW="215640" imgH="241200" progId="Equation.DSMT4">
                    <p:embed/>
                    <p:pic>
                      <p:nvPicPr>
                        <p:cNvPr id="24" name="Object 23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483956" y="1851715"/>
                          <a:ext cx="416499" cy="46549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4274" y="2476419"/>
            <a:ext cx="2095500" cy="685800"/>
          </a:xfrm>
          <a:prstGeom prst="rect">
            <a:avLst/>
          </a:prstGeom>
          <a:solidFill>
            <a:srgbClr val="FFFF00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41590526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639153"/>
            <a:ext cx="3504910" cy="2742973"/>
          </a:xfrm>
          <a:prstGeom prst="rect">
            <a:avLst/>
          </a:prstGeom>
        </p:spPr>
      </p:pic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D3E141-968B-4F7C-BC11-B3BEC2AE2E98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-1524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416675"/>
            <a:ext cx="5562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2590800" y="5404566"/>
                <a:ext cx="6403759" cy="10416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l">
                  <a:buFont typeface="Wingdings" panose="05000000000000000000" pitchFamily="2" charset="2"/>
                  <a:buChar char="Ø"/>
                </a:pPr>
                <a:r>
                  <a:rPr lang="en-US" sz="2000" b="1" i="0" dirty="0" smtClean="0">
                    <a:solidFill>
                      <a:srgbClr val="FB1525"/>
                    </a:solidFill>
                  </a:rPr>
                  <a:t>Refined extractions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 dirty="0" smtClean="0">
                            <a:solidFill>
                              <a:srgbClr val="FB1525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dirty="0">
                            <a:solidFill>
                              <a:srgbClr val="FB1525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sz="2000" b="1" dirty="0">
                            <a:solidFill>
                              <a:srgbClr val="FB1525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sz="2000" b="1" dirty="0">
                            <a:solidFill>
                              <a:srgbClr val="FB1525"/>
                            </a:solidFill>
                            <a:latin typeface="Cambria Math" panose="02040503050406030204" pitchFamily="18" charset="0"/>
                          </a:rPr>
                          <m:t>𝒄𝒉</m:t>
                        </m:r>
                      </m:sup>
                    </m:sSubSup>
                  </m:oMath>
                </a14:m>
                <a:r>
                  <a:rPr lang="en-US" sz="2000" b="1" i="0" dirty="0" smtClean="0">
                    <a:solidFill>
                      <a:srgbClr val="FB1525"/>
                    </a:solidFill>
                  </a:rPr>
                  <a:t> - underway</a:t>
                </a:r>
              </a:p>
              <a:p>
                <a:pPr marL="285750" indent="-285750" algn="l">
                  <a:buFont typeface="Wingdings" panose="05000000000000000000" pitchFamily="2" charset="2"/>
                  <a:buChar char="Ø"/>
                </a:pPr>
                <a:r>
                  <a:rPr lang="en-US" sz="2000" b="1" i="0" dirty="0" smtClean="0">
                    <a:solidFill>
                      <a:srgbClr val="FB1525"/>
                    </a:solidFill>
                  </a:rPr>
                  <a:t>Further leveraging of the system dependence of charge separation is planned for the near term</a:t>
                </a:r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0800" y="5404566"/>
                <a:ext cx="6403759" cy="1041695"/>
              </a:xfrm>
              <a:prstGeom prst="rect">
                <a:avLst/>
              </a:prstGeom>
              <a:blipFill>
                <a:blip r:embed="rId5"/>
                <a:stretch>
                  <a:fillRect l="-857" t="-1176" b="-105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/>
          <a:srcRect l="9827" r="62805" b="51740"/>
          <a:stretch/>
        </p:blipFill>
        <p:spPr>
          <a:xfrm>
            <a:off x="5562600" y="124553"/>
            <a:ext cx="2263140" cy="2514600"/>
          </a:xfrm>
          <a:prstGeom prst="rect">
            <a:avLst/>
          </a:prstGeom>
        </p:spPr>
      </p:pic>
      <p:sp>
        <p:nvSpPr>
          <p:cNvPr id="28" name="Rounded Rectangle 27"/>
          <p:cNvSpPr/>
          <p:nvPr/>
        </p:nvSpPr>
        <p:spPr>
          <a:xfrm>
            <a:off x="38100" y="26555"/>
            <a:ext cx="3326070" cy="431342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000" b="1" dirty="0" smtClean="0">
                <a:solidFill>
                  <a:srgbClr val="320CD6"/>
                </a:solidFill>
              </a:rPr>
              <a:t>Near-term Horizon</a:t>
            </a:r>
            <a:endParaRPr lang="en-US" sz="2000" dirty="0"/>
          </a:p>
        </p:txBody>
      </p:sp>
      <p:sp>
        <p:nvSpPr>
          <p:cNvPr id="2" name="Rectangle 1"/>
          <p:cNvSpPr/>
          <p:nvPr/>
        </p:nvSpPr>
        <p:spPr>
          <a:xfrm>
            <a:off x="-30596" y="3790069"/>
            <a:ext cx="47549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b="1" i="0" dirty="0" err="1">
                <a:solidFill>
                  <a:srgbClr val="002060"/>
                </a:solidFill>
              </a:rPr>
              <a:t>p</a:t>
            </a:r>
            <a:r>
              <a:rPr lang="en-US" b="1" i="0" dirty="0" err="1" smtClean="0">
                <a:solidFill>
                  <a:srgbClr val="002060"/>
                </a:solidFill>
              </a:rPr>
              <a:t>+A</a:t>
            </a:r>
            <a:r>
              <a:rPr lang="en-US" b="1" i="0" dirty="0" smtClean="0">
                <a:solidFill>
                  <a:srgbClr val="002060"/>
                </a:solidFill>
              </a:rPr>
              <a:t> </a:t>
            </a:r>
            <a:r>
              <a:rPr lang="en-US" b="1" i="0" dirty="0">
                <a:solidFill>
                  <a:srgbClr val="002060"/>
                </a:solidFill>
              </a:rPr>
              <a:t>measurements </a:t>
            </a:r>
            <a:r>
              <a:rPr lang="en-US" b="1" i="0" dirty="0" smtClean="0">
                <a:solidFill>
                  <a:srgbClr val="002060"/>
                </a:solidFill>
              </a:rPr>
              <a:t>used as an important </a:t>
            </a:r>
            <a:r>
              <a:rPr lang="en-US" b="1" i="0" dirty="0">
                <a:solidFill>
                  <a:srgbClr val="002060"/>
                </a:solidFill>
              </a:rPr>
              <a:t>bench mark for identification </a:t>
            </a:r>
            <a:r>
              <a:rPr lang="en-US" b="1" i="0" dirty="0" smtClean="0">
                <a:solidFill>
                  <a:srgbClr val="002060"/>
                </a:solidFill>
              </a:rPr>
              <a:t>of </a:t>
            </a:r>
            <a:r>
              <a:rPr lang="en-US" b="1" i="0" dirty="0">
                <a:solidFill>
                  <a:srgbClr val="002060"/>
                </a:solidFill>
              </a:rPr>
              <a:t>CME-driven </a:t>
            </a:r>
            <a:r>
              <a:rPr lang="en-US" b="1" i="0" dirty="0" smtClean="0">
                <a:solidFill>
                  <a:srgbClr val="002060"/>
                </a:solidFill>
              </a:rPr>
              <a:t>charge separation </a:t>
            </a:r>
            <a:r>
              <a:rPr lang="en-US" b="1" i="0" dirty="0">
                <a:solidFill>
                  <a:srgbClr val="002060"/>
                </a:solidFill>
              </a:rPr>
              <a:t>in </a:t>
            </a:r>
            <a:r>
              <a:rPr lang="en-US" b="1" i="0" dirty="0" smtClean="0">
                <a:solidFill>
                  <a:srgbClr val="002060"/>
                </a:solidFill>
              </a:rPr>
              <a:t>A(B)+A collis</a:t>
            </a:r>
            <a:r>
              <a:rPr lang="en-US" b="1" dirty="0" smtClean="0">
                <a:solidFill>
                  <a:srgbClr val="002060"/>
                </a:solidFill>
              </a:rPr>
              <a:t>ions </a:t>
            </a:r>
            <a:r>
              <a:rPr lang="en-US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</a:t>
            </a:r>
            <a:r>
              <a:rPr lang="en-US" b="1" dirty="0" smtClean="0">
                <a:solidFill>
                  <a:srgbClr val="002060"/>
                </a:solidFill>
              </a:rPr>
              <a:t> this work !!</a:t>
            </a:r>
            <a:endParaRPr lang="en-US" b="1" dirty="0">
              <a:solidFill>
                <a:srgbClr val="00206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8100" y="656238"/>
            <a:ext cx="4378259" cy="3106122"/>
            <a:chOff x="38100" y="656238"/>
            <a:chExt cx="4378259" cy="310612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8100" y="656238"/>
              <a:ext cx="4378259" cy="3106122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676400" y="2976237"/>
              <a:ext cx="16877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0" dirty="0" smtClean="0"/>
                <a:t>STAR Preliminary</a:t>
              </a:r>
              <a:endParaRPr lang="en-US" sz="1400" b="1" i="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9172304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D3E141-968B-4F7C-BC11-B3BEC2AE2E98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-1524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49930" y="6407945"/>
            <a:ext cx="5562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 dirty="0"/>
          </a:p>
        </p:txBody>
      </p:sp>
      <p:sp>
        <p:nvSpPr>
          <p:cNvPr id="28" name="Rounded Rectangle 27"/>
          <p:cNvSpPr/>
          <p:nvPr/>
        </p:nvSpPr>
        <p:spPr>
          <a:xfrm>
            <a:off x="152400" y="152400"/>
            <a:ext cx="1524000" cy="431342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100" b="1" dirty="0" smtClean="0">
                <a:solidFill>
                  <a:srgbClr val="320CD6"/>
                </a:solidFill>
              </a:rPr>
              <a:t>Summary</a:t>
            </a:r>
            <a:endParaRPr lang="en-US" sz="2100" dirty="0"/>
          </a:p>
        </p:txBody>
      </p:sp>
      <p:grpSp>
        <p:nvGrpSpPr>
          <p:cNvPr id="3" name="Group 2"/>
          <p:cNvGrpSpPr/>
          <p:nvPr/>
        </p:nvGrpSpPr>
        <p:grpSpPr>
          <a:xfrm>
            <a:off x="125730" y="775735"/>
            <a:ext cx="8763000" cy="646331"/>
            <a:chOff x="152400" y="895350"/>
            <a:chExt cx="8763000" cy="646331"/>
          </a:xfrm>
        </p:grpSpPr>
        <p:sp>
          <p:nvSpPr>
            <p:cNvPr id="10" name="Rectangle 9"/>
            <p:cNvSpPr/>
            <p:nvPr/>
          </p:nvSpPr>
          <p:spPr>
            <a:xfrm>
              <a:off x="152400" y="895350"/>
              <a:ext cx="87630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 algn="l">
                <a:buFont typeface="Wingdings" panose="05000000000000000000" pitchFamily="2" charset="2"/>
                <a:buChar char="Ø"/>
              </a:pPr>
              <a:r>
                <a:rPr lang="en-US" dirty="0" smtClean="0"/>
                <a:t>New charge-sensitive </a:t>
              </a:r>
              <a:r>
                <a:rPr lang="en-US" dirty="0"/>
                <a:t>correlator </a:t>
              </a:r>
              <a:r>
                <a:rPr lang="en-US" dirty="0" smtClean="0"/>
                <a:t>           used to </a:t>
              </a:r>
              <a:r>
                <a:rPr lang="en-US" dirty="0" err="1" smtClean="0"/>
                <a:t>to</a:t>
              </a:r>
              <a:r>
                <a:rPr lang="en-US" dirty="0" smtClean="0"/>
                <a:t> </a:t>
              </a:r>
              <a:r>
                <a:rPr lang="en-US" dirty="0"/>
                <a:t>perform charge separation measurements for charged </a:t>
              </a:r>
              <a:r>
                <a:rPr lang="en-US" dirty="0" smtClean="0"/>
                <a:t>hadrons in </a:t>
              </a:r>
              <a:r>
                <a:rPr lang="en-US" dirty="0" err="1" smtClean="0"/>
                <a:t>p+Au</a:t>
              </a:r>
              <a:r>
                <a:rPr lang="en-US" dirty="0" smtClean="0"/>
                <a:t> and A(B)+A collisions</a:t>
              </a:r>
              <a:endParaRPr lang="en-US" dirty="0"/>
            </a:p>
          </p:txBody>
        </p:sp>
        <p:graphicFrame>
          <p:nvGraphicFramePr>
            <p:cNvPr id="11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30147918"/>
                </p:ext>
              </p:extLst>
            </p:nvPr>
          </p:nvGraphicFramePr>
          <p:xfrm>
            <a:off x="3858492" y="958504"/>
            <a:ext cx="692150" cy="3038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10644" name="Equation" r:id="rId5" imgW="520560" imgH="228600" progId="Equation.DSMT4">
                    <p:embed/>
                  </p:oleObj>
                </mc:Choice>
                <mc:Fallback>
                  <p:oleObj name="Equation" r:id="rId5" imgW="52056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858492" y="958504"/>
                          <a:ext cx="692150" cy="30387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" name="Rectangle 11"/>
          <p:cNvSpPr/>
          <p:nvPr/>
        </p:nvSpPr>
        <p:spPr>
          <a:xfrm>
            <a:off x="152400" y="1382524"/>
            <a:ext cx="8686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l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This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correlator gives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distinct responses for CME-driven charge separation and non-CME background </a:t>
            </a:r>
            <a:endParaRPr lang="en-US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742950" lvl="1" indent="-285750" algn="l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well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suited for identification and characterization of CME-driven charge separation.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28600" y="2588699"/>
            <a:ext cx="8382000" cy="646331"/>
            <a:chOff x="228600" y="2588699"/>
            <a:chExt cx="8382000" cy="646331"/>
          </a:xfrm>
        </p:grpSpPr>
        <p:sp>
          <p:nvSpPr>
            <p:cNvPr id="13" name="Rectangle 12"/>
            <p:cNvSpPr/>
            <p:nvPr/>
          </p:nvSpPr>
          <p:spPr>
            <a:xfrm>
              <a:off x="228600" y="2588699"/>
              <a:ext cx="83820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 algn="l">
                <a:buFont typeface="Wingdings" panose="05000000000000000000" pitchFamily="2" charset="2"/>
                <a:buChar char="Ø"/>
              </a:pPr>
              <a:r>
                <a:rPr lang="en-US" dirty="0"/>
                <a:t>For </a:t>
              </a:r>
              <a:r>
                <a:rPr lang="en-US" dirty="0" smtClean="0"/>
                <a:t>A(B)+A </a:t>
              </a:r>
              <a:r>
                <a:rPr lang="en-US" dirty="0"/>
                <a:t>collisions, </a:t>
              </a:r>
              <a:r>
                <a:rPr lang="en-US" dirty="0" smtClean="0"/>
                <a:t>            shows </a:t>
              </a:r>
              <a:r>
                <a:rPr lang="en-US" dirty="0"/>
                <a:t>a characteristic concave shape, indicative of a non-zero CME-driven charge separation signal.</a:t>
              </a:r>
            </a:p>
          </p:txBody>
        </p:sp>
        <p:graphicFrame>
          <p:nvGraphicFramePr>
            <p:cNvPr id="18" name="Objec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55180879"/>
                </p:ext>
              </p:extLst>
            </p:nvPr>
          </p:nvGraphicFramePr>
          <p:xfrm>
            <a:off x="2870778" y="2636980"/>
            <a:ext cx="692151" cy="3038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10645" name="Equation" r:id="rId7" imgW="520560" imgH="228600" progId="Equation.DSMT4">
                    <p:embed/>
                  </p:oleObj>
                </mc:Choice>
                <mc:Fallback>
                  <p:oleObj name="Equation" r:id="rId7" imgW="52056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870778" y="2636980"/>
                          <a:ext cx="692151" cy="30387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4" name="Rectangle 13"/>
          <p:cNvSpPr/>
          <p:nvPr/>
        </p:nvSpPr>
        <p:spPr>
          <a:xfrm>
            <a:off x="168564" y="3189642"/>
            <a:ext cx="8763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l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In contrast, the measurements for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p+Au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collisions show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an approximately  flat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distribution consistent with the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“reduced”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magnetic field strength and random B-field orientations generated in these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collisions.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371815" y="4261409"/>
                <a:ext cx="8622744" cy="12053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l">
                  <a:buFont typeface="Wingdings" panose="05000000000000000000" pitchFamily="2" charset="2"/>
                  <a:buChar char="Ø"/>
                </a:pPr>
                <a:r>
                  <a:rPr lang="en-US" b="1" i="0" dirty="0" smtClean="0">
                    <a:solidFill>
                      <a:srgbClr val="FB1525"/>
                    </a:solidFill>
                  </a:rPr>
                  <a:t>CME-driven </a:t>
                </a:r>
                <a:r>
                  <a:rPr lang="en-US" b="1" i="0" dirty="0">
                    <a:solidFill>
                      <a:srgbClr val="FB1525"/>
                    </a:solidFill>
                  </a:rPr>
                  <a:t>charge separation </a:t>
                </a:r>
                <a:r>
                  <a:rPr lang="en-US" b="1" i="0" dirty="0" smtClean="0">
                    <a:solidFill>
                      <a:srgbClr val="FB1525"/>
                    </a:solidFill>
                  </a:rPr>
                  <a:t>signal obtained as a function of centrality for several systems and beam energies.</a:t>
                </a:r>
              </a:p>
              <a:p>
                <a:pPr marL="1200150" lvl="2" indent="-285750" algn="l">
                  <a:buFont typeface="Wingdings" panose="05000000000000000000" pitchFamily="2" charset="2"/>
                  <a:buChar char="ü"/>
                </a:pPr>
                <a:r>
                  <a:rPr lang="en-US" b="1" i="0" dirty="0" smtClean="0">
                    <a:solidFill>
                      <a:srgbClr val="FB1525"/>
                    </a:solidFill>
                  </a:rPr>
                  <a:t>The measured dependencies on centrality, system and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1" i="1">
                            <a:solidFill>
                              <a:srgbClr val="320CD6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1">
                            <a:solidFill>
                              <a:srgbClr val="320CD6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</m:rad>
                  </m:oMath>
                </a14:m>
                <a:r>
                  <a:rPr lang="en-US" b="1" i="0" dirty="0" smtClean="0">
                    <a:solidFill>
                      <a:srgbClr val="FB1525"/>
                    </a:solidFill>
                  </a:rPr>
                  <a:t> can provide crucial insights on CME-driven charge separation</a:t>
                </a:r>
                <a:endParaRPr lang="en-US" b="1" i="0" dirty="0">
                  <a:solidFill>
                    <a:srgbClr val="FB1525"/>
                  </a:solidFill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815" y="4261409"/>
                <a:ext cx="8622744" cy="1205395"/>
              </a:xfrm>
              <a:prstGeom prst="rect">
                <a:avLst/>
              </a:prstGeom>
              <a:blipFill>
                <a:blip r:embed="rId9"/>
                <a:stretch>
                  <a:fillRect l="-495" t="-2525" b="-70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2"/>
    </p:custDataLst>
    <p:extLst>
      <p:ext uri="{BB962C8B-B14F-4D97-AF65-F5344CB8AC3E}">
        <p14:creationId xmlns:p14="http://schemas.microsoft.com/office/powerpoint/2010/main" val="30861944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17360" y="2743200"/>
            <a:ext cx="914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End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7B9155-0FC5-4747-B146-6A0D49CA143E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00200" y="6430805"/>
            <a:ext cx="7010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753092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D3E141-968B-4F7C-BC11-B3BEC2AE2E98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-1524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416675"/>
            <a:ext cx="5562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76200" y="-15240"/>
            <a:ext cx="3962400" cy="77724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rgbClr val="320CD6"/>
                </a:solidFill>
              </a:rPr>
              <a:t>The Blessings of Finite-Size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" y="3589861"/>
            <a:ext cx="4620184" cy="18287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sp>
        <p:nvSpPr>
          <p:cNvPr id="10" name="Rectangle 9"/>
          <p:cNvSpPr/>
          <p:nvPr/>
        </p:nvSpPr>
        <p:spPr>
          <a:xfrm>
            <a:off x="3352799" y="5325070"/>
            <a:ext cx="57912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b="1" i="0" dirty="0" smtClean="0">
                <a:solidFill>
                  <a:srgbClr val="FF0000"/>
                </a:solidFill>
                <a:latin typeface="LiberationSans"/>
                <a:sym typeface="Wingdings" panose="05000000000000000000" pitchFamily="2" charset="2"/>
              </a:rPr>
              <a:t>The scaling of these dependencies give access to the CEP’s location, critical exponents and a  non-singular scaling function.</a:t>
            </a:r>
            <a:endParaRPr lang="en-US" b="1" i="0" dirty="0" smtClean="0">
              <a:solidFill>
                <a:srgbClr val="FF0000"/>
              </a:solidFill>
              <a:latin typeface="LiberationSans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44550" y="-23157"/>
            <a:ext cx="4433799" cy="1284760"/>
          </a:xfrm>
          <a:prstGeom prst="rect">
            <a:avLst/>
          </a:prstGeom>
          <a:solidFill>
            <a:srgbClr val="99D25A"/>
          </a:solidFill>
        </p:spPr>
      </p:pic>
      <p:grpSp>
        <p:nvGrpSpPr>
          <p:cNvPr id="7" name="Group 6"/>
          <p:cNvGrpSpPr/>
          <p:nvPr/>
        </p:nvGrpSpPr>
        <p:grpSpPr>
          <a:xfrm>
            <a:off x="4675912" y="1577743"/>
            <a:ext cx="4468088" cy="3680057"/>
            <a:chOff x="4675912" y="1295400"/>
            <a:chExt cx="4468088" cy="368005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675912" y="1295400"/>
              <a:ext cx="4468088" cy="368005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6" name="Rectangle 5"/>
            <p:cNvSpPr/>
            <p:nvPr/>
          </p:nvSpPr>
          <p:spPr>
            <a:xfrm>
              <a:off x="5410200" y="2971800"/>
              <a:ext cx="45719" cy="76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8" name="Object 2"/>
          <p:cNvGraphicFramePr>
            <a:graphicFrameLocks noChangeAspect="1"/>
          </p:cNvGraphicFramePr>
          <p:nvPr>
            <p:extLst/>
          </p:nvPr>
        </p:nvGraphicFramePr>
        <p:xfrm>
          <a:off x="5047615" y="1280160"/>
          <a:ext cx="4011613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41576" name="Equation" r:id="rId8" imgW="2501640" imgH="253800" progId="Equation.DSMT4">
                  <p:embed/>
                </p:oleObj>
              </mc:Choice>
              <mc:Fallback>
                <p:oleObj name="Equation" r:id="rId8" imgW="2501640" imgH="253800" progId="Equation.DSMT4">
                  <p:embed/>
                  <p:pic>
                    <p:nvPicPr>
                      <p:cNvPr id="1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7615" y="1280160"/>
                        <a:ext cx="4011613" cy="374650"/>
                      </a:xfrm>
                      <a:prstGeom prst="rect">
                        <a:avLst/>
                      </a:prstGeom>
                      <a:solidFill>
                        <a:srgbClr val="FFFF00">
                          <a:alpha val="36000"/>
                        </a:srgb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/>
          </p:nvPr>
        </p:nvGraphicFramePr>
        <p:xfrm>
          <a:off x="723900" y="5418660"/>
          <a:ext cx="1744663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41577" name="Equation" r:id="rId10" imgW="1015920" imgH="279360" progId="Equation.DSMT4">
                  <p:embed/>
                </p:oleObj>
              </mc:Choice>
              <mc:Fallback>
                <p:oleObj name="Equation" r:id="rId10" imgW="1015920" imgH="279360" progId="Equation.DSMT4">
                  <p:embed/>
                  <p:pic>
                    <p:nvPicPr>
                      <p:cNvPr id="15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" y="5418660"/>
                        <a:ext cx="1744663" cy="479425"/>
                      </a:xfrm>
                      <a:prstGeom prst="rect">
                        <a:avLst/>
                      </a:prstGeom>
                      <a:solidFill>
                        <a:srgbClr val="FFFF00">
                          <a:alpha val="65881"/>
                        </a:srgb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5276277" y="1596390"/>
            <a:ext cx="35821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M. Suzuki, </a:t>
            </a:r>
            <a:r>
              <a:rPr lang="en-US" sz="1400" b="1" i="0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Prog</a:t>
            </a:r>
            <a:r>
              <a:rPr lang="en-US" sz="1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. </a:t>
            </a:r>
            <a:r>
              <a:rPr lang="en-US" sz="1400" b="1" i="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Theor</a:t>
            </a:r>
            <a:r>
              <a:rPr lang="en-US" sz="14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. Phys. 58, </a:t>
            </a:r>
            <a:r>
              <a:rPr lang="en-US" sz="1400" b="1" i="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1142, 1977</a:t>
            </a:r>
            <a:endParaRPr lang="en-US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389" y="2273679"/>
            <a:ext cx="440359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0" dirty="0" smtClean="0">
                <a:solidFill>
                  <a:schemeClr val="accent5"/>
                </a:solidFill>
                <a:latin typeface="LiberationSans"/>
              </a:rPr>
              <a:t>Finite-size effects lead to specific dependencies of the </a:t>
            </a:r>
            <a:r>
              <a:rPr lang="en-US" sz="2000" b="1" i="0" dirty="0">
                <a:solidFill>
                  <a:schemeClr val="bg2">
                    <a:lumMod val="50000"/>
                  </a:schemeClr>
                </a:solidFill>
                <a:latin typeface="LiberationSans"/>
              </a:rPr>
              <a:t>peak heights</a:t>
            </a:r>
            <a:r>
              <a:rPr lang="en-US" sz="2000" b="1" i="0" dirty="0">
                <a:solidFill>
                  <a:srgbClr val="4B14E6"/>
                </a:solidFill>
                <a:latin typeface="LiberationSans"/>
              </a:rPr>
              <a:t>, </a:t>
            </a:r>
            <a:r>
              <a:rPr lang="en-US" sz="2000" b="1" i="0" dirty="0" smtClean="0">
                <a:solidFill>
                  <a:srgbClr val="7030A0"/>
                </a:solidFill>
                <a:latin typeface="LiberationSans"/>
              </a:rPr>
              <a:t>widths</a:t>
            </a:r>
            <a:r>
              <a:rPr lang="en-US" sz="2000" b="1" i="0" dirty="0" smtClean="0">
                <a:solidFill>
                  <a:srgbClr val="4B14E6"/>
                </a:solidFill>
                <a:latin typeface="LiberationSans"/>
              </a:rPr>
              <a:t> &amp; </a:t>
            </a:r>
            <a:r>
              <a:rPr lang="en-US" sz="2000" b="1" i="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LiberationSans"/>
              </a:rPr>
              <a:t>positions </a:t>
            </a:r>
            <a:r>
              <a:rPr lang="en-US" sz="2000" b="1" i="0" dirty="0" smtClean="0">
                <a:latin typeface="LiberationSans"/>
              </a:rPr>
              <a:t>on L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606400" y="2458856"/>
            <a:ext cx="15376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0" dirty="0">
                <a:solidFill>
                  <a:srgbClr val="4B14E6"/>
                </a:solidFill>
                <a:latin typeface="LiberationSans"/>
                <a:sym typeface="Wingdings" panose="05000000000000000000" pitchFamily="2" charset="2"/>
              </a:rPr>
              <a:t>L scales </a:t>
            </a:r>
            <a:endParaRPr lang="en-US" sz="2000" b="1" i="0" dirty="0" smtClean="0">
              <a:solidFill>
                <a:srgbClr val="4B14E6"/>
              </a:solidFill>
              <a:latin typeface="LiberationSans"/>
              <a:sym typeface="Wingdings" panose="05000000000000000000" pitchFamily="2" charset="2"/>
            </a:endParaRPr>
          </a:p>
          <a:p>
            <a:r>
              <a:rPr lang="en-US" sz="2000" b="1" i="0" dirty="0" smtClean="0">
                <a:solidFill>
                  <a:srgbClr val="4B14E6"/>
                </a:solidFill>
                <a:latin typeface="LiberationSans"/>
                <a:sym typeface="Wingdings" panose="05000000000000000000" pitchFamily="2" charset="2"/>
              </a:rPr>
              <a:t>the </a:t>
            </a:r>
            <a:r>
              <a:rPr lang="en-US" sz="2000" b="1" i="0" dirty="0">
                <a:solidFill>
                  <a:srgbClr val="4B14E6"/>
                </a:solidFill>
                <a:latin typeface="LiberationSans"/>
                <a:sym typeface="Wingdings" panose="05000000000000000000" pitchFamily="2" charset="2"/>
              </a:rPr>
              <a:t>volume</a:t>
            </a:r>
            <a:endParaRPr lang="en-US" sz="2000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177858" y="3110436"/>
            <a:ext cx="698942" cy="13765"/>
          </a:xfrm>
          <a:prstGeom prst="straightConnector1">
            <a:avLst/>
          </a:prstGeom>
          <a:ln w="57150" cmpd="dbl">
            <a:headEnd w="lg" len="lg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6629400" y="12700"/>
            <a:ext cx="1905000" cy="368300"/>
          </a:xfrm>
          <a:prstGeom prst="rect">
            <a:avLst/>
          </a:prstGeom>
          <a:solidFill>
            <a:schemeClr val="bg2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 rot="16200000">
            <a:off x="4089298" y="3309821"/>
            <a:ext cx="2308457" cy="368300"/>
          </a:xfrm>
          <a:prstGeom prst="rect">
            <a:avLst/>
          </a:prstGeom>
          <a:solidFill>
            <a:schemeClr val="bg2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6629400" y="393700"/>
            <a:ext cx="1905000" cy="368300"/>
          </a:xfrm>
          <a:prstGeom prst="rect">
            <a:avLst/>
          </a:prstGeom>
          <a:solidFill>
            <a:srgbClr val="4B14E6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454140" y="3226835"/>
            <a:ext cx="990600" cy="368300"/>
          </a:xfrm>
          <a:prstGeom prst="rect">
            <a:avLst/>
          </a:prstGeom>
          <a:solidFill>
            <a:srgbClr val="4B14E6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4724400" y="773430"/>
            <a:ext cx="3810000" cy="368300"/>
          </a:xfrm>
          <a:prstGeom prst="rect">
            <a:avLst/>
          </a:prstGeom>
          <a:solidFill>
            <a:srgbClr val="FB1525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911340" y="4648200"/>
            <a:ext cx="838200" cy="368300"/>
          </a:xfrm>
          <a:prstGeom prst="rect">
            <a:avLst/>
          </a:prstGeom>
          <a:solidFill>
            <a:srgbClr val="FB1525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177858" y="103172"/>
            <a:ext cx="2146742" cy="582628"/>
            <a:chOff x="4086549" y="47942"/>
            <a:chExt cx="2146742" cy="582628"/>
          </a:xfrm>
        </p:grpSpPr>
        <p:graphicFrame>
          <p:nvGraphicFramePr>
            <p:cNvPr id="28" name="Object 27"/>
            <p:cNvGraphicFramePr>
              <a:graphicFrameLocks noChangeAspect="1"/>
            </p:cNvGraphicFramePr>
            <p:nvPr>
              <p:extLst/>
            </p:nvPr>
          </p:nvGraphicFramePr>
          <p:xfrm>
            <a:off x="4770135" y="47942"/>
            <a:ext cx="703262" cy="2682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41578" name="Equation" r:id="rId12" imgW="533160" imgH="203040" progId="Equation.DSMT4">
                    <p:embed/>
                  </p:oleObj>
                </mc:Choice>
                <mc:Fallback>
                  <p:oleObj name="Equation" r:id="rId12" imgW="533160" imgH="203040" progId="Equation.DSMT4">
                    <p:embed/>
                    <p:pic>
                      <p:nvPicPr>
                        <p:cNvPr id="28" name="Object 27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4770135" y="47942"/>
                          <a:ext cx="703262" cy="268287"/>
                        </a:xfrm>
                        <a:prstGeom prst="rect">
                          <a:avLst/>
                        </a:prstGeom>
                        <a:solidFill>
                          <a:srgbClr val="FFFF00">
                            <a:alpha val="39000"/>
                          </a:srgb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TextBox 11"/>
            <p:cNvSpPr txBox="1"/>
            <p:nvPr/>
          </p:nvSpPr>
          <p:spPr>
            <a:xfrm>
              <a:off x="4086549" y="261238"/>
              <a:ext cx="2146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c</a:t>
              </a:r>
              <a:r>
                <a:rPr lang="en-US" b="1" dirty="0" smtClean="0"/>
                <a:t>ritical exponents</a:t>
              </a:r>
              <a:endParaRPr lang="en-US" b="1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243183" y="1050978"/>
                <a:ext cx="4015843" cy="10272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i="0" dirty="0" smtClean="0"/>
                  <a:t>Consider measurements of the </a:t>
                </a:r>
              </a:p>
              <a:p>
                <a:r>
                  <a:rPr lang="en-US" sz="2000" b="1" i="0" dirty="0"/>
                  <a:t>s</a:t>
                </a:r>
                <a:r>
                  <a:rPr lang="en-US" sz="2000" b="1" i="0" dirty="0" smtClean="0"/>
                  <a:t>usceptibility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𝛋</m:t>
                        </m:r>
                      </m:e>
                      <m:sub>
                        <m:r>
                          <a:rPr lang="en-US" sz="2000" b="1" i="0" smtClean="0">
                            <a:latin typeface="Cambria Math" panose="02040503050406030204" pitchFamily="18" charset="0"/>
                          </a:rPr>
                          <m:t>𝐓</m:t>
                        </m:r>
                      </m:sub>
                    </m:sSub>
                  </m:oMath>
                </a14:m>
                <a:r>
                  <a:rPr lang="en-US" sz="2000" b="1" i="0" dirty="0" smtClean="0"/>
                  <a:t>) for different </a:t>
                </a:r>
              </a:p>
              <a:p>
                <a:r>
                  <a:rPr lang="en-US" sz="2000" b="1" i="0" dirty="0"/>
                  <a:t>l</a:t>
                </a:r>
                <a:r>
                  <a:rPr lang="en-US" sz="2000" b="1" i="0" dirty="0" smtClean="0"/>
                  <a:t>engths (</a:t>
                </a:r>
                <a14:m>
                  <m:oMath xmlns:m="http://schemas.openxmlformats.org/officeDocument/2006/math">
                    <m:r>
                      <a:rPr lang="en-US" sz="2000" b="1" i="0" smtClean="0">
                        <a:latin typeface="Cambria Math" panose="02040503050406030204" pitchFamily="18" charset="0"/>
                      </a:rPr>
                      <m:t>𝐋</m:t>
                    </m:r>
                    <m:r>
                      <a:rPr lang="en-US" sz="2000" b="1" i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0" smtClean="0">
                            <a:latin typeface="Cambria Math" panose="02040503050406030204" pitchFamily="18" charset="0"/>
                          </a:rPr>
                          <m:t>𝐕</m:t>
                        </m:r>
                      </m:e>
                      <m:sup>
                        <m:r>
                          <a:rPr lang="en-US" sz="2000" b="1" i="0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2000" b="1" i="0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000" b="1" i="0" smtClean="0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sz="2000" b="1" i="0" dirty="0" smtClean="0"/>
                  <a:t>)</a:t>
                </a:r>
                <a:endParaRPr lang="en-US" sz="2000" b="1" i="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183" y="1050978"/>
                <a:ext cx="4015843" cy="1027204"/>
              </a:xfrm>
              <a:prstGeom prst="rect">
                <a:avLst/>
              </a:prstGeom>
              <a:blipFill>
                <a:blip r:embed="rId14"/>
                <a:stretch>
                  <a:fillRect l="-1214" t="-2367" r="-910" b="-94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2"/>
    </p:custDataLst>
    <p:extLst>
      <p:ext uri="{BB962C8B-B14F-4D97-AF65-F5344CB8AC3E}">
        <p14:creationId xmlns:p14="http://schemas.microsoft.com/office/powerpoint/2010/main" val="29914011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  <p:bldP spid="9" grpId="0"/>
      <p:bldP spid="11" grpId="0"/>
      <p:bldP spid="5" grpId="0" animBg="1"/>
      <p:bldP spid="21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40"/>
          <p:cNvSpPr>
            <a:spLocks noGrp="1"/>
          </p:cNvSpPr>
          <p:nvPr>
            <p:ph type="sldNum" sz="quarter" idx="12"/>
          </p:nvPr>
        </p:nvSpPr>
        <p:spPr>
          <a:xfrm>
            <a:off x="8305800" y="6407945"/>
            <a:ext cx="707232" cy="365125"/>
          </a:xfrm>
        </p:spPr>
        <p:txBody>
          <a:bodyPr/>
          <a:lstStyle/>
          <a:p>
            <a:pPr>
              <a:defRPr/>
            </a:pPr>
            <a:fld id="{59AB1D97-57A0-4161-A196-A33AA84FE83E}" type="slidenum">
              <a:rPr lang="en-US" smtClean="0"/>
              <a:pPr>
                <a:defRPr/>
              </a:pPr>
              <a:t>29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3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54102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 dirty="0"/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/>
          </p:nvPr>
        </p:nvGraphicFramePr>
        <p:xfrm>
          <a:off x="1169988" y="1499235"/>
          <a:ext cx="3325812" cy="335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42524" name="Equation" r:id="rId5" imgW="1688760" imgH="1701720" progId="Equation.DSMT4">
                  <p:embed/>
                </p:oleObj>
              </mc:Choice>
              <mc:Fallback>
                <p:oleObj name="Equation" r:id="rId5" imgW="1688760" imgH="1701720" progId="Equation.DSMT4">
                  <p:embed/>
                  <p:pic>
                    <p:nvPicPr>
                      <p:cNvPr id="27" name="Object 2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69988" y="1499235"/>
                        <a:ext cx="3325812" cy="3351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76200" y="1010186"/>
            <a:ext cx="41424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hlinkClick r:id="rId7"/>
              </a:rPr>
              <a:t>Chapman, Scotto, Heinz, PRL.74.4400 (95)</a:t>
            </a:r>
            <a:endParaRPr lang="en-US" sz="1600" dirty="0"/>
          </a:p>
        </p:txBody>
      </p:sp>
      <p:grpSp>
        <p:nvGrpSpPr>
          <p:cNvPr id="44" name="Group 43"/>
          <p:cNvGrpSpPr/>
          <p:nvPr/>
        </p:nvGrpSpPr>
        <p:grpSpPr>
          <a:xfrm>
            <a:off x="3044189" y="3359234"/>
            <a:ext cx="4118611" cy="1365287"/>
            <a:chOff x="3124795" y="4267200"/>
            <a:chExt cx="3833577" cy="2019853"/>
          </a:xfrm>
        </p:grpSpPr>
        <p:cxnSp>
          <p:nvCxnSpPr>
            <p:cNvPr id="45" name="Straight Arrow Connector 44"/>
            <p:cNvCxnSpPr/>
            <p:nvPr/>
          </p:nvCxnSpPr>
          <p:spPr>
            <a:xfrm>
              <a:off x="3810000" y="4267200"/>
              <a:ext cx="0" cy="1447800"/>
            </a:xfrm>
            <a:prstGeom prst="straightConnector1">
              <a:avLst/>
            </a:prstGeom>
            <a:ln>
              <a:solidFill>
                <a:srgbClr val="FB1525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3429000" y="4267200"/>
              <a:ext cx="762000" cy="0"/>
            </a:xfrm>
            <a:prstGeom prst="line">
              <a:avLst/>
            </a:prstGeom>
            <a:ln>
              <a:solidFill>
                <a:srgbClr val="FB152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/>
                <p:cNvSpPr txBox="1"/>
                <p:nvPr/>
              </p:nvSpPr>
              <p:spPr>
                <a:xfrm>
                  <a:off x="3124795" y="5695116"/>
                  <a:ext cx="3833577" cy="59193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dirty="0">
                      <a:solidFill>
                        <a:srgbClr val="FF0000"/>
                      </a:solidFill>
                    </a:rPr>
                    <a:t>(</a:t>
                  </a:r>
                  <a:r>
                    <a:rPr lang="en-US" sz="2000" b="1" i="1" dirty="0" smtClean="0">
                      <a:solidFill>
                        <a:srgbClr val="FF0000"/>
                      </a:solidFill>
                    </a:rPr>
                    <a:t>R</a:t>
                  </a:r>
                  <a:r>
                    <a:rPr lang="en-US" sz="2000" b="1" i="1" baseline="30000" dirty="0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en-US" sz="2000" b="1" i="1" baseline="-25000" dirty="0" smtClean="0">
                      <a:solidFill>
                        <a:srgbClr val="FF0000"/>
                      </a:solidFill>
                    </a:rPr>
                    <a:t>out </a:t>
                  </a:r>
                  <a:r>
                    <a:rPr lang="en-US" sz="2000" b="1" i="1" dirty="0" smtClean="0">
                      <a:solidFill>
                        <a:srgbClr val="FF0000"/>
                      </a:solidFill>
                    </a:rPr>
                    <a:t>- R</a:t>
                  </a:r>
                  <a:r>
                    <a:rPr lang="en-US" sz="2000" b="1" i="1" baseline="30000" dirty="0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en-US" sz="2000" b="1" i="1" baseline="-25000" dirty="0" smtClean="0">
                      <a:solidFill>
                        <a:srgbClr val="FF0000"/>
                      </a:solidFill>
                    </a:rPr>
                    <a:t>side</a:t>
                  </a:r>
                  <a:r>
                    <a:rPr lang="en-US" sz="2000" b="1" dirty="0" smtClean="0">
                      <a:solidFill>
                        <a:srgbClr val="FF0000"/>
                      </a:solidFill>
                    </a:rPr>
                    <a:t>) sensitive to the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b="1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𝜿</m:t>
                          </m:r>
                        </m:e>
                        <m:sub/>
                      </m:sSub>
                    </m:oMath>
                  </a14:m>
                  <a:endParaRPr lang="en-US" sz="2000" b="1" i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47" name="TextBox 4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24795" y="5695116"/>
                  <a:ext cx="3833577" cy="591937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l="-1331" t="-7692" b="-2923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8" name="TextBox 47"/>
          <p:cNvSpPr txBox="1"/>
          <p:nvPr/>
        </p:nvSpPr>
        <p:spPr>
          <a:xfrm>
            <a:off x="1600200" y="5193030"/>
            <a:ext cx="7467600" cy="1015663"/>
          </a:xfrm>
          <a:prstGeom prst="rect">
            <a:avLst/>
          </a:prstGeom>
          <a:solidFill>
            <a:srgbClr val="FFFF00">
              <a:alpha val="33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Specific non-monotonic patterns expected as a function of √</a:t>
            </a:r>
            <a:r>
              <a:rPr lang="en-US" sz="2000" dirty="0" err="1" smtClean="0"/>
              <a:t>s</a:t>
            </a:r>
            <a:r>
              <a:rPr lang="en-US" sz="2000" baseline="-25000" dirty="0" err="1" smtClean="0"/>
              <a:t>NN</a:t>
            </a:r>
            <a:endParaRPr lang="en-US" sz="2000" baseline="-25000" dirty="0" smtClean="0"/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en-US" sz="2000" b="1" i="0" dirty="0" smtClean="0">
                <a:solidFill>
                  <a:srgbClr val="FF0000"/>
                </a:solidFill>
              </a:rPr>
              <a:t>A maximum for </a:t>
            </a:r>
            <a:r>
              <a:rPr lang="en-US" sz="2000" b="1" i="0" dirty="0">
                <a:solidFill>
                  <a:srgbClr val="FF0000"/>
                </a:solidFill>
              </a:rPr>
              <a:t>(</a:t>
            </a:r>
            <a:r>
              <a:rPr lang="en-US" sz="2000" b="1" i="0" dirty="0" smtClean="0">
                <a:solidFill>
                  <a:srgbClr val="FF0000"/>
                </a:solidFill>
              </a:rPr>
              <a:t>R</a:t>
            </a:r>
            <a:r>
              <a:rPr lang="en-US" sz="2000" b="1" i="0" baseline="30000" dirty="0" smtClean="0">
                <a:solidFill>
                  <a:srgbClr val="FF0000"/>
                </a:solidFill>
              </a:rPr>
              <a:t>2</a:t>
            </a:r>
            <a:r>
              <a:rPr lang="en-US" sz="2000" b="1" i="0" baseline="-25000" dirty="0" smtClean="0">
                <a:solidFill>
                  <a:srgbClr val="FF0000"/>
                </a:solidFill>
              </a:rPr>
              <a:t>out </a:t>
            </a:r>
            <a:r>
              <a:rPr lang="en-US" sz="2000" b="1" i="0" dirty="0" smtClean="0">
                <a:solidFill>
                  <a:srgbClr val="FF0000"/>
                </a:solidFill>
              </a:rPr>
              <a:t>- R</a:t>
            </a:r>
            <a:r>
              <a:rPr lang="en-US" sz="2000" b="1" i="0" baseline="30000" dirty="0" smtClean="0">
                <a:solidFill>
                  <a:srgbClr val="FF0000"/>
                </a:solidFill>
              </a:rPr>
              <a:t>2</a:t>
            </a:r>
            <a:r>
              <a:rPr lang="en-US" sz="2000" b="1" i="0" baseline="-25000" dirty="0" smtClean="0">
                <a:solidFill>
                  <a:srgbClr val="FF0000"/>
                </a:solidFill>
              </a:rPr>
              <a:t>side</a:t>
            </a:r>
            <a:r>
              <a:rPr lang="en-US" sz="2000" b="1" i="0" dirty="0">
                <a:solidFill>
                  <a:srgbClr val="FF0000"/>
                </a:solidFill>
              </a:rPr>
              <a:t>) </a:t>
            </a:r>
            <a:endParaRPr lang="en-US" sz="2000" b="1" i="0" dirty="0" smtClean="0">
              <a:solidFill>
                <a:srgbClr val="FF0000"/>
              </a:solidFill>
            </a:endParaRP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rgbClr val="003300"/>
                </a:solidFill>
              </a:rPr>
              <a:t>A minimum for (</a:t>
            </a:r>
            <a:r>
              <a:rPr lang="en-US" sz="2000" b="1" i="0" dirty="0" err="1" smtClean="0">
                <a:solidFill>
                  <a:srgbClr val="003300"/>
                </a:solidFill>
              </a:rPr>
              <a:t>R</a:t>
            </a:r>
            <a:r>
              <a:rPr lang="en-US" sz="2000" b="1" i="0" baseline="-25000" dirty="0" err="1" smtClean="0">
                <a:solidFill>
                  <a:srgbClr val="003300"/>
                </a:solidFill>
              </a:rPr>
              <a:t>side</a:t>
            </a:r>
            <a:r>
              <a:rPr lang="en-US" sz="2000" b="1" i="0" baseline="-25000" dirty="0" smtClean="0">
                <a:solidFill>
                  <a:srgbClr val="003300"/>
                </a:solidFill>
              </a:rPr>
              <a:t> </a:t>
            </a:r>
            <a:r>
              <a:rPr lang="en-US" sz="2000" b="1" i="0" dirty="0" smtClean="0">
                <a:solidFill>
                  <a:srgbClr val="003300"/>
                </a:solidFill>
              </a:rPr>
              <a:t>- </a:t>
            </a:r>
            <a:r>
              <a:rPr lang="en-US" sz="2000" b="1" i="0" dirty="0" err="1" smtClean="0">
                <a:solidFill>
                  <a:srgbClr val="003300"/>
                </a:solidFill>
              </a:rPr>
              <a:t>R</a:t>
            </a:r>
            <a:r>
              <a:rPr lang="en-US" sz="2000" b="1" i="0" baseline="-25000" dirty="0" err="1" smtClean="0">
                <a:solidFill>
                  <a:srgbClr val="003300"/>
                </a:solidFill>
              </a:rPr>
              <a:t>initial</a:t>
            </a:r>
            <a:r>
              <a:rPr lang="en-US" sz="2000" b="1" i="0" dirty="0" smtClean="0">
                <a:solidFill>
                  <a:srgbClr val="003300"/>
                </a:solidFill>
              </a:rPr>
              <a:t>)/</a:t>
            </a:r>
            <a:r>
              <a:rPr lang="en-US" sz="2000" b="1" i="0" dirty="0" err="1" smtClean="0">
                <a:solidFill>
                  <a:srgbClr val="003300"/>
                </a:solidFill>
              </a:rPr>
              <a:t>R</a:t>
            </a:r>
            <a:r>
              <a:rPr lang="en-US" sz="2000" b="1" i="0" baseline="-25000" dirty="0" err="1" smtClean="0">
                <a:solidFill>
                  <a:srgbClr val="003300"/>
                </a:solidFill>
              </a:rPr>
              <a:t>long</a:t>
            </a:r>
            <a:endParaRPr lang="en-US" sz="2000" dirty="0">
              <a:solidFill>
                <a:srgbClr val="0033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81393" y="491490"/>
            <a:ext cx="34483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4B14E6"/>
                </a:solidFill>
              </a:rPr>
              <a:t>Hung, </a:t>
            </a:r>
            <a:r>
              <a:rPr lang="en-US" sz="1600" dirty="0" err="1" smtClean="0">
                <a:solidFill>
                  <a:srgbClr val="4B14E6"/>
                </a:solidFill>
              </a:rPr>
              <a:t>Shuryak</a:t>
            </a:r>
            <a:r>
              <a:rPr lang="en-US" sz="1600" dirty="0">
                <a:solidFill>
                  <a:srgbClr val="4B14E6"/>
                </a:solidFill>
              </a:rPr>
              <a:t>, </a:t>
            </a:r>
            <a:r>
              <a:rPr lang="en-US" sz="1600" dirty="0" smtClean="0">
                <a:solidFill>
                  <a:srgbClr val="4B14E6"/>
                </a:solidFill>
              </a:rPr>
              <a:t>PRL. 75,4003 (95)  </a:t>
            </a:r>
            <a:endParaRPr lang="en-US" sz="1600" dirty="0">
              <a:solidFill>
                <a:srgbClr val="4B14E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4031" y="1285756"/>
            <a:ext cx="33385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hlinkClick r:id="rId10"/>
              </a:rPr>
              <a:t>Makhlin, Sinyukov, ZPC.39.69 (88)</a:t>
            </a:r>
            <a:endParaRPr lang="en-US" sz="1600" dirty="0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/>
          </p:nvPr>
        </p:nvGraphicFramePr>
        <p:xfrm>
          <a:off x="7832725" y="2436813"/>
          <a:ext cx="946150" cy="681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42525" name="Equation" r:id="rId11" imgW="596880" imgH="431640" progId="Equation.DSMT4">
                  <p:embed/>
                </p:oleObj>
              </mc:Choice>
              <mc:Fallback>
                <p:oleObj name="Equation" r:id="rId11" imgW="596880" imgH="431640" progId="Equation.DSMT4">
                  <p:embed/>
                  <p:pic>
                    <p:nvPicPr>
                      <p:cNvPr id="16" name="Object 15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832725" y="2436813"/>
                        <a:ext cx="946150" cy="681037"/>
                      </a:xfrm>
                      <a:prstGeom prst="rect">
                        <a:avLst/>
                      </a:prstGeom>
                      <a:solidFill>
                        <a:srgbClr val="FFFF00">
                          <a:alpha val="36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ounded Rectangle 2"/>
          <p:cNvSpPr/>
          <p:nvPr/>
        </p:nvSpPr>
        <p:spPr>
          <a:xfrm>
            <a:off x="1882735" y="2062088"/>
            <a:ext cx="1295400" cy="605552"/>
          </a:xfrm>
          <a:prstGeom prst="roundRect">
            <a:avLst/>
          </a:prstGeom>
          <a:solidFill>
            <a:srgbClr val="99D25A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1838191" y="3318974"/>
            <a:ext cx="1295400" cy="605552"/>
          </a:xfrm>
          <a:prstGeom prst="roundRect">
            <a:avLst/>
          </a:prstGeom>
          <a:solidFill>
            <a:srgbClr val="99D25A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998417" y="430441"/>
            <a:ext cx="41553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0" dirty="0" smtClean="0">
                <a:solidFill>
                  <a:srgbClr val="002060"/>
                </a:solidFill>
              </a:rPr>
              <a:t>The radii of the “fireball” encode</a:t>
            </a:r>
          </a:p>
          <a:p>
            <a:r>
              <a:rPr lang="en-US" sz="2000" b="1" i="0" dirty="0" smtClean="0">
                <a:solidFill>
                  <a:srgbClr val="002060"/>
                </a:solidFill>
              </a:rPr>
              <a:t>space-time information for</a:t>
            </a:r>
          </a:p>
          <a:p>
            <a:r>
              <a:rPr lang="en-US" sz="2000" b="1" i="0" dirty="0">
                <a:solidFill>
                  <a:srgbClr val="002060"/>
                </a:solidFill>
              </a:rPr>
              <a:t>t</a:t>
            </a:r>
            <a:r>
              <a:rPr lang="en-US" sz="2000" b="1" i="0" dirty="0" smtClean="0">
                <a:solidFill>
                  <a:srgbClr val="002060"/>
                </a:solidFill>
              </a:rPr>
              <a:t>he reaction dynamics</a:t>
            </a:r>
            <a:endParaRPr lang="en-US" sz="2000" b="1" i="0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724400" y="3163907"/>
                <a:ext cx="4479047" cy="9233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b="1" dirty="0" smtClean="0">
                    <a:solidFill>
                      <a:srgbClr val="0033CC"/>
                    </a:solidFill>
                  </a:rPr>
                  <a:t>The divergence </a:t>
                </a:r>
                <a:r>
                  <a:rPr lang="en-US" b="1" dirty="0">
                    <a:solidFill>
                      <a:srgbClr val="0033CC"/>
                    </a:solidFill>
                  </a:rPr>
                  <a:t>of </a:t>
                </a:r>
                <a:r>
                  <a:rPr lang="en-US" b="1" dirty="0" smtClean="0">
                    <a:solidFill>
                      <a:srgbClr val="0033CC"/>
                    </a:solidFill>
                  </a:rPr>
                  <a:t>the susceptibility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𝜿</m:t>
                        </m:r>
                      </m:e>
                      <m:sub/>
                    </m:sSub>
                  </m:oMath>
                </a14:m>
                <a:endParaRPr lang="en-US" dirty="0" smtClean="0"/>
              </a:p>
              <a:p>
                <a:pPr marL="742950" lvl="1" indent="-285750" algn="l">
                  <a:buFont typeface="Wingdings" panose="05000000000000000000" pitchFamily="2" charset="2"/>
                  <a:buChar char="ü"/>
                </a:pPr>
                <a:r>
                  <a:rPr lang="en-US" dirty="0" smtClean="0"/>
                  <a:t>“softens’’ the sound speed </a:t>
                </a:r>
                <a:r>
                  <a:rPr lang="en-US" dirty="0" err="1" smtClean="0"/>
                  <a:t>c</a:t>
                </a:r>
                <a:r>
                  <a:rPr lang="en-US" baseline="-25000" dirty="0" err="1" smtClean="0"/>
                  <a:t>s</a:t>
                </a:r>
                <a:endParaRPr lang="en-US" baseline="-25000" dirty="0" smtClean="0"/>
              </a:p>
              <a:p>
                <a:pPr marL="742950" lvl="1" indent="-285750" algn="l">
                  <a:buFont typeface="Wingdings" panose="05000000000000000000" pitchFamily="2" charset="2"/>
                  <a:buChar char="ü"/>
                </a:pPr>
                <a:r>
                  <a:rPr lang="en-US" dirty="0"/>
                  <a:t>e</a:t>
                </a:r>
                <a:r>
                  <a:rPr lang="en-US" dirty="0" smtClean="0"/>
                  <a:t>xtends the emission duration</a:t>
                </a:r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3163907"/>
                <a:ext cx="4479047" cy="923330"/>
              </a:xfrm>
              <a:prstGeom prst="rect">
                <a:avLst/>
              </a:prstGeom>
              <a:blipFill rotWithShape="0">
                <a:blip r:embed="rId13"/>
                <a:stretch>
                  <a:fillRect l="-1088" t="-3311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3044879" y="4719777"/>
            <a:ext cx="37369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/>
            <a:r>
              <a:rPr lang="en-US" b="1" dirty="0"/>
              <a:t>(</a:t>
            </a:r>
            <a:r>
              <a:rPr lang="en-US" b="1" dirty="0" err="1" smtClean="0"/>
              <a:t>R</a:t>
            </a:r>
            <a:r>
              <a:rPr lang="en-US" b="1" baseline="-25000" dirty="0" err="1" smtClean="0"/>
              <a:t>side</a:t>
            </a:r>
            <a:r>
              <a:rPr lang="en-US" b="1" baseline="-25000" dirty="0" smtClean="0"/>
              <a:t> </a:t>
            </a:r>
            <a:r>
              <a:rPr lang="en-US" b="1" dirty="0" smtClean="0"/>
              <a:t>- </a:t>
            </a:r>
            <a:r>
              <a:rPr lang="en-US" b="1" dirty="0" err="1" smtClean="0"/>
              <a:t>R</a:t>
            </a:r>
            <a:r>
              <a:rPr lang="en-US" b="1" baseline="-25000" dirty="0" err="1" smtClean="0"/>
              <a:t>init</a:t>
            </a:r>
            <a:r>
              <a:rPr lang="en-US" b="1" dirty="0" smtClean="0"/>
              <a:t>)/</a:t>
            </a:r>
            <a:r>
              <a:rPr lang="en-US" b="1" dirty="0"/>
              <a:t> </a:t>
            </a:r>
            <a:r>
              <a:rPr lang="en-US" b="1" dirty="0" err="1" smtClean="0"/>
              <a:t>R</a:t>
            </a:r>
            <a:r>
              <a:rPr lang="en-US" b="1" baseline="-25000" dirty="0" err="1" smtClean="0"/>
              <a:t>long</a:t>
            </a:r>
            <a:r>
              <a:rPr lang="en-US" b="1" dirty="0" smtClean="0"/>
              <a:t> sensitive </a:t>
            </a:r>
            <a:r>
              <a:rPr lang="en-US" b="1" dirty="0"/>
              <a:t>to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s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371012" y="2971800"/>
            <a:ext cx="1062157" cy="353144"/>
          </a:xfrm>
          <a:prstGeom prst="rect">
            <a:avLst/>
          </a:prstGeom>
          <a:solidFill>
            <a:srgbClr val="FFFF0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3613646" y="1680232"/>
            <a:ext cx="1197764" cy="1370906"/>
            <a:chOff x="3590786" y="1748812"/>
            <a:chExt cx="1197764" cy="1370906"/>
          </a:xfrm>
        </p:grpSpPr>
        <p:sp>
          <p:nvSpPr>
            <p:cNvPr id="8" name="TextBox 7"/>
            <p:cNvSpPr txBox="1"/>
            <p:nvPr/>
          </p:nvSpPr>
          <p:spPr>
            <a:xfrm>
              <a:off x="3590786" y="1748812"/>
              <a:ext cx="1197764" cy="70788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e</a:t>
              </a:r>
              <a:r>
                <a:rPr lang="en-US" sz="2000" dirty="0" smtClean="0"/>
                <a:t>mission</a:t>
              </a:r>
            </a:p>
            <a:p>
              <a:r>
                <a:rPr lang="en-US" sz="2000" dirty="0" smtClean="0"/>
                <a:t>duration</a:t>
              </a:r>
              <a:endParaRPr lang="en-US" sz="2000" dirty="0"/>
            </a:p>
          </p:txBody>
        </p:sp>
        <p:sp>
          <p:nvSpPr>
            <p:cNvPr id="9" name="Freeform 8"/>
            <p:cNvSpPr/>
            <p:nvPr/>
          </p:nvSpPr>
          <p:spPr>
            <a:xfrm>
              <a:off x="3825498" y="2460812"/>
              <a:ext cx="256357" cy="658906"/>
            </a:xfrm>
            <a:custGeom>
              <a:avLst/>
              <a:gdLst>
                <a:gd name="connsiteX0" fmla="*/ 189121 w 256357"/>
                <a:gd name="connsiteY0" fmla="*/ 658906 h 658906"/>
                <a:gd name="connsiteX1" fmla="*/ 863 w 256357"/>
                <a:gd name="connsiteY1" fmla="*/ 282388 h 658906"/>
                <a:gd name="connsiteX2" fmla="*/ 256357 w 256357"/>
                <a:gd name="connsiteY2" fmla="*/ 0 h 658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6357" h="658906">
                  <a:moveTo>
                    <a:pt x="189121" y="658906"/>
                  </a:moveTo>
                  <a:cubicBezTo>
                    <a:pt x="89389" y="525556"/>
                    <a:pt x="-10343" y="392206"/>
                    <a:pt x="863" y="282388"/>
                  </a:cubicBezTo>
                  <a:cubicBezTo>
                    <a:pt x="12069" y="172570"/>
                    <a:pt x="134213" y="86285"/>
                    <a:pt x="256357" y="0"/>
                  </a:cubicBezTo>
                </a:path>
              </a:pathLst>
            </a:custGeom>
            <a:noFill/>
            <a:ln w="19050">
              <a:headEnd type="oval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69570" y="4434840"/>
            <a:ext cx="2466087" cy="861060"/>
            <a:chOff x="325654" y="4400550"/>
            <a:chExt cx="2466087" cy="861060"/>
          </a:xfrm>
        </p:grpSpPr>
        <p:sp>
          <p:nvSpPr>
            <p:cNvPr id="12" name="TextBox 11"/>
            <p:cNvSpPr txBox="1"/>
            <p:nvPr/>
          </p:nvSpPr>
          <p:spPr>
            <a:xfrm>
              <a:off x="325654" y="4553724"/>
              <a:ext cx="1197765" cy="70788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emission</a:t>
              </a:r>
            </a:p>
            <a:p>
              <a:r>
                <a:rPr lang="en-US" sz="2000" dirty="0" smtClean="0"/>
                <a:t>lifetime</a:t>
              </a:r>
              <a:endParaRPr lang="en-US" sz="2000" dirty="0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1523419" y="4400550"/>
              <a:ext cx="1268322" cy="571500"/>
            </a:xfrm>
            <a:custGeom>
              <a:avLst/>
              <a:gdLst>
                <a:gd name="connsiteX0" fmla="*/ 1144283 w 1364274"/>
                <a:gd name="connsiteY0" fmla="*/ 0 h 571500"/>
                <a:gd name="connsiteX1" fmla="*/ 1361453 w 1364274"/>
                <a:gd name="connsiteY1" fmla="*/ 285750 h 571500"/>
                <a:gd name="connsiteX2" fmla="*/ 1007123 w 1364274"/>
                <a:gd name="connsiteY2" fmla="*/ 525780 h 571500"/>
                <a:gd name="connsiteX3" fmla="*/ 127013 w 1364274"/>
                <a:gd name="connsiteY3" fmla="*/ 548640 h 571500"/>
                <a:gd name="connsiteX4" fmla="*/ 24143 w 1364274"/>
                <a:gd name="connsiteY4" fmla="*/ 57150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4274" h="571500">
                  <a:moveTo>
                    <a:pt x="1144283" y="0"/>
                  </a:moveTo>
                  <a:cubicBezTo>
                    <a:pt x="1264298" y="99060"/>
                    <a:pt x="1384313" y="198120"/>
                    <a:pt x="1361453" y="285750"/>
                  </a:cubicBezTo>
                  <a:cubicBezTo>
                    <a:pt x="1338593" y="373380"/>
                    <a:pt x="1212863" y="481965"/>
                    <a:pt x="1007123" y="525780"/>
                  </a:cubicBezTo>
                  <a:cubicBezTo>
                    <a:pt x="801383" y="569595"/>
                    <a:pt x="290843" y="541020"/>
                    <a:pt x="127013" y="548640"/>
                  </a:cubicBezTo>
                  <a:cubicBezTo>
                    <a:pt x="-36817" y="556260"/>
                    <a:pt x="-6337" y="563880"/>
                    <a:pt x="24143" y="571500"/>
                  </a:cubicBezTo>
                </a:path>
              </a:pathLst>
            </a:custGeom>
            <a:noFill/>
            <a:ln w="12700">
              <a:headEnd type="oval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-99571" y="736849"/>
            <a:ext cx="50318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/>
              <a:t>T. </a:t>
            </a:r>
            <a:r>
              <a:rPr lang="en-US" sz="1600" b="1" i="0" dirty="0" err="1"/>
              <a:t>Csörgő</a:t>
            </a:r>
            <a:r>
              <a:rPr lang="en-US" sz="1600" i="0" dirty="0" smtClean="0"/>
              <a:t>. </a:t>
            </a:r>
            <a:r>
              <a:rPr lang="en-US" sz="1600" i="0" dirty="0"/>
              <a:t>and B. </a:t>
            </a:r>
            <a:r>
              <a:rPr lang="en-US" sz="1600" i="0" dirty="0" err="1" smtClean="0"/>
              <a:t>Lörstad</a:t>
            </a:r>
            <a:r>
              <a:rPr lang="en-US" sz="1600" i="0" dirty="0" smtClean="0"/>
              <a:t>, PRC54 </a:t>
            </a:r>
            <a:r>
              <a:rPr lang="en-US" sz="1600" i="0" dirty="0"/>
              <a:t>(1996) 1390-1403</a:t>
            </a:r>
            <a:endParaRPr lang="en-US" sz="1600" dirty="0"/>
          </a:p>
        </p:txBody>
      </p:sp>
      <p:sp>
        <p:nvSpPr>
          <p:cNvPr id="29" name="Rounded Rectangle 28"/>
          <p:cNvSpPr/>
          <p:nvPr/>
        </p:nvSpPr>
        <p:spPr>
          <a:xfrm>
            <a:off x="0" y="0"/>
            <a:ext cx="53340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000" b="1" dirty="0" smtClean="0">
                <a:solidFill>
                  <a:srgbClr val="0033CC"/>
                </a:solidFill>
              </a:rPr>
              <a:t>Interferometry as a susceptibility proxy</a:t>
            </a:r>
            <a:endParaRPr lang="en-US" sz="2000" b="1" dirty="0">
              <a:solidFill>
                <a:srgbClr val="0033CC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442350" y="1590630"/>
            <a:ext cx="2190750" cy="1428750"/>
          </a:xfrm>
          <a:prstGeom prst="rect">
            <a:avLst/>
          </a:prstGeom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1484736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8" grpId="0" animBg="1"/>
      <p:bldP spid="2" grpId="0"/>
      <p:bldP spid="15" grpId="0"/>
      <p:bldP spid="3" grpId="0" animBg="1"/>
      <p:bldP spid="18" grpId="0" animBg="1"/>
      <p:bldP spid="5" grpId="0"/>
      <p:bldP spid="6" grpId="0"/>
      <p:bldP spid="7" grpId="0" animBg="1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6408738"/>
            <a:ext cx="47942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F9577CD-F713-43DD-B136-F1EBE1BE9F5C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8198" name="Rectangle 4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199" name="Rectangle 5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0" name="Rectangle 6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1" name="Rectangle 7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2" name="Rectangle 8"/>
          <p:cNvSpPr>
            <a:spLocks noChangeArrowheads="1"/>
          </p:cNvSpPr>
          <p:nvPr/>
        </p:nvSpPr>
        <p:spPr bwMode="auto">
          <a:xfrm>
            <a:off x="-40409" y="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58936" y="6400800"/>
            <a:ext cx="5327864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 dirty="0"/>
          </a:p>
        </p:txBody>
      </p:sp>
      <p:sp>
        <p:nvSpPr>
          <p:cNvPr id="29" name="Rounded Rectangle 28"/>
          <p:cNvSpPr/>
          <p:nvPr/>
        </p:nvSpPr>
        <p:spPr>
          <a:xfrm>
            <a:off x="25400" y="727475"/>
            <a:ext cx="1828800" cy="284404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dirty="0" smtClean="0">
                <a:solidFill>
                  <a:srgbClr val="320CD6"/>
                </a:solidFill>
              </a:rPr>
              <a:t>Comment - I</a:t>
            </a:r>
            <a:endParaRPr lang="en-US" b="1" i="0" dirty="0">
              <a:solidFill>
                <a:srgbClr val="4B14E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0033" y="946385"/>
            <a:ext cx="85675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 smtClean="0"/>
              <a:t>Meaningful discussions about the location and character of the </a:t>
            </a:r>
          </a:p>
          <a:p>
            <a:r>
              <a:rPr lang="en-US" sz="2000" dirty="0" smtClean="0"/>
              <a:t>Critical End Point (CEP) must include Finite-size and/or Finite-time effects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391265" y="2034940"/>
                <a:ext cx="838284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The Generalized Finite-Size-Finite-Time Scaling form for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US" sz="2000" dirty="0" smtClean="0"/>
                  <a:t> is well known</a:t>
                </a:r>
                <a:endParaRPr lang="en-US" sz="20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265" y="2034940"/>
                <a:ext cx="8382847" cy="400110"/>
              </a:xfrm>
              <a:prstGeom prst="rect">
                <a:avLst/>
              </a:prstGeom>
              <a:blipFill>
                <a:blip r:embed="rId5"/>
                <a:stretch>
                  <a:fillRect l="-436" t="-7692" r="-436" b="-2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Picture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7653" y="2400385"/>
            <a:ext cx="5162925" cy="52208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1" name="Rounded Rectangle 30"/>
          <p:cNvSpPr/>
          <p:nvPr/>
        </p:nvSpPr>
        <p:spPr>
          <a:xfrm>
            <a:off x="53642" y="1757528"/>
            <a:ext cx="1828800" cy="263421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dirty="0" smtClean="0">
                <a:solidFill>
                  <a:srgbClr val="320CD6"/>
                </a:solidFill>
              </a:rPr>
              <a:t>Comment - II</a:t>
            </a:r>
            <a:endParaRPr lang="en-US" b="1" i="0" dirty="0">
              <a:solidFill>
                <a:srgbClr val="4B14E6"/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60669" y="3075528"/>
            <a:ext cx="4094209" cy="345305"/>
            <a:chOff x="343789" y="2246410"/>
            <a:chExt cx="4156875" cy="369332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43789" y="2271800"/>
              <a:ext cx="3009012" cy="32720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36" name="TextBox 35"/>
            <p:cNvSpPr txBox="1"/>
            <p:nvPr/>
          </p:nvSpPr>
          <p:spPr>
            <a:xfrm>
              <a:off x="3341371" y="2246410"/>
              <a:ext cx="1159293" cy="369332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FSS form</a:t>
              </a:r>
              <a:endParaRPr lang="en-US" dirty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375814" y="3045012"/>
            <a:ext cx="4768186" cy="364069"/>
            <a:chOff x="219561" y="3074976"/>
            <a:chExt cx="4975556" cy="371526"/>
          </a:xfrm>
        </p:grpSpPr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19561" y="3097508"/>
              <a:ext cx="3818401" cy="348994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43" name="TextBox 42"/>
            <p:cNvSpPr txBox="1"/>
            <p:nvPr/>
          </p:nvSpPr>
          <p:spPr>
            <a:xfrm>
              <a:off x="4048648" y="3074976"/>
              <a:ext cx="1146469" cy="369332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FTS form</a:t>
              </a:r>
              <a:endParaRPr lang="en-US" dirty="0"/>
            </a:p>
          </p:txBody>
        </p:sp>
      </p:grpSp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9"/>
          <a:srcRect r="420"/>
          <a:stretch/>
        </p:blipFill>
        <p:spPr>
          <a:xfrm>
            <a:off x="1319289" y="5272846"/>
            <a:ext cx="2932811" cy="670754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184727" y="4839413"/>
            <a:ext cx="3507335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i="0" dirty="0" smtClean="0">
                <a:solidFill>
                  <a:srgbClr val="0033CC"/>
                </a:solidFill>
              </a:rPr>
              <a:t>If Finite-Size Effects Dominate</a:t>
            </a:r>
            <a:endParaRPr lang="en-US" b="1" i="0" dirty="0">
              <a:solidFill>
                <a:srgbClr val="0033CC"/>
              </a:solidFill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81600" y="5326116"/>
            <a:ext cx="3655971" cy="301204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49290" y="4537991"/>
            <a:ext cx="2945191" cy="670754"/>
          </a:xfrm>
          <a:prstGeom prst="rect">
            <a:avLst/>
          </a:prstGeom>
        </p:spPr>
      </p:pic>
      <p:graphicFrame>
        <p:nvGraphicFramePr>
          <p:cNvPr id="49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2438573"/>
              </p:ext>
            </p:extLst>
          </p:nvPr>
        </p:nvGraphicFramePr>
        <p:xfrm>
          <a:off x="194028" y="3444571"/>
          <a:ext cx="3875088" cy="1241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36736" name="Equation" r:id="rId11" imgW="2463480" imgH="787320" progId="Equation.DSMT4">
                  <p:embed/>
                </p:oleObj>
              </mc:Choice>
              <mc:Fallback>
                <p:oleObj name="Equation" r:id="rId11" imgW="2463480" imgH="787320" progId="Equation.DSMT4">
                  <p:embed/>
                  <p:pic>
                    <p:nvPicPr>
                      <p:cNvPr id="16" name="Object 15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94028" y="3444571"/>
                        <a:ext cx="3875088" cy="1241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0116326"/>
              </p:ext>
            </p:extLst>
          </p:nvPr>
        </p:nvGraphicFramePr>
        <p:xfrm>
          <a:off x="171015" y="5338095"/>
          <a:ext cx="1085663" cy="421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36737" name="Equation" r:id="rId13" imgW="622080" imgH="241200" progId="Equation.DSMT4">
                  <p:embed/>
                </p:oleObj>
              </mc:Choice>
              <mc:Fallback>
                <p:oleObj name="Equation" r:id="rId13" imgW="622080" imgH="241200" progId="Equation.DSMT4">
                  <p:embed/>
                  <p:pic>
                    <p:nvPicPr>
                      <p:cNvPr id="42" name="Object 41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71015" y="5338095"/>
                        <a:ext cx="1085663" cy="4213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9772240"/>
              </p:ext>
            </p:extLst>
          </p:nvPr>
        </p:nvGraphicFramePr>
        <p:xfrm>
          <a:off x="6186970" y="4133042"/>
          <a:ext cx="1085663" cy="421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36738" name="Equation" r:id="rId15" imgW="622080" imgH="241200" progId="Equation.DSMT4">
                  <p:embed/>
                </p:oleObj>
              </mc:Choice>
              <mc:Fallback>
                <p:oleObj name="Equation" r:id="rId15" imgW="622080" imgH="241200" progId="Equation.DSMT4">
                  <p:embed/>
                  <p:pic>
                    <p:nvPicPr>
                      <p:cNvPr id="43" name="Object 42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6186970" y="4133042"/>
                        <a:ext cx="1085663" cy="4213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4869660" y="3680541"/>
            <a:ext cx="390445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i="0" dirty="0" smtClean="0">
                <a:solidFill>
                  <a:srgbClr val="0033CC"/>
                </a:solidFill>
              </a:rPr>
              <a:t>If Finite-Time Effects Dominate</a:t>
            </a:r>
            <a:endParaRPr lang="en-US" b="1" i="0" dirty="0">
              <a:solidFill>
                <a:srgbClr val="0033CC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2209801" y="5739903"/>
            <a:ext cx="67766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1" i="0" dirty="0" smtClean="0">
                <a:solidFill>
                  <a:srgbClr val="FB1525"/>
                </a:solidFill>
                <a:latin typeface="LiberationSans"/>
              </a:rPr>
              <a:t>Utilize Finite-Size-Finite-Time Scaling of susceptibility measurements for different sizes (L)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53642" y="55055"/>
            <a:ext cx="3527758" cy="415011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000" b="1" dirty="0" smtClean="0">
                <a:solidFill>
                  <a:srgbClr val="320CD6"/>
                </a:solidFill>
              </a:rPr>
              <a:t>Comments about the CEP</a:t>
            </a:r>
            <a:endParaRPr lang="en-US" sz="2000" b="1" i="0" dirty="0">
              <a:solidFill>
                <a:srgbClr val="4B14E6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2069855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7" grpId="0"/>
      <p:bldP spid="45" grpId="0" animBg="1"/>
      <p:bldP spid="53" grpId="0" animBg="1"/>
      <p:bldP spid="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6408738"/>
            <a:ext cx="47942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F9577CD-F713-43DD-B136-F1EBE1BE9F5C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8198" name="Rectangle 4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199" name="Rectangle 5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0" name="Rectangle 6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1" name="Rectangle 7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2" name="Rectangle 8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58936" y="6400800"/>
            <a:ext cx="5327864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5445313"/>
              </p:ext>
            </p:extLst>
          </p:nvPr>
        </p:nvGraphicFramePr>
        <p:xfrm>
          <a:off x="5630601" y="685800"/>
          <a:ext cx="799855" cy="2604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43618" name="Equation" r:id="rId5" imgW="545760" imgH="177480" progId="Equation.DSMT4">
                  <p:embed/>
                </p:oleObj>
              </mc:Choice>
              <mc:Fallback>
                <p:oleObj name="Equation" r:id="rId5" imgW="545760" imgH="177480" progId="Equation.DSMT4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30601" y="685800"/>
                        <a:ext cx="799855" cy="26041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6399313"/>
              </p:ext>
            </p:extLst>
          </p:nvPr>
        </p:nvGraphicFramePr>
        <p:xfrm>
          <a:off x="6886939" y="710810"/>
          <a:ext cx="578423" cy="2566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43619" name="Equation" r:id="rId7" imgW="457200" imgH="203040" progId="Equation.DSMT4">
                  <p:embed/>
                </p:oleObj>
              </mc:Choice>
              <mc:Fallback>
                <p:oleObj name="Equation" r:id="rId7" imgW="457200" imgH="203040" progId="Equation.DSMT4">
                  <p:embed/>
                  <p:pic>
                    <p:nvPicPr>
                      <p:cNvPr id="17" name="Object 16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886939" y="710810"/>
                        <a:ext cx="578423" cy="25660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865479" y="1034795"/>
            <a:ext cx="3850028" cy="830997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marL="742950" lvl="1" indent="-285750" algn="l">
              <a:buFont typeface="Wingdings" panose="05000000000000000000" pitchFamily="2" charset="2"/>
              <a:buChar char="ü"/>
            </a:pPr>
            <a:r>
              <a:rPr lang="en-US" sz="1600" b="1" dirty="0" smtClean="0"/>
              <a:t>2</a:t>
            </a:r>
            <a:r>
              <a:rPr lang="en-US" sz="1600" b="1" baseline="30000" dirty="0" smtClean="0"/>
              <a:t>nd</a:t>
            </a:r>
            <a:r>
              <a:rPr lang="en-US" sz="1600" b="1" dirty="0" smtClean="0"/>
              <a:t> order phase transition</a:t>
            </a:r>
          </a:p>
          <a:p>
            <a:pPr marL="742950" lvl="1" indent="-285750" algn="l">
              <a:buFont typeface="Wingdings" panose="05000000000000000000" pitchFamily="2" charset="2"/>
              <a:buChar char="ü"/>
            </a:pPr>
            <a:r>
              <a:rPr lang="en-US" sz="1600" b="1" dirty="0" smtClean="0"/>
              <a:t>3D </a:t>
            </a:r>
            <a:r>
              <a:rPr lang="en-US" sz="1600" b="1" dirty="0" err="1" smtClean="0"/>
              <a:t>Ising</a:t>
            </a:r>
            <a:r>
              <a:rPr lang="en-US" sz="1600" b="1" dirty="0" smtClean="0"/>
              <a:t> Model (static) universality class for CEP</a:t>
            </a:r>
            <a:endParaRPr lang="en-US" sz="16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8600" y="686542"/>
            <a:ext cx="4417638" cy="4271499"/>
          </a:xfrm>
          <a:prstGeom prst="rect">
            <a:avLst/>
          </a:prstGeom>
        </p:spPr>
      </p:pic>
      <p:sp>
        <p:nvSpPr>
          <p:cNvPr id="29" name="Rounded Rectangle 28"/>
          <p:cNvSpPr/>
          <p:nvPr/>
        </p:nvSpPr>
        <p:spPr>
          <a:xfrm>
            <a:off x="0" y="50072"/>
            <a:ext cx="4724400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dirty="0" smtClean="0">
                <a:solidFill>
                  <a:srgbClr val="320CD6"/>
                </a:solidFill>
              </a:rPr>
              <a:t>CEP estimate via finite-size scaling</a:t>
            </a:r>
            <a:endParaRPr lang="en-US" b="1" i="0" dirty="0">
              <a:solidFill>
                <a:srgbClr val="4B14E6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49290" y="567308"/>
            <a:ext cx="34770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n-NO" sz="1200" b="1" i="0" dirty="0" smtClean="0">
                <a:solidFill>
                  <a:srgbClr val="000000"/>
                </a:solidFill>
                <a:latin typeface="arial" panose="020B0604020202020204" pitchFamily="34" charset="0"/>
              </a:rPr>
              <a:t>RL  -  Phys.Rev.Lett</a:t>
            </a:r>
            <a:r>
              <a:rPr lang="nn-NO" sz="1200" b="1" i="0" dirty="0">
                <a:solidFill>
                  <a:srgbClr val="000000"/>
                </a:solidFill>
                <a:latin typeface="arial" panose="020B0604020202020204" pitchFamily="34" charset="0"/>
              </a:rPr>
              <a:t>. 114 (2015) no.14, 142301</a:t>
            </a:r>
            <a:endParaRPr lang="en-US" sz="1200" dirty="0"/>
          </a:p>
        </p:txBody>
      </p:sp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9637858"/>
              </p:ext>
            </p:extLst>
          </p:nvPr>
        </p:nvGraphicFramePr>
        <p:xfrm>
          <a:off x="5143437" y="247510"/>
          <a:ext cx="3853419" cy="3652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43620" name="Equation" r:id="rId10" imgW="2552400" imgH="241200" progId="Equation.DSMT4">
                  <p:embed/>
                </p:oleObj>
              </mc:Choice>
              <mc:Fallback>
                <p:oleObj name="Equation" r:id="rId10" imgW="2552400" imgH="241200" progId="Equation.DSMT4">
                  <p:embed/>
                  <p:pic>
                    <p:nvPicPr>
                      <p:cNvPr id="33" name="Object 32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143437" y="247510"/>
                        <a:ext cx="3853419" cy="365279"/>
                      </a:xfrm>
                      <a:prstGeom prst="rect">
                        <a:avLst/>
                      </a:prstGeom>
                      <a:solidFill>
                        <a:srgbClr val="4B14E6">
                          <a:alpha val="25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4662085" y="2474331"/>
            <a:ext cx="4334771" cy="3661123"/>
            <a:chOff x="4679054" y="2053877"/>
            <a:chExt cx="4334771" cy="3661123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679054" y="2053877"/>
              <a:ext cx="4124171" cy="3661123"/>
            </a:xfrm>
            <a:prstGeom prst="rect">
              <a:avLst/>
            </a:prstGeom>
          </p:spPr>
        </p:pic>
        <p:graphicFrame>
          <p:nvGraphicFramePr>
            <p:cNvPr id="38" name="Object 3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54346729"/>
                </p:ext>
              </p:extLst>
            </p:nvPr>
          </p:nvGraphicFramePr>
          <p:xfrm>
            <a:off x="7519804" y="3384857"/>
            <a:ext cx="1229965" cy="2879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43621" name="Equation" r:id="rId13" imgW="1028520" imgH="241200" progId="Equation.DSMT4">
                    <p:embed/>
                  </p:oleObj>
                </mc:Choice>
                <mc:Fallback>
                  <p:oleObj name="Equation" r:id="rId13" imgW="1028520" imgH="241200" progId="Equation.DSMT4">
                    <p:embed/>
                    <p:pic>
                      <p:nvPicPr>
                        <p:cNvPr id="38" name="Object 37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7519804" y="3384857"/>
                          <a:ext cx="1229965" cy="287947"/>
                        </a:xfrm>
                        <a:prstGeom prst="rect">
                          <a:avLst/>
                        </a:prstGeom>
                        <a:solidFill>
                          <a:srgbClr val="FFFF00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9" name="Straight Arrow Connector 38"/>
            <p:cNvCxnSpPr/>
            <p:nvPr/>
          </p:nvCxnSpPr>
          <p:spPr>
            <a:xfrm flipV="1">
              <a:off x="7012712" y="3344620"/>
              <a:ext cx="1674088" cy="10864"/>
            </a:xfrm>
            <a:prstGeom prst="straightConnector1">
              <a:avLst/>
            </a:prstGeom>
            <a:ln w="28575"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40" name="Object 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95005664"/>
                </p:ext>
              </p:extLst>
            </p:nvPr>
          </p:nvGraphicFramePr>
          <p:xfrm>
            <a:off x="7783860" y="4483452"/>
            <a:ext cx="1229965" cy="2808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43622" name="Equation" r:id="rId15" imgW="1054080" imgH="241200" progId="Equation.DSMT4">
                    <p:embed/>
                  </p:oleObj>
                </mc:Choice>
                <mc:Fallback>
                  <p:oleObj name="Equation" r:id="rId15" imgW="1054080" imgH="241200" progId="Equation.DSMT4">
                    <p:embed/>
                    <p:pic>
                      <p:nvPicPr>
                        <p:cNvPr id="40" name="Object 39"/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7783860" y="4483452"/>
                          <a:ext cx="1229965" cy="280809"/>
                        </a:xfrm>
                        <a:prstGeom prst="rect">
                          <a:avLst/>
                        </a:prstGeom>
                        <a:solidFill>
                          <a:srgbClr val="FFFF00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1" name="Straight Arrow Connector 40"/>
            <p:cNvCxnSpPr/>
            <p:nvPr/>
          </p:nvCxnSpPr>
          <p:spPr>
            <a:xfrm flipV="1">
              <a:off x="8134786" y="4439154"/>
              <a:ext cx="319277" cy="1072"/>
            </a:xfrm>
            <a:prstGeom prst="straightConnector1">
              <a:avLst/>
            </a:prstGeom>
            <a:ln w="28575"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4662085" y="1884473"/>
            <a:ext cx="4542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 smtClean="0">
                <a:solidFill>
                  <a:schemeClr val="accent2"/>
                </a:solidFill>
              </a:rPr>
              <a:t>**The pseudocritical point (PCP) has a strong volume dependence**</a:t>
            </a:r>
            <a:endParaRPr lang="en-US" b="1" i="0" dirty="0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3741367" y="6097151"/>
                <a:ext cx="5255157" cy="3958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2"/>
                    </a:solidFill>
                  </a:rPr>
                  <a:t>Finite-Size </a:t>
                </a:r>
                <a:r>
                  <a:rPr lang="en-US" dirty="0">
                    <a:solidFill>
                      <a:schemeClr val="accent2"/>
                    </a:solidFill>
                  </a:rPr>
                  <a:t>E</a:t>
                </a:r>
                <a:r>
                  <a:rPr lang="en-US" dirty="0" smtClean="0">
                    <a:solidFill>
                      <a:schemeClr val="accent2"/>
                    </a:solidFill>
                  </a:rPr>
                  <a:t>ffects shifts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𝑝𝑐𝑝</m:t>
                        </m:r>
                      </m:sup>
                    </m:sSubSup>
                  </m:oMath>
                </a14:m>
                <a:r>
                  <a:rPr lang="en-US" dirty="0" smtClean="0">
                    <a:solidFill>
                      <a:schemeClr val="accent2"/>
                    </a:solidFill>
                  </a:rPr>
                  <a:t>to much lager values</a:t>
                </a:r>
                <a:endParaRPr lang="en-US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1367" y="6097151"/>
                <a:ext cx="5255157" cy="395814"/>
              </a:xfrm>
              <a:prstGeom prst="rect">
                <a:avLst/>
              </a:prstGeom>
              <a:blipFill>
                <a:blip r:embed="rId17"/>
                <a:stretch>
                  <a:fillRect l="-812" t="-4615" r="-696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1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0301539"/>
              </p:ext>
            </p:extLst>
          </p:nvPr>
        </p:nvGraphicFramePr>
        <p:xfrm>
          <a:off x="7916574" y="712024"/>
          <a:ext cx="660977" cy="2424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43623" name="Equation" r:id="rId18" imgW="482400" imgH="177480" progId="Equation.DSMT4">
                  <p:embed/>
                </p:oleObj>
              </mc:Choice>
              <mc:Fallback>
                <p:oleObj name="Equation" r:id="rId18" imgW="482400" imgH="177480" progId="Equation.DSMT4">
                  <p:embed/>
                  <p:pic>
                    <p:nvPicPr>
                      <p:cNvPr id="51" name="Object 50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7916574" y="712024"/>
                        <a:ext cx="660977" cy="24245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-84282" y="4744239"/>
                <a:ext cx="4892964" cy="12311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**</a:t>
                </a:r>
                <a:r>
                  <a:rPr lang="en-US" b="1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Scaling functions for proxy susceptibility (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𝜿</m:t>
                    </m:r>
                  </m:oMath>
                </a14:m>
                <a:r>
                  <a:rPr lang="en-US" b="1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) validates the estimate for the location of the CEP and the (static) critical exponents </a:t>
                </a:r>
                <a:r>
                  <a:rPr lang="en-US" b="1" dirty="0" smtClean="0">
                    <a:solidFill>
                      <a:schemeClr val="accent1">
                        <a:lumMod val="50000"/>
                      </a:schemeClr>
                    </a:solidFill>
                    <a:sym typeface="Wingdings" panose="05000000000000000000" pitchFamily="2" charset="2"/>
                  </a:rPr>
                  <a:t> </a:t>
                </a:r>
                <a:r>
                  <a:rPr lang="en-US" b="1" i="0" dirty="0" smtClean="0">
                    <a:solidFill>
                      <a:srgbClr val="FB1525"/>
                    </a:solidFill>
                    <a:latin typeface="LiberationSans"/>
                  </a:rPr>
                  <a:t>compressibility diverges</a:t>
                </a:r>
                <a:r>
                  <a:rPr lang="en-US" b="1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**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84282" y="4744239"/>
                <a:ext cx="4892964" cy="1231106"/>
              </a:xfrm>
              <a:prstGeom prst="rect">
                <a:avLst/>
              </a:prstGeom>
              <a:blipFill>
                <a:blip r:embed="rId20"/>
                <a:stretch>
                  <a:fillRect l="-747" t="-1980" r="-2242" b="-69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2"/>
    </p:custDataLst>
    <p:extLst>
      <p:ext uri="{BB962C8B-B14F-4D97-AF65-F5344CB8AC3E}">
        <p14:creationId xmlns:p14="http://schemas.microsoft.com/office/powerpoint/2010/main" val="40446252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/>
      <p:bldP spid="20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6408738"/>
            <a:ext cx="47942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F9577CD-F713-43DD-B136-F1EBE1BE9F5C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8198" name="Rectangle 4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199" name="Rectangle 5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0" name="Rectangle 6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1" name="Rectangle 7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2" name="Rectangle 8"/>
          <p:cNvSpPr>
            <a:spLocks noChangeArrowheads="1"/>
          </p:cNvSpPr>
          <p:nvPr/>
        </p:nvSpPr>
        <p:spPr bwMode="auto">
          <a:xfrm>
            <a:off x="-127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58936" y="6400800"/>
            <a:ext cx="5327864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-38567" y="588139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an isothermal change</a:t>
            </a:r>
            <a:endParaRPr lang="en-US" dirty="0"/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8949952"/>
              </p:ext>
            </p:extLst>
          </p:nvPr>
        </p:nvGraphicFramePr>
        <p:xfrm>
          <a:off x="127661" y="990726"/>
          <a:ext cx="2370138" cy="8232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39694" name="Equation" r:id="rId5" imgW="1955520" imgH="685800" progId="Equation.DSMT4">
                  <p:embed/>
                </p:oleObj>
              </mc:Choice>
              <mc:Fallback>
                <p:oleObj name="Equation" r:id="rId5" imgW="1955520" imgH="685800" progId="Equation.DSMT4">
                  <p:embed/>
                  <p:pic>
                    <p:nvPicPr>
                      <p:cNvPr id="23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661" y="990726"/>
                        <a:ext cx="2370138" cy="823268"/>
                      </a:xfrm>
                      <a:prstGeom prst="rect">
                        <a:avLst/>
                      </a:prstGeom>
                      <a:solidFill>
                        <a:srgbClr val="FFFF00">
                          <a:alpha val="65881"/>
                        </a:srgbClr>
                      </a:solidFill>
                      <a:ln>
                        <a:solidFill>
                          <a:schemeClr val="tx1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5823881"/>
              </p:ext>
            </p:extLst>
          </p:nvPr>
        </p:nvGraphicFramePr>
        <p:xfrm>
          <a:off x="2862160" y="1548853"/>
          <a:ext cx="2182813" cy="12759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39695" name="Equation" r:id="rId7" imgW="1765080" imgH="1041120" progId="Equation.DSMT4">
                  <p:embed/>
                </p:oleObj>
              </mc:Choice>
              <mc:Fallback>
                <p:oleObj name="Equation" r:id="rId7" imgW="1765080" imgH="1041120" progId="Equation.DSMT4">
                  <p:embed/>
                  <p:pic>
                    <p:nvPicPr>
                      <p:cNvPr id="25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2160" y="1548853"/>
                        <a:ext cx="2182813" cy="1275977"/>
                      </a:xfrm>
                      <a:prstGeom prst="rect">
                        <a:avLst/>
                      </a:prstGeom>
                      <a:solidFill>
                        <a:srgbClr val="FFFF00">
                          <a:alpha val="65881"/>
                        </a:srgbClr>
                      </a:solidFill>
                      <a:ln>
                        <a:solidFill>
                          <a:schemeClr val="tx1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2525522" y="874044"/>
            <a:ext cx="2864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partition function one obtains</a:t>
            </a:r>
            <a:endParaRPr lang="en-US" dirty="0"/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045950"/>
              </p:ext>
            </p:extLst>
          </p:nvPr>
        </p:nvGraphicFramePr>
        <p:xfrm>
          <a:off x="4100726" y="3360090"/>
          <a:ext cx="5043274" cy="3181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39696" name="SPW 13.0 Graph" r:id="rId9" imgW="7025493" imgH="4431949" progId="SigmaPlotGraphicObject.12">
                  <p:embed/>
                </p:oleObj>
              </mc:Choice>
              <mc:Fallback>
                <p:oleObj name="SPW 13.0 Graph" r:id="rId9" imgW="7025493" imgH="4431949" progId="SigmaPlotGraphicObject.12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100726" y="3360090"/>
                        <a:ext cx="5043274" cy="3181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88634" y="4222681"/>
                <a:ext cx="3792193" cy="133991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b="1" i="0" dirty="0" smtClean="0">
                    <a:solidFill>
                      <a:srgbClr val="FF3300"/>
                    </a:solidFill>
                  </a:rPr>
                  <a:t>Use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solidFill>
                              <a:srgbClr val="FF33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0" smtClean="0">
                            <a:solidFill>
                              <a:srgbClr val="FF3300"/>
                            </a:solidFill>
                            <a:latin typeface="Cambria Math" panose="02040503050406030204" pitchFamily="18" charset="0"/>
                          </a:rPr>
                          <m:t>𝐓</m:t>
                        </m:r>
                      </m:e>
                      <m:sup>
                        <m:r>
                          <a:rPr lang="en-US" b="1" i="0" smtClean="0">
                            <a:solidFill>
                              <a:srgbClr val="FF3300"/>
                            </a:solidFill>
                            <a:latin typeface="Cambria Math" panose="02040503050406030204" pitchFamily="18" charset="0"/>
                          </a:rPr>
                          <m:t>𝐜𝐞𝐩</m:t>
                        </m:r>
                      </m:sup>
                    </m:sSup>
                  </m:oMath>
                </a14:m>
                <a:r>
                  <a:rPr lang="en-US" b="1" i="0" dirty="0" smtClean="0">
                    <a:solidFill>
                      <a:srgbClr val="FF3300"/>
                    </a:solidFill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solidFill>
                              <a:srgbClr val="FF33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0" smtClean="0">
                            <a:solidFill>
                              <a:srgbClr val="FF33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𝛍</m:t>
                        </m:r>
                      </m:e>
                      <m:sub>
                        <m:r>
                          <a:rPr lang="en-US" b="1" i="0" smtClean="0">
                            <a:solidFill>
                              <a:srgbClr val="FF3300"/>
                            </a:solidFill>
                            <a:latin typeface="Cambria Math" panose="02040503050406030204" pitchFamily="18" charset="0"/>
                          </a:rPr>
                          <m:t>𝐁</m:t>
                        </m:r>
                      </m:sub>
                      <m:sup>
                        <m:r>
                          <a:rPr lang="en-US" b="1" i="0" smtClean="0">
                            <a:solidFill>
                              <a:srgbClr val="FF3300"/>
                            </a:solidFill>
                            <a:latin typeface="Cambria Math" panose="02040503050406030204" pitchFamily="18" charset="0"/>
                          </a:rPr>
                          <m:t>𝐜𝐞𝐩</m:t>
                        </m:r>
                      </m:sup>
                    </m:sSubSup>
                  </m:oMath>
                </a14:m>
                <a:r>
                  <a:rPr lang="en-US" b="1" i="0" dirty="0" smtClean="0">
                    <a:solidFill>
                      <a:srgbClr val="FF3300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b="1" i="0" smtClean="0">
                        <a:solidFill>
                          <a:srgbClr val="FF33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𝐚𝐧𝐝</m:t>
                    </m:r>
                    <m:r>
                      <a:rPr lang="en-US" b="1" i="0" smtClean="0">
                        <a:solidFill>
                          <a:srgbClr val="FF33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1" i="0">
                        <a:solidFill>
                          <a:srgbClr val="FF33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𝛎</m:t>
                    </m:r>
                    <m:r>
                      <a:rPr lang="en-US" b="1" i="0" smtClean="0">
                        <a:solidFill>
                          <a:srgbClr val="FF33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i="0" dirty="0" smtClean="0">
                    <a:solidFill>
                      <a:srgbClr val="FF3300"/>
                    </a:solidFill>
                  </a:rPr>
                  <a:t>in conjunction with Finite-Size-Finite-Time scaling to obtain Scaling Function for </a:t>
                </a:r>
                <a:r>
                  <a:rPr lang="en-US" sz="1600" b="1" i="0" dirty="0" smtClean="0">
                    <a:solidFill>
                      <a:srgbClr val="FF330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sz="2000" b="1" i="1" smtClean="0">
                            <a:solidFill>
                              <a:srgbClr val="FF33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1" i="1" smtClean="0">
                                <a:solidFill>
                                  <a:srgbClr val="FF33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rgbClr val="FF3300"/>
                                </a:solidFill>
                                <a:latin typeface="Cambria Math" panose="02040503050406030204" pitchFamily="18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rgbClr val="FF33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b="1" i="1" smtClean="0">
                                <a:solidFill>
                                  <a:srgbClr val="FF33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rgbClr val="FF3300"/>
                                </a:solidFill>
                                <a:latin typeface="Cambria Math" panose="02040503050406030204" pitchFamily="18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rgbClr val="FF33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endParaRPr lang="en-US" b="1" i="0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634" y="4222681"/>
                <a:ext cx="3792193" cy="1339919"/>
              </a:xfrm>
              <a:prstGeom prst="rect">
                <a:avLst/>
              </a:prstGeom>
              <a:blipFill>
                <a:blip r:embed="rId11"/>
                <a:stretch>
                  <a:fillRect l="-1282" t="-901" b="-6936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7" name="Group 36"/>
          <p:cNvGrpSpPr/>
          <p:nvPr/>
        </p:nvGrpSpPr>
        <p:grpSpPr>
          <a:xfrm>
            <a:off x="5570435" y="212440"/>
            <a:ext cx="3649765" cy="2806974"/>
            <a:chOff x="4512544" y="1410831"/>
            <a:chExt cx="4417035" cy="3473470"/>
          </a:xfrm>
        </p:grpSpPr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512544" y="1743538"/>
              <a:ext cx="4340200" cy="3140763"/>
            </a:xfrm>
            <a:prstGeom prst="rect">
              <a:avLst/>
            </a:prstGeom>
          </p:spPr>
        </p:pic>
        <p:sp>
          <p:nvSpPr>
            <p:cNvPr id="43" name="Rectangle 42"/>
            <p:cNvSpPr/>
            <p:nvPr/>
          </p:nvSpPr>
          <p:spPr>
            <a:xfrm>
              <a:off x="4534121" y="1410831"/>
              <a:ext cx="4395458" cy="3635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err="1" smtClean="0"/>
                <a:t>Stoki´c,et</a:t>
              </a:r>
              <a:r>
                <a:rPr lang="en-US" sz="1200" b="1" dirty="0" smtClean="0"/>
                <a:t>. al, </a:t>
              </a:r>
              <a:r>
                <a:rPr lang="en-US" sz="1200" b="1" i="0" dirty="0"/>
                <a:t>Phys.Lett.B673:192-196,2009</a:t>
              </a:r>
              <a:endParaRPr lang="en-US" sz="1200" b="1" dirty="0"/>
            </a:p>
          </p:txBody>
        </p:sp>
      </p:grpSp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9501430"/>
              </p:ext>
            </p:extLst>
          </p:nvPr>
        </p:nvGraphicFramePr>
        <p:xfrm>
          <a:off x="288838" y="3885431"/>
          <a:ext cx="3391783" cy="3215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39697" name="Equation" r:id="rId13" imgW="2552400" imgH="241200" progId="Equation.DSMT4">
                  <p:embed/>
                </p:oleObj>
              </mc:Choice>
              <mc:Fallback>
                <p:oleObj name="Equation" r:id="rId13" imgW="2552400" imgH="241200" progId="Equation.DSMT4">
                  <p:embed/>
                  <p:pic>
                    <p:nvPicPr>
                      <p:cNvPr id="33" name="Object 32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88838" y="3885431"/>
                        <a:ext cx="3391783" cy="321519"/>
                      </a:xfrm>
                      <a:prstGeom prst="rect">
                        <a:avLst/>
                      </a:prstGeom>
                      <a:solidFill>
                        <a:srgbClr val="4B14E6">
                          <a:alpha val="25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30"/>
          <p:cNvSpPr/>
          <p:nvPr/>
        </p:nvSpPr>
        <p:spPr>
          <a:xfrm>
            <a:off x="1524000" y="2875149"/>
            <a:ext cx="670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b="1" i="0" dirty="0" smtClean="0">
                <a:solidFill>
                  <a:srgbClr val="FB1525"/>
                </a:solidFill>
                <a:latin typeface="LiberationSans"/>
              </a:rPr>
              <a:t>At the CEP the inverse compressibility </a:t>
            </a:r>
            <a:r>
              <a:rPr lang="en-US" b="1" i="0" dirty="0" smtClean="0">
                <a:solidFill>
                  <a:srgbClr val="FB1525"/>
                </a:solidFill>
                <a:latin typeface="LiberationSans"/>
                <a:sym typeface="Wingdings" panose="05000000000000000000" pitchFamily="2" charset="2"/>
              </a:rPr>
              <a:t> 0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b="1" i="0" dirty="0" smtClean="0">
                <a:solidFill>
                  <a:srgbClr val="FB1525"/>
                </a:solidFill>
                <a:latin typeface="LiberationSans"/>
                <a:sym typeface="Wingdings" panose="05000000000000000000" pitchFamily="2" charset="2"/>
              </a:rPr>
              <a:t>Scaling properties of fluctuations data can be leveraged.</a:t>
            </a:r>
          </a:p>
        </p:txBody>
      </p:sp>
      <p:sp>
        <p:nvSpPr>
          <p:cNvPr id="44" name="Rectangle 43"/>
          <p:cNvSpPr/>
          <p:nvPr/>
        </p:nvSpPr>
        <p:spPr>
          <a:xfrm>
            <a:off x="4607756" y="3465944"/>
            <a:ext cx="20216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i="0" dirty="0" smtClean="0">
                <a:solidFill>
                  <a:srgbClr val="6699CC"/>
                </a:solidFill>
                <a:latin typeface="arial" panose="020B0604020202020204" pitchFamily="34" charset="0"/>
                <a:hlinkClick r:id="rId15"/>
              </a:rPr>
              <a:t>RL - arXiv:1606.08071</a:t>
            </a:r>
            <a:endParaRPr lang="en-US" sz="1400" dirty="0"/>
          </a:p>
        </p:txBody>
      </p:sp>
      <p:sp>
        <p:nvSpPr>
          <p:cNvPr id="45" name="Rounded Rectangle 44"/>
          <p:cNvSpPr/>
          <p:nvPr/>
        </p:nvSpPr>
        <p:spPr>
          <a:xfrm>
            <a:off x="-1" y="50072"/>
            <a:ext cx="5638801" cy="480120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dirty="0" smtClean="0">
                <a:solidFill>
                  <a:srgbClr val="320CD6"/>
                </a:solidFill>
              </a:rPr>
              <a:t>CEP estimate via Finite-Size-Finite-Time scaling</a:t>
            </a:r>
            <a:endParaRPr lang="en-US" b="1" i="0" dirty="0">
              <a:solidFill>
                <a:srgbClr val="4B14E6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4205008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7" grpId="0"/>
      <p:bldP spid="35" grpId="0" animBg="1"/>
      <p:bldP spid="31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0800" y="2542308"/>
            <a:ext cx="2713987" cy="200083"/>
          </a:xfrm>
          <a:prstGeom prst="rect">
            <a:avLst/>
          </a:prstGeom>
        </p:spPr>
      </p:pic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D3E141-968B-4F7C-BC11-B3BEC2AE2E98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-1524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416675"/>
            <a:ext cx="5562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76200" y="4191000"/>
            <a:ext cx="8267700" cy="1200329"/>
            <a:chOff x="38100" y="2743200"/>
            <a:chExt cx="8267700" cy="1200329"/>
          </a:xfrm>
        </p:grpSpPr>
        <p:sp>
          <p:nvSpPr>
            <p:cNvPr id="7" name="Rectangle 6"/>
            <p:cNvSpPr/>
            <p:nvPr/>
          </p:nvSpPr>
          <p:spPr>
            <a:xfrm>
              <a:off x="38100" y="2743200"/>
              <a:ext cx="826770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The </a:t>
              </a:r>
              <a:r>
                <a:rPr lang="en-US" dirty="0" smtClean="0"/>
                <a:t>Chiral Magnetic Effect (CME) </a:t>
              </a:r>
              <a:r>
                <a:rPr lang="en-US" dirty="0"/>
                <a:t>results from anomalous chiral transport of the chiral fermions in the QGP, leading to the generation of an electric current  </a:t>
              </a:r>
              <a:r>
                <a:rPr lang="en-US" dirty="0" smtClean="0"/>
                <a:t>        along </a:t>
              </a:r>
              <a:r>
                <a:rPr lang="en-US" dirty="0"/>
                <a:t>the  magnetic field </a:t>
              </a:r>
              <a:r>
                <a:rPr lang="en-US" dirty="0" smtClean="0"/>
                <a:t>   generated </a:t>
              </a:r>
              <a:r>
                <a:rPr lang="en-US" dirty="0"/>
                <a:t>in the collision</a:t>
              </a:r>
              <a:r>
                <a:rPr lang="en-US" dirty="0" smtClean="0"/>
                <a:t>:</a:t>
              </a:r>
            </a:p>
            <a:p>
              <a:r>
                <a:rPr lang="en-US" dirty="0" smtClean="0">
                  <a:sym typeface="Wingdings" panose="05000000000000000000" pitchFamily="2" charset="2"/>
                </a:rPr>
                <a:t> </a:t>
              </a:r>
              <a:r>
                <a:rPr lang="en-US" b="1" i="0" dirty="0" smtClean="0">
                  <a:solidFill>
                    <a:srgbClr val="FB1525"/>
                  </a:solidFill>
                  <a:sym typeface="Wingdings" panose="05000000000000000000" pitchFamily="2" charset="2"/>
                </a:rPr>
                <a:t>Leads to charge separation about the event plane</a:t>
              </a:r>
              <a:endParaRPr lang="en-US" b="1" i="0" dirty="0">
                <a:solidFill>
                  <a:srgbClr val="FB1525"/>
                </a:solidFill>
              </a:endParaRPr>
            </a:p>
          </p:txBody>
        </p:sp>
        <p:graphicFrame>
          <p:nvGraphicFramePr>
            <p:cNvPr id="17" name="Object 16"/>
            <p:cNvGraphicFramePr>
              <a:graphicFrameLocks noChangeAspect="1"/>
            </p:cNvGraphicFramePr>
            <p:nvPr>
              <p:extLst/>
            </p:nvPr>
          </p:nvGraphicFramePr>
          <p:xfrm>
            <a:off x="1143000" y="3284220"/>
            <a:ext cx="306136" cy="3635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30806" name="Equation" r:id="rId6" imgW="203040" imgH="241200" progId="Equation.DSMT4">
                    <p:embed/>
                  </p:oleObj>
                </mc:Choice>
                <mc:Fallback>
                  <p:oleObj name="Equation" r:id="rId6" imgW="203040" imgH="241200" progId="Equation.DSMT4">
                    <p:embed/>
                    <p:pic>
                      <p:nvPicPr>
                        <p:cNvPr id="17" name="Object 16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143000" y="3284220"/>
                          <a:ext cx="306136" cy="3635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17"/>
            <p:cNvGraphicFramePr>
              <a:graphicFrameLocks noChangeAspect="1"/>
            </p:cNvGraphicFramePr>
            <p:nvPr>
              <p:extLst/>
            </p:nvPr>
          </p:nvGraphicFramePr>
          <p:xfrm>
            <a:off x="4027170" y="3318510"/>
            <a:ext cx="201215" cy="2682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30807" name="Equation" r:id="rId8" imgW="152280" imgH="203040" progId="Equation.DSMT4">
                    <p:embed/>
                  </p:oleObj>
                </mc:Choice>
                <mc:Fallback>
                  <p:oleObj name="Equation" r:id="rId8" imgW="152280" imgH="203040" progId="Equation.DSMT4">
                    <p:embed/>
                    <p:pic>
                      <p:nvPicPr>
                        <p:cNvPr id="18" name="Object 17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4027170" y="3318510"/>
                          <a:ext cx="201215" cy="2682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Rectangle 1"/>
          <p:cNvSpPr/>
          <p:nvPr/>
        </p:nvSpPr>
        <p:spPr>
          <a:xfrm>
            <a:off x="278447" y="5471063"/>
            <a:ext cx="5993129" cy="646331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harge </a:t>
            </a:r>
            <a:r>
              <a:rPr lang="en-US" dirty="0"/>
              <a:t>separation leads to a dipole term in the </a:t>
            </a:r>
            <a:r>
              <a:rPr lang="en-US" dirty="0" smtClean="0"/>
              <a:t>azimuthal </a:t>
            </a:r>
            <a:r>
              <a:rPr lang="en-US" dirty="0"/>
              <a:t>distribution of the produced charged hadrons: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43650" y="5484237"/>
            <a:ext cx="2716858" cy="700805"/>
          </a:xfrm>
          <a:prstGeom prst="rect">
            <a:avLst/>
          </a:prstGeom>
          <a:solidFill>
            <a:srgbClr val="FFFF00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6" name="Rectangle 5"/>
          <p:cNvSpPr/>
          <p:nvPr/>
        </p:nvSpPr>
        <p:spPr>
          <a:xfrm>
            <a:off x="278447" y="1828800"/>
            <a:ext cx="2007554" cy="18003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6" idx="2"/>
          </p:cNvCxnSpPr>
          <p:nvPr/>
        </p:nvCxnSpPr>
        <p:spPr>
          <a:xfrm>
            <a:off x="1282224" y="3629163"/>
            <a:ext cx="0" cy="56183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64624" y="833182"/>
            <a:ext cx="869148" cy="58477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Electric</a:t>
            </a:r>
          </a:p>
          <a:p>
            <a:r>
              <a:rPr lang="en-US" sz="1600" dirty="0" smtClean="0"/>
              <a:t>Current</a:t>
            </a:r>
            <a:endParaRPr lang="en-US" sz="1600" dirty="0"/>
          </a:p>
        </p:txBody>
      </p:sp>
      <p:cxnSp>
        <p:nvCxnSpPr>
          <p:cNvPr id="13" name="Straight Arrow Connector 12"/>
          <p:cNvCxnSpPr>
            <a:stCxn id="10" idx="2"/>
          </p:cNvCxnSpPr>
          <p:nvPr/>
        </p:nvCxnSpPr>
        <p:spPr>
          <a:xfrm>
            <a:off x="799198" y="1417957"/>
            <a:ext cx="202832" cy="7156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491775" y="840860"/>
            <a:ext cx="1608133" cy="58477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Chiral Magnetic</a:t>
            </a:r>
          </a:p>
          <a:p>
            <a:r>
              <a:rPr lang="en-US" sz="1600" dirty="0" smtClean="0"/>
              <a:t>Conductivity</a:t>
            </a:r>
            <a:endParaRPr lang="en-US" sz="1600" dirty="0"/>
          </a:p>
        </p:txBody>
      </p:sp>
      <p:cxnSp>
        <p:nvCxnSpPr>
          <p:cNvPr id="16" name="Straight Arrow Connector 15"/>
          <p:cNvCxnSpPr>
            <a:stCxn id="14" idx="2"/>
          </p:cNvCxnSpPr>
          <p:nvPr/>
        </p:nvCxnSpPr>
        <p:spPr>
          <a:xfrm flipH="1">
            <a:off x="1542600" y="1425635"/>
            <a:ext cx="753242" cy="7841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209800" y="1539072"/>
            <a:ext cx="1628972" cy="58477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Chiral Chemical</a:t>
            </a:r>
          </a:p>
          <a:p>
            <a:r>
              <a:rPr lang="en-US" sz="1600" dirty="0" smtClean="0"/>
              <a:t>potential</a:t>
            </a:r>
            <a:endParaRPr lang="en-US" sz="1600" dirty="0"/>
          </a:p>
        </p:txBody>
      </p:sp>
      <p:cxnSp>
        <p:nvCxnSpPr>
          <p:cNvPr id="26" name="Straight Arrow Connector 25"/>
          <p:cNvCxnSpPr>
            <a:stCxn id="28" idx="2"/>
          </p:cNvCxnSpPr>
          <p:nvPr/>
        </p:nvCxnSpPr>
        <p:spPr>
          <a:xfrm flipH="1">
            <a:off x="1857572" y="2123847"/>
            <a:ext cx="1166714" cy="5618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331546" y="6175488"/>
            <a:ext cx="6301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i="0" dirty="0" smtClean="0">
                <a:solidFill>
                  <a:srgbClr val="FF0000"/>
                </a:solidFill>
              </a:rPr>
              <a:t> </a:t>
            </a:r>
            <a:r>
              <a:rPr lang="en-US" b="1" i="0" u="sng" dirty="0" smtClean="0">
                <a:solidFill>
                  <a:srgbClr val="FF0000"/>
                </a:solidFill>
              </a:rPr>
              <a:t>Objective:</a:t>
            </a:r>
            <a:r>
              <a:rPr lang="en-US" b="1" i="0" dirty="0" smtClean="0">
                <a:solidFill>
                  <a:srgbClr val="FF0000"/>
                </a:solidFill>
              </a:rPr>
              <a:t> identify &amp; characterize this “dipole moment”</a:t>
            </a:r>
            <a:endParaRPr lang="en-US" b="1" i="0" dirty="0">
              <a:solidFill>
                <a:srgbClr val="FF0000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74618" y="154639"/>
            <a:ext cx="2669382" cy="2388840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1094685" y="3648471"/>
            <a:ext cx="2009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0" dirty="0" err="1"/>
              <a:t>Kharzeev</a:t>
            </a:r>
            <a:r>
              <a:rPr lang="en-US" sz="1400" i="0" dirty="0"/>
              <a:t> </a:t>
            </a:r>
            <a:endParaRPr lang="en-US" sz="1400" i="0" dirty="0" smtClean="0"/>
          </a:p>
          <a:p>
            <a:r>
              <a:rPr lang="en-US" sz="1400" i="0" dirty="0" err="1" smtClean="0"/>
              <a:t>hep-ph</a:t>
            </a:r>
            <a:r>
              <a:rPr lang="en-US" sz="1400" i="0" dirty="0" smtClean="0"/>
              <a:t>/0406125</a:t>
            </a:r>
            <a:endParaRPr lang="en-US" sz="1400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0446319"/>
              </p:ext>
            </p:extLst>
          </p:nvPr>
        </p:nvGraphicFramePr>
        <p:xfrm>
          <a:off x="7422982" y="2775112"/>
          <a:ext cx="772654" cy="5992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30808" name="Equation" r:id="rId12" imgW="622080" imgH="482400" progId="Equation.DSMT4">
                  <p:embed/>
                </p:oleObj>
              </mc:Choice>
              <mc:Fallback>
                <p:oleObj name="Equation" r:id="rId12" imgW="622080" imgH="482400" progId="Equation.DSMT4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422982" y="2775112"/>
                        <a:ext cx="772654" cy="599201"/>
                      </a:xfrm>
                      <a:prstGeom prst="rect">
                        <a:avLst/>
                      </a:prstGeom>
                      <a:solidFill>
                        <a:srgbClr val="FFFF00">
                          <a:alpha val="23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" name="Picture 2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887086" y="2173350"/>
            <a:ext cx="2507399" cy="1451923"/>
          </a:xfrm>
          <a:prstGeom prst="rect">
            <a:avLst/>
          </a:prstGeom>
        </p:spPr>
      </p:pic>
      <p:grpSp>
        <p:nvGrpSpPr>
          <p:cNvPr id="41" name="Group 40"/>
          <p:cNvGrpSpPr/>
          <p:nvPr/>
        </p:nvGrpSpPr>
        <p:grpSpPr>
          <a:xfrm>
            <a:off x="3915228" y="228600"/>
            <a:ext cx="2557515" cy="1944460"/>
            <a:chOff x="3915228" y="450006"/>
            <a:chExt cx="2557515" cy="1944460"/>
          </a:xfrm>
        </p:grpSpPr>
        <p:sp>
          <p:nvSpPr>
            <p:cNvPr id="31" name="TextBox 30"/>
            <p:cNvSpPr txBox="1"/>
            <p:nvPr/>
          </p:nvSpPr>
          <p:spPr>
            <a:xfrm>
              <a:off x="5110103" y="450006"/>
              <a:ext cx="3513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0" dirty="0" smtClean="0"/>
                <a:t>B</a:t>
              </a:r>
              <a:endParaRPr lang="en-US" b="1" i="0" dirty="0"/>
            </a:p>
          </p:txBody>
        </p:sp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4098844" y="737415"/>
              <a:ext cx="2373899" cy="1477798"/>
            </a:xfrm>
            <a:prstGeom prst="rect">
              <a:avLst/>
            </a:prstGeom>
          </p:spPr>
        </p:pic>
        <p:cxnSp>
          <p:nvCxnSpPr>
            <p:cNvPr id="36" name="Straight Arrow Connector 35"/>
            <p:cNvCxnSpPr/>
            <p:nvPr/>
          </p:nvCxnSpPr>
          <p:spPr>
            <a:xfrm flipV="1">
              <a:off x="4158281" y="1657928"/>
              <a:ext cx="0" cy="44744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5334000" y="2094344"/>
              <a:ext cx="5334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5442241" y="2025134"/>
              <a:ext cx="3000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915228" y="1696985"/>
              <a:ext cx="3000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y</a:t>
              </a:r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3959372" y="934614"/>
                <a:ext cx="85234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Reaction</a:t>
                </a:r>
              </a:p>
              <a:p>
                <a:r>
                  <a:rPr lang="en-US" sz="1200" dirty="0" smtClean="0"/>
                  <a:t>Plane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Ψ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1200" dirty="0" smtClean="0"/>
                  <a:t> </a:t>
                </a:r>
                <a:endParaRPr lang="en-US" sz="1200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9372" y="934614"/>
                <a:ext cx="852348" cy="461665"/>
              </a:xfrm>
              <a:prstGeom prst="rect">
                <a:avLst/>
              </a:prstGeom>
              <a:blipFill>
                <a:blip r:embed="rId20"/>
                <a:stretch>
                  <a:fillRect l="-719" t="-1316" b="-7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Straight Arrow Connector 43"/>
          <p:cNvCxnSpPr/>
          <p:nvPr/>
        </p:nvCxnSpPr>
        <p:spPr>
          <a:xfrm>
            <a:off x="4648200" y="1165446"/>
            <a:ext cx="163520" cy="12995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366790" y="3444436"/>
            <a:ext cx="18095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 smtClean="0"/>
              <a:t>Non-zero </a:t>
            </a:r>
          </a:p>
          <a:p>
            <a:r>
              <a:rPr lang="en-US" sz="1400" b="1" i="0" dirty="0" smtClean="0"/>
              <a:t>Topological charge</a:t>
            </a:r>
            <a:endParaRPr lang="en-US" sz="1400" b="1" i="0" dirty="0"/>
          </a:p>
        </p:txBody>
      </p:sp>
      <p:grpSp>
        <p:nvGrpSpPr>
          <p:cNvPr id="43" name="Group 42"/>
          <p:cNvGrpSpPr/>
          <p:nvPr/>
        </p:nvGrpSpPr>
        <p:grpSpPr>
          <a:xfrm>
            <a:off x="3915578" y="-28864"/>
            <a:ext cx="5228422" cy="4158680"/>
            <a:chOff x="3839378" y="0"/>
            <a:chExt cx="5228422" cy="4158680"/>
          </a:xfrm>
        </p:grpSpPr>
        <p:grpSp>
          <p:nvGrpSpPr>
            <p:cNvPr id="37" name="Group 36"/>
            <p:cNvGrpSpPr/>
            <p:nvPr/>
          </p:nvGrpSpPr>
          <p:grpSpPr>
            <a:xfrm>
              <a:off x="3839378" y="0"/>
              <a:ext cx="5228422" cy="4158680"/>
              <a:chOff x="3885414" y="-16710"/>
              <a:chExt cx="5228422" cy="4158680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3885414" y="98214"/>
                <a:ext cx="5228422" cy="4043756"/>
                <a:chOff x="3703348" y="-76201"/>
                <a:chExt cx="5440651" cy="4187467"/>
              </a:xfrm>
            </p:grpSpPr>
            <p:pic>
              <p:nvPicPr>
                <p:cNvPr id="24" name="Picture 23"/>
                <p:cNvPicPr>
                  <a:picLocks noChangeAspect="1"/>
                </p:cNvPicPr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3703348" y="-76201"/>
                  <a:ext cx="5440651" cy="4187467"/>
                </a:xfrm>
                <a:prstGeom prst="rect">
                  <a:avLst/>
                </a:prstGeom>
              </p:spPr>
            </p:pic>
            <p:sp>
              <p:nvSpPr>
                <p:cNvPr id="4" name="Rectangle 3"/>
                <p:cNvSpPr/>
                <p:nvPr/>
              </p:nvSpPr>
              <p:spPr>
                <a:xfrm>
                  <a:off x="6248400" y="3629163"/>
                  <a:ext cx="2667000" cy="225307"/>
                </a:xfrm>
                <a:prstGeom prst="rect">
                  <a:avLst/>
                </a:prstGeom>
                <a:solidFill>
                  <a:srgbClr val="FFFF00">
                    <a:alpha val="30000"/>
                  </a:srgb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" name="Rectangle 4"/>
                <p:cNvSpPr/>
                <p:nvPr/>
              </p:nvSpPr>
              <p:spPr>
                <a:xfrm>
                  <a:off x="3775013" y="3863200"/>
                  <a:ext cx="2854387" cy="190916"/>
                </a:xfrm>
                <a:prstGeom prst="rect">
                  <a:avLst/>
                </a:prstGeom>
                <a:solidFill>
                  <a:srgbClr val="FFFF00">
                    <a:alpha val="19000"/>
                  </a:srgb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5" name="Rectangle 34"/>
              <p:cNvSpPr/>
              <p:nvPr/>
            </p:nvSpPr>
            <p:spPr>
              <a:xfrm>
                <a:off x="5110103" y="-16710"/>
                <a:ext cx="2636747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sz="1400" b="1" dirty="0">
                    <a:hlinkClick r:id="rId22"/>
                  </a:rPr>
                  <a:t>Jiang et al., arXiv:1611.04586</a:t>
                </a:r>
                <a:endParaRPr lang="en-US" sz="1400" b="1" dirty="0"/>
              </a:p>
            </p:txBody>
          </p:sp>
        </p:grpSp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5888802" y="651890"/>
              <a:ext cx="1315517" cy="1420584"/>
            </a:xfrm>
            <a:prstGeom prst="rect">
              <a:avLst/>
            </a:prstGeom>
          </p:spPr>
        </p:pic>
      </p:grpSp>
      <p:graphicFrame>
        <p:nvGraphicFramePr>
          <p:cNvPr id="45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9589035"/>
              </p:ext>
            </p:extLst>
          </p:nvPr>
        </p:nvGraphicFramePr>
        <p:xfrm>
          <a:off x="883989" y="2124886"/>
          <a:ext cx="1013483" cy="4528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30809" name="Equation" r:id="rId24" imgW="596880" imgH="266400" progId="Equation.DSMT4">
                  <p:embed/>
                </p:oleObj>
              </mc:Choice>
              <mc:Fallback>
                <p:oleObj name="Equation" r:id="rId24" imgW="59688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883989" y="2124886"/>
                        <a:ext cx="1013483" cy="4528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2885500"/>
              </p:ext>
            </p:extLst>
          </p:nvPr>
        </p:nvGraphicFramePr>
        <p:xfrm>
          <a:off x="831765" y="2535306"/>
          <a:ext cx="1120775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30810" name="Equation" r:id="rId26" imgW="660240" imgH="228600" progId="Equation.DSMT4">
                  <p:embed/>
                </p:oleObj>
              </mc:Choice>
              <mc:Fallback>
                <p:oleObj name="Equation" r:id="rId26" imgW="660240" imgH="228600" progId="Equation.DSMT4">
                  <p:embed/>
                  <p:pic>
                    <p:nvPicPr>
                      <p:cNvPr id="45" name="Object 44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831765" y="2535306"/>
                        <a:ext cx="1120775" cy="387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0729802"/>
              </p:ext>
            </p:extLst>
          </p:nvPr>
        </p:nvGraphicFramePr>
        <p:xfrm>
          <a:off x="589693" y="2983095"/>
          <a:ext cx="1488949" cy="3613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30811" name="Equation" r:id="rId28" imgW="990360" imgH="241200" progId="Equation.DSMT4">
                  <p:embed/>
                </p:oleObj>
              </mc:Choice>
              <mc:Fallback>
                <p:oleObj name="Equation" r:id="rId28" imgW="990360" imgH="241200" progId="Equation.DSMT4">
                  <p:embed/>
                  <p:pic>
                    <p:nvPicPr>
                      <p:cNvPr id="48" name="Object 47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589693" y="2983095"/>
                        <a:ext cx="1488949" cy="3613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9"/>
          <p:cNvSpPr/>
          <p:nvPr/>
        </p:nvSpPr>
        <p:spPr>
          <a:xfrm>
            <a:off x="278447" y="471528"/>
            <a:ext cx="2604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b="1" dirty="0">
                <a:solidFill>
                  <a:srgbClr val="320CD6"/>
                </a:solidFill>
              </a:rPr>
              <a:t>Chiral Magnetic Effect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0" y="60125"/>
            <a:ext cx="4366790" cy="431342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100" b="1" dirty="0" smtClean="0">
                <a:solidFill>
                  <a:srgbClr val="320CD6"/>
                </a:solidFill>
              </a:rPr>
              <a:t>A</a:t>
            </a:r>
            <a:r>
              <a:rPr lang="en-US" sz="2000" b="1" dirty="0" smtClean="0">
                <a:solidFill>
                  <a:srgbClr val="320CD6"/>
                </a:solidFill>
              </a:rPr>
              <a:t>nomalous Transport in the QGP</a:t>
            </a:r>
            <a:endParaRPr lang="en-US" sz="20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3150192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10" grpId="0" animBg="1"/>
      <p:bldP spid="14" grpId="0" animBg="1"/>
      <p:bldP spid="28" grpId="0" animBg="1"/>
      <p:bldP spid="15" grpId="0"/>
      <p:bldP spid="33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D3E141-968B-4F7C-BC11-B3BEC2AE2E98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-1524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416675"/>
            <a:ext cx="5562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206867" y="4755565"/>
            <a:ext cx="59089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b="1" i="0" dirty="0" smtClean="0">
                <a:solidFill>
                  <a:srgbClr val="FF0000"/>
                </a:solidFill>
                <a:latin typeface="CMR10"/>
              </a:rPr>
              <a:t>The Gamma Correlator’s response is similar for signal and background</a:t>
            </a:r>
          </a:p>
          <a:p>
            <a:pPr marL="800100" lvl="1" indent="-342900" algn="l">
              <a:buFont typeface="Wingdings" panose="05000000000000000000" pitchFamily="2" charset="2"/>
              <a:buChar char="ü"/>
            </a:pPr>
            <a:r>
              <a:rPr lang="en-US" b="1" i="0" dirty="0" smtClean="0">
                <a:solidFill>
                  <a:schemeClr val="accent4"/>
                </a:solidFill>
                <a:latin typeface="CMR10"/>
              </a:rPr>
              <a:t>Background-driven correlations complicate CME-driven signal extraction?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" y="2971800"/>
            <a:ext cx="2535750" cy="62140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3124200" y="496777"/>
            <a:ext cx="6038703" cy="4278562"/>
            <a:chOff x="3188855" y="509400"/>
            <a:chExt cx="6038703" cy="427856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88855" y="784124"/>
              <a:ext cx="5257800" cy="4003838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343400" y="705489"/>
              <a:ext cx="2304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Results from AMPT</a:t>
              </a:r>
              <a:endParaRPr lang="en-US" b="1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6648262" y="509400"/>
              <a:ext cx="257929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i="0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Ma, Zhang</a:t>
              </a:r>
            </a:p>
            <a:p>
              <a:r>
                <a:rPr lang="en-US" sz="1400" b="1" i="0" dirty="0" err="1" smtClean="0">
                  <a:solidFill>
                    <a:srgbClr val="000000"/>
                  </a:solidFill>
                  <a:latin typeface="arial" panose="020B0604020202020204" pitchFamily="34" charset="0"/>
                </a:rPr>
                <a:t>Phys.Lett</a:t>
              </a:r>
              <a:r>
                <a:rPr lang="en-US" sz="1400" b="1" i="0" dirty="0">
                  <a:solidFill>
                    <a:srgbClr val="000000"/>
                  </a:solidFill>
                  <a:latin typeface="arial" panose="020B0604020202020204" pitchFamily="34" charset="0"/>
                </a:rPr>
                <a:t>. B700 (2011) 39-43</a:t>
              </a:r>
              <a:endParaRPr lang="en-US" sz="14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227944" y="3352800"/>
              <a:ext cx="1790700" cy="685800"/>
            </a:xfrm>
            <a:prstGeom prst="rect">
              <a:avLst/>
            </a:prstGeom>
            <a:solidFill>
              <a:srgbClr val="FFFF00">
                <a:alpha val="1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Rectangle 9"/>
          <p:cNvSpPr/>
          <p:nvPr/>
        </p:nvSpPr>
        <p:spPr>
          <a:xfrm>
            <a:off x="105973" y="3666904"/>
            <a:ext cx="2800767" cy="646331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b="1" i="0" dirty="0" smtClean="0">
                <a:solidFill>
                  <a:srgbClr val="4B14E6"/>
                </a:solidFill>
              </a:rPr>
              <a:t>Input charge separation</a:t>
            </a:r>
          </a:p>
          <a:p>
            <a:r>
              <a:rPr lang="en-US" b="1" i="0" dirty="0">
                <a:solidFill>
                  <a:srgbClr val="4B14E6"/>
                </a:solidFill>
              </a:rPr>
              <a:t>s</a:t>
            </a:r>
            <a:r>
              <a:rPr lang="en-US" b="1" i="0" dirty="0" smtClean="0">
                <a:solidFill>
                  <a:srgbClr val="4B14E6"/>
                </a:solidFill>
              </a:rPr>
              <a:t>tudied with AMPT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169990" y="4470755"/>
            <a:ext cx="2649318" cy="1448974"/>
            <a:chOff x="169990" y="4125995"/>
            <a:chExt cx="2649318" cy="1448974"/>
          </a:xfrm>
        </p:grpSpPr>
        <p:sp>
          <p:nvSpPr>
            <p:cNvPr id="15" name="Rectangle 14"/>
            <p:cNvSpPr/>
            <p:nvPr/>
          </p:nvSpPr>
          <p:spPr>
            <a:xfrm>
              <a:off x="169990" y="4928638"/>
              <a:ext cx="264931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/>
                <a:t>switch </a:t>
              </a:r>
              <a:r>
                <a:rPr lang="en-US" dirty="0"/>
                <a:t>the </a:t>
              </a:r>
              <a:r>
                <a:rPr lang="en-US" dirty="0" err="1"/>
                <a:t>p</a:t>
              </a:r>
              <a:r>
                <a:rPr lang="en-US" baseline="-25000" dirty="0" err="1"/>
                <a:t>y</a:t>
              </a:r>
              <a:r>
                <a:rPr lang="en-US" dirty="0"/>
                <a:t> values of a </a:t>
              </a:r>
              <a:r>
                <a:rPr lang="en-US" dirty="0" smtClean="0"/>
                <a:t>fraction of each set</a:t>
              </a:r>
              <a:endParaRPr lang="en-US" dirty="0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228600" y="4135231"/>
              <a:ext cx="1086920" cy="749863"/>
              <a:chOff x="228600" y="2768113"/>
              <a:chExt cx="1086920" cy="749863"/>
            </a:xfrm>
          </p:grpSpPr>
          <p:graphicFrame>
            <p:nvGraphicFramePr>
              <p:cNvPr id="19" name="Object 1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01724858"/>
                  </p:ext>
                </p:extLst>
              </p:nvPr>
            </p:nvGraphicFramePr>
            <p:xfrm>
              <a:off x="228600" y="2768113"/>
              <a:ext cx="1086920" cy="5720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921535" name="Equation" r:id="rId7" imgW="723600" imgH="380880" progId="Equation.DSMT4">
                      <p:embed/>
                    </p:oleObj>
                  </mc:Choice>
                  <mc:Fallback>
                    <p:oleObj name="Equation" r:id="rId7" imgW="723600" imgH="38088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228600" y="2768113"/>
                            <a:ext cx="1086920" cy="572063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24" name="Straight Arrow Connector 23"/>
              <p:cNvCxnSpPr/>
              <p:nvPr/>
            </p:nvCxnSpPr>
            <p:spPr>
              <a:xfrm>
                <a:off x="244764" y="2984576"/>
                <a:ext cx="0" cy="5334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/>
              <p:nvPr/>
            </p:nvCxnSpPr>
            <p:spPr>
              <a:xfrm>
                <a:off x="408708" y="2984576"/>
                <a:ext cx="0" cy="5334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>
                <a:off x="591128" y="2984576"/>
                <a:ext cx="0" cy="5334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>
                <a:off x="762000" y="2971800"/>
                <a:ext cx="0" cy="5334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>
                <a:off x="932872" y="2971800"/>
                <a:ext cx="0" cy="5334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>
                <a:off x="1115292" y="2974112"/>
                <a:ext cx="0" cy="5334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Group 39"/>
            <p:cNvGrpSpPr/>
            <p:nvPr/>
          </p:nvGrpSpPr>
          <p:grpSpPr>
            <a:xfrm>
              <a:off x="1468584" y="4125995"/>
              <a:ext cx="1068387" cy="693416"/>
              <a:chOff x="1468584" y="2758877"/>
              <a:chExt cx="1068387" cy="693416"/>
            </a:xfrm>
          </p:grpSpPr>
          <p:graphicFrame>
            <p:nvGraphicFramePr>
              <p:cNvPr id="34" name="Object 3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21095310"/>
                  </p:ext>
                </p:extLst>
              </p:nvPr>
            </p:nvGraphicFramePr>
            <p:xfrm>
              <a:off x="1468584" y="2842693"/>
              <a:ext cx="1068387" cy="6096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921536" name="Equation" r:id="rId9" imgW="711000" imgH="406080" progId="Equation.DSMT4">
                      <p:embed/>
                    </p:oleObj>
                  </mc:Choice>
                  <mc:Fallback>
                    <p:oleObj name="Equation" r:id="rId9" imgW="711000" imgH="406080" progId="Equation.DSMT4">
                      <p:embed/>
                      <p:pic>
                        <p:nvPicPr>
                          <p:cNvPr id="19" name="Object 18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1468584" y="2842693"/>
                            <a:ext cx="1068387" cy="6096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28" name="Straight Arrow Connector 27"/>
              <p:cNvCxnSpPr/>
              <p:nvPr/>
            </p:nvCxnSpPr>
            <p:spPr>
              <a:xfrm flipV="1">
                <a:off x="1646380" y="2768113"/>
                <a:ext cx="0" cy="37938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/>
              <p:cNvCxnSpPr/>
              <p:nvPr/>
            </p:nvCxnSpPr>
            <p:spPr>
              <a:xfrm flipV="1">
                <a:off x="1826488" y="2768113"/>
                <a:ext cx="0" cy="37938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/>
              <p:nvPr/>
            </p:nvCxnSpPr>
            <p:spPr>
              <a:xfrm flipV="1">
                <a:off x="1997360" y="2765604"/>
                <a:ext cx="0" cy="37938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/>
              <p:cNvCxnSpPr/>
              <p:nvPr/>
            </p:nvCxnSpPr>
            <p:spPr>
              <a:xfrm flipV="1">
                <a:off x="2158996" y="2758877"/>
                <a:ext cx="0" cy="37938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/>
              <p:nvPr/>
            </p:nvCxnSpPr>
            <p:spPr>
              <a:xfrm flipV="1">
                <a:off x="2346036" y="2765604"/>
                <a:ext cx="0" cy="37938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/>
              <p:nvPr/>
            </p:nvCxnSpPr>
            <p:spPr>
              <a:xfrm flipV="1">
                <a:off x="2528448" y="2765604"/>
                <a:ext cx="0" cy="37938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5" name="Picture 3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3428" y="2356412"/>
            <a:ext cx="2294653" cy="182419"/>
          </a:xfrm>
          <a:prstGeom prst="rect">
            <a:avLst/>
          </a:prstGeom>
        </p:spPr>
      </p:pic>
      <p:grpSp>
        <p:nvGrpSpPr>
          <p:cNvPr id="36" name="Group 35"/>
          <p:cNvGrpSpPr/>
          <p:nvPr/>
        </p:nvGrpSpPr>
        <p:grpSpPr>
          <a:xfrm>
            <a:off x="228601" y="402345"/>
            <a:ext cx="2771871" cy="1921217"/>
            <a:chOff x="5818909" y="2362200"/>
            <a:chExt cx="3792592" cy="2572027"/>
          </a:xfrm>
        </p:grpSpPr>
        <p:pic>
          <p:nvPicPr>
            <p:cNvPr id="48" name="Picture 47"/>
            <p:cNvPicPr>
              <a:picLocks noChangeAspect="1"/>
            </p:cNvPicPr>
            <p:nvPr/>
          </p:nvPicPr>
          <p:blipFill rotWithShape="1">
            <a:blip r:embed="rId12"/>
            <a:srcRect l="59595" t="-8081" r="2905" b="35414"/>
            <a:stretch/>
          </p:blipFill>
          <p:spPr>
            <a:xfrm>
              <a:off x="5818909" y="2362200"/>
              <a:ext cx="2828962" cy="2572027"/>
            </a:xfrm>
            <a:prstGeom prst="rect">
              <a:avLst/>
            </a:prstGeom>
          </p:spPr>
        </p:pic>
        <p:grpSp>
          <p:nvGrpSpPr>
            <p:cNvPr id="45" name="Group 44"/>
            <p:cNvGrpSpPr/>
            <p:nvPr/>
          </p:nvGrpSpPr>
          <p:grpSpPr>
            <a:xfrm>
              <a:off x="6607165" y="3642772"/>
              <a:ext cx="3004336" cy="482769"/>
              <a:chOff x="6607165" y="3642772"/>
              <a:chExt cx="3004336" cy="482769"/>
            </a:xfrm>
          </p:grpSpPr>
          <p:cxnSp>
            <p:nvCxnSpPr>
              <p:cNvPr id="46" name="Straight Connector 45"/>
              <p:cNvCxnSpPr/>
              <p:nvPr/>
            </p:nvCxnSpPr>
            <p:spPr>
              <a:xfrm>
                <a:off x="6607165" y="3642772"/>
                <a:ext cx="2235285" cy="241385"/>
              </a:xfrm>
              <a:prstGeom prst="line">
                <a:avLst/>
              </a:prstGeom>
              <a:ln w="28575"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7" name="Rectangle 46"/>
                  <p:cNvSpPr/>
                  <p:nvPr/>
                </p:nvSpPr>
                <p:spPr>
                  <a:xfrm>
                    <a:off x="8784014" y="3642772"/>
                    <a:ext cx="827487" cy="48276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600" b="1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𝚿</m:t>
                              </m:r>
                            </m:e>
                            <m:sub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𝑹𝒑</m:t>
                              </m:r>
                            </m:sub>
                          </m:sSub>
                        </m:oMath>
                      </m:oMathPara>
                    </a14:m>
                    <a:endParaRPr lang="en-US" b="1" i="0" dirty="0"/>
                  </a:p>
                </p:txBody>
              </p:sp>
            </mc:Choice>
            <mc:Fallback xmlns="">
              <p:sp>
                <p:nvSpPr>
                  <p:cNvPr id="47" name="Rectangle 4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784014" y="3642772"/>
                    <a:ext cx="827487" cy="482769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b="-169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21" name="Rounded Rectangle 20"/>
          <p:cNvSpPr/>
          <p:nvPr/>
        </p:nvSpPr>
        <p:spPr>
          <a:xfrm>
            <a:off x="27590" y="127909"/>
            <a:ext cx="4696810" cy="431342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100" b="1" dirty="0" smtClean="0">
                <a:solidFill>
                  <a:srgbClr val="320CD6"/>
                </a:solidFill>
              </a:rPr>
              <a:t>Gamma correlator &amp; its Response</a:t>
            </a:r>
            <a:endParaRPr lang="en-US" sz="2100" dirty="0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14"/>
          <a:srcRect r="25422" b="68487"/>
          <a:stretch/>
        </p:blipFill>
        <p:spPr>
          <a:xfrm>
            <a:off x="6921" y="2568298"/>
            <a:ext cx="2971799" cy="380999"/>
          </a:xfrm>
          <a:prstGeom prst="rect">
            <a:avLst/>
          </a:prstGeom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5301148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D3E141-968B-4F7C-BC11-B3BEC2AE2E98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-1524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416675"/>
            <a:ext cx="5562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310898" y="637162"/>
            <a:ext cx="83439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Local charge conservation is an especially important background </a:t>
            </a:r>
            <a:endParaRPr lang="en-US" sz="20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1375739"/>
            <a:ext cx="3896348" cy="23580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4800" y="1258972"/>
            <a:ext cx="4721655" cy="27034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6619" y="3616966"/>
            <a:ext cx="2603868" cy="993321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336298" y="4835594"/>
            <a:ext cx="82581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 algn="l">
              <a:buFont typeface="Wingdings" panose="05000000000000000000" pitchFamily="2" charset="2"/>
              <a:buChar char="Ø"/>
            </a:pPr>
            <a:r>
              <a:rPr lang="en-US" sz="2000" b="1" i="0" dirty="0" smtClean="0">
                <a:solidFill>
                  <a:srgbClr val="FF0000"/>
                </a:solidFill>
                <a:latin typeface="CMR10"/>
              </a:rPr>
              <a:t>Background-driven correlations can </a:t>
            </a:r>
            <a:r>
              <a:rPr lang="en-US" sz="2000" b="1" i="0" dirty="0">
                <a:solidFill>
                  <a:srgbClr val="FF0000"/>
                </a:solidFill>
                <a:latin typeface="CMR10"/>
              </a:rPr>
              <a:t>account for a </a:t>
            </a:r>
            <a:r>
              <a:rPr lang="en-US" sz="2000" b="1" i="0" u="sng" dirty="0" smtClean="0">
                <a:solidFill>
                  <a:srgbClr val="FF0000"/>
                </a:solidFill>
                <a:latin typeface="CMR10"/>
              </a:rPr>
              <a:t>part</a:t>
            </a:r>
            <a:r>
              <a:rPr lang="en-US" sz="2000" b="1" i="0" dirty="0" smtClean="0">
                <a:solidFill>
                  <a:srgbClr val="FF0000"/>
                </a:solidFill>
                <a:latin typeface="CMR10"/>
              </a:rPr>
              <a:t>, </a:t>
            </a:r>
            <a:r>
              <a:rPr lang="en-US" sz="2000" b="1" i="0" dirty="0">
                <a:solidFill>
                  <a:srgbClr val="FF0000"/>
                </a:solidFill>
                <a:latin typeface="CMR10"/>
              </a:rPr>
              <a:t>or </a:t>
            </a:r>
            <a:r>
              <a:rPr lang="en-US" sz="2000" b="1" i="0" u="sng" dirty="0" smtClean="0">
                <a:solidFill>
                  <a:srgbClr val="FF0000"/>
                </a:solidFill>
                <a:latin typeface="CMR10"/>
              </a:rPr>
              <a:t>all</a:t>
            </a:r>
            <a:r>
              <a:rPr lang="en-US" sz="2000" b="1" i="0" dirty="0" smtClean="0">
                <a:solidFill>
                  <a:srgbClr val="FF0000"/>
                </a:solidFill>
                <a:latin typeface="CMR10"/>
              </a:rPr>
              <a:t> </a:t>
            </a:r>
            <a:r>
              <a:rPr lang="en-US" sz="2000" b="1" i="0" dirty="0">
                <a:solidFill>
                  <a:srgbClr val="FF0000"/>
                </a:solidFill>
                <a:latin typeface="CMR10"/>
              </a:rPr>
              <a:t>of the observed charge separation signal</a:t>
            </a:r>
            <a:r>
              <a:rPr lang="en-US" sz="2000" b="1" i="0" dirty="0" smtClean="0">
                <a:solidFill>
                  <a:srgbClr val="FF0000"/>
                </a:solidFill>
                <a:latin typeface="CMR10"/>
              </a:rPr>
              <a:t>?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2860" y="67909"/>
            <a:ext cx="6377940" cy="431342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100" b="1" dirty="0" smtClean="0">
                <a:solidFill>
                  <a:srgbClr val="320CD6"/>
                </a:solidFill>
              </a:rPr>
              <a:t>Gamma correlator </a:t>
            </a:r>
            <a:r>
              <a:rPr lang="en-US" sz="2100" b="1" dirty="0">
                <a:solidFill>
                  <a:srgbClr val="320CD6"/>
                </a:solidFill>
              </a:rPr>
              <a:t>status quo &amp; measurements</a:t>
            </a:r>
            <a:endParaRPr lang="en-US" sz="21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43298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D3E141-968B-4F7C-BC11-B3BEC2AE2E98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-152400" y="-12700"/>
            <a:ext cx="38100" cy="2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416675"/>
            <a:ext cx="5562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Roy A.  Lacey, Phases of QCD, Fudan University, Aug 17, 2017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8200" y="1433469"/>
            <a:ext cx="3394400" cy="320928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6203" y="1450304"/>
            <a:ext cx="3527797" cy="34264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1371599" y="4885530"/>
                <a:ext cx="7663329" cy="13696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l">
                  <a:buFont typeface="Wingdings" panose="05000000000000000000" pitchFamily="2" charset="2"/>
                  <a:buChar char="Ø"/>
                </a:pPr>
                <a:r>
                  <a:rPr lang="en-US" sz="2000" b="1" i="0" dirty="0" smtClean="0">
                    <a:solidFill>
                      <a:srgbClr val="FF0000"/>
                    </a:solidFill>
                  </a:rPr>
                  <a:t>The magnitudes of the scaled correlators for </a:t>
                </a:r>
                <a:r>
                  <a:rPr lang="en-US" sz="2000" b="1" i="0" dirty="0" err="1" smtClean="0">
                    <a:solidFill>
                      <a:srgbClr val="FF0000"/>
                    </a:solidFill>
                  </a:rPr>
                  <a:t>p+Pb</a:t>
                </a:r>
                <a:r>
                  <a:rPr lang="en-US" sz="2000" b="1" i="0" dirty="0" smtClean="0">
                    <a:solidFill>
                      <a:srgbClr val="FF0000"/>
                    </a:solidFill>
                  </a:rPr>
                  <a:t> and </a:t>
                </a:r>
                <a:r>
                  <a:rPr lang="en-US" sz="2000" b="1" i="0" dirty="0" err="1" smtClean="0">
                    <a:solidFill>
                      <a:srgbClr val="FF0000"/>
                    </a:solidFill>
                  </a:rPr>
                  <a:t>Pb+Pb</a:t>
                </a:r>
                <a:r>
                  <a:rPr lang="en-US" sz="2000" b="1" i="0" dirty="0" smtClean="0">
                    <a:solidFill>
                      <a:srgbClr val="FF0000"/>
                    </a:solidFill>
                  </a:rPr>
                  <a:t>  are not expected to be the same</a:t>
                </a:r>
                <a:endParaRPr lang="en-US" sz="2000" dirty="0" smtClean="0">
                  <a:solidFill>
                    <a:srgbClr val="FF0000"/>
                  </a:solidFill>
                </a:endParaRPr>
              </a:p>
              <a:p>
                <a:pPr algn="l"/>
                <a:r>
                  <a:rPr lang="en-US" sz="700" dirty="0"/>
                  <a:t> </a:t>
                </a:r>
                <a:endParaRPr lang="en-US" sz="700" dirty="0" smtClean="0"/>
              </a:p>
              <a:p>
                <a:pPr lvl="3" algn="l"/>
                <a:r>
                  <a:rPr lang="en-US" b="1" i="0" dirty="0" smtClean="0">
                    <a:sym typeface="Wingdings" panose="05000000000000000000" pitchFamily="2" charset="2"/>
                  </a:rPr>
                  <a:t></a:t>
                </a:r>
                <a:r>
                  <a:rPr lang="en-US" b="1" i="0" dirty="0" smtClean="0"/>
                  <a:t> “Reduced” </a:t>
                </a:r>
                <a:r>
                  <a:rPr lang="en-US" b="1" i="0" dirty="0"/>
                  <a:t>magnetic field strength </a:t>
                </a:r>
                <a:r>
                  <a:rPr lang="en-US" b="1" i="0" dirty="0" smtClean="0"/>
                  <a:t>for </a:t>
                </a:r>
                <a:r>
                  <a:rPr lang="en-US" b="1" i="0" dirty="0" err="1" smtClean="0"/>
                  <a:t>p+Pb</a:t>
                </a:r>
                <a:r>
                  <a:rPr lang="en-US" b="1" i="0" dirty="0" smtClean="0"/>
                  <a:t>?</a:t>
                </a:r>
              </a:p>
              <a:p>
                <a:pPr lvl="3" algn="l"/>
                <a:r>
                  <a:rPr lang="en-US" b="1" i="0" dirty="0" smtClean="0">
                    <a:sym typeface="Wingdings" panose="05000000000000000000" pitchFamily="2" charset="2"/>
                  </a:rPr>
                  <a:t></a:t>
                </a:r>
                <a:r>
                  <a:rPr lang="en-US" b="1" i="0" dirty="0" smtClean="0"/>
                  <a:t> </a:t>
                </a:r>
                <a:r>
                  <a:rPr lang="en-US" b="1" i="0" dirty="0" smtClean="0">
                    <a:solidFill>
                      <a:srgbClr val="336600"/>
                    </a:solidFill>
                  </a:rPr>
                  <a:t>Large dispersion of the B-field about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Ψ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b="1" i="0" dirty="0" smtClean="0">
                    <a:solidFill>
                      <a:srgbClr val="336600"/>
                    </a:solidFill>
                  </a:rPr>
                  <a:t> in </a:t>
                </a:r>
                <a:r>
                  <a:rPr lang="en-US" b="1" i="0" dirty="0" err="1" smtClean="0">
                    <a:solidFill>
                      <a:srgbClr val="336600"/>
                    </a:solidFill>
                  </a:rPr>
                  <a:t>p+Pb</a:t>
                </a:r>
                <a:endParaRPr lang="en-US" b="1" i="0" dirty="0">
                  <a:solidFill>
                    <a:srgbClr val="336600"/>
                  </a:solidFill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599" y="4885530"/>
                <a:ext cx="7663329" cy="1369606"/>
              </a:xfrm>
              <a:prstGeom prst="rect">
                <a:avLst/>
              </a:prstGeom>
              <a:blipFill>
                <a:blip r:embed="rId6"/>
                <a:stretch>
                  <a:fillRect l="-716" t="-1778" b="-6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25"/>
          <p:cNvSpPr/>
          <p:nvPr/>
        </p:nvSpPr>
        <p:spPr>
          <a:xfrm>
            <a:off x="1095989" y="572234"/>
            <a:ext cx="7620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Recent CMS  measurements for </a:t>
            </a:r>
            <a:r>
              <a:rPr lang="en-US" sz="2000" b="1" dirty="0" err="1" smtClean="0">
                <a:solidFill>
                  <a:srgbClr val="FF0000"/>
                </a:solidFill>
              </a:rPr>
              <a:t>p+Pb</a:t>
            </a:r>
            <a:r>
              <a:rPr lang="en-US" sz="2000" b="1" dirty="0" smtClean="0">
                <a:solidFill>
                  <a:srgbClr val="FF0000"/>
                </a:solidFill>
              </a:rPr>
              <a:t> and  </a:t>
            </a:r>
            <a:r>
              <a:rPr lang="en-US" sz="2000" b="1" dirty="0" err="1" smtClean="0">
                <a:solidFill>
                  <a:srgbClr val="FF0000"/>
                </a:solidFill>
              </a:rPr>
              <a:t>Pb+Pb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a</a:t>
            </a:r>
            <a:r>
              <a:rPr lang="en-US" sz="2000" b="1" dirty="0" smtClean="0">
                <a:solidFill>
                  <a:srgbClr val="FF0000"/>
                </a:solidFill>
              </a:rPr>
              <a:t>t the LHC  gives cause for pause!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22860" y="67909"/>
            <a:ext cx="6454140" cy="431342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100" b="1" dirty="0" smtClean="0">
                <a:solidFill>
                  <a:srgbClr val="320CD6"/>
                </a:solidFill>
              </a:rPr>
              <a:t>Gamma correlator status quo &amp; measurements</a:t>
            </a:r>
            <a:endParaRPr lang="en-US" sz="21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-32077" y="886905"/>
            <a:ext cx="2203595" cy="1910622"/>
            <a:chOff x="-32077" y="886905"/>
            <a:chExt cx="2203595" cy="1910622"/>
          </a:xfrm>
        </p:grpSpPr>
        <p:grpSp>
          <p:nvGrpSpPr>
            <p:cNvPr id="17" name="Group 16"/>
            <p:cNvGrpSpPr/>
            <p:nvPr/>
          </p:nvGrpSpPr>
          <p:grpSpPr>
            <a:xfrm>
              <a:off x="41696" y="886905"/>
              <a:ext cx="2129822" cy="1646025"/>
              <a:chOff x="76201" y="1012840"/>
              <a:chExt cx="2129822" cy="1646025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76201" y="1012840"/>
                <a:ext cx="1789773" cy="1646025"/>
                <a:chOff x="6705599" y="544498"/>
                <a:chExt cx="2252841" cy="1970102"/>
              </a:xfrm>
            </p:grpSpPr>
            <p:pic>
              <p:nvPicPr>
                <p:cNvPr id="23" name="Picture 22"/>
                <p:cNvPicPr>
                  <a:picLocks noChangeAspect="1"/>
                </p:cNvPicPr>
                <p:nvPr/>
              </p:nvPicPr>
              <p:blipFill rotWithShape="1">
                <a:blip r:embed="rId7"/>
                <a:srcRect r="3492"/>
                <a:stretch/>
              </p:blipFill>
              <p:spPr>
                <a:xfrm>
                  <a:off x="6705599" y="1064064"/>
                  <a:ext cx="2138695" cy="1450536"/>
                </a:xfrm>
                <a:prstGeom prst="rect">
                  <a:avLst/>
                </a:prstGeom>
              </p:spPr>
            </p:pic>
            <p:sp>
              <p:nvSpPr>
                <p:cNvPr id="24" name="TextBox 23"/>
                <p:cNvSpPr txBox="1"/>
                <p:nvPr/>
              </p:nvSpPr>
              <p:spPr>
                <a:xfrm>
                  <a:off x="8017766" y="544498"/>
                  <a:ext cx="940674" cy="3683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i="0" dirty="0" err="1" smtClean="0"/>
                    <a:t>Pb+Pb</a:t>
                  </a:r>
                  <a:endParaRPr lang="en-US" sz="1400" b="1" i="0" dirty="0"/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7605240" y="798578"/>
                  <a:ext cx="31451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i="0" dirty="0" smtClean="0"/>
                    <a:t>B</a:t>
                  </a:r>
                  <a:endParaRPr lang="en-US" sz="1400" b="1" i="0" dirty="0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Rectangle 15"/>
                  <p:cNvSpPr/>
                  <p:nvPr/>
                </p:nvSpPr>
                <p:spPr>
                  <a:xfrm>
                    <a:off x="1224536" y="2064210"/>
                    <a:ext cx="981487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6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a14:m>
                    <a:r>
                      <a:rPr lang="en-US" sz="1600" dirty="0"/>
                      <a:t> plane</a:t>
                    </a:r>
                    <a:endParaRPr lang="en-US" dirty="0"/>
                  </a:p>
                </p:txBody>
              </p:sp>
            </mc:Choice>
            <mc:Fallback xmlns="">
              <p:sp>
                <p:nvSpPr>
                  <p:cNvPr id="16" name="Rectangle 1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224536" y="2064210"/>
                    <a:ext cx="981487" cy="338554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t="-5455" r="-1863" b="-2363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-32077" y="2458973"/>
                  <a:ext cx="1986569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B and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US" sz="1600" dirty="0" smtClean="0"/>
                    <a:t> correlated</a:t>
                  </a:r>
                  <a:endParaRPr lang="en-US" sz="1600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32077" y="2458973"/>
                  <a:ext cx="1986569" cy="338554"/>
                </a:xfrm>
                <a:prstGeom prst="rect">
                  <a:avLst/>
                </a:prstGeom>
                <a:blipFill>
                  <a:blip r:embed="rId9"/>
                  <a:stretch>
                    <a:fillRect l="-920" t="-5357" r="-307" b="-214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3" name="Group 32"/>
          <p:cNvGrpSpPr/>
          <p:nvPr/>
        </p:nvGrpSpPr>
        <p:grpSpPr>
          <a:xfrm>
            <a:off x="4548" y="3089600"/>
            <a:ext cx="2392130" cy="1694728"/>
            <a:chOff x="4548" y="3089600"/>
            <a:chExt cx="2392130" cy="1694728"/>
          </a:xfrm>
        </p:grpSpPr>
        <p:grpSp>
          <p:nvGrpSpPr>
            <p:cNvPr id="32" name="Group 31"/>
            <p:cNvGrpSpPr/>
            <p:nvPr/>
          </p:nvGrpSpPr>
          <p:grpSpPr>
            <a:xfrm>
              <a:off x="4548" y="3121959"/>
              <a:ext cx="2392130" cy="1662369"/>
              <a:chOff x="4548" y="3121959"/>
              <a:chExt cx="2392130" cy="1662369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TextBox 28"/>
                  <p:cNvSpPr txBox="1"/>
                  <p:nvPr/>
                </p:nvSpPr>
                <p:spPr>
                  <a:xfrm>
                    <a:off x="4548" y="4445774"/>
                    <a:ext cx="2392130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B and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6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a14:m>
                    <a:r>
                      <a:rPr lang="en-US" sz="1600" dirty="0" smtClean="0"/>
                      <a:t> ~ uncorrelated</a:t>
                    </a:r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29" name="TextBox 2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548" y="4445774"/>
                    <a:ext cx="2392130" cy="338554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510" t="-5357" r="-255" b="-2142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12234" y="3121959"/>
                <a:ext cx="2032381" cy="1372378"/>
              </a:xfrm>
              <a:prstGeom prst="rect">
                <a:avLst/>
              </a:prstGeom>
            </p:spPr>
          </p:pic>
          <p:sp>
            <p:nvSpPr>
              <p:cNvPr id="31" name="Rectangle 30"/>
              <p:cNvSpPr/>
              <p:nvPr/>
            </p:nvSpPr>
            <p:spPr>
              <a:xfrm>
                <a:off x="1371599" y="4102538"/>
                <a:ext cx="74892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plane</a:t>
                </a: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989060" y="3089600"/>
              <a:ext cx="6270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0" dirty="0" err="1"/>
                <a:t>p</a:t>
              </a:r>
              <a:r>
                <a:rPr lang="en-US" sz="1400" b="1" i="0" dirty="0" err="1" smtClean="0"/>
                <a:t>+Pb</a:t>
              </a:r>
              <a:endParaRPr lang="en-US" sz="1400" b="1" i="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8123023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IMATION_STYLE" val="Flying Arrow"/>
  <p:tag name="TEMP_ANIMATION_STYLE" val="Flying Arrow"/>
  <p:tag name="TEMP_EFFECTS_PREVIEW" val="1"/>
  <p:tag name="TEMP_SHOW_WITH_SHAPES" val="1"/>
  <p:tag name="TEMP_RECT_COLOR" val="55295"/>
  <p:tag name="TEMP_SHADOW" val="0"/>
  <p:tag name="TEMP_ENABLE_SOUND" val="1"/>
  <p:tag name="TEMP_SOUND" val="C:\Program Files\PowerPlugs\Animator\Sounds\Swish.wav"/>
  <p:tag name="TEMP_TITLEFADE" val="0"/>
  <p:tag name="TEMP_FADE_TO_GREY" val="1"/>
  <p:tag name="ISDEFTEXTURE" val="False"/>
  <p:tag name="TEXTURE" val="No"/>
  <p:tag name="PREVIEW_CLICKED" val="0"/>
  <p:tag name="FADE_TITLE" val="0"/>
  <p:tag name="SHOW_RECTANGLES" val="1"/>
  <p:tag name="FADE_AFTER_EFFECT" val="1"/>
  <p:tag name="ENABLE_SOUND" val="1"/>
  <p:tag name="PACKED_FLAG" val="0"/>
  <p:tag name="SHOW_PREVIEW" val="1"/>
  <p:tag name="SHADOW_SET" val="0"/>
  <p:tag name="SOUND_SET" val="C:\Program Files\PowerPlugs\Animator\Sounds\Swish.wav"/>
  <p:tag name="FIRST_SELECTED_SLIDE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TIMING" val="|2.1|2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TIMING" val="|2.1|2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TIMING" val="|2.1|2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TIMING" val="|2.1|2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TIMING" val="|2.1|2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TIMING" val="|2.1|2.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TIMING" val="|2.1|2.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TIMING" val="|2.1|2.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TIMING" val="|2.1|2.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TIMING" val="|2.1|2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PACKED_FLAG" val="0"/>
  <p:tag name="ANIMATION_STYLE" val="Flying Arrow"/>
  <p:tag name="FADE_AFTER_EFFECT" val="1"/>
  <p:tag name="ENABLE_SOUND" val="1"/>
  <p:tag name="FADE_TITLE" val="0"/>
  <p:tag name="RECTANGLECOLOR" val="55295"/>
  <p:tag name="SHOW_RECTANGLES" val="1"/>
  <p:tag name="SHADOW_SET" val="0"/>
  <p:tag name="SOUNDBACK" val="Swish"/>
  <p:tag name="ISDEFTEXTURE" val="False"/>
  <p:tag name="TEXTURE" val="No"/>
  <p:tag name="ANIMATE_DONE" val="1"/>
  <p:tag name="SOUND_SET" val="C:\Program Files\PowerPlugs\Animator\Sounds\Swish.wav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TIMING" val="|2.1|2.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TIMING" val="|2.1|2.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TIMING" val="|2.1|2.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TIMING" val="|2.1|2.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TIMING" val="|2.1|2.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TIMING" val="|2.1|2.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TIMING" val="|2.1|2.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TIMING" val="|2.1|2.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PACKED_FLAG" val="0"/>
  <p:tag name="ANIMATION_STYLE" val="Flying Arrow"/>
  <p:tag name="FADE_AFTER_EFFECT" val="1"/>
  <p:tag name="ENABLE_SOUND" val="1"/>
  <p:tag name="FADE_TITLE" val="0"/>
  <p:tag name="RECTANGLECOLOR" val="55295"/>
  <p:tag name="SHOW_RECTANGLES" val="1"/>
  <p:tag name="SHADOW_SET" val="0"/>
  <p:tag name="SOUNDBACK" val="Swish"/>
  <p:tag name="ISDEFTEXTURE" val="False"/>
  <p:tag name="TEXTURE" val="No"/>
  <p:tag name="ANIMATE_DONE" val="1"/>
  <p:tag name="SOUND_SET" val="C:\Program Files\PowerPlugs\Animator\Sounds\Swish.wav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TIMING" val="|2.1|2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TIMING" val="|2.1|2.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TIMING" val="|2.1|2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TIMING" val="|2.1|2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urningPageofBook.p3d 0"/>
  <p:tag name="POWER3D OPTIONS" val="Medium "/>
  <p:tag name="TIMING" val="|2.1|2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176271</TotalTime>
  <Words>2341</Words>
  <Application>Microsoft Office PowerPoint</Application>
  <PresentationFormat>On-screen Show (4:3)</PresentationFormat>
  <Paragraphs>437</Paragraphs>
  <Slides>29</Slides>
  <Notes>29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45" baseType="lpstr">
      <vt:lpstr>Arial</vt:lpstr>
      <vt:lpstr>Arial</vt:lpstr>
      <vt:lpstr>Cambria Math</vt:lpstr>
      <vt:lpstr>CMR10</vt:lpstr>
      <vt:lpstr>Comic Sans MS</vt:lpstr>
      <vt:lpstr>LiberationSans</vt:lpstr>
      <vt:lpstr>Lucida Sans Unicode</vt:lpstr>
      <vt:lpstr>黑体</vt:lpstr>
      <vt:lpstr>Times New Roman</vt:lpstr>
      <vt:lpstr>Verdana</vt:lpstr>
      <vt:lpstr>Wingdings</vt:lpstr>
      <vt:lpstr>Wingdings 2</vt:lpstr>
      <vt:lpstr>Wingdings 3</vt:lpstr>
      <vt:lpstr>Concourse</vt:lpstr>
      <vt:lpstr>Equation</vt:lpstr>
      <vt:lpstr>SPW 13.0 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SUNYSB Nuclear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Wolf Gerrit Holzmann</dc:creator>
  <cp:lastModifiedBy>rlacey</cp:lastModifiedBy>
  <cp:revision>4136</cp:revision>
  <dcterms:created xsi:type="dcterms:W3CDTF">2005-01-31T05:41:58Z</dcterms:created>
  <dcterms:modified xsi:type="dcterms:W3CDTF">2017-08-16T23:22:43Z</dcterms:modified>
</cp:coreProperties>
</file>