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7" r:id="rId2"/>
    <p:sldId id="404" r:id="rId3"/>
    <p:sldId id="392" r:id="rId4"/>
    <p:sldId id="403" r:id="rId5"/>
    <p:sldId id="402" r:id="rId6"/>
    <p:sldId id="405" r:id="rId7"/>
    <p:sldId id="406" r:id="rId8"/>
    <p:sldId id="353" r:id="rId9"/>
    <p:sldId id="407" r:id="rId10"/>
    <p:sldId id="408" r:id="rId11"/>
    <p:sldId id="409" r:id="rId12"/>
    <p:sldId id="410" r:id="rId13"/>
    <p:sldId id="411" r:id="rId14"/>
    <p:sldId id="412" r:id="rId15"/>
    <p:sldId id="414" r:id="rId16"/>
    <p:sldId id="413" r:id="rId17"/>
    <p:sldId id="415" r:id="rId18"/>
    <p:sldId id="396" r:id="rId19"/>
    <p:sldId id="397" r:id="rId20"/>
    <p:sldId id="417" r:id="rId21"/>
    <p:sldId id="381" r:id="rId22"/>
    <p:sldId id="416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49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0BE7B3-D75F-4D40-A545-98C04C3BDE18}" type="datetimeFigureOut">
              <a:rPr lang="zh-CN" altLang="en-US" smtClean="0"/>
              <a:t>2017/8/14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AD001-1287-498C-952E-EA3E3CB1F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164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60420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zh-CN" smtClean="0"/>
              <a:t>Zhe Xu</a:t>
            </a:r>
          </a:p>
        </p:txBody>
      </p:sp>
      <p:sp>
        <p:nvSpPr>
          <p:cNvPr id="60421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434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971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56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71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331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6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333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750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12904" y="6356350"/>
            <a:ext cx="2895600" cy="365125"/>
          </a:xfrm>
        </p:spPr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‹#›</a:t>
            </a:fld>
            <a:r>
              <a:rPr lang="en-US" altLang="zh-CN" dirty="0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8374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89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832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altLang="zh-CN" smtClean="0"/>
              <a:t>Zhe Xu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2223A-A685-4B40-B5DF-F7D6FF17B6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57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7.jpe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3.png"/><Relationship Id="rId10" Type="http://schemas.openxmlformats.org/officeDocument/2006/relationships/image" Target="../media/image4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39552" y="1412627"/>
            <a:ext cx="828047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altLang="zh-CN" sz="3600" dirty="0" smtClean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Constraint on viscosity of QCD matter during first-order phase transition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022501" y="3645024"/>
            <a:ext cx="1343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zh-CN" sz="2800" dirty="0" err="1" smtClean="0">
                <a:ea typeface="宋体" pitchFamily="2" charset="-122"/>
              </a:rPr>
              <a:t>Zhe</a:t>
            </a:r>
            <a:r>
              <a:rPr lang="en-US" altLang="zh-CN" sz="2800" dirty="0" smtClean="0">
                <a:ea typeface="宋体" pitchFamily="2" charset="-122"/>
              </a:rPr>
              <a:t> Xu</a:t>
            </a:r>
          </a:p>
        </p:txBody>
      </p:sp>
      <p:graphicFrame>
        <p:nvGraphicFramePr>
          <p:cNvPr id="1434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304553"/>
              </p:ext>
            </p:extLst>
          </p:nvPr>
        </p:nvGraphicFramePr>
        <p:xfrm>
          <a:off x="5222255" y="5301134"/>
          <a:ext cx="792162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4" name="Bitmap" r:id="rId4" imgW="2333333" imgH="2333333" progId="PBrush">
                  <p:embed/>
                </p:oleObj>
              </mc:Choice>
              <mc:Fallback>
                <p:oleObj name="Bitmap" r:id="rId4" imgW="2333333" imgH="23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255" y="5301134"/>
                        <a:ext cx="792162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2107828"/>
              </p:ext>
            </p:extLst>
          </p:nvPr>
        </p:nvGraphicFramePr>
        <p:xfrm>
          <a:off x="3491880" y="5254079"/>
          <a:ext cx="1550987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5" name="Bitmap" r:id="rId6" imgW="2381582" imgH="1400000" progId="PBrush">
                  <p:embed/>
                </p:oleObj>
              </mc:Choice>
              <mc:Fallback>
                <p:oleObj name="Bitmap" r:id="rId6" imgW="2381582" imgH="140000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254079"/>
                        <a:ext cx="1550987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2" name="TextBox 3"/>
          <p:cNvSpPr txBox="1">
            <a:spLocks noChangeArrowheads="1"/>
          </p:cNvSpPr>
          <p:nvPr/>
        </p:nvSpPr>
        <p:spPr bwMode="auto">
          <a:xfrm>
            <a:off x="481593" y="251356"/>
            <a:ext cx="85544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altLang="zh-CN" dirty="0" smtClean="0">
                <a:ea typeface="宋体" pitchFamily="2" charset="-122"/>
              </a:rPr>
              <a:t>Aug. 15-18, 2017, Phases of QCD and BES Program, </a:t>
            </a:r>
            <a:r>
              <a:rPr lang="en-US" altLang="zh-CN" dirty="0" err="1" smtClean="0">
                <a:ea typeface="宋体" pitchFamily="2" charset="-122"/>
              </a:rPr>
              <a:t>Fudan</a:t>
            </a:r>
            <a:r>
              <a:rPr lang="en-US" altLang="zh-CN" dirty="0" smtClean="0">
                <a:ea typeface="宋体" pitchFamily="2" charset="-122"/>
              </a:rPr>
              <a:t> University, Shanghai</a:t>
            </a:r>
            <a:endParaRPr lang="en-US" altLang="zh-CN" dirty="0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481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372200" y="1310937"/>
            <a:ext cx="504056" cy="580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3040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00B050"/>
                </a:solidFill>
                <a:ea typeface="宋体" pitchFamily="2" charset="-122"/>
              </a:rPr>
              <a:t>Viscous effects</a:t>
            </a:r>
            <a:endParaRPr lang="zh-CN" altLang="en-US" sz="3200" dirty="0">
              <a:solidFill>
                <a:srgbClr val="00B050"/>
              </a:solidFill>
              <a:ea typeface="宋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574" y="849272"/>
            <a:ext cx="3334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from phase separation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139952" y="836712"/>
                <a:ext cx="3334374" cy="5166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CN" sz="2400" b="0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836712"/>
                <a:ext cx="3334374" cy="51661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6129"/>
            <a:ext cx="7211521" cy="807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右箭头 3"/>
          <p:cNvSpPr/>
          <p:nvPr/>
        </p:nvSpPr>
        <p:spPr>
          <a:xfrm>
            <a:off x="971600" y="1891702"/>
            <a:ext cx="216024" cy="253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733377" y="2636912"/>
            <a:ext cx="3009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from hydro equation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609" y="3212976"/>
            <a:ext cx="6564783" cy="472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右箭头 14"/>
          <p:cNvSpPr/>
          <p:nvPr/>
        </p:nvSpPr>
        <p:spPr>
          <a:xfrm>
            <a:off x="971600" y="3314601"/>
            <a:ext cx="216024" cy="253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458" y="3933056"/>
            <a:ext cx="6688950" cy="176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922" y="6005742"/>
            <a:ext cx="2589118" cy="73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534851" y="6063679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827584" y="4077072"/>
            <a:ext cx="360040" cy="43204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10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610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8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372200" y="1310937"/>
            <a:ext cx="504056" cy="580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3040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00B050"/>
                </a:solidFill>
                <a:ea typeface="宋体" pitchFamily="2" charset="-122"/>
              </a:rPr>
              <a:t>Viscous effects</a:t>
            </a:r>
            <a:endParaRPr lang="zh-CN" altLang="en-US" sz="3200" dirty="0">
              <a:solidFill>
                <a:srgbClr val="00B050"/>
              </a:solidFill>
              <a:ea typeface="宋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574" y="1023119"/>
            <a:ext cx="1830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analogously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3377" y="1587927"/>
            <a:ext cx="3009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from hydro equation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971600" y="2265616"/>
            <a:ext cx="216024" cy="253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2764553" y="842623"/>
                <a:ext cx="4111703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altLang="zh-CN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sSub>
                        <m:sSubPr>
                          <m:ctrlPr>
                            <a:rPr lang="en-US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en-US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US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CN" sz="2400" b="0" i="1" dirty="0" smtClean="0">
                  <a:latin typeface="Cambria Math"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553" y="842623"/>
                <a:ext cx="4111703" cy="7861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2229426"/>
            <a:ext cx="3168352" cy="38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右箭头 18"/>
          <p:cNvSpPr/>
          <p:nvPr/>
        </p:nvSpPr>
        <p:spPr>
          <a:xfrm>
            <a:off x="755576" y="3176722"/>
            <a:ext cx="360040" cy="43204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486" y="3032706"/>
            <a:ext cx="7607002" cy="183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8316416" y="3950933"/>
            <a:ext cx="827584" cy="918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11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446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372200" y="1310937"/>
            <a:ext cx="504056" cy="580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3040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00B050"/>
                </a:solidFill>
                <a:ea typeface="宋体" pitchFamily="2" charset="-122"/>
              </a:rPr>
              <a:t>Viscous effects</a:t>
            </a:r>
            <a:endParaRPr lang="zh-CN" altLang="en-US" sz="3200" dirty="0">
              <a:solidFill>
                <a:srgbClr val="00B050"/>
              </a:solidFill>
              <a:ea typeface="宋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574" y="849272"/>
            <a:ext cx="1394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have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4771" y="2060848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10937"/>
            <a:ext cx="6861199" cy="90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2376264" cy="78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184" y="2492896"/>
            <a:ext cx="4952032" cy="1394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178698"/>
            <a:ext cx="3054284" cy="889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27584" y="4077072"/>
            <a:ext cx="3522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assume first-order hydro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259" y="5223098"/>
            <a:ext cx="7330205" cy="37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27584" y="5886513"/>
                <a:ext cx="6820970" cy="4948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knowing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/>
                            <a:cs typeface="Arial" panose="020B0604020202020204" pitchFamily="34" charset="0"/>
                          </a:rPr>
                          <m:t>𝜂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𝑝</m:t>
                        </m:r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/</m:t>
                        </m:r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h</m:t>
                        </m:r>
                      </m:sub>
                    </m:sSub>
                    <m:r>
                      <a:rPr lang="en-US" altLang="zh-CN" sz="2400" b="0" i="1" smtClean="0">
                        <a:latin typeface="Cambria Math"/>
                        <a:cs typeface="Arial" panose="020B0604020202020204" pitchFamily="34" charset="0"/>
                      </a:rPr>
                      <m:t>, 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𝜉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𝑝</m:t>
                        </m:r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/</m:t>
                        </m:r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h</m:t>
                        </m:r>
                      </m:sub>
                    </m:sSub>
                    <m:r>
                      <a:rPr lang="en-US" altLang="zh-CN" sz="2400" b="0" i="1" smtClean="0">
                        <a:latin typeface="Cambria Math"/>
                        <a:cs typeface="Arial" panose="020B0604020202020204" pitchFamily="34" charset="0"/>
                      </a:rPr>
                      <m:t>, </m:t>
                    </m:r>
                    <m:sSup>
                      <m:sSupPr>
                        <m:ctrlP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𝑈</m:t>
                        </m:r>
                      </m:e>
                      <m:sup>
                        <m:r>
                          <a:rPr lang="zh-CN" altLang="en-US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𝜇</m:t>
                        </m:r>
                      </m:sup>
                    </m:sSup>
                    <m:r>
                      <a:rPr lang="en-US" altLang="zh-CN" sz="2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  <m:r>
                      <a:rPr lang="zh-CN" altLang="en-US" sz="24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𝜕</m:t>
                    </m:r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𝐵</m:t>
                        </m:r>
                      </m:sub>
                    </m:sSub>
                    <m:r>
                      <a:rPr lang="en-US" altLang="zh-CN" sz="2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/</m:t>
                    </m:r>
                    <m:r>
                      <a:rPr lang="zh-CN" altLang="en-US" sz="2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𝜕𝜏</m:t>
                    </m:r>
                    <m:r>
                      <a:rPr lang="zh-CN" altLang="en-US" sz="2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  <m:r>
                      <a:rPr lang="zh-CN" altLang="en-US" sz="2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𝜕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𝑝</m:t>
                        </m:r>
                      </m:sub>
                    </m:sSub>
                    <m:r>
                      <a:rPr lang="en-US" altLang="zh-CN" sz="2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/</m:t>
                    </m:r>
                    <m:r>
                      <a:rPr lang="zh-CN" altLang="en-US" sz="2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𝜕𝜏</m:t>
                    </m:r>
                    <m:r>
                      <a:rPr lang="zh-CN" altLang="en-US" sz="2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𝑝</m:t>
                        </m:r>
                      </m:sub>
                    </m:sSub>
                  </m:oMath>
                </a14:m>
                <a:endParaRPr lang="zh-CN" alt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886513"/>
                <a:ext cx="6820970" cy="494815"/>
              </a:xfrm>
              <a:prstGeom prst="rect">
                <a:avLst/>
              </a:prstGeom>
              <a:blipFill rotWithShape="1">
                <a:blip r:embed="rId7"/>
                <a:stretch>
                  <a:fillRect l="-1430" t="-9877" b="-209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接连接符 14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12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956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3040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00B050"/>
                </a:solidFill>
                <a:ea typeface="宋体" pitchFamily="2" charset="-122"/>
              </a:rPr>
              <a:t>Viscous effects</a:t>
            </a:r>
            <a:endParaRPr lang="zh-CN" altLang="en-US" sz="3200" dirty="0">
              <a:solidFill>
                <a:srgbClr val="00B050"/>
              </a:solidFill>
              <a:ea typeface="宋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574" y="849272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4679" y="4653136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80728"/>
            <a:ext cx="2097315" cy="168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24357" y="2996952"/>
            <a:ext cx="2273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entropy density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924605"/>
            <a:ext cx="2736899" cy="648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11523"/>
            <a:ext cx="5380483" cy="76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789040"/>
            <a:ext cx="1839949" cy="79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900" y="4851293"/>
            <a:ext cx="5470971" cy="156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接连接符 13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13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261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3040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00B050"/>
                </a:solidFill>
                <a:ea typeface="宋体" pitchFamily="2" charset="-122"/>
              </a:rPr>
              <a:t>Viscous effects</a:t>
            </a:r>
            <a:endParaRPr lang="zh-CN" altLang="en-US" sz="3200" dirty="0">
              <a:solidFill>
                <a:srgbClr val="00B050"/>
              </a:solidFill>
              <a:ea typeface="宋体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78360" y="5373216"/>
                <a:ext cx="7610064" cy="1004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Therefore,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𝐶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en-US" altLang="zh-CN" sz="2400" b="0" i="1" smtClean="0">
                        <a:latin typeface="Cambria Math"/>
                        <a:cs typeface="Arial" panose="020B0604020202020204" pitchFamily="34" charset="0"/>
                      </a:rPr>
                      <m:t>&gt;0,</m:t>
                    </m:r>
                    <m:f>
                      <m:fPr>
                        <m:ctrlP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zh-CN" altLang="en-US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altLang="zh-CN" sz="24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zh-CN" altLang="en-US" sz="24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zh-CN" altLang="en-US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𝜕𝜏</m:t>
                        </m:r>
                      </m:den>
                    </m:f>
                    <m:r>
                      <a:rPr lang="en-US" altLang="zh-CN" sz="2400" b="0" i="1" smtClean="0">
                        <a:latin typeface="Cambria Math"/>
                        <a:cs typeface="Arial" panose="020B0604020202020204" pitchFamily="34" charset="0"/>
                      </a:rPr>
                      <m:t>&lt;0</m:t>
                    </m:r>
                  </m:oMath>
                </a14:m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and the larger the viscosity, the stronger is the decrease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zh-CN" alt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360" y="5373216"/>
                <a:ext cx="7610064" cy="1004699"/>
              </a:xfrm>
              <a:prstGeom prst="rect">
                <a:avLst/>
              </a:prstGeom>
              <a:blipFill rotWithShape="1">
                <a:blip r:embed="rId2"/>
                <a:stretch>
                  <a:fillRect l="-1282" r="-1122"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5173123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660231" y="1715158"/>
            <a:ext cx="19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altLang="zh-CN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Bohao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Feng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87587"/>
            <a:ext cx="5380483" cy="76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65104"/>
            <a:ext cx="1839949" cy="79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直接连接符 11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14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104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372200" y="1310937"/>
            <a:ext cx="504056" cy="580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3040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00B050"/>
                </a:solidFill>
                <a:ea typeface="宋体" pitchFamily="2" charset="-122"/>
              </a:rPr>
              <a:t>Viscous effects</a:t>
            </a:r>
            <a:endParaRPr lang="zh-CN" altLang="en-US" sz="3200" dirty="0">
              <a:solidFill>
                <a:srgbClr val="00B050"/>
              </a:solidFill>
              <a:ea typeface="宋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574" y="951111"/>
            <a:ext cx="1830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analogously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3377" y="1587927"/>
            <a:ext cx="3009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from hydro equation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971600" y="2265616"/>
            <a:ext cx="216024" cy="253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2764553" y="770615"/>
                <a:ext cx="4111703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altLang="zh-CN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sSub>
                        <m:sSubPr>
                          <m:ctrlPr>
                            <a:rPr lang="en-US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en-US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US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CN" sz="2400" b="0" i="1" dirty="0" smtClean="0">
                  <a:latin typeface="Cambria Math"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553" y="770615"/>
                <a:ext cx="4111703" cy="7861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2229426"/>
            <a:ext cx="3168352" cy="38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右箭头 18"/>
          <p:cNvSpPr/>
          <p:nvPr/>
        </p:nvSpPr>
        <p:spPr>
          <a:xfrm>
            <a:off x="755576" y="3176722"/>
            <a:ext cx="360040" cy="43204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486" y="3032706"/>
            <a:ext cx="7607002" cy="183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8316416" y="3950933"/>
            <a:ext cx="827584" cy="918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43608" y="5305773"/>
                <a:ext cx="6912768" cy="859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viscosity slows down the decrease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and the phase transition will take longer.</a:t>
                </a:r>
                <a:endParaRPr lang="zh-CN" alt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305773"/>
                <a:ext cx="6912768" cy="859531"/>
              </a:xfrm>
              <a:prstGeom prst="rect">
                <a:avLst/>
              </a:prstGeom>
              <a:blipFill rotWithShape="1">
                <a:blip r:embed="rId5"/>
                <a:stretch>
                  <a:fillRect l="-1323" t="-5674" b="-156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直接连接符 16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15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6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73913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00B050"/>
                </a:solidFill>
                <a:ea typeface="宋体" pitchFamily="2" charset="-122"/>
              </a:rPr>
              <a:t>Viscous effects – </a:t>
            </a:r>
            <a:r>
              <a:rPr lang="en-US" altLang="zh-CN" sz="3200" dirty="0" smtClean="0">
                <a:ea typeface="宋体" pitchFamily="2" charset="-122"/>
              </a:rPr>
              <a:t>upper limit of viscosity</a:t>
            </a:r>
            <a:endParaRPr lang="zh-CN" altLang="en-US" sz="3200" dirty="0">
              <a:ea typeface="宋体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32574" y="849272"/>
                <a:ext cx="6973512" cy="490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decrease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cannot be very slow, because</a:t>
                </a:r>
                <a:endParaRPr lang="zh-CN" alt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574" y="849272"/>
                <a:ext cx="6973512" cy="490199"/>
              </a:xfrm>
              <a:prstGeom prst="rect">
                <a:avLst/>
              </a:prstGeom>
              <a:blipFill rotWithShape="1">
                <a:blip r:embed="rId2"/>
                <a:stretch>
                  <a:fillRect l="-1311" t="-9877" b="-209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99592" y="1642657"/>
                <a:ext cx="1549783" cy="490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altLang="zh-CN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altLang="zh-CN" sz="2400" b="0" i="1" smtClean="0">
                        <a:latin typeface="Cambria Math"/>
                      </a:rPr>
                      <m:t>/</m:t>
                    </m:r>
                    <m:r>
                      <a:rPr lang="en-US" altLang="zh-CN" sz="2400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altLang="zh-CN" sz="2400" dirty="0" smtClean="0"/>
                  <a:t>,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642657"/>
                <a:ext cx="1549783" cy="490199"/>
              </a:xfrm>
              <a:prstGeom prst="rect">
                <a:avLst/>
              </a:prstGeom>
              <a:blipFill rotWithShape="1">
                <a:blip r:embed="rId3"/>
                <a:stretch>
                  <a:fillRect l="-3543" t="-8642" r="-5512" b="-22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556792"/>
            <a:ext cx="4608512" cy="78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059832" y="2590241"/>
                <a:ext cx="1648465" cy="62273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3200" b="0" i="1" smtClean="0">
                              <a:latin typeface="Cambria Math"/>
                            </a:rPr>
                            <m:t>𝑑𝑉</m:t>
                          </m:r>
                        </m:e>
                        <m:sub>
                          <m:r>
                            <a:rPr lang="en-US" altLang="zh-CN" sz="32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3200" b="0" i="1" smtClean="0">
                          <a:latin typeface="Cambria Math"/>
                        </a:rPr>
                        <m:t>&lt;0</m:t>
                      </m:r>
                    </m:oMath>
                  </m:oMathPara>
                </a14:m>
                <a:endParaRPr lang="en-US" altLang="zh-CN" sz="3200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2590241"/>
                <a:ext cx="1648465" cy="62273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55576" y="3645024"/>
                <a:ext cx="8074005" cy="859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slowest decrease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𝑓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corresponds to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/>
                        <a:cs typeface="Arial" panose="020B0604020202020204" pitchFamily="34" charset="0"/>
                      </a:rPr>
                      <m:t>𝑑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𝑝</m:t>
                        </m:r>
                      </m:sub>
                    </m:sSub>
                    <m:r>
                      <a:rPr lang="en-US" altLang="zh-CN" sz="2400" b="0" i="1" smtClean="0">
                        <a:latin typeface="Cambria Math"/>
                        <a:cs typeface="Arial" panose="020B0604020202020204" pitchFamily="34" charset="0"/>
                      </a:rPr>
                      <m:t>=0</m:t>
                    </m:r>
                  </m:oMath>
                </a14:m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which</a:t>
                </a:r>
              </a:p>
              <a:p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eads to the upper limit of the viscosity.</a:t>
                </a:r>
                <a:endParaRPr lang="zh-CN" alt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645024"/>
                <a:ext cx="8074005" cy="859531"/>
              </a:xfrm>
              <a:prstGeom prst="rect">
                <a:avLst/>
              </a:prstGeom>
              <a:blipFill rotWithShape="1">
                <a:blip r:embed="rId6"/>
                <a:stretch>
                  <a:fillRect l="-1208" t="-5674" r="-151" b="-156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55576" y="4667652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maximal values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smaller than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those in real experiments of heavy-ion collisions,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becomes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difficult to search for signatures of the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first-order phase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transition and the critical point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16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995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15520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FF0000"/>
                </a:solidFill>
                <a:ea typeface="宋体" pitchFamily="2" charset="-122"/>
              </a:rPr>
              <a:t>Results</a:t>
            </a:r>
            <a:endParaRPr lang="zh-CN" altLang="en-US" sz="3200" dirty="0">
              <a:solidFill>
                <a:srgbClr val="FF0000"/>
              </a:solidFill>
              <a:ea typeface="宋体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11"/>
              <p:cNvSpPr txBox="1">
                <a:spLocks noChangeArrowheads="1"/>
              </p:cNvSpPr>
              <p:nvPr/>
            </p:nvSpPr>
            <p:spPr bwMode="auto">
              <a:xfrm>
                <a:off x="1259632" y="1210101"/>
                <a:ext cx="5207323" cy="47822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Models for the fluid velocity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800" b="0" i="1" smtClean="0">
                            <a:latin typeface="Cambria Math"/>
                            <a:cs typeface="Arial" panose="020B0604020202020204" pitchFamily="34" charset="0"/>
                          </a:rPr>
                          <m:t>𝑈</m:t>
                        </m:r>
                      </m:e>
                      <m:sup>
                        <m:r>
                          <a:rPr lang="zh-CN" altLang="en-US" sz="2800" i="1" smtClean="0">
                            <a:latin typeface="Cambria Math"/>
                            <a:cs typeface="Arial" panose="020B0604020202020204" pitchFamily="34" charset="0"/>
                          </a:rPr>
                          <m:t>𝜇</m:t>
                        </m:r>
                      </m:sup>
                    </m:sSup>
                  </m:oMath>
                </a14:m>
                <a:endParaRPr lang="en-US" altLang="zh-CN" sz="2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zh-CN" sz="1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+1 Landau</a:t>
                </a:r>
              </a:p>
              <a:p>
                <a:endParaRPr lang="en-US" altLang="zh-CN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0+1 </a:t>
                </a:r>
                <a:r>
                  <a:rPr lang="en-US" altLang="zh-CN" sz="24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Bjorken</a:t>
                </a:r>
                <a:endParaRPr lang="en-US" altLang="zh-CN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400" dirty="0"/>
                  <a:t>     </a:t>
                </a:r>
                <a:r>
                  <a:rPr lang="en-US" altLang="zh-CN" sz="2400" dirty="0" err="1"/>
                  <a:t>Bjorken</a:t>
                </a:r>
                <a:r>
                  <a:rPr lang="zh-CN" altLang="en-US" sz="2400" dirty="0"/>
                  <a:t>,</a:t>
                </a:r>
                <a:r>
                  <a:rPr lang="zh-CN" altLang="en-US" sz="2400" b="1" dirty="0"/>
                  <a:t>  </a:t>
                </a:r>
                <a:r>
                  <a:rPr lang="zh-CN" altLang="en-US" sz="2400" dirty="0"/>
                  <a:t>PR</a:t>
                </a:r>
                <a:r>
                  <a:rPr lang="en-US" altLang="zh-CN" sz="2400" dirty="0"/>
                  <a:t>D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27</a:t>
                </a:r>
                <a:r>
                  <a:rPr lang="zh-CN" altLang="en-US" sz="2400" dirty="0"/>
                  <a:t>, </a:t>
                </a:r>
                <a:r>
                  <a:rPr lang="en-US" altLang="zh-CN" sz="2400" dirty="0"/>
                  <a:t>1983</a:t>
                </a:r>
              </a:p>
              <a:p>
                <a:endParaRPr lang="en-US" altLang="zh-CN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2+1 </a:t>
                </a:r>
                <a:r>
                  <a:rPr lang="en-US" altLang="zh-CN" sz="24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Gubser</a:t>
                </a:r>
                <a:endParaRPr lang="en-US" altLang="zh-CN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n-US" altLang="zh-CN" sz="2400" dirty="0" err="1" smtClean="0"/>
                  <a:t>Gubser</a:t>
                </a:r>
                <a:r>
                  <a:rPr lang="zh-CN" altLang="en-US" sz="2400" dirty="0" smtClean="0"/>
                  <a:t>,</a:t>
                </a:r>
                <a:r>
                  <a:rPr lang="zh-CN" altLang="en-US" sz="2400" b="1" dirty="0" smtClean="0"/>
                  <a:t>  </a:t>
                </a:r>
                <a:r>
                  <a:rPr lang="zh-CN" altLang="en-US" sz="2400" dirty="0"/>
                  <a:t>PR</a:t>
                </a:r>
                <a:r>
                  <a:rPr lang="en-US" altLang="zh-CN" sz="2400" dirty="0"/>
                  <a:t>D</a:t>
                </a:r>
                <a:r>
                  <a:rPr lang="zh-CN" altLang="en-US" sz="2400" dirty="0"/>
                  <a:t> </a:t>
                </a:r>
                <a:r>
                  <a:rPr lang="en-US" altLang="zh-CN" sz="2400" dirty="0" smtClean="0"/>
                  <a:t>82</a:t>
                </a:r>
                <a:r>
                  <a:rPr lang="zh-CN" altLang="en-US" sz="2400" dirty="0" smtClean="0"/>
                  <a:t>, </a:t>
                </a:r>
                <a:r>
                  <a:rPr lang="zh-CN" altLang="en-US" sz="2400" dirty="0"/>
                  <a:t>20</a:t>
                </a:r>
                <a:r>
                  <a:rPr lang="en-US" altLang="zh-CN" sz="2400" dirty="0" smtClean="0"/>
                  <a:t>10</a:t>
                </a:r>
              </a:p>
              <a:p>
                <a:endParaRPr lang="en-US" altLang="zh-CN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3+1</a:t>
                </a:r>
              </a:p>
              <a:p>
                <a:r>
                  <a:rPr lang="zh-CN" altLang="en-US" sz="2400" dirty="0" smtClean="0"/>
                  <a:t>      </a:t>
                </a:r>
                <a:r>
                  <a:rPr lang="en-US" altLang="zh-CN" sz="2400" dirty="0" smtClean="0"/>
                  <a:t>Hatta, Xiao, Yang</a:t>
                </a:r>
                <a:r>
                  <a:rPr lang="zh-CN" altLang="en-US" sz="2400" dirty="0" smtClean="0"/>
                  <a:t>,</a:t>
                </a:r>
                <a:r>
                  <a:rPr lang="zh-CN" altLang="en-US" sz="2400" b="1" dirty="0" smtClean="0"/>
                  <a:t>  </a:t>
                </a:r>
                <a:r>
                  <a:rPr lang="zh-CN" altLang="en-US" sz="2400" dirty="0" smtClean="0"/>
                  <a:t>PR</a:t>
                </a:r>
                <a:r>
                  <a:rPr lang="en-US" altLang="zh-CN" sz="2400" dirty="0" smtClean="0"/>
                  <a:t>D</a:t>
                </a:r>
                <a:r>
                  <a:rPr lang="zh-CN" altLang="en-US" sz="2400" dirty="0" smtClean="0"/>
                  <a:t> </a:t>
                </a:r>
                <a:r>
                  <a:rPr lang="en-US" altLang="zh-CN" sz="2400" dirty="0" smtClean="0"/>
                  <a:t>93</a:t>
                </a:r>
                <a:r>
                  <a:rPr lang="zh-CN" altLang="en-US" sz="2400" dirty="0" smtClean="0"/>
                  <a:t>, 20</a:t>
                </a:r>
                <a:r>
                  <a:rPr lang="en-US" altLang="zh-CN" sz="2400" dirty="0" smtClean="0"/>
                  <a:t>16</a:t>
                </a:r>
              </a:p>
            </p:txBody>
          </p:sp>
        </mc:Choice>
        <mc:Fallback xmlns="">
          <p:sp>
            <p:nvSpPr>
              <p:cNvPr id="5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9632" y="1210101"/>
                <a:ext cx="5207323" cy="4782207"/>
              </a:xfrm>
              <a:prstGeom prst="rect">
                <a:avLst/>
              </a:prstGeom>
              <a:blipFill rotWithShape="1">
                <a:blip r:embed="rId2"/>
                <a:stretch>
                  <a:fillRect l="-2459" t="-127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接连接符 7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17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685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96547" y="1599183"/>
            <a:ext cx="19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altLang="zh-CN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Bohao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Feng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627784" y="1004535"/>
                <a:ext cx="2177519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/>
                        </a:rPr>
                        <m:t>𝑥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=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𝑦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=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𝑧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altLang="zh-CN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400" i="1"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zh-CN" sz="2400" i="1">
                          <a:latin typeface="Cambria Math"/>
                        </a:rPr>
                        <m:t>=1.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5</m:t>
                      </m:r>
                      <m:r>
                        <a:rPr lang="en-US" altLang="zh-CN" sz="2400" i="1">
                          <a:latin typeface="Cambria Math"/>
                        </a:rPr>
                        <m:t> </m:t>
                      </m:r>
                      <m:r>
                        <a:rPr lang="en-US" altLang="zh-CN" sz="2400" i="1">
                          <a:latin typeface="Cambria Math"/>
                        </a:rPr>
                        <m:t>𝑓𝑚</m:t>
                      </m:r>
                      <m:r>
                        <a:rPr lang="en-US" altLang="zh-CN" sz="2400" i="1">
                          <a:latin typeface="Cambria Math"/>
                        </a:rPr>
                        <m:t>/</m:t>
                      </m:r>
                      <m:r>
                        <a:rPr lang="en-US" altLang="zh-CN" sz="2400" i="1"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en-US" altLang="zh-CN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/>
                        </a:rPr>
                        <m:t>𝑟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=0.7 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𝑓𝑚</m:t>
                      </m:r>
                    </m:oMath>
                  </m:oMathPara>
                </a14:m>
                <a:endParaRPr lang="en-US" altLang="zh-CN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1004535"/>
                <a:ext cx="2177519" cy="1200329"/>
              </a:xfrm>
              <a:prstGeom prst="rect">
                <a:avLst/>
              </a:prstGeom>
              <a:blipFill rotWithShape="1">
                <a:blip r:embed="rId2"/>
                <a:stretch>
                  <a:fillRect b="-6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436347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8313" y="188913"/>
            <a:ext cx="389722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FF0000"/>
                </a:solidFill>
                <a:ea typeface="宋体" pitchFamily="2" charset="-122"/>
              </a:rPr>
              <a:t>Results - </a:t>
            </a:r>
            <a:r>
              <a:rPr lang="en-US" altLang="zh-CN" sz="3200" dirty="0" smtClean="0">
                <a:ea typeface="宋体" pitchFamily="2" charset="-122"/>
              </a:rPr>
              <a:t>Maximums</a:t>
            </a:r>
            <a:endParaRPr lang="zh-CN" altLang="en-US" sz="3200" dirty="0">
              <a:ea typeface="宋体" pitchFamily="2" charset="-122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75107"/>
            <a:ext cx="4442505" cy="2838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接连接符 9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18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5157192"/>
            <a:ext cx="4054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varying between 0.3 and 0.6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79299" y="5157192"/>
            <a:ext cx="2121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arge variation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7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971765" y="1196752"/>
                <a:ext cx="232031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800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altLang="zh-CN" sz="2800" i="1">
                          <a:latin typeface="Cambria Math"/>
                        </a:rPr>
                        <m:t>=</m:t>
                      </m:r>
                      <m:r>
                        <a:rPr lang="en-US" altLang="zh-CN" sz="2800" b="0" i="1" smtClean="0">
                          <a:latin typeface="Cambria Math"/>
                        </a:rPr>
                        <m:t>0.5</m:t>
                      </m:r>
                      <m:r>
                        <a:rPr lang="en-US" altLang="zh-CN" sz="2800" i="1">
                          <a:latin typeface="Cambria Math"/>
                        </a:rPr>
                        <m:t> </m:t>
                      </m:r>
                      <m:r>
                        <a:rPr lang="en-US" altLang="zh-CN" sz="2800" b="0" i="1" smtClean="0">
                          <a:latin typeface="Cambria Math"/>
                        </a:rPr>
                        <m:t>𝐺𝑒𝑉</m:t>
                      </m:r>
                    </m:oMath>
                  </m:oMathPara>
                </a14:m>
                <a:endParaRPr lang="en-US" altLang="zh-CN" sz="28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765" y="1196752"/>
                <a:ext cx="2320315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8313" y="188640"/>
            <a:ext cx="45993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FF0000"/>
                </a:solidFill>
                <a:ea typeface="宋体" pitchFamily="2" charset="-122"/>
              </a:rPr>
              <a:t>Results - </a:t>
            </a:r>
            <a:r>
              <a:rPr lang="en-US" altLang="zh-CN" sz="3200" dirty="0" err="1" smtClean="0">
                <a:latin typeface="Symbol" panose="05050102010706020507" pitchFamily="18" charset="2"/>
                <a:ea typeface="宋体" pitchFamily="2" charset="-122"/>
              </a:rPr>
              <a:t>t</a:t>
            </a:r>
            <a:r>
              <a:rPr lang="en-US" altLang="zh-CN" sz="3200" baseline="-25000" dirty="0" err="1" smtClean="0">
                <a:ea typeface="宋体" pitchFamily="2" charset="-122"/>
              </a:rPr>
              <a:t>c</a:t>
            </a:r>
            <a:r>
              <a:rPr lang="en-US" altLang="zh-CN" sz="3200" dirty="0" smtClean="0">
                <a:ea typeface="宋体" pitchFamily="2" charset="-122"/>
              </a:rPr>
              <a:t> dependence</a:t>
            </a:r>
            <a:endParaRPr lang="zh-CN" altLang="en-US" sz="3200" dirty="0">
              <a:ea typeface="宋体" pitchFamily="2" charset="-122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86" y="1768914"/>
            <a:ext cx="4427714" cy="285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59323"/>
            <a:ext cx="4395102" cy="2861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96547" y="1256456"/>
            <a:ext cx="19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altLang="zh-CN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Bohao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Feng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19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632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25700" y="1133450"/>
            <a:ext cx="2914452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3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  <a:p>
            <a:endParaRPr lang="en-US" altLang="zh-CN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  <a:p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endParaRPr lang="en-US" altLang="zh-CN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Viscous Effects</a:t>
            </a:r>
          </a:p>
          <a:p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2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172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819209" y="1040312"/>
                <a:ext cx="3946080" cy="10205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800" i="1" smtClean="0">
                              <a:latin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/>
                        </a:rPr>
                        <m:t>𝑇</m:t>
                      </m:r>
                      <m:r>
                        <a:rPr lang="en-US" altLang="zh-CN" sz="2800" b="0" i="1" smtClean="0">
                          <a:latin typeface="Cambria Math"/>
                        </a:rPr>
                        <m:t>/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800" i="1" smtClean="0">
                              <a:latin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/>
                        </a:rPr>
                        <m:t>𝑇</m:t>
                      </m:r>
                      <m:r>
                        <a:rPr lang="en-US" altLang="zh-CN" sz="2800" i="1">
                          <a:latin typeface="Cambria Math"/>
                        </a:rPr>
                        <m:t>/</m:t>
                      </m:r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i="1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i="1">
                          <a:latin typeface="Cambria Math"/>
                        </a:rPr>
                        <m:t>=</m:t>
                      </m:r>
                      <m:r>
                        <a:rPr lang="en-US" altLang="zh-CN" sz="2800" b="0" i="1" smtClean="0">
                          <a:latin typeface="Cambria Math"/>
                        </a:rPr>
                        <m:t>0.2</m:t>
                      </m:r>
                    </m:oMath>
                  </m:oMathPara>
                </a14:m>
                <a:endParaRPr lang="en-US" altLang="zh-CN" sz="2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800" i="1" smtClean="0">
                              <a:latin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800" b="0" i="1" smtClean="0">
                              <a:latin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800" b="0" i="1" smtClean="0">
                              <a:latin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altLang="zh-CN" sz="28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9209" y="1040312"/>
                <a:ext cx="3946080" cy="10205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8313" y="188640"/>
            <a:ext cx="67008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FF0000"/>
                </a:solidFill>
                <a:ea typeface="宋体" pitchFamily="2" charset="-122"/>
              </a:rPr>
              <a:t>Results – </a:t>
            </a:r>
            <a:r>
              <a:rPr lang="en-US" altLang="zh-CN" sz="3200" dirty="0" smtClean="0">
                <a:ea typeface="宋体" pitchFamily="2" charset="-122"/>
              </a:rPr>
              <a:t>time evolution of </a:t>
            </a:r>
            <a:r>
              <a:rPr lang="en-US" altLang="zh-CN" sz="3200" dirty="0" err="1" smtClean="0">
                <a:latin typeface="Symbol" panose="05050102010706020507" pitchFamily="18" charset="2"/>
                <a:ea typeface="宋体" pitchFamily="2" charset="-122"/>
              </a:rPr>
              <a:t>m</a:t>
            </a:r>
            <a:r>
              <a:rPr lang="en-US" altLang="zh-CN" sz="3200" baseline="-25000" dirty="0" err="1">
                <a:ea typeface="宋体" pitchFamily="2" charset="-122"/>
              </a:rPr>
              <a:t>B</a:t>
            </a:r>
            <a:r>
              <a:rPr lang="en-US" altLang="zh-CN" sz="3200" dirty="0" smtClean="0">
                <a:ea typeface="宋体" pitchFamily="2" charset="-122"/>
              </a:rPr>
              <a:t> and </a:t>
            </a:r>
            <a:r>
              <a:rPr lang="en-US" altLang="zh-CN" sz="3200" dirty="0" err="1" smtClean="0">
                <a:ea typeface="宋体" pitchFamily="2" charset="-122"/>
              </a:rPr>
              <a:t>f</a:t>
            </a:r>
            <a:r>
              <a:rPr lang="en-US" altLang="zh-CN" sz="3200" baseline="-25000" dirty="0" err="1" smtClean="0">
                <a:ea typeface="宋体" pitchFamily="2" charset="-122"/>
              </a:rPr>
              <a:t>p</a:t>
            </a:r>
            <a:endParaRPr lang="zh-CN" altLang="en-US" sz="3200" dirty="0">
              <a:ea typeface="宋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96547" y="5276480"/>
            <a:ext cx="19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altLang="zh-CN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Bohao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Feng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40" y="2204864"/>
            <a:ext cx="4424360" cy="285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373" y="2214590"/>
            <a:ext cx="4329123" cy="2845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2430" y="1041635"/>
            <a:ext cx="32319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only for demonstration</a:t>
            </a: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(solid curves)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7937" y="5229200"/>
            <a:ext cx="37818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ompared with ideal hydro</a:t>
            </a: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(dashed curves)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20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304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3"/>
              <p:cNvSpPr txBox="1">
                <a:spLocks noChangeArrowheads="1"/>
              </p:cNvSpPr>
              <p:nvPr/>
            </p:nvSpPr>
            <p:spPr bwMode="auto">
              <a:xfrm>
                <a:off x="536087" y="1877923"/>
                <a:ext cx="8068361" cy="25887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en-US" altLang="zh-CN" sz="2400" dirty="0" smtClean="0">
                    <a:ea typeface="宋体" pitchFamily="2" charset="-122"/>
                    <a:cs typeface="Arial" panose="020B0604020202020204" pitchFamily="34" charset="0"/>
                  </a:rPr>
                  <a:t>Viscous effects during the first-order phase transition: stronger decrease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ea typeface="宋体" pitchFamily="2" charset="-122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/>
                            <a:ea typeface="宋体" pitchFamily="2" charset="-122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ea typeface="宋体" pitchFamily="2" charset="-122"/>
                            <a:cs typeface="Arial" panose="020B0604020202020204" pitchFamily="34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400" dirty="0" smtClean="0">
                    <a:ea typeface="宋体" pitchFamily="2" charset="-122"/>
                    <a:cs typeface="Arial" panose="020B0604020202020204" pitchFamily="34" charset="0"/>
                  </a:rPr>
                  <a:t>and </a:t>
                </a:r>
                <a:r>
                  <a:rPr lang="en-US" altLang="zh-CN" sz="2400" dirty="0" smtClean="0">
                    <a:ea typeface="宋体" pitchFamily="2" charset="-122"/>
                    <a:cs typeface="Arial" panose="020B0604020202020204" pitchFamily="34" charset="0"/>
                  </a:rPr>
                  <a:t>longer transition time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endParaRPr lang="en-US" altLang="zh-CN" sz="2400" dirty="0">
                  <a:ea typeface="宋体" pitchFamily="2" charset="-122"/>
                  <a:cs typeface="Arial" panose="020B0604020202020204" pitchFamily="34" charset="0"/>
                </a:endParaRP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en-US" altLang="zh-CN" sz="2400" dirty="0" smtClean="0">
                    <a:ea typeface="宋体" pitchFamily="2" charset="-122"/>
                  </a:rPr>
                  <a:t>Upper limits of the </a:t>
                </a:r>
                <a:r>
                  <a:rPr lang="en-US" altLang="zh-CN" sz="2400" dirty="0" err="1" smtClean="0">
                    <a:ea typeface="宋体" pitchFamily="2" charset="-122"/>
                  </a:rPr>
                  <a:t>partonic</a:t>
                </a:r>
                <a:r>
                  <a:rPr lang="en-US" altLang="zh-CN" sz="2400" dirty="0" smtClean="0">
                    <a:ea typeface="宋体" pitchFamily="2" charset="-122"/>
                  </a:rPr>
                  <a:t> viscosity:</a:t>
                </a:r>
              </a:p>
              <a:p>
                <a:pPr eaLnBrk="1" hangingPunct="1"/>
                <a:r>
                  <a:rPr lang="en-US" altLang="zh-CN" sz="2400" dirty="0">
                    <a:ea typeface="宋体" pitchFamily="2" charset="-122"/>
                  </a:rPr>
                  <a:t> </a:t>
                </a:r>
                <a:r>
                  <a:rPr lang="en-US" altLang="zh-CN" sz="2400" dirty="0" smtClean="0">
                    <a:ea typeface="宋体" pitchFamily="2" charset="-122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smtClean="0">
                            <a:latin typeface="Cambria Math"/>
                            <a:ea typeface="宋体" pitchFamily="2" charset="-12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i="1" smtClean="0">
                                <a:latin typeface="Cambria Math"/>
                                <a:ea typeface="宋体" pitchFamily="2" charset="-122"/>
                              </a:rPr>
                            </m:ctrlPr>
                          </m:sSubPr>
                          <m:e>
                            <m:r>
                              <a:rPr lang="zh-CN" altLang="en-US" sz="2400" i="1" smtClean="0">
                                <a:latin typeface="Cambria Math"/>
                                <a:ea typeface="宋体" pitchFamily="2" charset="-122"/>
                              </a:rPr>
                              <m:t>𝜂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/>
                                <a:ea typeface="宋体" pitchFamily="2" charset="-122"/>
                              </a:rPr>
                              <m:t>𝑝</m:t>
                            </m:r>
                          </m:sub>
                        </m:sSub>
                        <m:r>
                          <a:rPr lang="en-US" altLang="zh-CN" sz="2400" b="0" i="1" smtClean="0">
                            <a:latin typeface="Cambria Math"/>
                            <a:ea typeface="宋体" pitchFamily="2" charset="-122"/>
                          </a:rPr>
                          <m:t>𝑇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b="0" i="1" smtClean="0">
                                <a:latin typeface="Cambria Math"/>
                                <a:ea typeface="宋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400" b="0" i="1" smtClean="0">
                                <a:latin typeface="Cambria Math"/>
                                <a:ea typeface="宋体" pitchFamily="2" charset="-122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/>
                                <a:ea typeface="宋体" pitchFamily="2" charset="-122"/>
                              </a:rPr>
                              <m:t>𝑝</m:t>
                            </m:r>
                          </m:sub>
                        </m:sSub>
                      </m:den>
                    </m:f>
                    <m:r>
                      <a:rPr lang="en-US" altLang="zh-CN" sz="2400" b="0" i="1" smtClean="0">
                        <a:latin typeface="Cambria Math"/>
                        <a:ea typeface="宋体" pitchFamily="2" charset="-122"/>
                      </a:rPr>
                      <m:t>~ 0.3−0.6,     </m:t>
                    </m:r>
                    <m:f>
                      <m:fPr>
                        <m:ctrlPr>
                          <a:rPr lang="en-US" altLang="zh-CN" sz="2400" i="1">
                            <a:latin typeface="Cambria Math"/>
                            <a:ea typeface="宋体" pitchFamily="2" charset="-12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  <a:ea typeface="宋体" pitchFamily="2" charset="-122"/>
                              </a:rPr>
                            </m:ctrlPr>
                          </m:sSubPr>
                          <m:e>
                            <m:r>
                              <a:rPr lang="zh-CN" altLang="en-US" sz="2400" i="1" smtClean="0">
                                <a:latin typeface="Cambria Math"/>
                                <a:ea typeface="宋体" pitchFamily="2" charset="-122"/>
                              </a:rPr>
                              <m:t>𝜉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宋体" pitchFamily="2" charset="-122"/>
                              </a:rPr>
                              <m:t>𝑝</m:t>
                            </m:r>
                          </m:sub>
                        </m:sSub>
                        <m:r>
                          <a:rPr lang="en-US" altLang="zh-CN" sz="2400" i="1">
                            <a:latin typeface="Cambria Math"/>
                            <a:ea typeface="宋体" pitchFamily="2" charset="-122"/>
                          </a:rPr>
                          <m:t>𝑇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i="1">
                                <a:latin typeface="Cambria Math"/>
                                <a:ea typeface="宋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  <a:ea typeface="宋体" pitchFamily="2" charset="-122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  <a:ea typeface="宋体" pitchFamily="2" charset="-122"/>
                              </a:rPr>
                              <m:t>𝑝</m:t>
                            </m:r>
                          </m:sub>
                        </m:sSub>
                      </m:den>
                    </m:f>
                    <m:r>
                      <a:rPr lang="en-US" altLang="zh-CN" sz="2400" i="1">
                        <a:latin typeface="Cambria Math"/>
                        <a:ea typeface="宋体" pitchFamily="2" charset="-122"/>
                      </a:rPr>
                      <m:t>~ 0.</m:t>
                    </m:r>
                    <m:r>
                      <a:rPr lang="en-US" altLang="zh-CN" sz="2400" b="0" i="1" smtClean="0">
                        <a:latin typeface="Cambria Math"/>
                        <a:ea typeface="宋体" pitchFamily="2" charset="-122"/>
                      </a:rPr>
                      <m:t>1</m:t>
                    </m:r>
                    <m:r>
                      <a:rPr lang="en-US" altLang="zh-CN" sz="2400" i="1">
                        <a:latin typeface="Cambria Math"/>
                        <a:ea typeface="宋体" pitchFamily="2" charset="-122"/>
                      </a:rPr>
                      <m:t>−0.6</m:t>
                    </m:r>
                  </m:oMath>
                </a14:m>
                <a:r>
                  <a:rPr lang="en-US" altLang="zh-CN" sz="2400" dirty="0" smtClean="0">
                    <a:ea typeface="宋体" pitchFamily="2" charset="-122"/>
                  </a:rPr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ea typeface="宋体" pitchFamily="2" charset="-122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/>
                            <a:ea typeface="宋体" pitchFamily="2" charset="-122"/>
                          </a:rPr>
                          <m:t>𝜏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ea typeface="宋体" pitchFamily="2" charset="-122"/>
                          </a:rPr>
                          <m:t>𝑐</m:t>
                        </m:r>
                      </m:sub>
                    </m:sSub>
                    <m:r>
                      <a:rPr lang="en-US" altLang="zh-CN" sz="2400" b="0" i="1" smtClean="0">
                        <a:latin typeface="Cambria Math"/>
                        <a:ea typeface="宋体" pitchFamily="2" charset="-122"/>
                      </a:rPr>
                      <m:t>=1.5</m:t>
                    </m:r>
                    <m:r>
                      <a:rPr lang="en-US" altLang="zh-CN" sz="2400" b="0" i="1" smtClean="0">
                        <a:latin typeface="Cambria Math"/>
                        <a:ea typeface="宋体" pitchFamily="2" charset="-122"/>
                      </a:rPr>
                      <m:t>𝑓𝑚</m:t>
                    </m:r>
                    <m:r>
                      <a:rPr lang="en-US" altLang="zh-CN" sz="2400" b="0" i="1" smtClean="0">
                        <a:latin typeface="Cambria Math"/>
                        <a:ea typeface="宋体" pitchFamily="2" charset="-122"/>
                      </a:rPr>
                      <m:t>/</m:t>
                    </m:r>
                    <m:r>
                      <a:rPr lang="en-US" altLang="zh-CN" sz="2400" b="0" i="1" smtClean="0">
                        <a:latin typeface="Cambria Math"/>
                        <a:ea typeface="宋体" pitchFamily="2" charset="-122"/>
                      </a:rPr>
                      <m:t>𝑐</m:t>
                    </m:r>
                  </m:oMath>
                </a14:m>
                <a:endParaRPr lang="en-US" altLang="zh-CN" sz="2400" dirty="0">
                  <a:ea typeface="宋体" pitchFamily="2" charset="-122"/>
                </a:endParaRPr>
              </a:p>
              <a:p>
                <a:pPr eaLnBrk="1" hangingPunct="1"/>
                <a:r>
                  <a:rPr lang="en-US" altLang="zh-CN" sz="2400" dirty="0">
                    <a:ea typeface="宋体" pitchFamily="2" charset="-122"/>
                  </a:rPr>
                  <a:t> </a:t>
                </a:r>
                <a:r>
                  <a:rPr lang="en-US" altLang="zh-CN" sz="2400" dirty="0" smtClean="0">
                    <a:ea typeface="宋体" pitchFamily="2" charset="-122"/>
                  </a:rPr>
                  <a:t>   </a:t>
                </a:r>
                <a:r>
                  <a:rPr lang="en-US" altLang="zh-CN" sz="2400" dirty="0" smtClean="0">
                    <a:ea typeface="宋体" pitchFamily="2" charset="-122"/>
                  </a:rPr>
                  <a:t>depends on </a:t>
                </a:r>
                <a:r>
                  <a:rPr lang="en-US" altLang="zh-CN" sz="2400" dirty="0" err="1" smtClean="0">
                    <a:ea typeface="宋体" pitchFamily="2" charset="-122"/>
                  </a:rPr>
                  <a:t>EoS</a:t>
                </a:r>
                <a:r>
                  <a:rPr lang="en-US" altLang="zh-CN" sz="2400" dirty="0" smtClean="0">
                    <a:ea typeface="宋体" pitchFamily="2" charset="-12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ea typeface="宋体" pitchFamily="2" charset="-122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/>
                            <a:ea typeface="宋体" pitchFamily="2" charset="-122"/>
                          </a:rPr>
                          <m:t>𝜏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  <a:ea typeface="宋体" pitchFamily="2" charset="-122"/>
                          </a:rPr>
                          <m:t>𝑐</m:t>
                        </m:r>
                      </m:sub>
                    </m:sSub>
                    <m:r>
                      <a:rPr lang="en-US" altLang="zh-CN" sz="2400" b="0" i="1" smtClean="0">
                        <a:latin typeface="Cambria Math"/>
                        <a:ea typeface="宋体" pitchFamily="2" charset="-122"/>
                      </a:rPr>
                      <m:t> </m:t>
                    </m:r>
                  </m:oMath>
                </a14:m>
                <a:r>
                  <a:rPr lang="en-US" altLang="zh-CN" sz="2400" dirty="0" smtClean="0">
                    <a:ea typeface="宋体" pitchFamily="2" charset="-122"/>
                  </a:rPr>
                  <a:t>and the transverse position.</a:t>
                </a:r>
                <a:endParaRPr lang="zh-CN" altLang="en-US" sz="2400" dirty="0">
                  <a:ea typeface="宋体" pitchFamily="2" charset="-122"/>
                </a:endParaRPr>
              </a:p>
            </p:txBody>
          </p:sp>
        </mc:Choice>
        <mc:Fallback>
          <p:sp>
            <p:nvSpPr>
              <p:cNvPr id="7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087" y="1877923"/>
                <a:ext cx="8068361" cy="2588786"/>
              </a:xfrm>
              <a:prstGeom prst="rect">
                <a:avLst/>
              </a:prstGeom>
              <a:blipFill rotWithShape="1">
                <a:blip r:embed="rId2"/>
                <a:stretch>
                  <a:fillRect l="-1058" t="-1647" b="-44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8313" y="188640"/>
            <a:ext cx="20521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ea typeface="宋体" pitchFamily="2" charset="-122"/>
              </a:rPr>
              <a:t>Summary</a:t>
            </a:r>
            <a:r>
              <a:rPr lang="en-US" altLang="zh-CN" sz="3200" dirty="0" smtClean="0">
                <a:solidFill>
                  <a:srgbClr val="FF0000"/>
                </a:solidFill>
                <a:ea typeface="宋体" pitchFamily="2" charset="-122"/>
              </a:rPr>
              <a:t> </a:t>
            </a:r>
            <a:endParaRPr lang="zh-CN" altLang="en-US" sz="3200" dirty="0">
              <a:ea typeface="宋体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21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45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765" y="993032"/>
            <a:ext cx="2114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0+1 </a:t>
            </a:r>
            <a:r>
              <a:rPr lang="en-US" altLang="zh-CN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Bjorken</a:t>
            </a:r>
            <a:endParaRPr lang="en-US" altLang="zh-CN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8313" y="188640"/>
            <a:ext cx="45095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FF0000"/>
                </a:solidFill>
                <a:ea typeface="宋体" pitchFamily="2" charset="-122"/>
              </a:rPr>
              <a:t>Results - </a:t>
            </a:r>
            <a:r>
              <a:rPr lang="en-US" altLang="zh-CN" sz="3200" dirty="0">
                <a:ea typeface="宋体" pitchFamily="2" charset="-122"/>
                <a:cs typeface="Arial" panose="020B0604020202020204" pitchFamily="34" charset="0"/>
              </a:rPr>
              <a:t>r</a:t>
            </a:r>
            <a:r>
              <a:rPr lang="en-US" altLang="zh-CN" sz="3200" dirty="0" smtClean="0">
                <a:ea typeface="宋体" pitchFamily="2" charset="-122"/>
              </a:rPr>
              <a:t> dependence</a:t>
            </a:r>
            <a:endParaRPr lang="zh-CN" altLang="en-US" sz="3200" dirty="0">
              <a:ea typeface="宋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24539" y="1052736"/>
            <a:ext cx="19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altLang="zh-CN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Bohao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Feng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668016"/>
            <a:ext cx="4508041" cy="29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893" y="1668454"/>
            <a:ext cx="4530012" cy="291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22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449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626645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ea typeface="宋体" pitchFamily="2" charset="-122"/>
              </a:rPr>
              <a:t>Motivation - QCD Phase Diagram</a:t>
            </a:r>
            <a:endParaRPr lang="zh-CN" altLang="en-US" sz="3200" dirty="0">
              <a:ea typeface="宋体" pitchFamily="2" charset="-122"/>
            </a:endParaRPr>
          </a:p>
        </p:txBody>
      </p:sp>
      <p:pic>
        <p:nvPicPr>
          <p:cNvPr id="3076" name="Picture 4" descr="https://www.physics.ohio-state.edu/~ntg/6805/figures/qcd_phase_diagra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09550"/>
            <a:ext cx="4913586" cy="486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618903" y="3068960"/>
            <a:ext cx="1440160" cy="12241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3059063" y="1052736"/>
            <a:ext cx="5796862" cy="2510780"/>
            <a:chOff x="3059063" y="1052736"/>
            <a:chExt cx="5796862" cy="2510780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1052736"/>
              <a:ext cx="3131797" cy="2510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直接箭头连接符 7"/>
            <p:cNvCxnSpPr/>
            <p:nvPr/>
          </p:nvCxnSpPr>
          <p:spPr>
            <a:xfrm flipV="1">
              <a:off x="3059063" y="2420888"/>
              <a:ext cx="2521049" cy="114262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5508104" y="2204864"/>
            <a:ext cx="3419872" cy="3206100"/>
            <a:chOff x="5508104" y="2204864"/>
            <a:chExt cx="3419872" cy="320610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508104" y="4149080"/>
                  <a:ext cx="3419872" cy="12618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 smtClean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Movement</a:t>
                  </a:r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is due to </a:t>
                  </a:r>
                </a:p>
                <a:p>
                  <a:endPara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(</a:t>
                  </a:r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S/B)_</a:t>
                  </a:r>
                  <a:r>
                    <a:rPr lang="en-US" altLang="zh-CN" sz="2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parton</a:t>
                  </a:r>
                  <a:r>
                    <a:rPr lang="en-US" altLang="zh-CN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&gt; (</a:t>
                  </a:r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S/B)_</a:t>
                  </a:r>
                  <a:r>
                    <a:rPr lang="en-US" altLang="zh-CN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hadron</a:t>
                  </a:r>
                  <a:endPara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endParaRPr lang="en-US" altLang="zh-CN" sz="800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altLang="zh-CN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 given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zh-CN" altLang="en-US" sz="2000" i="1" smtClean="0">
                              <a:latin typeface="Cambria Math"/>
                              <a:cs typeface="Arial" panose="020B0604020202020204" pitchFamily="34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/>
                              <a:cs typeface="Arial" panose="020B0604020202020204" pitchFamily="34" charset="0"/>
                            </a:rPr>
                            <m:t>𝐵</m:t>
                          </m:r>
                        </m:sub>
                      </m:sSub>
                    </m:oMath>
                  </a14:m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8104" y="4149080"/>
                  <a:ext cx="3419872" cy="126188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961" t="-1932" r="-1783" b="-821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直接箭头连接符 11"/>
            <p:cNvCxnSpPr/>
            <p:nvPr/>
          </p:nvCxnSpPr>
          <p:spPr>
            <a:xfrm flipV="1">
              <a:off x="6228184" y="2204864"/>
              <a:ext cx="216024" cy="194421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直接连接符 12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3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693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42611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ea typeface="宋体" pitchFamily="2" charset="-122"/>
              </a:rPr>
              <a:t>Motivation - Questions</a:t>
            </a:r>
            <a:endParaRPr lang="zh-CN" altLang="en-US" sz="3200" dirty="0">
              <a:ea typeface="宋体" pitchFamily="2" charset="-122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124744"/>
            <a:ext cx="3131797" cy="251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5576" y="4697849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 does this picture change, if the QCD matter is viscous?</a:t>
            </a:r>
          </a:p>
          <a:p>
            <a:pPr marL="457200" indent="-457200">
              <a:buAutoNum type="arabicPeriod"/>
            </a:pPr>
            <a:endParaRPr lang="en-US" altLang="zh-CN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 large are the viscosity allowed, in order to maintain the first-order phase transition?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11560" y="3873242"/>
            <a:ext cx="814284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First order phase transition</a:t>
            </a:r>
            <a:r>
              <a:rPr lang="de-DE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seperation and </a:t>
            </a:r>
            <a:r>
              <a:rPr lang="de-DE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coexistence </a:t>
            </a:r>
            <a:r>
              <a:rPr lang="de-DE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endParaRPr lang="de-DE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phases </a:t>
            </a:r>
            <a:r>
              <a:rPr lang="en-US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alt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</a:t>
            </a:r>
            <a:r>
              <a:rPr lang="en-US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equilibrium</a:t>
            </a:r>
            <a:endParaRPr lang="de-DE" altLang="en-US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4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338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56469" y="4725144"/>
            <a:ext cx="2375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artonic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fraction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0654" y="1340768"/>
            <a:ext cx="23615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Hadron bubbles</a:t>
            </a:r>
          </a:p>
          <a:p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Gibbs condition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3" y="1340768"/>
            <a:ext cx="864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NO</a:t>
            </a:r>
          </a:p>
          <a:p>
            <a:endParaRPr lang="en-US" altLang="zh-CN" sz="2400" b="1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r>
              <a:rPr lang="en-US" altLang="zh-CN" sz="2400" b="1" dirty="0" smtClean="0">
                <a:solidFill>
                  <a:srgbClr val="00B05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YES</a:t>
            </a:r>
          </a:p>
        </p:txBody>
      </p:sp>
      <p:pic>
        <p:nvPicPr>
          <p:cNvPr id="4098" name="Picture 2" descr="http://cdn.c.photoshelter.com/img-get/I0000WdZcGOpgXmQ/s/860/860/Fphoto-29329104B-2P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73598"/>
            <a:ext cx="2232248" cy="283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6926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ea typeface="宋体" pitchFamily="2" charset="-122"/>
              </a:rPr>
              <a:t>Motivation - Picture and Assumptions</a:t>
            </a:r>
            <a:endParaRPr lang="zh-CN" altLang="en-US" sz="3200" dirty="0">
              <a:ea typeface="宋体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931115" y="2592435"/>
                <a:ext cx="2421240" cy="14846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/>
                        </a:rPr>
                        <m:t>, </m:t>
                      </m:r>
                    </m:oMath>
                  </m:oMathPara>
                </a14:m>
                <a:endParaRPr lang="en-US" altLang="zh-CN" sz="28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𝑝</m:t>
                          </m:r>
                        </m:sub>
                        <m:sup/>
                      </m:sSubSup>
                      <m:r>
                        <a:rPr lang="en-US" altLang="zh-CN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/>
                        </a:rPr>
                        <m:t>, </m:t>
                      </m:r>
                    </m:oMath>
                  </m:oMathPara>
                </a14:m>
                <a:endParaRPr lang="en-US" altLang="zh-CN" sz="28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800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i="1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zh-CN" altLang="en-US" sz="2800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h</m:t>
                          </m:r>
                        </m:sub>
                        <m:sup/>
                      </m:sSubSup>
                      <m:r>
                        <a:rPr lang="en-US" altLang="zh-CN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800" b="0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1115" y="2592435"/>
                <a:ext cx="2421240" cy="148463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组合 14"/>
          <p:cNvGrpSpPr/>
          <p:nvPr/>
        </p:nvGrpSpPr>
        <p:grpSpPr>
          <a:xfrm>
            <a:off x="539552" y="4904581"/>
            <a:ext cx="3600399" cy="1476747"/>
            <a:chOff x="323528" y="1812886"/>
            <a:chExt cx="4248472" cy="1872208"/>
          </a:xfrm>
        </p:grpSpPr>
        <p:sp>
          <p:nvSpPr>
            <p:cNvPr id="16" name="矩形 15"/>
            <p:cNvSpPr/>
            <p:nvPr/>
          </p:nvSpPr>
          <p:spPr>
            <a:xfrm>
              <a:off x="1187624" y="1812886"/>
              <a:ext cx="2448272" cy="1872208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23528" y="1812886"/>
              <a:ext cx="4248472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23528" y="3685094"/>
              <a:ext cx="4248472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1979712" y="1812886"/>
              <a:ext cx="864096" cy="1872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123728" y="4469050"/>
            <a:ext cx="3645649" cy="1443643"/>
            <a:chOff x="2411762" y="185157"/>
            <a:chExt cx="3645649" cy="1443643"/>
          </a:xfrm>
        </p:grpSpPr>
        <p:cxnSp>
          <p:nvCxnSpPr>
            <p:cNvPr id="22" name="直接箭头连接符 21"/>
            <p:cNvCxnSpPr/>
            <p:nvPr/>
          </p:nvCxnSpPr>
          <p:spPr>
            <a:xfrm flipH="1">
              <a:off x="3203848" y="908720"/>
              <a:ext cx="1440159" cy="7200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4716018" y="657275"/>
                  <a:ext cx="1341393" cy="4237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</a:t>
                  </a:r>
                  <a:r>
                    <a:rPr lang="en-US" altLang="zh-CN" sz="20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artons</a:t>
                  </a:r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/>
                              <a:cs typeface="Arial" panose="020B0604020202020204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sub>
                      </m:sSub>
                    </m:oMath>
                  </a14:m>
                  <a:endPara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16018" y="657275"/>
                  <a:ext cx="1341393" cy="42377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4545" t="-7246" b="-2029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直接箭头连接符 23"/>
            <p:cNvCxnSpPr/>
            <p:nvPr/>
          </p:nvCxnSpPr>
          <p:spPr>
            <a:xfrm flipH="1">
              <a:off x="2411762" y="476672"/>
              <a:ext cx="1872206" cy="86409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355744" y="185157"/>
                  <a:ext cx="14403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hadrons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/>
                              <a:cs typeface="Arial" panose="020B0604020202020204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/>
                              <a:cs typeface="Arial" panose="020B0604020202020204" pitchFamily="34" charset="0"/>
                            </a:rPr>
                            <m:t>h</m:t>
                          </m:r>
                        </m:sub>
                      </m:sSub>
                    </m:oMath>
                  </a14:m>
                  <a:endPara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55744" y="185157"/>
                  <a:ext cx="1440394" cy="4001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4219" t="-6061" b="-2727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698184"/>
              </p:ext>
            </p:extLst>
          </p:nvPr>
        </p:nvGraphicFramePr>
        <p:xfrm>
          <a:off x="4394200" y="23622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Equation" r:id="rId7" imgW="914400" imgH="198720" progId="Equation.DSMT4">
                  <p:embed/>
                </p:oleObj>
              </mc:Choice>
              <mc:Fallback>
                <p:oleObj name="Equation" r:id="rId7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94200" y="23622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516216" y="5301208"/>
                <a:ext cx="1883657" cy="1011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/>
                        </a:rPr>
                        <m:t>/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US" altLang="zh-CN" sz="2400" dirty="0" smtClean="0"/>
              </a:p>
              <a:p>
                <a:endParaRPr lang="en-US" altLang="zh-CN" sz="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/>
                        </a:rPr>
                        <m:t>𝑉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5301208"/>
                <a:ext cx="1883657" cy="1011174"/>
              </a:xfrm>
              <a:prstGeom prst="rect">
                <a:avLst/>
              </a:prstGeom>
              <a:blipFill rotWithShape="1">
                <a:blip r:embed="rId9"/>
                <a:stretch>
                  <a:fillRect l="-2913" b="-24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019474" y="4335487"/>
            <a:ext cx="2616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volume element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5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884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2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56469" y="1226369"/>
            <a:ext cx="2375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artonic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fraction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6926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ea typeface="宋体" pitchFamily="2" charset="-122"/>
              </a:rPr>
              <a:t>Motivation - Picture and Assumptions</a:t>
            </a:r>
            <a:endParaRPr lang="zh-CN" altLang="en-US" sz="3200" dirty="0">
              <a:ea typeface="宋体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549622" y="3140968"/>
                <a:ext cx="4772397" cy="21378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US" altLang="zh-CN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altLang="zh-CN" sz="2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800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sz="28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CN" sz="28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8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altLang="zh-CN" sz="8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altLang="zh-CN" sz="28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altLang="zh-CN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altLang="zh-CN" sz="28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altLang="zh-CN" sz="2800" i="1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800" i="1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altLang="zh-CN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8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sz="2800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CN" sz="2800" b="0" i="1" dirty="0" smtClean="0">
                  <a:latin typeface="Cambria Math"/>
                </a:endParaRPr>
              </a:p>
              <a:p>
                <a:endParaRPr lang="en-US" altLang="zh-CN" sz="8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altLang="zh-CN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800" i="1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altLang="zh-CN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8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sz="2800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9622" y="3140968"/>
                <a:ext cx="4772397" cy="213789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组合 14"/>
          <p:cNvGrpSpPr/>
          <p:nvPr/>
        </p:nvGrpSpPr>
        <p:grpSpPr>
          <a:xfrm>
            <a:off x="539552" y="1405806"/>
            <a:ext cx="3600399" cy="1476747"/>
            <a:chOff x="323528" y="1812886"/>
            <a:chExt cx="4248472" cy="1872208"/>
          </a:xfrm>
        </p:grpSpPr>
        <p:sp>
          <p:nvSpPr>
            <p:cNvPr id="16" name="矩形 15"/>
            <p:cNvSpPr/>
            <p:nvPr/>
          </p:nvSpPr>
          <p:spPr>
            <a:xfrm>
              <a:off x="1187624" y="1812886"/>
              <a:ext cx="2448272" cy="1872208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23528" y="1812886"/>
              <a:ext cx="4248472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23528" y="3685094"/>
              <a:ext cx="4248472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1979712" y="1812886"/>
              <a:ext cx="864096" cy="1872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123728" y="970275"/>
            <a:ext cx="3645649" cy="1443643"/>
            <a:chOff x="2411762" y="185157"/>
            <a:chExt cx="3645649" cy="1443643"/>
          </a:xfrm>
        </p:grpSpPr>
        <p:cxnSp>
          <p:nvCxnSpPr>
            <p:cNvPr id="22" name="直接箭头连接符 21"/>
            <p:cNvCxnSpPr/>
            <p:nvPr/>
          </p:nvCxnSpPr>
          <p:spPr>
            <a:xfrm flipH="1">
              <a:off x="3203848" y="908720"/>
              <a:ext cx="1440159" cy="7200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4716018" y="657275"/>
                  <a:ext cx="1341393" cy="4237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</a:t>
                  </a:r>
                  <a:r>
                    <a:rPr lang="en-US" altLang="zh-CN" sz="20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artons</a:t>
                  </a:r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/>
                              <a:cs typeface="Arial" panose="020B0604020202020204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sub>
                      </m:sSub>
                    </m:oMath>
                  </a14:m>
                  <a:endPara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16018" y="657275"/>
                  <a:ext cx="1341393" cy="42377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4545" t="-7246" b="-2029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直接箭头连接符 23"/>
            <p:cNvCxnSpPr/>
            <p:nvPr/>
          </p:nvCxnSpPr>
          <p:spPr>
            <a:xfrm flipH="1">
              <a:off x="2411762" y="476672"/>
              <a:ext cx="1872206" cy="86409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355744" y="185157"/>
                  <a:ext cx="14403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hadrons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/>
                              <a:cs typeface="Arial" panose="020B0604020202020204" pitchFamily="34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/>
                              <a:cs typeface="Arial" panose="020B0604020202020204" pitchFamily="34" charset="0"/>
                            </a:rPr>
                            <m:t>h</m:t>
                          </m:r>
                        </m:sub>
                      </m:sSub>
                    </m:oMath>
                  </a14:m>
                  <a:endPara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55744" y="185157"/>
                  <a:ext cx="1440394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4219" t="-6061" b="-2727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5948096"/>
              </p:ext>
            </p:extLst>
          </p:nvPr>
        </p:nvGraphicFramePr>
        <p:xfrm>
          <a:off x="-3525374" y="4725684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3" name="Equation" r:id="rId6" imgW="914400" imgH="198720" progId="Equation.DSMT4">
                  <p:embed/>
                </p:oleObj>
              </mc:Choice>
              <mc:Fallback>
                <p:oleObj name="Equation" r:id="rId6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3525374" y="4725684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516216" y="1802433"/>
                <a:ext cx="1883657" cy="1011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/>
                        </a:rPr>
                        <m:t>/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US" altLang="zh-CN" sz="2400" dirty="0" smtClean="0"/>
              </a:p>
              <a:p>
                <a:endParaRPr lang="en-US" altLang="zh-CN" sz="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/>
                        </a:rPr>
                        <m:t>𝑉</m:t>
                      </m:r>
                      <m:r>
                        <a:rPr lang="en-US" altLang="zh-CN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1802433"/>
                <a:ext cx="1883657" cy="1011174"/>
              </a:xfrm>
              <a:prstGeom prst="rect">
                <a:avLst/>
              </a:prstGeom>
              <a:blipFill rotWithShape="1">
                <a:blip r:embed="rId8"/>
                <a:stretch>
                  <a:fillRect l="-2913" b="-18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019474" y="836712"/>
            <a:ext cx="2616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volume element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1223293" y="4904581"/>
            <a:ext cx="252363" cy="252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827584" y="4699898"/>
            <a:ext cx="7920880" cy="1825446"/>
            <a:chOff x="827584" y="4699898"/>
            <a:chExt cx="7920880" cy="18254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827584" y="5499357"/>
                  <a:ext cx="5826403" cy="10259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zh-CN" alt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</m:d>
                    </m:oMath>
                  </a14:m>
                  <a:r>
                    <a:rPr lang="en-US" altLang="zh-CN" sz="2800" b="0" dirty="0" smtClean="0">
                      <a:latin typeface="Cambria Math"/>
                    </a:rPr>
                    <a:t>;</a:t>
                  </a:r>
                  <a:endParaRPr lang="en-US" altLang="zh-CN" sz="2800" dirty="0" smtClean="0">
                    <a:latin typeface="Cambria Math"/>
                  </a:endParaRP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𝑝</m:t>
                          </m:r>
                          <m:r>
                            <a:rPr lang="en-US" altLang="zh-CN" sz="28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n-US" altLang="zh-CN" sz="2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8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280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sz="2800" b="0" i="1" smtClean="0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altLang="zh-CN" sz="2800" i="1" dirty="0">
                      <a:latin typeface="Cambria Math"/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altLang="zh-CN" sz="2800" i="1">
                              <a:latin typeface="Cambria Math"/>
                            </a:rPr>
                            <m:t>𝑝</m:t>
                          </m:r>
                          <m:r>
                            <a:rPr lang="en-US" altLang="zh-CN" sz="2800" i="1">
                              <a:latin typeface="Cambria Math"/>
                            </a:rPr>
                            <m:t>/</m:t>
                          </m:r>
                          <m:r>
                            <a:rPr lang="en-US" altLang="zh-CN" sz="2800" i="1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2800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sz="28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altLang="zh-CN" sz="2800" i="1" dirty="0">
                      <a:latin typeface="Cambria Math"/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𝑝</m:t>
                          </m:r>
                          <m:r>
                            <a:rPr lang="en-US" altLang="zh-CN" sz="2800" i="1">
                              <a:latin typeface="Cambria Math"/>
                            </a:rPr>
                            <m:t>/</m:t>
                          </m:r>
                          <m:r>
                            <a:rPr lang="en-US" altLang="zh-CN" sz="2800" i="1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2800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sz="28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altLang="zh-CN" sz="2800" i="1" dirty="0">
                      <a:latin typeface="Cambria Math"/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n-US" altLang="zh-CN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zh-CN" altLang="en-US" sz="2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</m:d>
                    </m:oMath>
                  </a14:m>
                  <a:r>
                    <a:rPr lang="en-US" altLang="zh-CN" sz="2800" i="1" dirty="0">
                      <a:latin typeface="Cambria Math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7584" y="5499357"/>
                  <a:ext cx="5826403" cy="102598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6548" b="-1131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8" name="Picture 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1149" y="4699898"/>
              <a:ext cx="2097315" cy="1681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9" name="直接连接符 28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6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1735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46634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smtClean="0">
                <a:ea typeface="宋体" pitchFamily="2" charset="-122"/>
              </a:rPr>
              <a:t>Motivation – To calculate</a:t>
            </a:r>
            <a:endParaRPr lang="zh-CN" altLang="en-US" sz="3200" dirty="0">
              <a:ea typeface="宋体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11560" y="3140968"/>
                <a:ext cx="8045857" cy="556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latin typeface="Cambria Math"/>
                        </a:rPr>
                        <m:t>𝑉</m:t>
                      </m:r>
                      <m:r>
                        <a:rPr lang="en-US" altLang="zh-CN" sz="2800" b="0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altLang="zh-CN" sz="2800" b="0" i="1" smtClean="0">
                          <a:latin typeface="Cambria Math"/>
                          <a:ea typeface="Cambria Math"/>
                        </a:rPr>
                        <m:t>𝑉</m:t>
                      </m:r>
                      <m:r>
                        <a:rPr lang="en-US" altLang="zh-CN" sz="28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altLang="zh-CN" sz="2800" b="0" i="1" smtClean="0">
                          <a:latin typeface="Cambria Math"/>
                          <a:ea typeface="Cambria Math"/>
                        </a:rPr>
                        <m:t>𝑑𝑉</m:t>
                      </m:r>
                      <m:r>
                        <a:rPr lang="en-US" altLang="zh-CN" sz="2800" b="0" i="1" smtClean="0">
                          <a:latin typeface="Cambria Math"/>
                          <a:ea typeface="Cambria Math"/>
                        </a:rPr>
                        <m:t>,  </m:t>
                      </m:r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i="1" smtClean="0"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i="1">
                          <a:latin typeface="Cambria Math"/>
                        </a:rPr>
                        <m:t>+</m:t>
                      </m:r>
                      <m:r>
                        <a:rPr lang="en-US" altLang="zh-CN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𝑑</m:t>
                      </m:r>
                      <m:sSub>
                        <m:sSubPr>
                          <m:ctrlPr>
                            <a:rPr lang="en-US" altLang="zh-CN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,</m:t>
                      </m:r>
                      <m:r>
                        <a:rPr lang="en-US" altLang="zh-CN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</m:t>
                      </m:r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r>
                        <a:rPr lang="en-US" altLang="zh-CN" sz="2800" i="1" smtClean="0"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r>
                        <a:rPr lang="en-US" altLang="zh-CN" sz="2800" i="1">
                          <a:latin typeface="Cambria Math"/>
                        </a:rPr>
                        <m:t>+</m:t>
                      </m:r>
                      <m:r>
                        <a:rPr lang="en-US" altLang="zh-CN" sz="2800" b="0" i="1" smtClean="0">
                          <a:latin typeface="Cambria Math"/>
                        </a:rPr>
                        <m:t>𝑑</m:t>
                      </m:r>
                      <m:sSub>
                        <m:sSub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140968"/>
                <a:ext cx="8045857" cy="55643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组合 14"/>
          <p:cNvGrpSpPr/>
          <p:nvPr/>
        </p:nvGrpSpPr>
        <p:grpSpPr>
          <a:xfrm>
            <a:off x="539552" y="1405806"/>
            <a:ext cx="3600399" cy="1476747"/>
            <a:chOff x="323528" y="1812886"/>
            <a:chExt cx="4248472" cy="1872208"/>
          </a:xfrm>
        </p:grpSpPr>
        <p:sp>
          <p:nvSpPr>
            <p:cNvPr id="16" name="矩形 15"/>
            <p:cNvSpPr/>
            <p:nvPr/>
          </p:nvSpPr>
          <p:spPr>
            <a:xfrm>
              <a:off x="1187624" y="1812886"/>
              <a:ext cx="2448272" cy="1872208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23528" y="1812886"/>
              <a:ext cx="4248472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23528" y="3685094"/>
              <a:ext cx="4248472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1979712" y="1812886"/>
              <a:ext cx="864096" cy="1872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843715"/>
              </p:ext>
            </p:extLst>
          </p:nvPr>
        </p:nvGraphicFramePr>
        <p:xfrm>
          <a:off x="-3525374" y="4725684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3"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525374" y="4725684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54010" y="836712"/>
                <a:ext cx="6737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 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latin typeface="Cambria Math"/>
                        <a:cs typeface="Arial" panose="020B0604020202020204" pitchFamily="34" charset="0"/>
                      </a:rPr>
                      <m:t>𝜏</m:t>
                    </m:r>
                  </m:oMath>
                </a14:m>
                <a:endParaRPr lang="zh-CN" alt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4010" y="836712"/>
                <a:ext cx="673774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14545" t="-9211" b="-30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71600" y="4797152"/>
                <a:ext cx="4824975" cy="556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/>
                          </a:rPr>
                          <m:t>𝑑𝑉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altLang="zh-CN" sz="2800" b="0" i="1" smtClean="0">
                        <a:latin typeface="Cambria Math"/>
                      </a:rPr>
                      <m:t>/</m:t>
                    </m:r>
                    <m:r>
                      <a:rPr lang="en-US" altLang="zh-CN" sz="2800" b="0" i="1" smtClean="0">
                        <a:latin typeface="Cambria Math"/>
                      </a:rPr>
                      <m:t>𝑑</m:t>
                    </m:r>
                    <m:r>
                      <a:rPr lang="zh-CN" altLang="en-US" sz="2800" b="0" i="1" smtClean="0">
                        <a:latin typeface="Cambria Math"/>
                      </a:rPr>
                      <m:t>𝜏</m:t>
                    </m:r>
                  </m:oMath>
                </a14:m>
                <a:r>
                  <a:rPr lang="en-US" altLang="zh-CN" sz="2800" i="1" dirty="0">
                    <a:latin typeface="Cambria Math"/>
                  </a:rPr>
                  <a:t>, </a:t>
                </a:r>
                <a:r>
                  <a:rPr lang="en-US" altLang="zh-CN" sz="2800" i="1" dirty="0" smtClean="0">
                    <a:latin typeface="Cambria Math"/>
                  </a:rPr>
                  <a:t>       </a:t>
                </a:r>
                <a14:m>
                  <m:oMath xmlns:m="http://schemas.openxmlformats.org/officeDocument/2006/math">
                    <m:r>
                      <a:rPr lang="zh-CN" altLang="en-US" sz="2800" i="1" smtClean="0">
                        <a:latin typeface="Cambria Math"/>
                      </a:rPr>
                      <m:t>𝜕</m:t>
                    </m:r>
                    <m:sSub>
                      <m:sSubPr>
                        <m:ctrlPr>
                          <a:rPr lang="en-US" altLang="zh-CN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altLang="zh-CN" sz="2800" b="0" i="1" smtClean="0">
                        <a:latin typeface="Cambria Math"/>
                      </a:rPr>
                      <m:t>/</m:t>
                    </m:r>
                    <m:r>
                      <a:rPr lang="zh-CN" altLang="en-US" sz="2800" b="0" i="1" smtClean="0">
                        <a:latin typeface="Cambria Math"/>
                      </a:rPr>
                      <m:t>𝜕𝜏</m:t>
                    </m:r>
                  </m:oMath>
                </a14:m>
                <a:r>
                  <a:rPr lang="en-US" altLang="zh-CN" sz="2800" i="1" dirty="0">
                    <a:latin typeface="Cambria Math"/>
                  </a:rPr>
                  <a:t>, </a:t>
                </a:r>
                <a:r>
                  <a:rPr lang="en-US" altLang="zh-CN" sz="2800" i="1" dirty="0" smtClean="0">
                    <a:latin typeface="Cambria Math"/>
                  </a:rPr>
                  <a:t>      </a:t>
                </a:r>
                <a14:m>
                  <m:oMath xmlns:m="http://schemas.openxmlformats.org/officeDocument/2006/math">
                    <m:r>
                      <a:rPr lang="zh-CN" altLang="en-US" sz="2800" i="1" smtClean="0">
                        <a:latin typeface="Cambria Math"/>
                      </a:rPr>
                      <m:t>𝜕</m:t>
                    </m:r>
                    <m:sSub>
                      <m:sSubPr>
                        <m:ctrlPr>
                          <a:rPr lang="en-US" altLang="zh-CN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280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zh-CN" sz="2800" b="0" i="1" smtClean="0">
                        <a:latin typeface="Cambria Math"/>
                      </a:rPr>
                      <m:t>/</m:t>
                    </m:r>
                    <m:r>
                      <a:rPr lang="zh-CN" altLang="en-US" sz="2800" b="0" i="1" smtClean="0">
                        <a:latin typeface="Cambria Math"/>
                      </a:rPr>
                      <m:t>𝜕𝜏</m:t>
                    </m:r>
                  </m:oMath>
                </a14:m>
                <a:endParaRPr lang="en-US" altLang="zh-CN" sz="2800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797152"/>
                <a:ext cx="4824975" cy="556434"/>
              </a:xfrm>
              <a:prstGeom prst="rect">
                <a:avLst/>
              </a:prstGeom>
              <a:blipFill rotWithShape="1">
                <a:blip r:embed="rId7"/>
                <a:stretch>
                  <a:fillRect t="-12088" b="-230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组合 28"/>
          <p:cNvGrpSpPr/>
          <p:nvPr/>
        </p:nvGrpSpPr>
        <p:grpSpPr>
          <a:xfrm>
            <a:off x="5292080" y="1405806"/>
            <a:ext cx="3672408" cy="1476747"/>
            <a:chOff x="323528" y="3916219"/>
            <a:chExt cx="4248472" cy="1872208"/>
          </a:xfrm>
        </p:grpSpPr>
        <p:sp>
          <p:nvSpPr>
            <p:cNvPr id="30" name="矩形 29"/>
            <p:cNvSpPr/>
            <p:nvPr/>
          </p:nvSpPr>
          <p:spPr>
            <a:xfrm>
              <a:off x="971600" y="3916219"/>
              <a:ext cx="2880320" cy="1872208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323528" y="3916219"/>
              <a:ext cx="4248472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323528" y="5788427"/>
              <a:ext cx="4248472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/>
          </p:nvSpPr>
          <p:spPr>
            <a:xfrm>
              <a:off x="1547664" y="3916219"/>
              <a:ext cx="1728192" cy="187220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右箭头 6"/>
          <p:cNvSpPr/>
          <p:nvPr/>
        </p:nvSpPr>
        <p:spPr>
          <a:xfrm>
            <a:off x="4499991" y="1916832"/>
            <a:ext cx="432049" cy="43204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418506" y="836712"/>
                <a:ext cx="13654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at 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latin typeface="Cambria Math"/>
                        <a:cs typeface="Arial" panose="020B0604020202020204" pitchFamily="34" charset="0"/>
                      </a:rPr>
                      <m:t>𝜏</m:t>
                    </m:r>
                    <m:r>
                      <a:rPr lang="en-US" altLang="zh-CN" sz="2400" b="0" i="1" smtClean="0"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r>
                      <a:rPr lang="en-US" altLang="zh-CN" sz="2400" b="0" i="1" smtClean="0">
                        <a:latin typeface="Cambria Math"/>
                        <a:cs typeface="Arial" panose="020B0604020202020204" pitchFamily="34" charset="0"/>
                      </a:rPr>
                      <m:t>𝑑</m:t>
                    </m:r>
                    <m:r>
                      <a:rPr lang="zh-CN" altLang="en-US" sz="2400" b="0" i="1" smtClean="0">
                        <a:latin typeface="Cambria Math"/>
                        <a:cs typeface="Arial" panose="020B0604020202020204" pitchFamily="34" charset="0"/>
                      </a:rPr>
                      <m:t>𝜏</m:t>
                    </m:r>
                  </m:oMath>
                </a14:m>
                <a:endParaRPr lang="zh-CN" alt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506" y="836712"/>
                <a:ext cx="1365438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7143" t="-9211" b="-30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611560" y="4149080"/>
            <a:ext cx="182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 calculate 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1560" y="5631631"/>
            <a:ext cx="4813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nd to look at the viscous effects. 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7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633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0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980728"/>
            <a:ext cx="4508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partonic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phase:  MIT bag model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5017877"/>
            <a:ext cx="7128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hadronic phase: resonance gas (mass &lt; 2 GeV)</a:t>
            </a: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with repulsive interactions among </a:t>
            </a:r>
          </a:p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(anti) baryons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36115"/>
            <a:ext cx="5531924" cy="3051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6372200" y="1442393"/>
            <a:ext cx="504056" cy="580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372200" y="3967374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26452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err="1" smtClean="0">
                <a:solidFill>
                  <a:srgbClr val="0070C0"/>
                </a:solidFill>
                <a:ea typeface="宋体" pitchFamily="2" charset="-122"/>
              </a:rPr>
              <a:t>EoS</a:t>
            </a:r>
            <a:r>
              <a:rPr lang="en-US" altLang="zh-CN" sz="3200" dirty="0" smtClean="0">
                <a:solidFill>
                  <a:srgbClr val="0070C0"/>
                </a:solidFill>
                <a:ea typeface="宋体" pitchFamily="2" charset="-122"/>
              </a:rPr>
              <a:t> - </a:t>
            </a:r>
            <a:r>
              <a:rPr lang="en-US" altLang="zh-CN" sz="3200" dirty="0" smtClean="0">
                <a:ea typeface="宋体" pitchFamily="2" charset="-122"/>
              </a:rPr>
              <a:t>Models</a:t>
            </a:r>
            <a:endParaRPr lang="zh-CN" altLang="en-US" sz="3200" dirty="0">
              <a:ea typeface="宋体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8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386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Zhe Xu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372200" y="1442393"/>
            <a:ext cx="504056" cy="580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372200" y="3967374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42402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3200" dirty="0" err="1" smtClean="0">
                <a:solidFill>
                  <a:srgbClr val="0070C0"/>
                </a:solidFill>
                <a:ea typeface="宋体" pitchFamily="2" charset="-122"/>
              </a:rPr>
              <a:t>EoS</a:t>
            </a:r>
            <a:r>
              <a:rPr lang="en-US" altLang="zh-CN" sz="3200" dirty="0" smtClean="0">
                <a:solidFill>
                  <a:srgbClr val="0070C0"/>
                </a:solidFill>
                <a:ea typeface="宋体" pitchFamily="2" charset="-122"/>
              </a:rPr>
              <a:t> – </a:t>
            </a:r>
            <a:r>
              <a:rPr lang="en-US" altLang="zh-CN" sz="3200" dirty="0" smtClean="0">
                <a:ea typeface="宋体" pitchFamily="2" charset="-122"/>
              </a:rPr>
              <a:t>Phase Diagram</a:t>
            </a:r>
            <a:endParaRPr lang="zh-CN" altLang="en-US" sz="3200" dirty="0">
              <a:ea typeface="宋体" pitchFamily="2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52" y="1060126"/>
            <a:ext cx="7213624" cy="460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23947" y="1268760"/>
            <a:ext cx="33762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same hard sphere radius</a:t>
            </a:r>
          </a:p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for all baryons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75656" y="5919663"/>
            <a:ext cx="2273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US" altLang="zh-CN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Bohao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Feng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51520" y="764704"/>
            <a:ext cx="85689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223A-A685-4B40-B5DF-F7D6FF17B6FC}" type="slidenum">
              <a:rPr lang="zh-CN" altLang="en-US" smtClean="0"/>
              <a:pPr/>
              <a:t>9</a:t>
            </a:fld>
            <a:r>
              <a:rPr lang="en-US" altLang="zh-CN" smtClean="0"/>
              <a:t>/21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526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52358</TotalTime>
  <Words>1123</Words>
  <Application>Microsoft Office PowerPoint</Application>
  <PresentationFormat>全屏显示(4:3)</PresentationFormat>
  <Paragraphs>193</Paragraphs>
  <Slides>22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5" baseType="lpstr">
      <vt:lpstr>Office Theme</vt:lpstr>
      <vt:lpstr>Bitmap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xuzhe</dc:creator>
  <cp:lastModifiedBy>xuzhe</cp:lastModifiedBy>
  <cp:revision>458</cp:revision>
  <dcterms:created xsi:type="dcterms:W3CDTF">2013-06-29T08:44:21Z</dcterms:created>
  <dcterms:modified xsi:type="dcterms:W3CDTF">2017-08-15T05:52:03Z</dcterms:modified>
</cp:coreProperties>
</file>