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93" r:id="rId3"/>
    <p:sldId id="257" r:id="rId4"/>
    <p:sldId id="287" r:id="rId5"/>
    <p:sldId id="261" r:id="rId6"/>
    <p:sldId id="262" r:id="rId7"/>
    <p:sldId id="280" r:id="rId8"/>
    <p:sldId id="273" r:id="rId9"/>
    <p:sldId id="275" r:id="rId10"/>
    <p:sldId id="271" r:id="rId11"/>
    <p:sldId id="279" r:id="rId12"/>
    <p:sldId id="272" r:id="rId13"/>
    <p:sldId id="283" r:id="rId14"/>
    <p:sldId id="281" r:id="rId15"/>
    <p:sldId id="292" r:id="rId16"/>
    <p:sldId id="285" r:id="rId17"/>
    <p:sldId id="290" r:id="rId18"/>
    <p:sldId id="284" r:id="rId19"/>
    <p:sldId id="286" r:id="rId20"/>
    <p:sldId id="258" r:id="rId21"/>
    <p:sldId id="259" r:id="rId22"/>
    <p:sldId id="260" r:id="rId23"/>
    <p:sldId id="274" r:id="rId24"/>
    <p:sldId id="291" r:id="rId25"/>
    <p:sldId id="265" r:id="rId26"/>
    <p:sldId id="270" r:id="rId27"/>
    <p:sldId id="269" r:id="rId28"/>
    <p:sldId id="267" r:id="rId29"/>
    <p:sldId id="266" r:id="rId30"/>
    <p:sldId id="277" r:id="rId31"/>
    <p:sldId id="276" r:id="rId32"/>
    <p:sldId id="278" r:id="rId33"/>
    <p:sldId id="282" r:id="rId34"/>
    <p:sldId id="28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2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063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35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81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8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17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18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01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9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07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65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46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BED09-5A53-46EB-9F81-FC88BC9A63D3}" type="datetimeFigureOut">
              <a:rPr kumimoji="1" lang="ja-JP" altLang="en-US" smtClean="0"/>
              <a:t>2017/8/15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453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emf"/><Relationship Id="rId5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12" Type="http://schemas.openxmlformats.org/officeDocument/2006/relationships/image" Target="../media/image7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11" Type="http://schemas.openxmlformats.org/officeDocument/2006/relationships/image" Target="../media/image75.png"/><Relationship Id="rId5" Type="http://schemas.openxmlformats.org/officeDocument/2006/relationships/image" Target="../media/image8.emf"/><Relationship Id="rId10" Type="http://schemas.openxmlformats.org/officeDocument/2006/relationships/image" Target="../media/image74.png"/><Relationship Id="rId4" Type="http://schemas.openxmlformats.org/officeDocument/2006/relationships/image" Target="../media/image7.emf"/><Relationship Id="rId9" Type="http://schemas.openxmlformats.org/officeDocument/2006/relationships/image" Target="../media/image7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5.png"/><Relationship Id="rId7" Type="http://schemas.openxmlformats.org/officeDocument/2006/relationships/image" Target="../media/image23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81.png"/><Relationship Id="rId10" Type="http://schemas.openxmlformats.org/officeDocument/2006/relationships/image" Target="../media/image80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5" Type="http://schemas.openxmlformats.org/officeDocument/2006/relationships/image" Target="../media/image90.png"/><Relationship Id="rId4" Type="http://schemas.openxmlformats.org/officeDocument/2006/relationships/image" Target="../media/image8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19" Type="http://schemas.openxmlformats.org/officeDocument/2006/relationships/image" Target="../media/image211.png"/><Relationship Id="rId4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1.png"/><Relationship Id="rId3" Type="http://schemas.openxmlformats.org/officeDocument/2006/relationships/image" Target="../media/image26.emf"/><Relationship Id="rId7" Type="http://schemas.openxmlformats.org/officeDocument/2006/relationships/image" Target="../media/image3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7.png"/><Relationship Id="rId9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0.png"/><Relationship Id="rId7" Type="http://schemas.openxmlformats.org/officeDocument/2006/relationships/image" Target="../media/image4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38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3" Type="http://schemas.openxmlformats.org/officeDocument/2006/relationships/image" Target="../media/image200.png"/><Relationship Id="rId7" Type="http://schemas.openxmlformats.org/officeDocument/2006/relationships/image" Target="../media/image23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png"/><Relationship Id="rId5" Type="http://schemas.openxmlformats.org/officeDocument/2006/relationships/image" Target="../media/image221.png"/><Relationship Id="rId4" Type="http://schemas.openxmlformats.org/officeDocument/2006/relationships/image" Target="../media/image2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311.png"/><Relationship Id="rId3" Type="http://schemas.openxmlformats.org/officeDocument/2006/relationships/image" Target="../media/image29.png"/><Relationship Id="rId7" Type="http://schemas.openxmlformats.org/officeDocument/2006/relationships/image" Target="../media/image48.png"/><Relationship Id="rId12" Type="http://schemas.openxmlformats.org/officeDocument/2006/relationships/image" Target="../media/image301.png"/><Relationship Id="rId17" Type="http://schemas.openxmlformats.org/officeDocument/2006/relationships/image" Target="../media/image351.png"/><Relationship Id="rId2" Type="http://schemas.openxmlformats.org/officeDocument/2006/relationships/image" Target="../media/image250.png"/><Relationship Id="rId16" Type="http://schemas.openxmlformats.org/officeDocument/2006/relationships/image" Target="../media/image3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1.png"/><Relationship Id="rId11" Type="http://schemas.openxmlformats.org/officeDocument/2006/relationships/image" Target="../media/image290.png"/><Relationship Id="rId5" Type="http://schemas.openxmlformats.org/officeDocument/2006/relationships/image" Target="../media/image32.png"/><Relationship Id="rId15" Type="http://schemas.openxmlformats.org/officeDocument/2006/relationships/image" Target="../media/image331.png"/><Relationship Id="rId4" Type="http://schemas.openxmlformats.org/officeDocument/2006/relationships/image" Target="../media/image312.png"/><Relationship Id="rId14" Type="http://schemas.openxmlformats.org/officeDocument/2006/relationships/image" Target="../media/image3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7" Type="http://schemas.openxmlformats.org/officeDocument/2006/relationships/image" Target="../media/image2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9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1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Dynamical initialization </a:t>
            </a:r>
            <a:r>
              <a:rPr kumimoji="1" lang="en-US" altLang="ja-JP" dirty="0"/>
              <a:t>of QGP fluids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289" y="3780455"/>
            <a:ext cx="3605049" cy="1114036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u="sng" dirty="0"/>
              <a:t>Tetsufumi Hirano</a:t>
            </a:r>
            <a:r>
              <a:rPr kumimoji="1" lang="en-US" altLang="ja-JP" sz="3200" dirty="0"/>
              <a:t> </a:t>
            </a:r>
          </a:p>
          <a:p>
            <a:pPr algn="l"/>
            <a:r>
              <a:rPr kumimoji="1" lang="en-US" altLang="ja-JP" sz="3200" dirty="0"/>
              <a:t>(Sophia Univ.)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EA707E9-041A-45F6-A228-4CE5015D8068}"/>
              </a:ext>
            </a:extLst>
          </p:cNvPr>
          <p:cNvSpPr/>
          <p:nvPr/>
        </p:nvSpPr>
        <p:spPr>
          <a:xfrm>
            <a:off x="6432332" y="3780455"/>
            <a:ext cx="5118537" cy="180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kumimoji="1" lang="en-US" altLang="ja-JP" sz="2400" dirty="0"/>
              <a:t>In collaboration with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kumimoji="1" lang="en-US" altLang="ja-JP" sz="2400" dirty="0" err="1"/>
              <a:t>Michito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Okai</a:t>
            </a:r>
            <a:r>
              <a:rPr kumimoji="1" lang="en-US" altLang="ja-JP" sz="2400" dirty="0"/>
              <a:t> (Sophia Univ.)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kumimoji="1" lang="en-US" altLang="ja-JP" sz="2400" dirty="0"/>
              <a:t>Koji Kawaguchi (Sophia Univ.)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kumimoji="1" lang="en-US" altLang="ja-JP" sz="2400" dirty="0" err="1"/>
              <a:t>Yasuki</a:t>
            </a:r>
            <a:r>
              <a:rPr kumimoji="1" lang="en-US" altLang="ja-JP" sz="2400" dirty="0"/>
              <a:t> Tachibana (CCNU, Wuhan)</a:t>
            </a:r>
            <a:endParaRPr kumimoji="1" lang="ja-JP" altLang="en-US" sz="2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2F6ECE7-7BA1-4E85-B72E-AD10502EE52A}"/>
              </a:ext>
            </a:extLst>
          </p:cNvPr>
          <p:cNvSpPr txBox="1"/>
          <p:nvPr/>
        </p:nvSpPr>
        <p:spPr>
          <a:xfrm>
            <a:off x="879517" y="5632269"/>
            <a:ext cx="5463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+mn-ea"/>
              </a:rPr>
              <a:t>Reference:</a:t>
            </a:r>
          </a:p>
          <a:p>
            <a:r>
              <a:rPr kumimoji="1" lang="en-US" altLang="ja-JP" sz="2000" dirty="0" err="1">
                <a:latin typeface="+mn-ea"/>
              </a:rPr>
              <a:t>M.Okai</a:t>
            </a:r>
            <a:r>
              <a:rPr kumimoji="1" lang="en-US" altLang="ja-JP" sz="2000" dirty="0">
                <a:latin typeface="+mn-ea"/>
              </a:rPr>
              <a:t> </a:t>
            </a:r>
            <a:r>
              <a:rPr kumimoji="1" lang="en-US" altLang="ja-JP" sz="2000" i="1" dirty="0">
                <a:latin typeface="+mn-ea"/>
              </a:rPr>
              <a:t>et al</a:t>
            </a:r>
            <a:r>
              <a:rPr kumimoji="1" lang="en-US" altLang="ja-JP" sz="2000" dirty="0">
                <a:latin typeface="+mn-ea"/>
              </a:rPr>
              <a:t>., Phys. Rev. C</a:t>
            </a:r>
            <a:r>
              <a:rPr kumimoji="1" lang="en-US" altLang="ja-JP" sz="2000" b="1" dirty="0">
                <a:latin typeface="+mn-ea"/>
              </a:rPr>
              <a:t>95</a:t>
            </a:r>
            <a:r>
              <a:rPr kumimoji="1" lang="en-US" altLang="ja-JP" sz="2000" dirty="0">
                <a:latin typeface="+mn-ea"/>
              </a:rPr>
              <a:t>, 054914 (2017).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F2DEF5-AFE8-42E0-A99F-81D0C26B9A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45" t="3571" r="22244" b="12213"/>
          <a:stretch/>
        </p:blipFill>
        <p:spPr>
          <a:xfrm>
            <a:off x="4877361" y="4375699"/>
            <a:ext cx="1091954" cy="103758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247030-1547-424E-B64E-A6EF98A708C4}"/>
              </a:ext>
            </a:extLst>
          </p:cNvPr>
          <p:cNvSpPr txBox="1"/>
          <p:nvPr/>
        </p:nvSpPr>
        <p:spPr>
          <a:xfrm>
            <a:off x="4640092" y="202715"/>
            <a:ext cx="7286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/>
              <a:t>Phase of Quantum Chromodynamics (QCD) and </a:t>
            </a:r>
          </a:p>
          <a:p>
            <a:pPr algn="r"/>
            <a:r>
              <a:rPr kumimoji="1" lang="en-US" altLang="ja-JP" dirty="0"/>
              <a:t>Beam Energy Scan Program with Heavy Ion Collisions</a:t>
            </a:r>
          </a:p>
          <a:p>
            <a:pPr algn="r"/>
            <a:r>
              <a:rPr kumimoji="1" lang="en-US" altLang="ja-JP" dirty="0"/>
              <a:t>Fudan University, Shanghai, China, 8/15-18, 2017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361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From “vacuum” to</a:t>
            </a:r>
            <a:r>
              <a:rPr kumimoji="1" lang="en-US" altLang="ja-JP" dirty="0"/>
              <a:t> fluid: Example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5" y="1354607"/>
            <a:ext cx="5913120" cy="4434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463993" y="1520308"/>
                <a:ext cx="3290196" cy="837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chemeClr val="bg1"/>
                    </a:solidFill>
                  </a:rPr>
                  <a:t>Pb+Pb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6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=2.76 </m:t>
                    </m:r>
                    <m:r>
                      <m:rPr>
                        <m:sty m:val="p"/>
                      </m:rPr>
                      <a:rPr kumimoji="1" lang="en-US" altLang="ja-JP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kumimoji="1" lang="en-US" altLang="ja-JP" sz="160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kumimoji="1" lang="en-US" altLang="ja-JP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 </m:t>
                    </m:r>
                    <m:r>
                      <m:rPr>
                        <m:sty m:val="p"/>
                      </m:rPr>
                      <a:rPr kumimoji="1" lang="en-US" altLang="ja-JP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kumimoji="1" lang="en-US" altLang="ja-JP" sz="160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altLang="ja-JP" sz="1600" dirty="0">
                    <a:solidFill>
                      <a:schemeClr val="bg1"/>
                    </a:solidFill>
                  </a:rPr>
                  <a:t>Transverse plane </a:t>
                </a:r>
                <a14:m>
                  <m:oMath xmlns:m="http://schemas.openxmlformats.org/officeDocument/2006/math">
                    <m:r>
                      <a:rPr lang="en-US" altLang="ja-JP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altLang="ja-JP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ja-JP" sz="1600" b="0" i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0.1 </m:t>
                    </m:r>
                    <m:r>
                      <m:rPr>
                        <m:sty m:val="p"/>
                      </m:rPr>
                      <a:rPr kumimoji="1" lang="en-US" altLang="ja-JP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fm</m:t>
                    </m:r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kumimoji="1" lang="en-US" altLang="ja-JP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≤0.2 </m:t>
                    </m:r>
                    <m:r>
                      <m:rPr>
                        <m:sty m:val="p"/>
                      </m:rPr>
                      <a:rPr kumimoji="1" lang="en-US" altLang="ja-JP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kumimoji="1" lang="en-US" altLang="ja-JP" sz="1600" dirty="0">
                    <a:solidFill>
                      <a:schemeClr val="bg1"/>
                    </a:solidFill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ja-JP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=0.01</m:t>
                    </m:r>
                    <m:r>
                      <a:rPr lang="en-US" altLang="ja-JP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kumimoji="1" lang="en-US" altLang="ja-JP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3993" y="1520308"/>
                <a:ext cx="3290196" cy="837665"/>
              </a:xfrm>
              <a:prstGeom prst="rect">
                <a:avLst/>
              </a:prstGeom>
              <a:blipFill>
                <a:blip r:embed="rId3"/>
                <a:stretch>
                  <a:fillRect l="-926" t="-1449" b="-79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760518" y="5383572"/>
            <a:ext cx="3682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</a:rPr>
              <a:t>Energy density evolution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28026B92-1B33-4AE2-A486-1B7C734FFD1E}"/>
                  </a:ext>
                </a:extLst>
              </p:cNvPr>
              <p:cNvSpPr txBox="1"/>
              <p:nvPr/>
            </p:nvSpPr>
            <p:spPr>
              <a:xfrm>
                <a:off x="2310284" y="6282544"/>
                <a:ext cx="757143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kumimoji="1" lang="en-US" altLang="ja-JP" sz="3200" dirty="0">
                    <a:sym typeface="Wingdings" panose="05000000000000000000" pitchFamily="2" charset="2"/>
                  </a:rPr>
                  <a:t> Transverse position dependent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28026B92-1B33-4AE2-A486-1B7C734FF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84" y="6282544"/>
                <a:ext cx="7571432" cy="492443"/>
              </a:xfrm>
              <a:prstGeom prst="rect">
                <a:avLst/>
              </a:prstGeom>
              <a:blipFill>
                <a:blip r:embed="rId5"/>
                <a:stretch>
                  <a:fillRect t="-30000" r="-2496" b="-512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36A9E1-0337-4178-A7EA-85D2B99BD08E}"/>
              </a:ext>
            </a:extLst>
          </p:cNvPr>
          <p:cNvSpPr txBox="1"/>
          <p:nvPr/>
        </p:nvSpPr>
        <p:spPr>
          <a:xfrm>
            <a:off x="1549723" y="5845237"/>
            <a:ext cx="9092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Interplay btw. energy deposition and expansion</a:t>
            </a:r>
            <a:endParaRPr kumimoji="1" lang="ja-JP" altLang="en-US" sz="32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D58A188-F8B0-4CD3-8A3D-51E5A940AF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171" t="20862" r="7456"/>
          <a:stretch/>
        </p:blipFill>
        <p:spPr>
          <a:xfrm>
            <a:off x="5359574" y="1354607"/>
            <a:ext cx="6201556" cy="443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48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21797" t="16967" r="18937"/>
          <a:stretch/>
        </p:blipFill>
        <p:spPr>
          <a:xfrm>
            <a:off x="7642646" y="1323124"/>
            <a:ext cx="2704166" cy="268534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t="16912" r="17823" b="10483"/>
          <a:stretch/>
        </p:blipFill>
        <p:spPr>
          <a:xfrm>
            <a:off x="1382812" y="1323125"/>
            <a:ext cx="3761868" cy="235584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9800" y="3678970"/>
            <a:ext cx="3306311" cy="23435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4895" y="3678970"/>
            <a:ext cx="3306311" cy="234354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6"/>
          <a:srcRect l="24603" t="16967" r="19090"/>
          <a:stretch/>
        </p:blipFill>
        <p:spPr>
          <a:xfrm>
            <a:off x="5144891" y="1323124"/>
            <a:ext cx="2569143" cy="268534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7"/>
          <a:srcRect r="6070"/>
          <a:stretch/>
        </p:blipFill>
        <p:spPr>
          <a:xfrm>
            <a:off x="4211405" y="3678970"/>
            <a:ext cx="3105620" cy="23435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ja-JP" dirty="0"/>
                  <a:t>Temporal behavior of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kumimoji="1" lang="en-US" altLang="ja-JP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806861" y="6022513"/>
                <a:ext cx="434799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800" b="0" i="1" smtClean="0"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kumimoji="1" lang="ja-JP" altLang="en-US" sz="48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61" y="6022513"/>
                <a:ext cx="434799" cy="7386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2174093" y="6022513"/>
                <a:ext cx="2125582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800" b="0" i="1" smtClean="0">
                          <a:latin typeface="Cambria Math" panose="02040503050406030204" pitchFamily="18" charset="0"/>
                        </a:rPr>
                        <m:t>0.15</m:t>
                      </m:r>
                      <m: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1" lang="ja-JP" altLang="en-US" sz="4800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093" y="6022513"/>
                <a:ext cx="2125582" cy="7386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5268036" y="6022513"/>
                <a:ext cx="178414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800" b="0" i="1" smtClean="0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4 </m:t>
                      </m:r>
                      <m:r>
                        <m:rPr>
                          <m:sty m:val="p"/>
                        </m:rP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1" lang="ja-JP" altLang="en-US" sz="4800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36" y="6022513"/>
                <a:ext cx="1784143" cy="7386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8232285" y="6022513"/>
                <a:ext cx="178414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800" b="0" i="1" smtClean="0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6 </m:t>
                      </m:r>
                      <m:r>
                        <m:rPr>
                          <m:sty m:val="p"/>
                        </m:rPr>
                        <a:rPr kumimoji="1" lang="en-US" altLang="ja-JP" sz="4800" b="0" i="0" smtClean="0"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1" lang="ja-JP" altLang="en-US" sz="4800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2285" y="6022513"/>
                <a:ext cx="1784143" cy="73866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793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Hydrodynamic fields at hydrodynamic initial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=0.6</m:t>
                    </m:r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グループ化 2"/>
          <p:cNvGrpSpPr/>
          <p:nvPr/>
        </p:nvGrpSpPr>
        <p:grpSpPr>
          <a:xfrm>
            <a:off x="1588554" y="1695795"/>
            <a:ext cx="3797089" cy="3638772"/>
            <a:chOff x="15211995" y="19172014"/>
            <a:chExt cx="3536036" cy="323581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1" t="20380" r="40362" b="21346"/>
            <a:stretch/>
          </p:blipFill>
          <p:spPr>
            <a:xfrm>
              <a:off x="15211995" y="19172014"/>
              <a:ext cx="3093995" cy="30125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 rot="5400000">
                  <a:off x="17672681" y="20428177"/>
                  <a:ext cx="1800200" cy="350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17672681" y="20428177"/>
                  <a:ext cx="1800200" cy="35050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354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15860067" y="22052334"/>
                  <a:ext cx="1800200" cy="355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60067" y="22052334"/>
                  <a:ext cx="1800200" cy="35549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3484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17"/>
          <a:stretch/>
        </p:blipFill>
        <p:spPr>
          <a:xfrm>
            <a:off x="6832771" y="1840450"/>
            <a:ext cx="3255752" cy="317855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089892" y="5351527"/>
            <a:ext cx="2319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Energy density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7405673" y="4916161"/>
                <a:ext cx="2329094" cy="433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673" y="4916161"/>
                <a:ext cx="2329094" cy="433314"/>
              </a:xfrm>
              <a:prstGeom prst="rect">
                <a:avLst/>
              </a:prstGeom>
              <a:blipFill>
                <a:blip r:embed="rId10"/>
                <a:stretch>
                  <a:fillRect b="-236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 rot="16200000">
                <a:off x="5601033" y="3007525"/>
                <a:ext cx="2069790" cy="442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601033" y="3007525"/>
                <a:ext cx="2069790" cy="442758"/>
              </a:xfrm>
              <a:prstGeom prst="rect">
                <a:avLst/>
              </a:prstGeom>
              <a:blipFill>
                <a:blip r:embed="rId11"/>
                <a:stretch>
                  <a:fillRect r="-219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6637071" y="5372558"/>
            <a:ext cx="3647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Transverse flow velocity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81695" y="5872645"/>
            <a:ext cx="5519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Random transverse flow reflects initial momentum of </a:t>
            </a:r>
            <a:r>
              <a:rPr kumimoji="1" lang="en-US" altLang="ja-JP" sz="2800" dirty="0" err="1"/>
              <a:t>partons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07863" y="5872644"/>
            <a:ext cx="48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Similar to conventional e-by-e initial conditions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4963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possible picture in the (not-very) early stage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sz="2400" dirty="0" err="1"/>
                  <a:t>fm</a:t>
                </a:r>
                <a:r>
                  <a:rPr kumimoji="1" lang="ja-JP" altLang="en-US" sz="2400" dirty="0"/>
                  <a:t> </a:t>
                </a:r>
                <a:endParaRPr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</m:t>
                      </m:r>
                      <m: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線矢印コネクタ 17"/>
          <p:cNvCxnSpPr>
            <a:cxnSpLocks/>
          </p:cNvCxnSpPr>
          <p:nvPr/>
        </p:nvCxnSpPr>
        <p:spPr>
          <a:xfrm>
            <a:off x="789407" y="1904948"/>
            <a:ext cx="11166373" cy="14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18"/>
              <p:cNvSpPr/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2800" dirty="0">
                    <a:solidFill>
                      <a:schemeClr val="tx1"/>
                    </a:solidFill>
                  </a:rPr>
                  <a:t>Proper time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正方形/長方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  <a:blipFill>
                <a:blip r:embed="rId5"/>
                <a:stretch>
                  <a:fillRect l="-5330" t="-12941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矢印: 上 19"/>
          <p:cNvSpPr/>
          <p:nvPr/>
        </p:nvSpPr>
        <p:spPr>
          <a:xfrm>
            <a:off x="719346" y="2438402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" y="3053575"/>
            <a:ext cx="294249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Formation of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from decays of flux tubes</a:t>
            </a:r>
          </a:p>
        </p:txBody>
      </p:sp>
      <p:sp>
        <p:nvSpPr>
          <p:cNvPr id="22" name="矢印: 上 21"/>
          <p:cNvSpPr/>
          <p:nvPr/>
        </p:nvSpPr>
        <p:spPr>
          <a:xfrm>
            <a:off x="3702558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10712" y="3036278"/>
            <a:ext cx="4204297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</a:t>
            </a:r>
            <a:r>
              <a:rPr kumimoji="1" lang="en-US" altLang="ja-JP" sz="2800" dirty="0" err="1"/>
              <a:t>hydrodynamization</a:t>
            </a:r>
            <a:endParaRPr kumimoji="1" lang="en-US" altLang="ja-JP" sz="2800" dirty="0"/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 Formation of QGP fluids locally and dynamically</a:t>
            </a:r>
            <a:endParaRPr kumimoji="1" lang="ja-JP" altLang="en-US" sz="2800" dirty="0"/>
          </a:p>
        </p:txBody>
      </p:sp>
      <p:sp>
        <p:nvSpPr>
          <p:cNvPr id="24" name="矢印: 上 23"/>
          <p:cNvSpPr/>
          <p:nvPr/>
        </p:nvSpPr>
        <p:spPr>
          <a:xfrm>
            <a:off x="8759706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95169" y="3053575"/>
            <a:ext cx="3492739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conventional QGP fluid + jet simulations </a:t>
            </a:r>
            <a:endParaRPr kumimoji="1" lang="ja-JP" altLang="en-US" sz="2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5537683"/>
            <a:ext cx="39533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MC-</a:t>
            </a:r>
            <a:r>
              <a:rPr kumimoji="1" lang="en-US" altLang="ja-JP" sz="2800" dirty="0" err="1"/>
              <a:t>Glauber</a:t>
            </a:r>
            <a:endParaRPr kumimoji="1" lang="en-US" altLang="ja-JP" sz="2800" dirty="0"/>
          </a:p>
          <a:p>
            <a:r>
              <a:rPr kumimoji="1" lang="en-US" altLang="ja-JP" sz="2800" dirty="0"/>
              <a:t>+ modified BGK model</a:t>
            </a:r>
          </a:p>
          <a:p>
            <a:r>
              <a:rPr kumimoji="1" lang="en-US" altLang="ja-JP" sz="2800" dirty="0"/>
              <a:t>+ PYTHIA</a:t>
            </a:r>
            <a:endParaRPr kumimoji="1" lang="ja-JP" altLang="en-US" sz="2800" dirty="0"/>
          </a:p>
        </p:txBody>
      </p:sp>
      <p:sp>
        <p:nvSpPr>
          <p:cNvPr id="16" name="矢印: 上 15"/>
          <p:cNvSpPr/>
          <p:nvPr/>
        </p:nvSpPr>
        <p:spPr>
          <a:xfrm>
            <a:off x="1238661" y="4987036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上 16"/>
          <p:cNvSpPr/>
          <p:nvPr/>
        </p:nvSpPr>
        <p:spPr>
          <a:xfrm>
            <a:off x="9541746" y="4610750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29192" y="5208627"/>
            <a:ext cx="49097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Initial fluctuations of profiles</a:t>
            </a:r>
          </a:p>
          <a:p>
            <a:r>
              <a:rPr kumimoji="1" lang="en-US" altLang="ja-JP" sz="2800" dirty="0"/>
              <a:t>+ Random flow velocity</a:t>
            </a:r>
          </a:p>
          <a:p>
            <a:r>
              <a:rPr kumimoji="1" lang="en-US" altLang="ja-JP" sz="2800" dirty="0"/>
              <a:t>+ Surviving </a:t>
            </a:r>
            <a:r>
              <a:rPr kumimoji="1" lang="en-US" altLang="ja-JP" sz="2800" dirty="0" err="1"/>
              <a:t>partons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4026866" y="5513587"/>
                <a:ext cx="2884968" cy="1287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altLang="ja-JP" sz="3200" b="1" dirty="0"/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6866" y="5513587"/>
                <a:ext cx="2884968" cy="12873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矢印: 上 26"/>
          <p:cNvSpPr/>
          <p:nvPr/>
        </p:nvSpPr>
        <p:spPr>
          <a:xfrm>
            <a:off x="4984718" y="490682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861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FD9CCBA5-4E75-4211-A1A0-4413AE9D45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59" t="12818" r="6680" b="9781"/>
          <a:stretch/>
        </p:blipFill>
        <p:spPr>
          <a:xfrm>
            <a:off x="6214814" y="2338513"/>
            <a:ext cx="4655942" cy="3386223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798D0BC3-1BF6-4309-9779-F5E29B1421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89" t="15359" r="18136" b="6934"/>
          <a:stretch/>
        </p:blipFill>
        <p:spPr>
          <a:xfrm>
            <a:off x="1354890" y="2326027"/>
            <a:ext cx="4630472" cy="33996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spectra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differential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{</m:t>
                    </m:r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EP</m:t>
                    </m:r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964966" y="2614407"/>
                <a:ext cx="25929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dirty="0">
                    <a:solidFill>
                      <a:schemeClr val="bg1"/>
                    </a:solidFill>
                  </a:rPr>
                  <a:t>Pb+Pb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2.76 </m:t>
                    </m:r>
                    <m:r>
                      <m:rPr>
                        <m:sty m:val="p"/>
                      </m:rPr>
                      <a:rPr kumimoji="1" lang="en-US" altLang="ja-JP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kumimoji="1" lang="en-US" altLang="ja-JP" dirty="0">
                    <a:solidFill>
                      <a:schemeClr val="bg1"/>
                    </a:solidFill>
                  </a:rPr>
                  <a:t> </a:t>
                </a:r>
              </a:p>
              <a:p>
                <a:pPr algn="r"/>
                <a:r>
                  <a:rPr lang="en-US" altLang="ja-JP" dirty="0">
                    <a:solidFill>
                      <a:schemeClr val="bg1"/>
                    </a:solidFill>
                  </a:rPr>
                  <a:t>centrality 40 – 50 %</a:t>
                </a:r>
              </a:p>
              <a:p>
                <a:pPr algn="r"/>
                <a:r>
                  <a:rPr lang="en-US" altLang="ja-JP" dirty="0">
                    <a:solidFill>
                      <a:schemeClr val="bg1"/>
                    </a:solidFill>
                  </a:rPr>
                  <a:t>direct </a:t>
                </a:r>
                <a14:m>
                  <m:oMath xmlns:m="http://schemas.openxmlformats.org/officeDocument/2006/math">
                    <m:r>
                      <a:rPr lang="ja-JP" alt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966" y="2614407"/>
                <a:ext cx="2592901" cy="923330"/>
              </a:xfrm>
              <a:prstGeom prst="rect">
                <a:avLst/>
              </a:prstGeom>
              <a:blipFill>
                <a:blip r:embed="rId5"/>
                <a:stretch>
                  <a:fillRect t="-3974" r="-1878" b="-99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84642" y="5739099"/>
                <a:ext cx="1195972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Enhancement of yields and decorrelation of event plane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kumimoji="1" lang="en-US" altLang="ja-JP" sz="2800" dirty="0"/>
                  <a:t>-</a:t>
                </a:r>
                <a14:m>
                  <m:oMath xmlns:m="http://schemas.openxmlformats.org/officeDocument/2006/math"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kumimoji="1" lang="en-US" altLang="ja-JP" sz="2800" b="0" i="0" dirty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kumimoji="1" lang="en-US" altLang="ja-JP" sz="2800" dirty="0"/>
              </a:p>
              <a:p>
                <a:r>
                  <a:rPr kumimoji="1" lang="en-US" altLang="ja-JP" sz="2800" dirty="0">
                    <a:sym typeface="Wingdings" panose="05000000000000000000" pitchFamily="2" charset="2"/>
                  </a:rPr>
                  <a:t> </a:t>
                </a:r>
                <a:r>
                  <a:rPr kumimoji="1" lang="en-US" altLang="ja-JP" sz="2800" dirty="0"/>
                  <a:t>Initial random flow plays an important role in transverse dynamics.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2" y="5739099"/>
                <a:ext cx="11959724" cy="954107"/>
              </a:xfrm>
              <a:prstGeom prst="rect">
                <a:avLst/>
              </a:prstGeom>
              <a:blipFill>
                <a:blip r:embed="rId19"/>
                <a:stretch>
                  <a:fillRect l="-1070" t="-6369" b="-165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96853" y="1370962"/>
                <a:ext cx="1076172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>
                    <a:solidFill>
                      <a:srgbClr val="FF0000"/>
                    </a:solidFill>
                  </a:rPr>
                  <a:t>Red: Dynamical initialization (+</a:t>
                </a:r>
                <a:r>
                  <a:rPr kumimoji="1" lang="en-US" altLang="ja-JP" sz="2800" dirty="0" err="1">
                    <a:solidFill>
                      <a:srgbClr val="FF0000"/>
                    </a:solidFill>
                  </a:rPr>
                  <a:t>parton</a:t>
                </a:r>
                <a:r>
                  <a:rPr kumimoji="1" lang="en-US" altLang="ja-JP" sz="2800" dirty="0">
                    <a:solidFill>
                      <a:srgbClr val="FF0000"/>
                    </a:solidFill>
                  </a:rPr>
                  <a:t> energy loss even 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2800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kumimoji="1" lang="en-US" altLang="ja-JP" sz="28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Gold: (Almost) Conventional hydro</a:t>
                </a:r>
                <a:endParaRPr kumimoji="1" lang="ja-JP" altLang="en-US" sz="2800" dirty="0">
                  <a:solidFill>
                    <a:schemeClr val="accent4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53" y="1370962"/>
                <a:ext cx="10761729" cy="954107"/>
              </a:xfrm>
              <a:prstGeom prst="rect">
                <a:avLst/>
              </a:prstGeom>
              <a:blipFill>
                <a:blip r:embed="rId20"/>
                <a:stretch>
                  <a:fillRect l="-1133" t="-7051" r="-170" b="-173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矢印: 上 25"/>
          <p:cNvSpPr/>
          <p:nvPr/>
        </p:nvSpPr>
        <p:spPr>
          <a:xfrm rot="10800000">
            <a:off x="10207799" y="2915223"/>
            <a:ext cx="484632" cy="660518"/>
          </a:xfrm>
          <a:prstGeom prst="upArrow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矢印: 上 26"/>
          <p:cNvSpPr/>
          <p:nvPr/>
        </p:nvSpPr>
        <p:spPr>
          <a:xfrm>
            <a:off x="5557867" y="4154862"/>
            <a:ext cx="484632" cy="660518"/>
          </a:xfrm>
          <a:prstGeom prst="upArrow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529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019AB1-D771-46EF-9872-27B48233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initial random transverse flow to triangular flow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E630257-9F5C-42AF-9DE2-3BE6B2FC6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42815"/>
            <a:ext cx="4792568" cy="3253600"/>
          </a:xfrm>
          <a:prstGeom prst="rect">
            <a:avLst/>
          </a:prstGeom>
        </p:spPr>
      </p:pic>
      <p:sp>
        <p:nvSpPr>
          <p:cNvPr id="4" name="矢印: 上 3">
            <a:extLst>
              <a:ext uri="{FF2B5EF4-FFF2-40B4-BE49-F238E27FC236}">
                <a16:creationId xmlns:a16="http://schemas.microsoft.com/office/drawing/2014/main" id="{623DFEB5-E5F4-4A64-93D0-DCE520864FB2}"/>
              </a:ext>
            </a:extLst>
          </p:cNvPr>
          <p:cNvSpPr/>
          <p:nvPr/>
        </p:nvSpPr>
        <p:spPr>
          <a:xfrm>
            <a:off x="7177856" y="3753795"/>
            <a:ext cx="484632" cy="660518"/>
          </a:xfrm>
          <a:prstGeom prst="upArrow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77CAD9D-B20B-40B7-8123-FA6E5E3C21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59" t="14334" r="6680" b="11297"/>
          <a:stretch/>
        </p:blipFill>
        <p:spPr>
          <a:xfrm>
            <a:off x="1327324" y="2442816"/>
            <a:ext cx="4655942" cy="3253600"/>
          </a:xfrm>
          <a:prstGeom prst="rect">
            <a:avLst/>
          </a:prstGeom>
        </p:spPr>
      </p:pic>
      <p:sp>
        <p:nvSpPr>
          <p:cNvPr id="6" name="矢印: 上 5">
            <a:extLst>
              <a:ext uri="{FF2B5EF4-FFF2-40B4-BE49-F238E27FC236}">
                <a16:creationId xmlns:a16="http://schemas.microsoft.com/office/drawing/2014/main" id="{69196764-4AC6-44AE-86AA-C08D2C00CA8F}"/>
              </a:ext>
            </a:extLst>
          </p:cNvPr>
          <p:cNvSpPr/>
          <p:nvPr/>
        </p:nvSpPr>
        <p:spPr>
          <a:xfrm rot="10800000">
            <a:off x="5378761" y="3001401"/>
            <a:ext cx="484632" cy="660518"/>
          </a:xfrm>
          <a:prstGeom prst="upArrow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ED051879-5CC0-428F-B02A-72908D8A9B48}"/>
                  </a:ext>
                </a:extLst>
              </p:cNvPr>
              <p:cNvSpPr txBox="1"/>
              <p:nvPr/>
            </p:nvSpPr>
            <p:spPr>
              <a:xfrm>
                <a:off x="744605" y="5646636"/>
                <a:ext cx="10707034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dirty="0"/>
                  <a:t>Initial random transverse flow enhances triangular flow</a:t>
                </a:r>
              </a:p>
              <a:p>
                <a:r>
                  <a:rPr kumimoji="1" lang="en-US" altLang="ja-JP" sz="32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1" lang="ja-JP" altLang="en-US" sz="3200" dirty="0"/>
                  <a:t> </a:t>
                </a:r>
                <a:r>
                  <a:rPr kumimoji="1" lang="en-US" altLang="ja-JP" sz="3200" dirty="0"/>
                  <a:t>mainly driven by shape,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1" lang="ja-JP" altLang="en-US" sz="3200" dirty="0"/>
                  <a:t> </a:t>
                </a:r>
                <a:r>
                  <a:rPr kumimoji="1" lang="en-US" altLang="ja-JP" sz="3200" dirty="0"/>
                  <a:t>by (any) fluctuations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ED051879-5CC0-428F-B02A-72908D8A9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05" y="5646636"/>
                <a:ext cx="10707034" cy="1077218"/>
              </a:xfrm>
              <a:prstGeom prst="rect">
                <a:avLst/>
              </a:prstGeom>
              <a:blipFill>
                <a:blip r:embed="rId4"/>
                <a:stretch>
                  <a:fillRect l="-1423" t="-6780" b="-180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DCA008CC-F51C-4393-A308-BCC97BBE3B47}"/>
                  </a:ext>
                </a:extLst>
              </p:cNvPr>
              <p:cNvSpPr txBox="1"/>
              <p:nvPr/>
            </p:nvSpPr>
            <p:spPr>
              <a:xfrm>
                <a:off x="696853" y="1471170"/>
                <a:ext cx="1076172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>
                    <a:solidFill>
                      <a:srgbClr val="FF0000"/>
                    </a:solidFill>
                  </a:rPr>
                  <a:t>Red: Dynamical initialization (+</a:t>
                </a:r>
                <a:r>
                  <a:rPr kumimoji="1" lang="en-US" altLang="ja-JP" sz="2800" dirty="0" err="1">
                    <a:solidFill>
                      <a:srgbClr val="FF0000"/>
                    </a:solidFill>
                  </a:rPr>
                  <a:t>parton</a:t>
                </a:r>
                <a:r>
                  <a:rPr kumimoji="1" lang="en-US" altLang="ja-JP" sz="2800" dirty="0">
                    <a:solidFill>
                      <a:srgbClr val="FF0000"/>
                    </a:solidFill>
                  </a:rPr>
                  <a:t> energy loss even 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2800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kumimoji="1" lang="en-US" altLang="ja-JP" sz="28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Gold: (Almost) Conventional hydro</a:t>
                </a:r>
                <a:endParaRPr kumimoji="1" lang="ja-JP" altLang="en-US" sz="2800" dirty="0">
                  <a:solidFill>
                    <a:schemeClr val="accent4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DCA008CC-F51C-4393-A308-BCC97BBE3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53" y="1471170"/>
                <a:ext cx="10761729" cy="954107"/>
              </a:xfrm>
              <a:prstGeom prst="rect">
                <a:avLst/>
              </a:prstGeom>
              <a:blipFill>
                <a:blip r:embed="rId5"/>
                <a:stretch>
                  <a:fillRect l="-1133" t="-6369" r="-170" b="-165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639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Low energy collisions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359573" y="4480235"/>
            <a:ext cx="6273493" cy="18158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sz="2800" dirty="0"/>
              <a:t>Overlapping time ~ a few </a:t>
            </a:r>
            <a:r>
              <a:rPr kumimoji="1" lang="en-US" altLang="ja-JP" sz="2800" dirty="0" err="1"/>
              <a:t>fm</a:t>
            </a:r>
            <a:endParaRPr kumimoji="1" lang="en-US" altLang="ja-JP" sz="2800" dirty="0"/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/>
              <a:t>No global hydrodynamic initial time?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/>
              <a:t>Initialization through source terms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5" y="1690688"/>
            <a:ext cx="4391025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4902366" y="1578218"/>
                <a:ext cx="7359387" cy="2633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2800" u="sng" dirty="0">
                    <a:ea typeface="游ゴシック" panose="020B0400000000000000" pitchFamily="50" charset="-128"/>
                  </a:rPr>
                  <a:t>Heavy ion physics at J-PARC</a:t>
                </a:r>
                <a:r>
                  <a:rPr kumimoji="1" lang="en-US" altLang="ja-JP" sz="2800" dirty="0">
                    <a:ea typeface="游ゴシック" panose="020B0400000000000000" pitchFamily="50" charset="-128"/>
                  </a:rPr>
                  <a:t>  </a:t>
                </a:r>
              </a:p>
              <a:p>
                <a:r>
                  <a:rPr kumimoji="1" lang="en-US" altLang="ja-JP" sz="2800" dirty="0">
                    <a:ea typeface="游ゴシック" panose="020B0400000000000000" pitchFamily="50" charset="-128"/>
                  </a:rPr>
                  <a:t>System: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Au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Au</m:t>
                    </m:r>
                  </m:oMath>
                </a14:m>
                <a:endParaRPr kumimoji="1" lang="en-US" altLang="ja-JP" sz="2800" dirty="0"/>
              </a:p>
              <a:p>
                <a:r>
                  <a:rPr kumimoji="1" lang="en-US" altLang="ja-JP" sz="2800" dirty="0">
                    <a:ea typeface="游ゴシック" panose="020B0400000000000000" pitchFamily="50" charset="-128"/>
                  </a:rPr>
                  <a:t>Energy in CMS:</a:t>
                </a:r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800" b="0" i="0" smtClean="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kumimoji="1" lang="en-US" altLang="ja-JP" sz="2800" dirty="0">
                  <a:ea typeface="游ゴシック" panose="020B0400000000000000" pitchFamily="50" charset="-128"/>
                </a:endParaRPr>
              </a:p>
              <a:p>
                <a:r>
                  <a:rPr kumimoji="1" lang="en-US" altLang="ja-JP" sz="2800" dirty="0">
                    <a:ea typeface="游ゴシック" panose="020B0400000000000000" pitchFamily="50" charset="-128"/>
                  </a:rPr>
                  <a:t>Impact parameter: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𝑏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=2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fm</m:t>
                    </m:r>
                  </m:oMath>
                </a14:m>
                <a:endParaRPr kumimoji="1" lang="en-US" altLang="ja-JP" sz="2800" dirty="0">
                  <a:ea typeface="游ゴシック" panose="020B0400000000000000" pitchFamily="50" charset="-128"/>
                </a:endParaRPr>
              </a:p>
              <a:p>
                <a:r>
                  <a:rPr lang="en-US" altLang="ja-JP" sz="2800" dirty="0">
                    <a:ea typeface="游ゴシック" panose="020B0400000000000000" pitchFamily="50" charset="-128"/>
                  </a:rPr>
                  <a:t>Radius of Au: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𝑅</m:t>
                    </m:r>
                    <m:r>
                      <a:rPr lang="en-US" altLang="ja-JP" sz="2800" b="0" i="0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=6.4 </m:t>
                    </m:r>
                    <m:r>
                      <m:rPr>
                        <m:sty m:val="p"/>
                      </m:rPr>
                      <a:rPr lang="en-US" altLang="ja-JP" sz="2800" b="0" i="0" smtClean="0">
                        <a:latin typeface="Cambria Math" panose="02040503050406030204" pitchFamily="18" charset="0"/>
                        <a:ea typeface="游ゴシック" panose="020B0400000000000000" pitchFamily="50" charset="-128"/>
                      </a:rPr>
                      <m:t>fm</m:t>
                    </m:r>
                  </m:oMath>
                </a14:m>
                <a:endParaRPr kumimoji="1" lang="en-US" altLang="ja-JP" sz="2800" dirty="0">
                  <a:ea typeface="游ゴシック" panose="020B0400000000000000" pitchFamily="50" charset="-128"/>
                </a:endParaRPr>
              </a:p>
              <a:p>
                <a:r>
                  <a:rPr lang="en-US" altLang="ja-JP" sz="2800" dirty="0">
                    <a:ea typeface="游ゴシック" panose="020B0400000000000000" pitchFamily="50" charset="-128"/>
                  </a:rPr>
                  <a:t>Mode in JAM: B-B (on), B-M (off), M-M (off)</a:t>
                </a:r>
                <a:endParaRPr kumimoji="1" lang="ja-JP" altLang="en-US" sz="2800" dirty="0">
                  <a:ea typeface="游ゴシック" panose="020B0400000000000000" pitchFamily="50" charset="-128"/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366" y="1578218"/>
                <a:ext cx="7359387" cy="2633734"/>
              </a:xfrm>
              <a:prstGeom prst="rect">
                <a:avLst/>
              </a:prstGeom>
              <a:blipFill>
                <a:blip r:embed="rId3"/>
                <a:stretch>
                  <a:fillRect l="-2900" t="-4167" r="-1988" b="-57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311796" y="6188384"/>
            <a:ext cx="4597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/>
              <a:t>Distribution of last interaction points</a:t>
            </a:r>
          </a:p>
          <a:p>
            <a:pPr algn="ctr"/>
            <a:r>
              <a:rPr kumimoji="1" lang="en-US" altLang="ja-JP" sz="2000" dirty="0"/>
              <a:t>when meson interactions are switched off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8735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93931FF-82A3-4236-83E4-294304416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25" t="37458" r="10162" b="5418"/>
          <a:stretch/>
        </p:blipFill>
        <p:spPr>
          <a:xfrm>
            <a:off x="1663571" y="1690688"/>
            <a:ext cx="8864857" cy="342700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7C4D702-F4E7-4F33-9645-1941E3332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Similar approach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F5A18C-B489-4122-967B-E3EB3B0E04FA}"/>
              </a:ext>
            </a:extLst>
          </p:cNvPr>
          <p:cNvSpPr txBox="1"/>
          <p:nvPr/>
        </p:nvSpPr>
        <p:spPr>
          <a:xfrm>
            <a:off x="38841" y="5671696"/>
            <a:ext cx="121078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String formation time depends on proper time</a:t>
            </a:r>
          </a:p>
          <a:p>
            <a:r>
              <a:rPr kumimoji="1" lang="en-US" altLang="ja-JP" sz="3600" dirty="0"/>
              <a:t>Dynamical initialization of fluids in low-energy collisions</a:t>
            </a:r>
            <a:endParaRPr kumimoji="1" lang="ja-JP" altLang="en-US" sz="3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0E7C23-BC6C-4FCC-8FD9-8CF4B9E6E8DB}"/>
              </a:ext>
            </a:extLst>
          </p:cNvPr>
          <p:cNvSpPr txBox="1"/>
          <p:nvPr/>
        </p:nvSpPr>
        <p:spPr>
          <a:xfrm>
            <a:off x="6299384" y="5163491"/>
            <a:ext cx="4301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3D </a:t>
            </a:r>
            <a:r>
              <a:rPr kumimoji="1" lang="en-US" altLang="ja-JP" sz="2800" dirty="0" err="1"/>
              <a:t>Glauber</a:t>
            </a:r>
            <a:r>
              <a:rPr kumimoji="1" lang="en-US" altLang="ja-JP" sz="2800" dirty="0"/>
              <a:t>-Lexus model</a:t>
            </a:r>
            <a:endParaRPr kumimoji="1" lang="ja-JP" altLang="en-US" sz="28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224FA4-A931-41DD-9637-EFDBB36C76F0}"/>
              </a:ext>
            </a:extLst>
          </p:cNvPr>
          <p:cNvSpPr txBox="1"/>
          <p:nvPr/>
        </p:nvSpPr>
        <p:spPr>
          <a:xfrm>
            <a:off x="5990775" y="1289470"/>
            <a:ext cx="4568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C.Shen</a:t>
            </a:r>
            <a:r>
              <a:rPr kumimoji="1" lang="en-US" altLang="ja-JP" sz="2000" dirty="0"/>
              <a:t> et al. proceedings of QM2017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17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074197" y="1327638"/>
                <a:ext cx="10067279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Dynamical initialization of hydrodynamic fields by utilizing QGP fluid + jet model.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Initial conditions from MC-</a:t>
                </a:r>
                <a:r>
                  <a:rPr kumimoji="1" lang="en-US" altLang="ja-JP" sz="3200" dirty="0" err="1"/>
                  <a:t>Glauber</a:t>
                </a:r>
                <a:r>
                  <a:rPr kumimoji="1" lang="en-US" altLang="ja-JP" sz="3200" dirty="0"/>
                  <a:t>, PYTHIA8 and modified BGK model.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Momentum conservation between initial </a:t>
                </a:r>
                <a:r>
                  <a:rPr kumimoji="1" lang="en-US" altLang="ja-JP" sz="3200" dirty="0" err="1"/>
                  <a:t>partons</a:t>
                </a:r>
                <a:r>
                  <a:rPr kumimoji="1" lang="en-US" altLang="ja-JP" sz="3200" dirty="0"/>
                  <a:t> and fluids </a:t>
                </a:r>
                <a:r>
                  <a:rPr kumimoji="1" lang="en-US" altLang="ja-JP" sz="3200" dirty="0">
                    <a:sym typeface="Wingdings" panose="05000000000000000000" pitchFamily="2" charset="2"/>
                  </a:rPr>
                  <a:t> </a:t>
                </a:r>
                <a:r>
                  <a:rPr kumimoji="1" lang="en-US" altLang="ja-JP" sz="3200" dirty="0"/>
                  <a:t>Initial random transverse flow.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Initial random transverse flow plays an important role in transverse dynamics</a:t>
                </a:r>
              </a:p>
              <a:p>
                <a:pPr lvl="1"/>
                <a:r>
                  <a:rPr kumimoji="1" lang="en-US" altLang="ja-JP" sz="3200" dirty="0">
                    <a:sym typeface="Wingdings" panose="05000000000000000000" pitchFamily="2" charset="2"/>
                  </a:rPr>
                  <a:t> Smearing e</a:t>
                </a:r>
                <a:r>
                  <a:rPr kumimoji="1" lang="en-US" altLang="ja-JP" sz="3200" dirty="0"/>
                  <a:t>vent plane angle direction in the intermediate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region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197" y="1327638"/>
                <a:ext cx="10067279" cy="5016758"/>
              </a:xfrm>
              <a:prstGeom prst="rect">
                <a:avLst/>
              </a:prstGeom>
              <a:blipFill>
                <a:blip r:embed="rId2"/>
                <a:stretch>
                  <a:fillRect l="-1392" t="-1458" r="-908" b="-31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2394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Outlook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563442" y="1465220"/>
                <a:ext cx="9100376" cy="4031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Detailed analysis of transverse dynamics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De-correlation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and in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kumimoji="1" lang="en-US" altLang="ja-JP" sz="32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en-US" altLang="ja-JP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More sophisticated model for source terms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kumimoji="1" lang="en-US" altLang="ja-JP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Parameter tuning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AA</m:t>
                        </m:r>
                      </m:sub>
                    </m:sSub>
                  </m:oMath>
                </a14:m>
                <a:endParaRPr kumimoji="1" lang="en-US" altLang="ja-JP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Fragmentation from finally surviving mini-jets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Hadronic afterburner, viscous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3200" dirty="0"/>
                  <a:t>Modeling in low energy collisions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442" y="1465220"/>
                <a:ext cx="9100376" cy="4031873"/>
              </a:xfrm>
              <a:prstGeom prst="rect">
                <a:avLst/>
              </a:prstGeom>
              <a:blipFill>
                <a:blip r:embed="rId2"/>
                <a:stretch>
                  <a:fillRect l="-1541" t="-1813" r="-737" b="-40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95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B717C-D4BA-413A-A9A8-BBBDF64B5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941E2ADB-05C3-4F77-8672-00F0A0D32D06}"/>
                  </a:ext>
                </a:extLst>
              </p:cNvPr>
              <p:cNvSpPr txBox="1"/>
              <p:nvPr/>
            </p:nvSpPr>
            <p:spPr>
              <a:xfrm>
                <a:off x="1409460" y="1321057"/>
                <a:ext cx="9373079" cy="5016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600" dirty="0"/>
                  <a:t>Introduction</a:t>
                </a:r>
              </a:p>
              <a:p>
                <a:r>
                  <a:rPr kumimoji="1" lang="en-US" altLang="ja-JP" sz="3600" dirty="0"/>
                  <a:t>Model</a:t>
                </a:r>
              </a:p>
              <a:p>
                <a:pPr lvl="1"/>
                <a:r>
                  <a:rPr kumimoji="1" lang="en-US" altLang="ja-JP" sz="2800" dirty="0"/>
                  <a:t>Initial </a:t>
                </a:r>
                <a:r>
                  <a:rPr kumimoji="1" lang="en-US" altLang="ja-JP" sz="2800" dirty="0" err="1"/>
                  <a:t>parton</a:t>
                </a:r>
                <a:r>
                  <a:rPr kumimoji="1" lang="en-US" altLang="ja-JP" sz="2800" dirty="0"/>
                  <a:t> production</a:t>
                </a:r>
              </a:p>
              <a:p>
                <a:pPr lvl="1"/>
                <a:r>
                  <a:rPr kumimoji="1" lang="en-US" altLang="ja-JP" sz="2800" dirty="0"/>
                  <a:t>Initialization of hydrodynamic fields</a:t>
                </a:r>
              </a:p>
              <a:p>
                <a:pPr lvl="1"/>
                <a:r>
                  <a:rPr kumimoji="1" lang="en-US" altLang="ja-JP" sz="2800" dirty="0"/>
                  <a:t>QGP fluid + jet model</a:t>
                </a:r>
              </a:p>
              <a:p>
                <a:r>
                  <a:rPr kumimoji="1" lang="en-US" altLang="ja-JP" sz="3600" dirty="0"/>
                  <a:t>Results</a:t>
                </a:r>
              </a:p>
              <a:p>
                <a:pPr lvl="1"/>
                <a:r>
                  <a:rPr kumimoji="1" lang="en-US" altLang="ja-JP" sz="2800" dirty="0"/>
                  <a:t>Time evolution of energy density and transverse flow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spectra,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kumimoji="1" lang="en-US" altLang="ja-JP" sz="2800" dirty="0"/>
              </a:p>
              <a:p>
                <a:r>
                  <a:rPr kumimoji="1" lang="en-US" altLang="ja-JP" sz="3600" dirty="0"/>
                  <a:t>Discussion on low </a:t>
                </a:r>
                <a:r>
                  <a:rPr kumimoji="1" lang="en-US" altLang="ja-JP" sz="3600"/>
                  <a:t>energy collisions</a:t>
                </a:r>
                <a:endParaRPr kumimoji="1" lang="en-US" altLang="ja-JP" sz="3600" dirty="0"/>
              </a:p>
              <a:p>
                <a:r>
                  <a:rPr kumimoji="1" lang="en-US" altLang="ja-JP" sz="3600" dirty="0"/>
                  <a:t>Summary and Outlook</a:t>
                </a:r>
                <a:endParaRPr kumimoji="1" lang="ja-JP" altLang="en-US" sz="3600" dirty="0"/>
              </a:p>
            </p:txBody>
          </p:sp>
        </mc:Choice>
        <mc:Fallback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941E2ADB-05C3-4F77-8672-00F0A0D32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460" y="1321057"/>
                <a:ext cx="9373079" cy="5016758"/>
              </a:xfrm>
              <a:prstGeom prst="rect">
                <a:avLst/>
              </a:prstGeom>
              <a:blipFill>
                <a:blip r:embed="rId2"/>
                <a:stretch>
                  <a:fillRect l="-1951" t="-1944" r="-325" b="-36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6062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04"/>
            <a:ext cx="10515600" cy="1325563"/>
          </a:xfrm>
        </p:spPr>
        <p:txBody>
          <a:bodyPr/>
          <a:lstStyle/>
          <a:p>
            <a:r>
              <a:rPr lang="en-US" altLang="ja-JP" dirty="0"/>
              <a:t>Previous work by </a:t>
            </a:r>
            <a:r>
              <a:rPr lang="en-US" altLang="ja-JP" dirty="0" err="1"/>
              <a:t>Schulc</a:t>
            </a:r>
            <a:r>
              <a:rPr lang="en-US" altLang="ja-JP" dirty="0"/>
              <a:t> </a:t>
            </a:r>
            <a:br>
              <a:rPr lang="en-US" altLang="ja-JP" dirty="0"/>
            </a:br>
            <a:r>
              <a:rPr lang="en-US" altLang="ja-JP" dirty="0"/>
              <a:t>and </a:t>
            </a:r>
            <a:r>
              <a:rPr lang="en-US" altLang="ja-JP" dirty="0" err="1"/>
              <a:t>Tomasik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14505" t="12514" r="13592"/>
          <a:stretch/>
        </p:blipFill>
        <p:spPr>
          <a:xfrm>
            <a:off x="345538" y="1284556"/>
            <a:ext cx="5533292" cy="274963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40276" y="3962400"/>
            <a:ext cx="52090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Full (3+1)-D ideal hydro + mini-jets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Initial cond. for bulk </a:t>
            </a:r>
            <a:r>
              <a:rPr kumimoji="1" lang="en-US" altLang="ja-JP" sz="2800" dirty="0">
                <a:sym typeface="Wingdings" panose="05000000000000000000" pitchFamily="2" charset="2"/>
              </a:rPr>
              <a:t> Optical </a:t>
            </a:r>
            <a:r>
              <a:rPr kumimoji="1" lang="en-US" altLang="ja-JP" sz="2800" dirty="0" err="1">
                <a:sym typeface="Wingdings" panose="05000000000000000000" pitchFamily="2" charset="2"/>
              </a:rPr>
              <a:t>Glauber</a:t>
            </a:r>
            <a:r>
              <a:rPr kumimoji="1" lang="en-US" altLang="ja-JP" sz="2800" dirty="0">
                <a:sym typeface="Wingdings" panose="05000000000000000000" pitchFamily="2" charset="2"/>
              </a:rPr>
              <a:t>  Smooth dist.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>
                <a:sym typeface="Wingdings" panose="05000000000000000000" pitchFamily="2" charset="2"/>
              </a:rPr>
              <a:t>Initial cond. for mini-jets  Binary collision dist.</a:t>
            </a:r>
            <a:endParaRPr kumimoji="1" lang="ja-JP" altLang="en-US" sz="2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8461" y="3228601"/>
            <a:ext cx="3594150" cy="2556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/>
          <a:srcRect l="12647" t="25835"/>
          <a:stretch/>
        </p:blipFill>
        <p:spPr>
          <a:xfrm>
            <a:off x="7066149" y="125095"/>
            <a:ext cx="3755937" cy="286035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367363" y="2662280"/>
            <a:ext cx="3153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taken from </a:t>
            </a:r>
            <a:r>
              <a:rPr kumimoji="1" lang="en-US" altLang="ja-JP" dirty="0" err="1"/>
              <a:t>M.Schulc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B.Tomasik</a:t>
            </a:r>
            <a:r>
              <a:rPr kumimoji="1" lang="en-US" altLang="ja-JP" dirty="0"/>
              <a:t>, arXiv:1611.08577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6363869" y="5721013"/>
                <a:ext cx="54793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(solely) from random energy-momentum deposition of </a:t>
                </a:r>
                <a:r>
                  <a:rPr kumimoji="1" lang="en-US" altLang="ja-JP" sz="2800" dirty="0" err="1"/>
                  <a:t>minijets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869" y="5721013"/>
                <a:ext cx="5479369" cy="954107"/>
              </a:xfrm>
              <a:prstGeom prst="rect">
                <a:avLst/>
              </a:prstGeom>
              <a:blipFill>
                <a:blip r:embed="rId5"/>
                <a:stretch>
                  <a:fillRect l="-2336" t="-5732" b="-171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10753506" y="4320540"/>
            <a:ext cx="1067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0-2.5%</a:t>
            </a:r>
          </a:p>
          <a:p>
            <a:r>
              <a:rPr kumimoji="1" lang="en-US" altLang="ja-JP" dirty="0"/>
              <a:t>centrality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3591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Questions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4420" y="1420839"/>
            <a:ext cx="100625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How do we divide initial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into soft and hard?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Why do soft components form a smooth matter profile, while hard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(mini-jets) go randomly?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Can we distinguish effects of random mini-jet propagation from those of conventional initial fluctuations of profiles?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Does the result in the previous slide overestimate effects of fluctuations? (Or, in other words, how much do the effects of mini-jet propagation survive when initial profile fluctuates?)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4419" y="5710247"/>
            <a:ext cx="100625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ym typeface="Wingdings" panose="05000000000000000000" pitchFamily="2" charset="2"/>
              </a:rPr>
              <a:t> Need a unified model to treat initial conditions of fluids and mini-jets systematically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36568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possible picture in the (not-very) early stage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2297420" y="3051926"/>
            <a:ext cx="7615363" cy="1471309"/>
            <a:chOff x="-578015" y="2797187"/>
            <a:chExt cx="8658896" cy="1720569"/>
          </a:xfrm>
        </p:grpSpPr>
        <p:sp>
          <p:nvSpPr>
            <p:cNvPr id="141" name="円/楕円 161"/>
            <p:cNvSpPr/>
            <p:nvPr/>
          </p:nvSpPr>
          <p:spPr>
            <a:xfrm>
              <a:off x="2193876" y="3676055"/>
              <a:ext cx="371469" cy="355973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38000">
                  <a:schemeClr val="accent6">
                    <a:lumMod val="60000"/>
                    <a:lumOff val="40000"/>
                  </a:schemeClr>
                </a:gs>
                <a:gs pos="1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/>
            <p:cNvGrpSpPr/>
            <p:nvPr/>
          </p:nvGrpSpPr>
          <p:grpSpPr>
            <a:xfrm>
              <a:off x="-578015" y="2797187"/>
              <a:ext cx="8658896" cy="1720569"/>
              <a:chOff x="-984934" y="3626862"/>
              <a:chExt cx="8658896" cy="1720569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-984934" y="3626862"/>
                <a:ext cx="8658896" cy="1720569"/>
                <a:chOff x="-1371933" y="4993920"/>
                <a:chExt cx="8658896" cy="1720569"/>
              </a:xfrm>
            </p:grpSpPr>
            <p:sp>
              <p:nvSpPr>
                <p:cNvPr id="145" name="右矢印 165"/>
                <p:cNvSpPr/>
                <p:nvPr/>
              </p:nvSpPr>
              <p:spPr>
                <a:xfrm>
                  <a:off x="5036020" y="5526251"/>
                  <a:ext cx="511194" cy="540078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>
                  <a:off x="-1371933" y="4993920"/>
                  <a:ext cx="8658896" cy="1720569"/>
                  <a:chOff x="-1371933" y="4993920"/>
                  <a:chExt cx="8658896" cy="1720569"/>
                </a:xfrm>
              </p:grpSpPr>
              <p:grpSp>
                <p:nvGrpSpPr>
                  <p:cNvPr id="147" name="グループ化 146"/>
                  <p:cNvGrpSpPr/>
                  <p:nvPr/>
                </p:nvGrpSpPr>
                <p:grpSpPr>
                  <a:xfrm>
                    <a:off x="-1371933" y="4993920"/>
                    <a:ext cx="8658896" cy="1720569"/>
                    <a:chOff x="-1371933" y="4993920"/>
                    <a:chExt cx="8658896" cy="1720569"/>
                  </a:xfrm>
                </p:grpSpPr>
                <p:grpSp>
                  <p:nvGrpSpPr>
                    <p:cNvPr id="152" name="グループ化 151"/>
                    <p:cNvGrpSpPr/>
                    <p:nvPr/>
                  </p:nvGrpSpPr>
                  <p:grpSpPr>
                    <a:xfrm>
                      <a:off x="-1371933" y="4993920"/>
                      <a:ext cx="6335225" cy="1679293"/>
                      <a:chOff x="14852611" y="7723070"/>
                      <a:chExt cx="10944560" cy="2952000"/>
                    </a:xfrm>
                  </p:grpSpPr>
                  <p:grpSp>
                    <p:nvGrpSpPr>
                      <p:cNvPr id="193" name="グループ化 192"/>
                      <p:cNvGrpSpPr/>
                      <p:nvPr/>
                    </p:nvGrpSpPr>
                    <p:grpSpPr>
                      <a:xfrm>
                        <a:off x="22845171" y="7723070"/>
                        <a:ext cx="2952000" cy="2952000"/>
                        <a:chOff x="20541027" y="7344000"/>
                        <a:chExt cx="3960000" cy="3960000"/>
                      </a:xfrm>
                    </p:grpSpPr>
                    <p:sp>
                      <p:nvSpPr>
                        <p:cNvPr id="209" name="円/楕円 229"/>
                        <p:cNvSpPr/>
                        <p:nvPr/>
                      </p:nvSpPr>
                      <p:spPr>
                        <a:xfrm>
                          <a:off x="20541027" y="7344000"/>
                          <a:ext cx="3960000" cy="3960000"/>
                        </a:xfrm>
                        <a:prstGeom prst="ellipse">
                          <a:avLst/>
                        </a:prstGeom>
                        <a:noFill/>
                        <a:ln>
                          <a:solidFill>
                            <a:srgbClr val="FFC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0" name="円/楕円 230"/>
                        <p:cNvSpPr/>
                        <p:nvPr/>
                      </p:nvSpPr>
                      <p:spPr>
                        <a:xfrm>
                          <a:off x="23465185" y="8198058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1" name="円/楕円 231"/>
                        <p:cNvSpPr/>
                        <p:nvPr/>
                      </p:nvSpPr>
                      <p:spPr>
                        <a:xfrm>
                          <a:off x="22659590" y="10723396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2" name="円/楕円 232"/>
                        <p:cNvSpPr/>
                        <p:nvPr/>
                      </p:nvSpPr>
                      <p:spPr>
                        <a:xfrm>
                          <a:off x="21172653" y="796145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3" name="円/楕円 233"/>
                        <p:cNvSpPr/>
                        <p:nvPr/>
                      </p:nvSpPr>
                      <p:spPr>
                        <a:xfrm>
                          <a:off x="21820909" y="10503681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4" name="円/楕円 234"/>
                        <p:cNvSpPr/>
                        <p:nvPr/>
                      </p:nvSpPr>
                      <p:spPr>
                        <a:xfrm>
                          <a:off x="20612856" y="9378926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5" name="円/楕円 235"/>
                        <p:cNvSpPr/>
                        <p:nvPr/>
                      </p:nvSpPr>
                      <p:spPr>
                        <a:xfrm>
                          <a:off x="21671767" y="8056934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6" name="円/楕円 236"/>
                        <p:cNvSpPr/>
                        <p:nvPr/>
                      </p:nvSpPr>
                      <p:spPr>
                        <a:xfrm>
                          <a:off x="23732160" y="876296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7" name="円/楕円 237"/>
                        <p:cNvSpPr/>
                        <p:nvPr/>
                      </p:nvSpPr>
                      <p:spPr>
                        <a:xfrm>
                          <a:off x="21895025" y="7839121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8" name="円/楕円 238"/>
                        <p:cNvSpPr/>
                        <p:nvPr/>
                      </p:nvSpPr>
                      <p:spPr>
                        <a:xfrm>
                          <a:off x="21044864" y="10027078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9" name="円/楕円 239"/>
                        <p:cNvSpPr/>
                        <p:nvPr/>
                      </p:nvSpPr>
                      <p:spPr>
                        <a:xfrm>
                          <a:off x="23416089" y="9549377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0" name="円/楕円 240"/>
                        <p:cNvSpPr/>
                        <p:nvPr/>
                      </p:nvSpPr>
                      <p:spPr>
                        <a:xfrm>
                          <a:off x="22917072" y="7866838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1" name="円/楕円 241"/>
                        <p:cNvSpPr/>
                        <p:nvPr/>
                      </p:nvSpPr>
                      <p:spPr>
                        <a:xfrm>
                          <a:off x="21846257" y="7537960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円/楕円 242"/>
                        <p:cNvSpPr/>
                        <p:nvPr/>
                      </p:nvSpPr>
                      <p:spPr>
                        <a:xfrm>
                          <a:off x="21728741" y="9186783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3" name="円/楕円 243"/>
                        <p:cNvSpPr/>
                        <p:nvPr/>
                      </p:nvSpPr>
                      <p:spPr>
                        <a:xfrm>
                          <a:off x="21981048" y="973904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4" name="円/楕円 244"/>
                        <p:cNvSpPr/>
                        <p:nvPr/>
                      </p:nvSpPr>
                      <p:spPr>
                        <a:xfrm>
                          <a:off x="21273829" y="9046649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5" name="円/楕円 245"/>
                        <p:cNvSpPr/>
                        <p:nvPr/>
                      </p:nvSpPr>
                      <p:spPr>
                        <a:xfrm>
                          <a:off x="23418723" y="9035134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6" name="円/楕円 246"/>
                        <p:cNvSpPr/>
                        <p:nvPr/>
                      </p:nvSpPr>
                      <p:spPr>
                        <a:xfrm>
                          <a:off x="22528931" y="8258403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7" name="円/楕円 247"/>
                        <p:cNvSpPr/>
                        <p:nvPr/>
                      </p:nvSpPr>
                      <p:spPr>
                        <a:xfrm>
                          <a:off x="20953171" y="9309133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8" name="円/楕円 248"/>
                        <p:cNvSpPr/>
                        <p:nvPr/>
                      </p:nvSpPr>
                      <p:spPr>
                        <a:xfrm>
                          <a:off x="21443591" y="9798587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9" name="円/楕円 249"/>
                        <p:cNvSpPr/>
                        <p:nvPr/>
                      </p:nvSpPr>
                      <p:spPr>
                        <a:xfrm>
                          <a:off x="20826998" y="8523334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0" name="円/楕円 250"/>
                        <p:cNvSpPr/>
                        <p:nvPr/>
                      </p:nvSpPr>
                      <p:spPr>
                        <a:xfrm>
                          <a:off x="22321235" y="764193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1" name="円/楕円 251"/>
                        <p:cNvSpPr/>
                        <p:nvPr/>
                      </p:nvSpPr>
                      <p:spPr>
                        <a:xfrm>
                          <a:off x="23853176" y="9991022"/>
                          <a:ext cx="252000" cy="252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2" name="円/楕円 252"/>
                        <p:cNvSpPr/>
                        <p:nvPr/>
                      </p:nvSpPr>
                      <p:spPr>
                        <a:xfrm>
                          <a:off x="20972896" y="10036858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3" name="円/楕円 253"/>
                        <p:cNvSpPr/>
                        <p:nvPr/>
                      </p:nvSpPr>
                      <p:spPr>
                        <a:xfrm>
                          <a:off x="21390617" y="872198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4" name="円/楕円 254"/>
                        <p:cNvSpPr/>
                        <p:nvPr/>
                      </p:nvSpPr>
                      <p:spPr>
                        <a:xfrm>
                          <a:off x="22186163" y="8491892"/>
                          <a:ext cx="540000" cy="54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5" name="円/楕円 255"/>
                        <p:cNvSpPr/>
                        <p:nvPr/>
                      </p:nvSpPr>
                      <p:spPr>
                        <a:xfrm>
                          <a:off x="22996923" y="8415022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6" name="円/楕円 256"/>
                        <p:cNvSpPr/>
                        <p:nvPr/>
                      </p:nvSpPr>
                      <p:spPr>
                        <a:xfrm>
                          <a:off x="23149323" y="8567422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7" name="円/楕円 257"/>
                        <p:cNvSpPr/>
                        <p:nvPr/>
                      </p:nvSpPr>
                      <p:spPr>
                        <a:xfrm>
                          <a:off x="21538171" y="10076068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8" name="円/楕円 258"/>
                        <p:cNvSpPr/>
                        <p:nvPr/>
                      </p:nvSpPr>
                      <p:spPr>
                        <a:xfrm>
                          <a:off x="22906323" y="964402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9" name="円/楕円 259"/>
                        <p:cNvSpPr/>
                        <p:nvPr/>
                      </p:nvSpPr>
                      <p:spPr>
                        <a:xfrm>
                          <a:off x="22906323" y="1014807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0" name="円/楕円 260"/>
                        <p:cNvSpPr/>
                        <p:nvPr/>
                      </p:nvSpPr>
                      <p:spPr>
                        <a:xfrm>
                          <a:off x="22215208" y="10277952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1" name="円/楕円 261"/>
                        <p:cNvSpPr/>
                        <p:nvPr/>
                      </p:nvSpPr>
                      <p:spPr>
                        <a:xfrm>
                          <a:off x="22258171" y="870783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2" name="円/楕円 262"/>
                        <p:cNvSpPr/>
                        <p:nvPr/>
                      </p:nvSpPr>
                      <p:spPr>
                        <a:xfrm>
                          <a:off x="22167697" y="9644352"/>
                          <a:ext cx="252000" cy="252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3" name="円/楕円 263"/>
                        <p:cNvSpPr/>
                        <p:nvPr/>
                      </p:nvSpPr>
                      <p:spPr>
                        <a:xfrm>
                          <a:off x="22719284" y="10124898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4" name="円/楕円 264"/>
                        <p:cNvSpPr/>
                        <p:nvPr/>
                      </p:nvSpPr>
                      <p:spPr>
                        <a:xfrm>
                          <a:off x="22330179" y="942799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5" name="円/楕円 265"/>
                        <p:cNvSpPr/>
                        <p:nvPr/>
                      </p:nvSpPr>
                      <p:spPr>
                        <a:xfrm>
                          <a:off x="22269000" y="1009908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6" name="円/楕円 266"/>
                        <p:cNvSpPr/>
                        <p:nvPr/>
                      </p:nvSpPr>
                      <p:spPr>
                        <a:xfrm>
                          <a:off x="22701128" y="901888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7" name="円/楕円 267"/>
                        <p:cNvSpPr/>
                        <p:nvPr/>
                      </p:nvSpPr>
                      <p:spPr>
                        <a:xfrm>
                          <a:off x="21980968" y="8442902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94" name="グループ化 193"/>
                      <p:cNvGrpSpPr/>
                      <p:nvPr/>
                    </p:nvGrpSpPr>
                    <p:grpSpPr>
                      <a:xfrm>
                        <a:off x="18885059" y="7723070"/>
                        <a:ext cx="2952000" cy="2952000"/>
                        <a:chOff x="15428019" y="7632718"/>
                        <a:chExt cx="3312000" cy="3312000"/>
                      </a:xfrm>
                    </p:grpSpPr>
                    <p:sp>
                      <p:nvSpPr>
                        <p:cNvPr id="198" name="円/楕円 218"/>
                        <p:cNvSpPr/>
                        <p:nvPr/>
                      </p:nvSpPr>
                      <p:spPr>
                        <a:xfrm>
                          <a:off x="16760227" y="8010774"/>
                          <a:ext cx="540000" cy="54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9" name="円/楕円 219"/>
                        <p:cNvSpPr/>
                        <p:nvPr/>
                      </p:nvSpPr>
                      <p:spPr>
                        <a:xfrm>
                          <a:off x="16508219" y="995507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0" name="円/楕円 220"/>
                        <p:cNvSpPr/>
                        <p:nvPr/>
                      </p:nvSpPr>
                      <p:spPr>
                        <a:xfrm>
                          <a:off x="17228299" y="8946958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1" name="円/楕円 221"/>
                        <p:cNvSpPr/>
                        <p:nvPr/>
                      </p:nvSpPr>
                      <p:spPr>
                        <a:xfrm>
                          <a:off x="17228299" y="9451014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2" name="円/楕円 222"/>
                        <p:cNvSpPr/>
                        <p:nvPr/>
                      </p:nvSpPr>
                      <p:spPr>
                        <a:xfrm>
                          <a:off x="17156291" y="8154870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3" name="円/楕円 223"/>
                        <p:cNvSpPr/>
                        <p:nvPr/>
                      </p:nvSpPr>
                      <p:spPr>
                        <a:xfrm>
                          <a:off x="17041260" y="9427836"/>
                          <a:ext cx="360000" cy="36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4" name="円/楕円 224"/>
                        <p:cNvSpPr/>
                        <p:nvPr/>
                      </p:nvSpPr>
                      <p:spPr>
                        <a:xfrm>
                          <a:off x="15428019" y="7632718"/>
                          <a:ext cx="3312000" cy="3312000"/>
                        </a:xfrm>
                        <a:prstGeom prst="ellipse">
                          <a:avLst/>
                        </a:prstGeom>
                        <a:noFill/>
                        <a:ln>
                          <a:solidFill>
                            <a:srgbClr val="FFC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5" name="円/楕円 225"/>
                        <p:cNvSpPr/>
                        <p:nvPr/>
                      </p:nvSpPr>
                      <p:spPr>
                        <a:xfrm>
                          <a:off x="16292115" y="8730934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6" name="円/楕円 226"/>
                        <p:cNvSpPr/>
                        <p:nvPr/>
                      </p:nvSpPr>
                      <p:spPr>
                        <a:xfrm>
                          <a:off x="16561091" y="9514351"/>
                          <a:ext cx="540000" cy="54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7" name="円/楕円 227"/>
                        <p:cNvSpPr/>
                        <p:nvPr/>
                      </p:nvSpPr>
                      <p:spPr>
                        <a:xfrm>
                          <a:off x="16653300" y="8729897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77000">
                              <a:srgbClr val="FFC000"/>
                            </a:gs>
                            <a:gs pos="1000">
                              <a:srgbClr val="FF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8" name="円/楕円 228"/>
                        <p:cNvSpPr/>
                        <p:nvPr/>
                      </p:nvSpPr>
                      <p:spPr>
                        <a:xfrm>
                          <a:off x="17084203" y="9739046"/>
                          <a:ext cx="720000" cy="720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6">
                                <a:lumMod val="0"/>
                                <a:lumOff val="100000"/>
                              </a:schemeClr>
                            </a:gs>
                            <a:gs pos="38000">
                              <a:srgbClr val="FFC000"/>
                            </a:gs>
                            <a:gs pos="1000">
                              <a:srgbClr val="FFC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95" name="右矢印 215"/>
                      <p:cNvSpPr/>
                      <p:nvPr/>
                    </p:nvSpPr>
                    <p:spPr>
                      <a:xfrm>
                        <a:off x="21962046" y="8664658"/>
                        <a:ext cx="883125" cy="949394"/>
                      </a:xfrm>
                      <a:prstGeom prst="rightArrow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6" name="右矢印 216"/>
                      <p:cNvSpPr/>
                      <p:nvPr/>
                    </p:nvSpPr>
                    <p:spPr>
                      <a:xfrm>
                        <a:off x="17929598" y="8664658"/>
                        <a:ext cx="883125" cy="949394"/>
                      </a:xfrm>
                      <a:prstGeom prst="rightArrow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7" name="円/楕円 217"/>
                      <p:cNvSpPr/>
                      <p:nvPr/>
                    </p:nvSpPr>
                    <p:spPr>
                      <a:xfrm>
                        <a:off x="14852611" y="7723070"/>
                        <a:ext cx="2952000" cy="2952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53" name="グループ化 152"/>
                    <p:cNvGrpSpPr/>
                    <p:nvPr/>
                  </p:nvGrpSpPr>
                  <p:grpSpPr>
                    <a:xfrm>
                      <a:off x="5578207" y="5035196"/>
                      <a:ext cx="1708756" cy="1679293"/>
                      <a:chOff x="20541027" y="7344000"/>
                      <a:chExt cx="3960000" cy="3960000"/>
                    </a:xfrm>
                  </p:grpSpPr>
                  <p:sp>
                    <p:nvSpPr>
                      <p:cNvPr id="154" name="円/楕円 174"/>
                      <p:cNvSpPr/>
                      <p:nvPr/>
                    </p:nvSpPr>
                    <p:spPr>
                      <a:xfrm>
                        <a:off x="20541027" y="7344000"/>
                        <a:ext cx="3960000" cy="3960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円/楕円 175"/>
                      <p:cNvSpPr/>
                      <p:nvPr/>
                    </p:nvSpPr>
                    <p:spPr>
                      <a:xfrm>
                        <a:off x="23465185" y="8198058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6" name="円/楕円 176"/>
                      <p:cNvSpPr/>
                      <p:nvPr/>
                    </p:nvSpPr>
                    <p:spPr>
                      <a:xfrm>
                        <a:off x="22659590" y="10723396"/>
                        <a:ext cx="360000" cy="36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7" name="円/楕円 177"/>
                      <p:cNvSpPr/>
                      <p:nvPr/>
                    </p:nvSpPr>
                    <p:spPr>
                      <a:xfrm>
                        <a:off x="21172653" y="7961450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8" name="円/楕円 178"/>
                      <p:cNvSpPr/>
                      <p:nvPr/>
                    </p:nvSpPr>
                    <p:spPr>
                      <a:xfrm>
                        <a:off x="21820909" y="10503681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" name="円/楕円 179"/>
                      <p:cNvSpPr/>
                      <p:nvPr/>
                    </p:nvSpPr>
                    <p:spPr>
                      <a:xfrm>
                        <a:off x="20612856" y="9378926"/>
                        <a:ext cx="360000" cy="36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0" name="円/楕円 180"/>
                      <p:cNvSpPr/>
                      <p:nvPr/>
                    </p:nvSpPr>
                    <p:spPr>
                      <a:xfrm>
                        <a:off x="21671767" y="8056934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1" name="円/楕円 181"/>
                      <p:cNvSpPr/>
                      <p:nvPr/>
                    </p:nvSpPr>
                    <p:spPr>
                      <a:xfrm>
                        <a:off x="23732160" y="8762960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2" name="円/楕円 182"/>
                      <p:cNvSpPr/>
                      <p:nvPr/>
                    </p:nvSpPr>
                    <p:spPr>
                      <a:xfrm>
                        <a:off x="21895025" y="7839121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3" name="円/楕円 183"/>
                      <p:cNvSpPr/>
                      <p:nvPr/>
                    </p:nvSpPr>
                    <p:spPr>
                      <a:xfrm>
                        <a:off x="21044864" y="10027078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4" name="円/楕円 184"/>
                      <p:cNvSpPr/>
                      <p:nvPr/>
                    </p:nvSpPr>
                    <p:spPr>
                      <a:xfrm>
                        <a:off x="23416089" y="9549377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5" name="円/楕円 185"/>
                      <p:cNvSpPr/>
                      <p:nvPr/>
                    </p:nvSpPr>
                    <p:spPr>
                      <a:xfrm>
                        <a:off x="22917072" y="7866838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6" name="円/楕円 186"/>
                      <p:cNvSpPr/>
                      <p:nvPr/>
                    </p:nvSpPr>
                    <p:spPr>
                      <a:xfrm>
                        <a:off x="21846257" y="7537960"/>
                        <a:ext cx="360000" cy="36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" name="円/楕円 187"/>
                      <p:cNvSpPr/>
                      <p:nvPr/>
                    </p:nvSpPr>
                    <p:spPr>
                      <a:xfrm>
                        <a:off x="21728741" y="9186783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8" name="円/楕円 188"/>
                      <p:cNvSpPr/>
                      <p:nvPr/>
                    </p:nvSpPr>
                    <p:spPr>
                      <a:xfrm>
                        <a:off x="21981048" y="973904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9" name="円/楕円 189"/>
                      <p:cNvSpPr/>
                      <p:nvPr/>
                    </p:nvSpPr>
                    <p:spPr>
                      <a:xfrm>
                        <a:off x="21273829" y="9046649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0" name="円/楕円 190"/>
                      <p:cNvSpPr/>
                      <p:nvPr/>
                    </p:nvSpPr>
                    <p:spPr>
                      <a:xfrm>
                        <a:off x="23418723" y="9035134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1" name="円/楕円 191"/>
                      <p:cNvSpPr/>
                      <p:nvPr/>
                    </p:nvSpPr>
                    <p:spPr>
                      <a:xfrm>
                        <a:off x="22528931" y="8258403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2" name="円/楕円 192"/>
                      <p:cNvSpPr/>
                      <p:nvPr/>
                    </p:nvSpPr>
                    <p:spPr>
                      <a:xfrm>
                        <a:off x="20953171" y="9309133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3" name="円/楕円 193"/>
                      <p:cNvSpPr/>
                      <p:nvPr/>
                    </p:nvSpPr>
                    <p:spPr>
                      <a:xfrm>
                        <a:off x="21443591" y="9798587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4" name="円/楕円 194"/>
                      <p:cNvSpPr/>
                      <p:nvPr/>
                    </p:nvSpPr>
                    <p:spPr>
                      <a:xfrm>
                        <a:off x="20826998" y="8523334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5" name="円/楕円 195"/>
                      <p:cNvSpPr/>
                      <p:nvPr/>
                    </p:nvSpPr>
                    <p:spPr>
                      <a:xfrm>
                        <a:off x="22321235" y="764193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6" name="円/楕円 196"/>
                      <p:cNvSpPr/>
                      <p:nvPr/>
                    </p:nvSpPr>
                    <p:spPr>
                      <a:xfrm>
                        <a:off x="23853176" y="9991022"/>
                        <a:ext cx="252000" cy="252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7" name="円/楕円 197"/>
                      <p:cNvSpPr/>
                      <p:nvPr/>
                    </p:nvSpPr>
                    <p:spPr>
                      <a:xfrm>
                        <a:off x="20972896" y="10036858"/>
                        <a:ext cx="360000" cy="36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8" name="円/楕円 198"/>
                      <p:cNvSpPr/>
                      <p:nvPr/>
                    </p:nvSpPr>
                    <p:spPr>
                      <a:xfrm>
                        <a:off x="21390617" y="8721980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9" name="円/楕円 199"/>
                      <p:cNvSpPr/>
                      <p:nvPr/>
                    </p:nvSpPr>
                    <p:spPr>
                      <a:xfrm>
                        <a:off x="22186163" y="8491892"/>
                        <a:ext cx="540000" cy="54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0" name="円/楕円 200"/>
                      <p:cNvSpPr/>
                      <p:nvPr/>
                    </p:nvSpPr>
                    <p:spPr>
                      <a:xfrm>
                        <a:off x="22996923" y="8415022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1" name="円/楕円 201"/>
                      <p:cNvSpPr/>
                      <p:nvPr/>
                    </p:nvSpPr>
                    <p:spPr>
                      <a:xfrm>
                        <a:off x="23149323" y="8567422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2" name="円/楕円 202"/>
                      <p:cNvSpPr/>
                      <p:nvPr/>
                    </p:nvSpPr>
                    <p:spPr>
                      <a:xfrm>
                        <a:off x="21538171" y="10076068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3" name="円/楕円 203"/>
                      <p:cNvSpPr/>
                      <p:nvPr/>
                    </p:nvSpPr>
                    <p:spPr>
                      <a:xfrm>
                        <a:off x="22906323" y="9644020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rgbClr val="FFC000"/>
                          </a:gs>
                          <a:gs pos="1000">
                            <a:srgbClr val="FFC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4" name="円/楕円 204"/>
                      <p:cNvSpPr/>
                      <p:nvPr/>
                    </p:nvSpPr>
                    <p:spPr>
                      <a:xfrm>
                        <a:off x="22906323" y="1014807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5" name="円/楕円 205"/>
                      <p:cNvSpPr/>
                      <p:nvPr/>
                    </p:nvSpPr>
                    <p:spPr>
                      <a:xfrm>
                        <a:off x="22215208" y="10277952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6" name="円/楕円 206"/>
                      <p:cNvSpPr/>
                      <p:nvPr/>
                    </p:nvSpPr>
                    <p:spPr>
                      <a:xfrm>
                        <a:off x="22258171" y="870783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7" name="円/楕円 207"/>
                      <p:cNvSpPr/>
                      <p:nvPr/>
                    </p:nvSpPr>
                    <p:spPr>
                      <a:xfrm>
                        <a:off x="22167697" y="9644352"/>
                        <a:ext cx="252000" cy="252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8" name="円/楕円 208"/>
                      <p:cNvSpPr/>
                      <p:nvPr/>
                    </p:nvSpPr>
                    <p:spPr>
                      <a:xfrm>
                        <a:off x="22719284" y="10124898"/>
                        <a:ext cx="360000" cy="36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3800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">
                            <a:schemeClr val="accent6">
                              <a:lumMod val="60000"/>
                              <a:lumOff val="4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9" name="円/楕円 209"/>
                      <p:cNvSpPr/>
                      <p:nvPr/>
                    </p:nvSpPr>
                    <p:spPr>
                      <a:xfrm>
                        <a:off x="22330179" y="942799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0" name="円/楕円 210"/>
                      <p:cNvSpPr/>
                      <p:nvPr/>
                    </p:nvSpPr>
                    <p:spPr>
                      <a:xfrm>
                        <a:off x="22269000" y="1009908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1" name="円/楕円 211"/>
                      <p:cNvSpPr/>
                      <p:nvPr/>
                    </p:nvSpPr>
                    <p:spPr>
                      <a:xfrm>
                        <a:off x="22701128" y="9018886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2" name="円/楕円 212"/>
                      <p:cNvSpPr/>
                      <p:nvPr/>
                    </p:nvSpPr>
                    <p:spPr>
                      <a:xfrm>
                        <a:off x="21980968" y="8442902"/>
                        <a:ext cx="720000" cy="720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6">
                              <a:lumMod val="0"/>
                              <a:lumOff val="100000"/>
                            </a:schemeClr>
                          </a:gs>
                          <a:gs pos="77000">
                            <a:srgbClr val="FFC000"/>
                          </a:gs>
                          <a:gs pos="1000">
                            <a:srgbClr val="FF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48" name="円/楕円 168"/>
                  <p:cNvSpPr/>
                  <p:nvPr/>
                </p:nvSpPr>
                <p:spPr>
                  <a:xfrm>
                    <a:off x="6352988" y="5328888"/>
                    <a:ext cx="371469" cy="365064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63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円/楕円 169"/>
                  <p:cNvSpPr/>
                  <p:nvPr/>
                </p:nvSpPr>
                <p:spPr>
                  <a:xfrm>
                    <a:off x="6067036" y="6109612"/>
                    <a:ext cx="371469" cy="365064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63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円/楕円 170"/>
                  <p:cNvSpPr/>
                  <p:nvPr/>
                </p:nvSpPr>
                <p:spPr>
                  <a:xfrm>
                    <a:off x="5923392" y="5394381"/>
                    <a:ext cx="371469" cy="365064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63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円/楕円 171"/>
                  <p:cNvSpPr/>
                  <p:nvPr/>
                </p:nvSpPr>
                <p:spPr>
                  <a:xfrm>
                    <a:off x="6088177" y="5816331"/>
                    <a:ext cx="371469" cy="365064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63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4" name="円/楕円 164"/>
              <p:cNvSpPr/>
              <p:nvPr/>
            </p:nvSpPr>
            <p:spPr>
              <a:xfrm>
                <a:off x="6892804" y="4677926"/>
                <a:ext cx="371469" cy="365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6918824" y="4133378"/>
            <a:ext cx="2540647" cy="1360420"/>
            <a:chOff x="24649169" y="9750073"/>
            <a:chExt cx="4534702" cy="3229253"/>
          </a:xfrm>
        </p:grpSpPr>
        <p:sp>
          <p:nvSpPr>
            <p:cNvPr id="65" name="円/楕円 85"/>
            <p:cNvSpPr/>
            <p:nvPr/>
          </p:nvSpPr>
          <p:spPr>
            <a:xfrm rot="16200000">
              <a:off x="25809586" y="10067447"/>
              <a:ext cx="1751462" cy="407229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6" name="直線コネクタ 65"/>
            <p:cNvCxnSpPr/>
            <p:nvPr/>
          </p:nvCxnSpPr>
          <p:spPr>
            <a:xfrm flipH="1">
              <a:off x="28748889" y="10034873"/>
              <a:ext cx="434982" cy="20452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円/楕円 87"/>
            <p:cNvSpPr/>
            <p:nvPr/>
          </p:nvSpPr>
          <p:spPr>
            <a:xfrm rot="5700000">
              <a:off x="28340511" y="9352039"/>
              <a:ext cx="436607" cy="123267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8" name="直線コネクタ 67"/>
            <p:cNvCxnSpPr/>
            <p:nvPr/>
          </p:nvCxnSpPr>
          <p:spPr>
            <a:xfrm flipH="1">
              <a:off x="25245269" y="9914268"/>
              <a:ext cx="2699279" cy="15697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円/楕円 89"/>
            <p:cNvSpPr/>
            <p:nvPr/>
          </p:nvSpPr>
          <p:spPr>
            <a:xfrm>
              <a:off x="26013195" y="12478682"/>
              <a:ext cx="510612" cy="500644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63000">
                  <a:srgbClr val="FFC000"/>
                </a:gs>
                <a:gs pos="1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90"/>
            <p:cNvSpPr/>
            <p:nvPr/>
          </p:nvSpPr>
          <p:spPr>
            <a:xfrm>
              <a:off x="25581147" y="12667650"/>
              <a:ext cx="460260" cy="285940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38000">
                  <a:schemeClr val="accent6">
                    <a:lumMod val="60000"/>
                    <a:lumOff val="40000"/>
                  </a:schemeClr>
                </a:gs>
                <a:gs pos="1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91"/>
            <p:cNvSpPr/>
            <p:nvPr/>
          </p:nvSpPr>
          <p:spPr>
            <a:xfrm>
              <a:off x="27112943" y="12629120"/>
              <a:ext cx="412420" cy="278198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38000">
                  <a:schemeClr val="accent6">
                    <a:lumMod val="60000"/>
                    <a:lumOff val="40000"/>
                  </a:schemeClr>
                </a:gs>
                <a:gs pos="1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92"/>
            <p:cNvSpPr/>
            <p:nvPr/>
          </p:nvSpPr>
          <p:spPr>
            <a:xfrm>
              <a:off x="26484003" y="12447892"/>
              <a:ext cx="490392" cy="503094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38000">
                  <a:srgbClr val="FFC000"/>
                </a:gs>
                <a:gs pos="1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24713139" y="11721713"/>
              <a:ext cx="3802168" cy="1168367"/>
              <a:chOff x="24713139" y="11721713"/>
              <a:chExt cx="3802168" cy="1168367"/>
            </a:xfrm>
          </p:grpSpPr>
          <p:sp>
            <p:nvSpPr>
              <p:cNvPr id="119" name="円/楕円 139"/>
              <p:cNvSpPr/>
              <p:nvPr/>
            </p:nvSpPr>
            <p:spPr>
              <a:xfrm>
                <a:off x="27805368" y="12013214"/>
                <a:ext cx="486343" cy="39045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円/楕円 140"/>
              <p:cNvSpPr/>
              <p:nvPr/>
            </p:nvSpPr>
            <p:spPr>
              <a:xfrm>
                <a:off x="26380306" y="11721713"/>
                <a:ext cx="496986" cy="56604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/楕円 141"/>
              <p:cNvSpPr/>
              <p:nvPr/>
            </p:nvSpPr>
            <p:spPr>
              <a:xfrm>
                <a:off x="25196971" y="12312846"/>
                <a:ext cx="500159" cy="52749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/楕円 142"/>
              <p:cNvSpPr/>
              <p:nvPr/>
            </p:nvSpPr>
            <p:spPr>
              <a:xfrm>
                <a:off x="26877291" y="12331254"/>
                <a:ext cx="413917" cy="47616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143"/>
              <p:cNvSpPr/>
              <p:nvPr/>
            </p:nvSpPr>
            <p:spPr>
              <a:xfrm>
                <a:off x="27361126" y="11816968"/>
                <a:ext cx="519039" cy="5262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144"/>
              <p:cNvSpPr/>
              <p:nvPr/>
            </p:nvSpPr>
            <p:spPr>
              <a:xfrm>
                <a:off x="25285536" y="11902984"/>
                <a:ext cx="450205" cy="52660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円/楕円 145"/>
              <p:cNvSpPr/>
              <p:nvPr/>
            </p:nvSpPr>
            <p:spPr>
              <a:xfrm>
                <a:off x="24789059" y="12142772"/>
                <a:ext cx="514612" cy="47651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chemeClr val="accent6">
                      <a:lumMod val="60000"/>
                      <a:lumOff val="40000"/>
                    </a:schemeClr>
                  </a:gs>
                  <a:gs pos="1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146"/>
              <p:cNvSpPr/>
              <p:nvPr/>
            </p:nvSpPr>
            <p:spPr>
              <a:xfrm>
                <a:off x="27382281" y="12363479"/>
                <a:ext cx="450205" cy="52660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47"/>
              <p:cNvSpPr/>
              <p:nvPr/>
            </p:nvSpPr>
            <p:spPr>
              <a:xfrm>
                <a:off x="27853468" y="12259246"/>
                <a:ext cx="361020" cy="468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48"/>
              <p:cNvSpPr/>
              <p:nvPr/>
            </p:nvSpPr>
            <p:spPr>
              <a:xfrm>
                <a:off x="25585390" y="12249375"/>
                <a:ext cx="474877" cy="494318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149"/>
              <p:cNvSpPr/>
              <p:nvPr/>
            </p:nvSpPr>
            <p:spPr>
              <a:xfrm>
                <a:off x="25072945" y="11969579"/>
                <a:ext cx="414488" cy="34928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150"/>
              <p:cNvSpPr/>
              <p:nvPr/>
            </p:nvSpPr>
            <p:spPr>
              <a:xfrm>
                <a:off x="26968596" y="11748086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51"/>
              <p:cNvSpPr/>
              <p:nvPr/>
            </p:nvSpPr>
            <p:spPr>
              <a:xfrm>
                <a:off x="25657620" y="11816968"/>
                <a:ext cx="496986" cy="56604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152"/>
              <p:cNvSpPr/>
              <p:nvPr/>
            </p:nvSpPr>
            <p:spPr>
              <a:xfrm>
                <a:off x="28172148" y="12109559"/>
                <a:ext cx="343159" cy="36622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53"/>
              <p:cNvSpPr/>
              <p:nvPr/>
            </p:nvSpPr>
            <p:spPr>
              <a:xfrm>
                <a:off x="24713139" y="11922300"/>
                <a:ext cx="291584" cy="35969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154"/>
              <p:cNvSpPr/>
              <p:nvPr/>
            </p:nvSpPr>
            <p:spPr>
              <a:xfrm>
                <a:off x="25930512" y="12216961"/>
                <a:ext cx="332193" cy="2959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155"/>
              <p:cNvSpPr/>
              <p:nvPr/>
            </p:nvSpPr>
            <p:spPr>
              <a:xfrm>
                <a:off x="27665621" y="12196504"/>
                <a:ext cx="312896" cy="2959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156"/>
              <p:cNvSpPr/>
              <p:nvPr/>
            </p:nvSpPr>
            <p:spPr>
              <a:xfrm>
                <a:off x="27082771" y="12129230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57"/>
              <p:cNvSpPr/>
              <p:nvPr/>
            </p:nvSpPr>
            <p:spPr>
              <a:xfrm>
                <a:off x="26085203" y="11827198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58"/>
              <p:cNvSpPr/>
              <p:nvPr/>
            </p:nvSpPr>
            <p:spPr>
              <a:xfrm>
                <a:off x="26751185" y="11800574"/>
                <a:ext cx="490392" cy="50309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59"/>
              <p:cNvSpPr/>
              <p:nvPr/>
            </p:nvSpPr>
            <p:spPr>
              <a:xfrm>
                <a:off x="26542014" y="12170360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60"/>
              <p:cNvSpPr/>
              <p:nvPr/>
            </p:nvSpPr>
            <p:spPr>
              <a:xfrm>
                <a:off x="26165595" y="12115230"/>
                <a:ext cx="510612" cy="50064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24866075" y="11207965"/>
              <a:ext cx="3726248" cy="1168367"/>
              <a:chOff x="24789059" y="11721713"/>
              <a:chExt cx="3726248" cy="1168367"/>
            </a:xfrm>
          </p:grpSpPr>
          <p:sp>
            <p:nvSpPr>
              <p:cNvPr id="97" name="円/楕円 117"/>
              <p:cNvSpPr/>
              <p:nvPr/>
            </p:nvSpPr>
            <p:spPr>
              <a:xfrm>
                <a:off x="27805368" y="12013214"/>
                <a:ext cx="486343" cy="39045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118"/>
              <p:cNvSpPr/>
              <p:nvPr/>
            </p:nvSpPr>
            <p:spPr>
              <a:xfrm>
                <a:off x="26380306" y="11721713"/>
                <a:ext cx="496986" cy="56604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119"/>
              <p:cNvSpPr/>
              <p:nvPr/>
            </p:nvSpPr>
            <p:spPr>
              <a:xfrm>
                <a:off x="25196971" y="12312846"/>
                <a:ext cx="500159" cy="52749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120"/>
              <p:cNvSpPr/>
              <p:nvPr/>
            </p:nvSpPr>
            <p:spPr>
              <a:xfrm>
                <a:off x="26877291" y="12331254"/>
                <a:ext cx="413917" cy="47616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121"/>
              <p:cNvSpPr/>
              <p:nvPr/>
            </p:nvSpPr>
            <p:spPr>
              <a:xfrm>
                <a:off x="27361126" y="11816968"/>
                <a:ext cx="519039" cy="5262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122"/>
              <p:cNvSpPr/>
              <p:nvPr/>
            </p:nvSpPr>
            <p:spPr>
              <a:xfrm>
                <a:off x="25285536" y="11902984"/>
                <a:ext cx="450205" cy="52660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23"/>
              <p:cNvSpPr/>
              <p:nvPr/>
            </p:nvSpPr>
            <p:spPr>
              <a:xfrm>
                <a:off x="24789059" y="12142772"/>
                <a:ext cx="514612" cy="47651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chemeClr val="accent6">
                      <a:lumMod val="60000"/>
                      <a:lumOff val="40000"/>
                    </a:schemeClr>
                  </a:gs>
                  <a:gs pos="1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/楕円 124"/>
              <p:cNvSpPr/>
              <p:nvPr/>
            </p:nvSpPr>
            <p:spPr>
              <a:xfrm>
                <a:off x="27382281" y="12363479"/>
                <a:ext cx="450205" cy="52660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125"/>
              <p:cNvSpPr/>
              <p:nvPr/>
            </p:nvSpPr>
            <p:spPr>
              <a:xfrm>
                <a:off x="27853468" y="12401739"/>
                <a:ext cx="361020" cy="468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126"/>
              <p:cNvSpPr/>
              <p:nvPr/>
            </p:nvSpPr>
            <p:spPr>
              <a:xfrm>
                <a:off x="25585390" y="12249375"/>
                <a:ext cx="474877" cy="494318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127"/>
              <p:cNvSpPr/>
              <p:nvPr/>
            </p:nvSpPr>
            <p:spPr>
              <a:xfrm>
                <a:off x="25072945" y="11969579"/>
                <a:ext cx="414488" cy="34928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28"/>
              <p:cNvSpPr/>
              <p:nvPr/>
            </p:nvSpPr>
            <p:spPr>
              <a:xfrm>
                <a:off x="26968596" y="11748086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129"/>
              <p:cNvSpPr/>
              <p:nvPr/>
            </p:nvSpPr>
            <p:spPr>
              <a:xfrm>
                <a:off x="25657620" y="11816968"/>
                <a:ext cx="496986" cy="56604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130"/>
              <p:cNvSpPr/>
              <p:nvPr/>
            </p:nvSpPr>
            <p:spPr>
              <a:xfrm>
                <a:off x="28172148" y="12109559"/>
                <a:ext cx="343159" cy="36622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131"/>
              <p:cNvSpPr/>
              <p:nvPr/>
            </p:nvSpPr>
            <p:spPr>
              <a:xfrm>
                <a:off x="28198332" y="12322668"/>
                <a:ext cx="291584" cy="35969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132"/>
              <p:cNvSpPr/>
              <p:nvPr/>
            </p:nvSpPr>
            <p:spPr>
              <a:xfrm>
                <a:off x="25930512" y="12216961"/>
                <a:ext cx="332193" cy="2959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33"/>
              <p:cNvSpPr/>
              <p:nvPr/>
            </p:nvSpPr>
            <p:spPr>
              <a:xfrm>
                <a:off x="27665621" y="12196504"/>
                <a:ext cx="312896" cy="29597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34"/>
              <p:cNvSpPr/>
              <p:nvPr/>
            </p:nvSpPr>
            <p:spPr>
              <a:xfrm>
                <a:off x="27082771" y="12129230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135"/>
              <p:cNvSpPr/>
              <p:nvPr/>
            </p:nvSpPr>
            <p:spPr>
              <a:xfrm>
                <a:off x="26085203" y="11827198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136"/>
              <p:cNvSpPr/>
              <p:nvPr/>
            </p:nvSpPr>
            <p:spPr>
              <a:xfrm>
                <a:off x="26751185" y="11800574"/>
                <a:ext cx="490392" cy="50309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38000">
                    <a:srgbClr val="FFC000"/>
                  </a:gs>
                  <a:gs pos="1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37"/>
              <p:cNvSpPr/>
              <p:nvPr/>
            </p:nvSpPr>
            <p:spPr>
              <a:xfrm>
                <a:off x="26542014" y="12170360"/>
                <a:ext cx="481531" cy="406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円/楕円 138"/>
              <p:cNvSpPr/>
              <p:nvPr/>
            </p:nvSpPr>
            <p:spPr>
              <a:xfrm>
                <a:off x="26165595" y="12115230"/>
                <a:ext cx="510612" cy="50064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25632000" y="11985951"/>
              <a:ext cx="2892070" cy="403699"/>
              <a:chOff x="25569397" y="12218746"/>
              <a:chExt cx="2892070" cy="403699"/>
            </a:xfrm>
          </p:grpSpPr>
          <p:cxnSp>
            <p:nvCxnSpPr>
              <p:cNvPr id="92" name="直線矢印コネクタ 91"/>
              <p:cNvCxnSpPr/>
              <p:nvPr/>
            </p:nvCxnSpPr>
            <p:spPr>
              <a:xfrm flipH="1" flipV="1">
                <a:off x="25569397" y="12331056"/>
                <a:ext cx="2880000" cy="108000"/>
              </a:xfrm>
              <a:prstGeom prst="straightConnector1">
                <a:avLst/>
              </a:prstGeom>
              <a:ln w="476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右矢印 113"/>
              <p:cNvSpPr/>
              <p:nvPr/>
            </p:nvSpPr>
            <p:spPr>
              <a:xfrm rot="10800000">
                <a:off x="28137467" y="12231534"/>
                <a:ext cx="324000" cy="387752"/>
              </a:xfrm>
              <a:prstGeom prst="rightArrow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右矢印 114"/>
              <p:cNvSpPr/>
              <p:nvPr/>
            </p:nvSpPr>
            <p:spPr>
              <a:xfrm rot="10800000">
                <a:off x="27777427" y="12231534"/>
                <a:ext cx="324000" cy="387752"/>
              </a:xfrm>
              <a:prstGeom prst="rightArrow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右矢印 115"/>
              <p:cNvSpPr/>
              <p:nvPr/>
            </p:nvSpPr>
            <p:spPr>
              <a:xfrm rot="10800000">
                <a:off x="27400526" y="12218746"/>
                <a:ext cx="324000" cy="387752"/>
              </a:xfrm>
              <a:prstGeom prst="rightArrow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右矢印 116"/>
              <p:cNvSpPr/>
              <p:nvPr/>
            </p:nvSpPr>
            <p:spPr>
              <a:xfrm rot="10800000">
                <a:off x="27040781" y="12234693"/>
                <a:ext cx="324000" cy="387752"/>
              </a:xfrm>
              <a:prstGeom prst="rightArrow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右矢印 96"/>
            <p:cNvSpPr/>
            <p:nvPr/>
          </p:nvSpPr>
          <p:spPr>
            <a:xfrm rot="10800000">
              <a:off x="26765348" y="12001898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右矢印 97"/>
            <p:cNvSpPr/>
            <p:nvPr/>
          </p:nvSpPr>
          <p:spPr>
            <a:xfrm rot="10860000">
              <a:off x="25681490" y="11922162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右矢印 98"/>
            <p:cNvSpPr/>
            <p:nvPr/>
          </p:nvSpPr>
          <p:spPr>
            <a:xfrm rot="12300000">
              <a:off x="25885714" y="11653358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右矢印 99"/>
            <p:cNvSpPr/>
            <p:nvPr/>
          </p:nvSpPr>
          <p:spPr>
            <a:xfrm rot="13200000">
              <a:off x="26023093" y="11330664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右矢印 100"/>
            <p:cNvSpPr/>
            <p:nvPr/>
          </p:nvSpPr>
          <p:spPr>
            <a:xfrm rot="10800000">
              <a:off x="26398351" y="11970070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右矢印 101"/>
            <p:cNvSpPr/>
            <p:nvPr/>
          </p:nvSpPr>
          <p:spPr>
            <a:xfrm rot="10800000">
              <a:off x="26074075" y="11940087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右矢印 102"/>
            <p:cNvSpPr/>
            <p:nvPr/>
          </p:nvSpPr>
          <p:spPr>
            <a:xfrm rot="9300000">
              <a:off x="25767254" y="12270109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右矢印 103"/>
            <p:cNvSpPr/>
            <p:nvPr/>
          </p:nvSpPr>
          <p:spPr>
            <a:xfrm rot="9000000">
              <a:off x="25967177" y="12541274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右矢印 104"/>
            <p:cNvSpPr/>
            <p:nvPr/>
          </p:nvSpPr>
          <p:spPr>
            <a:xfrm rot="12900000">
              <a:off x="26537701" y="11407507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右矢印 105"/>
            <p:cNvSpPr/>
            <p:nvPr/>
          </p:nvSpPr>
          <p:spPr>
            <a:xfrm rot="12000000">
              <a:off x="26329393" y="11692838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右矢印 106"/>
            <p:cNvSpPr/>
            <p:nvPr/>
          </p:nvSpPr>
          <p:spPr>
            <a:xfrm rot="10800000">
              <a:off x="27308741" y="12322939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右矢印 107"/>
            <p:cNvSpPr/>
            <p:nvPr/>
          </p:nvSpPr>
          <p:spPr>
            <a:xfrm rot="10800000">
              <a:off x="27268668" y="11713187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右矢印 108"/>
            <p:cNvSpPr/>
            <p:nvPr/>
          </p:nvSpPr>
          <p:spPr>
            <a:xfrm rot="10200000">
              <a:off x="26263236" y="12235125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右矢印 109"/>
            <p:cNvSpPr/>
            <p:nvPr/>
          </p:nvSpPr>
          <p:spPr>
            <a:xfrm rot="11400000">
              <a:off x="26842052" y="11611174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右矢印 110"/>
            <p:cNvSpPr/>
            <p:nvPr/>
          </p:nvSpPr>
          <p:spPr>
            <a:xfrm rot="8700000">
              <a:off x="26420399" y="12512413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右矢印 111"/>
            <p:cNvSpPr/>
            <p:nvPr/>
          </p:nvSpPr>
          <p:spPr>
            <a:xfrm rot="10200000">
              <a:off x="26810117" y="12350364"/>
              <a:ext cx="324000" cy="387752"/>
            </a:xfrm>
            <a:prstGeom prst="rightArrow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9" name="直線矢印コネクタ 8"/>
          <p:cNvCxnSpPr/>
          <p:nvPr/>
        </p:nvCxnSpPr>
        <p:spPr>
          <a:xfrm>
            <a:off x="3048832" y="4089941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3086582" y="3167255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749622" y="3724498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3222154" y="3850720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2601362" y="3334375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755100" y="3834425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 flipV="1">
            <a:off x="2981663" y="3434216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2583041" y="4100666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 flipV="1">
            <a:off x="2890512" y="339818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 flipV="1">
            <a:off x="2399707" y="363948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 flipV="1">
            <a:off x="3186442" y="4063988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 flipV="1">
            <a:off x="2836904" y="3974983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 flipV="1">
            <a:off x="3504525" y="347184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3048432" y="4089941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 flipV="1">
            <a:off x="3086182" y="3167255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3221754" y="3850720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754700" y="3834425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 flipV="1">
            <a:off x="2981263" y="3434216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3186042" y="4063988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3504125" y="347184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H="1">
            <a:off x="4634080" y="3306469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4615759" y="407276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 flipV="1">
            <a:off x="4432425" y="361157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H="1" flipV="1">
            <a:off x="4869622" y="3947077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5081150" y="4062035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5118900" y="313934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5254472" y="3822814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4787418" y="3806519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H="1" flipV="1">
            <a:off x="5013981" y="3406310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5218760" y="4036082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H="1" flipV="1">
            <a:off x="5536843" y="344394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H="1">
            <a:off x="6692557" y="3330079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6674236" y="409637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H="1" flipV="1">
            <a:off x="6490902" y="363518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flipH="1" flipV="1">
            <a:off x="6928099" y="3970687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7139627" y="4085645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flipH="1" flipV="1">
            <a:off x="7177377" y="316295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V="1">
            <a:off x="7312949" y="3846424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6845895" y="3830129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flipH="1" flipV="1">
            <a:off x="7072458" y="3429920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flipH="1" flipV="1">
            <a:off x="7277237" y="4059692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flipH="1" flipV="1">
            <a:off x="7595320" y="346755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H="1">
            <a:off x="8660888" y="3392326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>
            <a:off x="2808437" y="411998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H="1" flipV="1">
            <a:off x="8459233" y="3697433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H="1" flipV="1">
            <a:off x="3500177" y="3775354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9263501" y="378489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 flipH="1" flipV="1">
            <a:off x="9145708" y="322520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 flipH="1" flipV="1">
            <a:off x="8879805" y="4214757"/>
            <a:ext cx="432443" cy="281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8814226" y="3892376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H="1" flipV="1">
            <a:off x="9040789" y="3492167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 flipH="1" flipV="1">
            <a:off x="9297084" y="4096181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flipH="1" flipV="1">
            <a:off x="9563651" y="352979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206" idx="6"/>
          </p:cNvCxnSpPr>
          <p:nvPr/>
        </p:nvCxnSpPr>
        <p:spPr>
          <a:xfrm flipH="1" flipV="1">
            <a:off x="4877482" y="3669030"/>
            <a:ext cx="231963" cy="31579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テキスト ボックス 247"/>
          <p:cNvSpPr txBox="1"/>
          <p:nvPr/>
        </p:nvSpPr>
        <p:spPr>
          <a:xfrm>
            <a:off x="1638393" y="1917164"/>
            <a:ext cx="2342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Formation time</a:t>
            </a:r>
          </a:p>
          <a:p>
            <a:r>
              <a:rPr kumimoji="1" lang="en-US" altLang="ja-JP" sz="2400" dirty="0"/>
              <a:t>of </a:t>
            </a:r>
            <a:r>
              <a:rPr kumimoji="1" lang="en-US" altLang="ja-JP" sz="2400" dirty="0" err="1"/>
              <a:t>partons</a:t>
            </a:r>
            <a:endParaRPr kumimoji="1" lang="ja-JP" altLang="en-US" sz="2400" dirty="0"/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4568812" y="1924813"/>
            <a:ext cx="3552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Dynamical generation of QGP fluid</a:t>
            </a:r>
            <a:endParaRPr kumimoji="1" lang="ja-JP" altLang="en-US" sz="2400" dirty="0"/>
          </a:p>
        </p:txBody>
      </p:sp>
      <p:cxnSp>
        <p:nvCxnSpPr>
          <p:cNvPr id="252" name="直線矢印コネクタ 251"/>
          <p:cNvCxnSpPr/>
          <p:nvPr/>
        </p:nvCxnSpPr>
        <p:spPr>
          <a:xfrm>
            <a:off x="4313460" y="2878920"/>
            <a:ext cx="39204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テキスト ボックス 252"/>
          <p:cNvSpPr txBox="1"/>
          <p:nvPr/>
        </p:nvSpPr>
        <p:spPr>
          <a:xfrm>
            <a:off x="8450099" y="1919868"/>
            <a:ext cx="315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QGP fluid + mini-jet propagation</a:t>
            </a:r>
            <a:endParaRPr kumimoji="1" lang="ja-JP" altLang="en-US" sz="2400" dirty="0"/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6845130" y="5579867"/>
            <a:ext cx="3049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Mini-jet induces collective flow</a:t>
            </a:r>
            <a:endParaRPr kumimoji="1" lang="ja-JP" altLang="en-US" sz="2800" dirty="0"/>
          </a:p>
        </p:txBody>
      </p:sp>
      <p:cxnSp>
        <p:nvCxnSpPr>
          <p:cNvPr id="255" name="直線矢印コネクタ 254"/>
          <p:cNvCxnSpPr>
            <a:cxnSpLocks/>
          </p:cNvCxnSpPr>
          <p:nvPr/>
        </p:nvCxnSpPr>
        <p:spPr>
          <a:xfrm>
            <a:off x="789407" y="1904948"/>
            <a:ext cx="11166373" cy="14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正方形/長方形 257"/>
              <p:cNvSpPr/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2800" dirty="0">
                    <a:solidFill>
                      <a:schemeClr val="tx1"/>
                    </a:solidFill>
                  </a:rPr>
                  <a:t>Proper time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8" name="正方形/長方形 2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  <a:blipFill>
                <a:blip r:embed="rId2"/>
                <a:stretch>
                  <a:fillRect l="-5330" t="-12941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/>
          <p:cNvSpPr txBox="1"/>
          <p:nvPr/>
        </p:nvSpPr>
        <p:spPr>
          <a:xfrm>
            <a:off x="1661358" y="4726796"/>
            <a:ext cx="2857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An ensemble of</a:t>
            </a:r>
          </a:p>
          <a:p>
            <a:r>
              <a:rPr kumimoji="1" lang="en-US" altLang="ja-JP" sz="2800" dirty="0"/>
              <a:t>initial </a:t>
            </a:r>
            <a:r>
              <a:rPr kumimoji="1" lang="en-US" altLang="ja-JP" sz="2800" dirty="0" err="1"/>
              <a:t>partons</a:t>
            </a:r>
            <a:endParaRPr kumimoji="1" lang="en-US" altLang="ja-JP" sz="2800" dirty="0"/>
          </a:p>
          <a:p>
            <a:r>
              <a:rPr kumimoji="1" lang="en-US" altLang="ja-JP" sz="2800" dirty="0"/>
              <a:t>No fluids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00336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possible picture in the (not-very) early stage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sz="2400" dirty="0" err="1"/>
                  <a:t>fm</a:t>
                </a:r>
                <a:r>
                  <a:rPr kumimoji="1" lang="ja-JP" altLang="en-US" sz="2400" dirty="0"/>
                  <a:t> </a:t>
                </a:r>
                <a:endParaRPr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</m:t>
                      </m:r>
                      <m: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線矢印コネクタ 17"/>
          <p:cNvCxnSpPr>
            <a:cxnSpLocks/>
          </p:cNvCxnSpPr>
          <p:nvPr/>
        </p:nvCxnSpPr>
        <p:spPr>
          <a:xfrm>
            <a:off x="789407" y="1904948"/>
            <a:ext cx="11166373" cy="14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18"/>
              <p:cNvSpPr/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2800" dirty="0">
                    <a:solidFill>
                      <a:schemeClr val="tx1"/>
                    </a:solidFill>
                  </a:rPr>
                  <a:t>Proper time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正方形/長方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  <a:blipFill>
                <a:blip r:embed="rId5"/>
                <a:stretch>
                  <a:fillRect l="-5330" t="-12941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矢印: 上 19"/>
          <p:cNvSpPr/>
          <p:nvPr/>
        </p:nvSpPr>
        <p:spPr>
          <a:xfrm>
            <a:off x="719346" y="2438402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" y="3053575"/>
            <a:ext cx="294249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Formation of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from decays of flux tubes</a:t>
            </a:r>
          </a:p>
        </p:txBody>
      </p:sp>
      <p:sp>
        <p:nvSpPr>
          <p:cNvPr id="22" name="矢印: 上 21"/>
          <p:cNvSpPr/>
          <p:nvPr/>
        </p:nvSpPr>
        <p:spPr>
          <a:xfrm>
            <a:off x="3702558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10712" y="3036278"/>
            <a:ext cx="4204297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</a:t>
            </a:r>
            <a:r>
              <a:rPr kumimoji="1" lang="en-US" altLang="ja-JP" sz="2800" dirty="0" err="1"/>
              <a:t>hydrodynamization</a:t>
            </a:r>
            <a:endParaRPr kumimoji="1" lang="en-US" altLang="ja-JP" sz="2800" dirty="0"/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 Formation of QGP fluids locally and dynamically</a:t>
            </a:r>
            <a:endParaRPr kumimoji="1" lang="ja-JP" altLang="en-US" sz="2800" dirty="0"/>
          </a:p>
        </p:txBody>
      </p:sp>
      <p:sp>
        <p:nvSpPr>
          <p:cNvPr id="24" name="矢印: 上 23"/>
          <p:cNvSpPr/>
          <p:nvPr/>
        </p:nvSpPr>
        <p:spPr>
          <a:xfrm>
            <a:off x="8759706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95169" y="3053575"/>
            <a:ext cx="3492739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conventional QGP fluid + jet simulations </a:t>
            </a:r>
            <a:endParaRPr kumimoji="1" lang="ja-JP" altLang="en-US" sz="2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99671" y="5433100"/>
            <a:ext cx="61446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Transverse: MC-</a:t>
            </a:r>
            <a:r>
              <a:rPr kumimoji="1" lang="en-US" altLang="ja-JP" sz="2800" dirty="0" err="1"/>
              <a:t>Glauber</a:t>
            </a:r>
            <a:endParaRPr kumimoji="1" lang="en-US" altLang="ja-JP" sz="2800" dirty="0"/>
          </a:p>
          <a:p>
            <a:r>
              <a:rPr kumimoji="1" lang="en-US" altLang="ja-JP" sz="2800" dirty="0"/>
              <a:t>Longitudinal: (Modified) BGK model</a:t>
            </a:r>
          </a:p>
          <a:p>
            <a:r>
              <a:rPr kumimoji="1" lang="en-US" altLang="ja-JP" sz="2800" dirty="0"/>
              <a:t>Momentum dist. in pp: PYTHIA8</a:t>
            </a:r>
            <a:endParaRPr kumimoji="1" lang="ja-JP" altLang="en-US" sz="2800" dirty="0"/>
          </a:p>
        </p:txBody>
      </p:sp>
      <p:sp>
        <p:nvSpPr>
          <p:cNvPr id="16" name="矢印: 上 15"/>
          <p:cNvSpPr/>
          <p:nvPr/>
        </p:nvSpPr>
        <p:spPr>
          <a:xfrm>
            <a:off x="2155705" y="490498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090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Initial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production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51560" y="1520883"/>
            <a:ext cx="1006983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Any </a:t>
            </a:r>
            <a:r>
              <a:rPr kumimoji="1" lang="en-US" altLang="ja-JP" sz="2800" dirty="0" err="1"/>
              <a:t>parton</a:t>
            </a:r>
            <a:r>
              <a:rPr kumimoji="1" lang="en-US" altLang="ja-JP" sz="2800" dirty="0"/>
              <a:t>-based event generators can be used. (HIJING, EPOS, AMPT, 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>
                <a:sym typeface="Wingdings" panose="05000000000000000000" pitchFamily="2" charset="2"/>
              </a:rPr>
              <a:t>Present study: MC-</a:t>
            </a:r>
            <a:r>
              <a:rPr kumimoji="1" lang="en-US" altLang="ja-JP" sz="2800" dirty="0" err="1">
                <a:sym typeface="Wingdings" panose="05000000000000000000" pitchFamily="2" charset="2"/>
              </a:rPr>
              <a:t>Glauber</a:t>
            </a:r>
            <a:r>
              <a:rPr kumimoji="1" lang="en-US" altLang="ja-JP" sz="2800" dirty="0">
                <a:sym typeface="Wingdings" panose="05000000000000000000" pitchFamily="2" charset="2"/>
              </a:rPr>
              <a:t> + PYTHIA8 + modified Brodsky-</a:t>
            </a:r>
            <a:r>
              <a:rPr kumimoji="1" lang="en-US" altLang="ja-JP" sz="2800" dirty="0" err="1">
                <a:sym typeface="Wingdings" panose="05000000000000000000" pitchFamily="2" charset="2"/>
              </a:rPr>
              <a:t>Gunion</a:t>
            </a:r>
            <a:r>
              <a:rPr kumimoji="1" lang="en-US" altLang="ja-JP" sz="2800" dirty="0">
                <a:sym typeface="Wingdings" panose="05000000000000000000" pitchFamily="2" charset="2"/>
              </a:rPr>
              <a:t>-Kuhn (BGK) model</a:t>
            </a:r>
          </a:p>
          <a:p>
            <a:pPr marL="1371600" lvl="2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>
                <a:sym typeface="Wingdings" panose="05000000000000000000" pitchFamily="2" charset="2"/>
              </a:rPr>
              <a:t>Regarded as a sophisticated version of </a:t>
            </a:r>
            <a:r>
              <a:rPr kumimoji="1" lang="en-US" altLang="ja-JP" sz="2800" dirty="0" err="1">
                <a:sym typeface="Wingdings" panose="05000000000000000000" pitchFamily="2" charset="2"/>
              </a:rPr>
              <a:t>Glauber</a:t>
            </a:r>
            <a:r>
              <a:rPr kumimoji="1" lang="en-US" altLang="ja-JP" sz="2800" dirty="0">
                <a:sym typeface="Wingdings" panose="05000000000000000000" pitchFamily="2" charset="2"/>
              </a:rPr>
              <a:t>-type initial conditions in full 3D hydro</a:t>
            </a:r>
          </a:p>
          <a:p>
            <a:pPr marL="1371600" lvl="2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>
                <a:sym typeface="Wingdings" panose="05000000000000000000" pitchFamily="2" charset="2"/>
              </a:rPr>
              <a:t>Merit of PYTHIA: Multiplicity fluctuations and hard components naturally taken into account.</a:t>
            </a:r>
          </a:p>
          <a:p>
            <a:pPr marL="1371600" lvl="2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>
                <a:sym typeface="Wingdings" panose="05000000000000000000" pitchFamily="2" charset="2"/>
              </a:rPr>
              <a:t>Longitudinal structure can be considered through modified BGK model (see the following slides)</a:t>
            </a:r>
          </a:p>
          <a:p>
            <a:pPr marL="1371600" lvl="2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>
                <a:sym typeface="Wingdings" panose="05000000000000000000" pitchFamily="2" charset="2"/>
              </a:rPr>
              <a:t>Caveats: No energy conservation, </a:t>
            </a:r>
            <a:r>
              <a:rPr kumimoji="1" lang="en-US" altLang="ja-JP" sz="2800" dirty="0" err="1">
                <a:sym typeface="Wingdings" panose="05000000000000000000" pitchFamily="2" charset="2"/>
              </a:rPr>
              <a:t>nPDF</a:t>
            </a:r>
            <a:r>
              <a:rPr kumimoji="1" lang="en-US" altLang="ja-JP" sz="2800" dirty="0">
                <a:sym typeface="Wingdings" panose="05000000000000000000" pitchFamily="2" charset="2"/>
              </a:rPr>
              <a:t> nor isospin effects</a:t>
            </a:r>
          </a:p>
        </p:txBody>
      </p:sp>
    </p:spTree>
    <p:extLst>
      <p:ext uri="{BB962C8B-B14F-4D97-AF65-F5344CB8AC3E}">
        <p14:creationId xmlns:p14="http://schemas.microsoft.com/office/powerpoint/2010/main" val="2747753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Rapidity triangle/trapezoid in asymmetric system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7942" t="13765" r="50114" b="22568"/>
          <a:stretch/>
        </p:blipFill>
        <p:spPr>
          <a:xfrm>
            <a:off x="291189" y="1615870"/>
            <a:ext cx="3348012" cy="2730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51352" t="14372" r="6252" b="22616"/>
          <a:stretch/>
        </p:blipFill>
        <p:spPr>
          <a:xfrm>
            <a:off x="4259696" y="1626783"/>
            <a:ext cx="3384092" cy="2702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5512340" y="4607918"/>
                <a:ext cx="4741186" cy="21936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200" dirty="0">
                    <a:sym typeface="Wingdings" panose="05000000000000000000" pitchFamily="2" charset="2"/>
                  </a:rPr>
                  <a:t>Multiplicity 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part</m:t>
                        </m:r>
                        <m: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kumimoji="1" lang="ja-JP" altLang="en-US" sz="3200" dirty="0"/>
                  <a:t> </a:t>
                </a:r>
                <a:r>
                  <a:rPr kumimoji="1" lang="en-US" altLang="ja-JP" sz="3200" dirty="0"/>
                  <a:t>at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</m:oMath>
                </a14:m>
                <a:r>
                  <a:rPr kumimoji="1" lang="en-US" altLang="ja-JP" sz="3200" dirty="0">
                    <a:sym typeface="Wingdings" panose="05000000000000000000" pitchFamily="2" charset="2"/>
                  </a:rPr>
                  <a:t>, </a:t>
                </a:r>
                <a:endParaRPr kumimoji="1" lang="en-US" altLang="ja-JP" sz="3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kumimoji="1" lang="en-US" altLang="ja-JP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kumimoji="1"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>
                            <a:latin typeface="Cambria Math" panose="02040503050406030204" pitchFamily="18" charset="0"/>
                          </a:rPr>
                          <m:t>part</m:t>
                        </m:r>
                        <m:r>
                          <a:rPr kumimoji="1" lang="en-US" altLang="ja-JP" sz="320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1" lang="ja-JP" altLang="en-US" sz="3200" dirty="0"/>
                  <a:t> </a:t>
                </a:r>
                <a:r>
                  <a:rPr kumimoji="1" lang="en-US" altLang="ja-JP" sz="3200" dirty="0"/>
                  <a:t>at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kumimoji="1" lang="en-US" altLang="ja-JP" sz="3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</m:oMath>
                </a14:m>
                <a:r>
                  <a:rPr kumimoji="1" lang="en-US" altLang="ja-JP" sz="3200" dirty="0">
                    <a:sym typeface="Wingdings" panose="05000000000000000000" pitchFamily="2" charset="2"/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∝</m:t>
                    </m:r>
                    <m:sSub>
                      <m:sSubPr>
                        <m:ctrlPr>
                          <a:rPr kumimoji="1" lang="en-US" altLang="ja-JP" sz="32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kumimoji="1" lang="en-US" altLang="ja-JP" sz="32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part</m:t>
                        </m:r>
                      </m:sub>
                    </m:sSub>
                    <m:r>
                      <a:rPr kumimoji="1" lang="en-US" altLang="ja-JP" sz="32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/2</m:t>
                    </m:r>
                  </m:oMath>
                </a14:m>
                <a:r>
                  <a:rPr kumimoji="1" lang="ja-JP" altLang="en-US" sz="3200" dirty="0"/>
                  <a:t> </a:t>
                </a:r>
                <a:r>
                  <a:rPr kumimoji="1" lang="en-US" altLang="ja-JP" sz="3200" dirty="0"/>
                  <a:t>at </a:t>
                </a:r>
                <a14:m>
                  <m:oMath xmlns:m="http://schemas.openxmlformats.org/officeDocument/2006/math">
                    <m:r>
                      <a:rPr kumimoji="1" lang="en-US" altLang="ja-JP" sz="3200" i="1">
                        <a:latin typeface="Cambria Math" panose="02040503050406030204" pitchFamily="18" charset="0"/>
                      </a:rPr>
                      <m:t>𝑌</m:t>
                    </m:r>
                    <m:r>
                      <a:rPr kumimoji="1" lang="en-US" altLang="ja-JP" sz="32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340" y="4607918"/>
                <a:ext cx="4741186" cy="2193677"/>
              </a:xfrm>
              <a:prstGeom prst="rect">
                <a:avLst/>
              </a:prstGeom>
              <a:blipFill>
                <a:blip r:embed="rId4"/>
                <a:stretch>
                  <a:fillRect l="-3077" t="-3039" r="-2179" b="-66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188515" y="4410724"/>
            <a:ext cx="2137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Au-going side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8142" y="6377781"/>
            <a:ext cx="193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d-going side</a:t>
            </a:r>
            <a:endParaRPr kumimoji="1" lang="ja-JP" altLang="en-US" sz="2400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A1B8874-6823-4A94-92B2-DB5C37C647ED}"/>
              </a:ext>
            </a:extLst>
          </p:cNvPr>
          <p:cNvGrpSpPr/>
          <p:nvPr/>
        </p:nvGrpSpPr>
        <p:grpSpPr>
          <a:xfrm>
            <a:off x="7965365" y="1615870"/>
            <a:ext cx="4008930" cy="2390095"/>
            <a:chOff x="8065290" y="2372866"/>
            <a:chExt cx="4008930" cy="239009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8946015" y="2877808"/>
              <a:ext cx="2164314" cy="1339757"/>
              <a:chOff x="5290061" y="4153840"/>
              <a:chExt cx="3252563" cy="2169787"/>
            </a:xfrm>
          </p:grpSpPr>
          <p:cxnSp>
            <p:nvCxnSpPr>
              <p:cNvPr id="9" name="直線コネクタ 8"/>
              <p:cNvCxnSpPr/>
              <p:nvPr/>
            </p:nvCxnSpPr>
            <p:spPr>
              <a:xfrm flipV="1">
                <a:off x="5290061" y="4163627"/>
                <a:ext cx="0" cy="21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/>
            </p:nvCxnSpPr>
            <p:spPr>
              <a:xfrm flipV="1">
                <a:off x="8542623" y="4873840"/>
                <a:ext cx="0" cy="144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/>
            </p:nvCxnSpPr>
            <p:spPr>
              <a:xfrm flipH="1" flipV="1">
                <a:off x="5290062" y="6313840"/>
                <a:ext cx="3252561" cy="978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/>
            </p:nvCxnSpPr>
            <p:spPr>
              <a:xfrm flipH="1" flipV="1">
                <a:off x="5290061" y="4153840"/>
                <a:ext cx="3252563" cy="72489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テキスト ボックス 12"/>
                <p:cNvSpPr txBox="1"/>
                <p:nvPr/>
              </p:nvSpPr>
              <p:spPr>
                <a:xfrm>
                  <a:off x="8447844" y="4222400"/>
                  <a:ext cx="139897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𝑌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b</m:t>
                            </m:r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eam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テキスト ボックス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47844" y="4222400"/>
                  <a:ext cx="1398973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正方形/長方形 13"/>
                <p:cNvSpPr/>
                <p:nvPr/>
              </p:nvSpPr>
              <p:spPr>
                <a:xfrm>
                  <a:off x="10897764" y="4230949"/>
                  <a:ext cx="1131272" cy="52322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𝑌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b</m:t>
                            </m:r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eam</m:t>
                            </m:r>
                          </m:sub>
                        </m:sSub>
                      </m:oMath>
                    </m:oMathPara>
                  </a14:m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正方形/長方形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97764" y="4230949"/>
                  <a:ext cx="1131272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直線矢印コネクタ 14"/>
            <p:cNvCxnSpPr/>
            <p:nvPr/>
          </p:nvCxnSpPr>
          <p:spPr>
            <a:xfrm>
              <a:off x="8065290" y="4220400"/>
              <a:ext cx="395944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正方形/長方形 15"/>
                <p:cNvSpPr/>
                <p:nvPr/>
              </p:nvSpPr>
              <p:spPr>
                <a:xfrm>
                  <a:off x="8348854" y="3397618"/>
                  <a:ext cx="62395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16" name="正方形/長方形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8854" y="3397618"/>
                  <a:ext cx="623953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正方形/長方形 16"/>
                <p:cNvSpPr/>
                <p:nvPr/>
              </p:nvSpPr>
              <p:spPr>
                <a:xfrm>
                  <a:off x="11110171" y="3449094"/>
                  <a:ext cx="62074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17" name="正方形/長方形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10171" y="3449094"/>
                  <a:ext cx="620747" cy="461665"/>
                </a:xfrm>
                <a:prstGeom prst="rect">
                  <a:avLst/>
                </a:prstGeom>
                <a:blipFill>
                  <a:blip r:embed="rId8"/>
                  <a:stretch>
                    <a:fillRect b="-1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直線コネクタ 17"/>
            <p:cNvCxnSpPr/>
            <p:nvPr/>
          </p:nvCxnSpPr>
          <p:spPr>
            <a:xfrm>
              <a:off x="10045010" y="3101604"/>
              <a:ext cx="0" cy="111293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9813393" y="4239741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i="1">
                            <a:latin typeface="Cambria Math"/>
                          </a:rPr>
                          <m:t>0</m:t>
                        </m:r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19" name="テキスト ボックス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13393" y="4239741"/>
                  <a:ext cx="465191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9408606" y="2372866"/>
                  <a:ext cx="1281056" cy="6665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ja-JP" sz="200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ja-JP" altLang="en-US" sz="2000" dirty="0"/>
                              <m:t> </m:t>
                            </m:r>
                            <m:r>
                              <a:rPr lang="en-US" altLang="ja-JP" sz="2000" b="0" i="1" dirty="0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ja-JP" altLang="en-US" sz="2000" dirty="0"/>
                              <m:t> </m:t>
                            </m:r>
                          </m:num>
                          <m:den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000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8606" y="2372866"/>
                  <a:ext cx="1281056" cy="66652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11742719" y="3695315"/>
                  <a:ext cx="331501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kumimoji="1" lang="ja-JP" alt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テキスト ボックス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719" y="3695315"/>
                  <a:ext cx="331501" cy="43088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5F658A2-D80D-4E05-8A7C-876900DCD567}"/>
              </a:ext>
            </a:extLst>
          </p:cNvPr>
          <p:cNvGrpSpPr/>
          <p:nvPr/>
        </p:nvGrpSpPr>
        <p:grpSpPr>
          <a:xfrm>
            <a:off x="938343" y="4872389"/>
            <a:ext cx="2174477" cy="1548000"/>
            <a:chOff x="739180" y="5126657"/>
            <a:chExt cx="2174477" cy="1548000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B7A4F91A-5585-4D04-B725-D4B1F9E2BC5B}"/>
                </a:ext>
              </a:extLst>
            </p:cNvPr>
            <p:cNvSpPr/>
            <p:nvPr/>
          </p:nvSpPr>
          <p:spPr>
            <a:xfrm>
              <a:off x="739180" y="5126657"/>
              <a:ext cx="180000" cy="1548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834CFDCC-B19A-4CEB-AD75-A9DF20C4EA6F}"/>
                </a:ext>
              </a:extLst>
            </p:cNvPr>
            <p:cNvSpPr/>
            <p:nvPr/>
          </p:nvSpPr>
          <p:spPr>
            <a:xfrm>
              <a:off x="929690" y="5989964"/>
              <a:ext cx="1826316" cy="332400"/>
            </a:xfrm>
            <a:prstGeom prst="roundRect">
              <a:avLst/>
            </a:prstGeom>
            <a:gradFill flip="none" rotWithShape="1">
              <a:gsLst>
                <a:gs pos="17000">
                  <a:srgbClr val="FF0000"/>
                </a:gs>
                <a:gs pos="0">
                  <a:schemeClr val="accent2">
                    <a:lumMod val="20000"/>
                    <a:lumOff val="80000"/>
                  </a:schemeClr>
                </a:gs>
                <a:gs pos="60000">
                  <a:srgbClr val="FF0000">
                    <a:tint val="44500"/>
                    <a:satMod val="160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28CCBB6-BCCF-403F-A941-BF953E4386E7}"/>
                </a:ext>
              </a:extLst>
            </p:cNvPr>
            <p:cNvSpPr/>
            <p:nvPr/>
          </p:nvSpPr>
          <p:spPr>
            <a:xfrm>
              <a:off x="2733657" y="5968944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A7BF0A07-0EA7-4FB6-B526-44F7A6B5A87E}"/>
                </a:ext>
              </a:extLst>
            </p:cNvPr>
            <p:cNvSpPr/>
            <p:nvPr/>
          </p:nvSpPr>
          <p:spPr>
            <a:xfrm>
              <a:off x="2728404" y="618440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B3A9F6A-65F6-4F53-8588-D8F87BFB0FDF}"/>
              </a:ext>
            </a:extLst>
          </p:cNvPr>
          <p:cNvSpPr/>
          <p:nvPr/>
        </p:nvSpPr>
        <p:spPr>
          <a:xfrm>
            <a:off x="2528330" y="4317345"/>
            <a:ext cx="5560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/>
              <a:t>A.Adil</a:t>
            </a:r>
            <a:r>
              <a:rPr lang="en-US" altLang="ja-JP" sz="1600" dirty="0"/>
              <a:t> and </a:t>
            </a:r>
            <a:r>
              <a:rPr lang="en-US" altLang="ja-JP" sz="1600" dirty="0" err="1"/>
              <a:t>M.Gyulassy</a:t>
            </a:r>
            <a:r>
              <a:rPr lang="en-US" altLang="ja-JP" sz="1600" dirty="0"/>
              <a:t>, Phys. Rev. C </a:t>
            </a:r>
            <a:r>
              <a:rPr lang="en-US" altLang="ja-JP" sz="1600" b="1" dirty="0"/>
              <a:t>72,</a:t>
            </a:r>
            <a:r>
              <a:rPr lang="en-US" altLang="ja-JP" sz="1600" dirty="0"/>
              <a:t> 034907 (2005).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89382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Partons</a:t>
            </a:r>
            <a:r>
              <a:rPr lang="en-US" altLang="ja-JP" dirty="0"/>
              <a:t> in configuration space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4420" y="3396233"/>
            <a:ext cx="2698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Transverse plane</a:t>
            </a:r>
            <a:endParaRPr kumimoji="1" lang="ja-JP" altLang="en-US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670593" y="3800481"/>
                <a:ext cx="6081601" cy="9525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0593" y="3800481"/>
                <a:ext cx="6081601" cy="9525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1172529" y="1651537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Longitudinal space</a:t>
            </a:r>
            <a:endParaRPr kumimoji="1" lang="ja-JP" altLang="en-US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841644" y="2411866"/>
                <a:ext cx="1229952" cy="444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644" y="2411866"/>
                <a:ext cx="1229952" cy="4448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5915987" y="3017129"/>
            <a:ext cx="3177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From MC-</a:t>
            </a:r>
            <a:r>
              <a:rPr kumimoji="1" lang="en-US" altLang="ja-JP" sz="2800" dirty="0" err="1"/>
              <a:t>Glauber</a:t>
            </a:r>
            <a:endParaRPr kumimoji="1" lang="ja-JP" altLang="en-US" sz="2800" dirty="0"/>
          </a:p>
        </p:txBody>
      </p:sp>
      <p:cxnSp>
        <p:nvCxnSpPr>
          <p:cNvPr id="9" name="直線矢印コネクタ 8"/>
          <p:cNvCxnSpPr>
            <a:cxnSpLocks/>
          </p:cNvCxnSpPr>
          <p:nvPr/>
        </p:nvCxnSpPr>
        <p:spPr>
          <a:xfrm>
            <a:off x="7639657" y="3479854"/>
            <a:ext cx="795683" cy="5766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cxnSpLocks/>
          </p:cNvCxnSpPr>
          <p:nvPr/>
        </p:nvCxnSpPr>
        <p:spPr>
          <a:xfrm flipH="1">
            <a:off x="5634990" y="3469712"/>
            <a:ext cx="721540" cy="610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072682" y="2153206"/>
            <a:ext cx="2082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From PYTHIA</a:t>
            </a:r>
            <a:endParaRPr kumimoji="1" lang="ja-JP" altLang="en-US" sz="2800" dirty="0"/>
          </a:p>
        </p:txBody>
      </p:sp>
      <p:cxnSp>
        <p:nvCxnSpPr>
          <p:cNvPr id="15" name="直線矢印コネクタ 14"/>
          <p:cNvCxnSpPr>
            <a:cxnSpLocks/>
            <a:stCxn id="13" idx="1"/>
            <a:endCxn id="6" idx="3"/>
          </p:cNvCxnSpPr>
          <p:nvPr/>
        </p:nvCxnSpPr>
        <p:spPr>
          <a:xfrm flipH="1">
            <a:off x="3071596" y="2414816"/>
            <a:ext cx="1001086" cy="2194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10446634" y="4075095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楕円 16"/>
          <p:cNvSpPr/>
          <p:nvPr/>
        </p:nvSpPr>
        <p:spPr>
          <a:xfrm>
            <a:off x="10958059" y="4592570"/>
            <a:ext cx="57150" cy="6263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/>
          <p:cNvSpPr/>
          <p:nvPr/>
        </p:nvSpPr>
        <p:spPr>
          <a:xfrm>
            <a:off x="9906634" y="4655201"/>
            <a:ext cx="1080000" cy="108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/>
          <p:cNvSpPr/>
          <p:nvPr/>
        </p:nvSpPr>
        <p:spPr>
          <a:xfrm>
            <a:off x="10418059" y="5172676"/>
            <a:ext cx="57150" cy="6263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9326880" y="6157915"/>
            <a:ext cx="21717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11600613" y="5926296"/>
                <a:ext cx="2834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0613" y="5926296"/>
                <a:ext cx="28341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直線矢印コネクタ 22"/>
          <p:cNvCxnSpPr>
            <a:cxnSpLocks/>
          </p:cNvCxnSpPr>
          <p:nvPr/>
        </p:nvCxnSpPr>
        <p:spPr>
          <a:xfrm flipV="1">
            <a:off x="9326880" y="4053515"/>
            <a:ext cx="0" cy="21128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9185174" y="3535340"/>
                <a:ext cx="288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174" y="3535340"/>
                <a:ext cx="28828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テキスト ボックス 28"/>
          <p:cNvSpPr txBox="1"/>
          <p:nvPr/>
        </p:nvSpPr>
        <p:spPr>
          <a:xfrm>
            <a:off x="10835640" y="3551875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Nucleon A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9472146" y="5701295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Nucleon B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/>
              <p:cNvSpPr txBox="1"/>
              <p:nvPr/>
            </p:nvSpPr>
            <p:spPr>
              <a:xfrm>
                <a:off x="10789506" y="4212131"/>
                <a:ext cx="451406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テキスト ボックス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9506" y="4212131"/>
                <a:ext cx="451406" cy="289182"/>
              </a:xfrm>
              <a:prstGeom prst="rect">
                <a:avLst/>
              </a:prstGeom>
              <a:blipFill>
                <a:blip r:embed="rId6"/>
                <a:stretch>
                  <a:fillRect l="-8108" r="-6757" b="-148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/>
              <p:cNvSpPr txBox="1"/>
              <p:nvPr/>
            </p:nvSpPr>
            <p:spPr>
              <a:xfrm>
                <a:off x="10130693" y="5210299"/>
                <a:ext cx="455830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テキスト ボックス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0693" y="5210299"/>
                <a:ext cx="455830" cy="289182"/>
              </a:xfrm>
              <a:prstGeom prst="rect">
                <a:avLst/>
              </a:prstGeom>
              <a:blipFill>
                <a:blip r:embed="rId7"/>
                <a:stretch>
                  <a:fillRect l="-6667" r="-5333" b="-148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直線矢印コネクタ 33"/>
          <p:cNvCxnSpPr>
            <a:cxnSpLocks/>
            <a:stCxn id="19" idx="0"/>
            <a:endCxn id="17" idx="3"/>
          </p:cNvCxnSpPr>
          <p:nvPr/>
        </p:nvCxnSpPr>
        <p:spPr>
          <a:xfrm flipV="1">
            <a:off x="10446634" y="4646029"/>
            <a:ext cx="519794" cy="52664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1568957" y="4909352"/>
                <a:ext cx="6427179" cy="1834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Linear interpolation btw.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⊥,</m:t>
                        </m:r>
                        <m:r>
                          <m:rPr>
                            <m:sty m:val="p"/>
                          </m:r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⊥,</m:t>
                        </m:r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according to rapidity of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</a:t>
                </a:r>
              </a:p>
              <a:p>
                <a:r>
                  <a:rPr kumimoji="1" lang="en-US" altLang="ja-JP" sz="2800" dirty="0">
                    <a:sym typeface="Wingdings" panose="05000000000000000000" pitchFamily="2" charset="2"/>
                  </a:rPr>
                  <a:t> Randomly distributed inside cross section of color flux tube  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957" y="4909352"/>
                <a:ext cx="6427179" cy="1834798"/>
              </a:xfrm>
              <a:prstGeom prst="rect">
                <a:avLst/>
              </a:prstGeom>
              <a:blipFill>
                <a:blip r:embed="rId8"/>
                <a:stretch>
                  <a:fillRect l="-1896" t="-2990" b="-83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590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2796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Workflow for initial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phase space density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14325" y="1440180"/>
                <a:ext cx="11472863" cy="5301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AutoNum type="arabicPeriod"/>
                </a:pPr>
                <a:r>
                  <a:rPr kumimoji="1" lang="en-US" altLang="ja-JP" sz="2800" dirty="0"/>
                  <a:t>MC-</a:t>
                </a:r>
                <a:r>
                  <a:rPr kumimoji="1" lang="en-US" altLang="ja-JP" sz="2800" dirty="0" err="1"/>
                  <a:t>Glauber</a:t>
                </a:r>
                <a:endParaRPr kumimoji="1" lang="en-US" altLang="ja-JP" sz="2800" dirty="0"/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Fix impact parameter and positions of colliding nucleons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part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>
                            <a:latin typeface="Cambria Math" panose="02040503050406030204" pitchFamily="18" charset="0"/>
                          </a:rPr>
                          <m:t>part</m:t>
                        </m:r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2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coll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and tag which nucleon collides with which.</a:t>
                </a:r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kumimoji="1" lang="en-US" altLang="ja-JP" sz="2800" dirty="0"/>
                  <a:t>PYTHIA8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Run PYTHIA for each inelastic pp collision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Repeat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coll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times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Rejection sampling for generated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according to modified BGK model (see the following slides)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kumimoji="1" lang="en-US" altLang="ja-JP" sz="2800" dirty="0"/>
                  <a:t>Estimation of phase space distribution of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in each event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Momentum from PYTHIA output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Transverse position from MC-</a:t>
                </a:r>
                <a:r>
                  <a:rPr kumimoji="1" lang="en-US" altLang="ja-JP" sz="2800" dirty="0" err="1"/>
                  <a:t>Glauber</a:t>
                </a:r>
                <a:r>
                  <a:rPr kumimoji="1" lang="en-US" altLang="ja-JP" sz="2800" dirty="0"/>
                  <a:t> and PYTHIA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5" y="1440180"/>
                <a:ext cx="11472863" cy="5301323"/>
              </a:xfrm>
              <a:prstGeom prst="rect">
                <a:avLst/>
              </a:prstGeom>
              <a:blipFill>
                <a:blip r:embed="rId2"/>
                <a:stretch>
                  <a:fillRect l="-1222" t="-1609" b="-21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592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Rejection sampling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part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scaling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070922" y="3994661"/>
                <a:ext cx="6431340" cy="968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</m:sub>
                              </m:sSub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altLang="ja-JP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</m:sub>
                              </m:sSub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922" y="3994661"/>
                <a:ext cx="6431340" cy="9681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1070507" y="5006940"/>
                <a:ext cx="9587968" cy="1060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80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8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pt-BR" altLang="ja-JP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8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altLang="ja-JP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sz="2800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altLang="ja-JP" sz="28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pt-BR" altLang="ja-JP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ja-JP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altLang="ja-JP" sz="2800">
                              <a:latin typeface="Cambria Math" panose="02040503050406030204" pitchFamily="18" charset="0"/>
                            </a:rPr>
                            <m:t>tanh</m:t>
                          </m:r>
                          <m:f>
                            <m:f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ja-JP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ja-JP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ja-JP" sz="28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t-BR" altLang="ja-JP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ja-JP" sz="2800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 i="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ja-JP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sSub>
                                    <m:sSubPr>
                                      <m:ctrlPr>
                                        <a:rPr lang="en-US" altLang="ja-JP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 i="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altLang="ja-JP" sz="2800" dirty="0"/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507" y="5006940"/>
                <a:ext cx="9587968" cy="10604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990049" y="3549313"/>
                <a:ext cx="98968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u="sng" dirty="0"/>
                  <a:t>Acceptance function </a:t>
                </a:r>
                <a:r>
                  <a:rPr kumimoji="1" lang="en-US" altLang="ja-JP" sz="2800" dirty="0"/>
                  <a:t>(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1" lang="en-US" altLang="ja-JP" sz="2800" dirty="0"/>
                  <a:t> means no rejection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coll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scaling.)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49" y="3549313"/>
                <a:ext cx="9896876" cy="523220"/>
              </a:xfrm>
              <a:prstGeom prst="rect">
                <a:avLst/>
              </a:prstGeom>
              <a:blipFill>
                <a:blip r:embed="rId5"/>
                <a:stretch>
                  <a:fillRect l="-1232" t="-1046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02540" y="6275927"/>
                <a:ext cx="3464475" cy="561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part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scaling at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540" y="6275927"/>
                <a:ext cx="3464475" cy="561564"/>
              </a:xfrm>
              <a:prstGeom prst="rect">
                <a:avLst/>
              </a:prstGeom>
              <a:blipFill>
                <a:blip r:embed="rId6"/>
                <a:stretch>
                  <a:fillRect t="-10870" b="-239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647080" y="6330514"/>
                <a:ext cx="34883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coll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scaling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7080" y="6330514"/>
                <a:ext cx="3488327" cy="523220"/>
              </a:xfrm>
              <a:prstGeom prst="rect">
                <a:avLst/>
              </a:prstGeom>
              <a:blipFill>
                <a:blip r:embed="rId7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直線矢印コネクタ 9"/>
          <p:cNvCxnSpPr>
            <a:cxnSpLocks/>
          </p:cNvCxnSpPr>
          <p:nvPr/>
        </p:nvCxnSpPr>
        <p:spPr>
          <a:xfrm flipH="1">
            <a:off x="3534778" y="5903601"/>
            <a:ext cx="1732237" cy="4298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cxnSpLocks/>
            <a:endCxn id="8" idx="0"/>
          </p:cNvCxnSpPr>
          <p:nvPr/>
        </p:nvCxnSpPr>
        <p:spPr>
          <a:xfrm>
            <a:off x="8858250" y="5903601"/>
            <a:ext cx="532994" cy="4269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342906" y="1380415"/>
                <a:ext cx="1145857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If one modeled a heavy-ion event by incoherent sum of PYTHIA inelastic pp events, m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ultiplicity would scales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coll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and total energy would exceed the actual collision energy.  </a:t>
                </a:r>
              </a:p>
              <a:p>
                <a:pPr marL="457200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Need to discard some produced particles</a:t>
                </a:r>
              </a:p>
              <a:p>
                <a:pPr marL="457200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Rejection sampling for a generated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parton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with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T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𝑌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6" y="1380415"/>
                <a:ext cx="11458575" cy="2246769"/>
              </a:xfrm>
              <a:prstGeom prst="rect">
                <a:avLst/>
              </a:prstGeom>
              <a:blipFill>
                <a:blip r:embed="rId8"/>
                <a:stretch>
                  <a:fillRect l="-1064" t="-2710" b="-65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7502262" y="4233365"/>
            <a:ext cx="4511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ym typeface="Wingdings" panose="05000000000000000000" pitchFamily="2" charset="2"/>
              </a:rPr>
              <a:t> Rapidity triangle/trapezoid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94575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distribution just after one heavy ion collision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494" y="1481244"/>
            <a:ext cx="4425550" cy="3228197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6810834" y="1628942"/>
            <a:ext cx="4988353" cy="3393276"/>
            <a:chOff x="13167049" y="22611172"/>
            <a:chExt cx="6944588" cy="45395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17062556" y="22614266"/>
                  <a:ext cx="3049081" cy="1605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</a:rPr>
                    <a:t>Pb+Pb@LHC 1 event</a:t>
                  </a:r>
                  <a:endParaRPr lang="en-US" altLang="ja-JP" dirty="0">
                    <a:solidFill>
                      <a:schemeClr val="bg1"/>
                    </a:solidFill>
                  </a:endParaRPr>
                </a:p>
                <a:p>
                  <a14:m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fm</m:t>
                      </m:r>
                    </m:oMath>
                  </a14:m>
                  <a:r>
                    <a:rPr lang="ja-JP" altLang="en-US" dirty="0">
                      <a:solidFill>
                        <a:schemeClr val="bg1"/>
                      </a:solidFill>
                    </a:rPr>
                    <a:t> </a:t>
                  </a:r>
                  <a:endParaRPr lang="en-US" altLang="ja-JP" dirty="0">
                    <a:solidFill>
                      <a:schemeClr val="bg1"/>
                    </a:solidFill>
                  </a:endParaRPr>
                </a:p>
                <a:p>
                  <a14:m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𝑏</m:t>
                      </m:r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=0</m:t>
                      </m:r>
                    </m:oMath>
                  </a14:m>
                  <a:r>
                    <a:rPr lang="en-US" altLang="ja-JP" dirty="0">
                      <a:solidFill>
                        <a:schemeClr val="bg1"/>
                      </a:solidFill>
                    </a:rPr>
                    <a:t> fm</a:t>
                  </a:r>
                  <a:endParaRPr kumimoji="1" lang="en-US" altLang="ja-JP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62556" y="22614266"/>
                  <a:ext cx="3049081" cy="1605820"/>
                </a:xfrm>
                <a:prstGeom prst="rect">
                  <a:avLst/>
                </a:prstGeom>
                <a:blipFill>
                  <a:blip r:embed="rId4"/>
                  <a:stretch>
                    <a:fillRect l="-2222" t="-3061" b="-765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 rot="16200000">
                  <a:off x="12205544" y="23744584"/>
                  <a:ext cx="2808313" cy="8853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𝑑𝑁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ja-JP" sz="2000">
                                    <a:latin typeface="Cambria Math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ja-JP" sz="2000" b="0" i="0" smtClean="0">
                                    <a:latin typeface="Cambria Math"/>
                                  </a:rPr>
                                  <m:t>T</m:t>
                                </m:r>
                              </m:sub>
                            </m:sSub>
                          </m:den>
                        </m:f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GeV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000" dirty="0"/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2205544" y="23744584"/>
                  <a:ext cx="2808313" cy="885304"/>
                </a:xfrm>
                <a:prstGeom prst="rect">
                  <a:avLst/>
                </a:prstGeom>
                <a:blipFill>
                  <a:blip r:embed="rId5"/>
                  <a:stretch>
                    <a:fillRect r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直線コネクタ 12"/>
            <p:cNvCxnSpPr/>
            <p:nvPr/>
          </p:nvCxnSpPr>
          <p:spPr>
            <a:xfrm flipV="1">
              <a:off x="16076091" y="22611172"/>
              <a:ext cx="0" cy="363600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テキスト ボックス 13"/>
                <p:cNvSpPr txBox="1"/>
                <p:nvPr/>
              </p:nvSpPr>
              <p:spPr>
                <a:xfrm>
                  <a:off x="16796309" y="26635509"/>
                  <a:ext cx="1764386" cy="515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kumimoji="1" lang="ja-JP" altLang="en-US" sz="2000" dirty="0"/>
                    <a:t> </a:t>
                  </a:r>
                </a:p>
              </p:txBody>
            </p:sp>
          </mc:Choice>
          <mc:Fallback xmlns="">
            <p:sp>
              <p:nvSpPr>
                <p:cNvPr id="14" name="テキスト ボックス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96309" y="26635509"/>
                  <a:ext cx="1764386" cy="515244"/>
                </a:xfrm>
                <a:prstGeom prst="rect">
                  <a:avLst/>
                </a:prstGeom>
                <a:blipFill>
                  <a:blip r:embed="rId6"/>
                  <a:stretch>
                    <a:fillRect b="-1904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直線矢印コネクタ 6"/>
          <p:cNvCxnSpPr/>
          <p:nvPr/>
        </p:nvCxnSpPr>
        <p:spPr>
          <a:xfrm>
            <a:off x="8893957" y="2807029"/>
            <a:ext cx="439604" cy="0"/>
          </a:xfrm>
          <a:prstGeom prst="straightConnector1">
            <a:avLst/>
          </a:prstGeom>
          <a:ln w="222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8130822" y="2516328"/>
                <a:ext cx="853269" cy="3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part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822" y="2516328"/>
                <a:ext cx="853269" cy="360483"/>
              </a:xfrm>
              <a:prstGeom prst="rect">
                <a:avLst/>
              </a:prstGeom>
              <a:blipFill>
                <a:blip r:embed="rId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矢印コネクタ 7"/>
          <p:cNvCxnSpPr/>
          <p:nvPr/>
        </p:nvCxnSpPr>
        <p:spPr>
          <a:xfrm flipH="1">
            <a:off x="8460818" y="2534358"/>
            <a:ext cx="439604" cy="0"/>
          </a:xfrm>
          <a:prstGeom prst="straightConnector1">
            <a:avLst/>
          </a:prstGeom>
          <a:ln w="222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9096915" y="2841184"/>
                <a:ext cx="5120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coll</m:t>
                          </m:r>
                        </m:sub>
                      </m:sSub>
                    </m:oMath>
                  </m:oMathPara>
                </a14:m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915" y="2841184"/>
                <a:ext cx="512093" cy="338554"/>
              </a:xfrm>
              <a:prstGeom prst="rect">
                <a:avLst/>
              </a:prstGeom>
              <a:blipFill>
                <a:blip r:embed="rId8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947865" y="5082558"/>
                <a:ext cx="402417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=2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kumimoji="1" lang="en-US" altLang="ja-JP" sz="28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865" y="5082558"/>
                <a:ext cx="4024179" cy="430887"/>
              </a:xfrm>
              <a:prstGeom prst="rect">
                <a:avLst/>
              </a:prstGeom>
              <a:blipFill>
                <a:blip r:embed="rId11"/>
                <a:stretch>
                  <a:fillRect t="-24286" b="-5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549585" y="2691652"/>
                <a:ext cx="645215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≫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kumimoji="1" lang="en-US" altLang="ja-JP" sz="2800" i="1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coll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85" y="2691652"/>
                <a:ext cx="6452151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549585" y="1642507"/>
                <a:ext cx="52412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/>
                  <a:t>Ex.1)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region at midrapidity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85" y="1642507"/>
                <a:ext cx="5241243" cy="523220"/>
              </a:xfrm>
              <a:prstGeom prst="rect">
                <a:avLst/>
              </a:prstGeom>
              <a:blipFill>
                <a:blip r:embed="rId13"/>
                <a:stretch>
                  <a:fillRect l="-2326" t="-10465" r="-698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左中かっこ 17"/>
          <p:cNvSpPr/>
          <p:nvPr/>
        </p:nvSpPr>
        <p:spPr>
          <a:xfrm rot="16200000">
            <a:off x="960501" y="2763510"/>
            <a:ext cx="166167" cy="91337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167387" y="3374761"/>
                <a:ext cx="2725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Run PYTHIA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times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87" y="3374761"/>
                <a:ext cx="2725811" cy="369332"/>
              </a:xfrm>
              <a:prstGeom prst="rect">
                <a:avLst/>
              </a:prstGeom>
              <a:blipFill>
                <a:blip r:embed="rId14"/>
                <a:stretch>
                  <a:fillRect l="-1786" t="-10000" r="-1339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左中かっこ 19"/>
          <p:cNvSpPr/>
          <p:nvPr/>
        </p:nvSpPr>
        <p:spPr>
          <a:xfrm rot="5400000">
            <a:off x="2767386" y="1139544"/>
            <a:ext cx="284991" cy="281922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2736756" y="2144545"/>
                <a:ext cx="3462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~1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756" y="2144545"/>
                <a:ext cx="346249" cy="276999"/>
              </a:xfrm>
              <a:prstGeom prst="rect">
                <a:avLst/>
              </a:prstGeom>
              <a:blipFill>
                <a:blip r:embed="rId15"/>
                <a:stretch>
                  <a:fillRect l="-5263" r="-15789"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549584" y="4706848"/>
                <a:ext cx="6512617" cy="13990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≪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e>
                      </m:d>
                    </m:oMath>
                  </m:oMathPara>
                </a14:m>
                <a:endParaRPr kumimoji="1" lang="en-US" altLang="ja-JP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800" i="1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kumimoji="1" lang="en-US" altLang="ja-JP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2800" b="0" i="0" smtClean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sub>
                              </m:sSub>
                            </m:den>
                          </m:f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kumimoji="1" lang="en-US" altLang="ja-JP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2800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part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84" y="4706848"/>
                <a:ext cx="6512617" cy="139903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549584" y="4069963"/>
                <a:ext cx="51614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/>
                  <a:t>Ex.2)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ja-JP" altLang="en-US" sz="2800" dirty="0"/>
                  <a:t> </a:t>
                </a:r>
                <a:r>
                  <a:rPr kumimoji="1" lang="en-US" altLang="ja-JP" sz="2800" dirty="0"/>
                  <a:t>region at midrapidity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84" y="4069963"/>
                <a:ext cx="5161413" cy="523220"/>
              </a:xfrm>
              <a:prstGeom prst="rect">
                <a:avLst/>
              </a:prstGeom>
              <a:blipFill>
                <a:blip r:embed="rId17"/>
                <a:stretch>
                  <a:fillRect l="-2361" t="-11765" r="-945" b="-341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92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14888" y="1404934"/>
            <a:ext cx="97813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3600" dirty="0"/>
              <a:t>Towards construction of a </a:t>
            </a:r>
            <a:r>
              <a:rPr kumimoji="1" lang="en-US" altLang="ja-JP" sz="3600" u="sng" dirty="0"/>
              <a:t>dynamical model</a:t>
            </a:r>
            <a:r>
              <a:rPr kumimoji="1" lang="en-US" altLang="ja-JP" sz="3600" dirty="0"/>
              <a:t> from low to high energy heavy-ion collisions based on hydrodynamics.</a:t>
            </a:r>
            <a:endParaRPr kumimoji="1" lang="en-US" altLang="ja-JP" sz="36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3600" dirty="0">
                <a:sym typeface="Wingdings" panose="05000000000000000000" pitchFamily="2" charset="2"/>
              </a:rPr>
              <a:t>When to initialize hydrodynamic fields?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en-US" altLang="ja-JP" sz="3600" dirty="0">
              <a:sym typeface="Wingdings" panose="05000000000000000000" pitchFamily="2" charset="2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A3B6099-3816-49A0-B558-1E178DE545F9}"/>
              </a:ext>
            </a:extLst>
          </p:cNvPr>
          <p:cNvCxnSpPr/>
          <p:nvPr/>
        </p:nvCxnSpPr>
        <p:spPr>
          <a:xfrm flipV="1">
            <a:off x="1771650" y="4129088"/>
            <a:ext cx="2157413" cy="22002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34C3DDD3-5EC2-4B49-AAB5-A9834E9BAAF3}"/>
              </a:ext>
            </a:extLst>
          </p:cNvPr>
          <p:cNvCxnSpPr>
            <a:cxnSpLocks/>
          </p:cNvCxnSpPr>
          <p:nvPr/>
        </p:nvCxnSpPr>
        <p:spPr>
          <a:xfrm flipH="1" flipV="1">
            <a:off x="1766883" y="4138612"/>
            <a:ext cx="2157413" cy="22002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18B1F2B-F485-4E1F-9D3E-8DB294C70469}"/>
              </a:ext>
            </a:extLst>
          </p:cNvPr>
          <p:cNvCxnSpPr/>
          <p:nvPr/>
        </p:nvCxnSpPr>
        <p:spPr>
          <a:xfrm>
            <a:off x="5372100" y="5943604"/>
            <a:ext cx="142875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DE82028E-278A-4CF5-BAFD-C0CA8260EEA7}"/>
              </a:ext>
            </a:extLst>
          </p:cNvPr>
          <p:cNvCxnSpPr>
            <a:cxnSpLocks/>
          </p:cNvCxnSpPr>
          <p:nvPr/>
        </p:nvCxnSpPr>
        <p:spPr>
          <a:xfrm rot="16200000">
            <a:off x="4667245" y="5210174"/>
            <a:ext cx="142875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矢印: 右 9">
            <a:extLst>
              <a:ext uri="{FF2B5EF4-FFF2-40B4-BE49-F238E27FC236}">
                <a16:creationId xmlns:a16="http://schemas.microsoft.com/office/drawing/2014/main" id="{B4057BB1-9A51-4B29-ADFC-5ED2530EC8DD}"/>
              </a:ext>
            </a:extLst>
          </p:cNvPr>
          <p:cNvSpPr/>
          <p:nvPr/>
        </p:nvSpPr>
        <p:spPr>
          <a:xfrm rot="-2700000">
            <a:off x="7975835" y="4923764"/>
            <a:ext cx="2921147" cy="61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D81F25F2-0E96-4F28-9B78-0CF2D47B64C3}"/>
              </a:ext>
            </a:extLst>
          </p:cNvPr>
          <p:cNvSpPr/>
          <p:nvPr/>
        </p:nvSpPr>
        <p:spPr>
          <a:xfrm rot="2700000" flipH="1">
            <a:off x="7809569" y="4947575"/>
            <a:ext cx="2921147" cy="61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1EC17DC-A289-4331-9A30-C159A4ECC5AE}"/>
                  </a:ext>
                </a:extLst>
              </p:cNvPr>
              <p:cNvSpPr txBox="1"/>
              <p:nvPr/>
            </p:nvSpPr>
            <p:spPr>
              <a:xfrm>
                <a:off x="3857622" y="6274555"/>
                <a:ext cx="6123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1EC17DC-A289-4331-9A30-C159A4ECC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7622" y="6274555"/>
                <a:ext cx="612347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A4BB0E2-DC44-40FC-83A6-F7846B974114}"/>
                  </a:ext>
                </a:extLst>
              </p:cNvPr>
              <p:cNvSpPr txBox="1"/>
              <p:nvPr/>
            </p:nvSpPr>
            <p:spPr>
              <a:xfrm>
                <a:off x="1225977" y="6274554"/>
                <a:ext cx="6123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A4BB0E2-DC44-40FC-83A6-F7846B974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977" y="6274554"/>
                <a:ext cx="612347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20245DC-59D6-4521-8E56-50755B7A2618}"/>
                  </a:ext>
                </a:extLst>
              </p:cNvPr>
              <p:cNvSpPr txBox="1"/>
              <p:nvPr/>
            </p:nvSpPr>
            <p:spPr>
              <a:xfrm>
                <a:off x="7786507" y="6274553"/>
                <a:ext cx="6123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20245DC-59D6-4521-8E56-50755B7A2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507" y="6274553"/>
                <a:ext cx="61234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D905A1A2-DED7-4D28-B012-0A4189165D3A}"/>
                  </a:ext>
                </a:extLst>
              </p:cNvPr>
              <p:cNvSpPr txBox="1"/>
              <p:nvPr/>
            </p:nvSpPr>
            <p:spPr>
              <a:xfrm>
                <a:off x="10289328" y="6274552"/>
                <a:ext cx="6123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D905A1A2-DED7-4D28-B012-0A4189165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9328" y="6274552"/>
                <a:ext cx="61234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A329B70-AAE1-43B7-A996-6AEB16F66511}"/>
                  </a:ext>
                </a:extLst>
              </p:cNvPr>
              <p:cNvSpPr txBox="1"/>
              <p:nvPr/>
            </p:nvSpPr>
            <p:spPr>
              <a:xfrm>
                <a:off x="2207419" y="3584614"/>
                <a:ext cx="147912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~100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A329B70-AAE1-43B7-A996-6AEB16F66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419" y="3584614"/>
                <a:ext cx="147912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CB8EC854-FF76-43FA-95BC-A921C62B65ED}"/>
                  </a:ext>
                </a:extLst>
              </p:cNvPr>
              <p:cNvSpPr txBox="1"/>
              <p:nvPr/>
            </p:nvSpPr>
            <p:spPr>
              <a:xfrm>
                <a:off x="8529904" y="3584614"/>
                <a:ext cx="149675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CB8EC854-FF76-43FA-95BC-A921C62B65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9904" y="3584614"/>
                <a:ext cx="1496756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77C8AA3-F69E-4CE4-B345-1943967D0C1D}"/>
                  </a:ext>
                </a:extLst>
              </p:cNvPr>
              <p:cNvSpPr txBox="1"/>
              <p:nvPr/>
            </p:nvSpPr>
            <p:spPr>
              <a:xfrm>
                <a:off x="6454406" y="5924549"/>
                <a:ext cx="54681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77C8AA3-F69E-4CE4-B345-1943967D0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406" y="5924549"/>
                <a:ext cx="546816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D5F4387-56B3-4565-958F-8B8C781060D7}"/>
                  </a:ext>
                </a:extLst>
              </p:cNvPr>
              <p:cNvSpPr txBox="1"/>
              <p:nvPr/>
            </p:nvSpPr>
            <p:spPr>
              <a:xfrm>
                <a:off x="4927542" y="4138612"/>
                <a:ext cx="5101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D5F4387-56B3-4565-958F-8B8C78106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542" y="4138612"/>
                <a:ext cx="510140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F8739D-6AAF-4E5E-B6FE-46E2375700AB}"/>
              </a:ext>
            </a:extLst>
          </p:cNvPr>
          <p:cNvSpPr/>
          <p:nvPr/>
        </p:nvSpPr>
        <p:spPr>
          <a:xfrm rot="2700000">
            <a:off x="9153672" y="5138652"/>
            <a:ext cx="360000" cy="360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tx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52E15EB-166B-4C5F-B707-F8F3CC6B9509}"/>
              </a:ext>
            </a:extLst>
          </p:cNvPr>
          <p:cNvSpPr/>
          <p:nvPr/>
        </p:nvSpPr>
        <p:spPr>
          <a:xfrm>
            <a:off x="2780386" y="5172595"/>
            <a:ext cx="108000" cy="10847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020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remarks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754505" y="1690688"/>
                <a:ext cx="868299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Initial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run along an </a:t>
                </a:r>
                <a:r>
                  <a:rPr kumimoji="1" lang="en-US" altLang="ja-JP" sz="2800" dirty="0" err="1"/>
                  <a:t>eikonal</a:t>
                </a:r>
                <a:r>
                  <a:rPr kumimoji="1" lang="en-US" altLang="ja-JP" sz="2800" dirty="0"/>
                  <a:t> path until they lose energy/momentum completely.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Survived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at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can be regarded as mini-jets propagating inside the QGP fluids which are assumed in the conventional QGP fluid + jet model.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We are able to construct a model to treat soft and hard components in a unified manner.</a:t>
                </a: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505" y="1690688"/>
                <a:ext cx="8682990" cy="3108543"/>
              </a:xfrm>
              <a:prstGeom prst="rect">
                <a:avLst/>
              </a:prstGeom>
              <a:blipFill>
                <a:blip r:embed="rId2"/>
                <a:stretch>
                  <a:fillRect l="-1264" t="-1765" r="-2107" b="-47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8580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remarks</a:t>
            </a:r>
            <a:r>
              <a:rPr lang="ja-JP" altLang="en-US" dirty="0"/>
              <a:t> </a:t>
            </a:r>
            <a:r>
              <a:rPr lang="en-US" altLang="ja-JP" dirty="0"/>
              <a:t>(contd.)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46841" y="1382078"/>
                <a:ext cx="11498318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All the unknown thermalization/</a:t>
                </a:r>
                <a:r>
                  <a:rPr kumimoji="1" lang="en-US" altLang="ja-JP" sz="2800" dirty="0" err="1"/>
                  <a:t>hydrodynamization</a:t>
                </a:r>
                <a:r>
                  <a:rPr kumimoji="1" lang="en-US" altLang="ja-JP" sz="2800" dirty="0"/>
                  <a:t> processes are hidden in source terms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en-US" altLang="ja-JP" sz="2800" dirty="0"/>
                  <a:t>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In our very first trial, we just assume it is propotional to four momentum of initial partons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en-US" altLang="ja-JP" sz="2800" dirty="0"/>
                  <a:t>. (Need </a:t>
                </a:r>
                <a:r>
                  <a:rPr kumimoji="1" lang="en-US" altLang="ja-JP" sz="2800" u="sng" dirty="0"/>
                  <a:t>Lorentz covariance</a:t>
                </a:r>
                <a:r>
                  <a:rPr kumimoji="1" lang="en-US" altLang="ja-JP" sz="2800" dirty="0"/>
                  <a:t>)</a:t>
                </a:r>
              </a:p>
              <a:p>
                <a:pPr marL="914400" lvl="1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All initial energies and momenta of produced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partons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</a:t>
                </a:r>
                <a:r>
                  <a:rPr kumimoji="1" lang="en-US" altLang="ja-JP" sz="2800" dirty="0"/>
                  <a:t>can be taken into account. (</a:t>
                </a:r>
                <a:r>
                  <a:rPr kumimoji="1" lang="en-US" altLang="ja-JP" sz="2800" u="sng" dirty="0"/>
                  <a:t>Energy-momentum conservation</a:t>
                </a:r>
                <a:r>
                  <a:rPr kumimoji="1" lang="en-US" altLang="ja-JP" sz="2800" dirty="0"/>
                  <a:t>)</a:t>
                </a:r>
              </a:p>
              <a:p>
                <a:pPr marL="914400" lvl="1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/>
                  <a:t>Initial flow velocity is dynamically generated.</a:t>
                </a:r>
              </a:p>
              <a:p>
                <a:pPr lvl="1"/>
                <a:r>
                  <a:rPr kumimoji="1" lang="en-US" altLang="ja-JP" sz="2800" dirty="0">
                    <a:sym typeface="Wingdings" panose="05000000000000000000" pitchFamily="2" charset="2"/>
                  </a:rPr>
                  <a:t> In some of conventional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Glauber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type initial models, one just counts the number of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partons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and assumes it is proportional to entropy density. Initial flow velocity should be also parametrized. (One often consider fluctuations of matter profile in conventional hydro. Why not flow velocity?)</a:t>
                </a:r>
                <a:endParaRPr kumimoji="1" lang="en-US" altLang="ja-JP" sz="28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41" y="1382078"/>
                <a:ext cx="11498318" cy="5262979"/>
              </a:xfrm>
              <a:prstGeom prst="rect">
                <a:avLst/>
              </a:prstGeom>
              <a:blipFill>
                <a:blip r:embed="rId2"/>
                <a:stretch>
                  <a:fillRect l="-954" t="-1275" r="-636" b="-2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4153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remarks (contd.)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043940" y="1553617"/>
            <a:ext cx="101041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Matching energy-momentum tensor at some initial time could be ok if one had a framework to describe thermalization/</a:t>
            </a:r>
            <a:r>
              <a:rPr kumimoji="1" lang="en-US" altLang="ja-JP" sz="2800" dirty="0" err="1"/>
              <a:t>hydrodynamization</a:t>
            </a:r>
            <a:r>
              <a:rPr kumimoji="1" lang="en-US" altLang="ja-JP" sz="2800" dirty="0"/>
              <a:t> processes reliably.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If the system is still far from local equilibrium state at hydrodynamic initial time in some model, dissipative corrections to ideal part of energy momentum tensor should be too large.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However,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QGP fluids may be formed locally since “higher local density, earlier </a:t>
            </a:r>
            <a:r>
              <a:rPr kumimoji="1" lang="en-US" altLang="ja-JP" sz="2800" dirty="0" err="1"/>
              <a:t>hydrodynamization</a:t>
            </a:r>
            <a:r>
              <a:rPr kumimoji="1" lang="en-US" altLang="ja-JP" sz="2800" dirty="0"/>
              <a:t> time” is expected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/>
              <a:t>Hydrodynamic initial time can depend on positions.</a:t>
            </a:r>
          </a:p>
        </p:txBody>
      </p:sp>
    </p:spTree>
    <p:extLst>
      <p:ext uri="{BB962C8B-B14F-4D97-AF65-F5344CB8AC3E}">
        <p14:creationId xmlns:p14="http://schemas.microsoft.com/office/powerpoint/2010/main" val="1128977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“Surviving” </a:t>
            </a:r>
            <a:r>
              <a:rPr kumimoji="1" lang="en-US" altLang="ja-JP" dirty="0" err="1"/>
              <a:t>partons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" y="1580825"/>
            <a:ext cx="5468401" cy="3867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6089907" y="1816861"/>
                <a:ext cx="577691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In the current setting, all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lose their energy commonly by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kumimoji="1" lang="en-US" altLang="ja-JP" sz="2800" dirty="0"/>
                  <a:t> during 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=0.1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fm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)&lt;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&lt;(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=0.6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fm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800" dirty="0"/>
                  <a:t>.</a:t>
                </a:r>
              </a:p>
              <a:p>
                <a:r>
                  <a:rPr kumimoji="1" lang="en-US" altLang="ja-JP" sz="2800" dirty="0"/>
                  <a:t>Note that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kumimoji="1" lang="en-US" altLang="ja-JP" sz="2800" dirty="0"/>
                  <a:t>. 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907" y="1816861"/>
                <a:ext cx="5776913" cy="2246769"/>
              </a:xfrm>
              <a:prstGeom prst="rect">
                <a:avLst/>
              </a:prstGeom>
              <a:blipFill>
                <a:blip r:embed="rId3"/>
                <a:stretch>
                  <a:fillRect l="-2110" t="-2439" r="-211" b="-67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6523295" y="4270039"/>
                <a:ext cx="5343525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u="sng" dirty="0"/>
                  <a:t>Near future</a:t>
                </a:r>
                <a:r>
                  <a:rPr kumimoji="1" lang="en-US" altLang="ja-JP" sz="2800" dirty="0"/>
                  <a:t>: Parameters can be chosen so that we reproduce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.</a:t>
                </a:r>
              </a:p>
              <a:p>
                <a:r>
                  <a:rPr kumimoji="1" lang="en-US" altLang="ja-JP" sz="2800" u="sng" dirty="0"/>
                  <a:t>Future work</a:t>
                </a:r>
                <a:r>
                  <a:rPr kumimoji="1" lang="en-US" altLang="ja-JP" sz="2800" dirty="0"/>
                  <a:t>: More sophisticated model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en-US" altLang="ja-JP" sz="2800" dirty="0"/>
                  <a:t>. 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295" y="4270039"/>
                <a:ext cx="5343525" cy="1815882"/>
              </a:xfrm>
              <a:prstGeom prst="rect">
                <a:avLst/>
              </a:prstGeom>
              <a:blipFill>
                <a:blip r:embed="rId4"/>
                <a:stretch>
                  <a:fillRect l="-2281" t="-3020" b="-87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47443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A63B36-A873-465A-BADE-1ED978A08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Contribution from fragmentation of surviving </a:t>
            </a:r>
            <a:r>
              <a:rPr lang="en-US" altLang="ja-JP" dirty="0" err="1"/>
              <a:t>partons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871F4A-572F-40B3-A5BA-F6187916103F}"/>
              </a:ext>
            </a:extLst>
          </p:cNvPr>
          <p:cNvGrpSpPr/>
          <p:nvPr/>
        </p:nvGrpSpPr>
        <p:grpSpPr>
          <a:xfrm>
            <a:off x="731304" y="2110133"/>
            <a:ext cx="3797089" cy="3638772"/>
            <a:chOff x="15211995" y="19172014"/>
            <a:chExt cx="3536036" cy="3235812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B2E06A5-9C7D-4B0F-96BD-7DE8A034CC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1" t="20380" r="40362" b="21346"/>
            <a:stretch/>
          </p:blipFill>
          <p:spPr>
            <a:xfrm>
              <a:off x="15211995" y="19172014"/>
              <a:ext cx="3093995" cy="30125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>
                  <a:extLst>
                    <a:ext uri="{FF2B5EF4-FFF2-40B4-BE49-F238E27FC236}">
                      <a16:creationId xmlns:a16="http://schemas.microsoft.com/office/drawing/2014/main" id="{1375C9E3-E862-47F5-A10F-2610F2224823}"/>
                    </a:ext>
                  </a:extLst>
                </p:cNvPr>
                <p:cNvSpPr txBox="1"/>
                <p:nvPr/>
              </p:nvSpPr>
              <p:spPr>
                <a:xfrm rot="5400000">
                  <a:off x="17672681" y="20428177"/>
                  <a:ext cx="1800200" cy="350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17672681" y="20428177"/>
                  <a:ext cx="1800200" cy="35050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354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6494D82C-D877-4123-9C6C-05CA8DA5BFF8}"/>
                    </a:ext>
                  </a:extLst>
                </p:cNvPr>
                <p:cNvSpPr txBox="1"/>
                <p:nvPr/>
              </p:nvSpPr>
              <p:spPr>
                <a:xfrm>
                  <a:off x="15860067" y="22052334"/>
                  <a:ext cx="1800200" cy="355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60067" y="22052334"/>
                  <a:ext cx="1800200" cy="35549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3484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375397B8-3FF9-4758-B79A-0CA94009746F}"/>
              </a:ext>
            </a:extLst>
          </p:cNvPr>
          <p:cNvSpPr/>
          <p:nvPr/>
        </p:nvSpPr>
        <p:spPr>
          <a:xfrm rot="19188018">
            <a:off x="2683877" y="2467682"/>
            <a:ext cx="1081918" cy="1285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0D7485B1-8200-44D6-8D5E-CC7258F64314}"/>
              </a:ext>
            </a:extLst>
          </p:cNvPr>
          <p:cNvSpPr/>
          <p:nvPr/>
        </p:nvSpPr>
        <p:spPr>
          <a:xfrm rot="11840646">
            <a:off x="2957173" y="4445063"/>
            <a:ext cx="1081918" cy="1285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01932BD7-CD20-4F4E-B747-276602B5E0F7}"/>
              </a:ext>
            </a:extLst>
          </p:cNvPr>
          <p:cNvSpPr/>
          <p:nvPr/>
        </p:nvSpPr>
        <p:spPr>
          <a:xfrm rot="11840646">
            <a:off x="725874" y="2865954"/>
            <a:ext cx="1081918" cy="1285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3C4B28EC-CF34-4FBE-A9EC-534DDA218285}"/>
              </a:ext>
            </a:extLst>
          </p:cNvPr>
          <p:cNvSpPr/>
          <p:nvPr/>
        </p:nvSpPr>
        <p:spPr>
          <a:xfrm rot="19874655">
            <a:off x="645028" y="4046790"/>
            <a:ext cx="1081918" cy="1285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A64653C-FEDD-41BB-8C58-68BF3CAE2CD6}"/>
                  </a:ext>
                </a:extLst>
              </p:cNvPr>
              <p:cNvSpPr txBox="1"/>
              <p:nvPr/>
            </p:nvSpPr>
            <p:spPr>
              <a:xfrm>
                <a:off x="5305099" y="1950087"/>
                <a:ext cx="5767926" cy="4031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dirty="0"/>
                  <a:t>Surviving </a:t>
                </a:r>
                <a:r>
                  <a:rPr kumimoji="1" lang="en-US" altLang="ja-JP" sz="3200" dirty="0" err="1"/>
                  <a:t>partons</a:t>
                </a:r>
                <a:endParaRPr kumimoji="1" lang="en-US" altLang="ja-JP" sz="3200" dirty="0"/>
              </a:p>
              <a:p>
                <a:endParaRPr kumimoji="1" lang="en-US" altLang="ja-JP" sz="3200" dirty="0"/>
              </a:p>
              <a:p>
                <a:r>
                  <a:rPr kumimoji="1" lang="en-US" altLang="ja-JP" sz="3200" dirty="0"/>
                  <a:t>String formation btw. mini-jet</a:t>
                </a:r>
              </a:p>
              <a:p>
                <a:r>
                  <a:rPr kumimoji="1" lang="en-US" altLang="ja-JP" sz="3200" dirty="0"/>
                  <a:t>and medium </a:t>
                </a:r>
                <a:r>
                  <a:rPr kumimoji="1" lang="en-US" altLang="ja-JP" sz="3200" dirty="0" err="1"/>
                  <a:t>parton</a:t>
                </a:r>
                <a:endParaRPr kumimoji="1" lang="en-US" altLang="ja-JP" sz="3200" dirty="0"/>
              </a:p>
              <a:p>
                <a:endParaRPr kumimoji="1" lang="en-US" altLang="ja-JP" sz="3200" dirty="0"/>
              </a:p>
              <a:p>
                <a:r>
                  <a:rPr kumimoji="1" lang="en-US" altLang="ja-JP" sz="3200" dirty="0"/>
                  <a:t>Decay of hadronic strings</a:t>
                </a:r>
              </a:p>
              <a:p>
                <a:endParaRPr kumimoji="1" lang="en-US" altLang="ja-JP" sz="3200" dirty="0"/>
              </a:p>
              <a:p>
                <a:r>
                  <a:rPr kumimoji="1" lang="en-US" altLang="ja-JP" sz="3200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hadrons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A64653C-FEDD-41BB-8C58-68BF3CAE2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099" y="1950087"/>
                <a:ext cx="5767926" cy="4031873"/>
              </a:xfrm>
              <a:prstGeom prst="rect">
                <a:avLst/>
              </a:prstGeom>
              <a:blipFill>
                <a:blip r:embed="rId9"/>
                <a:stretch>
                  <a:fillRect l="-2643" t="-1815" r="-2114" b="-42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矢印: 上 11">
            <a:extLst>
              <a:ext uri="{FF2B5EF4-FFF2-40B4-BE49-F238E27FC236}">
                <a16:creationId xmlns:a16="http://schemas.microsoft.com/office/drawing/2014/main" id="{0C5DC602-2600-4094-AFD2-5940CC076DC0}"/>
              </a:ext>
            </a:extLst>
          </p:cNvPr>
          <p:cNvSpPr/>
          <p:nvPr/>
        </p:nvSpPr>
        <p:spPr>
          <a:xfrm flipV="1">
            <a:off x="5850251" y="2437248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上 12">
            <a:extLst>
              <a:ext uri="{FF2B5EF4-FFF2-40B4-BE49-F238E27FC236}">
                <a16:creationId xmlns:a16="http://schemas.microsoft.com/office/drawing/2014/main" id="{E55A0B62-5703-4DC4-9AB8-F0450D47DA28}"/>
              </a:ext>
            </a:extLst>
          </p:cNvPr>
          <p:cNvSpPr/>
          <p:nvPr/>
        </p:nvSpPr>
        <p:spPr>
          <a:xfrm flipV="1">
            <a:off x="5850251" y="3926684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上 13">
            <a:extLst>
              <a:ext uri="{FF2B5EF4-FFF2-40B4-BE49-F238E27FC236}">
                <a16:creationId xmlns:a16="http://schemas.microsoft.com/office/drawing/2014/main" id="{627A943F-EAB2-4CC3-9BA5-85904F2D493D}"/>
              </a:ext>
            </a:extLst>
          </p:cNvPr>
          <p:cNvSpPr/>
          <p:nvPr/>
        </p:nvSpPr>
        <p:spPr>
          <a:xfrm flipV="1">
            <a:off x="5850251" y="4859958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798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9F3E07-06E8-4DA7-84C7-AFC64F65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 (contd.)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691FEA-0861-4528-AFB8-4A64DB1E0DAF}"/>
              </a:ext>
            </a:extLst>
          </p:cNvPr>
          <p:cNvSpPr txBox="1"/>
          <p:nvPr/>
        </p:nvSpPr>
        <p:spPr>
          <a:xfrm>
            <a:off x="1072007" y="1404934"/>
            <a:ext cx="101008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Even in high-energy collisions, </a:t>
            </a:r>
            <a:r>
              <a:rPr kumimoji="1" lang="en-US" altLang="ja-JP" sz="3200" dirty="0">
                <a:sym typeface="Wingdings" panose="05000000000000000000" pitchFamily="2" charset="2"/>
              </a:rPr>
              <a:t>whether global hydrodynamic initial time exist??</a:t>
            </a:r>
            <a:endParaRPr kumimoji="1" lang="en-US" altLang="ja-JP" sz="3200" dirty="0"/>
          </a:p>
        </p:txBody>
      </p:sp>
      <p:sp>
        <p:nvSpPr>
          <p:cNvPr id="5" name="円/楕円 161">
            <a:extLst>
              <a:ext uri="{FF2B5EF4-FFF2-40B4-BE49-F238E27FC236}">
                <a16:creationId xmlns:a16="http://schemas.microsoft.com/office/drawing/2014/main" id="{7B5C1162-A8BE-483B-8069-F84F96D2F5A2}"/>
              </a:ext>
            </a:extLst>
          </p:cNvPr>
          <p:cNvSpPr/>
          <p:nvPr/>
        </p:nvSpPr>
        <p:spPr>
          <a:xfrm>
            <a:off x="4735255" y="3803472"/>
            <a:ext cx="326701" cy="304403"/>
          </a:xfrm>
          <a:prstGeom prst="ellipse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0"/>
                  <a:lumOff val="100000"/>
                </a:schemeClr>
              </a:gs>
              <a:gs pos="38000">
                <a:schemeClr val="accent6">
                  <a:lumMod val="60000"/>
                  <a:lumOff val="40000"/>
                </a:schemeClr>
              </a:gs>
              <a:gs pos="1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75463BD-1527-45F3-9B41-AA4F1B8CCA8B}"/>
              </a:ext>
            </a:extLst>
          </p:cNvPr>
          <p:cNvGrpSpPr/>
          <p:nvPr/>
        </p:nvGrpSpPr>
        <p:grpSpPr>
          <a:xfrm>
            <a:off x="2297420" y="3051926"/>
            <a:ext cx="7615363" cy="1471309"/>
            <a:chOff x="-1371933" y="4993920"/>
            <a:chExt cx="8658896" cy="1720569"/>
          </a:xfrm>
        </p:grpSpPr>
        <p:sp>
          <p:nvSpPr>
            <p:cNvPr id="9" name="右矢印 165">
              <a:extLst>
                <a:ext uri="{FF2B5EF4-FFF2-40B4-BE49-F238E27FC236}">
                  <a16:creationId xmlns:a16="http://schemas.microsoft.com/office/drawing/2014/main" id="{7189B6A6-2043-40A2-A126-E8D427F10630}"/>
                </a:ext>
              </a:extLst>
            </p:cNvPr>
            <p:cNvSpPr/>
            <p:nvPr/>
          </p:nvSpPr>
          <p:spPr>
            <a:xfrm>
              <a:off x="5036020" y="5526251"/>
              <a:ext cx="511194" cy="540078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4FDC844-9891-4B45-BDE5-BD29E505B63B}"/>
                </a:ext>
              </a:extLst>
            </p:cNvPr>
            <p:cNvGrpSpPr/>
            <p:nvPr/>
          </p:nvGrpSpPr>
          <p:grpSpPr>
            <a:xfrm>
              <a:off x="-1371933" y="4993920"/>
              <a:ext cx="8658896" cy="1720569"/>
              <a:chOff x="-1371933" y="4993920"/>
              <a:chExt cx="8658896" cy="172056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A8D351-961A-4E86-9CDC-91954B800900}"/>
                  </a:ext>
                </a:extLst>
              </p:cNvPr>
              <p:cNvGrpSpPr/>
              <p:nvPr/>
            </p:nvGrpSpPr>
            <p:grpSpPr>
              <a:xfrm>
                <a:off x="-1371933" y="4993920"/>
                <a:ext cx="8658896" cy="1720569"/>
                <a:chOff x="-1371933" y="4993920"/>
                <a:chExt cx="8658896" cy="1720569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579604E7-A436-4D3A-9F14-A76AC5FE3D1C}"/>
                    </a:ext>
                  </a:extLst>
                </p:cNvPr>
                <p:cNvGrpSpPr/>
                <p:nvPr/>
              </p:nvGrpSpPr>
              <p:grpSpPr>
                <a:xfrm>
                  <a:off x="-1371933" y="4993920"/>
                  <a:ext cx="6335225" cy="1679293"/>
                  <a:chOff x="14852611" y="7723070"/>
                  <a:chExt cx="10944560" cy="2952000"/>
                </a:xfrm>
              </p:grpSpPr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B52C7995-DB3F-48C1-8CCA-DCC93BAFB9AC}"/>
                      </a:ext>
                    </a:extLst>
                  </p:cNvPr>
                  <p:cNvGrpSpPr/>
                  <p:nvPr/>
                </p:nvGrpSpPr>
                <p:grpSpPr>
                  <a:xfrm>
                    <a:off x="22845171" y="7723070"/>
                    <a:ext cx="2952000" cy="2952000"/>
                    <a:chOff x="20541027" y="7344000"/>
                    <a:chExt cx="3960000" cy="3960000"/>
                  </a:xfrm>
                </p:grpSpPr>
                <p:sp>
                  <p:nvSpPr>
                    <p:cNvPr id="73" name="円/楕円 229">
                      <a:extLst>
                        <a:ext uri="{FF2B5EF4-FFF2-40B4-BE49-F238E27FC236}">
                          <a16:creationId xmlns:a16="http://schemas.microsoft.com/office/drawing/2014/main" id="{46D77139-5470-401F-8BEE-4FEE56224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541027" y="7344000"/>
                      <a:ext cx="3960000" cy="3960000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円/楕円 230">
                      <a:extLst>
                        <a:ext uri="{FF2B5EF4-FFF2-40B4-BE49-F238E27FC236}">
                          <a16:creationId xmlns:a16="http://schemas.microsoft.com/office/drawing/2014/main" id="{C5176011-7F19-4CE5-8361-4AC424760A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65185" y="8198058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円/楕円 231">
                      <a:extLst>
                        <a:ext uri="{FF2B5EF4-FFF2-40B4-BE49-F238E27FC236}">
                          <a16:creationId xmlns:a16="http://schemas.microsoft.com/office/drawing/2014/main" id="{066FD04C-92D0-4954-9F69-C44808A0C1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59590" y="10723396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円/楕円 232">
                      <a:extLst>
                        <a:ext uri="{FF2B5EF4-FFF2-40B4-BE49-F238E27FC236}">
                          <a16:creationId xmlns:a16="http://schemas.microsoft.com/office/drawing/2014/main" id="{2281A203-80F9-4898-92BC-673726D368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172653" y="796145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円/楕円 233">
                      <a:extLst>
                        <a:ext uri="{FF2B5EF4-FFF2-40B4-BE49-F238E27FC236}">
                          <a16:creationId xmlns:a16="http://schemas.microsoft.com/office/drawing/2014/main" id="{4672FCFA-2173-4300-9CE0-819D48509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20909" y="10503681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円/楕円 234">
                      <a:extLst>
                        <a:ext uri="{FF2B5EF4-FFF2-40B4-BE49-F238E27FC236}">
                          <a16:creationId xmlns:a16="http://schemas.microsoft.com/office/drawing/2014/main" id="{F1AAC481-8186-4CEC-978D-7B240BACA9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12856" y="9378926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円/楕円 235">
                      <a:extLst>
                        <a:ext uri="{FF2B5EF4-FFF2-40B4-BE49-F238E27FC236}">
                          <a16:creationId xmlns:a16="http://schemas.microsoft.com/office/drawing/2014/main" id="{F5D0FE58-EF9B-424F-A787-53C0C65EC6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671767" y="8056934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円/楕円 236">
                      <a:extLst>
                        <a:ext uri="{FF2B5EF4-FFF2-40B4-BE49-F238E27FC236}">
                          <a16:creationId xmlns:a16="http://schemas.microsoft.com/office/drawing/2014/main" id="{9EB7C2CB-AD1A-4F96-8D3D-47EDA1890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32160" y="876296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円/楕円 237">
                      <a:extLst>
                        <a:ext uri="{FF2B5EF4-FFF2-40B4-BE49-F238E27FC236}">
                          <a16:creationId xmlns:a16="http://schemas.microsoft.com/office/drawing/2014/main" id="{C268FD85-923F-483C-BF49-F2078D7319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95025" y="7839121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円/楕円 238">
                      <a:extLst>
                        <a:ext uri="{FF2B5EF4-FFF2-40B4-BE49-F238E27FC236}">
                          <a16:creationId xmlns:a16="http://schemas.microsoft.com/office/drawing/2014/main" id="{D2AC5767-BA97-4320-880A-65EEAAA84C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44864" y="10027078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円/楕円 239">
                      <a:extLst>
                        <a:ext uri="{FF2B5EF4-FFF2-40B4-BE49-F238E27FC236}">
                          <a16:creationId xmlns:a16="http://schemas.microsoft.com/office/drawing/2014/main" id="{578E0B2A-E7AC-4279-83A3-009A9222A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16089" y="9549377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円/楕円 240">
                      <a:extLst>
                        <a:ext uri="{FF2B5EF4-FFF2-40B4-BE49-F238E27FC236}">
                          <a16:creationId xmlns:a16="http://schemas.microsoft.com/office/drawing/2014/main" id="{674CBAB7-A0FC-4083-85D9-9C7B8D0DDB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17072" y="7866838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円/楕円 241">
                      <a:extLst>
                        <a:ext uri="{FF2B5EF4-FFF2-40B4-BE49-F238E27FC236}">
                          <a16:creationId xmlns:a16="http://schemas.microsoft.com/office/drawing/2014/main" id="{5A63A541-38C3-46E7-BC2C-4CB2E31603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46257" y="7537960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円/楕円 242">
                      <a:extLst>
                        <a:ext uri="{FF2B5EF4-FFF2-40B4-BE49-F238E27FC236}">
                          <a16:creationId xmlns:a16="http://schemas.microsoft.com/office/drawing/2014/main" id="{43366535-987D-45B2-80A1-8B99529087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28741" y="9186783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円/楕円 243">
                      <a:extLst>
                        <a:ext uri="{FF2B5EF4-FFF2-40B4-BE49-F238E27FC236}">
                          <a16:creationId xmlns:a16="http://schemas.microsoft.com/office/drawing/2014/main" id="{C069DC72-112A-4E0D-8A34-9DC0B6CA0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981048" y="973904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円/楕円 244">
                      <a:extLst>
                        <a:ext uri="{FF2B5EF4-FFF2-40B4-BE49-F238E27FC236}">
                          <a16:creationId xmlns:a16="http://schemas.microsoft.com/office/drawing/2014/main" id="{C30BD384-27B8-499D-8FD2-AB963CC4EE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73829" y="9046649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円/楕円 245">
                      <a:extLst>
                        <a:ext uri="{FF2B5EF4-FFF2-40B4-BE49-F238E27FC236}">
                          <a16:creationId xmlns:a16="http://schemas.microsoft.com/office/drawing/2014/main" id="{EBF2B80B-6984-41F4-86DB-9E4F372644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18723" y="9035134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円/楕円 246">
                      <a:extLst>
                        <a:ext uri="{FF2B5EF4-FFF2-40B4-BE49-F238E27FC236}">
                          <a16:creationId xmlns:a16="http://schemas.microsoft.com/office/drawing/2014/main" id="{60EB27E2-1ABD-4769-A3B9-514E160A84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528931" y="8258403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円/楕円 247">
                      <a:extLst>
                        <a:ext uri="{FF2B5EF4-FFF2-40B4-BE49-F238E27FC236}">
                          <a16:creationId xmlns:a16="http://schemas.microsoft.com/office/drawing/2014/main" id="{008E04EA-887A-40AF-9D41-E27D19D651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53171" y="9309133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円/楕円 248">
                      <a:extLst>
                        <a:ext uri="{FF2B5EF4-FFF2-40B4-BE49-F238E27FC236}">
                          <a16:creationId xmlns:a16="http://schemas.microsoft.com/office/drawing/2014/main" id="{C1770B56-4770-40D0-8862-E0BAD84B91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43591" y="9798587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円/楕円 249">
                      <a:extLst>
                        <a:ext uri="{FF2B5EF4-FFF2-40B4-BE49-F238E27FC236}">
                          <a16:creationId xmlns:a16="http://schemas.microsoft.com/office/drawing/2014/main" id="{DC979F2D-43B6-4C4B-86C0-2162A3D115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26998" y="8523334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円/楕円 250">
                      <a:extLst>
                        <a:ext uri="{FF2B5EF4-FFF2-40B4-BE49-F238E27FC236}">
                          <a16:creationId xmlns:a16="http://schemas.microsoft.com/office/drawing/2014/main" id="{6EDFB01A-E532-41AB-BE9B-3B6B115E9E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21235" y="764193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円/楕円 251">
                      <a:extLst>
                        <a:ext uri="{FF2B5EF4-FFF2-40B4-BE49-F238E27FC236}">
                          <a16:creationId xmlns:a16="http://schemas.microsoft.com/office/drawing/2014/main" id="{856F46DB-283E-4F67-8968-9786E28B97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853176" y="9991022"/>
                      <a:ext cx="252000" cy="252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円/楕円 252">
                      <a:extLst>
                        <a:ext uri="{FF2B5EF4-FFF2-40B4-BE49-F238E27FC236}">
                          <a16:creationId xmlns:a16="http://schemas.microsoft.com/office/drawing/2014/main" id="{3C50ABB6-B7A0-4DF8-97ED-1C25D063AF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72896" y="10036858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円/楕円 253">
                      <a:extLst>
                        <a:ext uri="{FF2B5EF4-FFF2-40B4-BE49-F238E27FC236}">
                          <a16:creationId xmlns:a16="http://schemas.microsoft.com/office/drawing/2014/main" id="{52B4962F-A3FC-407D-B472-25DFCDDDFB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90617" y="872198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円/楕円 254">
                      <a:extLst>
                        <a:ext uri="{FF2B5EF4-FFF2-40B4-BE49-F238E27FC236}">
                          <a16:creationId xmlns:a16="http://schemas.microsoft.com/office/drawing/2014/main" id="{D49357C1-DC85-44A7-9FE2-8CA007B736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86163" y="8491892"/>
                      <a:ext cx="540000" cy="54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円/楕円 255">
                      <a:extLst>
                        <a:ext uri="{FF2B5EF4-FFF2-40B4-BE49-F238E27FC236}">
                          <a16:creationId xmlns:a16="http://schemas.microsoft.com/office/drawing/2014/main" id="{61880E01-B78B-4167-8CE0-84075C5158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96923" y="8415022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円/楕円 256">
                      <a:extLst>
                        <a:ext uri="{FF2B5EF4-FFF2-40B4-BE49-F238E27FC236}">
                          <a16:creationId xmlns:a16="http://schemas.microsoft.com/office/drawing/2014/main" id="{8C2B8E25-7669-4293-96CC-A55E42F744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49323" y="8567422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円/楕円 257">
                      <a:extLst>
                        <a:ext uri="{FF2B5EF4-FFF2-40B4-BE49-F238E27FC236}">
                          <a16:creationId xmlns:a16="http://schemas.microsoft.com/office/drawing/2014/main" id="{481A6DA0-1C31-4F22-AFBD-C0D396F36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38171" y="10076068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円/楕円 258">
                      <a:extLst>
                        <a:ext uri="{FF2B5EF4-FFF2-40B4-BE49-F238E27FC236}">
                          <a16:creationId xmlns:a16="http://schemas.microsoft.com/office/drawing/2014/main" id="{15E3F6AE-877A-422D-99CD-AD5E830D63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06323" y="964402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円/楕円 259">
                      <a:extLst>
                        <a:ext uri="{FF2B5EF4-FFF2-40B4-BE49-F238E27FC236}">
                          <a16:creationId xmlns:a16="http://schemas.microsoft.com/office/drawing/2014/main" id="{E5F8E4B9-C844-4D24-93E3-85B6AE5E4A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06323" y="1014807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円/楕円 260">
                      <a:extLst>
                        <a:ext uri="{FF2B5EF4-FFF2-40B4-BE49-F238E27FC236}">
                          <a16:creationId xmlns:a16="http://schemas.microsoft.com/office/drawing/2014/main" id="{010E727E-3B5B-4A18-BBD6-9714D2C667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215208" y="10277952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円/楕円 261">
                      <a:extLst>
                        <a:ext uri="{FF2B5EF4-FFF2-40B4-BE49-F238E27FC236}">
                          <a16:creationId xmlns:a16="http://schemas.microsoft.com/office/drawing/2014/main" id="{A1692EA0-9BCD-4D3C-ABA8-A65E243912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258171" y="870783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円/楕円 262">
                      <a:extLst>
                        <a:ext uri="{FF2B5EF4-FFF2-40B4-BE49-F238E27FC236}">
                          <a16:creationId xmlns:a16="http://schemas.microsoft.com/office/drawing/2014/main" id="{24A99179-4998-4888-B262-FB4DA80AA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67697" y="9644352"/>
                      <a:ext cx="252000" cy="252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円/楕円 263">
                      <a:extLst>
                        <a:ext uri="{FF2B5EF4-FFF2-40B4-BE49-F238E27FC236}">
                          <a16:creationId xmlns:a16="http://schemas.microsoft.com/office/drawing/2014/main" id="{4612F01D-C94A-4F9F-A266-FC4D66D773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719284" y="10124898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円/楕円 264">
                      <a:extLst>
                        <a:ext uri="{FF2B5EF4-FFF2-40B4-BE49-F238E27FC236}">
                          <a16:creationId xmlns:a16="http://schemas.microsoft.com/office/drawing/2014/main" id="{A34BA726-6E8F-417C-8FC8-65B9667B86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30179" y="942799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" name="円/楕円 265">
                      <a:extLst>
                        <a:ext uri="{FF2B5EF4-FFF2-40B4-BE49-F238E27FC236}">
                          <a16:creationId xmlns:a16="http://schemas.microsoft.com/office/drawing/2014/main" id="{D3173067-2D64-43F8-A5B9-835D953981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269000" y="1009908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円/楕円 266">
                      <a:extLst>
                        <a:ext uri="{FF2B5EF4-FFF2-40B4-BE49-F238E27FC236}">
                          <a16:creationId xmlns:a16="http://schemas.microsoft.com/office/drawing/2014/main" id="{DFD2B000-B1CC-4C47-B458-BE361FFEB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701128" y="901888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" name="円/楕円 267">
                      <a:extLst>
                        <a:ext uri="{FF2B5EF4-FFF2-40B4-BE49-F238E27FC236}">
                          <a16:creationId xmlns:a16="http://schemas.microsoft.com/office/drawing/2014/main" id="{7281B452-F4BA-4588-9F64-E964FEC1F4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980968" y="8442902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1EC66B5F-2B4C-42AC-A587-8182E6B45B3B}"/>
                      </a:ext>
                    </a:extLst>
                  </p:cNvPr>
                  <p:cNvGrpSpPr/>
                  <p:nvPr/>
                </p:nvGrpSpPr>
                <p:grpSpPr>
                  <a:xfrm>
                    <a:off x="18885059" y="7723070"/>
                    <a:ext cx="2952000" cy="2952000"/>
                    <a:chOff x="15428019" y="7632718"/>
                    <a:chExt cx="3312000" cy="3312000"/>
                  </a:xfrm>
                </p:grpSpPr>
                <p:sp>
                  <p:nvSpPr>
                    <p:cNvPr id="62" name="円/楕円 218">
                      <a:extLst>
                        <a:ext uri="{FF2B5EF4-FFF2-40B4-BE49-F238E27FC236}">
                          <a16:creationId xmlns:a16="http://schemas.microsoft.com/office/drawing/2014/main" id="{28754BA7-C2BF-4D58-9737-F60168B22C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0227" y="8010774"/>
                      <a:ext cx="540000" cy="54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円/楕円 219">
                      <a:extLst>
                        <a:ext uri="{FF2B5EF4-FFF2-40B4-BE49-F238E27FC236}">
                          <a16:creationId xmlns:a16="http://schemas.microsoft.com/office/drawing/2014/main" id="{FC4012A4-9429-4082-AB49-D687CC95F7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508219" y="995507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円/楕円 220">
                      <a:extLst>
                        <a:ext uri="{FF2B5EF4-FFF2-40B4-BE49-F238E27FC236}">
                          <a16:creationId xmlns:a16="http://schemas.microsoft.com/office/drawing/2014/main" id="{9778BFB2-949D-496C-BEA1-618F6C531D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28299" y="8946958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円/楕円 221">
                      <a:extLst>
                        <a:ext uri="{FF2B5EF4-FFF2-40B4-BE49-F238E27FC236}">
                          <a16:creationId xmlns:a16="http://schemas.microsoft.com/office/drawing/2014/main" id="{B272BA5F-5626-44BD-9C9E-98E688713D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28299" y="9451014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円/楕円 222">
                      <a:extLst>
                        <a:ext uri="{FF2B5EF4-FFF2-40B4-BE49-F238E27FC236}">
                          <a16:creationId xmlns:a16="http://schemas.microsoft.com/office/drawing/2014/main" id="{8D841206-AE7B-43FB-9C44-DB066D8FF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56291" y="8154870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円/楕円 223">
                      <a:extLst>
                        <a:ext uri="{FF2B5EF4-FFF2-40B4-BE49-F238E27FC236}">
                          <a16:creationId xmlns:a16="http://schemas.microsoft.com/office/drawing/2014/main" id="{2FDEB5AC-5493-4C9E-A315-B27750C58B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41260" y="9427836"/>
                      <a:ext cx="360000" cy="36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円/楕円 224">
                      <a:extLst>
                        <a:ext uri="{FF2B5EF4-FFF2-40B4-BE49-F238E27FC236}">
                          <a16:creationId xmlns:a16="http://schemas.microsoft.com/office/drawing/2014/main" id="{8D89D82E-4D20-4E65-984D-D66EC2DA5A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428019" y="7632718"/>
                      <a:ext cx="3312000" cy="3312000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円/楕円 225">
                      <a:extLst>
                        <a:ext uri="{FF2B5EF4-FFF2-40B4-BE49-F238E27FC236}">
                          <a16:creationId xmlns:a16="http://schemas.microsoft.com/office/drawing/2014/main" id="{0FE46946-645C-4350-A52C-15A419BC7E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292115" y="8730934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chemeClr val="accent6">
                            <a:lumMod val="60000"/>
                            <a:lumOff val="40000"/>
                          </a:schemeClr>
                        </a:gs>
                        <a:gs pos="1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円/楕円 226">
                      <a:extLst>
                        <a:ext uri="{FF2B5EF4-FFF2-40B4-BE49-F238E27FC236}">
                          <a16:creationId xmlns:a16="http://schemas.microsoft.com/office/drawing/2014/main" id="{776C1337-04A2-4EF8-B24E-6821D07DB5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561091" y="9514351"/>
                      <a:ext cx="540000" cy="54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円/楕円 227">
                      <a:extLst>
                        <a:ext uri="{FF2B5EF4-FFF2-40B4-BE49-F238E27FC236}">
                          <a16:creationId xmlns:a16="http://schemas.microsoft.com/office/drawing/2014/main" id="{6F4E9404-D8A3-4B10-BE98-4C6601844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53300" y="8729897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77000">
                          <a:srgbClr val="FFC000"/>
                        </a:gs>
                        <a:gs pos="1000">
                          <a:srgbClr val="FF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円/楕円 228">
                      <a:extLst>
                        <a:ext uri="{FF2B5EF4-FFF2-40B4-BE49-F238E27FC236}">
                          <a16:creationId xmlns:a16="http://schemas.microsoft.com/office/drawing/2014/main" id="{244A02D7-9046-49F6-A5F9-100CB876EB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84203" y="9739046"/>
                      <a:ext cx="720000" cy="72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0"/>
                            <a:lumOff val="100000"/>
                          </a:schemeClr>
                        </a:gs>
                        <a:gs pos="38000">
                          <a:srgbClr val="FFC000"/>
                        </a:gs>
                        <a:gs pos="1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" name="右矢印 215">
                    <a:extLst>
                      <a:ext uri="{FF2B5EF4-FFF2-40B4-BE49-F238E27FC236}">
                        <a16:creationId xmlns:a16="http://schemas.microsoft.com/office/drawing/2014/main" id="{2A0D158E-7EBB-4161-9127-3A30DA1C26E7}"/>
                      </a:ext>
                    </a:extLst>
                  </p:cNvPr>
                  <p:cNvSpPr/>
                  <p:nvPr/>
                </p:nvSpPr>
                <p:spPr>
                  <a:xfrm>
                    <a:off x="21962046" y="8664658"/>
                    <a:ext cx="883125" cy="949394"/>
                  </a:xfrm>
                  <a:prstGeom prst="rightArrow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右矢印 216">
                    <a:extLst>
                      <a:ext uri="{FF2B5EF4-FFF2-40B4-BE49-F238E27FC236}">
                        <a16:creationId xmlns:a16="http://schemas.microsoft.com/office/drawing/2014/main" id="{D7632EC4-B446-4CDD-A382-6EB35AFD59DE}"/>
                      </a:ext>
                    </a:extLst>
                  </p:cNvPr>
                  <p:cNvSpPr/>
                  <p:nvPr/>
                </p:nvSpPr>
                <p:spPr>
                  <a:xfrm>
                    <a:off x="17929598" y="8664658"/>
                    <a:ext cx="883125" cy="949394"/>
                  </a:xfrm>
                  <a:prstGeom prst="rightArrow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" name="円/楕円 217">
                    <a:extLst>
                      <a:ext uri="{FF2B5EF4-FFF2-40B4-BE49-F238E27FC236}">
                        <a16:creationId xmlns:a16="http://schemas.microsoft.com/office/drawing/2014/main" id="{AA3D3CCA-9C9F-4C64-9D38-F8A61772582A}"/>
                      </a:ext>
                    </a:extLst>
                  </p:cNvPr>
                  <p:cNvSpPr/>
                  <p:nvPr/>
                </p:nvSpPr>
                <p:spPr>
                  <a:xfrm>
                    <a:off x="14852611" y="7723070"/>
                    <a:ext cx="2952000" cy="2952000"/>
                  </a:xfrm>
                  <a:prstGeom prst="ellipse">
                    <a:avLst/>
                  </a:prstGeom>
                  <a:no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BB220944-91A1-4CF2-9073-099C233405C2}"/>
                    </a:ext>
                  </a:extLst>
                </p:cNvPr>
                <p:cNvGrpSpPr/>
                <p:nvPr/>
              </p:nvGrpSpPr>
              <p:grpSpPr>
                <a:xfrm>
                  <a:off x="5578207" y="5035196"/>
                  <a:ext cx="1708756" cy="1679293"/>
                  <a:chOff x="20541027" y="7344000"/>
                  <a:chExt cx="3960000" cy="3960000"/>
                </a:xfrm>
              </p:grpSpPr>
              <p:sp>
                <p:nvSpPr>
                  <p:cNvPr id="18" name="円/楕円 174">
                    <a:extLst>
                      <a:ext uri="{FF2B5EF4-FFF2-40B4-BE49-F238E27FC236}">
                        <a16:creationId xmlns:a16="http://schemas.microsoft.com/office/drawing/2014/main" id="{CB88F27A-5810-41FA-A658-0789212FAE02}"/>
                      </a:ext>
                    </a:extLst>
                  </p:cNvPr>
                  <p:cNvSpPr/>
                  <p:nvPr/>
                </p:nvSpPr>
                <p:spPr>
                  <a:xfrm>
                    <a:off x="20541027" y="7344000"/>
                    <a:ext cx="3960000" cy="3960000"/>
                  </a:xfrm>
                  <a:prstGeom prst="ellipse">
                    <a:avLst/>
                  </a:prstGeom>
                  <a:no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円/楕円 175">
                    <a:extLst>
                      <a:ext uri="{FF2B5EF4-FFF2-40B4-BE49-F238E27FC236}">
                        <a16:creationId xmlns:a16="http://schemas.microsoft.com/office/drawing/2014/main" id="{152FD865-9457-43CF-8142-7A1B68514003}"/>
                      </a:ext>
                    </a:extLst>
                  </p:cNvPr>
                  <p:cNvSpPr/>
                  <p:nvPr/>
                </p:nvSpPr>
                <p:spPr>
                  <a:xfrm>
                    <a:off x="23465185" y="8198058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円/楕円 176">
                    <a:extLst>
                      <a:ext uri="{FF2B5EF4-FFF2-40B4-BE49-F238E27FC236}">
                        <a16:creationId xmlns:a16="http://schemas.microsoft.com/office/drawing/2014/main" id="{FB0D2214-AC70-4D72-B8E2-C9C9E9A38AF1}"/>
                      </a:ext>
                    </a:extLst>
                  </p:cNvPr>
                  <p:cNvSpPr/>
                  <p:nvPr/>
                </p:nvSpPr>
                <p:spPr>
                  <a:xfrm>
                    <a:off x="22659590" y="10723396"/>
                    <a:ext cx="360000" cy="36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円/楕円 177">
                    <a:extLst>
                      <a:ext uri="{FF2B5EF4-FFF2-40B4-BE49-F238E27FC236}">
                        <a16:creationId xmlns:a16="http://schemas.microsoft.com/office/drawing/2014/main" id="{30F5EF5E-9887-46B7-9674-ECC99AD84755}"/>
                      </a:ext>
                    </a:extLst>
                  </p:cNvPr>
                  <p:cNvSpPr/>
                  <p:nvPr/>
                </p:nvSpPr>
                <p:spPr>
                  <a:xfrm>
                    <a:off x="21172653" y="7961450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円/楕円 178">
                    <a:extLst>
                      <a:ext uri="{FF2B5EF4-FFF2-40B4-BE49-F238E27FC236}">
                        <a16:creationId xmlns:a16="http://schemas.microsoft.com/office/drawing/2014/main" id="{380DFF22-59DC-4868-AD50-68BD5D23FD6F}"/>
                      </a:ext>
                    </a:extLst>
                  </p:cNvPr>
                  <p:cNvSpPr/>
                  <p:nvPr/>
                </p:nvSpPr>
                <p:spPr>
                  <a:xfrm>
                    <a:off x="21820909" y="10503681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円/楕円 179">
                    <a:extLst>
                      <a:ext uri="{FF2B5EF4-FFF2-40B4-BE49-F238E27FC236}">
                        <a16:creationId xmlns:a16="http://schemas.microsoft.com/office/drawing/2014/main" id="{79DE3599-709E-45FE-B6FC-A567139AF737}"/>
                      </a:ext>
                    </a:extLst>
                  </p:cNvPr>
                  <p:cNvSpPr/>
                  <p:nvPr/>
                </p:nvSpPr>
                <p:spPr>
                  <a:xfrm>
                    <a:off x="20612856" y="9378926"/>
                    <a:ext cx="360000" cy="36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円/楕円 180">
                    <a:extLst>
                      <a:ext uri="{FF2B5EF4-FFF2-40B4-BE49-F238E27FC236}">
                        <a16:creationId xmlns:a16="http://schemas.microsoft.com/office/drawing/2014/main" id="{11CBF6E0-B595-4EE0-9AB4-B3AD99F3AFD0}"/>
                      </a:ext>
                    </a:extLst>
                  </p:cNvPr>
                  <p:cNvSpPr/>
                  <p:nvPr/>
                </p:nvSpPr>
                <p:spPr>
                  <a:xfrm>
                    <a:off x="21671767" y="8056934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円/楕円 181">
                    <a:extLst>
                      <a:ext uri="{FF2B5EF4-FFF2-40B4-BE49-F238E27FC236}">
                        <a16:creationId xmlns:a16="http://schemas.microsoft.com/office/drawing/2014/main" id="{8B2EE7C7-7D22-466C-830B-E47FE39CF57C}"/>
                      </a:ext>
                    </a:extLst>
                  </p:cNvPr>
                  <p:cNvSpPr/>
                  <p:nvPr/>
                </p:nvSpPr>
                <p:spPr>
                  <a:xfrm>
                    <a:off x="23732160" y="8762960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円/楕円 182">
                    <a:extLst>
                      <a:ext uri="{FF2B5EF4-FFF2-40B4-BE49-F238E27FC236}">
                        <a16:creationId xmlns:a16="http://schemas.microsoft.com/office/drawing/2014/main" id="{FF8550F4-609C-4354-A36C-1DD9BEBE93B0}"/>
                      </a:ext>
                    </a:extLst>
                  </p:cNvPr>
                  <p:cNvSpPr/>
                  <p:nvPr/>
                </p:nvSpPr>
                <p:spPr>
                  <a:xfrm>
                    <a:off x="21895025" y="7839121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円/楕円 183">
                    <a:extLst>
                      <a:ext uri="{FF2B5EF4-FFF2-40B4-BE49-F238E27FC236}">
                        <a16:creationId xmlns:a16="http://schemas.microsoft.com/office/drawing/2014/main" id="{C0A36F39-C0E3-42C4-B244-C9B63E03F4B0}"/>
                      </a:ext>
                    </a:extLst>
                  </p:cNvPr>
                  <p:cNvSpPr/>
                  <p:nvPr/>
                </p:nvSpPr>
                <p:spPr>
                  <a:xfrm>
                    <a:off x="21044864" y="10027078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円/楕円 184">
                    <a:extLst>
                      <a:ext uri="{FF2B5EF4-FFF2-40B4-BE49-F238E27FC236}">
                        <a16:creationId xmlns:a16="http://schemas.microsoft.com/office/drawing/2014/main" id="{2673E782-D869-4219-85FB-984E511A44C4}"/>
                      </a:ext>
                    </a:extLst>
                  </p:cNvPr>
                  <p:cNvSpPr/>
                  <p:nvPr/>
                </p:nvSpPr>
                <p:spPr>
                  <a:xfrm>
                    <a:off x="23416089" y="9549377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円/楕円 185">
                    <a:extLst>
                      <a:ext uri="{FF2B5EF4-FFF2-40B4-BE49-F238E27FC236}">
                        <a16:creationId xmlns:a16="http://schemas.microsoft.com/office/drawing/2014/main" id="{319967B0-C1A4-4164-8AF9-A9165BCD1C46}"/>
                      </a:ext>
                    </a:extLst>
                  </p:cNvPr>
                  <p:cNvSpPr/>
                  <p:nvPr/>
                </p:nvSpPr>
                <p:spPr>
                  <a:xfrm>
                    <a:off x="22917072" y="7866838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円/楕円 186">
                    <a:extLst>
                      <a:ext uri="{FF2B5EF4-FFF2-40B4-BE49-F238E27FC236}">
                        <a16:creationId xmlns:a16="http://schemas.microsoft.com/office/drawing/2014/main" id="{A400C69B-41FA-4805-B8CD-33AC9EA3958F}"/>
                      </a:ext>
                    </a:extLst>
                  </p:cNvPr>
                  <p:cNvSpPr/>
                  <p:nvPr/>
                </p:nvSpPr>
                <p:spPr>
                  <a:xfrm>
                    <a:off x="21846257" y="7537960"/>
                    <a:ext cx="360000" cy="36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円/楕円 187">
                    <a:extLst>
                      <a:ext uri="{FF2B5EF4-FFF2-40B4-BE49-F238E27FC236}">
                        <a16:creationId xmlns:a16="http://schemas.microsoft.com/office/drawing/2014/main" id="{593E6092-28A4-49E9-8F2D-B9054C5824FC}"/>
                      </a:ext>
                    </a:extLst>
                  </p:cNvPr>
                  <p:cNvSpPr/>
                  <p:nvPr/>
                </p:nvSpPr>
                <p:spPr>
                  <a:xfrm>
                    <a:off x="21728741" y="9186783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円/楕円 188">
                    <a:extLst>
                      <a:ext uri="{FF2B5EF4-FFF2-40B4-BE49-F238E27FC236}">
                        <a16:creationId xmlns:a16="http://schemas.microsoft.com/office/drawing/2014/main" id="{2D1A93A5-3189-415C-A8B3-CD087B77CCF2}"/>
                      </a:ext>
                    </a:extLst>
                  </p:cNvPr>
                  <p:cNvSpPr/>
                  <p:nvPr/>
                </p:nvSpPr>
                <p:spPr>
                  <a:xfrm>
                    <a:off x="21981048" y="973904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円/楕円 189">
                    <a:extLst>
                      <a:ext uri="{FF2B5EF4-FFF2-40B4-BE49-F238E27FC236}">
                        <a16:creationId xmlns:a16="http://schemas.microsoft.com/office/drawing/2014/main" id="{358CB886-7C1A-462A-89A8-279BF38B68E9}"/>
                      </a:ext>
                    </a:extLst>
                  </p:cNvPr>
                  <p:cNvSpPr/>
                  <p:nvPr/>
                </p:nvSpPr>
                <p:spPr>
                  <a:xfrm>
                    <a:off x="21273829" y="9046649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円/楕円 190">
                    <a:extLst>
                      <a:ext uri="{FF2B5EF4-FFF2-40B4-BE49-F238E27FC236}">
                        <a16:creationId xmlns:a16="http://schemas.microsoft.com/office/drawing/2014/main" id="{B228C965-0A5B-4B22-BAEB-4FB7D2C5EFF1}"/>
                      </a:ext>
                    </a:extLst>
                  </p:cNvPr>
                  <p:cNvSpPr/>
                  <p:nvPr/>
                </p:nvSpPr>
                <p:spPr>
                  <a:xfrm>
                    <a:off x="23418723" y="9035134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/楕円 191">
                    <a:extLst>
                      <a:ext uri="{FF2B5EF4-FFF2-40B4-BE49-F238E27FC236}">
                        <a16:creationId xmlns:a16="http://schemas.microsoft.com/office/drawing/2014/main" id="{62278AD0-0649-44BF-AEFF-AD0DF012AD27}"/>
                      </a:ext>
                    </a:extLst>
                  </p:cNvPr>
                  <p:cNvSpPr/>
                  <p:nvPr/>
                </p:nvSpPr>
                <p:spPr>
                  <a:xfrm>
                    <a:off x="22528931" y="8258403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192">
                    <a:extLst>
                      <a:ext uri="{FF2B5EF4-FFF2-40B4-BE49-F238E27FC236}">
                        <a16:creationId xmlns:a16="http://schemas.microsoft.com/office/drawing/2014/main" id="{7AC4E2E2-E75D-4FB0-913A-A28DB10B7153}"/>
                      </a:ext>
                    </a:extLst>
                  </p:cNvPr>
                  <p:cNvSpPr/>
                  <p:nvPr/>
                </p:nvSpPr>
                <p:spPr>
                  <a:xfrm>
                    <a:off x="20953171" y="9309133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/楕円 193">
                    <a:extLst>
                      <a:ext uri="{FF2B5EF4-FFF2-40B4-BE49-F238E27FC236}">
                        <a16:creationId xmlns:a16="http://schemas.microsoft.com/office/drawing/2014/main" id="{321DCF8E-4D9C-4E28-B271-F43BD3326E21}"/>
                      </a:ext>
                    </a:extLst>
                  </p:cNvPr>
                  <p:cNvSpPr/>
                  <p:nvPr/>
                </p:nvSpPr>
                <p:spPr>
                  <a:xfrm>
                    <a:off x="21443591" y="9798587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円/楕円 194">
                    <a:extLst>
                      <a:ext uri="{FF2B5EF4-FFF2-40B4-BE49-F238E27FC236}">
                        <a16:creationId xmlns:a16="http://schemas.microsoft.com/office/drawing/2014/main" id="{6C21B74F-E7FD-4B89-A599-D21BD22A962E}"/>
                      </a:ext>
                    </a:extLst>
                  </p:cNvPr>
                  <p:cNvSpPr/>
                  <p:nvPr/>
                </p:nvSpPr>
                <p:spPr>
                  <a:xfrm>
                    <a:off x="20826998" y="8523334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円/楕円 195">
                    <a:extLst>
                      <a:ext uri="{FF2B5EF4-FFF2-40B4-BE49-F238E27FC236}">
                        <a16:creationId xmlns:a16="http://schemas.microsoft.com/office/drawing/2014/main" id="{DED36A5B-487A-474F-8D44-6890976993B0}"/>
                      </a:ext>
                    </a:extLst>
                  </p:cNvPr>
                  <p:cNvSpPr/>
                  <p:nvPr/>
                </p:nvSpPr>
                <p:spPr>
                  <a:xfrm>
                    <a:off x="22321235" y="764193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円/楕円 196">
                    <a:extLst>
                      <a:ext uri="{FF2B5EF4-FFF2-40B4-BE49-F238E27FC236}">
                        <a16:creationId xmlns:a16="http://schemas.microsoft.com/office/drawing/2014/main" id="{4512BACC-4611-4B0B-A5C7-056E875CA11C}"/>
                      </a:ext>
                    </a:extLst>
                  </p:cNvPr>
                  <p:cNvSpPr/>
                  <p:nvPr/>
                </p:nvSpPr>
                <p:spPr>
                  <a:xfrm>
                    <a:off x="23853176" y="9991022"/>
                    <a:ext cx="252000" cy="252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円/楕円 197">
                    <a:extLst>
                      <a:ext uri="{FF2B5EF4-FFF2-40B4-BE49-F238E27FC236}">
                        <a16:creationId xmlns:a16="http://schemas.microsoft.com/office/drawing/2014/main" id="{9D282834-16CD-47DB-AD62-D0B9F2EE8E56}"/>
                      </a:ext>
                    </a:extLst>
                  </p:cNvPr>
                  <p:cNvSpPr/>
                  <p:nvPr/>
                </p:nvSpPr>
                <p:spPr>
                  <a:xfrm>
                    <a:off x="20972896" y="10036858"/>
                    <a:ext cx="360000" cy="36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198">
                    <a:extLst>
                      <a:ext uri="{FF2B5EF4-FFF2-40B4-BE49-F238E27FC236}">
                        <a16:creationId xmlns:a16="http://schemas.microsoft.com/office/drawing/2014/main" id="{3D8B1C6B-A77C-4B12-AF98-8CE46AF40EDF}"/>
                      </a:ext>
                    </a:extLst>
                  </p:cNvPr>
                  <p:cNvSpPr/>
                  <p:nvPr/>
                </p:nvSpPr>
                <p:spPr>
                  <a:xfrm>
                    <a:off x="21390617" y="8721980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199">
                    <a:extLst>
                      <a:ext uri="{FF2B5EF4-FFF2-40B4-BE49-F238E27FC236}">
                        <a16:creationId xmlns:a16="http://schemas.microsoft.com/office/drawing/2014/main" id="{731A59FC-02C3-4012-92F0-190A279E60A4}"/>
                      </a:ext>
                    </a:extLst>
                  </p:cNvPr>
                  <p:cNvSpPr/>
                  <p:nvPr/>
                </p:nvSpPr>
                <p:spPr>
                  <a:xfrm>
                    <a:off x="22186163" y="8491892"/>
                    <a:ext cx="540000" cy="54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円/楕円 200">
                    <a:extLst>
                      <a:ext uri="{FF2B5EF4-FFF2-40B4-BE49-F238E27FC236}">
                        <a16:creationId xmlns:a16="http://schemas.microsoft.com/office/drawing/2014/main" id="{5C3B39BF-771D-4994-B586-80E1B396D91F}"/>
                      </a:ext>
                    </a:extLst>
                  </p:cNvPr>
                  <p:cNvSpPr/>
                  <p:nvPr/>
                </p:nvSpPr>
                <p:spPr>
                  <a:xfrm>
                    <a:off x="22996923" y="8415022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円/楕円 201">
                    <a:extLst>
                      <a:ext uri="{FF2B5EF4-FFF2-40B4-BE49-F238E27FC236}">
                        <a16:creationId xmlns:a16="http://schemas.microsoft.com/office/drawing/2014/main" id="{7F90509E-353F-4261-A217-514064F0E40E}"/>
                      </a:ext>
                    </a:extLst>
                  </p:cNvPr>
                  <p:cNvSpPr/>
                  <p:nvPr/>
                </p:nvSpPr>
                <p:spPr>
                  <a:xfrm>
                    <a:off x="23149323" y="8567422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202">
                    <a:extLst>
                      <a:ext uri="{FF2B5EF4-FFF2-40B4-BE49-F238E27FC236}">
                        <a16:creationId xmlns:a16="http://schemas.microsoft.com/office/drawing/2014/main" id="{910DB353-EFDE-47A9-881C-3F59BF93CD3E}"/>
                      </a:ext>
                    </a:extLst>
                  </p:cNvPr>
                  <p:cNvSpPr/>
                  <p:nvPr/>
                </p:nvSpPr>
                <p:spPr>
                  <a:xfrm>
                    <a:off x="21538171" y="10076068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203">
                    <a:extLst>
                      <a:ext uri="{FF2B5EF4-FFF2-40B4-BE49-F238E27FC236}">
                        <a16:creationId xmlns:a16="http://schemas.microsoft.com/office/drawing/2014/main" id="{D4643AD9-EB72-439E-825D-098BB38AECA5}"/>
                      </a:ext>
                    </a:extLst>
                  </p:cNvPr>
                  <p:cNvSpPr/>
                  <p:nvPr/>
                </p:nvSpPr>
                <p:spPr>
                  <a:xfrm>
                    <a:off x="22906323" y="9644020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rgbClr val="FFC000"/>
                      </a:gs>
                      <a:gs pos="1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204">
                    <a:extLst>
                      <a:ext uri="{FF2B5EF4-FFF2-40B4-BE49-F238E27FC236}">
                        <a16:creationId xmlns:a16="http://schemas.microsoft.com/office/drawing/2014/main" id="{3650A50F-D058-461E-B69E-997C6D47253C}"/>
                      </a:ext>
                    </a:extLst>
                  </p:cNvPr>
                  <p:cNvSpPr/>
                  <p:nvPr/>
                </p:nvSpPr>
                <p:spPr>
                  <a:xfrm>
                    <a:off x="22906323" y="1014807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205">
                    <a:extLst>
                      <a:ext uri="{FF2B5EF4-FFF2-40B4-BE49-F238E27FC236}">
                        <a16:creationId xmlns:a16="http://schemas.microsoft.com/office/drawing/2014/main" id="{E57E5B45-A543-4BA8-A1F4-A3A91934C05F}"/>
                      </a:ext>
                    </a:extLst>
                  </p:cNvPr>
                  <p:cNvSpPr/>
                  <p:nvPr/>
                </p:nvSpPr>
                <p:spPr>
                  <a:xfrm>
                    <a:off x="22215208" y="10277952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06">
                    <a:extLst>
                      <a:ext uri="{FF2B5EF4-FFF2-40B4-BE49-F238E27FC236}">
                        <a16:creationId xmlns:a16="http://schemas.microsoft.com/office/drawing/2014/main" id="{83C95650-5A19-4E80-B6A3-A4CCD15BF271}"/>
                      </a:ext>
                    </a:extLst>
                  </p:cNvPr>
                  <p:cNvSpPr/>
                  <p:nvPr/>
                </p:nvSpPr>
                <p:spPr>
                  <a:xfrm>
                    <a:off x="22258171" y="870783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207">
                    <a:extLst>
                      <a:ext uri="{FF2B5EF4-FFF2-40B4-BE49-F238E27FC236}">
                        <a16:creationId xmlns:a16="http://schemas.microsoft.com/office/drawing/2014/main" id="{F52CB17F-0A6D-49B5-8628-95853A4DEFCB}"/>
                      </a:ext>
                    </a:extLst>
                  </p:cNvPr>
                  <p:cNvSpPr/>
                  <p:nvPr/>
                </p:nvSpPr>
                <p:spPr>
                  <a:xfrm>
                    <a:off x="22167697" y="9644352"/>
                    <a:ext cx="252000" cy="252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円/楕円 208">
                    <a:extLst>
                      <a:ext uri="{FF2B5EF4-FFF2-40B4-BE49-F238E27FC236}">
                        <a16:creationId xmlns:a16="http://schemas.microsoft.com/office/drawing/2014/main" id="{ACB0B157-25DD-4D54-9ACF-3EE751C13BA3}"/>
                      </a:ext>
                    </a:extLst>
                  </p:cNvPr>
                  <p:cNvSpPr/>
                  <p:nvPr/>
                </p:nvSpPr>
                <p:spPr>
                  <a:xfrm>
                    <a:off x="22719284" y="10124898"/>
                    <a:ext cx="360000" cy="36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38000">
                        <a:schemeClr val="accent6">
                          <a:lumMod val="60000"/>
                          <a:lumOff val="40000"/>
                        </a:schemeClr>
                      </a:gs>
                      <a:gs pos="1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/楕円 209">
                    <a:extLst>
                      <a:ext uri="{FF2B5EF4-FFF2-40B4-BE49-F238E27FC236}">
                        <a16:creationId xmlns:a16="http://schemas.microsoft.com/office/drawing/2014/main" id="{63A21A39-98D4-424A-818C-B1A49C39D25D}"/>
                      </a:ext>
                    </a:extLst>
                  </p:cNvPr>
                  <p:cNvSpPr/>
                  <p:nvPr/>
                </p:nvSpPr>
                <p:spPr>
                  <a:xfrm>
                    <a:off x="22330179" y="942799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210">
                    <a:extLst>
                      <a:ext uri="{FF2B5EF4-FFF2-40B4-BE49-F238E27FC236}">
                        <a16:creationId xmlns:a16="http://schemas.microsoft.com/office/drawing/2014/main" id="{3276362D-E494-4620-85BC-02CD9DC91760}"/>
                      </a:ext>
                    </a:extLst>
                  </p:cNvPr>
                  <p:cNvSpPr/>
                  <p:nvPr/>
                </p:nvSpPr>
                <p:spPr>
                  <a:xfrm>
                    <a:off x="22269000" y="1009908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211">
                    <a:extLst>
                      <a:ext uri="{FF2B5EF4-FFF2-40B4-BE49-F238E27FC236}">
                        <a16:creationId xmlns:a16="http://schemas.microsoft.com/office/drawing/2014/main" id="{6A55895E-7A78-4B95-8CF9-E9A767A55525}"/>
                      </a:ext>
                    </a:extLst>
                  </p:cNvPr>
                  <p:cNvSpPr/>
                  <p:nvPr/>
                </p:nvSpPr>
                <p:spPr>
                  <a:xfrm>
                    <a:off x="22701128" y="9018886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212">
                    <a:extLst>
                      <a:ext uri="{FF2B5EF4-FFF2-40B4-BE49-F238E27FC236}">
                        <a16:creationId xmlns:a16="http://schemas.microsoft.com/office/drawing/2014/main" id="{C136D676-109B-491E-AEF4-590E64F0002B}"/>
                      </a:ext>
                    </a:extLst>
                  </p:cNvPr>
                  <p:cNvSpPr/>
                  <p:nvPr/>
                </p:nvSpPr>
                <p:spPr>
                  <a:xfrm>
                    <a:off x="21980968" y="8442902"/>
                    <a:ext cx="720000" cy="72000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100000">
                        <a:schemeClr val="accent6">
                          <a:lumMod val="0"/>
                          <a:lumOff val="100000"/>
                        </a:schemeClr>
                      </a:gs>
                      <a:gs pos="77000">
                        <a:srgbClr val="FFC000"/>
                      </a:gs>
                      <a:gs pos="1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" name="円/楕円 168">
                <a:extLst>
                  <a:ext uri="{FF2B5EF4-FFF2-40B4-BE49-F238E27FC236}">
                    <a16:creationId xmlns:a16="http://schemas.microsoft.com/office/drawing/2014/main" id="{6FA84C18-D727-4473-ADEC-B5023F84791F}"/>
                  </a:ext>
                </a:extLst>
              </p:cNvPr>
              <p:cNvSpPr/>
              <p:nvPr/>
            </p:nvSpPr>
            <p:spPr>
              <a:xfrm>
                <a:off x="6352988" y="5328888"/>
                <a:ext cx="371469" cy="365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69">
                <a:extLst>
                  <a:ext uri="{FF2B5EF4-FFF2-40B4-BE49-F238E27FC236}">
                    <a16:creationId xmlns:a16="http://schemas.microsoft.com/office/drawing/2014/main" id="{FA43AAD9-8B9C-40EA-829A-B04230612E31}"/>
                  </a:ext>
                </a:extLst>
              </p:cNvPr>
              <p:cNvSpPr/>
              <p:nvPr/>
            </p:nvSpPr>
            <p:spPr>
              <a:xfrm>
                <a:off x="6067036" y="6109612"/>
                <a:ext cx="371469" cy="365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70">
                <a:extLst>
                  <a:ext uri="{FF2B5EF4-FFF2-40B4-BE49-F238E27FC236}">
                    <a16:creationId xmlns:a16="http://schemas.microsoft.com/office/drawing/2014/main" id="{8AC88383-897F-4CD6-8BDE-5B7036F79BE5}"/>
                  </a:ext>
                </a:extLst>
              </p:cNvPr>
              <p:cNvSpPr/>
              <p:nvPr/>
            </p:nvSpPr>
            <p:spPr>
              <a:xfrm>
                <a:off x="5923392" y="5394381"/>
                <a:ext cx="371469" cy="365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71">
                <a:extLst>
                  <a:ext uri="{FF2B5EF4-FFF2-40B4-BE49-F238E27FC236}">
                    <a16:creationId xmlns:a16="http://schemas.microsoft.com/office/drawing/2014/main" id="{75B43810-382E-41FE-B9A2-2D2F5C87ADD5}"/>
                  </a:ext>
                </a:extLst>
              </p:cNvPr>
              <p:cNvSpPr/>
              <p:nvPr/>
            </p:nvSpPr>
            <p:spPr>
              <a:xfrm>
                <a:off x="6088177" y="5816331"/>
                <a:ext cx="371469" cy="365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0"/>
                      <a:lumOff val="100000"/>
                    </a:schemeClr>
                  </a:gs>
                  <a:gs pos="63000">
                    <a:srgbClr val="FFC000"/>
                  </a:gs>
                  <a:gs pos="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" name="円/楕円 164">
            <a:extLst>
              <a:ext uri="{FF2B5EF4-FFF2-40B4-BE49-F238E27FC236}">
                <a16:creationId xmlns:a16="http://schemas.microsoft.com/office/drawing/2014/main" id="{DCC82B51-DF4C-4FC0-935D-E38C67A064DA}"/>
              </a:ext>
            </a:extLst>
          </p:cNvPr>
          <p:cNvSpPr/>
          <p:nvPr/>
        </p:nvSpPr>
        <p:spPr>
          <a:xfrm>
            <a:off x="9225767" y="3950722"/>
            <a:ext cx="326701" cy="312177"/>
          </a:xfrm>
          <a:prstGeom prst="ellipse">
            <a:avLst/>
          </a:prstGeom>
          <a:gradFill flip="none" rotWithShape="1">
            <a:gsLst>
              <a:gs pos="100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0"/>
                  <a:lumOff val="100000"/>
                </a:schemeClr>
              </a:gs>
              <a:gs pos="63000">
                <a:srgbClr val="FFC000"/>
              </a:gs>
              <a:gs pos="1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9" name="直線矢印コネクタ 188">
            <a:extLst>
              <a:ext uri="{FF2B5EF4-FFF2-40B4-BE49-F238E27FC236}">
                <a16:creationId xmlns:a16="http://schemas.microsoft.com/office/drawing/2014/main" id="{9543E990-64AC-4709-9E01-D547D4BFB60E}"/>
              </a:ext>
            </a:extLst>
          </p:cNvPr>
          <p:cNvCxnSpPr/>
          <p:nvPr/>
        </p:nvCxnSpPr>
        <p:spPr>
          <a:xfrm>
            <a:off x="3048832" y="4089941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矢印コネクタ 189">
            <a:extLst>
              <a:ext uri="{FF2B5EF4-FFF2-40B4-BE49-F238E27FC236}">
                <a16:creationId xmlns:a16="http://schemas.microsoft.com/office/drawing/2014/main" id="{B2231EA5-8C6F-4E64-BAEB-3F34910573FE}"/>
              </a:ext>
            </a:extLst>
          </p:cNvPr>
          <p:cNvCxnSpPr/>
          <p:nvPr/>
        </p:nvCxnSpPr>
        <p:spPr>
          <a:xfrm flipH="1" flipV="1">
            <a:off x="3086582" y="3167255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線矢印コネクタ 190">
            <a:extLst>
              <a:ext uri="{FF2B5EF4-FFF2-40B4-BE49-F238E27FC236}">
                <a16:creationId xmlns:a16="http://schemas.microsoft.com/office/drawing/2014/main" id="{8E06468D-894F-4238-B71F-FFF638571F27}"/>
              </a:ext>
            </a:extLst>
          </p:cNvPr>
          <p:cNvCxnSpPr/>
          <p:nvPr/>
        </p:nvCxnSpPr>
        <p:spPr>
          <a:xfrm>
            <a:off x="2749622" y="3724498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矢印コネクタ 191">
            <a:extLst>
              <a:ext uri="{FF2B5EF4-FFF2-40B4-BE49-F238E27FC236}">
                <a16:creationId xmlns:a16="http://schemas.microsoft.com/office/drawing/2014/main" id="{25EF1906-2023-4825-966A-501C8DCDA3FC}"/>
              </a:ext>
            </a:extLst>
          </p:cNvPr>
          <p:cNvCxnSpPr/>
          <p:nvPr/>
        </p:nvCxnSpPr>
        <p:spPr>
          <a:xfrm flipV="1">
            <a:off x="3222154" y="3850720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矢印コネクタ 192">
            <a:extLst>
              <a:ext uri="{FF2B5EF4-FFF2-40B4-BE49-F238E27FC236}">
                <a16:creationId xmlns:a16="http://schemas.microsoft.com/office/drawing/2014/main" id="{51C9E1DE-3775-4C52-B1B7-49398D39C5E3}"/>
              </a:ext>
            </a:extLst>
          </p:cNvPr>
          <p:cNvCxnSpPr/>
          <p:nvPr/>
        </p:nvCxnSpPr>
        <p:spPr>
          <a:xfrm flipH="1">
            <a:off x="2601362" y="3334375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>
            <a:extLst>
              <a:ext uri="{FF2B5EF4-FFF2-40B4-BE49-F238E27FC236}">
                <a16:creationId xmlns:a16="http://schemas.microsoft.com/office/drawing/2014/main" id="{198FE3EE-3B2D-432B-91BD-F79CC05E13EF}"/>
              </a:ext>
            </a:extLst>
          </p:cNvPr>
          <p:cNvCxnSpPr/>
          <p:nvPr/>
        </p:nvCxnSpPr>
        <p:spPr>
          <a:xfrm>
            <a:off x="2755100" y="3834425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>
            <a:extLst>
              <a:ext uri="{FF2B5EF4-FFF2-40B4-BE49-F238E27FC236}">
                <a16:creationId xmlns:a16="http://schemas.microsoft.com/office/drawing/2014/main" id="{9263D20B-0C77-41C2-B9E3-DB18969A48C2}"/>
              </a:ext>
            </a:extLst>
          </p:cNvPr>
          <p:cNvCxnSpPr/>
          <p:nvPr/>
        </p:nvCxnSpPr>
        <p:spPr>
          <a:xfrm flipH="1" flipV="1">
            <a:off x="2981663" y="3434216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>
            <a:extLst>
              <a:ext uri="{FF2B5EF4-FFF2-40B4-BE49-F238E27FC236}">
                <a16:creationId xmlns:a16="http://schemas.microsoft.com/office/drawing/2014/main" id="{5DD502FD-87E3-4EA4-AC60-C63D061E1FFC}"/>
              </a:ext>
            </a:extLst>
          </p:cNvPr>
          <p:cNvCxnSpPr/>
          <p:nvPr/>
        </p:nvCxnSpPr>
        <p:spPr>
          <a:xfrm>
            <a:off x="2583041" y="4100666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>
            <a:extLst>
              <a:ext uri="{FF2B5EF4-FFF2-40B4-BE49-F238E27FC236}">
                <a16:creationId xmlns:a16="http://schemas.microsoft.com/office/drawing/2014/main" id="{4796B6C1-6FA9-48B2-A0E2-4C5E33409839}"/>
              </a:ext>
            </a:extLst>
          </p:cNvPr>
          <p:cNvCxnSpPr/>
          <p:nvPr/>
        </p:nvCxnSpPr>
        <p:spPr>
          <a:xfrm flipH="1" flipV="1">
            <a:off x="2890512" y="339818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>
            <a:extLst>
              <a:ext uri="{FF2B5EF4-FFF2-40B4-BE49-F238E27FC236}">
                <a16:creationId xmlns:a16="http://schemas.microsoft.com/office/drawing/2014/main" id="{26613EF4-B3DC-4BC1-B89D-0BF8A678374A}"/>
              </a:ext>
            </a:extLst>
          </p:cNvPr>
          <p:cNvCxnSpPr/>
          <p:nvPr/>
        </p:nvCxnSpPr>
        <p:spPr>
          <a:xfrm flipH="1" flipV="1">
            <a:off x="2399707" y="363948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>
            <a:extLst>
              <a:ext uri="{FF2B5EF4-FFF2-40B4-BE49-F238E27FC236}">
                <a16:creationId xmlns:a16="http://schemas.microsoft.com/office/drawing/2014/main" id="{F65AA946-529A-4965-A26B-A176BBD9B055}"/>
              </a:ext>
            </a:extLst>
          </p:cNvPr>
          <p:cNvCxnSpPr/>
          <p:nvPr/>
        </p:nvCxnSpPr>
        <p:spPr>
          <a:xfrm flipH="1" flipV="1">
            <a:off x="3186442" y="4063988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>
            <a:extLst>
              <a:ext uri="{FF2B5EF4-FFF2-40B4-BE49-F238E27FC236}">
                <a16:creationId xmlns:a16="http://schemas.microsoft.com/office/drawing/2014/main" id="{EBF0F774-2574-4AE5-AA81-92C5C2D00327}"/>
              </a:ext>
            </a:extLst>
          </p:cNvPr>
          <p:cNvCxnSpPr/>
          <p:nvPr/>
        </p:nvCxnSpPr>
        <p:spPr>
          <a:xfrm flipH="1" flipV="1">
            <a:off x="2836904" y="3974983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>
            <a:extLst>
              <a:ext uri="{FF2B5EF4-FFF2-40B4-BE49-F238E27FC236}">
                <a16:creationId xmlns:a16="http://schemas.microsoft.com/office/drawing/2014/main" id="{70EBE2B5-8B5B-41BB-A3BD-0CF4477045F6}"/>
              </a:ext>
            </a:extLst>
          </p:cNvPr>
          <p:cNvCxnSpPr/>
          <p:nvPr/>
        </p:nvCxnSpPr>
        <p:spPr>
          <a:xfrm flipH="1" flipV="1">
            <a:off x="3504525" y="347184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>
            <a:extLst>
              <a:ext uri="{FF2B5EF4-FFF2-40B4-BE49-F238E27FC236}">
                <a16:creationId xmlns:a16="http://schemas.microsoft.com/office/drawing/2014/main" id="{9BF09540-809D-435E-A358-BD5CC0E83B3E}"/>
              </a:ext>
            </a:extLst>
          </p:cNvPr>
          <p:cNvCxnSpPr/>
          <p:nvPr/>
        </p:nvCxnSpPr>
        <p:spPr>
          <a:xfrm>
            <a:off x="3048432" y="4089941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>
            <a:extLst>
              <a:ext uri="{FF2B5EF4-FFF2-40B4-BE49-F238E27FC236}">
                <a16:creationId xmlns:a16="http://schemas.microsoft.com/office/drawing/2014/main" id="{F49A7709-E3AE-40D4-9321-677D65D754D5}"/>
              </a:ext>
            </a:extLst>
          </p:cNvPr>
          <p:cNvCxnSpPr/>
          <p:nvPr/>
        </p:nvCxnSpPr>
        <p:spPr>
          <a:xfrm flipH="1" flipV="1">
            <a:off x="3086182" y="3167255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>
            <a:extLst>
              <a:ext uri="{FF2B5EF4-FFF2-40B4-BE49-F238E27FC236}">
                <a16:creationId xmlns:a16="http://schemas.microsoft.com/office/drawing/2014/main" id="{00FA1B9C-C7C0-4F1A-BE5D-1DD9CB413562}"/>
              </a:ext>
            </a:extLst>
          </p:cNvPr>
          <p:cNvCxnSpPr/>
          <p:nvPr/>
        </p:nvCxnSpPr>
        <p:spPr>
          <a:xfrm flipV="1">
            <a:off x="3221754" y="3850720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>
            <a:extLst>
              <a:ext uri="{FF2B5EF4-FFF2-40B4-BE49-F238E27FC236}">
                <a16:creationId xmlns:a16="http://schemas.microsoft.com/office/drawing/2014/main" id="{B9A4E821-95C8-475F-B8F7-AA0980983C7C}"/>
              </a:ext>
            </a:extLst>
          </p:cNvPr>
          <p:cNvCxnSpPr/>
          <p:nvPr/>
        </p:nvCxnSpPr>
        <p:spPr>
          <a:xfrm>
            <a:off x="2754700" y="3834425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>
            <a:extLst>
              <a:ext uri="{FF2B5EF4-FFF2-40B4-BE49-F238E27FC236}">
                <a16:creationId xmlns:a16="http://schemas.microsoft.com/office/drawing/2014/main" id="{894600BA-C324-4B64-93BE-78E992C6D335}"/>
              </a:ext>
            </a:extLst>
          </p:cNvPr>
          <p:cNvCxnSpPr/>
          <p:nvPr/>
        </p:nvCxnSpPr>
        <p:spPr>
          <a:xfrm flipH="1" flipV="1">
            <a:off x="2981263" y="3434216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>
            <a:extLst>
              <a:ext uri="{FF2B5EF4-FFF2-40B4-BE49-F238E27FC236}">
                <a16:creationId xmlns:a16="http://schemas.microsoft.com/office/drawing/2014/main" id="{B0617586-20CA-4770-BD17-E321CD7F7A5B}"/>
              </a:ext>
            </a:extLst>
          </p:cNvPr>
          <p:cNvCxnSpPr/>
          <p:nvPr/>
        </p:nvCxnSpPr>
        <p:spPr>
          <a:xfrm flipH="1" flipV="1">
            <a:off x="3186042" y="4063988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>
            <a:extLst>
              <a:ext uri="{FF2B5EF4-FFF2-40B4-BE49-F238E27FC236}">
                <a16:creationId xmlns:a16="http://schemas.microsoft.com/office/drawing/2014/main" id="{58D1B848-B90A-48FD-BE70-C3A8FD7E4F7F}"/>
              </a:ext>
            </a:extLst>
          </p:cNvPr>
          <p:cNvCxnSpPr/>
          <p:nvPr/>
        </p:nvCxnSpPr>
        <p:spPr>
          <a:xfrm flipH="1" flipV="1">
            <a:off x="3504125" y="3471848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>
            <a:extLst>
              <a:ext uri="{FF2B5EF4-FFF2-40B4-BE49-F238E27FC236}">
                <a16:creationId xmlns:a16="http://schemas.microsoft.com/office/drawing/2014/main" id="{FFC3D1C3-C708-4077-B24F-1CC6FB6AB7A3}"/>
              </a:ext>
            </a:extLst>
          </p:cNvPr>
          <p:cNvCxnSpPr/>
          <p:nvPr/>
        </p:nvCxnSpPr>
        <p:spPr>
          <a:xfrm flipH="1">
            <a:off x="4634080" y="3306469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>
            <a:extLst>
              <a:ext uri="{FF2B5EF4-FFF2-40B4-BE49-F238E27FC236}">
                <a16:creationId xmlns:a16="http://schemas.microsoft.com/office/drawing/2014/main" id="{6E93CAEB-6F47-437A-9C81-70BD6EA9F802}"/>
              </a:ext>
            </a:extLst>
          </p:cNvPr>
          <p:cNvCxnSpPr/>
          <p:nvPr/>
        </p:nvCxnSpPr>
        <p:spPr>
          <a:xfrm>
            <a:off x="4615759" y="407276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>
            <a:extLst>
              <a:ext uri="{FF2B5EF4-FFF2-40B4-BE49-F238E27FC236}">
                <a16:creationId xmlns:a16="http://schemas.microsoft.com/office/drawing/2014/main" id="{B3B095BA-4924-4891-8FAA-E075909DD954}"/>
              </a:ext>
            </a:extLst>
          </p:cNvPr>
          <p:cNvCxnSpPr/>
          <p:nvPr/>
        </p:nvCxnSpPr>
        <p:spPr>
          <a:xfrm flipH="1" flipV="1">
            <a:off x="4432425" y="361157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>
            <a:extLst>
              <a:ext uri="{FF2B5EF4-FFF2-40B4-BE49-F238E27FC236}">
                <a16:creationId xmlns:a16="http://schemas.microsoft.com/office/drawing/2014/main" id="{4040DDF7-3242-4177-99ED-1308FA054DF7}"/>
              </a:ext>
            </a:extLst>
          </p:cNvPr>
          <p:cNvCxnSpPr/>
          <p:nvPr/>
        </p:nvCxnSpPr>
        <p:spPr>
          <a:xfrm flipH="1" flipV="1">
            <a:off x="4869622" y="3947077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>
            <a:extLst>
              <a:ext uri="{FF2B5EF4-FFF2-40B4-BE49-F238E27FC236}">
                <a16:creationId xmlns:a16="http://schemas.microsoft.com/office/drawing/2014/main" id="{6AC818C9-A41C-4826-9762-04D2B76AC0D2}"/>
              </a:ext>
            </a:extLst>
          </p:cNvPr>
          <p:cNvCxnSpPr/>
          <p:nvPr/>
        </p:nvCxnSpPr>
        <p:spPr>
          <a:xfrm>
            <a:off x="5081150" y="4062035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>
            <a:extLst>
              <a:ext uri="{FF2B5EF4-FFF2-40B4-BE49-F238E27FC236}">
                <a16:creationId xmlns:a16="http://schemas.microsoft.com/office/drawing/2014/main" id="{E17383CA-E2D5-4658-AC6B-57C5512A4478}"/>
              </a:ext>
            </a:extLst>
          </p:cNvPr>
          <p:cNvCxnSpPr/>
          <p:nvPr/>
        </p:nvCxnSpPr>
        <p:spPr>
          <a:xfrm flipH="1" flipV="1">
            <a:off x="5118900" y="313934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>
            <a:extLst>
              <a:ext uri="{FF2B5EF4-FFF2-40B4-BE49-F238E27FC236}">
                <a16:creationId xmlns:a16="http://schemas.microsoft.com/office/drawing/2014/main" id="{F67C04EF-3062-4A88-84E7-EA387223C6A4}"/>
              </a:ext>
            </a:extLst>
          </p:cNvPr>
          <p:cNvCxnSpPr/>
          <p:nvPr/>
        </p:nvCxnSpPr>
        <p:spPr>
          <a:xfrm flipV="1">
            <a:off x="5254472" y="3822814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>
            <a:extLst>
              <a:ext uri="{FF2B5EF4-FFF2-40B4-BE49-F238E27FC236}">
                <a16:creationId xmlns:a16="http://schemas.microsoft.com/office/drawing/2014/main" id="{292F9A99-8715-4656-ABA2-5A83638F7014}"/>
              </a:ext>
            </a:extLst>
          </p:cNvPr>
          <p:cNvCxnSpPr/>
          <p:nvPr/>
        </p:nvCxnSpPr>
        <p:spPr>
          <a:xfrm>
            <a:off x="4787418" y="3806519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>
            <a:extLst>
              <a:ext uri="{FF2B5EF4-FFF2-40B4-BE49-F238E27FC236}">
                <a16:creationId xmlns:a16="http://schemas.microsoft.com/office/drawing/2014/main" id="{4778CE70-27F0-4B96-8D2C-4D211B13BD79}"/>
              </a:ext>
            </a:extLst>
          </p:cNvPr>
          <p:cNvCxnSpPr/>
          <p:nvPr/>
        </p:nvCxnSpPr>
        <p:spPr>
          <a:xfrm flipH="1" flipV="1">
            <a:off x="5013981" y="3406310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>
            <a:extLst>
              <a:ext uri="{FF2B5EF4-FFF2-40B4-BE49-F238E27FC236}">
                <a16:creationId xmlns:a16="http://schemas.microsoft.com/office/drawing/2014/main" id="{AF9E8F77-AA44-429A-B548-2A8DDC902B71}"/>
              </a:ext>
            </a:extLst>
          </p:cNvPr>
          <p:cNvCxnSpPr/>
          <p:nvPr/>
        </p:nvCxnSpPr>
        <p:spPr>
          <a:xfrm flipH="1" flipV="1">
            <a:off x="5218760" y="4036082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>
            <a:extLst>
              <a:ext uri="{FF2B5EF4-FFF2-40B4-BE49-F238E27FC236}">
                <a16:creationId xmlns:a16="http://schemas.microsoft.com/office/drawing/2014/main" id="{5BE6B817-56D7-4F8D-8DA3-6FED3175969A}"/>
              </a:ext>
            </a:extLst>
          </p:cNvPr>
          <p:cNvCxnSpPr/>
          <p:nvPr/>
        </p:nvCxnSpPr>
        <p:spPr>
          <a:xfrm flipH="1" flipV="1">
            <a:off x="5536843" y="344394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>
            <a:extLst>
              <a:ext uri="{FF2B5EF4-FFF2-40B4-BE49-F238E27FC236}">
                <a16:creationId xmlns:a16="http://schemas.microsoft.com/office/drawing/2014/main" id="{BE20D315-B1EF-4227-AADE-B1BCC6769D4F}"/>
              </a:ext>
            </a:extLst>
          </p:cNvPr>
          <p:cNvCxnSpPr/>
          <p:nvPr/>
        </p:nvCxnSpPr>
        <p:spPr>
          <a:xfrm flipH="1">
            <a:off x="6692557" y="3330079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>
            <a:extLst>
              <a:ext uri="{FF2B5EF4-FFF2-40B4-BE49-F238E27FC236}">
                <a16:creationId xmlns:a16="http://schemas.microsoft.com/office/drawing/2014/main" id="{5C43D886-DB7A-489F-96AD-A227F2DA1515}"/>
              </a:ext>
            </a:extLst>
          </p:cNvPr>
          <p:cNvCxnSpPr/>
          <p:nvPr/>
        </p:nvCxnSpPr>
        <p:spPr>
          <a:xfrm>
            <a:off x="6674236" y="409637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>
            <a:extLst>
              <a:ext uri="{FF2B5EF4-FFF2-40B4-BE49-F238E27FC236}">
                <a16:creationId xmlns:a16="http://schemas.microsoft.com/office/drawing/2014/main" id="{A594DAC0-EA4E-4F23-8573-ABB5FEBD287B}"/>
              </a:ext>
            </a:extLst>
          </p:cNvPr>
          <p:cNvCxnSpPr/>
          <p:nvPr/>
        </p:nvCxnSpPr>
        <p:spPr>
          <a:xfrm flipH="1" flipV="1">
            <a:off x="6490902" y="363518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>
            <a:extLst>
              <a:ext uri="{FF2B5EF4-FFF2-40B4-BE49-F238E27FC236}">
                <a16:creationId xmlns:a16="http://schemas.microsoft.com/office/drawing/2014/main" id="{8F7A2850-B6A6-4D63-8598-2AF54D1CC8D0}"/>
              </a:ext>
            </a:extLst>
          </p:cNvPr>
          <p:cNvCxnSpPr/>
          <p:nvPr/>
        </p:nvCxnSpPr>
        <p:spPr>
          <a:xfrm flipH="1" flipV="1">
            <a:off x="6928099" y="3970687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>
            <a:extLst>
              <a:ext uri="{FF2B5EF4-FFF2-40B4-BE49-F238E27FC236}">
                <a16:creationId xmlns:a16="http://schemas.microsoft.com/office/drawing/2014/main" id="{B6B0FB5B-26E9-47C0-8F7A-A61205F8B220}"/>
              </a:ext>
            </a:extLst>
          </p:cNvPr>
          <p:cNvCxnSpPr/>
          <p:nvPr/>
        </p:nvCxnSpPr>
        <p:spPr>
          <a:xfrm>
            <a:off x="7139627" y="4085645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>
            <a:extLst>
              <a:ext uri="{FF2B5EF4-FFF2-40B4-BE49-F238E27FC236}">
                <a16:creationId xmlns:a16="http://schemas.microsoft.com/office/drawing/2014/main" id="{F2F8EB8D-EBB1-4A31-82B2-1C3A24564EDF}"/>
              </a:ext>
            </a:extLst>
          </p:cNvPr>
          <p:cNvCxnSpPr/>
          <p:nvPr/>
        </p:nvCxnSpPr>
        <p:spPr>
          <a:xfrm flipH="1" flipV="1">
            <a:off x="7177377" y="316295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>
            <a:extLst>
              <a:ext uri="{FF2B5EF4-FFF2-40B4-BE49-F238E27FC236}">
                <a16:creationId xmlns:a16="http://schemas.microsoft.com/office/drawing/2014/main" id="{04B0BBE6-61E6-4B40-9863-E5AC842A0C9B}"/>
              </a:ext>
            </a:extLst>
          </p:cNvPr>
          <p:cNvCxnSpPr/>
          <p:nvPr/>
        </p:nvCxnSpPr>
        <p:spPr>
          <a:xfrm flipV="1">
            <a:off x="7312949" y="3846424"/>
            <a:ext cx="184189" cy="565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>
            <a:extLst>
              <a:ext uri="{FF2B5EF4-FFF2-40B4-BE49-F238E27FC236}">
                <a16:creationId xmlns:a16="http://schemas.microsoft.com/office/drawing/2014/main" id="{CFBF4885-A79E-4240-BCE4-67FD17B24EFB}"/>
              </a:ext>
            </a:extLst>
          </p:cNvPr>
          <p:cNvCxnSpPr/>
          <p:nvPr/>
        </p:nvCxnSpPr>
        <p:spPr>
          <a:xfrm>
            <a:off x="6845895" y="3830129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>
            <a:extLst>
              <a:ext uri="{FF2B5EF4-FFF2-40B4-BE49-F238E27FC236}">
                <a16:creationId xmlns:a16="http://schemas.microsoft.com/office/drawing/2014/main" id="{5E5F60E3-F452-4D4E-B797-633DE3A1BFD9}"/>
              </a:ext>
            </a:extLst>
          </p:cNvPr>
          <p:cNvCxnSpPr/>
          <p:nvPr/>
        </p:nvCxnSpPr>
        <p:spPr>
          <a:xfrm flipH="1" flipV="1">
            <a:off x="7072458" y="3429920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>
            <a:extLst>
              <a:ext uri="{FF2B5EF4-FFF2-40B4-BE49-F238E27FC236}">
                <a16:creationId xmlns:a16="http://schemas.microsoft.com/office/drawing/2014/main" id="{B98A41C4-4A00-4C99-99AA-9C0DCB658B3B}"/>
              </a:ext>
            </a:extLst>
          </p:cNvPr>
          <p:cNvCxnSpPr/>
          <p:nvPr/>
        </p:nvCxnSpPr>
        <p:spPr>
          <a:xfrm flipH="1" flipV="1">
            <a:off x="7277237" y="4059692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>
            <a:extLst>
              <a:ext uri="{FF2B5EF4-FFF2-40B4-BE49-F238E27FC236}">
                <a16:creationId xmlns:a16="http://schemas.microsoft.com/office/drawing/2014/main" id="{3AA060C6-4D85-4FE3-8006-39CACC6414DB}"/>
              </a:ext>
            </a:extLst>
          </p:cNvPr>
          <p:cNvCxnSpPr/>
          <p:nvPr/>
        </p:nvCxnSpPr>
        <p:spPr>
          <a:xfrm flipH="1" flipV="1">
            <a:off x="7595320" y="3467552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線矢印コネクタ 230">
            <a:extLst>
              <a:ext uri="{FF2B5EF4-FFF2-40B4-BE49-F238E27FC236}">
                <a16:creationId xmlns:a16="http://schemas.microsoft.com/office/drawing/2014/main" id="{D85CFEEA-1D49-4EC5-9BC2-279F9C9743B4}"/>
              </a:ext>
            </a:extLst>
          </p:cNvPr>
          <p:cNvCxnSpPr/>
          <p:nvPr/>
        </p:nvCxnSpPr>
        <p:spPr>
          <a:xfrm flipH="1">
            <a:off x="8660888" y="3392326"/>
            <a:ext cx="76359" cy="415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線矢印コネクタ 231">
            <a:extLst>
              <a:ext uri="{FF2B5EF4-FFF2-40B4-BE49-F238E27FC236}">
                <a16:creationId xmlns:a16="http://schemas.microsoft.com/office/drawing/2014/main" id="{8E8CCCA1-E977-4AA4-8F1B-D7C2CF3FC0B7}"/>
              </a:ext>
            </a:extLst>
          </p:cNvPr>
          <p:cNvCxnSpPr/>
          <p:nvPr/>
        </p:nvCxnSpPr>
        <p:spPr>
          <a:xfrm>
            <a:off x="2808437" y="411998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線矢印コネクタ 232">
            <a:extLst>
              <a:ext uri="{FF2B5EF4-FFF2-40B4-BE49-F238E27FC236}">
                <a16:creationId xmlns:a16="http://schemas.microsoft.com/office/drawing/2014/main" id="{75C5A312-A23C-4F15-B18C-93824AF5462C}"/>
              </a:ext>
            </a:extLst>
          </p:cNvPr>
          <p:cNvCxnSpPr/>
          <p:nvPr/>
        </p:nvCxnSpPr>
        <p:spPr>
          <a:xfrm flipH="1" flipV="1">
            <a:off x="8459233" y="3697433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線矢印コネクタ 233">
            <a:extLst>
              <a:ext uri="{FF2B5EF4-FFF2-40B4-BE49-F238E27FC236}">
                <a16:creationId xmlns:a16="http://schemas.microsoft.com/office/drawing/2014/main" id="{35474573-0B5E-427A-B535-1A921454DC3C}"/>
              </a:ext>
            </a:extLst>
          </p:cNvPr>
          <p:cNvCxnSpPr/>
          <p:nvPr/>
        </p:nvCxnSpPr>
        <p:spPr>
          <a:xfrm flipH="1" flipV="1">
            <a:off x="3500177" y="3775354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線矢印コネクタ 234">
            <a:extLst>
              <a:ext uri="{FF2B5EF4-FFF2-40B4-BE49-F238E27FC236}">
                <a16:creationId xmlns:a16="http://schemas.microsoft.com/office/drawing/2014/main" id="{69BA0E99-B011-4E8A-B000-FB190EF4DC1F}"/>
              </a:ext>
            </a:extLst>
          </p:cNvPr>
          <p:cNvCxnSpPr/>
          <p:nvPr/>
        </p:nvCxnSpPr>
        <p:spPr>
          <a:xfrm>
            <a:off x="9263501" y="3784890"/>
            <a:ext cx="371465" cy="29368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矢印コネクタ 235">
            <a:extLst>
              <a:ext uri="{FF2B5EF4-FFF2-40B4-BE49-F238E27FC236}">
                <a16:creationId xmlns:a16="http://schemas.microsoft.com/office/drawing/2014/main" id="{2D07A4C6-F742-4929-BBCD-02DC5F588449}"/>
              </a:ext>
            </a:extLst>
          </p:cNvPr>
          <p:cNvCxnSpPr/>
          <p:nvPr/>
        </p:nvCxnSpPr>
        <p:spPr>
          <a:xfrm flipH="1" flipV="1">
            <a:off x="9145708" y="3225206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線矢印コネクタ 236">
            <a:extLst>
              <a:ext uri="{FF2B5EF4-FFF2-40B4-BE49-F238E27FC236}">
                <a16:creationId xmlns:a16="http://schemas.microsoft.com/office/drawing/2014/main" id="{01D8448B-E400-4BF0-839F-CBC652B60448}"/>
              </a:ext>
            </a:extLst>
          </p:cNvPr>
          <p:cNvCxnSpPr/>
          <p:nvPr/>
        </p:nvCxnSpPr>
        <p:spPr>
          <a:xfrm flipH="1" flipV="1">
            <a:off x="8879805" y="4214757"/>
            <a:ext cx="432443" cy="281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線矢印コネクタ 237">
            <a:extLst>
              <a:ext uri="{FF2B5EF4-FFF2-40B4-BE49-F238E27FC236}">
                <a16:creationId xmlns:a16="http://schemas.microsoft.com/office/drawing/2014/main" id="{1CCAB0FF-5490-40AE-9FBF-62B77E6A62FA}"/>
              </a:ext>
            </a:extLst>
          </p:cNvPr>
          <p:cNvCxnSpPr/>
          <p:nvPr/>
        </p:nvCxnSpPr>
        <p:spPr>
          <a:xfrm>
            <a:off x="8814226" y="3892376"/>
            <a:ext cx="431342" cy="515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線矢印コネクタ 238">
            <a:extLst>
              <a:ext uri="{FF2B5EF4-FFF2-40B4-BE49-F238E27FC236}">
                <a16:creationId xmlns:a16="http://schemas.microsoft.com/office/drawing/2014/main" id="{4905B416-68C2-45C8-B89F-D84E03448F5A}"/>
              </a:ext>
            </a:extLst>
          </p:cNvPr>
          <p:cNvCxnSpPr/>
          <p:nvPr/>
        </p:nvCxnSpPr>
        <p:spPr>
          <a:xfrm flipH="1" flipV="1">
            <a:off x="9040789" y="3492167"/>
            <a:ext cx="542935" cy="2812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矢印コネクタ 239">
            <a:extLst>
              <a:ext uri="{FF2B5EF4-FFF2-40B4-BE49-F238E27FC236}">
                <a16:creationId xmlns:a16="http://schemas.microsoft.com/office/drawing/2014/main" id="{F815D628-6914-4896-8876-E1091012B99B}"/>
              </a:ext>
            </a:extLst>
          </p:cNvPr>
          <p:cNvCxnSpPr/>
          <p:nvPr/>
        </p:nvCxnSpPr>
        <p:spPr>
          <a:xfrm flipH="1" flipV="1">
            <a:off x="9297084" y="4096181"/>
            <a:ext cx="368763" cy="694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線矢印コネクタ 240">
            <a:extLst>
              <a:ext uri="{FF2B5EF4-FFF2-40B4-BE49-F238E27FC236}">
                <a16:creationId xmlns:a16="http://schemas.microsoft.com/office/drawing/2014/main" id="{3AC17DCC-46EC-40DE-B340-F7F35A52C01A}"/>
              </a:ext>
            </a:extLst>
          </p:cNvPr>
          <p:cNvCxnSpPr/>
          <p:nvPr/>
        </p:nvCxnSpPr>
        <p:spPr>
          <a:xfrm flipH="1" flipV="1">
            <a:off x="9563651" y="3529799"/>
            <a:ext cx="152400" cy="3532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直線矢印コネクタ 241">
            <a:extLst>
              <a:ext uri="{FF2B5EF4-FFF2-40B4-BE49-F238E27FC236}">
                <a16:creationId xmlns:a16="http://schemas.microsoft.com/office/drawing/2014/main" id="{208F5F52-8CB0-4243-9948-1D0B138039A3}"/>
              </a:ext>
            </a:extLst>
          </p:cNvPr>
          <p:cNvCxnSpPr>
            <a:stCxn id="70" idx="6"/>
          </p:cNvCxnSpPr>
          <p:nvPr/>
        </p:nvCxnSpPr>
        <p:spPr>
          <a:xfrm flipH="1" flipV="1">
            <a:off x="4877482" y="3669030"/>
            <a:ext cx="231963" cy="31579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21B4EAF7-3AD1-44F3-8E06-E7FFB1CEAE16}"/>
              </a:ext>
            </a:extLst>
          </p:cNvPr>
          <p:cNvSpPr txBox="1"/>
          <p:nvPr/>
        </p:nvSpPr>
        <p:spPr>
          <a:xfrm>
            <a:off x="4435243" y="2567057"/>
            <a:ext cx="36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u="sng" dirty="0"/>
              <a:t>Denser is faster?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4763004E-A5E7-46F5-B77C-2278832A6F1C}"/>
              </a:ext>
            </a:extLst>
          </p:cNvPr>
          <p:cNvSpPr txBox="1"/>
          <p:nvPr/>
        </p:nvSpPr>
        <p:spPr>
          <a:xfrm>
            <a:off x="1065657" y="4713868"/>
            <a:ext cx="100785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Dynamical initialization of hydrodynamic fields in high-energy collisions (this study)</a:t>
            </a:r>
          </a:p>
          <a:p>
            <a:pPr lvl="1"/>
            <a:r>
              <a:rPr kumimoji="1" lang="en-US" altLang="ja-JP" sz="3200" dirty="0">
                <a:sym typeface="Wingdings" panose="05000000000000000000" pitchFamily="2" charset="2"/>
              </a:rPr>
              <a:t> Application of the model to low-energy collisions (future work)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35760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possible picture in the (not-very) early stage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sz="2400" dirty="0" err="1"/>
                  <a:t>fm</a:t>
                </a:r>
                <a:r>
                  <a:rPr kumimoji="1" lang="ja-JP" altLang="en-US" sz="2400" dirty="0"/>
                  <a:t> </a:t>
                </a:r>
                <a:endParaRPr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31" y="1993674"/>
                <a:ext cx="1523262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744" y="1993673"/>
                <a:ext cx="2062893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(∼</m:t>
                      </m:r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</m:t>
                      </m:r>
                      <m: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6 </m:t>
                      </m:r>
                      <m:r>
                        <m:rPr>
                          <m:sty m:val="p"/>
                        </m:rPr>
                        <a:rPr lang="en-US" altLang="ja-JP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fm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292" y="1993672"/>
                <a:ext cx="1898400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線矢印コネクタ 17"/>
          <p:cNvCxnSpPr>
            <a:cxnSpLocks/>
          </p:cNvCxnSpPr>
          <p:nvPr/>
        </p:nvCxnSpPr>
        <p:spPr>
          <a:xfrm>
            <a:off x="789407" y="1904948"/>
            <a:ext cx="11166373" cy="14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18"/>
              <p:cNvSpPr/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2800" dirty="0">
                    <a:solidFill>
                      <a:schemeClr val="tx1"/>
                    </a:solidFill>
                  </a:rPr>
                  <a:t>Proper time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正方形/長方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7634" y="1436187"/>
                <a:ext cx="2401298" cy="523220"/>
              </a:xfrm>
              <a:prstGeom prst="rect">
                <a:avLst/>
              </a:prstGeom>
              <a:blipFill>
                <a:blip r:embed="rId5"/>
                <a:stretch>
                  <a:fillRect l="-5330" t="-12941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矢印: 上 19"/>
          <p:cNvSpPr/>
          <p:nvPr/>
        </p:nvSpPr>
        <p:spPr>
          <a:xfrm>
            <a:off x="719346" y="2438402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" y="3053575"/>
            <a:ext cx="294249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Formation of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from decays of flux tubes</a:t>
            </a:r>
          </a:p>
        </p:txBody>
      </p:sp>
      <p:sp>
        <p:nvSpPr>
          <p:cNvPr id="22" name="矢印: 上 21"/>
          <p:cNvSpPr/>
          <p:nvPr/>
        </p:nvSpPr>
        <p:spPr>
          <a:xfrm>
            <a:off x="3702558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10712" y="3036278"/>
            <a:ext cx="4435640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</a:t>
            </a:r>
            <a:r>
              <a:rPr kumimoji="1" lang="en-US" altLang="ja-JP" sz="2800" dirty="0" err="1"/>
              <a:t>hydrodynamization</a:t>
            </a:r>
            <a:endParaRPr kumimoji="1" lang="en-US" altLang="ja-JP" sz="2800" dirty="0"/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 Formation of QGP fluids locally and dynamically</a:t>
            </a:r>
            <a:endParaRPr kumimoji="1" lang="ja-JP" altLang="en-US" sz="2800" dirty="0"/>
          </a:p>
        </p:txBody>
      </p:sp>
      <p:sp>
        <p:nvSpPr>
          <p:cNvPr id="24" name="矢印: 上 23"/>
          <p:cNvSpPr/>
          <p:nvPr/>
        </p:nvSpPr>
        <p:spPr>
          <a:xfrm>
            <a:off x="8759706" y="2438401"/>
            <a:ext cx="484632" cy="597877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95169" y="3053575"/>
            <a:ext cx="3492739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Start conventional QGP fluid + jet simulations </a:t>
            </a:r>
            <a:endParaRPr kumimoji="1" lang="ja-JP" altLang="en-US" sz="28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105845" y="5194421"/>
            <a:ext cx="7388772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Need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Initial phase space dist. of </a:t>
            </a:r>
            <a:r>
              <a:rPr kumimoji="1" lang="en-US" altLang="ja-JP" sz="2800" dirty="0" err="1"/>
              <a:t>partons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Model of dynamical </a:t>
            </a:r>
            <a:r>
              <a:rPr kumimoji="1" lang="en-US" altLang="ja-JP" sz="2800" dirty="0" err="1"/>
              <a:t>hydrodynamization</a:t>
            </a: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788599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Initial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production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1051560" y="1520883"/>
                <a:ext cx="10069830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Any </a:t>
                </a:r>
                <a:r>
                  <a:rPr kumimoji="1" lang="en-US" altLang="ja-JP" sz="2800" dirty="0" err="1"/>
                  <a:t>parton</a:t>
                </a:r>
                <a:r>
                  <a:rPr kumimoji="1" lang="en-US" altLang="ja-JP" sz="2800" dirty="0"/>
                  <a:t>-based event generators can be used. (HIJING, EPOS, AMPT, …)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Present study: MC-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Glauber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+ PYTHIA8 + modified Brodsky-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Gunion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-Kuhn (BGK) model</a:t>
                </a:r>
              </a:p>
              <a:p>
                <a:pPr marL="1371600" lvl="2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Regarded as a sophisticated version of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Glauber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-type initial conditions in full 3D hydro</a:t>
                </a:r>
              </a:p>
              <a:p>
                <a:pPr marL="1371600" lvl="2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Merit of PYTHIA: Multiplicity fluctuations and hard components naturally taken into account.</a:t>
                </a:r>
              </a:p>
              <a:p>
                <a:pPr marL="1371600" lvl="2" indent="-457200">
                  <a:buFont typeface="Wingdings" panose="05000000000000000000" pitchFamily="2" charset="2"/>
                  <a:buChar char="à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Longitudinal structure can be considered through modified BGK model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>
                    <a:sym typeface="Wingdings" panose="05000000000000000000" pitchFamily="2" charset="2"/>
                  </a:rPr>
                  <a:t>Initial </a:t>
                </a:r>
                <a:r>
                  <a:rPr kumimoji="1" lang="en-US" altLang="ja-JP" sz="2800" dirty="0" err="1">
                    <a:sym typeface="Wingdings" panose="05000000000000000000" pitchFamily="2" charset="2"/>
                  </a:rPr>
                  <a:t>parton</a:t>
                </a:r>
                <a:r>
                  <a:rPr kumimoji="1" lang="en-US" altLang="ja-JP" sz="2800" dirty="0">
                    <a:sym typeface="Wingdings" panose="05000000000000000000" pitchFamily="2" charset="2"/>
                  </a:rPr>
                  <a:t> distributions in phase space</a:t>
                </a:r>
              </a:p>
              <a:p>
                <a:r>
                  <a:rPr kumimoji="1" lang="en-US" altLang="ja-JP" sz="2800" dirty="0">
                    <a:sym typeface="Wingdings" panose="05000000000000000000" pitchFamily="2" charset="2"/>
                  </a:rPr>
                  <a:t>    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𝜌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00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s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kumimoji="1" lang="en-US" altLang="ja-JP" sz="28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560" y="1520883"/>
                <a:ext cx="10069830" cy="5262979"/>
              </a:xfrm>
              <a:prstGeom prst="rect">
                <a:avLst/>
              </a:prstGeom>
              <a:blipFill>
                <a:blip r:embed="rId2"/>
                <a:stretch>
                  <a:fillRect l="-1090" t="-1157" r="-2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399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</a:t>
            </a:r>
            <a:r>
              <a:rPr kumimoji="1" lang="en-US" altLang="ja-JP" dirty="0"/>
              <a:t>nitialization of hydrodynamic fields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76" y="1482559"/>
            <a:ext cx="3832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u="sng" dirty="0"/>
              <a:t>Conventional hydro</a:t>
            </a:r>
            <a:endParaRPr kumimoji="1" lang="ja-JP" altLang="en-US" sz="36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055505" y="2266994"/>
                <a:ext cx="4080989" cy="487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fluid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505" y="2266994"/>
                <a:ext cx="4080989" cy="4873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7055505" y="4872404"/>
                <a:ext cx="3206006" cy="487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fluid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505" y="4872404"/>
                <a:ext cx="3206006" cy="4873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矢印: 下 5"/>
          <p:cNvSpPr/>
          <p:nvPr/>
        </p:nvSpPr>
        <p:spPr>
          <a:xfrm>
            <a:off x="7464655" y="2842709"/>
            <a:ext cx="484632" cy="19800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8287858" y="3051428"/>
                <a:ext cx="2884968" cy="1819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ja-JP" sz="3200" b="1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7858" y="3051428"/>
                <a:ext cx="2884968" cy="1819344"/>
              </a:xfrm>
              <a:prstGeom prst="rect">
                <a:avLst/>
              </a:prstGeom>
              <a:blipFill>
                <a:blip r:embed="rId4"/>
                <a:stretch>
                  <a:fillRect l="-2114" r="-167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068540" y="5641874"/>
                <a:ext cx="3262688" cy="487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fluid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540" y="5641874"/>
                <a:ext cx="3262688" cy="4873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6824228" y="6334780"/>
                <a:ext cx="37794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Modeling of source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ja-JP" altLang="en-US" sz="2800" dirty="0"/>
                  <a:t> </a:t>
                </a: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228" y="6334780"/>
                <a:ext cx="3779448" cy="523220"/>
              </a:xfrm>
              <a:prstGeom prst="rect">
                <a:avLst/>
              </a:prstGeom>
              <a:blipFill>
                <a:blip r:embed="rId6"/>
                <a:stretch>
                  <a:fillRect l="-3226" t="-11628" b="-313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/>
          <p:cNvSpPr txBox="1"/>
          <p:nvPr/>
        </p:nvSpPr>
        <p:spPr>
          <a:xfrm>
            <a:off x="6736154" y="1482559"/>
            <a:ext cx="2758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u="sng" dirty="0"/>
              <a:t>Our approach</a:t>
            </a:r>
            <a:endParaRPr kumimoji="1" lang="ja-JP" altLang="en-US" sz="36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711348" y="2227700"/>
                <a:ext cx="498936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Modeling of thermodynamic</a:t>
                </a:r>
              </a:p>
              <a:p>
                <a:r>
                  <a:rPr kumimoji="1" lang="en-US" altLang="ja-JP" sz="2800" dirty="0"/>
                  <a:t>variables and flow velocity in configuration space at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48" y="2227700"/>
                <a:ext cx="4989360" cy="1384995"/>
              </a:xfrm>
              <a:prstGeom prst="rect">
                <a:avLst/>
              </a:prstGeom>
              <a:blipFill>
                <a:blip r:embed="rId7"/>
                <a:stretch>
                  <a:fillRect l="-2567" t="-4386" r="-2689" b="-109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矢印: 下 13"/>
          <p:cNvSpPr/>
          <p:nvPr/>
        </p:nvSpPr>
        <p:spPr>
          <a:xfrm>
            <a:off x="1605592" y="4445287"/>
            <a:ext cx="484632" cy="102749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1088158" y="3795956"/>
                <a:ext cx="46961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58" y="3795956"/>
                <a:ext cx="4696157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21A619C-4FCB-4001-A20A-1BE4AA895F9B}"/>
              </a:ext>
            </a:extLst>
          </p:cNvPr>
          <p:cNvSpPr txBox="1"/>
          <p:nvPr/>
        </p:nvSpPr>
        <p:spPr>
          <a:xfrm>
            <a:off x="6825604" y="5464443"/>
            <a:ext cx="5064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Energy and momentum are conserved as they should be!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14388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QGP fluid + jet model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172682" y="1444847"/>
                <a:ext cx="9866907" cy="1350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3200" b="0" i="0" smtClean="0">
                              <a:latin typeface="Cambria Math" panose="02040503050406030204" pitchFamily="18" charset="0"/>
                            </a:rPr>
                            <m:t>fluid</m:t>
                          </m:r>
                        </m:sub>
                        <m:sup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nary>
                      <m:r>
                        <a:rPr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/>
                            </a:rPr>
                            <m:t>𝜇</m:t>
                          </m:r>
                        </m:sup>
                      </m:sSubSup>
                      <m:d>
                        <m:d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ja-JP" alt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</m:num>
                        <m:den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sSup>
                        <m:sSupPr>
                          <m:ctrlP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d>
                            <m:d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ja-JP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altLang="ja-JP" sz="3200" b="1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682" y="1444847"/>
                <a:ext cx="9866907" cy="13507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486893" y="3446896"/>
                <a:ext cx="512146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kumimoji="1" lang="en-US" altLang="ja-JP" sz="2800" dirty="0"/>
                  <a:t>: Energy momentum tensor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893" y="3446896"/>
                <a:ext cx="5121467" cy="430887"/>
              </a:xfrm>
              <a:prstGeom prst="rect">
                <a:avLst/>
              </a:prstGeom>
              <a:blipFill>
                <a:blip r:embed="rId3"/>
                <a:stretch>
                  <a:fillRect t="-25352" r="-952" b="-492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1486893" y="3896960"/>
                <a:ext cx="876804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en-US" altLang="ja-JP" sz="2800" dirty="0"/>
                  <a:t>: Four momentum density from jet </a:t>
                </a:r>
                <a:r>
                  <a:rPr kumimoji="1" lang="en-US" altLang="ja-JP" sz="2800" dirty="0" err="1"/>
                  <a:t>partons</a:t>
                </a:r>
                <a:r>
                  <a:rPr kumimoji="1" lang="en-US" altLang="ja-JP" sz="2800" dirty="0"/>
                  <a:t> to fluids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893" y="3896960"/>
                <a:ext cx="8768041" cy="430887"/>
              </a:xfrm>
              <a:prstGeom prst="rect">
                <a:avLst/>
              </a:prstGeom>
              <a:blipFill>
                <a:blip r:embed="rId4"/>
                <a:stretch>
                  <a:fillRect l="-417" t="-25352" r="-1321" b="-492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7756266" y="640820"/>
            <a:ext cx="4140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Y. Tachibana and T. Hirano, </a:t>
            </a:r>
          </a:p>
          <a:p>
            <a:r>
              <a:rPr lang="en-US" altLang="ja-JP" dirty="0"/>
              <a:t>Phys. Rev. C </a:t>
            </a:r>
            <a:r>
              <a:rPr lang="en-US" altLang="ja-JP" b="1" dirty="0"/>
              <a:t>90</a:t>
            </a:r>
            <a:r>
              <a:rPr lang="en-US" altLang="ja-JP" dirty="0"/>
              <a:t>, no. 2, 021902 (2014)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58626" y="4819031"/>
            <a:ext cx="112274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Assumption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Perfect fluid approximation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Instantaneous equilibration of deposited energy and momentum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86893" y="4366480"/>
            <a:ext cx="4637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EOS: Wuppertal-Budapest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046491" y="2528157"/>
                <a:ext cx="4646465" cy="9713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491" y="2528157"/>
                <a:ext cx="4646465" cy="9713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矢印: 右 7">
            <a:extLst>
              <a:ext uri="{FF2B5EF4-FFF2-40B4-BE49-F238E27FC236}">
                <a16:creationId xmlns:a16="http://schemas.microsoft.com/office/drawing/2014/main" id="{FABF5BFD-78A0-4C3E-B238-CCEBF19985B4}"/>
              </a:ext>
            </a:extLst>
          </p:cNvPr>
          <p:cNvSpPr/>
          <p:nvPr/>
        </p:nvSpPr>
        <p:spPr>
          <a:xfrm>
            <a:off x="1264596" y="6249769"/>
            <a:ext cx="97840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24406D3-0011-4D3A-B750-74F694FAB93B}"/>
              </a:ext>
            </a:extLst>
          </p:cNvPr>
          <p:cNvSpPr txBox="1"/>
          <p:nvPr/>
        </p:nvSpPr>
        <p:spPr>
          <a:xfrm>
            <a:off x="2461096" y="6239164"/>
            <a:ext cx="6189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Medium response to jet propagation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624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Dynamical </a:t>
            </a:r>
            <a:r>
              <a:rPr kumimoji="1" lang="en-US" altLang="ja-JP" dirty="0" err="1"/>
              <a:t>hydrodynamization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55370" y="1599324"/>
            <a:ext cx="100815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Utilize QGP fluid + jet model to generate QGP fluids from initial </a:t>
            </a:r>
            <a:r>
              <a:rPr kumimoji="1" lang="en-US" altLang="ja-JP" sz="2800" dirty="0" err="1"/>
              <a:t>partons</a:t>
            </a:r>
            <a:r>
              <a:rPr kumimoji="1" lang="en-US" altLang="ja-JP" sz="2800" dirty="0"/>
              <a:t> dynamically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526367" y="4676533"/>
                <a:ext cx="5284352" cy="976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/>
                            </a:rPr>
                            <m:t>𝜇</m:t>
                          </m:r>
                        </m:sup>
                      </m:sSubSup>
                      <m:d>
                        <m:d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ja-JP" altLang="en-US" sz="28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</m:num>
                        <m:den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sSup>
                        <m:sSupPr>
                          <m:ctrlP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d>
                            <m:d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ja-JP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ja-JP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ja-JP" sz="28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altLang="ja-JP" sz="2800" b="1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367" y="4676533"/>
                <a:ext cx="5284352" cy="9765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526367" y="5653082"/>
                <a:ext cx="3713004" cy="8330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d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kumimoji="1" lang="en-US" altLang="ja-JP" sz="2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367" y="5653082"/>
                <a:ext cx="3713004" cy="8330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7093461" y="5954680"/>
                <a:ext cx="24919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461" y="5954680"/>
                <a:ext cx="2491901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2526367" y="3184726"/>
                <a:ext cx="2937664" cy="487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</a:rPr>
                            <m:t>fluid</m:t>
                          </m:r>
                        </m:sub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d>
                        <m:d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367" y="3184726"/>
                <a:ext cx="2937664" cy="4873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5744262" y="3148884"/>
                <a:ext cx="529337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/>
                  <a:t>(No QGP fluid at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=0.1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kumimoji="1" lang="en-US" altLang="ja-JP" sz="2800" dirty="0"/>
                  <a:t>)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262" y="3148884"/>
                <a:ext cx="5293372" cy="523220"/>
              </a:xfrm>
              <a:prstGeom prst="rect">
                <a:avLst/>
              </a:prstGeom>
              <a:blipFill>
                <a:blip r:embed="rId6"/>
                <a:stretch>
                  <a:fillRect l="-2301" t="-11765" r="-1381" b="-341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1767958" y="2682746"/>
            <a:ext cx="2461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Initial condition</a:t>
            </a:r>
            <a:endParaRPr kumimoji="1" lang="ja-JP" altLang="en-US" sz="2800" u="sng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67958" y="3820907"/>
            <a:ext cx="9368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/>
              <a:t>“</a:t>
            </a:r>
            <a:r>
              <a:rPr kumimoji="1" lang="en-US" altLang="ja-JP" sz="2800" u="sng" dirty="0" err="1"/>
              <a:t>Hydrodynamization</a:t>
            </a:r>
            <a:r>
              <a:rPr kumimoji="1" lang="en-US" altLang="ja-JP" sz="2800" u="sng" dirty="0"/>
              <a:t> rate” of energy and momentum of the QGP fluid per </a:t>
            </a:r>
            <a:r>
              <a:rPr kumimoji="1" lang="en-US" altLang="ja-JP" sz="2800" u="sng" dirty="0" err="1"/>
              <a:t>parton</a:t>
            </a:r>
            <a:endParaRPr kumimoji="1" lang="ja-JP" altLang="en-US" sz="2800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10946" y="6389020"/>
            <a:ext cx="7233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Regardless of whether matter exists or not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8902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游ゴシックのみ">
      <a:majorFont>
        <a:latin typeface="游ゴシック Medium"/>
        <a:ea typeface="游ゴシック Medium"/>
        <a:cs typeface=""/>
      </a:majorFont>
      <a:minorFont>
        <a:latin typeface="游ゴシック Medium"/>
        <a:ea typeface="游ゴシック Mediu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3179</TotalTime>
  <Words>2172</Words>
  <Application>Microsoft Office PowerPoint</Application>
  <PresentationFormat>ワイド画面</PresentationFormat>
  <Paragraphs>318</Paragraphs>
  <Slides>34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40" baseType="lpstr">
      <vt:lpstr>游ゴシック</vt:lpstr>
      <vt:lpstr>游ゴシック Medium</vt:lpstr>
      <vt:lpstr>Arial</vt:lpstr>
      <vt:lpstr>Cambria Math</vt:lpstr>
      <vt:lpstr>Wingdings</vt:lpstr>
      <vt:lpstr>Office Theme</vt:lpstr>
      <vt:lpstr>Dynamical initialization of QGP fluids</vt:lpstr>
      <vt:lpstr>Contents</vt:lpstr>
      <vt:lpstr>Introduction</vt:lpstr>
      <vt:lpstr>Introduction (contd.)</vt:lpstr>
      <vt:lpstr>A possible picture in the (not-very) early stage </vt:lpstr>
      <vt:lpstr>Initial parton production</vt:lpstr>
      <vt:lpstr>Initialization of hydrodynamic fields</vt:lpstr>
      <vt:lpstr>QGP fluid + jet model</vt:lpstr>
      <vt:lpstr>Dynamical hydrodynamization</vt:lpstr>
      <vt:lpstr>From “vacuum” to fluid: Example</vt:lpstr>
      <vt:lpstr>Temporal behavior of e and v_⊥</vt:lpstr>
      <vt:lpstr>Hydrodynamic fields at hydrodynamic initial time τ_0=0.6 fm</vt:lpstr>
      <vt:lpstr>A possible picture in the (not-very) early stage </vt:lpstr>
      <vt:lpstr>p_T spectra and p_T differential v_2 {EP}</vt:lpstr>
      <vt:lpstr>Effect of initial random transverse flow to triangular flow</vt:lpstr>
      <vt:lpstr>Low energy collisions</vt:lpstr>
      <vt:lpstr>Similar approach</vt:lpstr>
      <vt:lpstr>Summary</vt:lpstr>
      <vt:lpstr>Outlook</vt:lpstr>
      <vt:lpstr>Previous work by Schulc  and Tomasik</vt:lpstr>
      <vt:lpstr>Questions</vt:lpstr>
      <vt:lpstr>A possible picture in the (not-very) early stage</vt:lpstr>
      <vt:lpstr>A possible picture in the (not-very) early stage </vt:lpstr>
      <vt:lpstr>Initial parton production</vt:lpstr>
      <vt:lpstr>Rapidity triangle/trapezoid in asymmetric system</vt:lpstr>
      <vt:lpstr>Partons in configuration space</vt:lpstr>
      <vt:lpstr>Workflow for initial parton phase space density</vt:lpstr>
      <vt:lpstr>Rejection sampling for N_part scaling</vt:lpstr>
      <vt:lpstr>p_T distribution just after one heavy ion collision</vt:lpstr>
      <vt:lpstr>Some remarks</vt:lpstr>
      <vt:lpstr>Some remarks (contd.)</vt:lpstr>
      <vt:lpstr>Some remarks (contd.)</vt:lpstr>
      <vt:lpstr>“Surviving” partons</vt:lpstr>
      <vt:lpstr>Contribution from fragmentation of surviving partons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Dynamical Initialization of hydrodynamic fields</dc:title>
  <dc:creator>Tetsufumi Hirano</dc:creator>
  <cp:lastModifiedBy>Tetsufumi Hirano</cp:lastModifiedBy>
  <cp:revision>147</cp:revision>
  <dcterms:created xsi:type="dcterms:W3CDTF">2017-04-17T06:18:11Z</dcterms:created>
  <dcterms:modified xsi:type="dcterms:W3CDTF">2017-08-15T07:10:27Z</dcterms:modified>
</cp:coreProperties>
</file>