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20"/>
  </p:notesMasterIdLst>
  <p:handoutMasterIdLst>
    <p:handoutMasterId r:id="rId21"/>
  </p:handoutMasterIdLst>
  <p:sldIdLst>
    <p:sldId id="258" r:id="rId2"/>
    <p:sldId id="260" r:id="rId3"/>
    <p:sldId id="313" r:id="rId4"/>
    <p:sldId id="312" r:id="rId5"/>
    <p:sldId id="298" r:id="rId6"/>
    <p:sldId id="269" r:id="rId7"/>
    <p:sldId id="270" r:id="rId8"/>
    <p:sldId id="302" r:id="rId9"/>
    <p:sldId id="303" r:id="rId10"/>
    <p:sldId id="304" r:id="rId11"/>
    <p:sldId id="308" r:id="rId12"/>
    <p:sldId id="310" r:id="rId13"/>
    <p:sldId id="301" r:id="rId14"/>
    <p:sldId id="267" r:id="rId15"/>
    <p:sldId id="268" r:id="rId16"/>
    <p:sldId id="278" r:id="rId17"/>
    <p:sldId id="311" r:id="rId18"/>
    <p:sldId id="314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7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2813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0445C-2524-4ACB-B0EE-106C872FD37F}" type="datetimeFigureOut">
              <a:rPr lang="it-IT" smtClean="0"/>
              <a:t>22/01/2018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DA58B-F715-4524-9452-ACF6AD901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3688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D0ED5-C5B9-46EF-B910-26CDD39BDD0F}" type="datetimeFigureOut">
              <a:rPr lang="it-IT" smtClean="0"/>
              <a:t>22/01/2018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32172-764E-4919-A1B7-66DDCEEB4D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3423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1" y="4560570"/>
            <a:ext cx="5486399" cy="4320540"/>
          </a:xfrm>
          <a:prstGeom prst="rect">
            <a:avLst/>
          </a:prstGeom>
        </p:spPr>
        <p:txBody>
          <a:bodyPr lIns="94028" tIns="94028" rIns="94028" bIns="94028" anchor="t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230188" y="720725"/>
            <a:ext cx="6397625" cy="3598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5200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1" y="4560570"/>
            <a:ext cx="5486399" cy="4320540"/>
          </a:xfrm>
          <a:prstGeom prst="rect">
            <a:avLst/>
          </a:prstGeom>
        </p:spPr>
        <p:txBody>
          <a:bodyPr lIns="94028" tIns="94028" rIns="94028" bIns="94028" anchor="t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230188" y="720725"/>
            <a:ext cx="6397625" cy="3598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6974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1" y="4560570"/>
            <a:ext cx="5486399" cy="4320540"/>
          </a:xfrm>
          <a:prstGeom prst="rect">
            <a:avLst/>
          </a:prstGeom>
        </p:spPr>
        <p:txBody>
          <a:bodyPr lIns="94028" tIns="94028" rIns="94028" bIns="94028" anchor="t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230188" y="720725"/>
            <a:ext cx="6397625" cy="3598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19782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1" y="4560570"/>
            <a:ext cx="5486399" cy="4320540"/>
          </a:xfrm>
          <a:prstGeom prst="rect">
            <a:avLst/>
          </a:prstGeom>
        </p:spPr>
        <p:txBody>
          <a:bodyPr lIns="94028" tIns="94028" rIns="94028" bIns="94028" anchor="t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230188" y="720725"/>
            <a:ext cx="6397625" cy="3598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81157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2172-764E-4919-A1B7-66DDCEEB4D7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893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Risultati immagini per horizon 2020 flag european communit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485" y="5957986"/>
            <a:ext cx="1568448" cy="78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23" y="2037575"/>
            <a:ext cx="3828253" cy="2382025"/>
          </a:xfrm>
          <a:prstGeom prst="rect">
            <a:avLst/>
          </a:prstGeom>
        </p:spPr>
      </p:pic>
      <p:sp>
        <p:nvSpPr>
          <p:cNvPr id="2" name="Rettangolo 1"/>
          <p:cNvSpPr/>
          <p:nvPr userDrawn="1"/>
        </p:nvSpPr>
        <p:spPr>
          <a:xfrm>
            <a:off x="4706040" y="6073099"/>
            <a:ext cx="37789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err="1" smtClean="0">
                <a:solidFill>
                  <a:schemeClr val="accent5"/>
                </a:solidFill>
                <a:effectLst/>
              </a:rPr>
              <a:t>eXtreme</a:t>
            </a:r>
            <a:r>
              <a:rPr lang="en-US" sz="1100" b="1" dirty="0" smtClean="0">
                <a:solidFill>
                  <a:schemeClr val="accent5"/>
                </a:solidFill>
                <a:effectLst/>
              </a:rPr>
              <a:t> </a:t>
            </a:r>
            <a:r>
              <a:rPr lang="en-US" sz="1100" b="1" dirty="0" err="1" smtClean="0">
                <a:solidFill>
                  <a:schemeClr val="accent5"/>
                </a:solidFill>
                <a:effectLst/>
              </a:rPr>
              <a:t>DataCloud</a:t>
            </a:r>
            <a:r>
              <a:rPr lang="en-US" sz="1100" b="1" dirty="0" smtClean="0">
                <a:solidFill>
                  <a:schemeClr val="accent5"/>
                </a:solidFill>
                <a:effectLst/>
              </a:rPr>
              <a:t> is co-funded by the Horizon2020 Framework Program – Grant Agreement 777367</a:t>
            </a:r>
          </a:p>
          <a:p>
            <a:r>
              <a:rPr lang="en-US" sz="1000" dirty="0" smtClean="0">
                <a:solidFill>
                  <a:schemeClr val="accent5"/>
                </a:solidFill>
              </a:rPr>
              <a:t>Copyright © Members of the XDC Collaboration, 2017-2020</a:t>
            </a:r>
            <a:endParaRPr lang="it-IT" sz="1000" dirty="0">
              <a:solidFill>
                <a:schemeClr val="accent5"/>
              </a:solidFill>
            </a:endParaRPr>
          </a:p>
        </p:txBody>
      </p:sp>
      <p:sp>
        <p:nvSpPr>
          <p:cNvPr id="5" name="Titolo 4"/>
          <p:cNvSpPr>
            <a:spLocks noGrp="1"/>
          </p:cNvSpPr>
          <p:nvPr userDrawn="1">
            <p:ph type="title" hasCustomPrompt="1"/>
          </p:nvPr>
        </p:nvSpPr>
        <p:spPr>
          <a:xfrm>
            <a:off x="4486840" y="944739"/>
            <a:ext cx="7487204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082621" y="4196209"/>
            <a:ext cx="4891423" cy="989012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2800" dirty="0" smtClean="0">
                <a:solidFill>
                  <a:schemeClr val="tx2"/>
                </a:solidFill>
              </a:rPr>
              <a:t>Click </a:t>
            </a:r>
            <a:r>
              <a:rPr lang="it-IT" sz="2800" dirty="0" err="1" smtClean="0">
                <a:solidFill>
                  <a:schemeClr val="tx2"/>
                </a:solidFill>
              </a:rPr>
              <a:t>here</a:t>
            </a:r>
            <a:r>
              <a:rPr lang="it-IT" sz="2800" dirty="0" smtClean="0">
                <a:solidFill>
                  <a:schemeClr val="tx2"/>
                </a:solidFill>
              </a:rPr>
              <a:t> to </a:t>
            </a:r>
            <a:r>
              <a:rPr lang="it-IT" sz="2800" dirty="0" err="1" smtClean="0">
                <a:solidFill>
                  <a:schemeClr val="tx2"/>
                </a:solidFill>
              </a:rPr>
              <a:t>add</a:t>
            </a:r>
            <a:r>
              <a:rPr lang="it-IT" sz="2800" dirty="0" smtClean="0">
                <a:solidFill>
                  <a:schemeClr val="tx2"/>
                </a:solidFill>
              </a:rPr>
              <a:t> </a:t>
            </a:r>
            <a:r>
              <a:rPr lang="it-IT" sz="2800" dirty="0" err="1" smtClean="0">
                <a:solidFill>
                  <a:schemeClr val="tx2"/>
                </a:solidFill>
              </a:rPr>
              <a:t>subtitle</a:t>
            </a:r>
            <a:endParaRPr lang="it-IT" sz="2800" dirty="0" smtClean="0">
              <a:solidFill>
                <a:schemeClr val="tx2"/>
              </a:solidFill>
            </a:endParaRPr>
          </a:p>
          <a:p>
            <a:pPr lvl="0"/>
            <a:endParaRPr lang="it-IT" dirty="0"/>
          </a:p>
        </p:txBody>
      </p:sp>
      <p:grpSp>
        <p:nvGrpSpPr>
          <p:cNvPr id="26" name="Gruppo 25"/>
          <p:cNvGrpSpPr/>
          <p:nvPr userDrawn="1"/>
        </p:nvGrpSpPr>
        <p:grpSpPr>
          <a:xfrm>
            <a:off x="5408083" y="3294530"/>
            <a:ext cx="6565961" cy="504258"/>
            <a:chOff x="5484283" y="3326910"/>
            <a:chExt cx="6565961" cy="504258"/>
          </a:xfrm>
        </p:grpSpPr>
        <p:pic>
          <p:nvPicPr>
            <p:cNvPr id="9" name="Immagine 8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5484283" y="3404640"/>
              <a:ext cx="6565961" cy="348798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1285136" y="3326910"/>
              <a:ext cx="765108" cy="504258"/>
            </a:xfrm>
            <a:prstGeom prst="rect">
              <a:avLst/>
            </a:prstGeom>
          </p:spPr>
        </p:pic>
      </p:grpSp>
      <p:sp>
        <p:nvSpPr>
          <p:cNvPr id="22" name="Rettangolo 21"/>
          <p:cNvSpPr/>
          <p:nvPr userDrawn="1"/>
        </p:nvSpPr>
        <p:spPr>
          <a:xfrm>
            <a:off x="311683" y="4312711"/>
            <a:ext cx="36359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baseline="0" dirty="0" smtClean="0">
                <a:solidFill>
                  <a:schemeClr val="accent5"/>
                </a:solidFill>
                <a:effectLst/>
              </a:rPr>
              <a:t>Data Management for extreme scale computing</a:t>
            </a:r>
            <a:endParaRPr lang="it-IT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88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88" y="110209"/>
            <a:ext cx="1487824" cy="92575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838200" y="110209"/>
            <a:ext cx="9994557" cy="815975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5"/>
                </a:solidFill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838200" y="1152525"/>
            <a:ext cx="10515600" cy="5024438"/>
          </a:xfrm>
        </p:spPr>
        <p:txBody>
          <a:bodyPr/>
          <a:lstStyle>
            <a:lvl1pPr marL="357188" indent="-357188">
              <a:buFontTx/>
              <a:buBlip>
                <a:blip r:embed="rId3"/>
              </a:buBlip>
              <a:defRPr baseline="0"/>
            </a:lvl1pPr>
            <a:lvl2pPr marL="984250" indent="-527050">
              <a:buFontTx/>
              <a:buBlip>
                <a:blip r:embed="rId4"/>
              </a:buBlip>
              <a:defRPr/>
            </a:lvl2pPr>
            <a:lvl3pPr marL="1343025" indent="-428625">
              <a:buFontTx/>
              <a:buBlip>
                <a:blip r:embed="rId5"/>
              </a:buBlip>
              <a:defRPr/>
            </a:lvl3pPr>
            <a:lvl4pPr marL="1790700" indent="-419100">
              <a:buFontTx/>
              <a:buBlip>
                <a:blip r:embed="rId6"/>
              </a:buBlip>
              <a:defRPr/>
            </a:lvl4pPr>
            <a:lvl5pPr marL="2238375" indent="-409575">
              <a:buFontTx/>
              <a:buBlip>
                <a:blip r:embed="rId7"/>
              </a:buBlip>
              <a:defRPr/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32" name="Segnaposto data 3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33" name="Segnaposto piè di pagina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D.Cesini</a:t>
            </a:r>
            <a:r>
              <a:rPr lang="it-IT" dirty="0" smtClean="0"/>
              <a:t> - The eXtreme DataCloud Project </a:t>
            </a:r>
            <a:endParaRPr lang="it-IT" dirty="0"/>
          </a:p>
        </p:txBody>
      </p:sp>
      <p:sp>
        <p:nvSpPr>
          <p:cNvPr id="34" name="Segnaposto numero diapositiva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442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88" y="110209"/>
            <a:ext cx="1487824" cy="925758"/>
          </a:xfrm>
          <a:prstGeom prst="rect">
            <a:avLst/>
          </a:prstGeom>
        </p:spPr>
      </p:pic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839788" y="1257300"/>
            <a:ext cx="5157787" cy="657225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257300"/>
            <a:ext cx="5183188" cy="6572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</p:txBody>
      </p:sp>
      <p:sp>
        <p:nvSpPr>
          <p:cNvPr id="10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838200" y="1914525"/>
            <a:ext cx="5159375" cy="4262437"/>
          </a:xfrm>
        </p:spPr>
        <p:txBody>
          <a:bodyPr/>
          <a:lstStyle>
            <a:lvl1pPr marL="265113" indent="-265113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4"/>
              </a:buBlip>
              <a:defRPr/>
            </a:lvl2pPr>
            <a:lvl3pPr marL="1143000" indent="-228600">
              <a:buFontTx/>
              <a:buBlip>
                <a:blip r:embed="rId5"/>
              </a:buBlip>
              <a:defRPr/>
            </a:lvl3pPr>
            <a:lvl4pPr marL="1600200" indent="-228600">
              <a:buFontTx/>
              <a:buBlip>
                <a:blip r:embed="rId6"/>
              </a:buBlip>
              <a:defRPr/>
            </a:lvl4pPr>
            <a:lvl5pPr marL="2057400" indent="-228600">
              <a:buFontTx/>
              <a:buBlip>
                <a:blip r:embed="rId7"/>
              </a:buBlip>
              <a:defRPr/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12" name="Segnaposto contenuto 2"/>
          <p:cNvSpPr>
            <a:spLocks noGrp="1"/>
          </p:cNvSpPr>
          <p:nvPr>
            <p:ph idx="14" hasCustomPrompt="1"/>
          </p:nvPr>
        </p:nvSpPr>
        <p:spPr>
          <a:xfrm>
            <a:off x="6172200" y="1914525"/>
            <a:ext cx="5159375" cy="4262437"/>
          </a:xfrm>
        </p:spPr>
        <p:txBody>
          <a:bodyPr/>
          <a:lstStyle>
            <a:lvl1pPr marL="265113" indent="-265113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4"/>
              </a:buBlip>
              <a:defRPr/>
            </a:lvl2pPr>
            <a:lvl3pPr marL="1143000" indent="-228600">
              <a:buFontTx/>
              <a:buBlip>
                <a:blip r:embed="rId5"/>
              </a:buBlip>
              <a:defRPr/>
            </a:lvl3pPr>
            <a:lvl4pPr marL="1600200" indent="-228600">
              <a:buFontTx/>
              <a:buBlip>
                <a:blip r:embed="rId6"/>
              </a:buBlip>
              <a:defRPr/>
            </a:lvl4pPr>
            <a:lvl5pPr marL="2057400" indent="-228600">
              <a:buFontTx/>
              <a:buBlip>
                <a:blip r:embed="rId7"/>
              </a:buBlip>
              <a:defRPr/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3" name="Titolo 1"/>
          <p:cNvSpPr>
            <a:spLocks noGrp="1"/>
          </p:cNvSpPr>
          <p:nvPr>
            <p:ph type="title" hasCustomPrompt="1"/>
          </p:nvPr>
        </p:nvSpPr>
        <p:spPr>
          <a:xfrm>
            <a:off x="838200" y="110209"/>
            <a:ext cx="9994557" cy="815975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551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723A89C-D035-4CCD-8775-47FA95F2F2E6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764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2" r:id="rId2"/>
    <p:sldLayoutId id="214748368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0.png"/><Relationship Id="rId7" Type="http://schemas.openxmlformats.org/officeDocument/2006/relationships/image" Target="../media/image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treme-datacloud.e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XtremeDataClou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5.pn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7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XDC project</a:t>
            </a:r>
            <a:endParaRPr lang="en-US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Daniele Cesini</a:t>
            </a:r>
          </a:p>
          <a:p>
            <a:r>
              <a:rPr lang="en-US" sz="1800" dirty="0" err="1" smtClean="0"/>
              <a:t>daniele.cesini</a:t>
            </a:r>
            <a:r>
              <a:rPr lang="en-US" sz="1800" dirty="0" smtClean="0"/>
              <a:t>&lt;at&gt;extreme-datacloud.eu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2569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idx="1"/>
          </p:nvPr>
        </p:nvSpPr>
        <p:spPr>
          <a:xfrm>
            <a:off x="342605" y="877435"/>
            <a:ext cx="9315937" cy="5399770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t" anchorCtr="0">
            <a:noAutofit/>
          </a:bodyPr>
          <a:lstStyle/>
          <a:p>
            <a:r>
              <a:rPr lang="en-US" dirty="0" smtClean="0"/>
              <a:t>Smart </a:t>
            </a:r>
            <a:r>
              <a:rPr lang="en-US" dirty="0"/>
              <a:t>caching</a:t>
            </a:r>
          </a:p>
          <a:p>
            <a:pPr lvl="1"/>
            <a:r>
              <a:rPr lang="en-GB" sz="2000" dirty="0" smtClean="0"/>
              <a:t>Develop </a:t>
            </a:r>
            <a:r>
              <a:rPr lang="en-GB" sz="2000" dirty="0"/>
              <a:t>a global caching infrastructure supporting the following building blocks:</a:t>
            </a:r>
            <a:endParaRPr lang="en-US" sz="2000" dirty="0"/>
          </a:p>
          <a:p>
            <a:pPr lvl="2"/>
            <a:r>
              <a:rPr lang="en-GB" dirty="0"/>
              <a:t>dynamic integration of satellite sites by existing data centres</a:t>
            </a:r>
            <a:endParaRPr lang="en-US" dirty="0"/>
          </a:p>
          <a:p>
            <a:pPr lvl="2"/>
            <a:r>
              <a:rPr lang="en-GB" dirty="0"/>
              <a:t>creation of standalone caches modelled on existing web solutions</a:t>
            </a:r>
            <a:endParaRPr lang="en-US" dirty="0"/>
          </a:p>
          <a:p>
            <a:pPr lvl="2"/>
            <a:r>
              <a:rPr lang="en-GB" dirty="0"/>
              <a:t>federation of the above to create a large scale caching </a:t>
            </a:r>
            <a:r>
              <a:rPr lang="en-GB" dirty="0" smtClean="0"/>
              <a:t>infrastructure</a:t>
            </a:r>
            <a:endParaRPr lang="en-US" dirty="0"/>
          </a:p>
        </p:txBody>
      </p:sp>
      <p:sp>
        <p:nvSpPr>
          <p:cNvPr id="125" name="Shape 12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600"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10</a:t>
            </a:fld>
            <a:endParaRPr lang="en-US" sz="16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en-GB" dirty="0"/>
          </a:p>
        </p:txBody>
      </p:sp>
      <p:sp>
        <p:nvSpPr>
          <p:cNvPr id="8" name="Shape 121"/>
          <p:cNvSpPr txBox="1">
            <a:spLocks noGrp="1"/>
          </p:cNvSpPr>
          <p:nvPr>
            <p:ph type="title"/>
          </p:nvPr>
        </p:nvSpPr>
        <p:spPr>
          <a:xfrm>
            <a:off x="818648" y="140804"/>
            <a:ext cx="6969904" cy="513262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r>
              <a:rPr lang="en-US" dirty="0" smtClean="0"/>
              <a:t>Smart caching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86" y="2969742"/>
            <a:ext cx="4142214" cy="151309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2" name="Immagine 1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4" b="7708"/>
          <a:stretch/>
        </p:blipFill>
        <p:spPr>
          <a:xfrm>
            <a:off x="3513774" y="4575230"/>
            <a:ext cx="4248912" cy="184807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0133" y="3202015"/>
            <a:ext cx="3957104" cy="2262877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D.Cesini - The eXtreme DataCloud Project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41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2154644" y="109828"/>
            <a:ext cx="6969904" cy="513262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r>
              <a:rPr lang="en-US" dirty="0" smtClean="0"/>
              <a:t>Onedata developments</a:t>
            </a:r>
            <a:endParaRPr lang="en-US" dirty="0"/>
          </a:p>
        </p:txBody>
      </p:sp>
      <p:sp>
        <p:nvSpPr>
          <p:cNvPr id="125" name="Shape 12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600"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11</a:t>
            </a:fld>
            <a:endParaRPr lang="en-US"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en-GB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97" y="3288957"/>
            <a:ext cx="5666603" cy="3033299"/>
          </a:xfrm>
          <a:prstGeom prst="rect">
            <a:avLst/>
          </a:prstGeom>
        </p:spPr>
      </p:pic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66725" y="799860"/>
            <a:ext cx="10515600" cy="245500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Unified data access platform at a PaaS level at the Exascale</a:t>
            </a:r>
          </a:p>
          <a:p>
            <a:r>
              <a:rPr lang="en-US" dirty="0"/>
              <a:t>Multi-region support in </a:t>
            </a:r>
            <a:r>
              <a:rPr lang="en-US" dirty="0" smtClean="0"/>
              <a:t>Onedata </a:t>
            </a:r>
            <a:endParaRPr lang="en-US" dirty="0"/>
          </a:p>
          <a:p>
            <a:r>
              <a:rPr lang="en-US" dirty="0"/>
              <a:t>Advanced metadata management with no pre-defined schema</a:t>
            </a:r>
          </a:p>
          <a:p>
            <a:r>
              <a:rPr lang="en-US" dirty="0"/>
              <a:t>Encryption Services and Secure Storage</a:t>
            </a:r>
          </a:p>
          <a:p>
            <a:r>
              <a:rPr lang="en-US" dirty="0"/>
              <a:t>Sensitive data management and key storage within </a:t>
            </a:r>
            <a:r>
              <a:rPr lang="en-US" dirty="0" smtClean="0"/>
              <a:t>Onedata</a:t>
            </a:r>
            <a:endParaRPr lang="en-US" dirty="0"/>
          </a:p>
          <a:p>
            <a:endParaRPr lang="en-US" dirty="0"/>
          </a:p>
        </p:txBody>
      </p:sp>
      <p:pic>
        <p:nvPicPr>
          <p:cNvPr id="8" name="image17.png" descr="oneprovider_slide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277" y="3602892"/>
            <a:ext cx="4653280" cy="27193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952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handling use cases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996B-47BD-4780-8646-22ACEDF6CD0C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66" y="4046147"/>
            <a:ext cx="3305885" cy="2388357"/>
          </a:xfrm>
          <a:prstGeom prst="rect">
            <a:avLst/>
          </a:prstGeom>
        </p:spPr>
      </p:pic>
      <p:pic>
        <p:nvPicPr>
          <p:cNvPr id="8" name="Immagin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972" y="4195814"/>
            <a:ext cx="2981376" cy="2525661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876240" y="982236"/>
            <a:ext cx="1498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LIFEWATCH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102243" y="934727"/>
            <a:ext cx="648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CTA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9428220" y="101930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ECRIN</a:t>
            </a:r>
          </a:p>
        </p:txBody>
      </p:sp>
      <p:sp>
        <p:nvSpPr>
          <p:cNvPr id="12" name="Segnaposto contenuto 2"/>
          <p:cNvSpPr>
            <a:spLocks noGrp="1"/>
          </p:cNvSpPr>
          <p:nvPr>
            <p:ph idx="1"/>
          </p:nvPr>
        </p:nvSpPr>
        <p:spPr>
          <a:xfrm>
            <a:off x="337937" y="1388638"/>
            <a:ext cx="3176414" cy="2542285"/>
          </a:xfrm>
        </p:spPr>
        <p:txBody>
          <a:bodyPr>
            <a:noAutofit/>
          </a:bodyPr>
          <a:lstStyle/>
          <a:p>
            <a:pPr marL="0">
              <a:spcBef>
                <a:spcPts val="600"/>
              </a:spcBef>
            </a:pPr>
            <a:r>
              <a:rPr lang="en-GB" sz="1400" dirty="0"/>
              <a:t>Metadata management to handle heterogeneous and large </a:t>
            </a:r>
            <a:r>
              <a:rPr lang="en-GB" sz="1400" dirty="0" smtClean="0"/>
              <a:t>datasets</a:t>
            </a:r>
          </a:p>
          <a:p>
            <a:pPr marL="627062" lvl="1">
              <a:spcBef>
                <a:spcPts val="600"/>
              </a:spcBef>
            </a:pPr>
            <a:r>
              <a:rPr lang="en-GB" sz="1100" dirty="0" smtClean="0"/>
              <a:t>Different </a:t>
            </a:r>
            <a:r>
              <a:rPr lang="en-GB" sz="1100" dirty="0"/>
              <a:t>data types, formats, source and ways to </a:t>
            </a:r>
            <a:r>
              <a:rPr lang="en-GB" sz="1100" dirty="0" smtClean="0"/>
              <a:t>access</a:t>
            </a:r>
          </a:p>
          <a:p>
            <a:pPr marL="627062" lvl="1">
              <a:spcBef>
                <a:spcPts val="600"/>
              </a:spcBef>
            </a:pPr>
            <a:r>
              <a:rPr lang="en-GB" sz="1200" dirty="0" smtClean="0"/>
              <a:t>e.g</a:t>
            </a:r>
            <a:r>
              <a:rPr lang="en-GB" sz="1200" dirty="0"/>
              <a:t>. Copernicus data: ~16PB per year </a:t>
            </a:r>
          </a:p>
          <a:p>
            <a:pPr marL="0">
              <a:spcBef>
                <a:spcPts val="600"/>
              </a:spcBef>
            </a:pPr>
            <a:r>
              <a:rPr lang="en-GB" sz="1400" dirty="0"/>
              <a:t>Used as input for water quality forecasting systems </a:t>
            </a:r>
          </a:p>
          <a:p>
            <a:pPr marL="0">
              <a:spcBef>
                <a:spcPts val="600"/>
              </a:spcBef>
            </a:pPr>
            <a:r>
              <a:rPr lang="en-GB" sz="1400" dirty="0"/>
              <a:t>Use of standards like EML (Ecological Metadata Language) and adopting best practices like FAIR+R principles</a:t>
            </a:r>
            <a:endParaRPr lang="en-US" sz="1400" dirty="0"/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3912332" y="1388638"/>
            <a:ext cx="3320137" cy="3371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8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spcBef>
                <a:spcPts val="600"/>
              </a:spcBef>
            </a:pPr>
            <a:r>
              <a:rPr lang="en-GB" sz="1400" dirty="0" smtClean="0"/>
              <a:t>The CTA distributed archive lies on the « Open Archival Information System » (OAIS) ISO standard. Event data are in files (FITS format) containing all metadata. </a:t>
            </a:r>
          </a:p>
          <a:p>
            <a:pPr marL="0">
              <a:spcBef>
                <a:spcPts val="600"/>
              </a:spcBef>
            </a:pPr>
            <a:r>
              <a:rPr lang="en-GB" sz="1400" dirty="0" smtClean="0"/>
              <a:t>Metadata are extracted from the ingested files, with an automatic filling of the metadata database. </a:t>
            </a:r>
          </a:p>
          <a:p>
            <a:pPr marL="0">
              <a:spcBef>
                <a:spcPts val="600"/>
              </a:spcBef>
            </a:pPr>
            <a:r>
              <a:rPr lang="en-GB" sz="1400" dirty="0" smtClean="0"/>
              <a:t>Metadata will be used for the further query of archive. </a:t>
            </a:r>
          </a:p>
          <a:p>
            <a:pPr marL="0">
              <a:spcBef>
                <a:spcPts val="600"/>
              </a:spcBef>
            </a:pPr>
            <a:r>
              <a:rPr lang="en-GB" sz="1400" dirty="0" smtClean="0"/>
              <a:t>The system should be able to </a:t>
            </a:r>
            <a:r>
              <a:rPr lang="en-GB" sz="1400" b="1" dirty="0" smtClean="0"/>
              <a:t>manage replicas</a:t>
            </a:r>
            <a:r>
              <a:rPr lang="en-GB" sz="1400" dirty="0" smtClean="0"/>
              <a:t>, tapes, disks, </a:t>
            </a:r>
            <a:r>
              <a:rPr lang="en-GB" sz="1400" dirty="0" err="1" smtClean="0"/>
              <a:t>etc</a:t>
            </a:r>
            <a:r>
              <a:rPr lang="en-GB" sz="1400" dirty="0" smtClean="0"/>
              <a:t>, with data from low-level to high-level. 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16" name="Segnaposto contenuto 2"/>
          <p:cNvSpPr txBox="1">
            <a:spLocks/>
          </p:cNvSpPr>
          <p:nvPr/>
        </p:nvSpPr>
        <p:spPr>
          <a:xfrm>
            <a:off x="7839309" y="1468851"/>
            <a:ext cx="3905250" cy="48072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8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spcBef>
                <a:spcPts val="600"/>
              </a:spcBef>
            </a:pPr>
            <a:r>
              <a:rPr lang="en-GB" sz="2000" dirty="0" smtClean="0"/>
              <a:t>Clinical trial data objects available for sharing with others</a:t>
            </a:r>
          </a:p>
          <a:p>
            <a:pPr marL="228600" lvl="1"/>
            <a:r>
              <a:rPr lang="en-GB" sz="1800" dirty="0" smtClean="0"/>
              <a:t>a variety of access mechanisms </a:t>
            </a:r>
          </a:p>
          <a:p>
            <a:pPr marL="228600" lvl="1"/>
            <a:r>
              <a:rPr lang="en-GB" sz="1800" dirty="0" smtClean="0"/>
              <a:t>wide variety of different locations</a:t>
            </a:r>
          </a:p>
          <a:p>
            <a:pPr marL="904875" lvl="3"/>
            <a:r>
              <a:rPr lang="en-GB" sz="1600" dirty="0" smtClean="0"/>
              <a:t>growing number of general and specialised data repositories</a:t>
            </a:r>
          </a:p>
          <a:p>
            <a:pPr marL="904875" lvl="3"/>
            <a:r>
              <a:rPr lang="en-GB" sz="1600" dirty="0" smtClean="0"/>
              <a:t>trial registries</a:t>
            </a:r>
          </a:p>
          <a:p>
            <a:pPr marL="904875" lvl="3"/>
            <a:r>
              <a:rPr lang="en-GB" sz="1600" dirty="0" smtClean="0"/>
              <a:t>Publications</a:t>
            </a:r>
          </a:p>
          <a:p>
            <a:pPr marL="904875" lvl="3"/>
            <a:r>
              <a:rPr lang="en-GB" sz="1600" dirty="0" smtClean="0"/>
              <a:t>the original researchers’ institutions</a:t>
            </a:r>
          </a:p>
          <a:p>
            <a:pPr marL="0" lvl="1">
              <a:buClr>
                <a:schemeClr val="accent1"/>
              </a:buClr>
            </a:pPr>
            <a:r>
              <a:rPr lang="en-GB" sz="1800" dirty="0"/>
              <a:t>‘discoverability’ will become much worse in the future as more and more materials is made available for sharing</a:t>
            </a:r>
            <a:endParaRPr lang="en-US" sz="18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65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XDC high level architecture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135545"/>
            <a:ext cx="7526620" cy="473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693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</a:t>
            </a:r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89866" y="1483095"/>
            <a:ext cx="5302134" cy="314723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WP1 - </a:t>
            </a:r>
            <a:r>
              <a:rPr lang="en-US" b="1" dirty="0"/>
              <a:t>Project Management (NA1</a:t>
            </a:r>
            <a:r>
              <a:rPr lang="en-US" b="1" dirty="0" smtClean="0"/>
              <a:t>)</a:t>
            </a:r>
          </a:p>
          <a:p>
            <a:r>
              <a:rPr lang="en-US" b="1" dirty="0"/>
              <a:t>WP2: New functionalities definition and Research Communities support (NA2</a:t>
            </a:r>
            <a:r>
              <a:rPr lang="en-US" b="1" dirty="0" smtClean="0"/>
              <a:t>)</a:t>
            </a:r>
          </a:p>
          <a:p>
            <a:r>
              <a:rPr lang="en-US" b="1" dirty="0"/>
              <a:t>WP3: </a:t>
            </a:r>
            <a:r>
              <a:rPr lang="fr-FR" b="1" dirty="0"/>
              <a:t>Software </a:t>
            </a:r>
            <a:r>
              <a:rPr lang="fr-FR" b="1" dirty="0" err="1"/>
              <a:t>Lifecycle</a:t>
            </a:r>
            <a:r>
              <a:rPr lang="fr-FR" b="1" dirty="0"/>
              <a:t> Management, Pilot Infrastructures &amp; Exploitation (SA1</a:t>
            </a:r>
            <a:r>
              <a:rPr lang="fr-FR" b="1" dirty="0" smtClean="0"/>
              <a:t>)</a:t>
            </a:r>
          </a:p>
          <a:p>
            <a:r>
              <a:rPr lang="en-US" b="1" dirty="0"/>
              <a:t>WP4: Orchestration and policy driven data management (JRA1</a:t>
            </a:r>
            <a:r>
              <a:rPr lang="en-US" b="1" dirty="0" smtClean="0"/>
              <a:t>)</a:t>
            </a:r>
          </a:p>
          <a:p>
            <a:r>
              <a:rPr lang="en-US" b="1" dirty="0"/>
              <a:t>WP5: Unified cross federations data management (JRA2</a:t>
            </a:r>
            <a:r>
              <a:rPr lang="en-US" b="1" dirty="0" smtClean="0"/>
              <a:t>)</a:t>
            </a:r>
            <a:endParaRPr lang="en-US" b="1" dirty="0"/>
          </a:p>
          <a:p>
            <a:endParaRPr lang="fr-FR" b="1" dirty="0"/>
          </a:p>
          <a:p>
            <a:endParaRPr lang="en-US" b="1" dirty="0"/>
          </a:p>
          <a:p>
            <a:endParaRPr lang="en-US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14</a:t>
            </a:fld>
            <a:endParaRPr lang="it-IT" dirty="0"/>
          </a:p>
        </p:txBody>
      </p:sp>
      <p:pic>
        <p:nvPicPr>
          <p:cNvPr id="11" name="Immagin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2" y="1150178"/>
            <a:ext cx="6483451" cy="348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Management </a:t>
            </a:r>
            <a:r>
              <a:rPr lang="en-US" dirty="0"/>
              <a:t>bodies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8" name="Freccia a destra 7"/>
          <p:cNvSpPr/>
          <p:nvPr/>
        </p:nvSpPr>
        <p:spPr>
          <a:xfrm rot="10800000">
            <a:off x="4813395" y="3754580"/>
            <a:ext cx="583097" cy="2296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8"/>
          <p:cNvSpPr/>
          <p:nvPr/>
        </p:nvSpPr>
        <p:spPr>
          <a:xfrm>
            <a:off x="1754010" y="2846639"/>
            <a:ext cx="3059388" cy="18158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ELG is responsible for maintaining active relationships with the infrastructure and technology providers, discussing synergies, strategies, roadmaps and requirements workflow for the software released by the project.</a:t>
            </a:r>
            <a:endParaRPr lang="en-US" sz="16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461" y="926184"/>
            <a:ext cx="4831795" cy="4701207"/>
          </a:xfrm>
          <a:prstGeom prst="rect">
            <a:avLst/>
          </a:prstGeom>
        </p:spPr>
      </p:pic>
      <p:sp>
        <p:nvSpPr>
          <p:cNvPr id="3" name="Ovale 2"/>
          <p:cNvSpPr/>
          <p:nvPr/>
        </p:nvSpPr>
        <p:spPr>
          <a:xfrm>
            <a:off x="5054462" y="3476847"/>
            <a:ext cx="1792906" cy="86123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 for the next couple of years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8600" y="1129048"/>
            <a:ext cx="11351996" cy="5024438"/>
          </a:xfrm>
        </p:spPr>
        <p:txBody>
          <a:bodyPr/>
          <a:lstStyle/>
          <a:p>
            <a:r>
              <a:rPr lang="en-US" sz="3200" dirty="0" smtClean="0"/>
              <a:t>Main Milestones</a:t>
            </a:r>
          </a:p>
          <a:p>
            <a:pPr lvl="1"/>
            <a:r>
              <a:rPr lang="en-US" sz="2800" dirty="0"/>
              <a:t>Research communities </a:t>
            </a:r>
            <a:r>
              <a:rPr lang="en-US" sz="2800" dirty="0" smtClean="0"/>
              <a:t>requirements for new functionalities collected</a:t>
            </a:r>
          </a:p>
          <a:p>
            <a:pPr lvl="1"/>
            <a:r>
              <a:rPr lang="en-US" sz="2800" dirty="0" smtClean="0">
                <a:solidFill>
                  <a:schemeClr val="accent3"/>
                </a:solidFill>
              </a:rPr>
              <a:t>Research communities requirements analysis performed</a:t>
            </a:r>
          </a:p>
          <a:p>
            <a:pPr lvl="1"/>
            <a:r>
              <a:rPr lang="en-US" sz="2800" dirty="0" smtClean="0">
                <a:solidFill>
                  <a:schemeClr val="accent3"/>
                </a:solidFill>
              </a:rPr>
              <a:t>Project architecture detailed</a:t>
            </a:r>
          </a:p>
          <a:p>
            <a:pPr lvl="1"/>
            <a:r>
              <a:rPr lang="en-US" sz="2800" dirty="0">
                <a:solidFill>
                  <a:schemeClr val="accent3"/>
                </a:solidFill>
              </a:rPr>
              <a:t>D</a:t>
            </a:r>
            <a:r>
              <a:rPr lang="en-US" sz="2800" dirty="0" smtClean="0">
                <a:solidFill>
                  <a:schemeClr val="accent3"/>
                </a:solidFill>
              </a:rPr>
              <a:t>evelopment schedule defined</a:t>
            </a:r>
          </a:p>
          <a:p>
            <a:pPr lvl="1"/>
            <a:r>
              <a:rPr lang="en-US" sz="2800" u="sng" dirty="0" smtClean="0"/>
              <a:t>Event with </a:t>
            </a:r>
            <a:r>
              <a:rPr lang="en-US" sz="2800" u="sng" dirty="0"/>
              <a:t>User Communities</a:t>
            </a:r>
            <a:endParaRPr lang="en-US" sz="2800" u="sng" dirty="0" smtClean="0"/>
          </a:p>
          <a:p>
            <a:pPr lvl="1"/>
            <a:r>
              <a:rPr lang="en-US" sz="2800" dirty="0" smtClean="0">
                <a:solidFill>
                  <a:schemeClr val="accent3"/>
                </a:solidFill>
              </a:rPr>
              <a:t>XDC </a:t>
            </a:r>
            <a:r>
              <a:rPr lang="en-US" sz="2800" dirty="0">
                <a:solidFill>
                  <a:schemeClr val="accent3"/>
                </a:solidFill>
              </a:rPr>
              <a:t>reference </a:t>
            </a:r>
            <a:r>
              <a:rPr lang="en-US" sz="2800" dirty="0" smtClean="0">
                <a:solidFill>
                  <a:schemeClr val="accent3"/>
                </a:solidFill>
              </a:rPr>
              <a:t>releases – 1 </a:t>
            </a:r>
          </a:p>
          <a:p>
            <a:pPr lvl="1"/>
            <a:r>
              <a:rPr lang="en-US" sz="2800" dirty="0" smtClean="0"/>
              <a:t>XDC </a:t>
            </a:r>
            <a:r>
              <a:rPr lang="en-US" sz="2800" dirty="0"/>
              <a:t>reference releases – </a:t>
            </a:r>
            <a:r>
              <a:rPr lang="en-US" sz="2800" dirty="0" smtClean="0"/>
              <a:t>2</a:t>
            </a:r>
          </a:p>
          <a:p>
            <a:pPr lvl="1"/>
            <a:r>
              <a:rPr lang="en-US" sz="2800" dirty="0" smtClean="0">
                <a:solidFill>
                  <a:schemeClr val="accent3"/>
                </a:solidFill>
              </a:rPr>
              <a:t>Functionalities and scalability demonstrated </a:t>
            </a:r>
          </a:p>
          <a:p>
            <a:pPr lvl="1"/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0711025" y="202254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PM3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1206005" y="293782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PM6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Parentesi graffa chiusa 8"/>
          <p:cNvSpPr/>
          <p:nvPr/>
        </p:nvSpPr>
        <p:spPr>
          <a:xfrm>
            <a:off x="10426148" y="2433591"/>
            <a:ext cx="609600" cy="1377808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sellaDiTesto 9"/>
          <p:cNvSpPr txBox="1"/>
          <p:nvPr/>
        </p:nvSpPr>
        <p:spPr>
          <a:xfrm>
            <a:off x="6096000" y="428216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PM12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096000" y="474706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PM24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400917" y="520318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PM27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6096000" y="3811399"/>
            <a:ext cx="4091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PM9 - </a:t>
            </a:r>
            <a:r>
              <a:rPr lang="en-US" b="1" dirty="0">
                <a:solidFill>
                  <a:srgbClr val="FF0000"/>
                </a:solidFill>
              </a:rPr>
              <a:t>Joint with DEEP in Santander</a:t>
            </a:r>
          </a:p>
        </p:txBody>
      </p:sp>
    </p:spTree>
    <p:extLst>
      <p:ext uri="{BB962C8B-B14F-4D97-AF65-F5344CB8AC3E}">
        <p14:creationId xmlns:p14="http://schemas.microsoft.com/office/powerpoint/2010/main" val="70034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9047" y="1027522"/>
            <a:ext cx="11399418" cy="5149441"/>
          </a:xfrm>
        </p:spPr>
        <p:txBody>
          <a:bodyPr>
            <a:normAutofit/>
          </a:bodyPr>
          <a:lstStyle/>
          <a:p>
            <a:r>
              <a:rPr lang="en-US" dirty="0" smtClean="0"/>
              <a:t>XDC has an ambitious development plan for data management services</a:t>
            </a:r>
          </a:p>
          <a:p>
            <a:pPr lvl="1"/>
            <a:r>
              <a:rPr lang="en-US" dirty="0" smtClean="0"/>
              <a:t>We want to support very diverse use cases and requirements</a:t>
            </a:r>
            <a:endParaRPr lang="en-US" dirty="0" smtClean="0"/>
          </a:p>
          <a:p>
            <a:pPr lvl="1"/>
            <a:r>
              <a:rPr lang="en-US" dirty="0" smtClean="0"/>
              <a:t>We need really a modular and flexible approach in building our platform</a:t>
            </a:r>
          </a:p>
          <a:p>
            <a:r>
              <a:rPr lang="en-US" dirty="0" smtClean="0"/>
              <a:t>We will support as much as possible standards protocols to make the solutions as general as possible</a:t>
            </a:r>
          </a:p>
          <a:p>
            <a:r>
              <a:rPr lang="en-US" dirty="0" smtClean="0"/>
              <a:t>Sustainability of the products: </a:t>
            </a:r>
          </a:p>
          <a:p>
            <a:pPr lvl="1"/>
            <a:r>
              <a:rPr lang="en-US" dirty="0" smtClean="0"/>
              <a:t>Provide upstream to the original project all the changes developed by XDC</a:t>
            </a:r>
          </a:p>
          <a:p>
            <a:pPr lvl="1"/>
            <a:r>
              <a:rPr lang="en-US" dirty="0" smtClean="0"/>
              <a:t>Involving the </a:t>
            </a:r>
            <a:r>
              <a:rPr lang="en-US" dirty="0" smtClean="0"/>
              <a:t>user </a:t>
            </a:r>
            <a:r>
              <a:rPr lang="en-US" dirty="0" smtClean="0"/>
              <a:t>communities in exploiting the XDC outputs in their production environments </a:t>
            </a:r>
          </a:p>
          <a:p>
            <a:pPr lvl="1"/>
            <a:r>
              <a:rPr lang="en-US" dirty="0" smtClean="0"/>
              <a:t>Pushing XDC developments in the EOSC Service Catalogue</a:t>
            </a:r>
          </a:p>
          <a:p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10076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XDC Contacts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Website: </a:t>
            </a:r>
            <a:r>
              <a:rPr lang="en-US" sz="3600" dirty="0" smtClean="0">
                <a:hlinkClick r:id="rId3"/>
              </a:rPr>
              <a:t>www.extreme-datacloud.eu</a:t>
            </a:r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>
                <a:hlinkClick r:id="rId4"/>
              </a:rPr>
              <a:t>@</a:t>
            </a:r>
            <a:r>
              <a:rPr lang="en-US" sz="3600" b="1" dirty="0" err="1" smtClean="0">
                <a:hlinkClick r:id="rId4"/>
              </a:rPr>
              <a:t>XtremeDataCloud</a:t>
            </a:r>
            <a:r>
              <a:rPr lang="en-US" sz="3600" b="1" dirty="0" smtClean="0"/>
              <a:t> on Twitter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Mailing list: info&lt;at&gt;extreme-datacloud.eu</a:t>
            </a:r>
            <a:endParaRPr lang="en-US" sz="36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3974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XDC </a:t>
            </a:r>
            <a:r>
              <a:rPr lang="en-US" dirty="0"/>
              <a:t>O</a:t>
            </a:r>
            <a:r>
              <a:rPr lang="en-US" dirty="0" smtClean="0"/>
              <a:t>bjectives</a:t>
            </a:r>
            <a:endParaRPr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eXtreme DataCloud </a:t>
            </a:r>
            <a:r>
              <a:rPr lang="en-US" dirty="0" smtClean="0"/>
              <a:t>is a software development and integration project</a:t>
            </a:r>
          </a:p>
          <a:p>
            <a:endParaRPr lang="en-US" dirty="0" smtClean="0"/>
          </a:p>
          <a:p>
            <a:r>
              <a:rPr lang="en-US" dirty="0" smtClean="0"/>
              <a:t>Develops </a:t>
            </a:r>
            <a:r>
              <a:rPr lang="en-US" dirty="0">
                <a:solidFill>
                  <a:schemeClr val="tx2"/>
                </a:solidFill>
              </a:rPr>
              <a:t>scalable</a:t>
            </a:r>
            <a:r>
              <a:rPr lang="en-US" dirty="0"/>
              <a:t> technologies for federating storage resources and managing data in highly distributed computing environments </a:t>
            </a:r>
            <a:endParaRPr lang="en-US" dirty="0"/>
          </a:p>
          <a:p>
            <a:pPr lvl="1"/>
            <a:r>
              <a:rPr lang="en-US" dirty="0"/>
              <a:t>Focus efficient, policy driven and Quality of Service based </a:t>
            </a:r>
            <a:r>
              <a:rPr lang="en-US" dirty="0" smtClean="0"/>
              <a:t>DM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targeted platforms are the current and next generation e-Infrastructures deployed in Europe</a:t>
            </a:r>
          </a:p>
          <a:p>
            <a:pPr lvl="1"/>
            <a:r>
              <a:rPr lang="en-US" dirty="0"/>
              <a:t>European Open Science Cloud (EOSC)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e-infrastructures </a:t>
            </a:r>
            <a:r>
              <a:rPr lang="en-US" dirty="0"/>
              <a:t>used by the represented </a:t>
            </a:r>
            <a:r>
              <a:rPr lang="en-US" dirty="0" smtClean="0"/>
              <a:t>communities</a:t>
            </a:r>
            <a:endParaRPr lang="en-US" dirty="0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704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Einfra-21-2017 Call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57639" y="1129048"/>
            <a:ext cx="10876722" cy="5024438"/>
          </a:xfrm>
        </p:spPr>
        <p:txBody>
          <a:bodyPr>
            <a:normAutofit lnSpcReduction="10000"/>
          </a:bodyPr>
          <a:lstStyle/>
          <a:p>
            <a:pPr lvl="0" indent="-204464"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</a:rPr>
              <a:t>(a) Support to Public Procurement of innovative HPC systems, PPI</a:t>
            </a:r>
          </a:p>
          <a:p>
            <a:pPr lvl="0" indent="-204464"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</a:rPr>
              <a:t>(b) Research and Innovation Actions for e-Infrastructure </a:t>
            </a: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</a:rPr>
              <a:t>prototypes</a:t>
            </a:r>
            <a:endParaRPr lang="en-US" sz="2400" dirty="0">
              <a:solidFill>
                <a:schemeClr val="dk1"/>
              </a:solidFill>
              <a:ea typeface="Calibri"/>
              <a:cs typeface="Calibri"/>
            </a:endParaRPr>
          </a:p>
          <a:p>
            <a:pPr lvl="1" indent="-226042">
              <a:lnSpc>
                <a:spcPct val="120000"/>
              </a:lnSpc>
            </a:pPr>
            <a:r>
              <a:rPr lang="en-US" sz="1600" dirty="0"/>
              <a:t>1 - Universal discoverability of data objects and provenance</a:t>
            </a:r>
          </a:p>
          <a:p>
            <a:pPr lvl="1" indent="-226042">
              <a:lnSpc>
                <a:spcPct val="120000"/>
              </a:lnSpc>
            </a:pPr>
            <a:r>
              <a:rPr lang="en-US" sz="1800" b="1" u="sng" dirty="0">
                <a:solidFill>
                  <a:schemeClr val="tx2"/>
                </a:solidFill>
              </a:rPr>
              <a:t>2 – Computing e-infrastructure with extreme large </a:t>
            </a:r>
            <a:r>
              <a:rPr lang="en-US" sz="1800" b="1" u="sng" dirty="0" smtClean="0">
                <a:solidFill>
                  <a:schemeClr val="tx2"/>
                </a:solidFill>
              </a:rPr>
              <a:t>datasets</a:t>
            </a:r>
          </a:p>
          <a:p>
            <a:pPr indent="-226042">
              <a:lnSpc>
                <a:spcPct val="120000"/>
              </a:lnSpc>
            </a:pPr>
            <a:r>
              <a:rPr lang="en-US" sz="240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Service 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prototypes should follow common interfaces to access and </a:t>
            </a:r>
            <a:r>
              <a:rPr lang="en-US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analyse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underlying data</a:t>
            </a:r>
            <a:r>
              <a:rPr lang="en-US" sz="2400" i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collected/stored in different platforms, formats, locations and e-infrastructures […] tested against requirements of </a:t>
            </a:r>
            <a:r>
              <a:rPr lang="en-US" sz="2400" b="1" i="1" u="sng" dirty="0">
                <a:solidFill>
                  <a:schemeClr val="tx2"/>
                </a:solidFill>
                <a:ea typeface="Calibri"/>
                <a:cs typeface="Calibri"/>
                <a:sym typeface="Calibri"/>
              </a:rPr>
              <a:t>very large or highly heterogeneous research data sets</a:t>
            </a: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</a:t>
            </a:r>
          </a:p>
          <a:p>
            <a:pPr indent="-226042">
              <a:lnSpc>
                <a:spcPct val="120000"/>
              </a:lnSpc>
            </a:pPr>
            <a:r>
              <a:rPr lang="en-US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Funds </a:t>
            </a:r>
            <a:r>
              <a:rPr lang="en-US" sz="2400" dirty="0">
                <a:solidFill>
                  <a:schemeClr val="tx2"/>
                </a:solidFill>
                <a:ea typeface="Calibri"/>
                <a:cs typeface="Calibri"/>
                <a:sym typeface="Calibri"/>
              </a:rPr>
              <a:t>development of </a:t>
            </a:r>
            <a:r>
              <a:rPr lang="en-US" sz="2400" b="1" dirty="0">
                <a:solidFill>
                  <a:schemeClr val="tx2"/>
                </a:solidFill>
                <a:ea typeface="Calibri"/>
                <a:cs typeface="Calibri"/>
                <a:sym typeface="Calibri"/>
              </a:rPr>
              <a:t>service prototypes</a:t>
            </a:r>
            <a:r>
              <a:rPr lang="en-US" sz="2400" dirty="0">
                <a:solidFill>
                  <a:schemeClr val="tx2"/>
                </a:solidFill>
                <a:ea typeface="Calibri"/>
                <a:cs typeface="Calibri"/>
                <a:sym typeface="Calibri"/>
              </a:rPr>
              <a:t> at </a:t>
            </a:r>
            <a:r>
              <a:rPr lang="en-US" sz="2400" b="1" dirty="0">
                <a:solidFill>
                  <a:schemeClr val="tx2"/>
                </a:solidFill>
                <a:ea typeface="Calibri"/>
                <a:cs typeface="Calibri"/>
                <a:sym typeface="Calibri"/>
              </a:rPr>
              <a:t>TRL6+</a:t>
            </a:r>
            <a:endParaRPr lang="en-US" sz="2400" dirty="0">
              <a:solidFill>
                <a:schemeClr val="tx2"/>
              </a:solidFill>
              <a:ea typeface="Calibri"/>
              <a:cs typeface="Calibri"/>
              <a:sym typeface="Calibri"/>
            </a:endParaRPr>
          </a:p>
          <a:p>
            <a:pPr lvl="1" indent="-226042">
              <a:lnSpc>
                <a:spcPct val="120000"/>
              </a:lnSpc>
            </a:pPr>
            <a:r>
              <a:rPr lang="en-US" b="1" dirty="0">
                <a:solidFill>
                  <a:schemeClr val="tx2"/>
                </a:solidFill>
                <a:ea typeface="Calibri"/>
                <a:cs typeface="Calibri"/>
                <a:sym typeface="Calibri"/>
              </a:rPr>
              <a:t>Bring to TRL8 </a:t>
            </a:r>
            <a:r>
              <a:rPr lang="en-US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and include in </a:t>
            </a:r>
            <a:r>
              <a:rPr lang="en-US" b="1" dirty="0"/>
              <a:t>a unified service catalogue </a:t>
            </a:r>
            <a:r>
              <a:rPr lang="en-US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in </a:t>
            </a:r>
            <a:r>
              <a:rPr lang="en-US" b="1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2018+</a:t>
            </a:r>
            <a:endParaRPr lang="en-US" sz="18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indent="-226042">
              <a:lnSpc>
                <a:spcPct val="120000"/>
              </a:lnSpc>
            </a:pPr>
            <a:r>
              <a:rPr lang="en-US" sz="2200" b="1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Budget </a:t>
            </a:r>
            <a:r>
              <a:rPr lang="en-US" sz="2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per proposal</a:t>
            </a:r>
            <a:r>
              <a:rPr lang="en-US" sz="2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en-US" sz="2200" b="1" u="sng" dirty="0">
                <a:solidFill>
                  <a:schemeClr val="tx2"/>
                </a:solidFill>
                <a:ea typeface="Calibri"/>
                <a:cs typeface="Calibri"/>
                <a:sym typeface="Calibri"/>
              </a:rPr>
              <a:t>2.5-3M</a:t>
            </a:r>
            <a:r>
              <a:rPr lang="en-US" sz="2200" b="1" u="sng" dirty="0" smtClean="0">
                <a:solidFill>
                  <a:schemeClr val="tx2"/>
                </a:solidFill>
                <a:ea typeface="Calibri"/>
                <a:cs typeface="Calibri"/>
                <a:sym typeface="Calibri"/>
              </a:rPr>
              <a:t>€</a:t>
            </a:r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4633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048" y="110209"/>
            <a:ext cx="9994557" cy="815975"/>
          </a:xfrm>
        </p:spPr>
        <p:txBody>
          <a:bodyPr/>
          <a:lstStyle/>
          <a:p>
            <a:r>
              <a:rPr lang="en-US" dirty="0" smtClean="0"/>
              <a:t>XDC Foundations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9855" y="926184"/>
            <a:ext cx="11343274" cy="3459255"/>
          </a:xfrm>
        </p:spPr>
        <p:txBody>
          <a:bodyPr>
            <a:normAutofit/>
          </a:bodyPr>
          <a:lstStyle/>
          <a:p>
            <a:r>
              <a:rPr lang="en-US" b="1" dirty="0"/>
              <a:t>XDC take the move </a:t>
            </a:r>
            <a:r>
              <a:rPr lang="en-US" b="1" dirty="0" smtClean="0"/>
              <a:t>from</a:t>
            </a:r>
            <a:endParaRPr lang="en-US" b="1" dirty="0"/>
          </a:p>
          <a:p>
            <a:pPr lvl="1"/>
            <a:r>
              <a:rPr lang="en-US" dirty="0"/>
              <a:t>the INDIGO Data management activity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experience of the project partners on </a:t>
            </a:r>
            <a:r>
              <a:rPr lang="en-US" dirty="0"/>
              <a:t>data-management </a:t>
            </a:r>
            <a:endParaRPr lang="en-GB" b="1" dirty="0" smtClean="0"/>
          </a:p>
          <a:p>
            <a:r>
              <a:rPr lang="en-GB" b="1" dirty="0" smtClean="0"/>
              <a:t>Improve </a:t>
            </a:r>
            <a:r>
              <a:rPr lang="en-GB" b="1" dirty="0"/>
              <a:t>already </a:t>
            </a:r>
            <a:r>
              <a:rPr lang="en-GB" b="1" dirty="0" smtClean="0"/>
              <a:t>existing, production quality, </a:t>
            </a:r>
            <a:r>
              <a:rPr lang="en-GB" b="1" dirty="0"/>
              <a:t>Federated Data Management services </a:t>
            </a:r>
            <a:endParaRPr lang="en-GB" b="1" dirty="0" smtClean="0"/>
          </a:p>
          <a:p>
            <a:pPr lvl="1"/>
            <a:r>
              <a:rPr lang="en-GB" dirty="0"/>
              <a:t>B</a:t>
            </a:r>
            <a:r>
              <a:rPr lang="en-GB" dirty="0" smtClean="0"/>
              <a:t>y </a:t>
            </a:r>
            <a:r>
              <a:rPr lang="en-GB" dirty="0"/>
              <a:t>adding </a:t>
            </a:r>
            <a:r>
              <a:rPr lang="en-GB" dirty="0" smtClean="0">
                <a:solidFill>
                  <a:schemeClr val="tx2"/>
                </a:solidFill>
              </a:rPr>
              <a:t>missing functionalities </a:t>
            </a:r>
            <a:r>
              <a:rPr lang="en-GB" dirty="0" smtClean="0"/>
              <a:t>requested by research communities</a:t>
            </a:r>
          </a:p>
          <a:p>
            <a:pPr lvl="1"/>
            <a:r>
              <a:rPr lang="en-GB" dirty="0" smtClean="0"/>
              <a:t>Must </a:t>
            </a:r>
            <a:r>
              <a:rPr lang="en-GB" dirty="0" smtClean="0"/>
              <a:t>be </a:t>
            </a:r>
            <a:r>
              <a:rPr lang="en-GB" dirty="0" smtClean="0"/>
              <a:t>coherently harmonized in the European e-Infrastructures</a:t>
            </a:r>
            <a:endParaRPr lang="en-GB" b="1" dirty="0" smtClean="0"/>
          </a:p>
          <a:p>
            <a:endParaRPr lang="en-GB" b="1" dirty="0" smtClean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88" y="4626120"/>
            <a:ext cx="1595945" cy="1489549"/>
          </a:xfrm>
          <a:prstGeom prst="rect">
            <a:avLst/>
          </a:prstGeom>
        </p:spPr>
      </p:pic>
      <p:sp>
        <p:nvSpPr>
          <p:cNvPr id="17" name="Segnaposto contenuto 2"/>
          <p:cNvSpPr txBox="1">
            <a:spLocks/>
          </p:cNvSpPr>
          <p:nvPr/>
        </p:nvSpPr>
        <p:spPr>
          <a:xfrm>
            <a:off x="199855" y="6107352"/>
            <a:ext cx="1775792" cy="598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dirty="0" smtClean="0"/>
              <a:t>INDIGO PaaS Orchestrator</a:t>
            </a:r>
            <a:endParaRPr lang="en-US" sz="1800" dirty="0"/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8"/>
          <a:srcRect l="11373" t="11511" r="11997" b="8054"/>
          <a:stretch/>
        </p:blipFill>
        <p:spPr>
          <a:xfrm>
            <a:off x="9763939" y="4793106"/>
            <a:ext cx="1509825" cy="1584782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53" y="4672424"/>
            <a:ext cx="1418812" cy="1418812"/>
          </a:xfrm>
          <a:prstGeom prst="rect">
            <a:avLst/>
          </a:prstGeom>
        </p:spPr>
      </p:pic>
      <p:sp>
        <p:nvSpPr>
          <p:cNvPr id="21" name="Segnaposto contenuto 2"/>
          <p:cNvSpPr txBox="1">
            <a:spLocks/>
          </p:cNvSpPr>
          <p:nvPr/>
        </p:nvSpPr>
        <p:spPr>
          <a:xfrm>
            <a:off x="1872747" y="6150278"/>
            <a:ext cx="2194891" cy="661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dirty="0" smtClean="0"/>
              <a:t>INDIGO CDMI Server</a:t>
            </a:r>
            <a:endParaRPr lang="en-US" sz="1800" dirty="0"/>
          </a:p>
        </p:txBody>
      </p:sp>
      <p:grpSp>
        <p:nvGrpSpPr>
          <p:cNvPr id="23" name="Gruppo 22"/>
          <p:cNvGrpSpPr/>
          <p:nvPr/>
        </p:nvGrpSpPr>
        <p:grpSpPr>
          <a:xfrm>
            <a:off x="4073734" y="4825724"/>
            <a:ext cx="3420281" cy="1737273"/>
            <a:chOff x="6561919" y="4274521"/>
            <a:chExt cx="3420281" cy="1737273"/>
          </a:xfrm>
        </p:grpSpPr>
        <p:pic>
          <p:nvPicPr>
            <p:cNvPr id="18" name="Immagine 17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88"/>
            <a:stretch/>
          </p:blipFill>
          <p:spPr>
            <a:xfrm>
              <a:off x="6561919" y="4319349"/>
              <a:ext cx="3420281" cy="1692445"/>
            </a:xfrm>
            <a:prstGeom prst="rect">
              <a:avLst/>
            </a:prstGeom>
          </p:spPr>
        </p:pic>
        <p:pic>
          <p:nvPicPr>
            <p:cNvPr id="22" name="Immagine 21"/>
            <p:cNvPicPr>
              <a:picLocks noChangeAspect="1"/>
            </p:cNvPicPr>
            <p:nvPr/>
          </p:nvPicPr>
          <p:blipFill rotWithShape="1">
            <a:blip r:embed="rId11"/>
            <a:srcRect t="37493" b="44420"/>
            <a:stretch/>
          </p:blipFill>
          <p:spPr>
            <a:xfrm>
              <a:off x="7319559" y="4274521"/>
              <a:ext cx="1905000" cy="344556"/>
            </a:xfrm>
            <a:prstGeom prst="rect">
              <a:avLst/>
            </a:prstGeom>
          </p:spPr>
        </p:pic>
      </p:grp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D.Cesini - The eXtreme DataCloud Project </a:t>
            </a:r>
            <a:endParaRPr lang="it-IT" dirty="0"/>
          </a:p>
        </p:txBody>
      </p:sp>
      <p:grpSp>
        <p:nvGrpSpPr>
          <p:cNvPr id="8" name="Gruppo 7"/>
          <p:cNvGrpSpPr/>
          <p:nvPr/>
        </p:nvGrpSpPr>
        <p:grpSpPr>
          <a:xfrm>
            <a:off x="7872336" y="4814644"/>
            <a:ext cx="1540303" cy="1748353"/>
            <a:chOff x="7872336" y="4814644"/>
            <a:chExt cx="1540303" cy="1748353"/>
          </a:xfrm>
        </p:grpSpPr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72336" y="4814644"/>
              <a:ext cx="1540303" cy="1748353"/>
            </a:xfrm>
            <a:prstGeom prst="rect">
              <a:avLst/>
            </a:prstGeom>
          </p:spPr>
        </p:pic>
        <p:sp>
          <p:nvSpPr>
            <p:cNvPr id="7" name="CasellaDiTesto 6"/>
            <p:cNvSpPr txBox="1"/>
            <p:nvPr/>
          </p:nvSpPr>
          <p:spPr>
            <a:xfrm>
              <a:off x="8129407" y="5213341"/>
              <a:ext cx="6703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FTS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3426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Represented research communities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83" y="926184"/>
            <a:ext cx="1740649" cy="114367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974" y="1100745"/>
            <a:ext cx="3061252" cy="112826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40" y="2862778"/>
            <a:ext cx="1904118" cy="1548485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9381" y="2933455"/>
            <a:ext cx="3776619" cy="147780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365" y="1100745"/>
            <a:ext cx="1436295" cy="1079957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7"/>
          <a:srcRect b="21688"/>
          <a:stretch/>
        </p:blipFill>
        <p:spPr>
          <a:xfrm>
            <a:off x="274452" y="1981008"/>
            <a:ext cx="2080400" cy="536137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47735" y="1203246"/>
            <a:ext cx="1342923" cy="1342923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17169" y="1063653"/>
            <a:ext cx="2753475" cy="1869802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1923" y="4924259"/>
            <a:ext cx="2931803" cy="1055449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81475" y="4691687"/>
            <a:ext cx="3014309" cy="1520594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657" y="3265389"/>
            <a:ext cx="2854445" cy="1346437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79768" y="3190303"/>
            <a:ext cx="2712232" cy="1545972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14"/>
          <a:srcRect l="4612" t="3942" r="3670" b="7193"/>
          <a:stretch/>
        </p:blipFill>
        <p:spPr>
          <a:xfrm>
            <a:off x="7678407" y="4861626"/>
            <a:ext cx="3544762" cy="183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48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XDC Consortium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333460"/>
            <a:ext cx="6248400" cy="1024623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</a:pPr>
            <a:r>
              <a:rPr lang="en-US" sz="1800" dirty="0" smtClean="0"/>
              <a:t>8 partners, 7 countries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7 research communities represented + EGI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XDC Total Budget: </a:t>
            </a:r>
            <a:r>
              <a:rPr lang="en-US" sz="1800" dirty="0" smtClean="0"/>
              <a:t>3.07Meuros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XDC started on Nov 1</a:t>
            </a:r>
            <a:r>
              <a:rPr lang="en-US" sz="1800" baseline="30000" dirty="0" smtClean="0"/>
              <a:t>st</a:t>
            </a:r>
            <a:r>
              <a:rPr lang="en-US" sz="1800" dirty="0"/>
              <a:t> </a:t>
            </a:r>
            <a:r>
              <a:rPr lang="en-US" sz="1800" dirty="0" smtClean="0"/>
              <a:t>– will run for 27 months</a:t>
            </a:r>
            <a:endParaRPr lang="en-US" sz="1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6</a:t>
            </a:fld>
            <a:endParaRPr lang="it-IT" dirty="0"/>
          </a:p>
        </p:txBody>
      </p:sp>
      <p:graphicFrame>
        <p:nvGraphicFramePr>
          <p:cNvPr id="7" name="Shape 216"/>
          <p:cNvGraphicFramePr/>
          <p:nvPr>
            <p:extLst>
              <p:ext uri="{D42A27DB-BD31-4B8C-83A1-F6EECF244321}">
                <p14:modId xmlns:p14="http://schemas.microsoft.com/office/powerpoint/2010/main" val="1795967766"/>
              </p:ext>
            </p:extLst>
          </p:nvPr>
        </p:nvGraphicFramePr>
        <p:xfrm>
          <a:off x="126949" y="877932"/>
          <a:ext cx="9388111" cy="33864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60287"/>
                <a:gridCol w="1298437"/>
                <a:gridCol w="1317407"/>
                <a:gridCol w="2459393"/>
                <a:gridCol w="3652587"/>
              </a:tblGrid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/>
                        <a:t>ID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/>
                        <a:t>Partner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/>
                        <a:t>Country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 smtClean="0"/>
                        <a:t>Represented Community</a:t>
                      </a:r>
                      <a:endParaRPr lang="en-US" sz="11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 smtClean="0"/>
                        <a:t>Tools</a:t>
                      </a:r>
                      <a:r>
                        <a:rPr lang="en-US" sz="1100" baseline="0" dirty="0" smtClean="0"/>
                        <a:t> and system </a:t>
                      </a:r>
                      <a:endParaRPr lang="en-US" sz="1100" dirty="0"/>
                    </a:p>
                  </a:txBody>
                  <a:tcPr marL="91450" marR="91450" marT="45725" marB="45725"/>
                </a:tc>
              </a:tr>
              <a:tr h="334955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 dirty="0"/>
                        <a:t>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INFN (Lead)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IT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HEP/WLCG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cap="none" dirty="0" smtClean="0">
                          <a:sym typeface="Arial"/>
                        </a:rPr>
                        <a:t>INDIGO-Orchestrator,</a:t>
                      </a:r>
                      <a:r>
                        <a:rPr lang="en-US" sz="1600" b="1" u="none" strike="noStrike" cap="none" baseline="0" dirty="0" smtClean="0">
                          <a:sym typeface="Arial"/>
                        </a:rPr>
                        <a:t> INDIGO-CDMI(*)</a:t>
                      </a:r>
                      <a:endParaRPr lang="en-US" sz="1600" b="1" i="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525" marR="9525" marT="9525" marB="0" anchor="ctr"/>
                </a:tc>
              </a:tr>
              <a:tr h="414540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DESY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DE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 dirty="0" smtClean="0"/>
                        <a:t>Research with Photons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 dirty="0" smtClean="0"/>
                        <a:t>(XFEL)</a:t>
                      </a:r>
                      <a:endParaRPr lang="en-US" sz="12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 dirty="0" smtClean="0"/>
                        <a:t>dCache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414540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/>
                        <a:t>CERN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CH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HEP/WLCG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EOS, DYNAFED, FTS 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AGH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PL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ONEDATA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ECRIN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[ERIC]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Medical data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</a:tr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UC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ES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err="1"/>
                        <a:t>Lifewatch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/>
                        <a:t>CNRS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/>
                        <a:t>FR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Astro </a:t>
                      </a:r>
                      <a:r>
                        <a:rPr lang="en-US" sz="1600" b="1" dirty="0" smtClean="0"/>
                        <a:t>[CTA</a:t>
                      </a:r>
                      <a:r>
                        <a:rPr lang="en-US" sz="1600" b="1" baseline="0" dirty="0" smtClean="0"/>
                        <a:t> and LSST</a:t>
                      </a:r>
                      <a:r>
                        <a:rPr lang="en-US" sz="1600" b="1" dirty="0" smtClean="0"/>
                        <a:t>]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321660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 dirty="0" smtClean="0"/>
                        <a:t>8</a:t>
                      </a:r>
                      <a:endParaRPr lang="en-US" sz="12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EGI.eu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NL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EGI communities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lang="en-US" sz="1600" b="1" dirty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9" name="Segnaposto contenuto 2"/>
          <p:cNvSpPr txBox="1">
            <a:spLocks/>
          </p:cNvSpPr>
          <p:nvPr/>
        </p:nvSpPr>
        <p:spPr>
          <a:xfrm>
            <a:off x="302108" y="5468999"/>
            <a:ext cx="11587783" cy="992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From the EU reviewers of the proposal: </a:t>
            </a:r>
            <a:r>
              <a:rPr lang="en-US" sz="1800" b="1" dirty="0" smtClean="0"/>
              <a:t>”</a:t>
            </a:r>
            <a:r>
              <a:rPr lang="en-US" sz="1800" b="1" i="1" dirty="0" smtClean="0"/>
              <a:t>Consortium </a:t>
            </a:r>
            <a:r>
              <a:rPr lang="en-US" sz="1800" b="1" i="1" dirty="0"/>
              <a:t>as a whole is well formed, bringing together the world-class expertise, experience and infrastructure to enable the </a:t>
            </a:r>
            <a:r>
              <a:rPr lang="en-US" sz="1800" b="1" i="1" dirty="0" smtClean="0"/>
              <a:t>successful achievement </a:t>
            </a:r>
            <a:r>
              <a:rPr lang="en-US" sz="1800" b="1" i="1" dirty="0"/>
              <a:t>of the proposal’s objectives.</a:t>
            </a:r>
            <a:r>
              <a:rPr lang="en-US" sz="1800" b="1" i="1" dirty="0" smtClean="0"/>
              <a:t>”</a:t>
            </a:r>
            <a:endParaRPr lang="en-US" sz="1800" b="1" i="1" dirty="0"/>
          </a:p>
          <a:p>
            <a:endParaRPr lang="en-US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0600" y="2701785"/>
            <a:ext cx="3379304" cy="253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</a:t>
            </a:r>
            <a:r>
              <a:rPr lang="en-US" dirty="0"/>
              <a:t>F</a:t>
            </a:r>
            <a:r>
              <a:rPr lang="en-US" dirty="0" smtClean="0"/>
              <a:t>unctionalities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80392" y="977725"/>
            <a:ext cx="11361088" cy="53786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Intelligent &amp; Automated Dataset </a:t>
            </a:r>
            <a:r>
              <a:rPr lang="en-US" dirty="0" smtClean="0"/>
              <a:t>Distribution</a:t>
            </a:r>
          </a:p>
          <a:p>
            <a:pPr lvl="1"/>
            <a:r>
              <a:rPr lang="en-US" dirty="0" smtClean="0"/>
              <a:t>Orchestration </a:t>
            </a:r>
            <a:r>
              <a:rPr lang="en-US" dirty="0"/>
              <a:t>to realize a policy-driven data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/>
              <a:t>Data distribution policies based on Quality of Service (i.e. disks vs tape vs SSD) </a:t>
            </a:r>
            <a:r>
              <a:rPr lang="en-US" dirty="0">
                <a:solidFill>
                  <a:schemeClr val="tx2"/>
                </a:solidFill>
              </a:rPr>
              <a:t>supporting geographical distributed resources </a:t>
            </a:r>
            <a:r>
              <a:rPr lang="en-US" dirty="0"/>
              <a:t>(cross-sites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Software lifecycle management</a:t>
            </a:r>
          </a:p>
          <a:p>
            <a:r>
              <a:rPr lang="en-US" dirty="0"/>
              <a:t>Data pre-processing during ingestion</a:t>
            </a:r>
          </a:p>
          <a:p>
            <a:r>
              <a:rPr lang="en-US" dirty="0"/>
              <a:t>Data management based on access patterns</a:t>
            </a:r>
          </a:p>
          <a:p>
            <a:pPr lvl="1"/>
            <a:r>
              <a:rPr lang="en-US" dirty="0"/>
              <a:t>Move to ‘glacier-like’ storage unused data, move to fast storage “hot” </a:t>
            </a:r>
            <a:r>
              <a:rPr lang="en-US" dirty="0" smtClean="0"/>
              <a:t>data</a:t>
            </a:r>
          </a:p>
          <a:p>
            <a:pPr lvl="2"/>
            <a:r>
              <a:rPr lang="en-US" dirty="0" smtClean="0"/>
              <a:t>at </a:t>
            </a:r>
            <a:r>
              <a:rPr lang="en-US" dirty="0"/>
              <a:t>infrastructure </a:t>
            </a:r>
            <a:r>
              <a:rPr lang="en-US" dirty="0" smtClean="0"/>
              <a:t>level</a:t>
            </a:r>
            <a:endParaRPr lang="en-US" dirty="0"/>
          </a:p>
          <a:p>
            <a:r>
              <a:rPr lang="en-US" dirty="0"/>
              <a:t>Smart caching</a:t>
            </a:r>
          </a:p>
          <a:p>
            <a:pPr lvl="1"/>
            <a:r>
              <a:rPr lang="en-US" dirty="0" smtClean="0"/>
              <a:t>Transparent access to remote data without the need of </a:t>
            </a:r>
            <a:r>
              <a:rPr lang="en-US" dirty="0" smtClean="0"/>
              <a:t>a-priori copy</a:t>
            </a:r>
            <a:endParaRPr lang="en-US" dirty="0" smtClean="0"/>
          </a:p>
          <a:p>
            <a:r>
              <a:rPr lang="en-US" dirty="0"/>
              <a:t>Metadata </a:t>
            </a:r>
            <a:r>
              <a:rPr lang="en-US" dirty="0" smtClean="0"/>
              <a:t>management</a:t>
            </a:r>
            <a:endParaRPr lang="en-US" dirty="0"/>
          </a:p>
          <a:p>
            <a:r>
              <a:rPr lang="en-US" dirty="0" smtClean="0"/>
              <a:t>Sensitive data </a:t>
            </a:r>
            <a:r>
              <a:rPr lang="en-US" dirty="0" smtClean="0"/>
              <a:t>handling</a:t>
            </a:r>
          </a:p>
          <a:p>
            <a:pPr lvl="1"/>
            <a:r>
              <a:rPr lang="en-US" dirty="0" smtClean="0"/>
              <a:t>secure </a:t>
            </a:r>
            <a:r>
              <a:rPr lang="en-US" dirty="0" smtClean="0"/>
              <a:t>storage </a:t>
            </a:r>
            <a:r>
              <a:rPr lang="en-US" dirty="0"/>
              <a:t>and </a:t>
            </a:r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120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933450" y="140804"/>
            <a:ext cx="8696325" cy="513262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r>
              <a:rPr lang="en-US" dirty="0" smtClean="0"/>
              <a:t>Policy driven Data Management</a:t>
            </a:r>
            <a:endParaRPr lang="en-US" dirty="0"/>
          </a:p>
        </p:txBody>
      </p:sp>
      <p:sp>
        <p:nvSpPr>
          <p:cNvPr id="122" name="Shape 122"/>
          <p:cNvSpPr txBox="1">
            <a:spLocks noGrp="1"/>
          </p:cNvSpPr>
          <p:nvPr>
            <p:ph idx="1"/>
          </p:nvPr>
        </p:nvSpPr>
        <p:spPr>
          <a:xfrm>
            <a:off x="368487" y="796413"/>
            <a:ext cx="8111836" cy="5559937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t" anchorCtr="0">
            <a:noAutofit/>
          </a:bodyPr>
          <a:lstStyle/>
          <a:p>
            <a:r>
              <a:rPr lang="en-US" sz="3200" dirty="0"/>
              <a:t>Intelligent &amp; Automated Dataset Distribution</a:t>
            </a:r>
          </a:p>
          <a:p>
            <a:pPr lvl="1"/>
            <a:r>
              <a:rPr lang="en-GB" sz="2800" dirty="0" smtClean="0"/>
              <a:t>A </a:t>
            </a:r>
            <a:r>
              <a:rPr lang="en-GB" sz="2800" dirty="0"/>
              <a:t>typical workflow</a:t>
            </a:r>
            <a:endParaRPr lang="en-US" sz="2800" dirty="0"/>
          </a:p>
          <a:p>
            <a:pPr lvl="2"/>
            <a:r>
              <a:rPr lang="en-GB" sz="2400" dirty="0"/>
              <a:t>Initially the data will be stored on low latency devices for fast access</a:t>
            </a:r>
            <a:endParaRPr lang="en-US" sz="2400" dirty="0"/>
          </a:p>
          <a:p>
            <a:pPr lvl="2"/>
            <a:r>
              <a:rPr lang="en-GB" sz="2400" dirty="0"/>
              <a:t>To ensure data safety, the data will be replicated to a second storage device and will be migrated to custodial systems, which might be tape or S3 appliances</a:t>
            </a:r>
            <a:endParaRPr lang="en-US" sz="2400" dirty="0"/>
          </a:p>
          <a:p>
            <a:pPr lvl="2"/>
            <a:r>
              <a:rPr lang="en-GB" sz="2400" dirty="0"/>
              <a:t>Eligible users will get permission to restore archived data if necessary</a:t>
            </a:r>
            <a:endParaRPr lang="en-US" sz="2400" dirty="0"/>
          </a:p>
          <a:p>
            <a:pPr lvl="2"/>
            <a:r>
              <a:rPr lang="en-GB" sz="2400" dirty="0"/>
              <a:t>After a grace period, Access Control will be changed from “private” to “open access</a:t>
            </a:r>
            <a:r>
              <a:rPr lang="en-GB" sz="2400" dirty="0" smtClean="0"/>
              <a:t>”</a:t>
            </a:r>
          </a:p>
          <a:p>
            <a:pPr lvl="1"/>
            <a:r>
              <a:rPr lang="en-US" sz="2800" dirty="0"/>
              <a:t>Data management based on access </a:t>
            </a:r>
            <a:r>
              <a:rPr lang="en-US" sz="2800" dirty="0" smtClean="0"/>
              <a:t>pattern</a:t>
            </a:r>
            <a:endParaRPr lang="en-US" sz="2800" dirty="0"/>
          </a:p>
        </p:txBody>
      </p:sp>
      <p:sp>
        <p:nvSpPr>
          <p:cNvPr id="125" name="Shape 12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600"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8</a:t>
            </a:fld>
            <a:endParaRPr lang="en-US"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en-GB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en-GB" dirty="0"/>
          </a:p>
        </p:txBody>
      </p:sp>
      <p:pic>
        <p:nvPicPr>
          <p:cNvPr id="7" name="Immagin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1162685"/>
            <a:ext cx="2858135" cy="280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5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818648" y="140804"/>
            <a:ext cx="6969904" cy="513262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r>
              <a:rPr lang="en-US" dirty="0" smtClean="0"/>
              <a:t>Data pre-processing</a:t>
            </a:r>
            <a:endParaRPr lang="en-US" dirty="0"/>
          </a:p>
        </p:txBody>
      </p:sp>
      <p:sp>
        <p:nvSpPr>
          <p:cNvPr id="122" name="Shape 122"/>
          <p:cNvSpPr txBox="1">
            <a:spLocks noGrp="1"/>
          </p:cNvSpPr>
          <p:nvPr>
            <p:ph idx="1"/>
          </p:nvPr>
        </p:nvSpPr>
        <p:spPr>
          <a:xfrm>
            <a:off x="232239" y="654066"/>
            <a:ext cx="7478887" cy="5624186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t" anchorCtr="0">
            <a:noAutofit/>
          </a:bodyPr>
          <a:lstStyle/>
          <a:p>
            <a:r>
              <a:rPr lang="en-US" sz="3200" dirty="0" smtClean="0"/>
              <a:t>Data </a:t>
            </a:r>
            <a:r>
              <a:rPr lang="en-US" sz="3200" dirty="0"/>
              <a:t>pre-processing during ingestion</a:t>
            </a:r>
          </a:p>
          <a:p>
            <a:pPr lvl="1"/>
            <a:r>
              <a:rPr lang="en-US" dirty="0"/>
              <a:t>Automatically run user defined applications and workflows when data are </a:t>
            </a:r>
            <a:r>
              <a:rPr lang="en-US" dirty="0" smtClean="0"/>
              <a:t>uploaded</a:t>
            </a:r>
          </a:p>
          <a:p>
            <a:pPr lvl="2"/>
            <a:r>
              <a:rPr lang="en-US" sz="1800" dirty="0"/>
              <a:t>i.e. for Skimming, indexing, metadata extraction, consistency </a:t>
            </a:r>
            <a:r>
              <a:rPr lang="en-US" sz="1800" dirty="0" smtClean="0"/>
              <a:t>checks</a:t>
            </a:r>
            <a:endParaRPr lang="en-US" sz="2400" dirty="0"/>
          </a:p>
          <a:p>
            <a:pPr lvl="1"/>
            <a:r>
              <a:rPr lang="en-GB" dirty="0" smtClean="0"/>
              <a:t>Implement a solution to discover new data at specific locations</a:t>
            </a:r>
            <a:endParaRPr lang="en-US" dirty="0" smtClean="0"/>
          </a:p>
          <a:p>
            <a:pPr lvl="1"/>
            <a:r>
              <a:rPr lang="en-GB" dirty="0" smtClean="0"/>
              <a:t>Create </a:t>
            </a:r>
            <a:r>
              <a:rPr lang="en-GB" dirty="0"/>
              <a:t>the functions to request the INDIGO PaaS Orchestrator to execute specific applications on the computing resources on the Infrastructure</a:t>
            </a:r>
          </a:p>
          <a:p>
            <a:pPr lvl="1"/>
            <a:r>
              <a:rPr lang="en-GB" dirty="0"/>
              <a:t>Implement a high-level workflow engine, that will execute applications defined by the users</a:t>
            </a:r>
          </a:p>
          <a:p>
            <a:pPr lvl="1"/>
            <a:r>
              <a:rPr lang="en-GB" dirty="0"/>
              <a:t>Implement the data mover to store the elaborated data in the final </a:t>
            </a:r>
            <a:r>
              <a:rPr lang="en-GB" dirty="0" smtClean="0"/>
              <a:t>destination</a:t>
            </a:r>
            <a:endParaRPr lang="en-US" dirty="0"/>
          </a:p>
        </p:txBody>
      </p:sp>
      <p:sp>
        <p:nvSpPr>
          <p:cNvPr id="125" name="Shape 125"/>
          <p:cNvSpPr txBox="1">
            <a:spLocks noGrp="1"/>
          </p:cNvSpPr>
          <p:nvPr>
            <p:ph type="sldNum" sz="quarter" idx="12"/>
          </p:nvPr>
        </p:nvSpPr>
        <p:spPr>
          <a:xfrm>
            <a:off x="911936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600"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9</a:t>
            </a:fld>
            <a:endParaRPr lang="en-US"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24/01/2018</a:t>
            </a:r>
            <a:endParaRPr lang="en-GB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</a:t>
            </a:r>
            <a:endParaRPr lang="en-GB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753" y="1120877"/>
            <a:ext cx="2340077" cy="175505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5582" y="3582186"/>
            <a:ext cx="4646418" cy="1643780"/>
          </a:xfrm>
          <a:prstGeom prst="rect">
            <a:avLst/>
          </a:prstGeom>
        </p:spPr>
      </p:pic>
      <p:sp>
        <p:nvSpPr>
          <p:cNvPr id="5" name="Cilindro 4"/>
          <p:cNvSpPr/>
          <p:nvPr/>
        </p:nvSpPr>
        <p:spPr>
          <a:xfrm>
            <a:off x="9326750" y="5740924"/>
            <a:ext cx="1084083" cy="7635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ilindro 9"/>
          <p:cNvSpPr/>
          <p:nvPr/>
        </p:nvSpPr>
        <p:spPr>
          <a:xfrm>
            <a:off x="9326750" y="5893324"/>
            <a:ext cx="1084083" cy="7635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ccia giù 5"/>
          <p:cNvSpPr/>
          <p:nvPr/>
        </p:nvSpPr>
        <p:spPr>
          <a:xfrm>
            <a:off x="9675542" y="2961424"/>
            <a:ext cx="386499" cy="5561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ccia giù 11"/>
          <p:cNvSpPr/>
          <p:nvPr/>
        </p:nvSpPr>
        <p:spPr>
          <a:xfrm>
            <a:off x="9675542" y="5264598"/>
            <a:ext cx="386499" cy="5561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47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za struttura">
  <a:themeElements>
    <a:clrScheme name="XDC">
      <a:dk1>
        <a:srgbClr val="4472C4"/>
      </a:dk1>
      <a:lt1>
        <a:srgbClr val="FFFFFF"/>
      </a:lt1>
      <a:dk2>
        <a:srgbClr val="ED7D31"/>
      </a:dk2>
      <a:lt2>
        <a:srgbClr val="FFFFFF"/>
      </a:lt2>
      <a:accent1>
        <a:srgbClr val="4472C4"/>
      </a:accent1>
      <a:accent2>
        <a:srgbClr val="ED7D31"/>
      </a:accent2>
      <a:accent3>
        <a:srgbClr val="757070"/>
      </a:accent3>
      <a:accent4>
        <a:srgbClr val="FFC000"/>
      </a:accent4>
      <a:accent5>
        <a:srgbClr val="002060"/>
      </a:accent5>
      <a:accent6>
        <a:srgbClr val="5F32C2"/>
      </a:accent6>
      <a:hlink>
        <a:srgbClr val="002060"/>
      </a:hlink>
      <a:folHlink>
        <a:srgbClr val="757070"/>
      </a:folHlink>
    </a:clrScheme>
    <a:fontScheme name="Personalizzato 1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dc_slide_template" id="{88DE0E21-2D1C-4B1E-A829-38C67D5F2308}" vid="{C7771002-1357-4CBE-A892-D7D86C2D322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xdc_ppt_template</Template>
  <TotalTime>6882</TotalTime>
  <Words>1303</Words>
  <Application>Microsoft Office PowerPoint</Application>
  <PresentationFormat>Widescreen</PresentationFormat>
  <Paragraphs>235</Paragraphs>
  <Slides>18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Arial Rounded MT Bold</vt:lpstr>
      <vt:lpstr>Calibri</vt:lpstr>
      <vt:lpstr>Times New Roman</vt:lpstr>
      <vt:lpstr>Personalizza struttura</vt:lpstr>
      <vt:lpstr>The XDC project</vt:lpstr>
      <vt:lpstr>XDC Objectives</vt:lpstr>
      <vt:lpstr>The Einfra-21-2017 Call</vt:lpstr>
      <vt:lpstr>XDC Foundations </vt:lpstr>
      <vt:lpstr>Represented research communities</vt:lpstr>
      <vt:lpstr>XDC Consortium</vt:lpstr>
      <vt:lpstr>The New Functionalities</vt:lpstr>
      <vt:lpstr>Policy driven Data Management</vt:lpstr>
      <vt:lpstr>Data pre-processing</vt:lpstr>
      <vt:lpstr>Smart caching</vt:lpstr>
      <vt:lpstr>Onedata developments</vt:lpstr>
      <vt:lpstr>Metadata handling use cases</vt:lpstr>
      <vt:lpstr>XDC high level architecture</vt:lpstr>
      <vt:lpstr>Project Structure</vt:lpstr>
      <vt:lpstr>Management bodies</vt:lpstr>
      <vt:lpstr>The plan for the next couple of years</vt:lpstr>
      <vt:lpstr>Conclusion</vt:lpstr>
      <vt:lpstr>XDC Contacts</vt:lpstr>
    </vt:vector>
  </TitlesOfParts>
  <Company>INFN-CNAF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Costantini</dc:creator>
  <cp:lastModifiedBy>daniele cesini</cp:lastModifiedBy>
  <cp:revision>101</cp:revision>
  <cp:lastPrinted>2018-01-24T15:58:11Z</cp:lastPrinted>
  <dcterms:created xsi:type="dcterms:W3CDTF">2018-01-11T08:53:37Z</dcterms:created>
  <dcterms:modified xsi:type="dcterms:W3CDTF">2018-01-24T16:00:31Z</dcterms:modified>
</cp:coreProperties>
</file>