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70" r:id="rId4"/>
    <p:sldId id="258" r:id="rId5"/>
    <p:sldId id="261" r:id="rId6"/>
    <p:sldId id="264" r:id="rId7"/>
    <p:sldId id="268" r:id="rId8"/>
    <p:sldId id="259" r:id="rId9"/>
    <p:sldId id="260" r:id="rId10"/>
    <p:sldId id="266" r:id="rId11"/>
    <p:sldId id="271" r:id="rId12"/>
    <p:sldId id="265" r:id="rId13"/>
    <p:sldId id="267" r:id="rId14"/>
    <p:sldId id="273" r:id="rId15"/>
    <p:sldId id="263" r:id="rId16"/>
    <p:sldId id="269" r:id="rId17"/>
    <p:sldId id="274" r:id="rId18"/>
    <p:sldId id="276" r:id="rId19"/>
    <p:sldId id="277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90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4T15:50:20.599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2 67 24575,'-2'107'0,"5"122"0,-3-215 0,2 1 0,0-1 0,1 0 0,0 0 0,1 0 0,1 0 0,8 18 0,-9-26 0,0 1 0,0-1 0,0 0 0,1 0 0,0 0 0,0-1 0,0 1 0,1-1 0,-1-1 0,1 1 0,1-1 0,-1 0 0,0 0 0,1-1 0,11 5 0,43 12 0,2-3 0,102 14 0,-75-23 0,162-7 0,-107-4 0,-107 2 0,-1-1 0,1-2 0,-1-2 0,1-1 0,52-19 0,-61 18 0,1 2 0,0 0 0,0 2 0,32-1 0,125 7 0,-68 1 0,751-3 0,-836 2 0,0 1 0,36 9 0,28 2 0,-82-13 0,1 1 0,-1 1 0,0 1 0,0 0 0,0 1 0,0 0 0,-1 2 0,0 0 0,25 15 0,-29-14 0,-1 0 0,0 1 0,0 0 0,-1 0 0,-1 1 0,1 0 0,-2 1 0,1-1 0,-1 2 0,-1-1 0,0 1 0,8 24 0,10 48 0,-15-51 0,19 49 0,-28-81 0,0-1 0,0 1 0,1 0 0,-1-1 0,0 1 0,0-1 0,1 1 0,-1 0 0,1-1 0,-1 1 0,0-1 0,1 1 0,-1-1 0,1 1 0,-1-1 0,1 0 0,-1 1 0,1-1 0,0 1 0,-1-1 0,1 0 0,-1 0 0,1 1 0,0-1 0,-1 0 0,1 0 0,0 0 0,0 0 0,16-12 0,15-41 0,-22 34 0,6-3 0,1 0 0,1 1 0,1 1 0,0 1 0,2 1 0,0 0 0,36-21 0,-49 32 0,0 0 0,0 0 0,-1-1 0,1 0 0,7-13 0,-9 13 0,-1 1 0,1-1 0,1 1 0,-1 1 0,1-1 0,0 1 0,1 0 0,10-6 0,-3 5 0,0 1 0,1 0 0,0 1 0,0 0 0,0 2 0,0 0 0,28-2 0,124 7 0,-78 1 0,-55-3 0,-16-1 0,-1 0 0,1 2 0,0 0 0,-1 1 0,1 1 0,-1 0 0,0 2 0,0 0 0,26 11 0,-14 1 0,2-1 0,-1-2 0,2-1 0,0-2 0,0-1 0,1-2 0,0-1 0,51 4 0,-50-8 0,61 14 0,-16-2 0,-30-5 0,92 30 0,-107-27 0,2-2 0,-1-1 0,2-2 0,-1-2 0,41 2 0,600-11 0,-658 2 0,1-2 0,-1 0 0,0-2 0,0 0 0,-1-1 0,0-1 0,0 0 0,0-2 0,22-13 0,65-27 0,-45 31 0,18-8 0,-26 5 0,-33 13 0,0 0 0,0-1 0,-1-1 0,28-19 0,101-97 0,3-3 0,-144 123 4,0 0-1,0-1 1,0 0 0,-1-1-1,0 0 1,-1 0 0,1 0-1,-1 0 1,-1-1-1,0 1 1,0-1 0,-1-1-1,0 1 1,0 0-1,-1-1 1,1-10 0,1-17-135,-2-1 0,-5-70 0,-1 37-903,4 41-5792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4T15:50:30.401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1 207 24575,'0'18'0,"6"126"0,-4-126 0,1 0 0,1-1 0,1 1 0,1-1 0,0 0 0,9 17 0,-2-11 0,1 0 0,0-1 0,2-1 0,0 0 0,25 23 0,5-2 0,54 39 0,36 37 0,-123-109 0,0-1 0,0 0 0,1-1 0,0-1 0,1 0 0,-1-1 0,1 0 0,0-1 0,1-1 0,19 2 0,21 0 0,86-5 0,-87-1 0,991-1 0,-562 3 0,-469-2 0,-1 0 0,0-1 0,1-1 0,-1-1 0,0 0 0,0 0 0,20-11 0,21-6 0,159-43 0,-193 58 0,1 0 0,-1 1 0,1 1 0,31-1 0,-39 4 0,-1 1 0,1 0 0,0 1 0,-1 1 0,1 0 0,-1 0 0,0 2 0,17 6 0,-22-5 0,0 0 0,-1 1 0,0 0 0,0 1 0,0-1 0,-1 2 0,0-1 0,-1 0 0,1 1 0,5 13 0,23 27 0,-20-30 0,-1 0 0,0 2 0,9 20 0,-21-38 0,0-1 0,0 1 0,0 0 0,0-1 0,0 1 0,0 0 0,0-1 0,0 0 0,1 1 0,-1-1 0,1 0 0,-1 0 0,1 1 0,-1-1 0,1 0 0,0-1 0,-1 1 0,1 0 0,0 0 0,0-1 0,0 1 0,0-1 0,-1 1 0,4-1 0,-2 0 0,0-1 0,0 0 0,0 1 0,0-1 0,0 0 0,0-1 0,0 1 0,-1 0 0,1-1 0,0 1 0,-1-1 0,1 0 0,3-4 0,1-1 0,0 0 0,0-1 0,0 0 0,-1-1 0,-1 1 0,1-1 0,-1 0 0,5-13 0,-4 4 0,1-1 0,0 1 0,2 0 0,0 1 0,23-31 0,-25 39 0,0 1 0,0 0 0,1 1 0,0 0 0,0 0 0,1 1 0,0 0 0,0 0 0,1 1 0,-1 0 0,1 1 0,17-5 0,-24 7 0,1 1 0,-1 1 0,0-1 0,0 0 0,1 1 0,-1 0 0,0-1 0,1 1 0,-1 0 0,0 1 0,0-1 0,1 1 0,-1-1 0,0 1 0,0 0 0,1 0 0,-1 1 0,0-1 0,0 0 0,-1 1 0,1 0 0,3 2 0,0 2 0,-1 1 0,1-1 0,-1 1 0,0 1 0,-1-1 0,7 14 0,-8-14 0,0-1 0,0 1 0,1 0 0,0-1 0,0 0 0,1 0 0,0 0 0,0-1 0,0 1 0,1-1 0,7 5 0,31 12 0,-30-16 0,0 1 0,0 0 0,22 17 0,-20-10 0,1-1 0,0 0 0,1-2 0,0 0 0,1-1 0,0 0 0,1-2 0,0-1 0,0 0 0,0-1 0,1-1 0,0-2 0,0 0 0,25 1 0,583-7 0,-596 2 0,0-3 0,39-8 0,-34 5 0,43-2 0,100 9 0,28-2 0,-193 0 0,0-2 0,0 0 0,-1 0 0,0-2 0,1 0 0,-2 0 0,21-13 0,31-13 0,-23 16 0,-1-3 0,0-1 0,61-41 0,-47 27 0,-41 26 0,-2 0 0,1 0 0,-1-1 0,18-17 0,27-22 0,-47 40 0,0 0 0,0-1 0,-1 0 0,0-1 0,-1 0 0,0 0 0,11-18 0,43-64 0,-42 64 0,27-48 0,-39 57 12,0-1 1,-1 0-1,-2-1 0,0 1 0,-1-1 0,5-38 0,-6-3-357,-4-63 0,-1 76-415,0 19-6066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197A12-79FB-4D77-BFB7-87BA82516A6F}" type="datetimeFigureOut">
              <a:rPr lang="en-US" smtClean="0"/>
              <a:t>6/15/2024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470F8D-AC11-4ECF-B854-F1DAAF649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610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470F8D-AC11-4ECF-B854-F1DAAF64951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4722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3182B6-A432-9E87-B2A1-8919BF0456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12CB58-676E-5413-190F-DBF67C1E9B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D965E1-AACD-72F5-62A5-B597AC3393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5D073-B7AB-7E45-9F02-BB8DDCAE2E78}" type="datetimeFigureOut">
              <a:rPr lang="en-US" smtClean="0"/>
              <a:t>6/15/2024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99DB93-01FB-3C27-3964-12AFFAE207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115A3D-1C39-5A26-B2A2-60021B060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7AD7A-3665-7040-B343-19ACCC130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573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CA4150-3148-DB72-CC40-48DA722B7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B770BF-3E84-2FC4-27F3-F61617BFB9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923D74-DBC8-C352-CA48-BA9F6F34B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5D073-B7AB-7E45-9F02-BB8DDCAE2E78}" type="datetimeFigureOut">
              <a:rPr lang="en-US" smtClean="0"/>
              <a:t>6/15/2024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F252-36EF-696C-13DB-860E96995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52676E-2FF4-3457-C83A-305289D61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7AD7A-3665-7040-B343-19ACCC130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980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8EFDA0-8CF6-71F7-182A-CE7EEA07B7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A60DC2-6910-A24E-45C9-568951F8D9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468DEB-BA4E-299E-C952-A29E28BB3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5D073-B7AB-7E45-9F02-BB8DDCAE2E78}" type="datetimeFigureOut">
              <a:rPr lang="en-US" smtClean="0"/>
              <a:t>6/15/2024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8FCE9E-E466-4A25-5FD4-7A2B37E55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91F186-61CA-C4D3-D920-DB0075230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7AD7A-3665-7040-B343-19ACCC130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568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A99D8-062B-A40A-0829-DF7D45A19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CB2CF3-9FC7-7E49-2FA3-966D386AC3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168012-E3C5-F46F-B0F1-13675E102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5D073-B7AB-7E45-9F02-BB8DDCAE2E78}" type="datetimeFigureOut">
              <a:rPr lang="en-US" smtClean="0"/>
              <a:t>6/15/2024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B2EA39-6E7B-1F8A-D175-A8167E8E5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0330A3-9133-4B55-F229-C73C48AC7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7AD7A-3665-7040-B343-19ACCC130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013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489DD-9463-F066-BE94-C9DDEDD6A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20761E-D627-80D6-A63D-6C1EE6F030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4F849A-59AF-4D19-7431-79E153E6F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5D073-B7AB-7E45-9F02-BB8DDCAE2E78}" type="datetimeFigureOut">
              <a:rPr lang="en-US" smtClean="0"/>
              <a:t>6/15/2024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C0FC96-84FE-923D-359A-6216394A9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49E7C6-E822-594E-0C6A-2280B2EB8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7AD7A-3665-7040-B343-19ACCC130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521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C213D-0F7E-A03D-D830-767D97076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483FCE-898D-09AB-BCBD-AB38AB0ACF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0E9D8C-5051-EE90-00F2-D669AEA5F6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658BA5-02ED-54E4-1C8D-9B7FBB13B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5D073-B7AB-7E45-9F02-BB8DDCAE2E78}" type="datetimeFigureOut">
              <a:rPr lang="en-US" smtClean="0"/>
              <a:t>6/15/2024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81034D-BB8C-DEFB-B7E7-F2B819DC0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686537-94FB-EAEB-68D5-02D1DFD82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7AD7A-3665-7040-B343-19ACCC130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29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8AC0F-4102-1834-27DA-76F98E653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A150A5-33BC-2FD3-B9D9-7AEBAE539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06EF8E-45B0-CED6-0C26-48AD26AC6A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1648FA-901D-62A7-CF76-07D15CC666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825886-CF02-4D82-3AE3-E458E7E0B3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61C598B-1D7D-6691-996B-4F0584ABC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5D073-B7AB-7E45-9F02-BB8DDCAE2E78}" type="datetimeFigureOut">
              <a:rPr lang="en-US" smtClean="0"/>
              <a:t>6/15/2024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01B088-88C1-8AA8-4541-03AD8A2F3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9CF4465-BC8D-2A65-687F-67E5DDC82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7AD7A-3665-7040-B343-19ACCC130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817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25CDA6-7492-4036-9A50-ECC6998D4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5EA7AA-F5C1-314A-467A-B9581546CA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5D073-B7AB-7E45-9F02-BB8DDCAE2E78}" type="datetimeFigureOut">
              <a:rPr lang="en-US" smtClean="0"/>
              <a:t>6/15/2024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D28A11-2666-1CDE-7F83-02A7194C4A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F38CFC-6D99-C5B9-1568-FCBF45E29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7AD7A-3665-7040-B343-19ACCC130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31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08DAF1-500D-25BD-D6E1-175D03D33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5D073-B7AB-7E45-9F02-BB8DDCAE2E78}" type="datetimeFigureOut">
              <a:rPr lang="en-US" smtClean="0"/>
              <a:t>6/15/2024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82C47B-9A6D-03AE-57C1-165728D58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2C8CBD-5612-F466-E00F-DB3A84EA0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7AD7A-3665-7040-B343-19ACCC130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527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D4C9B-A958-DC30-C277-447671BA12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DD224-D638-F771-D07C-075647B4DC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3A2631-A396-27D0-C36C-A481FFDCC3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CF92FC-75C2-9BB7-A893-6B3C74086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5D073-B7AB-7E45-9F02-BB8DDCAE2E78}" type="datetimeFigureOut">
              <a:rPr lang="en-US" smtClean="0"/>
              <a:t>6/15/2024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F26E80-BD2B-6AED-EB44-4A268DF6B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E45470-5C89-D4D2-4EE9-308E95C2D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7AD7A-3665-7040-B343-19ACCC130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120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4C77C-E436-D112-034D-FE5008D12C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C9E05E-6886-0EAC-7A83-D0C24077F2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E19340-5D00-6F2C-8814-251A697136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C9AAD0-201B-8291-4420-87ADAEB695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5D073-B7AB-7E45-9F02-BB8DDCAE2E78}" type="datetimeFigureOut">
              <a:rPr lang="en-US" smtClean="0"/>
              <a:t>6/15/2024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AE21B2-396E-E02A-0BAE-3C39E94FD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B7D7A3-9A5E-94E8-F53C-9B4E7F66A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7AD7A-3665-7040-B343-19ACCC130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147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EAD98C1-D90B-B32B-38F3-B8195668B1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4E14DA-0EDA-EB8A-0140-6E34093339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DC321D-89CC-B700-8329-98F7DBB148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5D073-B7AB-7E45-9F02-BB8DDCAE2E78}" type="datetimeFigureOut">
              <a:rPr lang="en-US" smtClean="0"/>
              <a:t>6/15/2024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B0A663-4812-3E6A-C194-4D0E0B80DE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1CAC34-7995-0CF1-F5CA-934531DD49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77AD7A-3665-7040-B343-19ACCC130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112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hal.science/hal-04261243/document" TargetMode="External"/><Relationship Id="rId2" Type="http://schemas.openxmlformats.org/officeDocument/2006/relationships/hyperlink" Target="mailto:mark.pickrell@albireoscientific.net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eb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customXml" Target="../ink/ink2.xml"/><Relationship Id="rId5" Type="http://schemas.openxmlformats.org/officeDocument/2006/relationships/image" Target="../media/image9.png"/><Relationship Id="rId10" Type="http://schemas.openxmlformats.org/officeDocument/2006/relationships/image" Target="../media/image13.png"/><Relationship Id="rId4" Type="http://schemas.openxmlformats.org/officeDocument/2006/relationships/image" Target="../media/image8.png"/><Relationship Id="rId9" Type="http://schemas.openxmlformats.org/officeDocument/2006/relationships/customXml" Target="../ink/ink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0124D0-D77D-92A2-1F6D-2C1A8399D3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61369" y="375781"/>
            <a:ext cx="9269261" cy="2718148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Composite matter/antimatter hadron structure indicated in petawatt laser experiments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8EDF3D-BE56-2EBB-C690-1C1863DC45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61369" y="3428999"/>
            <a:ext cx="9199101" cy="2820603"/>
          </a:xfrm>
        </p:spPr>
        <p:txBody>
          <a:bodyPr/>
          <a:lstStyle/>
          <a:p>
            <a:r>
              <a:rPr lang="en-US" dirty="0"/>
              <a:t>FLASY 2024 Workshop</a:t>
            </a:r>
          </a:p>
          <a:p>
            <a:r>
              <a:rPr lang="en-US" dirty="0"/>
              <a:t>June 23-28</a:t>
            </a:r>
          </a:p>
          <a:p>
            <a:r>
              <a:rPr lang="en-US" dirty="0"/>
              <a:t>Irvine, California</a:t>
            </a:r>
          </a:p>
          <a:p>
            <a:r>
              <a:rPr lang="en-US" dirty="0"/>
              <a:t>Mark </a:t>
            </a:r>
            <a:r>
              <a:rPr lang="en-US" dirty="0" err="1"/>
              <a:t>Pickrell</a:t>
            </a:r>
            <a:endParaRPr lang="en-US" dirty="0"/>
          </a:p>
          <a:p>
            <a:r>
              <a:rPr lang="en-US" dirty="0"/>
              <a:t>President, Albireo Scientific Corp.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934D9DA-3F72-7806-215C-27B607AF1B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0630" y="6200411"/>
            <a:ext cx="1336675" cy="61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9618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B11C0-1C50-0DA4-12C6-77FC9494D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4a. Beta Decay (</a:t>
            </a:r>
            <a:r>
              <a:rPr lang="en-US" sz="4000" b="1" dirty="0">
                <a:solidFill>
                  <a:schemeClr val="accent1"/>
                </a:solidFill>
                <a:effectLst/>
                <a:latin typeface="Century Schoolbook" panose="020406040505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β</a:t>
            </a:r>
            <a:r>
              <a:rPr lang="en-US" sz="4000" b="1" dirty="0">
                <a:solidFill>
                  <a:schemeClr val="accent1"/>
                </a:solidFill>
              </a:rPr>
              <a:t>+</a:t>
            </a:r>
            <a:r>
              <a:rPr lang="en-US" b="1" dirty="0">
                <a:solidFill>
                  <a:schemeClr val="accent1"/>
                </a:solidFill>
              </a:rPr>
              <a:t>)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5A62307-B032-4380-685C-168132856D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87047" y="2243149"/>
            <a:ext cx="6247675" cy="1144717"/>
          </a:xfr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9754387-6F40-F606-7787-1A2CF5E3CE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85462" y="5873750"/>
            <a:ext cx="1336675" cy="6191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10A6586-CD70-3621-951A-CDEF2A105F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7047" y="4335479"/>
            <a:ext cx="6082536" cy="107020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697A927-8EB6-B8E5-6C9E-8AC1004924DA}"/>
              </a:ext>
            </a:extLst>
          </p:cNvPr>
          <p:cNvSpPr txBox="1"/>
          <p:nvPr/>
        </p:nvSpPr>
        <p:spPr>
          <a:xfrm>
            <a:off x="2556465" y="3639320"/>
            <a:ext cx="13024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Similarly,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EEA3A9-D4E2-EEC0-618F-424D25449B39}"/>
              </a:ext>
            </a:extLst>
          </p:cNvPr>
          <p:cNvSpPr txBox="1"/>
          <p:nvPr/>
        </p:nvSpPr>
        <p:spPr>
          <a:xfrm>
            <a:off x="2556465" y="1608910"/>
            <a:ext cx="3373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Within radioactive nuclei,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DED99C8-D5BF-8FEE-AE1B-F92903CF4255}"/>
              </a:ext>
            </a:extLst>
          </p:cNvPr>
          <p:cNvSpPr txBox="1"/>
          <p:nvPr/>
        </p:nvSpPr>
        <p:spPr>
          <a:xfrm>
            <a:off x="2549824" y="5649505"/>
            <a:ext cx="65472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Likely cause:  proton in nucleus struck by neutrino  </a:t>
            </a:r>
          </a:p>
        </p:txBody>
      </p:sp>
    </p:spTree>
    <p:extLst>
      <p:ext uri="{BB962C8B-B14F-4D97-AF65-F5344CB8AC3E}">
        <p14:creationId xmlns:p14="http://schemas.microsoft.com/office/powerpoint/2010/main" val="3700607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B11C0-1C50-0DA4-12C6-77FC9494D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4b. Beta Decay (</a:t>
            </a:r>
            <a:r>
              <a:rPr lang="en-US" sz="4000" b="1" dirty="0">
                <a:solidFill>
                  <a:schemeClr val="accent1"/>
                </a:solidFill>
                <a:effectLst/>
                <a:latin typeface="Century Schoolbook" panose="020406040505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β-</a:t>
            </a:r>
            <a:r>
              <a:rPr lang="en-US" b="1" dirty="0">
                <a:solidFill>
                  <a:schemeClr val="accent1"/>
                </a:solidFill>
              </a:rPr>
              <a:t>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754387-6F40-F606-7787-1A2CF5E3CE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85462" y="5873750"/>
            <a:ext cx="1336675" cy="6191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DED99C8-D5BF-8FEE-AE1B-F92903CF4255}"/>
              </a:ext>
            </a:extLst>
          </p:cNvPr>
          <p:cNvSpPr txBox="1"/>
          <p:nvPr/>
        </p:nvSpPr>
        <p:spPr>
          <a:xfrm>
            <a:off x="838200" y="2139737"/>
            <a:ext cx="109869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Likely cause:  neutrino lyses into electron &amp; positron, depositing positron into nucleus</a:t>
            </a:r>
          </a:p>
        </p:txBody>
      </p:sp>
    </p:spTree>
    <p:extLst>
      <p:ext uri="{BB962C8B-B14F-4D97-AF65-F5344CB8AC3E}">
        <p14:creationId xmlns:p14="http://schemas.microsoft.com/office/powerpoint/2010/main" val="11910277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50F51-A8D6-6DE4-4D87-813D18CD2D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chemeClr val="accent1"/>
                </a:solidFill>
              </a:rPr>
              <a:t>Composite Hadron Structure Is Consistent With: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30D173-FC3A-664C-C8C0-E377A43958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3123"/>
            <a:ext cx="10515600" cy="4673840"/>
          </a:xfrm>
        </p:spPr>
        <p:txBody>
          <a:bodyPr>
            <a:normAutofit/>
          </a:bodyPr>
          <a:lstStyle/>
          <a:p>
            <a:r>
              <a:rPr lang="en-US" dirty="0"/>
              <a:t>Equal amounts of matter and antimatter in the Universe</a:t>
            </a:r>
          </a:p>
          <a:p>
            <a:r>
              <a:rPr lang="en-US" dirty="0"/>
              <a:t>Presence of </a:t>
            </a:r>
            <a:r>
              <a:rPr lang="en-US" dirty="0" err="1"/>
              <a:t>pions</a:t>
            </a:r>
            <a:r>
              <a:rPr lang="en-US" dirty="0"/>
              <a:t> (and their observed masses) in collider experiments</a:t>
            </a:r>
          </a:p>
          <a:p>
            <a:r>
              <a:rPr lang="en-US" dirty="0"/>
              <a:t>Proton-proton chain reactions in stars</a:t>
            </a:r>
          </a:p>
          <a:p>
            <a:r>
              <a:rPr lang="en-US" dirty="0"/>
              <a:t>Generation of positrons in petawatt laser experiments</a:t>
            </a:r>
          </a:p>
          <a:p>
            <a:r>
              <a:rPr lang="en-US" dirty="0"/>
              <a:t>Observed hydrogen/helium composition of stars</a:t>
            </a:r>
          </a:p>
          <a:p>
            <a:r>
              <a:rPr lang="en-US" dirty="0"/>
              <a:t>Expansion of Universe &amp; increasing rate of expansion of Universe</a:t>
            </a:r>
          </a:p>
          <a:p>
            <a:r>
              <a:rPr lang="en-US" dirty="0"/>
              <a:t>Beta decay (</a:t>
            </a:r>
            <a:r>
              <a:rPr lang="en-US" sz="2800" dirty="0">
                <a:effectLst/>
                <a:latin typeface="Century Schoolbook" panose="020406040505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β</a:t>
            </a:r>
            <a:r>
              <a:rPr lang="en-US" sz="2800" dirty="0"/>
              <a:t>+ and </a:t>
            </a:r>
            <a:r>
              <a:rPr lang="en-US" sz="2800" dirty="0">
                <a:effectLst/>
                <a:latin typeface="Century Schoolbook" panose="020406040505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β</a:t>
            </a:r>
            <a:r>
              <a:rPr lang="en-US" dirty="0">
                <a:effectLst/>
                <a:latin typeface="Century Schoolbook" panose="020406040505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-)</a:t>
            </a:r>
          </a:p>
          <a:p>
            <a:r>
              <a:rPr lang="en-US" dirty="0"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  <a:t>H</a:t>
            </a:r>
            <a:r>
              <a:rPr lang="en-US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  <a:t>alf-lives of radioactive isotopes as a 2nd-order kinetic</a:t>
            </a:r>
            <a:endParaRPr lang="en-US" dirty="0"/>
          </a:p>
          <a:p>
            <a:r>
              <a:rPr lang="en-US" dirty="0"/>
              <a:t>Observed declining half-lives of Voyager fission generator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D469A1-E95A-CF9E-3AE3-76B4444DFE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85462" y="5873750"/>
            <a:ext cx="1336675" cy="61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3620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968B2-1CA0-6A86-EFF2-F52F353213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46286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Potential for Even Greater Simplicity in the Composite Hadron Structure – Pentaquarks and Tetraquarks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FA543B-DE8E-AEEC-82BA-18E282610E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85462" y="5867400"/>
            <a:ext cx="1336675" cy="619125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5CF53B0-9569-D6D3-310C-C32D5F9CEF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96551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/>
              <a:t>Tetraquarks and Pentaquarks have been discovered at the Large Hadron Collider</a:t>
            </a:r>
          </a:p>
          <a:p>
            <a:pPr lvl="1"/>
            <a:r>
              <a:rPr lang="en-US" dirty="0" err="1"/>
              <a:t>LHCb</a:t>
            </a:r>
            <a:r>
              <a:rPr lang="en-US" dirty="0"/>
              <a:t> Collaboration, “Observation of </a:t>
            </a:r>
            <a:r>
              <a:rPr lang="en-US" i="1" dirty="0"/>
              <a:t>J/</a:t>
            </a:r>
            <a:r>
              <a:rPr lang="el-GR" i="1" dirty="0"/>
              <a:t>Ψ</a:t>
            </a:r>
            <a:r>
              <a:rPr lang="en-US" i="1" dirty="0"/>
              <a:t>P </a:t>
            </a:r>
            <a:r>
              <a:rPr lang="en-US" dirty="0"/>
              <a:t> resonances consistent with pentaquark state in </a:t>
            </a:r>
            <a:r>
              <a:rPr lang="el-GR" i="1" dirty="0"/>
              <a:t>Λ</a:t>
            </a:r>
            <a:r>
              <a:rPr lang="en-US" i="1" dirty="0"/>
              <a:t> → J/</a:t>
            </a:r>
            <a:r>
              <a:rPr lang="el-GR" i="1" dirty="0"/>
              <a:t>Ψ</a:t>
            </a:r>
            <a:r>
              <a:rPr lang="en-US" i="1" dirty="0"/>
              <a:t>K- p </a:t>
            </a:r>
            <a:r>
              <a:rPr lang="en-US" dirty="0"/>
              <a:t>decays,” </a:t>
            </a:r>
            <a:r>
              <a:rPr lang="en-US" i="1" dirty="0"/>
              <a:t>Phys. Rev. Lett</a:t>
            </a:r>
            <a:r>
              <a:rPr lang="en-US" dirty="0"/>
              <a:t>. </a:t>
            </a:r>
            <a:r>
              <a:rPr lang="en-US" b="1" dirty="0"/>
              <a:t>115</a:t>
            </a:r>
            <a:r>
              <a:rPr lang="en-US" dirty="0"/>
              <a:t>: 072001 (2015).</a:t>
            </a:r>
            <a:endParaRPr lang="en-US" i="1" dirty="0"/>
          </a:p>
          <a:p>
            <a:pPr lvl="1"/>
            <a:r>
              <a:rPr lang="en-US" dirty="0" err="1"/>
              <a:t>LHCb</a:t>
            </a:r>
            <a:r>
              <a:rPr lang="en-US" dirty="0"/>
              <a:t> Collaboration, “Observation of an exotic narrow doubly charmed tetraquark,” </a:t>
            </a:r>
            <a:r>
              <a:rPr lang="en-US" i="1" dirty="0"/>
              <a:t>Nat. Phys</a:t>
            </a:r>
            <a:r>
              <a:rPr lang="en-US" dirty="0"/>
              <a:t>. </a:t>
            </a:r>
            <a:r>
              <a:rPr lang="en-US" b="1" dirty="0"/>
              <a:t>18</a:t>
            </a:r>
            <a:r>
              <a:rPr lang="en-US" dirty="0"/>
              <a:t>: 751-54 (2022).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8804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8408B-8E64-B26A-F922-B2F20486E2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37167"/>
            <a:ext cx="9144000" cy="829529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chemeClr val="accent1"/>
                </a:solidFill>
              </a:rPr>
              <a:t>Simplified Composite Hadron Structure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2D48290-DED2-5EB5-483E-AD5BDC90D049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0" y="1775327"/>
            <a:ext cx="9144000" cy="4273062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Because total positive quark/antiquark charge in initial atomic state (slide 7)  is 6, and the total negative quark/antiquark charge in initial atomic state is 6 (which match the positive 6 and negative 6 charges of the electrons and positrons), it is likely that the distinction of up and down quarks &amp; antiquarks is misplaced</a:t>
            </a:r>
          </a:p>
          <a:p>
            <a:r>
              <a:rPr lang="en-US" dirty="0"/>
              <a:t>May be better to think of positive quarks and negative quarks each with 1/3 of the charge of an electron or positron (equal to currently-understood down quark and down antiquark)</a:t>
            </a:r>
          </a:p>
          <a:p>
            <a:r>
              <a:rPr lang="en-US" dirty="0"/>
              <a:t>Stable pentaquark and tetraquark matter/antimatter structure of hadrons is likely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31FD035-B506-8B4D-0AD9-4E7F090F42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85462" y="5856165"/>
            <a:ext cx="1336675" cy="61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928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F458A7-6F4F-9D25-6688-95A297D8F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>
                <a:solidFill>
                  <a:schemeClr val="accent1"/>
                </a:solidFill>
              </a:rPr>
              <a:t>Next Steps: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CADEF0-5991-0245-4B7E-FC44D4E812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716" y="1704321"/>
            <a:ext cx="9993765" cy="4788553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US" dirty="0"/>
              <a:t>Further testing/verification is called for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Implications of composite hadron structure should be evaluated:</a:t>
            </a:r>
          </a:p>
          <a:p>
            <a:pPr marL="971550" lvl="1" indent="-514350">
              <a:buAutoNum type="alphaLcPeriod"/>
            </a:pPr>
            <a:r>
              <a:rPr lang="en-US" dirty="0"/>
              <a:t>Revisit prior collider results (e.g., Bevatron results)</a:t>
            </a:r>
          </a:p>
          <a:p>
            <a:pPr marL="971550" lvl="1" indent="-514350">
              <a:buAutoNum type="alphaLcPeriod"/>
            </a:pPr>
            <a:r>
              <a:rPr lang="en-US" dirty="0"/>
              <a:t>Mathematically address presence of positrons within hadrons</a:t>
            </a:r>
          </a:p>
          <a:p>
            <a:pPr marL="971550" lvl="1" indent="-514350">
              <a:buAutoNum type="alphaLcPeriod"/>
            </a:pPr>
            <a:r>
              <a:rPr lang="en-US" dirty="0"/>
              <a:t>Further evaluate cosmological effect of composite hadron structure on evolution of the Universe</a:t>
            </a:r>
          </a:p>
          <a:p>
            <a:pPr marL="971550" lvl="1" indent="-514350">
              <a:buAutoNum type="alphaLcPeriod"/>
            </a:pPr>
            <a:r>
              <a:rPr lang="en-US" dirty="0"/>
              <a:t>Mathematically address possibility of quarks/antiquarks as simply positive &amp; negatively charged fundamental structures (charge = +1/3 or -1/3) forming stable pentaquark and tetraquark hadrons (sometimes conjoined with a positron); i.e., currently-understood down quark and down antiquark quark are the fundamental building blocks of hadrons in the Universe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EA15895-9221-3FED-09C3-F505C4A7C6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85462" y="5873750"/>
            <a:ext cx="1336675" cy="6191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E4AA400-152F-996E-8F65-9A90DD4878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7481" y="66914"/>
            <a:ext cx="1790803" cy="327481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B28F338-F6DA-1D55-AB9E-AF412B9B2EF1}"/>
              </a:ext>
            </a:extLst>
          </p:cNvPr>
          <p:cNvSpPr txBox="1"/>
          <p:nvPr/>
        </p:nvSpPr>
        <p:spPr>
          <a:xfrm>
            <a:off x="10197481" y="3593072"/>
            <a:ext cx="19136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Proton/Antiproton Bevatron collision</a:t>
            </a:r>
          </a:p>
        </p:txBody>
      </p:sp>
    </p:spTree>
    <p:extLst>
      <p:ext uri="{BB962C8B-B14F-4D97-AF65-F5344CB8AC3E}">
        <p14:creationId xmlns:p14="http://schemas.microsoft.com/office/powerpoint/2010/main" val="8391608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528D3B-6F9B-2863-945F-17EADAA1E3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>
                <a:solidFill>
                  <a:schemeClr val="accent1"/>
                </a:solidFill>
              </a:rPr>
              <a:t>Thank You!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43CA3C-9CBD-2631-EC7B-F5BC71D837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Please address questions, comments, criticism to: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>
                <a:hlinkClick r:id="rId2"/>
              </a:rPr>
              <a:t>mark.pickrell@albireoscientific.net</a:t>
            </a: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Working paper: </a:t>
            </a:r>
            <a:r>
              <a:rPr lang="en-US" dirty="0">
                <a:hlinkClick r:id="rId3"/>
              </a:rPr>
              <a:t>https://hal.science/hal-04261243/document</a:t>
            </a: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An updated version of this working paper is exclusively under consideration at </a:t>
            </a:r>
            <a:r>
              <a:rPr lang="en-US" i="1" dirty="0"/>
              <a:t>Physics Essays</a:t>
            </a:r>
            <a:r>
              <a:rPr lang="en-US" dirty="0"/>
              <a:t>, currently in post-peer-review process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7AD5E8-B0A5-5ACD-F4BB-E4BB7CF73E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85462" y="5873750"/>
            <a:ext cx="1336675" cy="61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8345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20840-30EF-5664-B77D-FFA8329F5F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0908" y="225548"/>
            <a:ext cx="9144000" cy="987790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chemeClr val="accent1"/>
                </a:solidFill>
              </a:rPr>
              <a:t>Sources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4C8BC7A-8EAF-4F4F-1A2C-0F19249AC1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85462" y="5873750"/>
            <a:ext cx="1336675" cy="6191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039372E-3967-8F21-D6A1-63D88891627C}"/>
              </a:ext>
            </a:extLst>
          </p:cNvPr>
          <p:cNvSpPr txBox="1"/>
          <p:nvPr/>
        </p:nvSpPr>
        <p:spPr>
          <a:xfrm>
            <a:off x="1453723" y="1213338"/>
            <a:ext cx="928455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Images</a:t>
            </a:r>
          </a:p>
          <a:p>
            <a:endParaRPr lang="en-US" dirty="0">
              <a:solidFill>
                <a:schemeClr val="accent1"/>
              </a:solidFill>
            </a:endParaRPr>
          </a:p>
          <a:p>
            <a:r>
              <a:rPr lang="en-US" dirty="0"/>
              <a:t>1. Positron: https://%3A%2F%2Fi.pinimg.com%2Foriginals%2F27%2Fc9%2Fd4%</a:t>
            </a:r>
          </a:p>
          <a:p>
            <a:r>
              <a:rPr lang="en-US" dirty="0"/>
              <a:t>2F27c9d4d46dc9f37b5ce522ea42bd61f0.jpg</a:t>
            </a:r>
          </a:p>
          <a:p>
            <a:endParaRPr lang="en-US" dirty="0"/>
          </a:p>
          <a:p>
            <a:r>
              <a:rPr lang="en-US" dirty="0"/>
              <a:t>2. K meson to ∏</a:t>
            </a:r>
            <a:r>
              <a:rPr lang="en-US" baseline="30000" dirty="0"/>
              <a:t>+</a:t>
            </a:r>
            <a:r>
              <a:rPr lang="en-US" dirty="0"/>
              <a:t>:  https://www.cloudylabs.fr/wp/kaoninteractions/</a:t>
            </a:r>
          </a:p>
          <a:p>
            <a:endParaRPr lang="en-US" dirty="0"/>
          </a:p>
          <a:p>
            <a:r>
              <a:rPr lang="en-US" dirty="0"/>
              <a:t>3. Proton/Antiproton Bevatron collision: https://indico.cern.ch/event/104466/attachments/</a:t>
            </a:r>
          </a:p>
          <a:p>
            <a:r>
              <a:rPr lang="en-US" dirty="0"/>
              <a:t>15569/22575/The_Bevatron.pdf</a:t>
            </a:r>
          </a:p>
        </p:txBody>
      </p:sp>
    </p:spTree>
    <p:extLst>
      <p:ext uri="{BB962C8B-B14F-4D97-AF65-F5344CB8AC3E}">
        <p14:creationId xmlns:p14="http://schemas.microsoft.com/office/powerpoint/2010/main" val="8740329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20840-30EF-5664-B77D-FFA8329F5F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0908" y="225548"/>
            <a:ext cx="9144000" cy="987790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chemeClr val="accent1"/>
                </a:solidFill>
              </a:rPr>
              <a:t>Sources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EC14563-582D-90BE-1D4F-E8A1FA5014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56852"/>
            <a:ext cx="9144000" cy="1272483"/>
          </a:xfrm>
        </p:spPr>
        <p:txBody>
          <a:bodyPr>
            <a:normAutofit/>
          </a:bodyPr>
          <a:lstStyle/>
          <a:p>
            <a:pPr algn="l"/>
            <a:endParaRPr lang="en-US" sz="2400" dirty="0"/>
          </a:p>
          <a:p>
            <a:pPr marL="0" indent="0" algn="l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4C8BC7A-8EAF-4F4F-1A2C-0F19249AC1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85462" y="5873750"/>
            <a:ext cx="1336675" cy="61912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E0911A8-9AD4-5EDA-8989-25187F3455EA}"/>
              </a:ext>
            </a:extLst>
          </p:cNvPr>
          <p:cNvSpPr txBox="1"/>
          <p:nvPr/>
        </p:nvSpPr>
        <p:spPr>
          <a:xfrm>
            <a:off x="5127241" y="1213338"/>
            <a:ext cx="1937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Select Publications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EC14563-582D-90BE-1D4F-E8A1FA5014C2}"/>
              </a:ext>
            </a:extLst>
          </p:cNvPr>
          <p:cNvSpPr txBox="1">
            <a:spLocks/>
          </p:cNvSpPr>
          <p:nvPr/>
        </p:nvSpPr>
        <p:spPr>
          <a:xfrm>
            <a:off x="1400908" y="1582670"/>
            <a:ext cx="9144000" cy="49102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H. Bethe &amp; W. </a:t>
            </a:r>
            <a:r>
              <a:rPr lang="en-US" sz="19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Heitler</a:t>
            </a:r>
            <a:r>
              <a:rPr lang="en-US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On the stopping of fast particles and on the creation of positive electrons, </a:t>
            </a:r>
            <a:r>
              <a:rPr lang="en-US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Proc. Roy. Soc. A</a:t>
            </a:r>
            <a:r>
              <a:rPr lang="en-US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9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146</a:t>
            </a:r>
            <a:r>
              <a:rPr lang="en-US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83 (1934).</a:t>
            </a:r>
          </a:p>
          <a:p>
            <a:pPr algn="l"/>
            <a:r>
              <a:rPr lang="en-US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O. Chamberlain, E. </a:t>
            </a:r>
            <a:r>
              <a:rPr lang="en-US" sz="19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Segrè</a:t>
            </a:r>
            <a:r>
              <a:rPr lang="en-US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C. Wiegand, and T. </a:t>
            </a:r>
            <a:r>
              <a:rPr lang="en-US" sz="19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Ypsilantis</a:t>
            </a:r>
            <a:r>
              <a:rPr lang="en-US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Observation of antiprotons, </a:t>
            </a:r>
            <a:r>
              <a:rPr lang="en-US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Phys. Rev.</a:t>
            </a:r>
            <a:r>
              <a:rPr lang="en-US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100: 947-50 (October 24, 1955).</a:t>
            </a:r>
            <a:endParaRPr lang="en-US" sz="1900" dirty="0"/>
          </a:p>
          <a:p>
            <a:pPr algn="l"/>
            <a:r>
              <a:rPr lang="en-US" sz="1900" dirty="0"/>
              <a:t>3. H. Chen, </a:t>
            </a:r>
            <a:r>
              <a:rPr lang="en-US" sz="1900" i="1" dirty="0"/>
              <a:t>et al</a:t>
            </a:r>
            <a:r>
              <a:rPr lang="en-US" sz="1900" dirty="0"/>
              <a:t>., “Relativistic positron creation using </a:t>
            </a:r>
            <a:r>
              <a:rPr lang="en-US" sz="1900" dirty="0" err="1"/>
              <a:t>ultraintense</a:t>
            </a:r>
            <a:r>
              <a:rPr lang="en-US" sz="1900" dirty="0"/>
              <a:t> short pulse lasers,” </a:t>
            </a:r>
            <a:r>
              <a:rPr lang="en-US" sz="1900" i="1" dirty="0"/>
              <a:t>Phys. Rev. Lett</a:t>
            </a:r>
            <a:r>
              <a:rPr lang="en-US" sz="1900" dirty="0"/>
              <a:t>. </a:t>
            </a:r>
            <a:r>
              <a:rPr lang="en-US" sz="1900" b="1" dirty="0"/>
              <a:t>102</a:t>
            </a:r>
            <a:r>
              <a:rPr lang="en-US" sz="1900" dirty="0"/>
              <a:t>: 105001 (2009).</a:t>
            </a:r>
          </a:p>
          <a:p>
            <a:pPr algn="l"/>
            <a:r>
              <a:rPr lang="en-US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 J.H. Christenson, J.W. Cronin, V.L. Fitch, and R. </a:t>
            </a:r>
            <a:r>
              <a:rPr lang="en-US" sz="19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Trulay</a:t>
            </a:r>
            <a:r>
              <a:rPr lang="en-US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Evidence for the 2Π Decay of the K</a:t>
            </a:r>
            <a:r>
              <a:rPr lang="en-US" sz="1900" baseline="-25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19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 </a:t>
            </a:r>
            <a:r>
              <a:rPr lang="en-US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Meson. </a:t>
            </a:r>
            <a:r>
              <a:rPr lang="en-US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Phys. Rev. Lett</a:t>
            </a:r>
            <a:r>
              <a:rPr lang="en-US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9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13</a:t>
            </a:r>
            <a:r>
              <a:rPr lang="en-US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(4): 138-40 (July 27, 1964).</a:t>
            </a:r>
            <a:endParaRPr lang="en-US" sz="1900" dirty="0"/>
          </a:p>
          <a:p>
            <a:pPr algn="l"/>
            <a:r>
              <a:rPr lang="en-US" sz="1900" dirty="0"/>
              <a:t>5. </a:t>
            </a:r>
            <a:r>
              <a:rPr lang="en-US" sz="1900" dirty="0" err="1"/>
              <a:t>LHCb</a:t>
            </a:r>
            <a:r>
              <a:rPr lang="en-US" sz="1900" dirty="0"/>
              <a:t> Collaboration, “Observation of </a:t>
            </a:r>
            <a:r>
              <a:rPr lang="en-US" sz="1900" i="1" dirty="0"/>
              <a:t>J/</a:t>
            </a:r>
            <a:r>
              <a:rPr lang="el-GR" sz="1900" i="1" dirty="0"/>
              <a:t>Ψ</a:t>
            </a:r>
            <a:r>
              <a:rPr lang="en-US" sz="1900" i="1" dirty="0"/>
              <a:t>P </a:t>
            </a:r>
            <a:r>
              <a:rPr lang="en-US" sz="1900" dirty="0"/>
              <a:t> resonances consistent with pentaquark state in </a:t>
            </a:r>
            <a:r>
              <a:rPr lang="el-GR" sz="1900" i="1" dirty="0"/>
              <a:t>Λ</a:t>
            </a:r>
            <a:r>
              <a:rPr lang="en-US" sz="1900" i="1" dirty="0"/>
              <a:t> → J/</a:t>
            </a:r>
            <a:r>
              <a:rPr lang="el-GR" sz="1900" i="1" dirty="0"/>
              <a:t>Ψ</a:t>
            </a:r>
            <a:r>
              <a:rPr lang="en-US" sz="1900" i="1" dirty="0"/>
              <a:t>K- p </a:t>
            </a:r>
            <a:r>
              <a:rPr lang="en-US" sz="1900" dirty="0"/>
              <a:t>decays,” </a:t>
            </a:r>
            <a:r>
              <a:rPr lang="en-US" sz="1900" i="1" dirty="0"/>
              <a:t>Phys. Rev. Lett</a:t>
            </a:r>
            <a:r>
              <a:rPr lang="en-US" sz="1900" dirty="0"/>
              <a:t>. </a:t>
            </a:r>
            <a:r>
              <a:rPr lang="en-US" sz="1900" b="1" dirty="0"/>
              <a:t>115</a:t>
            </a:r>
            <a:r>
              <a:rPr lang="en-US" sz="1900" dirty="0"/>
              <a:t>: 072001 (2015).</a:t>
            </a:r>
            <a:endParaRPr lang="en-US" sz="1900" i="1" dirty="0"/>
          </a:p>
          <a:p>
            <a:pPr algn="l"/>
            <a:r>
              <a:rPr lang="en-US" sz="1900" dirty="0"/>
              <a:t>6. </a:t>
            </a:r>
            <a:r>
              <a:rPr lang="en-US" sz="1900" dirty="0" err="1"/>
              <a:t>LHCb</a:t>
            </a:r>
            <a:r>
              <a:rPr lang="en-US" sz="1900" dirty="0"/>
              <a:t> Collaboration, “Observation of an exotic narrow doubly charmed tetraquark,” </a:t>
            </a:r>
            <a:r>
              <a:rPr lang="en-US" sz="1900" i="1" dirty="0"/>
              <a:t>Nat. Phys</a:t>
            </a:r>
            <a:r>
              <a:rPr lang="en-US" sz="1900" dirty="0"/>
              <a:t>. </a:t>
            </a:r>
            <a:r>
              <a:rPr lang="en-US" sz="1900" b="1" dirty="0"/>
              <a:t>18</a:t>
            </a:r>
            <a:r>
              <a:rPr lang="en-US" sz="1900" dirty="0"/>
              <a:t>: 751-54 (2022).</a:t>
            </a:r>
          </a:p>
          <a:p>
            <a:pPr algn="l"/>
            <a:r>
              <a:rPr lang="en-US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7. S. Mertens, Direct neutrino mass experiments, </a:t>
            </a:r>
            <a:r>
              <a:rPr lang="en-US" sz="19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J. Phys. Conf. Series </a:t>
            </a:r>
            <a:r>
              <a:rPr lang="en-US" sz="19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718</a:t>
            </a:r>
            <a:r>
              <a:rPr lang="en-US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(2): 022013 (2016)</a:t>
            </a:r>
            <a:endParaRPr lang="en-US" sz="1900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4066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20840-30EF-5664-B77D-FFA8329F5F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0908" y="225548"/>
            <a:ext cx="9144000" cy="987790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chemeClr val="accent1"/>
                </a:solidFill>
              </a:rPr>
              <a:t>Sources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4C8BC7A-8EAF-4F4F-1A2C-0F19249AC1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85462" y="5873750"/>
            <a:ext cx="1336675" cy="61912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3C7F9DB-162E-B7EA-97CB-86E0BC7207B3}"/>
              </a:ext>
            </a:extLst>
          </p:cNvPr>
          <p:cNvSpPr txBox="1"/>
          <p:nvPr/>
        </p:nvSpPr>
        <p:spPr>
          <a:xfrm>
            <a:off x="3480547" y="1213338"/>
            <a:ext cx="52309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Henderson </a:t>
            </a:r>
          </a:p>
          <a:p>
            <a:pPr algn="ctr"/>
            <a:r>
              <a:rPr lang="en-US" dirty="0">
                <a:solidFill>
                  <a:schemeClr val="accent1"/>
                </a:solidFill>
              </a:rPr>
              <a:t>Dissertation</a:t>
            </a:r>
          </a:p>
          <a:p>
            <a:pPr algn="ctr"/>
            <a:endParaRPr lang="en-US" dirty="0">
              <a:solidFill>
                <a:schemeClr val="accent1"/>
              </a:solidFill>
            </a:endParaRPr>
          </a:p>
          <a:p>
            <a:pPr algn="ctr"/>
            <a:r>
              <a:rPr lang="en-US" dirty="0">
                <a:solidFill>
                  <a:schemeClr val="accent1"/>
                </a:solidFill>
              </a:rPr>
              <a:t>With Permission of Dr. Henderson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D56BF2-310C-2ECE-9A57-09C85C0B2692}"/>
              </a:ext>
            </a:extLst>
          </p:cNvPr>
          <p:cNvSpPr txBox="1"/>
          <p:nvPr/>
        </p:nvSpPr>
        <p:spPr>
          <a:xfrm>
            <a:off x="1607736" y="2628820"/>
            <a:ext cx="873034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l"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A.H. Henderson, “Monte-Carlo simulation and measurements of electrons, positrons, and gamma-rays generated by laser-solid interactions,” Rice University, Houston Texas (January 2015) (doctoral dissertation)</a:t>
            </a:r>
            <a:endParaRPr lang="en-US" dirty="0"/>
          </a:p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r>
              <a:rPr lang="en-US" dirty="0"/>
              <a:t>Henderson’s dataset: </a:t>
            </a:r>
            <a:r>
              <a:rPr lang="en-US" sz="1800" dirty="0">
                <a:effectLst/>
                <a:ea typeface="Calibri" panose="020F0502020204030204" pitchFamily="34" charset="0"/>
              </a:rPr>
              <a:t>DOI//10.6084/m9.figshare.24319894</a:t>
            </a:r>
            <a:endParaRPr lang="en-US" sz="1800" dirty="0"/>
          </a:p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r>
              <a:rPr lang="en-US" dirty="0"/>
              <a:t>Henderson’s comparator: </a:t>
            </a:r>
            <a:r>
              <a:rPr lang="en-US" sz="1800" dirty="0">
                <a:effectLst/>
                <a:ea typeface="Calibri" panose="020F0502020204030204" pitchFamily="34" charset="0"/>
              </a:rPr>
              <a:t>https://www.nndc.bnl.gov/nudat3/getdataset.jsp?nucleus=196Pt&amp;unc=nds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83211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9A8F27-F49E-F25D-3DCF-A93DC37E47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"/>
            <a:ext cx="10515600" cy="737904"/>
          </a:xfrm>
        </p:spPr>
        <p:txBody>
          <a:bodyPr>
            <a:normAutofit fontScale="90000"/>
          </a:bodyPr>
          <a:lstStyle/>
          <a:p>
            <a:pPr algn="ctr"/>
            <a:br>
              <a:rPr lang="en-US" dirty="0">
                <a:solidFill>
                  <a:schemeClr val="accent1"/>
                </a:solidFill>
              </a:rPr>
            </a:br>
            <a:r>
              <a:rPr lang="en-US" b="1" dirty="0">
                <a:solidFill>
                  <a:schemeClr val="accent1"/>
                </a:solidFill>
              </a:rPr>
              <a:t>Theoretical and Experimental Background --</a:t>
            </a:r>
            <a:br>
              <a:rPr lang="en-US" b="1" dirty="0">
                <a:solidFill>
                  <a:schemeClr val="accent1"/>
                </a:solidFill>
              </a:rPr>
            </a:br>
            <a:r>
              <a:rPr lang="en-US" b="1" dirty="0">
                <a:solidFill>
                  <a:schemeClr val="accent1"/>
                </a:solidFill>
              </a:rPr>
              <a:t>Matter &amp; Antimatter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B05E1F-74C1-89FA-514D-53C99841A6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90389"/>
            <a:ext cx="10390574" cy="5029072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In 1928, Paul Dirac’s relativistic version of the Schrodinger wave equation recognizes solutions involving an antielectron; in 1930, Robert Oppenheimer proposed the existence of a “positively charged electron with the same mass”</a:t>
            </a:r>
          </a:p>
          <a:p>
            <a:r>
              <a:rPr lang="en-US" sz="2000" dirty="0"/>
              <a:t> In 1932, Carl Anderson discovers positrons in cosmic rays; in 1936, describes electron/positron annihilation into 2 ½ </a:t>
            </a:r>
            <a:r>
              <a:rPr lang="en-US" sz="2000" dirty="0" err="1"/>
              <a:t>meV</a:t>
            </a:r>
            <a:r>
              <a:rPr lang="en-US" sz="2000" dirty="0"/>
              <a:t> gamma rays, crediting Joliot’s and </a:t>
            </a:r>
            <a:r>
              <a:rPr lang="en-US" sz="2000" dirty="0" err="1"/>
              <a:t>Thibaud’s</a:t>
            </a:r>
            <a:r>
              <a:rPr lang="en-US" sz="2000" dirty="0"/>
              <a:t> 1934 work on radioactive decay</a:t>
            </a:r>
          </a:p>
          <a:p>
            <a:r>
              <a:rPr lang="en-US" sz="2000" dirty="0"/>
              <a:t>In 1930, Dirac anticipates existence of positrons and electrons in the “Dirac sea”; in 1934, Bethe &amp; </a:t>
            </a:r>
            <a:r>
              <a:rPr lang="en-US" sz="2000" dirty="0" err="1"/>
              <a:t>Heitler</a:t>
            </a:r>
            <a:r>
              <a:rPr lang="en-US" sz="2000" dirty="0"/>
              <a:t> anticipate virtual electrons and positrons arising from the “quantum vacuum”</a:t>
            </a:r>
          </a:p>
          <a:p>
            <a:r>
              <a:rPr lang="en-US" sz="2000" dirty="0"/>
              <a:t>In 1947, Cecil Powell, et al., discover pion, ultimately understood as a combination of a quark and antiquark, in particle collider</a:t>
            </a:r>
          </a:p>
          <a:p>
            <a:r>
              <a:rPr lang="en-US" sz="2000" dirty="0"/>
              <a:t>In 1955, Owen Chamberlain and Emilio </a:t>
            </a:r>
            <a:r>
              <a:rPr lang="en-US" sz="2000" dirty="0" err="1"/>
              <a:t>Segrè</a:t>
            </a:r>
            <a:r>
              <a:rPr lang="en-US" sz="2000" dirty="0"/>
              <a:t> discover the antiproton at Berkeley Radiation Laboratory’s Bevatron</a:t>
            </a:r>
          </a:p>
          <a:p>
            <a:r>
              <a:rPr lang="en-US" sz="2000" dirty="0"/>
              <a:t>In 1956, Bruce Cork, et al., discovered the antineutron at BRL</a:t>
            </a:r>
          </a:p>
          <a:p>
            <a:r>
              <a:rPr lang="en-US" sz="2000" dirty="0"/>
              <a:t>In 1964, Murray Gell-Mann and George Zweig theorize existence of quarks (as denominated by Gell-Mann)</a:t>
            </a:r>
          </a:p>
          <a:p>
            <a:r>
              <a:rPr lang="en-US" sz="2000" dirty="0"/>
              <a:t>In 1964, James Cronin, Val Fitch, et al., discover CP violation for K meson decays</a:t>
            </a:r>
          </a:p>
          <a:p>
            <a:pPr marL="0" indent="0">
              <a:buNone/>
            </a:pPr>
            <a:endParaRPr lang="en-US" sz="1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80696C1-5A62-9CDC-A341-B6895431C3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85462" y="6097318"/>
            <a:ext cx="1336675" cy="6191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A5936C1-DAC2-C1C3-9B36-D629AC2923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167571" y="429203"/>
            <a:ext cx="2024429" cy="199675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853F57D-50EA-E88E-3EE7-327E23E2BD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0574" y="3381332"/>
            <a:ext cx="1802483" cy="227667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DABD498-A801-4618-68CD-4775EC7E593D}"/>
              </a:ext>
            </a:extLst>
          </p:cNvPr>
          <p:cNvSpPr txBox="1"/>
          <p:nvPr/>
        </p:nvSpPr>
        <p:spPr>
          <a:xfrm>
            <a:off x="10685462" y="2491273"/>
            <a:ext cx="960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Positron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BC15FA-50BD-AE86-CA38-36DD3ADD5EB5}"/>
              </a:ext>
            </a:extLst>
          </p:cNvPr>
          <p:cNvSpPr txBox="1"/>
          <p:nvPr/>
        </p:nvSpPr>
        <p:spPr>
          <a:xfrm>
            <a:off x="10534261" y="5658002"/>
            <a:ext cx="1593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 meson to ∏</a:t>
            </a:r>
            <a:r>
              <a:rPr lang="en-US" baseline="30000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535768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C89D6BB-00E5-7031-4D26-8CCC05DF55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429000"/>
            <a:ext cx="9144000" cy="2309327"/>
          </a:xfrm>
        </p:spPr>
        <p:txBody>
          <a:bodyPr>
            <a:normAutofit/>
          </a:bodyPr>
          <a:lstStyle/>
          <a:p>
            <a:endParaRPr lang="en-US" sz="2000" dirty="0"/>
          </a:p>
          <a:p>
            <a:r>
              <a:rPr lang="en-US" dirty="0"/>
              <a:t>Chen u</a:t>
            </a:r>
            <a:r>
              <a:rPr lang="en-US" sz="2400" dirty="0"/>
              <a:t>nderstood that the electron/positron pairs arise from </a:t>
            </a:r>
          </a:p>
          <a:p>
            <a:r>
              <a:rPr lang="en-US" sz="2400" dirty="0"/>
              <a:t>the Bethe-</a:t>
            </a:r>
            <a:r>
              <a:rPr lang="en-US" sz="2400" dirty="0" err="1"/>
              <a:t>Heitler</a:t>
            </a:r>
            <a:r>
              <a:rPr lang="en-US" sz="2400" dirty="0"/>
              <a:t> quantum vacuum</a:t>
            </a:r>
          </a:p>
          <a:p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C1E4590-6267-651D-C26C-C35B7B3590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92951"/>
            <a:ext cx="9144000" cy="2387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>
                <a:solidFill>
                  <a:schemeClr val="accent1"/>
                </a:solidFill>
              </a:rPr>
              <a:t>In 2008, Hui Chen and others at Lawrence Livermore National Laboratory discovered that large quantities of electron/positron pairs are generated when a high-intensity laser strikes a gold target and can be separated magnetically</a:t>
            </a:r>
            <a:br>
              <a:rPr lang="en-US" dirty="0"/>
            </a:b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8DC5263-E589-DE81-1751-D9E9B69E2D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85462" y="6097318"/>
            <a:ext cx="1336675" cy="61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5174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7F8023-6331-E0A2-9959-BB8ADB170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0291" y="31532"/>
            <a:ext cx="10831048" cy="1181448"/>
          </a:xfrm>
        </p:spPr>
        <p:txBody>
          <a:bodyPr>
            <a:noAutofit/>
          </a:bodyPr>
          <a:lstStyle/>
          <a:p>
            <a:pPr algn="ctr"/>
            <a:br>
              <a:rPr lang="en-US" sz="3200" b="1" dirty="0">
                <a:solidFill>
                  <a:schemeClr val="accent1"/>
                </a:solidFill>
              </a:rPr>
            </a:br>
            <a:r>
              <a:rPr lang="en-US" sz="3200" b="1" dirty="0">
                <a:solidFill>
                  <a:schemeClr val="accent1"/>
                </a:solidFill>
              </a:rPr>
              <a:t>Hypothesis:  Stable hadrons are composed of quarks, </a:t>
            </a:r>
            <a:br>
              <a:rPr lang="en-US" sz="3200" b="1" dirty="0">
                <a:solidFill>
                  <a:schemeClr val="accent1"/>
                </a:solidFill>
              </a:rPr>
            </a:br>
            <a:r>
              <a:rPr lang="en-US" sz="3200" b="1" dirty="0">
                <a:solidFill>
                  <a:schemeClr val="accent1"/>
                </a:solidFill>
              </a:rPr>
              <a:t>antiquarks, and positrons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68DED3-C168-AB86-BE65-2047AF5140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9215" y="1340736"/>
            <a:ext cx="5046785" cy="4041775"/>
          </a:xfrm>
        </p:spPr>
        <p:txBody>
          <a:bodyPr/>
          <a:lstStyle/>
          <a:p>
            <a:pPr marL="0" indent="0" algn="ctr">
              <a:buNone/>
            </a:pPr>
            <a:r>
              <a:rPr lang="en-US" sz="2000" dirty="0"/>
              <a:t>Composite proton structures: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4AE7B0-41AD-EBAC-4343-88035D7CE0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85462" y="5867400"/>
            <a:ext cx="1336675" cy="6191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DA7D1AF-5191-D0E4-8425-7CDCD928C5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2094" y="1877131"/>
            <a:ext cx="4323398" cy="296643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66CB9B6-1E73-5947-5294-02F2563C45E8}"/>
              </a:ext>
            </a:extLst>
          </p:cNvPr>
          <p:cNvSpPr txBox="1"/>
          <p:nvPr/>
        </p:nvSpPr>
        <p:spPr>
          <a:xfrm>
            <a:off x="1391955" y="5219676"/>
            <a:ext cx="94080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Blue indicates matter; red indicates antimatter </a:t>
            </a:r>
          </a:p>
          <a:p>
            <a:pPr algn="ctr"/>
            <a:r>
              <a:rPr lang="en-US" dirty="0"/>
              <a:t>Arrows indicate up or down quarks or antiquarks</a:t>
            </a:r>
          </a:p>
          <a:p>
            <a:pPr algn="ctr"/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+</a:t>
            </a:r>
            <a:r>
              <a:rPr lang="en-US" dirty="0"/>
              <a:t> = positron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4A062E4-09C3-BFD5-329D-000B651668BD}"/>
              </a:ext>
            </a:extLst>
          </p:cNvPr>
          <p:cNvGrpSpPr/>
          <p:nvPr/>
        </p:nvGrpSpPr>
        <p:grpSpPr>
          <a:xfrm>
            <a:off x="6096000" y="1356168"/>
            <a:ext cx="4690459" cy="3860123"/>
            <a:chOff x="5433255" y="907695"/>
            <a:chExt cx="5046785" cy="404177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E6EA5BF-9F53-322F-84F2-2AF0D4BDD50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62246" y="1453174"/>
              <a:ext cx="4383823" cy="3106027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sp>
          <p:nvSpPr>
            <p:cNvPr id="9" name="Content Placeholder 2">
              <a:extLst>
                <a:ext uri="{FF2B5EF4-FFF2-40B4-BE49-F238E27FC236}">
                  <a16:creationId xmlns:a16="http://schemas.microsoft.com/office/drawing/2014/main" id="{2D4A6830-949F-7791-7050-9A43919FD5A3}"/>
                </a:ext>
              </a:extLst>
            </p:cNvPr>
            <p:cNvSpPr txBox="1">
              <a:spLocks/>
            </p:cNvSpPr>
            <p:nvPr/>
          </p:nvSpPr>
          <p:spPr>
            <a:xfrm>
              <a:off x="5433255" y="907695"/>
              <a:ext cx="5046785" cy="4041775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US" sz="2000" dirty="0"/>
                <a:t>Composite neutron structures:</a:t>
              </a:r>
            </a:p>
            <a:p>
              <a:pPr marL="0" indent="0" algn="ctr">
                <a:buFont typeface="Arial" panose="020B0604020202020204" pitchFamily="34" charset="0"/>
                <a:buNone/>
              </a:pPr>
              <a:endParaRPr lang="en-US" dirty="0"/>
            </a:p>
            <a:p>
              <a:pPr marL="0" indent="0" algn="ctr">
                <a:buFont typeface="Arial" panose="020B0604020202020204" pitchFamily="34" charset="0"/>
                <a:buNone/>
              </a:pPr>
              <a:endParaRPr lang="en-US" dirty="0"/>
            </a:p>
            <a:p>
              <a:pPr marL="0" indent="0" algn="ctr">
                <a:buFont typeface="Arial" panose="020B0604020202020204" pitchFamily="34" charset="0"/>
                <a:buNone/>
              </a:pP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237283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A578C4-EBC3-D197-61E3-7A50BB6F2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723" y="681040"/>
            <a:ext cx="10644554" cy="1053632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>
                <a:solidFill>
                  <a:schemeClr val="accent1"/>
                </a:solidFill>
              </a:rPr>
              <a:t>Prediction from Composite Hadron Hypothesis: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5AE4CC-DE7F-1E74-682D-420E583758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644474"/>
            <a:ext cx="10515600" cy="178513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/>
              <a:t>In 2015, Alexander Henderson observed at the Texas Petawatt Laser Facility that gold targets struck by high-intensity lasers are transmutated in the process -- Au is transmutated into Pt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2353D0C-F695-2D31-C07C-035F5223CB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85462" y="5873750"/>
            <a:ext cx="1336675" cy="61912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7225F4D-E4CB-2794-31A6-6E0E02EA289B}"/>
              </a:ext>
            </a:extLst>
          </p:cNvPr>
          <p:cNvSpPr txBox="1"/>
          <p:nvPr/>
        </p:nvSpPr>
        <p:spPr>
          <a:xfrm>
            <a:off x="1214717" y="1536290"/>
            <a:ext cx="97625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1"/>
                </a:solidFill>
                <a:latin typeface="+mj-lt"/>
              </a:rPr>
              <a:t>If the positrons generated when high-energy lasers strike a gold target arise internally from the nucleus, then the target should </a:t>
            </a:r>
            <a:r>
              <a:rPr lang="en-US" sz="3200" b="1" dirty="0" err="1">
                <a:solidFill>
                  <a:schemeClr val="accent1"/>
                </a:solidFill>
                <a:latin typeface="+mj-lt"/>
              </a:rPr>
              <a:t>transmutate</a:t>
            </a:r>
            <a:endParaRPr lang="en-US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99416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3FB373-0DE0-3BA5-B1C3-845587BE3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chemeClr val="accent1"/>
                </a:solidFill>
              </a:rPr>
              <a:t>Implications of Composite Hadron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A5D3DA-2D4E-9D41-F582-401D73AC44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4:1 H:He ratio initial atomic structure of Universe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Proton-to-neutron conversion in proton-proton chain reactions is not caused by flavor change of quarks but, instead, positron ejection from protons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Neutrinos created as a byproduct of proton-proton chain reactions in stars cause the expansion, and the increasing rate of expansion, of the Universe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Beta decay (both </a:t>
            </a:r>
            <a:r>
              <a:rPr lang="en-US" i="1" dirty="0"/>
              <a:t>B</a:t>
            </a:r>
            <a:r>
              <a:rPr lang="en-US" dirty="0"/>
              <a:t>+ and </a:t>
            </a:r>
            <a:r>
              <a:rPr lang="en-US" i="1" dirty="0"/>
              <a:t>B</a:t>
            </a:r>
            <a:r>
              <a:rPr lang="en-US" dirty="0"/>
              <a:t>-) is likely an external, deterministic phenomenon caused by neutrinos interacting with nuclei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90BAF9E-0629-4671-4408-0392715382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85462" y="5873750"/>
            <a:ext cx="1336675" cy="61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4434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4ECCE3-9953-6351-7A08-D7DFB5BFD4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1. Initial Atomic State of the Universe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B5E314-387F-9B1F-DC59-CA437B323C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dirty="0"/>
              <a:t>Equal numbers (in this case, six) of up quarks, down quarks, up antiquarks, down antiquarks, electrons, and positrons, reflect observed hydrogen/helium composition of stars (4:1):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F704AD1-BE30-5917-64CF-43EB42F40F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85462" y="5867400"/>
            <a:ext cx="1336675" cy="6191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789B0C8-014D-E208-E83F-9E5E91A1CC0C}"/>
              </a:ext>
            </a:extLst>
          </p:cNvPr>
          <p:cNvSpPr txBox="1"/>
          <p:nvPr/>
        </p:nvSpPr>
        <p:spPr>
          <a:xfrm>
            <a:off x="7718980" y="3429004"/>
            <a:ext cx="1127815" cy="761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= He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AE6ED5C-CF9A-EC92-0DC6-8B379F87C5D7}"/>
              </a:ext>
            </a:extLst>
          </p:cNvPr>
          <p:cNvSpPr txBox="1"/>
          <p:nvPr/>
        </p:nvSpPr>
        <p:spPr>
          <a:xfrm>
            <a:off x="7690011" y="4849592"/>
            <a:ext cx="1156784" cy="761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= 4 H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03D35C2-EA8A-B9C8-10EB-625BFC31D2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6137" y="3429000"/>
            <a:ext cx="4049468" cy="231865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BDAC511-4F46-822F-E5F1-6F38FEC0583A}"/>
              </a:ext>
            </a:extLst>
          </p:cNvPr>
          <p:cNvSpPr txBox="1"/>
          <p:nvPr/>
        </p:nvSpPr>
        <p:spPr>
          <a:xfrm>
            <a:off x="261257" y="5887616"/>
            <a:ext cx="2001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*electrons not shown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BEF8013-00F4-E86D-0964-5E3796544580}"/>
              </a:ext>
            </a:extLst>
          </p:cNvPr>
          <p:cNvSpPr/>
          <p:nvPr/>
        </p:nvSpPr>
        <p:spPr>
          <a:xfrm>
            <a:off x="2911152" y="3266073"/>
            <a:ext cx="4372766" cy="103165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BBA8C83-0B91-75C1-BF0E-D1ED26550854}"/>
              </a:ext>
            </a:extLst>
          </p:cNvPr>
          <p:cNvSpPr/>
          <p:nvPr/>
        </p:nvSpPr>
        <p:spPr>
          <a:xfrm>
            <a:off x="3007484" y="4656899"/>
            <a:ext cx="920619" cy="103165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D5538BF-A9B1-B887-ADC2-CD2C6EC5D616}"/>
              </a:ext>
            </a:extLst>
          </p:cNvPr>
          <p:cNvSpPr/>
          <p:nvPr/>
        </p:nvSpPr>
        <p:spPr>
          <a:xfrm>
            <a:off x="4136131" y="4656899"/>
            <a:ext cx="920619" cy="103165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3C310B7-3596-6D4E-3FE3-A2F1928AC989}"/>
              </a:ext>
            </a:extLst>
          </p:cNvPr>
          <p:cNvSpPr/>
          <p:nvPr/>
        </p:nvSpPr>
        <p:spPr>
          <a:xfrm>
            <a:off x="5298647" y="4658233"/>
            <a:ext cx="920619" cy="103165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2B4F28B-25D3-AE44-30FA-D952C72745DA}"/>
              </a:ext>
            </a:extLst>
          </p:cNvPr>
          <p:cNvSpPr/>
          <p:nvPr/>
        </p:nvSpPr>
        <p:spPr>
          <a:xfrm>
            <a:off x="6312912" y="4658234"/>
            <a:ext cx="920619" cy="103165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2883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3EFB6-445D-60F9-F430-43B6EF498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2. Proton-Proton Chain Reactions in Stars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8C558B-F79B-299A-4C7E-6508B3EDDF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Positrons are ejected from protons to form neutrons, which combine with protons to form deuterons, which combine to form helium nuclei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F512345-2BAA-D8D1-8D27-746531D9C3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85462" y="5867400"/>
            <a:ext cx="1336675" cy="6191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100A938-FFF9-0AC9-8840-3E21DC7B03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5214" y="2873065"/>
            <a:ext cx="3157855" cy="83629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060F54F-6E59-D0B7-E880-C77A9C6F2E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7644" y="2873065"/>
            <a:ext cx="3115945" cy="71628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AFC66FA-F768-0068-C0E5-E7B230BAD25F}"/>
              </a:ext>
            </a:extLst>
          </p:cNvPr>
          <p:cNvSpPr txBox="1"/>
          <p:nvPr/>
        </p:nvSpPr>
        <p:spPr>
          <a:xfrm>
            <a:off x="5623411" y="2861873"/>
            <a:ext cx="5549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OR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E564C96-BD41-21BF-9D53-9CF17423F5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5883" y="3844297"/>
            <a:ext cx="831056" cy="74795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29E99E3-237B-1760-504C-265B243AFD52}"/>
              </a:ext>
            </a:extLst>
          </p:cNvPr>
          <p:cNvSpPr txBox="1"/>
          <p:nvPr/>
        </p:nvSpPr>
        <p:spPr>
          <a:xfrm>
            <a:off x="2982006" y="3848940"/>
            <a:ext cx="3382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+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FF650BE-1D62-5A30-04E2-45EF7F4599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64810" y="3844297"/>
            <a:ext cx="831056" cy="75815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9083BDA-9288-D5BA-BF87-AA9B6B01B177}"/>
              </a:ext>
            </a:extLst>
          </p:cNvPr>
          <p:cNvSpPr txBox="1"/>
          <p:nvPr/>
        </p:nvSpPr>
        <p:spPr>
          <a:xfrm>
            <a:off x="6821292" y="384894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+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E026767-D20F-DCD8-8EAD-5E42E4F9791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27522" y="3844297"/>
            <a:ext cx="831442" cy="70826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B21CBEA-BF20-F097-5EAE-1ECD1B4B6F3C}"/>
              </a:ext>
            </a:extLst>
          </p:cNvPr>
          <p:cNvSpPr txBox="1"/>
          <p:nvPr/>
        </p:nvSpPr>
        <p:spPr>
          <a:xfrm>
            <a:off x="4977028" y="3725829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+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A69E377-186E-0803-1C1D-5C568E70E1A7}"/>
              </a:ext>
            </a:extLst>
          </p:cNvPr>
          <p:cNvSpPr txBox="1"/>
          <p:nvPr/>
        </p:nvSpPr>
        <p:spPr>
          <a:xfrm>
            <a:off x="1482363" y="295420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03BB527-D714-1B3F-DED8-F05B821E3A14}"/>
              </a:ext>
            </a:extLst>
          </p:cNvPr>
          <p:cNvSpPr txBox="1"/>
          <p:nvPr/>
        </p:nvSpPr>
        <p:spPr>
          <a:xfrm>
            <a:off x="1478344" y="394127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AEA3A64-4F44-99DD-D638-B61310453174}"/>
              </a:ext>
            </a:extLst>
          </p:cNvPr>
          <p:cNvSpPr txBox="1"/>
          <p:nvPr/>
        </p:nvSpPr>
        <p:spPr>
          <a:xfrm>
            <a:off x="8851517" y="3647351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=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083732C-4844-3D48-9C66-0371B50507AF}"/>
              </a:ext>
            </a:extLst>
          </p:cNvPr>
          <p:cNvSpPr txBox="1"/>
          <p:nvPr/>
        </p:nvSpPr>
        <p:spPr>
          <a:xfrm>
            <a:off x="9758460" y="3647351"/>
            <a:ext cx="7585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He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DB60E0A-FF69-9424-6F18-A016117DFA0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00507" y="3830587"/>
            <a:ext cx="753109" cy="753109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6C8D06C8-4A23-3EBF-F84D-70D9B1457944}"/>
                  </a:ext>
                </a:extLst>
              </p14:cNvPr>
              <p14:cNvContentPartPr/>
              <p14:nvPr/>
            </p14:nvContentPartPr>
            <p14:xfrm>
              <a:off x="2036415" y="4835969"/>
              <a:ext cx="2483280" cy="389160"/>
            </p14:xfrm>
          </p:contentPart>
        </mc:Choice>
        <mc:Fallback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6C8D06C8-4A23-3EBF-F84D-70D9B1457944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030295" y="4829843"/>
                <a:ext cx="2495520" cy="40141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27" name="Ink 26">
                <a:extLst>
                  <a:ext uri="{FF2B5EF4-FFF2-40B4-BE49-F238E27FC236}">
                    <a16:creationId xmlns:a16="http://schemas.microsoft.com/office/drawing/2014/main" id="{AD7956F6-40B8-01A0-F7C9-F0DCC1BD1F0D}"/>
                  </a:ext>
                </a:extLst>
              </p14:cNvPr>
              <p14:cNvContentPartPr/>
              <p14:nvPr/>
            </p14:nvContentPartPr>
            <p14:xfrm>
              <a:off x="5931975" y="4785569"/>
              <a:ext cx="2306160" cy="400680"/>
            </p14:xfrm>
          </p:contentPart>
        </mc:Choice>
        <mc:Fallback>
          <p:pic>
            <p:nvPicPr>
              <p:cNvPr id="27" name="Ink 26">
                <a:extLst>
                  <a:ext uri="{FF2B5EF4-FFF2-40B4-BE49-F238E27FC236}">
                    <a16:creationId xmlns:a16="http://schemas.microsoft.com/office/drawing/2014/main" id="{AD7956F6-40B8-01A0-F7C9-F0DCC1BD1F0D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925855" y="4779449"/>
                <a:ext cx="2318400" cy="412920"/>
              </a:xfrm>
              <a:prstGeom prst="rect">
                <a:avLst/>
              </a:prstGeom>
            </p:spPr>
          </p:pic>
        </mc:Fallback>
      </mc:AlternateContent>
      <p:sp>
        <p:nvSpPr>
          <p:cNvPr id="28" name="TextBox 27">
            <a:extLst>
              <a:ext uri="{FF2B5EF4-FFF2-40B4-BE49-F238E27FC236}">
                <a16:creationId xmlns:a16="http://schemas.microsoft.com/office/drawing/2014/main" id="{F29D900C-6428-692D-50EA-B6FDC0C86FD9}"/>
              </a:ext>
            </a:extLst>
          </p:cNvPr>
          <p:cNvSpPr txBox="1"/>
          <p:nvPr/>
        </p:nvSpPr>
        <p:spPr>
          <a:xfrm>
            <a:off x="2678027" y="5565827"/>
            <a:ext cx="1302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Deuteron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FC1F388-6A07-0F87-7A13-6DA4EE48D1D3}"/>
              </a:ext>
            </a:extLst>
          </p:cNvPr>
          <p:cNvSpPr txBox="1"/>
          <p:nvPr/>
        </p:nvSpPr>
        <p:spPr>
          <a:xfrm>
            <a:off x="6547792" y="5523626"/>
            <a:ext cx="1074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Deuteron</a:t>
            </a:r>
          </a:p>
        </p:txBody>
      </p:sp>
    </p:spTree>
    <p:extLst>
      <p:ext uri="{BB962C8B-B14F-4D97-AF65-F5344CB8AC3E}">
        <p14:creationId xmlns:p14="http://schemas.microsoft.com/office/powerpoint/2010/main" val="38492844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D6553-C076-0AF6-5E24-B9A7D3A63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522515"/>
            <a:ext cx="10515600" cy="1950097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3. Expansion of the Universe</a:t>
            </a:r>
            <a:br>
              <a:rPr lang="en-US" b="1" dirty="0">
                <a:solidFill>
                  <a:schemeClr val="accent1"/>
                </a:solidFill>
              </a:rPr>
            </a:br>
            <a:br>
              <a:rPr lang="en-US" b="1" dirty="0">
                <a:solidFill>
                  <a:schemeClr val="accent1"/>
                </a:solidFill>
              </a:rPr>
            </a:br>
            <a:endParaRPr lang="en-US" b="1" dirty="0">
              <a:solidFill>
                <a:schemeClr val="accent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16A487-6942-42AA-F69C-B3758EA24D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85462" y="5873750"/>
            <a:ext cx="1336675" cy="6191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90A7E60-44B9-B113-6FCF-0479153C796D}"/>
              </a:ext>
            </a:extLst>
          </p:cNvPr>
          <p:cNvSpPr txBox="1"/>
          <p:nvPr/>
        </p:nvSpPr>
        <p:spPr>
          <a:xfrm>
            <a:off x="438539" y="1520888"/>
            <a:ext cx="115835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+mj-lt"/>
              </a:rPr>
              <a:t>In proton-proton chain reactions in stars, positrons ejected from hydrogen nuclei encounter nearby electrons &amp; annihilate</a:t>
            </a:r>
            <a:endParaRPr lang="en-US" sz="2800" dirty="0">
              <a:latin typeface="+mj-l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2356943-7644-2D05-A696-FC28A97464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1621" y="1997941"/>
            <a:ext cx="3253740" cy="25196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5587E4-BE59-55DD-2871-FD1BEB7C21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9051" y="3443001"/>
            <a:ext cx="9475957" cy="384826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buNone/>
            </a:pPr>
            <a:r>
              <a:rPr lang="en-US" sz="1900" dirty="0"/>
              <a:t>1. Photons (2 511-keV gamma rays) and neutrinos are generated</a:t>
            </a:r>
          </a:p>
          <a:p>
            <a:pPr marL="0" indent="0">
              <a:spcBef>
                <a:spcPts val="0"/>
              </a:spcBef>
              <a:buNone/>
            </a:pPr>
            <a:endParaRPr lang="en-US" sz="1900" dirty="0"/>
          </a:p>
          <a:p>
            <a:pPr marL="0" indent="0">
              <a:spcBef>
                <a:spcPts val="0"/>
              </a:spcBef>
              <a:buNone/>
            </a:pPr>
            <a:r>
              <a:rPr lang="en-US" sz="1900" dirty="0"/>
              <a:t>2. Neutrinos, which have mass, are accelerated to nearly </a:t>
            </a:r>
            <a:r>
              <a:rPr lang="en-US" sz="1900" i="1" dirty="0"/>
              <a:t>c – </a:t>
            </a:r>
            <a:r>
              <a:rPr lang="en-US" sz="1900" dirty="0"/>
              <a:t>expanding spacetime under the General Theory</a:t>
            </a:r>
          </a:p>
          <a:p>
            <a:pPr marL="0" indent="0">
              <a:spcBef>
                <a:spcPts val="0"/>
              </a:spcBef>
              <a:buNone/>
            </a:pPr>
            <a:endParaRPr lang="en-US" sz="1900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900" dirty="0"/>
              <a:t>3. If stars are increasingly active in the Universe, then the </a:t>
            </a:r>
            <a:r>
              <a:rPr lang="en-US" sz="1900" i="1" dirty="0"/>
              <a:t>rate</a:t>
            </a:r>
            <a:r>
              <a:rPr lang="en-US" sz="1900" dirty="0"/>
              <a:t> of expansion of the Universe will therefore increase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36E5A22-34F2-2CDB-525B-F92F9502141A}"/>
              </a:ext>
            </a:extLst>
          </p:cNvPr>
          <p:cNvSpPr txBox="1"/>
          <p:nvPr/>
        </p:nvSpPr>
        <p:spPr>
          <a:xfrm>
            <a:off x="10615361" y="3359020"/>
            <a:ext cx="1131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*p</a:t>
            </a:r>
            <a:r>
              <a:rPr lang="en-US" baseline="30000" dirty="0"/>
              <a:t>+</a:t>
            </a:r>
            <a:r>
              <a:rPr lang="en-US" dirty="0"/>
              <a:t> = </a:t>
            </a:r>
            <a:r>
              <a:rPr lang="en-US" dirty="0">
                <a:solidFill>
                  <a:srgbClr val="FF0000"/>
                </a:solidFill>
              </a:rPr>
              <a:t>e+</a:t>
            </a:r>
          </a:p>
        </p:txBody>
      </p:sp>
    </p:spTree>
    <p:extLst>
      <p:ext uri="{BB962C8B-B14F-4D97-AF65-F5344CB8AC3E}">
        <p14:creationId xmlns:p14="http://schemas.microsoft.com/office/powerpoint/2010/main" val="30204280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539</TotalTime>
  <Words>1546</Words>
  <Application>Microsoft Office PowerPoint</Application>
  <PresentationFormat>Widescreen</PresentationFormat>
  <Paragraphs>137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Century Schoolbook</vt:lpstr>
      <vt:lpstr>Office Theme</vt:lpstr>
      <vt:lpstr>Composite matter/antimatter hadron structure indicated in petawatt laser experiments</vt:lpstr>
      <vt:lpstr> Theoretical and Experimental Background -- Matter &amp; Antimatter</vt:lpstr>
      <vt:lpstr>In 2008, Hui Chen and others at Lawrence Livermore National Laboratory discovered that large quantities of electron/positron pairs are generated when a high-intensity laser strikes a gold target and can be separated magnetically </vt:lpstr>
      <vt:lpstr> Hypothesis:  Stable hadrons are composed of quarks,  antiquarks, and positrons</vt:lpstr>
      <vt:lpstr>Prediction from Composite Hadron Hypothesis:</vt:lpstr>
      <vt:lpstr>Implications of Composite Hadron Structure</vt:lpstr>
      <vt:lpstr>1. Initial Atomic State of the Universe</vt:lpstr>
      <vt:lpstr>2. Proton-Proton Chain Reactions in Stars</vt:lpstr>
      <vt:lpstr>3. Expansion of the Universe  </vt:lpstr>
      <vt:lpstr>4a. Beta Decay (β+)</vt:lpstr>
      <vt:lpstr>4b. Beta Decay (β-)</vt:lpstr>
      <vt:lpstr>Composite Hadron Structure Is Consistent With:</vt:lpstr>
      <vt:lpstr>Potential for Even Greater Simplicity in the Composite Hadron Structure – Pentaquarks and Tetraquarks</vt:lpstr>
      <vt:lpstr>Simplified Composite Hadron Structure</vt:lpstr>
      <vt:lpstr>Next Steps:</vt:lpstr>
      <vt:lpstr>Thank You!</vt:lpstr>
      <vt:lpstr>Sources</vt:lpstr>
      <vt:lpstr>Sources</vt:lpstr>
      <vt:lpstr>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Composite matter/antimatter hadron structure indicated in petawatt laser experiments</dc:title>
  <dc:creator>Mark Pickrell</dc:creator>
  <cp:lastModifiedBy>Mark Pickrell</cp:lastModifiedBy>
  <cp:revision>24</cp:revision>
  <dcterms:created xsi:type="dcterms:W3CDTF">2023-11-10T20:56:09Z</dcterms:created>
  <dcterms:modified xsi:type="dcterms:W3CDTF">2024-06-15T16:38:19Z</dcterms:modified>
</cp:coreProperties>
</file>