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guide id="3" pos="164" userDrawn="1">
          <p15:clr>
            <a:srgbClr val="A4A3A4"/>
          </p15:clr>
        </p15:guide>
        <p15:guide id="4" pos="4201" userDrawn="1">
          <p15:clr>
            <a:srgbClr val="A4A3A4"/>
          </p15:clr>
        </p15:guide>
        <p15:guide id="5" pos="25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FF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8" autoAdjust="0"/>
    <p:restoredTop sz="94660"/>
  </p:normalViewPr>
  <p:slideViewPr>
    <p:cSldViewPr showGuides="1">
      <p:cViewPr varScale="1">
        <p:scale>
          <a:sx n="76" d="100"/>
          <a:sy n="76" d="100"/>
        </p:scale>
        <p:origin x="3006" y="108"/>
      </p:cViewPr>
      <p:guideLst>
        <p:guide orient="horz" pos="3120"/>
        <p:guide pos="2183"/>
        <p:guide pos="164"/>
        <p:guide pos="4201"/>
        <p:guide pos="25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1120882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1161055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3210125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338518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2490530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1421927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4041109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499619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2691934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934227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6EA8DB1-9B51-47C1-A94F-E6191A4B7138}" type="datetimeFigureOut">
              <a:rPr kumimoji="1" lang="ja-JP" altLang="en-US" smtClean="0"/>
              <a:t>2021/10/14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2884107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6EA8DB1-9B51-47C1-A94F-E6191A4B7138}" type="datetimeFigureOut">
              <a:rPr kumimoji="1" lang="ja-JP" altLang="en-US" smtClean="0"/>
              <a:t>2021/10/14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217B3AE-F376-4FED-888B-6B1CFDBB12FF}" type="slidenum">
              <a:rPr kumimoji="1" lang="ja-JP" altLang="en-US" smtClean="0"/>
              <a:t>‹#›</a:t>
            </a:fld>
            <a:endParaRPr kumimoji="1" lang="ja-JP" altLang="en-US"/>
          </a:p>
        </p:txBody>
      </p:sp>
    </p:spTree>
    <p:extLst>
      <p:ext uri="{BB962C8B-B14F-4D97-AF65-F5344CB8AC3E}">
        <p14:creationId xmlns:p14="http://schemas.microsoft.com/office/powerpoint/2010/main" val="15833145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hyperlink" Target="mailto:isdeiv2023@epower.ees.saitama-u.ac.jp" TargetMode="External"/><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hyperlink" Target="http://isdeiv2023.w3.kanazawa-u.ac.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フリー素材沖縄02 花">
            <a:extLst>
              <a:ext uri="{FF2B5EF4-FFF2-40B4-BE49-F238E27FC236}">
                <a16:creationId xmlns:a16="http://schemas.microsoft.com/office/drawing/2014/main" id="{7F221755-AA5A-4E0F-B839-E5E9161F11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7" y="-16487"/>
            <a:ext cx="3714750" cy="24765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Kuva">
            <a:extLst>
              <a:ext uri="{FF2B5EF4-FFF2-40B4-BE49-F238E27FC236}">
                <a16:creationId xmlns:a16="http://schemas.microsoft.com/office/drawing/2014/main" id="{EF51CD3B-5670-4146-919B-9DCC6A5B50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4801" y="-16787"/>
            <a:ext cx="3715200" cy="247680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D5EFC3E5-CADB-4D3A-9294-E1F7AD291DA7}"/>
              </a:ext>
            </a:extLst>
          </p:cNvPr>
          <p:cNvSpPr txBox="1"/>
          <p:nvPr/>
        </p:nvSpPr>
        <p:spPr>
          <a:xfrm>
            <a:off x="260350" y="2749789"/>
            <a:ext cx="6408737" cy="1846659"/>
          </a:xfrm>
          <a:prstGeom prst="rect">
            <a:avLst/>
          </a:prstGeom>
          <a:noFill/>
        </p:spPr>
        <p:txBody>
          <a:bodyPr wrap="square" rtlCol="0">
            <a:spAutoFit/>
          </a:bodyPr>
          <a:lstStyle/>
          <a:p>
            <a:pPr algn="just">
              <a:lnSpc>
                <a:spcPct val="95000"/>
              </a:lnSpc>
            </a:pPr>
            <a:r>
              <a:rPr kumimoji="1" lang="en-US" altLang="ja-JP" sz="1200" dirty="0">
                <a:latin typeface="Times New Roman" panose="02020603050405020304" pitchFamily="18" charset="0"/>
                <a:cs typeface="Times New Roman" panose="02020603050405020304" pitchFamily="18" charset="0"/>
              </a:rPr>
              <a:t> The International Symposium on Discharge and Electrical Insulation in Vacuum </a:t>
            </a:r>
          </a:p>
          <a:p>
            <a:pPr algn="just">
              <a:lnSpc>
                <a:spcPct val="95000"/>
              </a:lnSpc>
            </a:pPr>
            <a:r>
              <a:rPr kumimoji="1" lang="en-US" altLang="ja-JP" sz="1200" dirty="0">
                <a:latin typeface="Times New Roman" panose="02020603050405020304" pitchFamily="18" charset="0"/>
                <a:cs typeface="Times New Roman" panose="02020603050405020304" pitchFamily="18" charset="0"/>
              </a:rPr>
              <a:t>(ISDEIV) is a non-profit, international organization whose purpose is to encourage </a:t>
            </a:r>
          </a:p>
          <a:p>
            <a:pPr algn="just">
              <a:lnSpc>
                <a:spcPct val="95000"/>
              </a:lnSpc>
            </a:pPr>
            <a:r>
              <a:rPr kumimoji="1" lang="en-US" altLang="ja-JP" sz="1200" dirty="0">
                <a:latin typeface="Times New Roman" panose="02020603050405020304" pitchFamily="18" charset="0"/>
                <a:cs typeface="Times New Roman" panose="02020603050405020304" pitchFamily="18" charset="0"/>
              </a:rPr>
              <a:t>the advancement of the science and application of electrical insulation and discharges </a:t>
            </a:r>
          </a:p>
          <a:p>
            <a:pPr algn="just">
              <a:lnSpc>
                <a:spcPct val="95000"/>
              </a:lnSpc>
            </a:pPr>
            <a:r>
              <a:rPr kumimoji="1" lang="en-US" altLang="ja-JP" sz="1200" dirty="0">
                <a:latin typeface="Times New Roman" panose="02020603050405020304" pitchFamily="18" charset="0"/>
                <a:cs typeface="Times New Roman" panose="02020603050405020304" pitchFamily="18" charset="0"/>
              </a:rPr>
              <a:t>in vacuum, primarily by conducting symposia for the exchange of scientific information. </a:t>
            </a:r>
          </a:p>
          <a:p>
            <a:pPr algn="just">
              <a:lnSpc>
                <a:spcPct val="95000"/>
              </a:lnSpc>
            </a:pPr>
            <a:r>
              <a:rPr kumimoji="1" lang="en-US" altLang="ja-JP" sz="1200" dirty="0">
                <a:latin typeface="Times New Roman" panose="02020603050405020304" pitchFamily="18" charset="0"/>
                <a:cs typeface="Times New Roman" panose="02020603050405020304" pitchFamily="18" charset="0"/>
              </a:rPr>
              <a:t>The Symposia are usually held biennially. The symposia are interdisciplinary meetings for the exchange of results, presentation of progress, and discussion of ideas and challenges for the future in the field of electrical discharges and insulation in vacuum. Both fundamental and applied aspects are covered. Symposia programs consist of invited talks, invited oral contributions, and posters. Minicourses and informal discussions on relevant topics may also be offered in addition to the regular Symposium schedule.</a:t>
            </a:r>
            <a:endParaRPr kumimoji="1" lang="ja-JP" altLang="en-US" sz="12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CBB2FD30-05A6-45EB-BCD1-394C4A18C654}"/>
              </a:ext>
            </a:extLst>
          </p:cNvPr>
          <p:cNvSpPr txBox="1"/>
          <p:nvPr/>
        </p:nvSpPr>
        <p:spPr>
          <a:xfrm>
            <a:off x="260350" y="4831043"/>
            <a:ext cx="6264274" cy="3074688"/>
          </a:xfrm>
          <a:prstGeom prst="rect">
            <a:avLst/>
          </a:prstGeom>
          <a:noFill/>
        </p:spPr>
        <p:txBody>
          <a:bodyPr wrap="square" rtlCol="0">
            <a:spAutoFit/>
          </a:bodyPr>
          <a:lstStyle/>
          <a:p>
            <a:pPr>
              <a:lnSpc>
                <a:spcPct val="95000"/>
              </a:lnSpc>
            </a:pPr>
            <a:r>
              <a:rPr lang="en-US" altLang="ja-JP" sz="1200" b="1" dirty="0">
                <a:latin typeface="Times New Roman" panose="02020603050405020304" pitchFamily="18" charset="0"/>
                <a:cs typeface="Times New Roman" panose="02020603050405020304" pitchFamily="18" charset="0"/>
              </a:rPr>
              <a:t>A: BREAKDOWN AND FLASHOVER</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A1. Vacuum breakdown and pre-breakdown phenomena</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A2. Surface discharges and flashover phenomena</a:t>
            </a:r>
          </a:p>
          <a:p>
            <a:pPr>
              <a:lnSpc>
                <a:spcPct val="95000"/>
              </a:lnSpc>
            </a:pPr>
            <a:r>
              <a:rPr lang="en-US" altLang="ja-JP" sz="1200" b="1" dirty="0">
                <a:latin typeface="Times New Roman" panose="02020603050405020304" pitchFamily="18" charset="0"/>
                <a:cs typeface="Times New Roman" panose="02020603050405020304" pitchFamily="18" charset="0"/>
              </a:rPr>
              <a:t>B: VACUUM ARCS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B1. Switching in vacuum and related phenomena</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B2. Interaction of vacuum arcs with magnetic fields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B3. Vacuum arc physics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B4. Computer modeling and computer aided design</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B5. Pulsed power physics and technology</a:t>
            </a:r>
          </a:p>
          <a:p>
            <a:pPr>
              <a:lnSpc>
                <a:spcPct val="95000"/>
              </a:lnSpc>
            </a:pPr>
            <a:r>
              <a:rPr lang="en-US" altLang="ja-JP" sz="1200" b="1" dirty="0">
                <a:latin typeface="Times New Roman" panose="02020603050405020304" pitchFamily="18" charset="0"/>
                <a:cs typeface="Times New Roman" panose="02020603050405020304" pitchFamily="18" charset="0"/>
              </a:rPr>
              <a:t>C: APPLICATIONS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C1. Vacuum interrupters and their applications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C2. Surface science and modification and related technologies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C3. Electron, ion, neutron, X-ray and other beam and light sources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C4. Accelerator and fusion reactor related issues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C5. Space related technologies</a:t>
            </a:r>
          </a:p>
          <a:p>
            <a:pPr>
              <a:lnSpc>
                <a:spcPct val="95000"/>
              </a:lnSpc>
            </a:pPr>
            <a:r>
              <a:rPr lang="ja-JP" altLang="en-US" sz="1200"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C6. Vacuum microelectronics and their applications</a:t>
            </a:r>
          </a:p>
          <a:p>
            <a:pPr>
              <a:lnSpc>
                <a:spcPct val="95000"/>
              </a:lnSpc>
            </a:pPr>
            <a:r>
              <a:rPr lang="en-US" altLang="ja-JP" sz="1200" b="1" dirty="0">
                <a:latin typeface="Times New Roman" panose="02020603050405020304" pitchFamily="18" charset="0"/>
                <a:cs typeface="Times New Roman" panose="02020603050405020304" pitchFamily="18" charset="0"/>
              </a:rPr>
              <a:t>D: OTHERS</a:t>
            </a:r>
          </a:p>
        </p:txBody>
      </p:sp>
      <p:sp>
        <p:nvSpPr>
          <p:cNvPr id="12" name="テキスト ボックス 11">
            <a:extLst>
              <a:ext uri="{FF2B5EF4-FFF2-40B4-BE49-F238E27FC236}">
                <a16:creationId xmlns:a16="http://schemas.microsoft.com/office/drawing/2014/main" id="{8FAD4BA9-B2B6-4B96-90CC-CFD9F98E976C}"/>
              </a:ext>
            </a:extLst>
          </p:cNvPr>
          <p:cNvSpPr txBox="1"/>
          <p:nvPr/>
        </p:nvSpPr>
        <p:spPr>
          <a:xfrm>
            <a:off x="260349" y="4552016"/>
            <a:ext cx="1263359"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Main Topics</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BEA1386-250C-4534-9703-E36E29780435}"/>
              </a:ext>
            </a:extLst>
          </p:cNvPr>
          <p:cNvSpPr txBox="1"/>
          <p:nvPr/>
        </p:nvSpPr>
        <p:spPr>
          <a:xfrm>
            <a:off x="260349" y="7840856"/>
            <a:ext cx="1686680"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City Information</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D9FBE4F0-8CFD-4B7A-83AA-074696BDF3A7}"/>
              </a:ext>
            </a:extLst>
          </p:cNvPr>
          <p:cNvSpPr txBox="1"/>
          <p:nvPr/>
        </p:nvSpPr>
        <p:spPr>
          <a:xfrm>
            <a:off x="260349" y="8119669"/>
            <a:ext cx="6597651" cy="1144929"/>
          </a:xfrm>
          <a:prstGeom prst="rect">
            <a:avLst/>
          </a:prstGeom>
          <a:noFill/>
        </p:spPr>
        <p:txBody>
          <a:bodyPr wrap="square" rtlCol="0">
            <a:spAutoFit/>
          </a:bodyPr>
          <a:lstStyle/>
          <a:p>
            <a:pPr algn="just">
              <a:lnSpc>
                <a:spcPct val="95000"/>
              </a:lnSpc>
            </a:pPr>
            <a:r>
              <a:rPr lang="en-US" altLang="ja-JP" sz="1200" dirty="0">
                <a:latin typeface="Times New Roman" panose="02020603050405020304" pitchFamily="18" charset="0"/>
                <a:cs typeface="Times New Roman" panose="02020603050405020304" pitchFamily="18" charset="0"/>
              </a:rPr>
              <a:t> The only prefecture in Japan within a subtropical region is Okinawa, which has been fostering its own culture as an independent kingdom. Domestic flights to Okinawa are frequently operated from Japanese hub-airports including Haneda, Kansai and Chubu. The domestic flight time is 2-3 hours. Many international flights are also available from Asian countries such as South Korea, China</a:t>
            </a:r>
            <a:r>
              <a:rPr lang="ja-JP" altLang="en-US" sz="1200" dirty="0">
                <a:latin typeface="Times New Roman" panose="02020603050405020304" pitchFamily="18" charset="0"/>
                <a:cs typeface="Times New Roman" panose="02020603050405020304" pitchFamily="18" charset="0"/>
              </a:rPr>
              <a:t> </a:t>
            </a:r>
            <a:r>
              <a:rPr lang="en-US" altLang="ja-JP" sz="1200">
                <a:latin typeface="Times New Roman" panose="02020603050405020304" pitchFamily="18" charset="0"/>
                <a:cs typeface="Times New Roman" panose="02020603050405020304" pitchFamily="18" charset="0"/>
              </a:rPr>
              <a:t>and Singapore. </a:t>
            </a:r>
            <a:r>
              <a:rPr lang="en-US" altLang="ja-JP" sz="1200" dirty="0">
                <a:latin typeface="Times New Roman" panose="02020603050405020304" pitchFamily="18" charset="0"/>
                <a:cs typeface="Times New Roman" panose="02020603050405020304" pitchFamily="18" charset="0"/>
              </a:rPr>
              <a:t>Explore the ruins, vast sea blue and rain-forest green nurtured in the long history of Okinawa. The sight of the magnificence gives you a feeling of the eternal flow of time.</a:t>
            </a:r>
            <a:endParaRPr kumimoji="1" lang="en-US" altLang="ja-JP" sz="1200" dirty="0">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3E957B34-887A-4F35-A68C-A734CF5B4451}"/>
              </a:ext>
            </a:extLst>
          </p:cNvPr>
          <p:cNvSpPr txBox="1"/>
          <p:nvPr/>
        </p:nvSpPr>
        <p:spPr>
          <a:xfrm>
            <a:off x="260349" y="2487873"/>
            <a:ext cx="1487908"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About ISDEIV</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299C2520-450D-42B0-BD37-D23BC0067371}"/>
              </a:ext>
            </a:extLst>
          </p:cNvPr>
          <p:cNvSpPr txBox="1"/>
          <p:nvPr/>
        </p:nvSpPr>
        <p:spPr>
          <a:xfrm>
            <a:off x="260349" y="9222958"/>
            <a:ext cx="723660"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Venue</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499364F6-CD7C-4B4A-AE8D-3C16581049C0}"/>
              </a:ext>
            </a:extLst>
          </p:cNvPr>
          <p:cNvSpPr txBox="1"/>
          <p:nvPr/>
        </p:nvSpPr>
        <p:spPr>
          <a:xfrm>
            <a:off x="5085184" y="21486"/>
            <a:ext cx="1854771" cy="264688"/>
          </a:xfrm>
          <a:prstGeom prst="rect">
            <a:avLst/>
          </a:prstGeom>
          <a:noFill/>
        </p:spPr>
        <p:txBody>
          <a:bodyPr wrap="square" rtlCol="0">
            <a:spAutoFit/>
          </a:bodyPr>
          <a:lstStyle/>
          <a:p>
            <a:pPr algn="just">
              <a:lnSpc>
                <a:spcPct val="80000"/>
              </a:lnSpc>
            </a:pPr>
            <a:r>
              <a:rPr kumimoji="1" lang="en-US" altLang="ja-JP" sz="1400" b="1" dirty="0">
                <a:solidFill>
                  <a:schemeClr val="bg1">
                    <a:lumMod val="95000"/>
                  </a:schemeClr>
                </a:solidFill>
                <a:latin typeface="Times New Roman" panose="02020603050405020304" pitchFamily="18" charset="0"/>
                <a:cs typeface="Times New Roman" panose="02020603050405020304" pitchFamily="18" charset="0"/>
              </a:rPr>
              <a:t>First Call for Papers</a:t>
            </a:r>
          </a:p>
        </p:txBody>
      </p:sp>
      <p:sp>
        <p:nvSpPr>
          <p:cNvPr id="22" name="テキスト ボックス 21">
            <a:extLst>
              <a:ext uri="{FF2B5EF4-FFF2-40B4-BE49-F238E27FC236}">
                <a16:creationId xmlns:a16="http://schemas.microsoft.com/office/drawing/2014/main" id="{E658BD75-D602-4AD6-B188-E29A5D003708}"/>
              </a:ext>
            </a:extLst>
          </p:cNvPr>
          <p:cNvSpPr txBox="1"/>
          <p:nvPr/>
        </p:nvSpPr>
        <p:spPr>
          <a:xfrm>
            <a:off x="2147955" y="578281"/>
            <a:ext cx="2562090" cy="486287"/>
          </a:xfrm>
          <a:prstGeom prst="rect">
            <a:avLst/>
          </a:prstGeom>
          <a:noFill/>
        </p:spPr>
        <p:txBody>
          <a:bodyPr wrap="square">
            <a:spAutoFit/>
          </a:bodyPr>
          <a:lstStyle/>
          <a:p>
            <a:pPr algn="just">
              <a:lnSpc>
                <a:spcPct val="80000"/>
              </a:lnSpc>
            </a:pPr>
            <a:r>
              <a:rPr kumimoji="1" lang="en-US" altLang="ja-JP" sz="3200" b="1"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ISDEIV 2023</a:t>
            </a:r>
            <a:endParaRPr kumimoji="1" lang="ja-JP" altLang="en-US" sz="3200" b="1"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537A0AC5-BD67-47F3-9409-8941A8D8EA65}"/>
              </a:ext>
            </a:extLst>
          </p:cNvPr>
          <p:cNvSpPr txBox="1"/>
          <p:nvPr/>
        </p:nvSpPr>
        <p:spPr>
          <a:xfrm>
            <a:off x="-12285" y="1935628"/>
            <a:ext cx="2144964" cy="584775"/>
          </a:xfrm>
          <a:prstGeom prst="rect">
            <a:avLst/>
          </a:prstGeom>
          <a:noFill/>
        </p:spPr>
        <p:txBody>
          <a:bodyPr wrap="square">
            <a:spAutoFit/>
          </a:bodyPr>
          <a:lstStyle/>
          <a:p>
            <a:r>
              <a:rPr kumimoji="1" lang="en-US" altLang="ja-JP" sz="1600" dirty="0">
                <a:solidFill>
                  <a:schemeClr val="bg1">
                    <a:lumMod val="95000"/>
                  </a:schemeClr>
                </a:solidFill>
                <a:latin typeface="Times New Roman" panose="02020603050405020304" pitchFamily="18" charset="0"/>
                <a:cs typeface="Times New Roman" panose="02020603050405020304" pitchFamily="18" charset="0"/>
              </a:rPr>
              <a:t>June 25-30, 2023</a:t>
            </a:r>
          </a:p>
          <a:p>
            <a:r>
              <a:rPr kumimoji="1" lang="en-US" altLang="ja-JP" sz="1600" dirty="0">
                <a:solidFill>
                  <a:schemeClr val="bg1">
                    <a:lumMod val="95000"/>
                  </a:schemeClr>
                </a:solidFill>
                <a:latin typeface="Times New Roman" panose="02020603050405020304" pitchFamily="18" charset="0"/>
                <a:cs typeface="Times New Roman" panose="02020603050405020304" pitchFamily="18" charset="0"/>
              </a:rPr>
              <a:t>Naha, Okinawa, Japan</a:t>
            </a:r>
            <a:endParaRPr lang="ja-JP" altLang="en-US" sz="1600" dirty="0">
              <a:solidFill>
                <a:schemeClr val="bg1">
                  <a:lumMod val="95000"/>
                </a:schemeClr>
              </a:solidFill>
            </a:endParaRPr>
          </a:p>
        </p:txBody>
      </p:sp>
      <p:pic>
        <p:nvPicPr>
          <p:cNvPr id="24" name="図 23" descr="図形&#10;&#10;低い精度で自動的に生成された説明">
            <a:extLst>
              <a:ext uri="{FF2B5EF4-FFF2-40B4-BE49-F238E27FC236}">
                <a16:creationId xmlns:a16="http://schemas.microsoft.com/office/drawing/2014/main" id="{6063043E-A701-4C3E-AE62-5AA5E4CFB2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5590" y="2428952"/>
            <a:ext cx="1136723" cy="1105473"/>
          </a:xfrm>
          <a:prstGeom prst="rect">
            <a:avLst/>
          </a:prstGeom>
        </p:spPr>
      </p:pic>
      <p:sp>
        <p:nvSpPr>
          <p:cNvPr id="25" name="テキスト ボックス 24">
            <a:extLst>
              <a:ext uri="{FF2B5EF4-FFF2-40B4-BE49-F238E27FC236}">
                <a16:creationId xmlns:a16="http://schemas.microsoft.com/office/drawing/2014/main" id="{8F761202-3E6A-4BF7-97C6-471CDD2766DF}"/>
              </a:ext>
            </a:extLst>
          </p:cNvPr>
          <p:cNvSpPr txBox="1"/>
          <p:nvPr/>
        </p:nvSpPr>
        <p:spPr>
          <a:xfrm>
            <a:off x="260350" y="9478354"/>
            <a:ext cx="6264274" cy="443198"/>
          </a:xfrm>
          <a:prstGeom prst="rect">
            <a:avLst/>
          </a:prstGeom>
          <a:noFill/>
        </p:spPr>
        <p:txBody>
          <a:bodyPr wrap="square" rtlCol="0">
            <a:spAutoFit/>
          </a:bodyPr>
          <a:lstStyle/>
          <a:p>
            <a:pPr algn="just">
              <a:lnSpc>
                <a:spcPct val="95000"/>
              </a:lnSpc>
            </a:pPr>
            <a:r>
              <a:rPr kumimoji="1" lang="en-US" altLang="ja-JP" sz="1200" b="1" dirty="0">
                <a:latin typeface="Times New Roman" panose="02020603050405020304" pitchFamily="18" charset="0"/>
                <a:cs typeface="Times New Roman" panose="02020603050405020304" pitchFamily="18" charset="0"/>
              </a:rPr>
              <a:t>Okinawa </a:t>
            </a:r>
            <a:r>
              <a:rPr kumimoji="1" lang="en-US" altLang="ja-JP" sz="1200" b="1" dirty="0" err="1">
                <a:latin typeface="Times New Roman" panose="02020603050405020304" pitchFamily="18" charset="0"/>
                <a:cs typeface="Times New Roman" panose="02020603050405020304" pitchFamily="18" charset="0"/>
              </a:rPr>
              <a:t>Jichikaikan</a:t>
            </a:r>
            <a:r>
              <a:rPr kumimoji="1" lang="en-US" altLang="ja-JP" sz="1200" b="1" dirty="0">
                <a:latin typeface="Times New Roman" panose="02020603050405020304" pitchFamily="18" charset="0"/>
                <a:cs typeface="Times New Roman" panose="02020603050405020304" pitchFamily="18" charset="0"/>
              </a:rPr>
              <a:t>: 15 mins by monorail from Naha Airport</a:t>
            </a:r>
          </a:p>
          <a:p>
            <a:pPr algn="just">
              <a:lnSpc>
                <a:spcPct val="95000"/>
              </a:lnSpc>
            </a:pPr>
            <a:r>
              <a:rPr kumimoji="1" lang="en-US" altLang="ja-JP" sz="1200" dirty="0">
                <a:latin typeface="Times New Roman" panose="02020603050405020304" pitchFamily="18" charset="0"/>
                <a:cs typeface="Times New Roman" panose="02020603050405020304" pitchFamily="18" charset="0"/>
              </a:rPr>
              <a:t>Address: 116-37, </a:t>
            </a:r>
            <a:r>
              <a:rPr kumimoji="1" lang="en-US" altLang="ja-JP" sz="1200" dirty="0" err="1">
                <a:latin typeface="Times New Roman" panose="02020603050405020304" pitchFamily="18" charset="0"/>
                <a:cs typeface="Times New Roman" panose="02020603050405020304" pitchFamily="18" charset="0"/>
              </a:rPr>
              <a:t>Asahimachi</a:t>
            </a:r>
            <a:r>
              <a:rPr kumimoji="1" lang="en-US" altLang="ja-JP" sz="1200" dirty="0">
                <a:latin typeface="Times New Roman" panose="02020603050405020304" pitchFamily="18" charset="0"/>
                <a:cs typeface="Times New Roman" panose="02020603050405020304" pitchFamily="18" charset="0"/>
              </a:rPr>
              <a:t>, Naha, Okinawa 900-0029, Japan     Tel: +81-98-862-8181</a:t>
            </a:r>
          </a:p>
        </p:txBody>
      </p:sp>
      <p:grpSp>
        <p:nvGrpSpPr>
          <p:cNvPr id="26" name="グループ化 25">
            <a:extLst>
              <a:ext uri="{FF2B5EF4-FFF2-40B4-BE49-F238E27FC236}">
                <a16:creationId xmlns:a16="http://schemas.microsoft.com/office/drawing/2014/main" id="{4E59EDF6-CC77-49F4-9634-756168E26EA6}"/>
              </a:ext>
            </a:extLst>
          </p:cNvPr>
          <p:cNvGrpSpPr/>
          <p:nvPr/>
        </p:nvGrpSpPr>
        <p:grpSpPr>
          <a:xfrm>
            <a:off x="4622883" y="5379954"/>
            <a:ext cx="2118485" cy="2739533"/>
            <a:chOff x="5188383" y="1732987"/>
            <a:chExt cx="3766893" cy="4593264"/>
          </a:xfrm>
        </p:grpSpPr>
        <p:pic>
          <p:nvPicPr>
            <p:cNvPr id="27" name="Picture 2">
              <a:extLst>
                <a:ext uri="{FF2B5EF4-FFF2-40B4-BE49-F238E27FC236}">
                  <a16:creationId xmlns:a16="http://schemas.microsoft.com/office/drawing/2014/main" id="{E206A693-8BCB-4B41-BADC-ACE3B9BA247D}"/>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p:blipFill>
          <p:spPr bwMode="auto">
            <a:xfrm>
              <a:off x="5188383" y="1732987"/>
              <a:ext cx="3766893" cy="4593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Oval 13">
              <a:extLst>
                <a:ext uri="{FF2B5EF4-FFF2-40B4-BE49-F238E27FC236}">
                  <a16:creationId xmlns:a16="http://schemas.microsoft.com/office/drawing/2014/main" id="{C331104E-1262-423D-ABD0-727959AFFCC2}"/>
                </a:ext>
              </a:extLst>
            </p:cNvPr>
            <p:cNvSpPr>
              <a:spLocks noChangeArrowheads="1"/>
            </p:cNvSpPr>
            <p:nvPr/>
          </p:nvSpPr>
          <p:spPr bwMode="auto">
            <a:xfrm>
              <a:off x="6844567" y="3682922"/>
              <a:ext cx="216000" cy="216000"/>
            </a:xfrm>
            <a:prstGeom prst="ellipse">
              <a:avLst/>
            </a:prstGeom>
            <a:noFill/>
            <a:ln w="19050">
              <a:solidFill>
                <a:srgbClr val="FFFF66"/>
              </a:solidFill>
              <a:round/>
              <a:headEnd/>
              <a:tailEnd/>
            </a:ln>
            <a:effec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b="1">
                <a:solidFill>
                  <a:srgbClr val="FFFF00"/>
                </a:solidFill>
              </a:endParaRPr>
            </a:p>
          </p:txBody>
        </p:sp>
        <p:sp>
          <p:nvSpPr>
            <p:cNvPr id="29" name="円/楕円 22">
              <a:extLst>
                <a:ext uri="{FF2B5EF4-FFF2-40B4-BE49-F238E27FC236}">
                  <a16:creationId xmlns:a16="http://schemas.microsoft.com/office/drawing/2014/main" id="{A6E5D62D-E13B-46F9-8A01-992505041460}"/>
                </a:ext>
              </a:extLst>
            </p:cNvPr>
            <p:cNvSpPr/>
            <p:nvPr/>
          </p:nvSpPr>
          <p:spPr>
            <a:xfrm>
              <a:off x="7276615" y="4223142"/>
              <a:ext cx="1440000" cy="1440000"/>
            </a:xfrm>
            <a:prstGeom prst="ellipse">
              <a:avLst/>
            </a:prstGeom>
            <a:solidFill>
              <a:srgbClr val="3333CC"/>
            </a:solid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cxnSp>
          <p:nvCxnSpPr>
            <p:cNvPr id="30" name="直線コネクタ 29">
              <a:extLst>
                <a:ext uri="{FF2B5EF4-FFF2-40B4-BE49-F238E27FC236}">
                  <a16:creationId xmlns:a16="http://schemas.microsoft.com/office/drawing/2014/main" id="{003AA045-0A2F-4D20-A346-0A60295F85D0}"/>
                </a:ext>
              </a:extLst>
            </p:cNvPr>
            <p:cNvCxnSpPr>
              <a:stCxn id="28" idx="7"/>
            </p:cNvCxnSpPr>
            <p:nvPr/>
          </p:nvCxnSpPr>
          <p:spPr>
            <a:xfrm>
              <a:off x="7028935" y="3714554"/>
              <a:ext cx="1219788" cy="544432"/>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34A28EF3-39C7-44C1-8685-DCB12C51B769}"/>
                </a:ext>
              </a:extLst>
            </p:cNvPr>
            <p:cNvCxnSpPr/>
            <p:nvPr/>
          </p:nvCxnSpPr>
          <p:spPr>
            <a:xfrm>
              <a:off x="6880571" y="3867290"/>
              <a:ext cx="472424" cy="1435812"/>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4FCD1CF0-2930-425E-885E-5EFD5F23D43A}"/>
                </a:ext>
              </a:extLst>
            </p:cNvPr>
            <p:cNvSpPr/>
            <p:nvPr/>
          </p:nvSpPr>
          <p:spPr>
            <a:xfrm>
              <a:off x="5990405" y="5446593"/>
              <a:ext cx="1351676" cy="453700"/>
            </a:xfrm>
            <a:prstGeom prst="rect">
              <a:avLst/>
            </a:prstGeom>
          </p:spPr>
          <p:txBody>
            <a:bodyPr wrap="non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3200" b="1" dirty="0">
                  <a:solidFill>
                    <a:srgbClr val="FFFF66"/>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Okinawa</a:t>
              </a:r>
              <a:endParaRPr lang="en-US" altLang="ja-JP" sz="4400" b="1" dirty="0">
                <a:solidFill>
                  <a:srgbClr val="FFFF66"/>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pic>
          <p:nvPicPr>
            <p:cNvPr id="33" name="Picture 2">
              <a:extLst>
                <a:ext uri="{FF2B5EF4-FFF2-40B4-BE49-F238E27FC236}">
                  <a16:creationId xmlns:a16="http://schemas.microsoft.com/office/drawing/2014/main" id="{2AED4C59-BBDE-4E24-AC21-BBC980E7133A}"/>
                </a:ext>
              </a:extLst>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40000" contrast="20000"/>
                      </a14:imgEffect>
                    </a14:imgLayer>
                  </a14:imgProps>
                </a:ext>
                <a:ext uri="{28A0092B-C50C-407E-A947-70E740481C1C}">
                  <a14:useLocalDpi xmlns:a14="http://schemas.microsoft.com/office/drawing/2010/main"/>
                </a:ext>
              </a:extLst>
            </a:blip>
            <a:srcRect/>
            <a:stretch>
              <a:fillRect/>
            </a:stretch>
          </p:blipFill>
          <p:spPr bwMode="auto">
            <a:xfrm>
              <a:off x="7600615" y="4432513"/>
              <a:ext cx="792000" cy="1021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円弧 8">
            <a:extLst>
              <a:ext uri="{FF2B5EF4-FFF2-40B4-BE49-F238E27FC236}">
                <a16:creationId xmlns:a16="http://schemas.microsoft.com/office/drawing/2014/main" id="{87439195-8FC0-414D-B6AE-68509A9BF4BB}"/>
              </a:ext>
            </a:extLst>
          </p:cNvPr>
          <p:cNvSpPr/>
          <p:nvPr/>
        </p:nvSpPr>
        <p:spPr>
          <a:xfrm>
            <a:off x="5517232" y="6177136"/>
            <a:ext cx="432048" cy="432048"/>
          </a:xfrm>
          <a:prstGeom prst="arc">
            <a:avLst>
              <a:gd name="adj1" fmla="val 7892436"/>
              <a:gd name="adj2" fmla="val 18866870"/>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4" name="円弧 33">
            <a:extLst>
              <a:ext uri="{FF2B5EF4-FFF2-40B4-BE49-F238E27FC236}">
                <a16:creationId xmlns:a16="http://schemas.microsoft.com/office/drawing/2014/main" id="{C936B239-AB73-4B93-9F31-27B947AEA88A}"/>
              </a:ext>
            </a:extLst>
          </p:cNvPr>
          <p:cNvSpPr/>
          <p:nvPr/>
        </p:nvSpPr>
        <p:spPr>
          <a:xfrm rot="11991807">
            <a:off x="5485960" y="6045672"/>
            <a:ext cx="575286" cy="587547"/>
          </a:xfrm>
          <a:prstGeom prst="arc">
            <a:avLst>
              <a:gd name="adj1" fmla="val 7892436"/>
              <a:gd name="adj2" fmla="val 16166660"/>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円弧 34">
            <a:extLst>
              <a:ext uri="{FF2B5EF4-FFF2-40B4-BE49-F238E27FC236}">
                <a16:creationId xmlns:a16="http://schemas.microsoft.com/office/drawing/2014/main" id="{5D44983C-EB30-4C3F-AC35-9696629C51C5}"/>
              </a:ext>
            </a:extLst>
          </p:cNvPr>
          <p:cNvSpPr/>
          <p:nvPr/>
        </p:nvSpPr>
        <p:spPr>
          <a:xfrm rot="11991807">
            <a:off x="5512060" y="6102290"/>
            <a:ext cx="466565" cy="476509"/>
          </a:xfrm>
          <a:prstGeom prst="arc">
            <a:avLst>
              <a:gd name="adj1" fmla="val 7892436"/>
              <a:gd name="adj2" fmla="val 16166660"/>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円弧 35">
            <a:extLst>
              <a:ext uri="{FF2B5EF4-FFF2-40B4-BE49-F238E27FC236}">
                <a16:creationId xmlns:a16="http://schemas.microsoft.com/office/drawing/2014/main" id="{086CF31C-4681-4331-A920-A46CD65F801B}"/>
              </a:ext>
            </a:extLst>
          </p:cNvPr>
          <p:cNvSpPr/>
          <p:nvPr/>
        </p:nvSpPr>
        <p:spPr>
          <a:xfrm>
            <a:off x="5515710" y="6054549"/>
            <a:ext cx="432048" cy="586155"/>
          </a:xfrm>
          <a:prstGeom prst="arc">
            <a:avLst>
              <a:gd name="adj1" fmla="val 7892436"/>
              <a:gd name="adj2" fmla="val 13940785"/>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円弧 36">
            <a:extLst>
              <a:ext uri="{FF2B5EF4-FFF2-40B4-BE49-F238E27FC236}">
                <a16:creationId xmlns:a16="http://schemas.microsoft.com/office/drawing/2014/main" id="{BFDB258F-FA9C-4CFC-B0D5-6D1F57CD82C8}"/>
              </a:ext>
            </a:extLst>
          </p:cNvPr>
          <p:cNvSpPr/>
          <p:nvPr/>
        </p:nvSpPr>
        <p:spPr>
          <a:xfrm rot="19854249">
            <a:off x="5438726" y="5861686"/>
            <a:ext cx="107953" cy="893318"/>
          </a:xfrm>
          <a:prstGeom prst="arc">
            <a:avLst>
              <a:gd name="adj1" fmla="val 5984858"/>
              <a:gd name="adj2" fmla="val 16015624"/>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8" name="円弧 37">
            <a:extLst>
              <a:ext uri="{FF2B5EF4-FFF2-40B4-BE49-F238E27FC236}">
                <a16:creationId xmlns:a16="http://schemas.microsoft.com/office/drawing/2014/main" id="{306ED0D1-1C08-4E94-810F-44D48DCF86A6}"/>
              </a:ext>
            </a:extLst>
          </p:cNvPr>
          <p:cNvSpPr/>
          <p:nvPr/>
        </p:nvSpPr>
        <p:spPr>
          <a:xfrm rot="14694850">
            <a:off x="5024497" y="6275408"/>
            <a:ext cx="107953" cy="1173573"/>
          </a:xfrm>
          <a:prstGeom prst="arc">
            <a:avLst>
              <a:gd name="adj1" fmla="val 5547956"/>
              <a:gd name="adj2" fmla="val 16015624"/>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9" name="円弧 38">
            <a:extLst>
              <a:ext uri="{FF2B5EF4-FFF2-40B4-BE49-F238E27FC236}">
                <a16:creationId xmlns:a16="http://schemas.microsoft.com/office/drawing/2014/main" id="{06341B66-C0A6-4FAE-AA87-F0A35FD3BD52}"/>
              </a:ext>
            </a:extLst>
          </p:cNvPr>
          <p:cNvSpPr/>
          <p:nvPr/>
        </p:nvSpPr>
        <p:spPr>
          <a:xfrm rot="12798010">
            <a:off x="5102395" y="6400788"/>
            <a:ext cx="107953" cy="1723201"/>
          </a:xfrm>
          <a:prstGeom prst="arc">
            <a:avLst>
              <a:gd name="adj1" fmla="val 5543876"/>
              <a:gd name="adj2" fmla="val 16015624"/>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 name="円弧 39">
            <a:extLst>
              <a:ext uri="{FF2B5EF4-FFF2-40B4-BE49-F238E27FC236}">
                <a16:creationId xmlns:a16="http://schemas.microsoft.com/office/drawing/2014/main" id="{C876DFC3-0BE4-4463-8ED4-1017608BDBFD}"/>
              </a:ext>
            </a:extLst>
          </p:cNvPr>
          <p:cNvSpPr/>
          <p:nvPr/>
        </p:nvSpPr>
        <p:spPr>
          <a:xfrm rot="16692413">
            <a:off x="5141945" y="5935384"/>
            <a:ext cx="107953" cy="1101539"/>
          </a:xfrm>
          <a:prstGeom prst="arc">
            <a:avLst>
              <a:gd name="adj1" fmla="val 5780456"/>
              <a:gd name="adj2" fmla="val 16015624"/>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2" name="円弧 41">
            <a:extLst>
              <a:ext uri="{FF2B5EF4-FFF2-40B4-BE49-F238E27FC236}">
                <a16:creationId xmlns:a16="http://schemas.microsoft.com/office/drawing/2014/main" id="{2F0C712F-1451-41D1-A209-884635FDCEEA}"/>
              </a:ext>
            </a:extLst>
          </p:cNvPr>
          <p:cNvSpPr/>
          <p:nvPr/>
        </p:nvSpPr>
        <p:spPr>
          <a:xfrm rot="15157753">
            <a:off x="5094251" y="6144006"/>
            <a:ext cx="107953" cy="1101539"/>
          </a:xfrm>
          <a:prstGeom prst="arc">
            <a:avLst>
              <a:gd name="adj1" fmla="val 5692637"/>
              <a:gd name="adj2" fmla="val 13005701"/>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44" name="直線コネクタ 43">
            <a:extLst>
              <a:ext uri="{FF2B5EF4-FFF2-40B4-BE49-F238E27FC236}">
                <a16:creationId xmlns:a16="http://schemas.microsoft.com/office/drawing/2014/main" id="{2C58E4A4-5CCD-47D1-BFA3-71182275ADCF}"/>
              </a:ext>
            </a:extLst>
          </p:cNvPr>
          <p:cNvCxnSpPr>
            <a:stCxn id="42" idx="0"/>
          </p:cNvCxnSpPr>
          <p:nvPr/>
        </p:nvCxnSpPr>
        <p:spPr>
          <a:xfrm flipH="1">
            <a:off x="5367150" y="6604590"/>
            <a:ext cx="188095" cy="117902"/>
          </a:xfrm>
          <a:prstGeom prst="line">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45" name="楕円 44">
            <a:extLst>
              <a:ext uri="{FF2B5EF4-FFF2-40B4-BE49-F238E27FC236}">
                <a16:creationId xmlns:a16="http://schemas.microsoft.com/office/drawing/2014/main" id="{C69A787B-F906-4103-B48F-62E783C7ABE1}"/>
              </a:ext>
            </a:extLst>
          </p:cNvPr>
          <p:cNvSpPr/>
          <p:nvPr/>
        </p:nvSpPr>
        <p:spPr>
          <a:xfrm>
            <a:off x="4684556" y="6410950"/>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E3102E0E-D4A3-41C5-A989-388377AAB9D0}"/>
              </a:ext>
            </a:extLst>
          </p:cNvPr>
          <p:cNvSpPr/>
          <p:nvPr/>
        </p:nvSpPr>
        <p:spPr>
          <a:xfrm>
            <a:off x="5255503" y="5947068"/>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186F19CB-2779-4EF0-B12B-FDDFC8348AD7}"/>
              </a:ext>
            </a:extLst>
          </p:cNvPr>
          <p:cNvSpPr/>
          <p:nvPr/>
        </p:nvSpPr>
        <p:spPr>
          <a:xfrm>
            <a:off x="5564076" y="6108784"/>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a:extLst>
              <a:ext uri="{FF2B5EF4-FFF2-40B4-BE49-F238E27FC236}">
                <a16:creationId xmlns:a16="http://schemas.microsoft.com/office/drawing/2014/main" id="{7A706279-C473-4567-A2A9-62636703A7FF}"/>
              </a:ext>
            </a:extLst>
          </p:cNvPr>
          <p:cNvSpPr/>
          <p:nvPr/>
        </p:nvSpPr>
        <p:spPr>
          <a:xfrm>
            <a:off x="5850405" y="6218371"/>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楕円 48">
            <a:extLst>
              <a:ext uri="{FF2B5EF4-FFF2-40B4-BE49-F238E27FC236}">
                <a16:creationId xmlns:a16="http://schemas.microsoft.com/office/drawing/2014/main" id="{9599653D-F0BB-416F-970B-5C89AF340E57}"/>
              </a:ext>
            </a:extLst>
          </p:cNvPr>
          <p:cNvSpPr/>
          <p:nvPr/>
        </p:nvSpPr>
        <p:spPr>
          <a:xfrm>
            <a:off x="5929428" y="6192882"/>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楕円 49">
            <a:extLst>
              <a:ext uri="{FF2B5EF4-FFF2-40B4-BE49-F238E27FC236}">
                <a16:creationId xmlns:a16="http://schemas.microsoft.com/office/drawing/2014/main" id="{2C6CC7E7-1AF8-476E-AD53-C860A456DC7A}"/>
              </a:ext>
            </a:extLst>
          </p:cNvPr>
          <p:cNvSpPr/>
          <p:nvPr/>
        </p:nvSpPr>
        <p:spPr>
          <a:xfrm>
            <a:off x="6003967" y="6171762"/>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楕円 50">
            <a:extLst>
              <a:ext uri="{FF2B5EF4-FFF2-40B4-BE49-F238E27FC236}">
                <a16:creationId xmlns:a16="http://schemas.microsoft.com/office/drawing/2014/main" id="{76F6A097-1871-4AE2-B924-2BCD47376A66}"/>
              </a:ext>
            </a:extLst>
          </p:cNvPr>
          <p:cNvSpPr/>
          <p:nvPr/>
        </p:nvSpPr>
        <p:spPr>
          <a:xfrm>
            <a:off x="5113563" y="6728893"/>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86AEDA0D-7B84-4BDF-8AB4-7352BCE7C3D4}"/>
              </a:ext>
            </a:extLst>
          </p:cNvPr>
          <p:cNvSpPr/>
          <p:nvPr/>
        </p:nvSpPr>
        <p:spPr>
          <a:xfrm>
            <a:off x="5350474" y="6692937"/>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a:extLst>
              <a:ext uri="{FF2B5EF4-FFF2-40B4-BE49-F238E27FC236}">
                <a16:creationId xmlns:a16="http://schemas.microsoft.com/office/drawing/2014/main" id="{E6B1CB63-AA64-4C4D-A547-12AFC792F568}"/>
              </a:ext>
            </a:extLst>
          </p:cNvPr>
          <p:cNvSpPr/>
          <p:nvPr/>
        </p:nvSpPr>
        <p:spPr>
          <a:xfrm>
            <a:off x="4612728" y="7073504"/>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a:extLst>
              <a:ext uri="{FF2B5EF4-FFF2-40B4-BE49-F238E27FC236}">
                <a16:creationId xmlns:a16="http://schemas.microsoft.com/office/drawing/2014/main" id="{4478F58E-B903-4A87-9EBA-F37037C5EBA0}"/>
              </a:ext>
            </a:extLst>
          </p:cNvPr>
          <p:cNvSpPr/>
          <p:nvPr/>
        </p:nvSpPr>
        <p:spPr>
          <a:xfrm>
            <a:off x="4782886" y="7792355"/>
            <a:ext cx="50977" cy="50977"/>
          </a:xfrm>
          <a:prstGeom prst="ellipse">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8929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descr="青い海と砂浜&#10;&#10;中程度の精度で自動的に生成された説明">
            <a:extLst>
              <a:ext uri="{FF2B5EF4-FFF2-40B4-BE49-F238E27FC236}">
                <a16:creationId xmlns:a16="http://schemas.microsoft.com/office/drawing/2014/main" id="{1D69E526-CBFE-4A4F-BE25-9CB055530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380"/>
            <a:ext cx="6873240" cy="2488917"/>
          </a:xfrm>
          <a:prstGeom prst="rect">
            <a:avLst/>
          </a:prstGeom>
        </p:spPr>
      </p:pic>
      <p:sp>
        <p:nvSpPr>
          <p:cNvPr id="8" name="テキスト ボックス 7">
            <a:extLst>
              <a:ext uri="{FF2B5EF4-FFF2-40B4-BE49-F238E27FC236}">
                <a16:creationId xmlns:a16="http://schemas.microsoft.com/office/drawing/2014/main" id="{83BAC5CE-1606-4561-9502-FD6885B39243}"/>
              </a:ext>
            </a:extLst>
          </p:cNvPr>
          <p:cNvSpPr txBox="1"/>
          <p:nvPr/>
        </p:nvSpPr>
        <p:spPr>
          <a:xfrm>
            <a:off x="250827" y="4145222"/>
            <a:ext cx="1125629"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Contact us</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89393D6-0E04-48DE-A120-F503381B4DDB}"/>
              </a:ext>
            </a:extLst>
          </p:cNvPr>
          <p:cNvSpPr txBox="1"/>
          <p:nvPr/>
        </p:nvSpPr>
        <p:spPr>
          <a:xfrm>
            <a:off x="404813" y="4403057"/>
            <a:ext cx="6264274" cy="584775"/>
          </a:xfrm>
          <a:prstGeom prst="rect">
            <a:avLst/>
          </a:prstGeom>
          <a:noFill/>
        </p:spPr>
        <p:txBody>
          <a:bodyPr wrap="square" rtlCol="0">
            <a:spAutoFit/>
          </a:bodyPr>
          <a:lstStyle/>
          <a:p>
            <a:pPr>
              <a:tabLst>
                <a:tab pos="801688" algn="l"/>
              </a:tabLst>
            </a:pPr>
            <a:r>
              <a:rPr lang="en-US" altLang="ja-JP" sz="1600" dirty="0">
                <a:latin typeface="Times New Roman" panose="02020603050405020304" pitchFamily="18" charset="0"/>
                <a:cs typeface="Times New Roman" panose="02020603050405020304" pitchFamily="18" charset="0"/>
              </a:rPr>
              <a:t>E-mail	: </a:t>
            </a:r>
            <a:r>
              <a:rPr lang="en-US" altLang="ja-JP" sz="1600" u="sng" dirty="0">
                <a:solidFill>
                  <a:srgbClr val="0000FF"/>
                </a:solidFill>
                <a:effectLst/>
                <a:latin typeface="Times New Roman" panose="02020603050405020304" pitchFamily="18" charset="0"/>
                <a:cs typeface="Times New Roman" panose="02020603050405020304" pitchFamily="18" charset="0"/>
                <a:hlinkClick r:id="rId3"/>
              </a:rPr>
              <a:t>isdeiv2023@epower.ees.saitama-u.ac.jp</a:t>
            </a:r>
            <a:endParaRPr lang="en-US" altLang="ja-JP" sz="1600" u="sng" dirty="0">
              <a:solidFill>
                <a:srgbClr val="0000FF"/>
              </a:solidFill>
              <a:effectLst/>
              <a:latin typeface="Times New Roman" panose="02020603050405020304" pitchFamily="18" charset="0"/>
              <a:cs typeface="Times New Roman" panose="02020603050405020304" pitchFamily="18" charset="0"/>
            </a:endParaRPr>
          </a:p>
          <a:p>
            <a:pPr>
              <a:tabLst>
                <a:tab pos="801688" algn="l"/>
              </a:tabLst>
            </a:pPr>
            <a:r>
              <a:rPr lang="en-US" altLang="ja-JP" sz="1600" dirty="0">
                <a:latin typeface="Times New Roman" panose="02020603050405020304" pitchFamily="18" charset="0"/>
                <a:cs typeface="Times New Roman" panose="02020603050405020304" pitchFamily="18" charset="0"/>
              </a:rPr>
              <a:t>Website	: </a:t>
            </a:r>
            <a:r>
              <a:rPr lang="en-US" altLang="ja-JP" sz="1600" dirty="0">
                <a:latin typeface="Times New Roman" panose="02020603050405020304" pitchFamily="18" charset="0"/>
                <a:cs typeface="Times New Roman" panose="02020603050405020304" pitchFamily="18" charset="0"/>
                <a:hlinkClick r:id="rId4"/>
              </a:rPr>
              <a:t>http://isdeiv2023.w3.kanazawa-u.ac.jp</a:t>
            </a:r>
            <a:endParaRPr lang="ja-JP" altLang="ja-JP" sz="16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8A1BA840-48B4-4EEC-9200-25D9D8A78C57}"/>
              </a:ext>
            </a:extLst>
          </p:cNvPr>
          <p:cNvSpPr txBox="1"/>
          <p:nvPr/>
        </p:nvSpPr>
        <p:spPr>
          <a:xfrm>
            <a:off x="250827" y="2576736"/>
            <a:ext cx="1606530"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Important dates</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519D8134-D38D-4CB4-AB5F-4AEC59C97956}"/>
              </a:ext>
            </a:extLst>
          </p:cNvPr>
          <p:cNvSpPr txBox="1"/>
          <p:nvPr/>
        </p:nvSpPr>
        <p:spPr>
          <a:xfrm>
            <a:off x="404813" y="2837473"/>
            <a:ext cx="6264276" cy="1261884"/>
          </a:xfrm>
          <a:prstGeom prst="rect">
            <a:avLst/>
          </a:prstGeom>
          <a:noFill/>
        </p:spPr>
        <p:txBody>
          <a:bodyPr wrap="square" rtlCol="0">
            <a:spAutoFit/>
          </a:bodyPr>
          <a:lstStyle/>
          <a:p>
            <a:pPr>
              <a:lnSpc>
                <a:spcPct val="95000"/>
              </a:lnSpc>
              <a:tabLst>
                <a:tab pos="3411538" algn="l"/>
              </a:tabLst>
            </a:pPr>
            <a:r>
              <a:rPr lang="en-US" altLang="ja-JP" sz="1600" dirty="0">
                <a:latin typeface="Times New Roman" panose="02020603050405020304" pitchFamily="18" charset="0"/>
                <a:cs typeface="Times New Roman" panose="02020603050405020304" pitchFamily="18" charset="0"/>
              </a:rPr>
              <a:t>- Deadline for abstract submission	: September 15, 2022</a:t>
            </a:r>
            <a:endParaRPr lang="ja-JP" altLang="ja-JP" sz="1600" dirty="0">
              <a:latin typeface="Times New Roman" panose="02020603050405020304" pitchFamily="18" charset="0"/>
              <a:cs typeface="Times New Roman" panose="02020603050405020304" pitchFamily="18" charset="0"/>
            </a:endParaRPr>
          </a:p>
          <a:p>
            <a:pPr>
              <a:lnSpc>
                <a:spcPct val="95000"/>
              </a:lnSpc>
              <a:tabLst>
                <a:tab pos="3411538" algn="l"/>
              </a:tabLst>
            </a:pPr>
            <a:r>
              <a:rPr lang="en-US" altLang="ja-JP" sz="1600" dirty="0">
                <a:latin typeface="Times New Roman" panose="02020603050405020304" pitchFamily="18" charset="0"/>
                <a:cs typeface="Times New Roman" panose="02020603050405020304" pitchFamily="18" charset="0"/>
              </a:rPr>
              <a:t>- Notification of abstract acceptance	: December 15, 2022</a:t>
            </a:r>
            <a:endParaRPr lang="ja-JP" altLang="ja-JP" sz="1600" dirty="0">
              <a:latin typeface="Times New Roman" panose="02020603050405020304" pitchFamily="18" charset="0"/>
              <a:cs typeface="Times New Roman" panose="02020603050405020304" pitchFamily="18" charset="0"/>
            </a:endParaRPr>
          </a:p>
          <a:p>
            <a:pPr>
              <a:lnSpc>
                <a:spcPct val="95000"/>
              </a:lnSpc>
              <a:tabLst>
                <a:tab pos="3411538" algn="l"/>
              </a:tabLst>
            </a:pPr>
            <a:r>
              <a:rPr lang="en-US" altLang="ja-JP" sz="1600" dirty="0">
                <a:latin typeface="Times New Roman" panose="02020603050405020304" pitchFamily="18" charset="0"/>
                <a:cs typeface="Times New Roman" panose="02020603050405020304" pitchFamily="18" charset="0"/>
              </a:rPr>
              <a:t>- Deadline for full paper submission	: March 15, 2023</a:t>
            </a:r>
            <a:endParaRPr lang="ja-JP" altLang="ja-JP" sz="1600" dirty="0">
              <a:latin typeface="Times New Roman" panose="02020603050405020304" pitchFamily="18" charset="0"/>
              <a:cs typeface="Times New Roman" panose="02020603050405020304" pitchFamily="18" charset="0"/>
            </a:endParaRPr>
          </a:p>
          <a:p>
            <a:pPr>
              <a:lnSpc>
                <a:spcPct val="95000"/>
              </a:lnSpc>
              <a:tabLst>
                <a:tab pos="3411538" algn="l"/>
              </a:tabLst>
            </a:pPr>
            <a:r>
              <a:rPr lang="en-US" altLang="ja-JP" sz="1600" dirty="0">
                <a:latin typeface="Times New Roman" panose="02020603050405020304" pitchFamily="18" charset="0"/>
                <a:cs typeface="Times New Roman" panose="02020603050405020304" pitchFamily="18" charset="0"/>
              </a:rPr>
              <a:t>- Notification of full paper acceptance	: April 24, 2023</a:t>
            </a:r>
            <a:endParaRPr lang="ja-JP" altLang="ja-JP" sz="1600" dirty="0">
              <a:latin typeface="Times New Roman" panose="02020603050405020304" pitchFamily="18" charset="0"/>
              <a:cs typeface="Times New Roman" panose="02020603050405020304" pitchFamily="18" charset="0"/>
            </a:endParaRPr>
          </a:p>
          <a:p>
            <a:pPr>
              <a:lnSpc>
                <a:spcPct val="95000"/>
              </a:lnSpc>
              <a:tabLst>
                <a:tab pos="3411538" algn="l"/>
              </a:tabLst>
            </a:pPr>
            <a:r>
              <a:rPr lang="en-US" altLang="ja-JP" sz="1600" dirty="0">
                <a:latin typeface="Times New Roman" panose="02020603050405020304" pitchFamily="18" charset="0"/>
                <a:cs typeface="Times New Roman" panose="02020603050405020304" pitchFamily="18" charset="0"/>
              </a:rPr>
              <a:t>- Conference	: June 25 – 30, 2023</a:t>
            </a:r>
            <a:endParaRPr lang="ja-JP" altLang="ja-JP" sz="1600" dirty="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180F132-1063-48A4-AABF-B064AC7A99BE}"/>
              </a:ext>
            </a:extLst>
          </p:cNvPr>
          <p:cNvSpPr txBox="1"/>
          <p:nvPr/>
        </p:nvSpPr>
        <p:spPr>
          <a:xfrm>
            <a:off x="250827" y="7154184"/>
            <a:ext cx="3358612"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Local Organizing Committee - LOC</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841CEC4E-8238-4CF9-B59E-5F7948900B83}"/>
              </a:ext>
            </a:extLst>
          </p:cNvPr>
          <p:cNvSpPr txBox="1"/>
          <p:nvPr/>
        </p:nvSpPr>
        <p:spPr>
          <a:xfrm>
            <a:off x="-6684" y="7473280"/>
            <a:ext cx="4371788" cy="2419124"/>
          </a:xfrm>
          <a:prstGeom prst="rect">
            <a:avLst/>
          </a:prstGeom>
          <a:noFill/>
        </p:spPr>
        <p:txBody>
          <a:bodyPr wrap="square" rtlCol="0">
            <a:spAutoFit/>
          </a:bodyPr>
          <a:lstStyle/>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E. Kaneko, Chair (University of the Ryukyus) </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A. </a:t>
            </a:r>
            <a:r>
              <a:rPr lang="en-US" altLang="ja-JP" sz="1200" dirty="0" err="1">
                <a:latin typeface="Times New Roman" panose="02020603050405020304" pitchFamily="18" charset="0"/>
                <a:cs typeface="Times New Roman" panose="02020603050405020304" pitchFamily="18" charset="0"/>
              </a:rPr>
              <a:t>Kumada</a:t>
            </a:r>
            <a:r>
              <a:rPr lang="en-US" altLang="ja-JP" sz="1200" dirty="0">
                <a:latin typeface="Times New Roman" panose="02020603050405020304" pitchFamily="18" charset="0"/>
                <a:cs typeface="Times New Roman" panose="02020603050405020304" pitchFamily="18" charset="0"/>
              </a:rPr>
              <a:t>, Vice Chair (The University of Tokyo)</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Y. </a:t>
            </a:r>
            <a:r>
              <a:rPr lang="en-US" altLang="ja-JP" sz="1200" dirty="0" err="1">
                <a:latin typeface="Times New Roman" panose="02020603050405020304" pitchFamily="18" charset="0"/>
                <a:cs typeface="Times New Roman" panose="02020603050405020304" pitchFamily="18" charset="0"/>
              </a:rPr>
              <a:t>Yamano</a:t>
            </a:r>
            <a:r>
              <a:rPr lang="en-US" altLang="ja-JP" sz="1200" dirty="0">
                <a:latin typeface="Times New Roman" panose="02020603050405020304" pitchFamily="18" charset="0"/>
                <a:cs typeface="Times New Roman" panose="02020603050405020304" pitchFamily="18" charset="0"/>
              </a:rPr>
              <a:t>, Secretary (Saitama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H. Kojima, Editor of Proceedings (Nagoya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S. Harada (University of the Ryukyus)</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S. </a:t>
            </a:r>
            <a:r>
              <a:rPr lang="en-US" altLang="ja-JP" sz="1200" dirty="0" err="1">
                <a:latin typeface="Times New Roman" panose="02020603050405020304" pitchFamily="18" charset="0"/>
                <a:cs typeface="Times New Roman" panose="02020603050405020304" pitchFamily="18" charset="0"/>
              </a:rPr>
              <a:t>Yanabu</a:t>
            </a:r>
            <a:r>
              <a:rPr lang="en-US" altLang="ja-JP" sz="1200" dirty="0">
                <a:latin typeface="Times New Roman" panose="02020603050405020304" pitchFamily="18" charset="0"/>
                <a:cs typeface="Times New Roman" panose="02020603050405020304" pitchFamily="18" charset="0"/>
              </a:rPr>
              <a:t> (Xi'an </a:t>
            </a:r>
            <a:r>
              <a:rPr lang="en-US" altLang="ja-JP" sz="1200" dirty="0" err="1">
                <a:latin typeface="Times New Roman" panose="02020603050405020304" pitchFamily="18" charset="0"/>
                <a:cs typeface="Times New Roman" panose="02020603050405020304" pitchFamily="18" charset="0"/>
              </a:rPr>
              <a:t>Jaotong</a:t>
            </a:r>
            <a:r>
              <a:rPr lang="en-US" altLang="ja-JP" sz="1200" dirty="0">
                <a:latin typeface="Times New Roman" panose="02020603050405020304" pitchFamily="18" charset="0"/>
                <a:cs typeface="Times New Roman" panose="02020603050405020304" pitchFamily="18" charset="0"/>
              </a:rPr>
              <a:t>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S. Kobayashi (Saitama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S. </a:t>
            </a:r>
            <a:r>
              <a:rPr lang="en-US" altLang="ja-JP" sz="1200" dirty="0" err="1">
                <a:latin typeface="Times New Roman" panose="02020603050405020304" pitchFamily="18" charset="0"/>
                <a:cs typeface="Times New Roman" panose="02020603050405020304" pitchFamily="18" charset="0"/>
              </a:rPr>
              <a:t>Kajita</a:t>
            </a:r>
            <a:r>
              <a:rPr lang="en-US" altLang="ja-JP" sz="1200" dirty="0">
                <a:latin typeface="Times New Roman" panose="02020603050405020304" pitchFamily="18" charset="0"/>
                <a:cs typeface="Times New Roman" panose="02020603050405020304" pitchFamily="18" charset="0"/>
              </a:rPr>
              <a:t> (Nagoya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T. Iwao (Tokyo City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Y. Inada (Saitama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K. Toyoda (Kyusyu Institute of Technology)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H. </a:t>
            </a:r>
            <a:r>
              <a:rPr lang="en-US" altLang="ja-JP" sz="1200" dirty="0" err="1">
                <a:latin typeface="Times New Roman" panose="02020603050405020304" pitchFamily="18" charset="0"/>
                <a:cs typeface="Times New Roman" panose="02020603050405020304" pitchFamily="18" charset="0"/>
              </a:rPr>
              <a:t>Akatsuka</a:t>
            </a:r>
            <a:r>
              <a:rPr lang="en-US" altLang="ja-JP" sz="1200" dirty="0">
                <a:latin typeface="Times New Roman" panose="02020603050405020304" pitchFamily="18" charset="0"/>
                <a:cs typeface="Times New Roman" panose="02020603050405020304" pitchFamily="18" charset="0"/>
              </a:rPr>
              <a:t> (Tokyo Institute of </a:t>
            </a:r>
            <a:r>
              <a:rPr lang="en-US" altLang="ja-JP" sz="1200" dirty="0" err="1">
                <a:latin typeface="Times New Roman" panose="02020603050405020304" pitchFamily="18" charset="0"/>
                <a:cs typeface="Times New Roman" panose="02020603050405020304" pitchFamily="18" charset="0"/>
              </a:rPr>
              <a:t>Techonology</a:t>
            </a:r>
            <a:r>
              <a:rPr lang="en-US" altLang="ja-JP" sz="1200" dirty="0">
                <a:latin typeface="Times New Roman" panose="02020603050405020304" pitchFamily="18" charset="0"/>
                <a:cs typeface="Times New Roman" panose="02020603050405020304" pitchFamily="18" charset="0"/>
              </a:rPr>
              <a:t>)</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M. Sasaki (University of Tsukuba)</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T. </a:t>
            </a:r>
            <a:r>
              <a:rPr lang="en-US" altLang="ja-JP" sz="1200" dirty="0" err="1">
                <a:latin typeface="Times New Roman" panose="02020603050405020304" pitchFamily="18" charset="0"/>
                <a:cs typeface="Times New Roman" panose="02020603050405020304" pitchFamily="18" charset="0"/>
              </a:rPr>
              <a:t>Fujino</a:t>
            </a:r>
            <a:r>
              <a:rPr lang="en-US" altLang="ja-JP" sz="1200" dirty="0">
                <a:latin typeface="Times New Roman" panose="02020603050405020304" pitchFamily="18" charset="0"/>
                <a:cs typeface="Times New Roman" panose="02020603050405020304" pitchFamily="18" charset="0"/>
              </a:rPr>
              <a:t> (University of Tsukuba)</a:t>
            </a:r>
          </a:p>
        </p:txBody>
      </p:sp>
      <p:sp>
        <p:nvSpPr>
          <p:cNvPr id="19" name="テキスト ボックス 18">
            <a:extLst>
              <a:ext uri="{FF2B5EF4-FFF2-40B4-BE49-F238E27FC236}">
                <a16:creationId xmlns:a16="http://schemas.microsoft.com/office/drawing/2014/main" id="{5E5CC64F-FB98-43A2-8A22-7E9C98C792CF}"/>
              </a:ext>
            </a:extLst>
          </p:cNvPr>
          <p:cNvSpPr txBox="1"/>
          <p:nvPr/>
        </p:nvSpPr>
        <p:spPr>
          <a:xfrm>
            <a:off x="3859453" y="7473280"/>
            <a:ext cx="3006879" cy="2419124"/>
          </a:xfrm>
          <a:prstGeom prst="rect">
            <a:avLst/>
          </a:prstGeom>
          <a:noFill/>
        </p:spPr>
        <p:txBody>
          <a:bodyPr wrap="square">
            <a:spAutoFit/>
          </a:bodyPr>
          <a:lstStyle/>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Y. Tanaka (Kanazawa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Y. Nakano (Kanazawa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H. Iwabuchi (</a:t>
            </a:r>
            <a:r>
              <a:rPr lang="en-US" altLang="ja-JP" sz="1200" dirty="0" err="1">
                <a:latin typeface="Times New Roman" panose="02020603050405020304" pitchFamily="18" charset="0"/>
                <a:cs typeface="Times New Roman" panose="02020603050405020304" pitchFamily="18" charset="0"/>
              </a:rPr>
              <a:t>Shonan</a:t>
            </a:r>
            <a:r>
              <a:rPr lang="en-US" altLang="ja-JP" sz="1200" dirty="0">
                <a:latin typeface="Times New Roman" panose="02020603050405020304" pitchFamily="18" charset="0"/>
                <a:cs typeface="Times New Roman" panose="02020603050405020304" pitchFamily="18" charset="0"/>
              </a:rPr>
              <a:t> Institute of Technology)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Y. </a:t>
            </a:r>
            <a:r>
              <a:rPr lang="en-US" altLang="ja-JP" sz="1200" dirty="0" err="1">
                <a:latin typeface="Times New Roman" panose="02020603050405020304" pitchFamily="18" charset="0"/>
                <a:cs typeface="Times New Roman" panose="02020603050405020304" pitchFamily="18" charset="0"/>
              </a:rPr>
              <a:t>Niwa</a:t>
            </a:r>
            <a:r>
              <a:rPr lang="en-US" altLang="ja-JP" sz="1200" dirty="0">
                <a:latin typeface="Times New Roman" panose="02020603050405020304" pitchFamily="18" charset="0"/>
                <a:cs typeface="Times New Roman" panose="02020603050405020304" pitchFamily="18" charset="0"/>
              </a:rPr>
              <a:t> (Toshiba Corporation)</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N. </a:t>
            </a:r>
            <a:r>
              <a:rPr lang="en-US" altLang="ja-JP" sz="1200" dirty="0" err="1">
                <a:latin typeface="Times New Roman" panose="02020603050405020304" pitchFamily="18" charset="0"/>
                <a:cs typeface="Times New Roman" panose="02020603050405020304" pitchFamily="18" charset="0"/>
              </a:rPr>
              <a:t>Asari</a:t>
            </a:r>
            <a:r>
              <a:rPr lang="en-US" altLang="ja-JP" sz="1200" dirty="0">
                <a:latin typeface="Times New Roman" panose="02020603050405020304" pitchFamily="18" charset="0"/>
                <a:cs typeface="Times New Roman" panose="02020603050405020304" pitchFamily="18" charset="0"/>
              </a:rPr>
              <a:t> (Toshiba Corporation)</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H. </a:t>
            </a:r>
            <a:r>
              <a:rPr lang="en-US" altLang="ja-JP" sz="1200" dirty="0" err="1">
                <a:latin typeface="Times New Roman" panose="02020603050405020304" pitchFamily="18" charset="0"/>
                <a:cs typeface="Times New Roman" panose="02020603050405020304" pitchFamily="18" charset="0"/>
              </a:rPr>
              <a:t>Urai</a:t>
            </a:r>
            <a:r>
              <a:rPr lang="en-US" altLang="ja-JP" sz="1200" dirty="0">
                <a:latin typeface="Times New Roman" panose="02020603050405020304" pitchFamily="18" charset="0"/>
                <a:cs typeface="Times New Roman" panose="02020603050405020304" pitchFamily="18" charset="0"/>
              </a:rPr>
              <a:t> (Daido University)</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H. Morita (Hitachi, Ltd.)</a:t>
            </a:r>
          </a:p>
          <a:p>
            <a:pPr>
              <a:lnSpc>
                <a:spcPct val="90000"/>
              </a:lnSpc>
              <a:tabLst>
                <a:tab pos="82550" algn="l"/>
              </a:tabLst>
            </a:pPr>
            <a:r>
              <a:rPr lang="en-US" altLang="ja-JP" sz="1200" dirty="0" err="1">
                <a:latin typeface="Times New Roman" panose="02020603050405020304" pitchFamily="18" charset="0"/>
                <a:cs typeface="Times New Roman" panose="02020603050405020304" pitchFamily="18" charset="0"/>
              </a:rPr>
              <a:t>H.Torii</a:t>
            </a:r>
            <a:r>
              <a:rPr lang="en-US" altLang="ja-JP" sz="1200" dirty="0">
                <a:latin typeface="Times New Roman" panose="02020603050405020304" pitchFamily="18" charset="0"/>
                <a:cs typeface="Times New Roman" panose="02020603050405020304" pitchFamily="18" charset="0"/>
              </a:rPr>
              <a:t> (Fuji Electric CO., LTD.)</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T. </a:t>
            </a:r>
            <a:r>
              <a:rPr lang="en-US" altLang="ja-JP" sz="1200" dirty="0" err="1">
                <a:latin typeface="Times New Roman" panose="02020603050405020304" pitchFamily="18" charset="0"/>
                <a:cs typeface="Times New Roman" panose="02020603050405020304" pitchFamily="18" charset="0"/>
              </a:rPr>
              <a:t>Donen</a:t>
            </a:r>
            <a:r>
              <a:rPr lang="en-US" altLang="ja-JP" sz="1200" dirty="0">
                <a:latin typeface="Times New Roman" panose="02020603050405020304" pitchFamily="18" charset="0"/>
                <a:cs typeface="Times New Roman" panose="02020603050405020304" pitchFamily="18" charset="0"/>
              </a:rPr>
              <a:t> (Mitsubishi Electric Corporation)</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H. Fukuda (MEIDENSHA CORPORATION)</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T. Abe (KEK)</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K. Nitta (JAXA)</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A. Kojima (QST)</a:t>
            </a:r>
          </a:p>
          <a:p>
            <a:pPr>
              <a:lnSpc>
                <a:spcPct val="90000"/>
              </a:lnSpc>
              <a:tabLst>
                <a:tab pos="82550" algn="l"/>
              </a:tabLst>
            </a:pPr>
            <a:r>
              <a:rPr lang="en-US" altLang="ja-JP" sz="1200" dirty="0">
                <a:latin typeface="Times New Roman" panose="02020603050405020304" pitchFamily="18" charset="0"/>
                <a:cs typeface="Times New Roman" panose="02020603050405020304" pitchFamily="18" charset="0"/>
              </a:rPr>
              <a:t>K. Murakami (AIST)</a:t>
            </a:r>
            <a:endParaRPr lang="ja-JP" altLang="en-US" sz="1200" dirty="0"/>
          </a:p>
        </p:txBody>
      </p:sp>
      <p:sp>
        <p:nvSpPr>
          <p:cNvPr id="22" name="テキスト ボックス 21">
            <a:extLst>
              <a:ext uri="{FF2B5EF4-FFF2-40B4-BE49-F238E27FC236}">
                <a16:creationId xmlns:a16="http://schemas.microsoft.com/office/drawing/2014/main" id="{BB18E822-B170-42C6-B072-FCD5A0A70DFC}"/>
              </a:ext>
            </a:extLst>
          </p:cNvPr>
          <p:cNvSpPr txBox="1"/>
          <p:nvPr/>
        </p:nvSpPr>
        <p:spPr>
          <a:xfrm>
            <a:off x="-6684" y="5309928"/>
            <a:ext cx="1791303" cy="1754326"/>
          </a:xfrm>
          <a:prstGeom prst="rect">
            <a:avLst/>
          </a:prstGeom>
          <a:noFill/>
        </p:spPr>
        <p:txBody>
          <a:bodyPr wrap="square">
            <a:spAutoFit/>
          </a:bodyPr>
          <a:lstStyle/>
          <a:p>
            <a:r>
              <a:rPr lang="en-US" altLang="ja-JP" sz="1200" dirty="0">
                <a:latin typeface="Times New Roman" panose="02020603050405020304" pitchFamily="18" charset="0"/>
                <a:cs typeface="Times New Roman" panose="02020603050405020304" pitchFamily="18" charset="0"/>
              </a:rPr>
              <a:t>Shenli JIA</a:t>
            </a:r>
          </a:p>
          <a:p>
            <a:r>
              <a:rPr lang="en-US" altLang="ja-JP" sz="1200" dirty="0">
                <a:latin typeface="Times New Roman" panose="02020603050405020304" pitchFamily="18" charset="0"/>
                <a:cs typeface="Times New Roman" panose="02020603050405020304" pitchFamily="18" charset="0"/>
              </a:rPr>
              <a:t>Alexander BATRAKOV</a:t>
            </a:r>
          </a:p>
          <a:p>
            <a:r>
              <a:rPr lang="en-US" altLang="ja-JP" sz="1200" dirty="0">
                <a:latin typeface="Times New Roman" panose="02020603050405020304" pitchFamily="18" charset="0"/>
                <a:cs typeface="Times New Roman" panose="02020603050405020304" pitchFamily="18" charset="0"/>
              </a:rPr>
              <a:t>Michael KURRAT</a:t>
            </a:r>
          </a:p>
          <a:p>
            <a:r>
              <a:rPr lang="en-US" altLang="ja-JP" sz="1200" dirty="0">
                <a:latin typeface="Times New Roman" panose="02020603050405020304" pitchFamily="18" charset="0"/>
                <a:cs typeface="Times New Roman" panose="02020603050405020304" pitchFamily="18" charset="0"/>
              </a:rPr>
              <a:t>Matthew M. HOPKINS</a:t>
            </a:r>
          </a:p>
          <a:p>
            <a:r>
              <a:rPr lang="en-US" altLang="ja-JP" sz="1200" dirty="0">
                <a:latin typeface="Times New Roman" panose="02020603050405020304" pitchFamily="18" charset="0"/>
                <a:cs typeface="Times New Roman" panose="02020603050405020304" pitchFamily="18" charset="0"/>
              </a:rPr>
              <a:t>René P.P. SMEETS</a:t>
            </a:r>
          </a:p>
          <a:p>
            <a:r>
              <a:rPr lang="en-US" altLang="ja-JP" sz="1200" dirty="0">
                <a:latin typeface="Times New Roman" panose="02020603050405020304" pitchFamily="18" charset="0"/>
                <a:cs typeface="Times New Roman" panose="02020603050405020304" pitchFamily="18" charset="0"/>
              </a:rPr>
              <a:t>Raymond L. BOXMAN</a:t>
            </a:r>
          </a:p>
          <a:p>
            <a:r>
              <a:rPr lang="en-US" altLang="ja-JP" sz="1200" dirty="0">
                <a:latin typeface="Times New Roman" panose="02020603050405020304" pitchFamily="18" charset="0"/>
                <a:cs typeface="Times New Roman" panose="02020603050405020304" pitchFamily="18" charset="0"/>
              </a:rPr>
              <a:t>Edgar DULLNI</a:t>
            </a:r>
          </a:p>
          <a:p>
            <a:r>
              <a:rPr lang="en-US" altLang="ja-JP" sz="1200" dirty="0">
                <a:latin typeface="Times New Roman" panose="02020603050405020304" pitchFamily="18" charset="0"/>
                <a:cs typeface="Times New Roman" panose="02020603050405020304" pitchFamily="18" charset="0"/>
              </a:rPr>
              <a:t>Leslie T. FALKINGHAM</a:t>
            </a:r>
          </a:p>
          <a:p>
            <a:r>
              <a:rPr lang="en-US" altLang="ja-JP" sz="1200" dirty="0">
                <a:latin typeface="Times New Roman" panose="02020603050405020304" pitchFamily="18" charset="0"/>
                <a:cs typeface="Times New Roman" panose="02020603050405020304" pitchFamily="18" charset="0"/>
              </a:rPr>
              <a:t>André ANDERS</a:t>
            </a:r>
          </a:p>
        </p:txBody>
      </p:sp>
      <p:sp>
        <p:nvSpPr>
          <p:cNvPr id="24" name="テキスト ボックス 23">
            <a:extLst>
              <a:ext uri="{FF2B5EF4-FFF2-40B4-BE49-F238E27FC236}">
                <a16:creationId xmlns:a16="http://schemas.microsoft.com/office/drawing/2014/main" id="{0537DDD0-2B6F-4B9D-A60A-795B413EB0A0}"/>
              </a:ext>
            </a:extLst>
          </p:cNvPr>
          <p:cNvSpPr txBox="1"/>
          <p:nvPr/>
        </p:nvSpPr>
        <p:spPr>
          <a:xfrm>
            <a:off x="1700808" y="5309928"/>
            <a:ext cx="2457365" cy="1754326"/>
          </a:xfrm>
          <a:prstGeom prst="rect">
            <a:avLst/>
          </a:prstGeom>
          <a:noFill/>
        </p:spPr>
        <p:txBody>
          <a:bodyPr wrap="square">
            <a:spAutoFit/>
          </a:bodyPr>
          <a:lstStyle/>
          <a:p>
            <a:r>
              <a:rPr lang="en-US" altLang="ja-JP" sz="1200" dirty="0">
                <a:latin typeface="Times New Roman" panose="02020603050405020304" pitchFamily="18" charset="0"/>
                <a:cs typeface="Times New Roman" panose="02020603050405020304" pitchFamily="18" charset="0"/>
              </a:rPr>
              <a:t>P.R. China, (Chair)</a:t>
            </a:r>
          </a:p>
          <a:p>
            <a:r>
              <a:rPr lang="en-US" altLang="ja-JP" sz="1200" dirty="0">
                <a:latin typeface="Times New Roman" panose="02020603050405020304" pitchFamily="18" charset="0"/>
                <a:cs typeface="Times New Roman" panose="02020603050405020304" pitchFamily="18" charset="0"/>
              </a:rPr>
              <a:t>Russia, (Vice Chair)</a:t>
            </a:r>
          </a:p>
          <a:p>
            <a:r>
              <a:rPr lang="en-US" altLang="ja-JP" sz="1200" dirty="0">
                <a:latin typeface="Times New Roman" panose="02020603050405020304" pitchFamily="18" charset="0"/>
                <a:cs typeface="Times New Roman" panose="02020603050405020304" pitchFamily="18" charset="0"/>
              </a:rPr>
              <a:t>Germany, (Secretary)</a:t>
            </a:r>
          </a:p>
          <a:p>
            <a:r>
              <a:rPr lang="en-US" altLang="ja-JP" sz="1200" dirty="0">
                <a:latin typeface="Times New Roman" panose="02020603050405020304" pitchFamily="18" charset="0"/>
                <a:cs typeface="Times New Roman" panose="02020603050405020304" pitchFamily="18" charset="0"/>
              </a:rPr>
              <a:t>USA, (Treasurer)</a:t>
            </a:r>
          </a:p>
          <a:p>
            <a:r>
              <a:rPr lang="en-US" altLang="ja-JP" sz="1200" dirty="0">
                <a:latin typeface="Times New Roman" panose="02020603050405020304" pitchFamily="18" charset="0"/>
                <a:cs typeface="Times New Roman" panose="02020603050405020304" pitchFamily="18" charset="0"/>
              </a:rPr>
              <a:t>Netherlands (Awards Comm. Chair)</a:t>
            </a:r>
          </a:p>
          <a:p>
            <a:r>
              <a:rPr lang="en-US" altLang="ja-JP" sz="1200" dirty="0">
                <a:latin typeface="Times New Roman" panose="02020603050405020304" pitchFamily="18" charset="0"/>
                <a:cs typeface="Times New Roman" panose="02020603050405020304" pitchFamily="18" charset="0"/>
              </a:rPr>
              <a:t>Israel</a:t>
            </a:r>
          </a:p>
          <a:p>
            <a:r>
              <a:rPr lang="en-US" altLang="ja-JP" sz="1200" dirty="0">
                <a:latin typeface="Times New Roman" panose="02020603050405020304" pitchFamily="18" charset="0"/>
                <a:cs typeface="Times New Roman" panose="02020603050405020304" pitchFamily="18" charset="0"/>
              </a:rPr>
              <a:t>Germany</a:t>
            </a:r>
          </a:p>
          <a:p>
            <a:r>
              <a:rPr lang="en-US" altLang="ja-JP" sz="1200" dirty="0">
                <a:latin typeface="Times New Roman" panose="02020603050405020304" pitchFamily="18" charset="0"/>
                <a:cs typeface="Times New Roman" panose="02020603050405020304" pitchFamily="18" charset="0"/>
              </a:rPr>
              <a:t>United Kingdom</a:t>
            </a:r>
          </a:p>
          <a:p>
            <a:r>
              <a:rPr lang="en-US" altLang="ja-JP" sz="1200" dirty="0">
                <a:latin typeface="Times New Roman" panose="02020603050405020304" pitchFamily="18" charset="0"/>
                <a:cs typeface="Times New Roman" panose="02020603050405020304" pitchFamily="18" charset="0"/>
              </a:rPr>
              <a:t>USA</a:t>
            </a:r>
          </a:p>
        </p:txBody>
      </p:sp>
      <p:sp>
        <p:nvSpPr>
          <p:cNvPr id="25" name="テキスト ボックス 24">
            <a:extLst>
              <a:ext uri="{FF2B5EF4-FFF2-40B4-BE49-F238E27FC236}">
                <a16:creationId xmlns:a16="http://schemas.microsoft.com/office/drawing/2014/main" id="{82B70186-B5DF-41A9-87AD-FC4728943FAF}"/>
              </a:ext>
            </a:extLst>
          </p:cNvPr>
          <p:cNvSpPr txBox="1"/>
          <p:nvPr/>
        </p:nvSpPr>
        <p:spPr>
          <a:xfrm>
            <a:off x="250827" y="5025008"/>
            <a:ext cx="4895892" cy="338554"/>
          </a:xfrm>
          <a:prstGeom prst="rect">
            <a:avLst/>
          </a:prstGeom>
          <a:noFill/>
        </p:spPr>
        <p:txBody>
          <a:bodyPr wrap="none" rtlCol="0">
            <a:spAutoFit/>
          </a:bodyPr>
          <a:lstStyle/>
          <a:p>
            <a:r>
              <a:rPr kumimoji="1" lang="en-US" altLang="ja-JP" sz="1600" b="1" dirty="0">
                <a:solidFill>
                  <a:srgbClr val="C00000"/>
                </a:solidFill>
                <a:latin typeface="Times New Roman" panose="02020603050405020304" pitchFamily="18" charset="0"/>
                <a:cs typeface="Times New Roman" panose="02020603050405020304" pitchFamily="18" charset="0"/>
              </a:rPr>
              <a:t>Permanent International Scientific Committee - PISC</a:t>
            </a:r>
            <a:endParaRPr kumimoji="1" lang="ja-JP" altLang="en-US" sz="1600" b="1" dirty="0">
              <a:solidFill>
                <a:srgbClr val="C00000"/>
              </a:solidFill>
              <a:latin typeface="Times New Roman" panose="02020603050405020304" pitchFamily="18" charset="0"/>
              <a:cs typeface="Times New Roman" panose="02020603050405020304" pitchFamily="18" charset="0"/>
            </a:endParaRPr>
          </a:p>
        </p:txBody>
      </p:sp>
      <p:sp>
        <p:nvSpPr>
          <p:cNvPr id="27" name="テキスト ボックス 26">
            <a:extLst>
              <a:ext uri="{FF2B5EF4-FFF2-40B4-BE49-F238E27FC236}">
                <a16:creationId xmlns:a16="http://schemas.microsoft.com/office/drawing/2014/main" id="{1C9A1CF7-6012-47B1-B7A2-BBBDF3BC8B76}"/>
              </a:ext>
            </a:extLst>
          </p:cNvPr>
          <p:cNvSpPr txBox="1"/>
          <p:nvPr/>
        </p:nvSpPr>
        <p:spPr>
          <a:xfrm>
            <a:off x="4077072" y="5309928"/>
            <a:ext cx="1656184" cy="1754326"/>
          </a:xfrm>
          <a:prstGeom prst="rect">
            <a:avLst/>
          </a:prstGeom>
          <a:noFill/>
        </p:spPr>
        <p:txBody>
          <a:bodyPr wrap="square">
            <a:spAutoFit/>
          </a:bodyPr>
          <a:lstStyle/>
          <a:p>
            <a:r>
              <a:rPr lang="en-US" altLang="ja-JP" sz="1200" dirty="0">
                <a:latin typeface="Times New Roman" panose="02020603050405020304" pitchFamily="18" charset="0"/>
                <a:cs typeface="Times New Roman" panose="02020603050405020304" pitchFamily="18" charset="0"/>
              </a:rPr>
              <a:t>Eiji  KANEKO</a:t>
            </a:r>
          </a:p>
          <a:p>
            <a:r>
              <a:rPr lang="en-US" altLang="ja-JP" sz="1200" dirty="0">
                <a:latin typeface="Times New Roman" panose="02020603050405020304" pitchFamily="18" charset="0"/>
                <a:cs typeface="Times New Roman" panose="02020603050405020304" pitchFamily="18" charset="0"/>
              </a:rPr>
              <a:t>Sandeep KULKARNI</a:t>
            </a:r>
          </a:p>
          <a:p>
            <a:r>
              <a:rPr lang="en-US" altLang="ja-JP" sz="1200" dirty="0">
                <a:latin typeface="Times New Roman" panose="02020603050405020304" pitchFamily="18" charset="0"/>
                <a:cs typeface="Times New Roman" panose="02020603050405020304" pitchFamily="18" charset="0"/>
              </a:rPr>
              <a:t>Akiko KUMADA</a:t>
            </a:r>
          </a:p>
          <a:p>
            <a:r>
              <a:rPr lang="en-US" altLang="ja-JP" sz="1200" dirty="0">
                <a:latin typeface="Times New Roman" panose="02020603050405020304" pitchFamily="18" charset="0"/>
                <a:cs typeface="Times New Roman" panose="02020603050405020304" pitchFamily="18" charset="0"/>
              </a:rPr>
              <a:t>H. Craig MILLER</a:t>
            </a:r>
          </a:p>
          <a:p>
            <a:r>
              <a:rPr lang="en-US" altLang="ja-JP" sz="1200" dirty="0">
                <a:latin typeface="Times New Roman" panose="02020603050405020304" pitchFamily="18" charset="0"/>
                <a:cs typeface="Times New Roman" panose="02020603050405020304" pitchFamily="18" charset="0"/>
              </a:rPr>
              <a:t>Antonio De LORENZI</a:t>
            </a:r>
          </a:p>
          <a:p>
            <a:r>
              <a:rPr lang="en-US" altLang="ja-JP" sz="1200" dirty="0" err="1">
                <a:latin typeface="Times New Roman" panose="02020603050405020304" pitchFamily="18" charset="0"/>
                <a:cs typeface="Times New Roman" panose="02020603050405020304" pitchFamily="18" charset="0"/>
              </a:rPr>
              <a:t>Sergej</a:t>
            </a:r>
            <a:r>
              <a:rPr lang="en-US" altLang="ja-JP" sz="1200" dirty="0">
                <a:latin typeface="Times New Roman" panose="02020603050405020304" pitchFamily="18" charset="0"/>
                <a:cs typeface="Times New Roman" panose="02020603050405020304" pitchFamily="18" charset="0"/>
              </a:rPr>
              <a:t> SHKOL'NIK</a:t>
            </a:r>
          </a:p>
          <a:p>
            <a:r>
              <a:rPr lang="en-US" altLang="ja-JP" sz="1200" dirty="0">
                <a:latin typeface="Times New Roman" panose="02020603050405020304" pitchFamily="18" charset="0"/>
                <a:cs typeface="Times New Roman" panose="02020603050405020304" pitchFamily="18" charset="0"/>
              </a:rPr>
              <a:t>Dirk UHRLANDT</a:t>
            </a:r>
          </a:p>
          <a:p>
            <a:r>
              <a:rPr lang="en-US" altLang="ja-JP" sz="1200" dirty="0">
                <a:latin typeface="Times New Roman" panose="02020603050405020304" pitchFamily="18" charset="0"/>
                <a:cs typeface="Times New Roman" panose="02020603050405020304" pitchFamily="18" charset="0"/>
              </a:rPr>
              <a:t>Satoru YANABU</a:t>
            </a:r>
          </a:p>
          <a:p>
            <a:r>
              <a:rPr lang="en-US" altLang="ja-JP" sz="1200" dirty="0" err="1">
                <a:latin typeface="Times New Roman" panose="02020603050405020304" pitchFamily="18" charset="0"/>
                <a:cs typeface="Times New Roman" panose="02020603050405020304" pitchFamily="18" charset="0"/>
              </a:rPr>
              <a:t>Jiyan</a:t>
            </a:r>
            <a:r>
              <a:rPr lang="en-US" altLang="ja-JP" sz="1200" dirty="0">
                <a:latin typeface="Times New Roman" panose="02020603050405020304" pitchFamily="18" charset="0"/>
                <a:cs typeface="Times New Roman" panose="02020603050405020304" pitchFamily="18" charset="0"/>
              </a:rPr>
              <a:t> ZOU</a:t>
            </a:r>
            <a:endParaRPr lang="ja-JP" altLang="en-US" sz="1200" dirty="0"/>
          </a:p>
        </p:txBody>
      </p:sp>
      <p:sp>
        <p:nvSpPr>
          <p:cNvPr id="29" name="テキスト ボックス 28">
            <a:extLst>
              <a:ext uri="{FF2B5EF4-FFF2-40B4-BE49-F238E27FC236}">
                <a16:creationId xmlns:a16="http://schemas.microsoft.com/office/drawing/2014/main" id="{572AE206-732B-4981-B275-98848EB18663}"/>
              </a:ext>
            </a:extLst>
          </p:cNvPr>
          <p:cNvSpPr txBox="1"/>
          <p:nvPr/>
        </p:nvSpPr>
        <p:spPr>
          <a:xfrm>
            <a:off x="5615181" y="5309928"/>
            <a:ext cx="1402948" cy="1754326"/>
          </a:xfrm>
          <a:prstGeom prst="rect">
            <a:avLst/>
          </a:prstGeom>
          <a:noFill/>
        </p:spPr>
        <p:txBody>
          <a:bodyPr wrap="square">
            <a:spAutoFit/>
          </a:bodyPr>
          <a:lstStyle/>
          <a:p>
            <a:r>
              <a:rPr lang="en-US" altLang="ja-JP" sz="1200" dirty="0">
                <a:latin typeface="Times New Roman" panose="02020603050405020304" pitchFamily="18" charset="0"/>
                <a:cs typeface="Times New Roman" panose="02020603050405020304" pitchFamily="18" charset="0"/>
              </a:rPr>
              <a:t>Japan</a:t>
            </a:r>
          </a:p>
          <a:p>
            <a:r>
              <a:rPr lang="en-US" altLang="ja-JP" sz="1200" dirty="0">
                <a:latin typeface="Times New Roman" panose="02020603050405020304" pitchFamily="18" charset="0"/>
                <a:cs typeface="Times New Roman" panose="02020603050405020304" pitchFamily="18" charset="0"/>
              </a:rPr>
              <a:t>India</a:t>
            </a:r>
          </a:p>
          <a:p>
            <a:r>
              <a:rPr lang="en-US" altLang="ja-JP" sz="1200" dirty="0">
                <a:latin typeface="Times New Roman" panose="02020603050405020304" pitchFamily="18" charset="0"/>
                <a:cs typeface="Times New Roman" panose="02020603050405020304" pitchFamily="18" charset="0"/>
              </a:rPr>
              <a:t>Japan</a:t>
            </a:r>
          </a:p>
          <a:p>
            <a:r>
              <a:rPr lang="en-US" altLang="ja-JP" sz="1200" dirty="0">
                <a:latin typeface="Times New Roman" panose="02020603050405020304" pitchFamily="18" charset="0"/>
                <a:cs typeface="Times New Roman" panose="02020603050405020304" pitchFamily="18" charset="0"/>
              </a:rPr>
              <a:t>USA</a:t>
            </a:r>
          </a:p>
          <a:p>
            <a:r>
              <a:rPr lang="en-US" altLang="ja-JP" sz="1200" dirty="0">
                <a:latin typeface="Times New Roman" panose="02020603050405020304" pitchFamily="18" charset="0"/>
                <a:cs typeface="Times New Roman" panose="02020603050405020304" pitchFamily="18" charset="0"/>
              </a:rPr>
              <a:t>Italy</a:t>
            </a:r>
          </a:p>
          <a:p>
            <a:r>
              <a:rPr lang="en-US" altLang="ja-JP" sz="1200" dirty="0">
                <a:latin typeface="Times New Roman" panose="02020603050405020304" pitchFamily="18" charset="0"/>
                <a:cs typeface="Times New Roman" panose="02020603050405020304" pitchFamily="18" charset="0"/>
              </a:rPr>
              <a:t>Russia</a:t>
            </a:r>
          </a:p>
          <a:p>
            <a:r>
              <a:rPr lang="en-US" altLang="ja-JP" sz="1200" dirty="0">
                <a:latin typeface="Times New Roman" panose="02020603050405020304" pitchFamily="18" charset="0"/>
                <a:cs typeface="Times New Roman" panose="02020603050405020304" pitchFamily="18" charset="0"/>
              </a:rPr>
              <a:t>Germany</a:t>
            </a:r>
          </a:p>
          <a:p>
            <a:r>
              <a:rPr lang="en-US" altLang="ja-JP" sz="1200" dirty="0">
                <a:latin typeface="Times New Roman" panose="02020603050405020304" pitchFamily="18" charset="0"/>
                <a:cs typeface="Times New Roman" panose="02020603050405020304" pitchFamily="18" charset="0"/>
              </a:rPr>
              <a:t>Japan (P.R. China)</a:t>
            </a:r>
          </a:p>
          <a:p>
            <a:r>
              <a:rPr lang="en-US" altLang="ja-JP" sz="1200" dirty="0">
                <a:latin typeface="Times New Roman" panose="02020603050405020304" pitchFamily="18" charset="0"/>
                <a:cs typeface="Times New Roman" panose="02020603050405020304" pitchFamily="18" charset="0"/>
              </a:rPr>
              <a:t>P.R. China</a:t>
            </a:r>
          </a:p>
        </p:txBody>
      </p:sp>
      <p:sp>
        <p:nvSpPr>
          <p:cNvPr id="32" name="テキスト ボックス 31">
            <a:extLst>
              <a:ext uri="{FF2B5EF4-FFF2-40B4-BE49-F238E27FC236}">
                <a16:creationId xmlns:a16="http://schemas.microsoft.com/office/drawing/2014/main" id="{2B69A5F9-24CC-4F91-A5E3-AFFEF86DA0B9}"/>
              </a:ext>
            </a:extLst>
          </p:cNvPr>
          <p:cNvSpPr txBox="1"/>
          <p:nvPr/>
        </p:nvSpPr>
        <p:spPr>
          <a:xfrm>
            <a:off x="821705" y="135192"/>
            <a:ext cx="5214591" cy="412421"/>
          </a:xfrm>
          <a:prstGeom prst="rect">
            <a:avLst/>
          </a:prstGeom>
          <a:noFill/>
        </p:spPr>
        <p:txBody>
          <a:bodyPr wrap="square" rtlCol="0">
            <a:spAutoFit/>
          </a:bodyPr>
          <a:lstStyle/>
          <a:p>
            <a:pPr algn="just">
              <a:lnSpc>
                <a:spcPct val="80000"/>
              </a:lnSpc>
            </a:pPr>
            <a:r>
              <a:rPr kumimoji="1" lang="en-US" altLang="ja-JP" sz="2600" b="1"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First Call for Papers: ISDEIV 2023</a:t>
            </a:r>
          </a:p>
        </p:txBody>
      </p:sp>
      <p:sp>
        <p:nvSpPr>
          <p:cNvPr id="34" name="テキスト ボックス 33">
            <a:extLst>
              <a:ext uri="{FF2B5EF4-FFF2-40B4-BE49-F238E27FC236}">
                <a16:creationId xmlns:a16="http://schemas.microsoft.com/office/drawing/2014/main" id="{5B60CDA8-1EE5-4B1D-987E-10F158D3259D}"/>
              </a:ext>
            </a:extLst>
          </p:cNvPr>
          <p:cNvSpPr txBox="1"/>
          <p:nvPr/>
        </p:nvSpPr>
        <p:spPr>
          <a:xfrm>
            <a:off x="4608917" y="1681165"/>
            <a:ext cx="2348475" cy="535531"/>
          </a:xfrm>
          <a:prstGeom prst="rect">
            <a:avLst/>
          </a:prstGeom>
          <a:noFill/>
        </p:spPr>
        <p:txBody>
          <a:bodyPr wrap="square">
            <a:spAutoFit/>
          </a:bodyPr>
          <a:lstStyle/>
          <a:p>
            <a:pPr algn="just">
              <a:lnSpc>
                <a:spcPct val="80000"/>
              </a:lnSpc>
            </a:pPr>
            <a:r>
              <a:rPr kumimoji="1" lang="en-US" altLang="ja-JP" sz="1800"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June 25-30, 2023</a:t>
            </a:r>
          </a:p>
          <a:p>
            <a:pPr algn="just">
              <a:lnSpc>
                <a:spcPct val="80000"/>
              </a:lnSpc>
            </a:pPr>
            <a:r>
              <a:rPr kumimoji="1" lang="en-US" altLang="ja-JP" sz="1800"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Naha, Okinawa, Japan</a:t>
            </a:r>
            <a:endParaRPr kumimoji="1" lang="ja-JP" altLang="en-US" sz="1800" dirty="0">
              <a:solidFill>
                <a:schemeClr val="bg1">
                  <a:lumMod val="9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5572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860</Words>
  <Application>Microsoft Office PowerPoint</Application>
  <PresentationFormat>A4 210 x 297 mm</PresentationFormat>
  <Paragraphs>112</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Arial</vt:lpstr>
      <vt:lpstr>Arial Narrow</vt:lpstr>
      <vt:lpstr>Calibri</vt:lpstr>
      <vt:lpstr>Calibri Light</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2018-10-29T05:55:58Z</dcterms:created>
  <dcterms:modified xsi:type="dcterms:W3CDTF">2021-10-13T23:33:35Z</dcterms:modified>
</cp:coreProperties>
</file>