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notesMasterIdLst>
    <p:notesMasterId r:id="rId21"/>
  </p:notesMasterIdLst>
  <p:handoutMasterIdLst>
    <p:handoutMasterId r:id="rId22"/>
  </p:handoutMasterIdLst>
  <p:sldIdLst>
    <p:sldId id="256" r:id="rId2"/>
    <p:sldId id="343" r:id="rId3"/>
    <p:sldId id="332" r:id="rId4"/>
    <p:sldId id="333" r:id="rId5"/>
    <p:sldId id="338" r:id="rId6"/>
    <p:sldId id="337" r:id="rId7"/>
    <p:sldId id="260" r:id="rId8"/>
    <p:sldId id="339" r:id="rId9"/>
    <p:sldId id="340" r:id="rId10"/>
    <p:sldId id="341" r:id="rId11"/>
    <p:sldId id="273" r:id="rId12"/>
    <p:sldId id="272" r:id="rId13"/>
    <p:sldId id="275" r:id="rId14"/>
    <p:sldId id="268" r:id="rId15"/>
    <p:sldId id="345" r:id="rId16"/>
    <p:sldId id="346" r:id="rId17"/>
    <p:sldId id="336" r:id="rId18"/>
    <p:sldId id="342" r:id="rId19"/>
    <p:sldId id="344" r:id="rId20"/>
  </p:sldIdLst>
  <p:sldSz cx="12192000" cy="6858000"/>
  <p:notesSz cx="9939338" cy="68072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81B6DB"/>
    <a:srgbClr val="A3C5E8"/>
    <a:srgbClr val="FFF9D4"/>
    <a:srgbClr val="9393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0867" autoAdjust="0"/>
    <p:restoredTop sz="94660"/>
  </p:normalViewPr>
  <p:slideViewPr>
    <p:cSldViewPr>
      <p:cViewPr>
        <p:scale>
          <a:sx n="100" d="100"/>
          <a:sy n="100" d="100"/>
        </p:scale>
        <p:origin x="756" y="-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76CC7CAA-FAC3-4555-867B-11B230B84C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6888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070FB06-6A5C-46BF-ACFE-7D59F91941B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29275" y="0"/>
            <a:ext cx="4308475" cy="341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4570FF-1B83-4F36-A3BD-3B1A42776E11}" type="datetimeFigureOut">
              <a:rPr kumimoji="1" lang="ja-JP" altLang="en-US" smtClean="0"/>
              <a:t>2021/9/29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F40643E-1E26-43CC-913C-6F6B6469C19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465888"/>
            <a:ext cx="4306888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748702E-CA64-4CB7-8BD4-758713D80C0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29275" y="6465888"/>
            <a:ext cx="4308475" cy="3413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0CC5C-B2FA-471D-BE30-96A1A1D70D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225631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7047" cy="3403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29992" y="0"/>
            <a:ext cx="4307047" cy="3403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72618B-917F-4BE1-9B04-0F05A68D5CE6}" type="datetimeFigureOut">
              <a:rPr kumimoji="1" lang="ja-JP" altLang="en-US" smtClean="0"/>
              <a:t>2021/9/29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03513" y="511175"/>
            <a:ext cx="4532312" cy="2551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3934" y="3233420"/>
            <a:ext cx="7951470" cy="30632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6465659"/>
            <a:ext cx="4307047" cy="340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29992" y="6465659"/>
            <a:ext cx="4307047" cy="340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9E187-3A8E-4A28-B495-1CE79EA3C7D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2366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3513" y="511175"/>
            <a:ext cx="4532312" cy="2551113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4479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03513" y="511175"/>
            <a:ext cx="4532312" cy="2551113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762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38E357-38C1-493F-A312-A0DD88437682}" type="datetime1">
              <a:rPr kumimoji="1" lang="ja-JP" altLang="en-US" smtClean="0"/>
              <a:t>2021/9/29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9915-2F87-4345-BB3C-C9FBC1F77E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2992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6883F-FB43-4BA8-B450-5ED2EE1C1EA4}" type="datetime1">
              <a:rPr kumimoji="1" lang="ja-JP" altLang="en-US" smtClean="0"/>
              <a:t>2021/9/29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9915-2F87-4345-BB3C-C9FBC1F77E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4982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5CBB5-EAA4-45E9-BD80-73AD9519C43C}" type="datetime1">
              <a:rPr kumimoji="1" lang="ja-JP" altLang="en-US" smtClean="0"/>
              <a:t>2021/9/29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9915-2F87-4345-BB3C-C9FBC1F77E0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/>
          <p:cNvSpPr txBox="1">
            <a:spLocks/>
          </p:cNvSpPr>
          <p:nvPr userDrawn="1"/>
        </p:nvSpPr>
        <p:spPr>
          <a:xfrm>
            <a:off x="3311691" y="-27384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kumimoji="1"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endParaRPr lang="ja-JP" altLang="en-US" sz="1600" dirty="0"/>
          </a:p>
        </p:txBody>
      </p:sp>
      <p:sp>
        <p:nvSpPr>
          <p:cNvPr id="9" name="正方形/長方形 8"/>
          <p:cNvSpPr/>
          <p:nvPr userDrawn="1"/>
        </p:nvSpPr>
        <p:spPr>
          <a:xfrm>
            <a:off x="484556" y="265816"/>
            <a:ext cx="11396123" cy="28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84406" tIns="33231" rIns="84406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kumimoji="1" lang="ja-JP" altLang="en-US" sz="1108" dirty="0">
              <a:solidFill>
                <a:schemeClr val="accent5">
                  <a:lumMod val="50000"/>
                </a:schemeClr>
              </a:solidFill>
              <a:latin typeface="メイリオ ボールド" pitchFamily="50" charset="-128"/>
              <a:ea typeface="メイリオ ボールド" pitchFamily="50" charset="-128"/>
              <a:cs typeface="メイリオ ボールド" pitchFamily="50" charset="-128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5" t="33303" b="46703"/>
          <a:stretch/>
        </p:blipFill>
        <p:spPr bwMode="auto">
          <a:xfrm rot="10800000">
            <a:off x="10360439" y="276116"/>
            <a:ext cx="1520236" cy="27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正方形/長方形 6"/>
          <p:cNvSpPr/>
          <p:nvPr userDrawn="1"/>
        </p:nvSpPr>
        <p:spPr>
          <a:xfrm>
            <a:off x="9281203" y="-65450"/>
            <a:ext cx="2183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/>
              <a:t>ISDEIV 2022 proposal</a:t>
            </a:r>
          </a:p>
        </p:txBody>
      </p:sp>
    </p:spTree>
    <p:extLst>
      <p:ext uri="{BB962C8B-B14F-4D97-AF65-F5344CB8AC3E}">
        <p14:creationId xmlns:p14="http://schemas.microsoft.com/office/powerpoint/2010/main" val="4019660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68475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609600" y="274643"/>
            <a:ext cx="109728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4" name="タイトル 1"/>
          <p:cNvSpPr txBox="1">
            <a:spLocks/>
          </p:cNvSpPr>
          <p:nvPr userDrawn="1"/>
        </p:nvSpPr>
        <p:spPr>
          <a:xfrm>
            <a:off x="3311691" y="-27384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kumimoji="1"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kumimoji="1" lang="en-US" altLang="ja-JP" sz="1600" dirty="0">
                <a:effectLst/>
              </a:rPr>
              <a:t>ISDEIV</a:t>
            </a:r>
            <a:r>
              <a:rPr kumimoji="1" lang="en-US" altLang="ja-JP" sz="1600" baseline="0" dirty="0">
                <a:effectLst/>
              </a:rPr>
              <a:t> 2022 </a:t>
            </a:r>
            <a:r>
              <a:rPr kumimoji="1" lang="en-US" altLang="ja-JP" sz="1600" dirty="0">
                <a:effectLst/>
              </a:rPr>
              <a:t>proposal</a:t>
            </a:r>
            <a:endParaRPr lang="ja-JP" altLang="en-US" sz="1600" dirty="0"/>
          </a:p>
        </p:txBody>
      </p:sp>
      <p:sp>
        <p:nvSpPr>
          <p:cNvPr id="5" name="正方形/長方形 4"/>
          <p:cNvSpPr/>
          <p:nvPr userDrawn="1"/>
        </p:nvSpPr>
        <p:spPr>
          <a:xfrm>
            <a:off x="484556" y="265816"/>
            <a:ext cx="11396123" cy="288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84406" tIns="33231" rIns="84406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kumimoji="1" lang="ja-JP" altLang="en-US" sz="1108" dirty="0">
              <a:solidFill>
                <a:schemeClr val="accent5">
                  <a:lumMod val="50000"/>
                </a:schemeClr>
              </a:solidFill>
              <a:latin typeface="メイリオ ボールド" pitchFamily="50" charset="-128"/>
              <a:ea typeface="メイリオ ボールド" pitchFamily="50" charset="-128"/>
              <a:cs typeface="メイリオ ボールド" pitchFamily="50" charset="-128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5" t="33303" b="46703"/>
          <a:stretch/>
        </p:blipFill>
        <p:spPr bwMode="auto">
          <a:xfrm rot="10800000">
            <a:off x="10360439" y="276116"/>
            <a:ext cx="1520236" cy="27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97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79D38-6CF3-4FE5-801C-DEC052E0B51F}" type="datetime1">
              <a:rPr kumimoji="1" lang="ja-JP" altLang="en-US" smtClean="0"/>
              <a:t>2021/9/29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9915-2F87-4345-BB3C-C9FBC1F77E0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/>
          <p:cNvSpPr txBox="1">
            <a:spLocks/>
          </p:cNvSpPr>
          <p:nvPr userDrawn="1"/>
        </p:nvSpPr>
        <p:spPr>
          <a:xfrm>
            <a:off x="3311691" y="-27384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kumimoji="1"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endParaRPr lang="ja-JP" altLang="en-US" sz="1600" dirty="0"/>
          </a:p>
        </p:txBody>
      </p:sp>
      <p:sp>
        <p:nvSpPr>
          <p:cNvPr id="9" name="正方形/長方形 8"/>
          <p:cNvSpPr/>
          <p:nvPr userDrawn="1"/>
        </p:nvSpPr>
        <p:spPr>
          <a:xfrm>
            <a:off x="484556" y="265816"/>
            <a:ext cx="11396123" cy="28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84406" tIns="33231" rIns="84406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kumimoji="1" lang="ja-JP" altLang="en-US" sz="1108" dirty="0">
              <a:solidFill>
                <a:schemeClr val="accent5">
                  <a:lumMod val="50000"/>
                </a:schemeClr>
              </a:solidFill>
              <a:latin typeface="メイリオ ボールド" pitchFamily="50" charset="-128"/>
              <a:ea typeface="メイリオ ボールド" pitchFamily="50" charset="-128"/>
              <a:cs typeface="メイリオ ボールド" pitchFamily="50" charset="-128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5" t="33303" b="46703"/>
          <a:stretch/>
        </p:blipFill>
        <p:spPr bwMode="auto">
          <a:xfrm rot="10800000">
            <a:off x="10360439" y="276116"/>
            <a:ext cx="1520236" cy="27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正方形/長方形 1"/>
          <p:cNvSpPr/>
          <p:nvPr userDrawn="1"/>
        </p:nvSpPr>
        <p:spPr>
          <a:xfrm>
            <a:off x="9302616" y="-55151"/>
            <a:ext cx="2183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/>
              <a:t>ISDEIV 2022 proposal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D2AD9-1236-4E0B-95ED-C8E7CE109026}" type="datetime1">
              <a:rPr kumimoji="1" lang="ja-JP" altLang="en-US" smtClean="0"/>
              <a:t>2021/9/29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9915-2F87-4345-BB3C-C9FBC1F77E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0040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FD927-FA70-4932-BAE0-5BE425846CE7}" type="datetime1">
              <a:rPr kumimoji="1" lang="ja-JP" altLang="en-US" smtClean="0"/>
              <a:t>2021/9/29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9915-2F87-4345-BB3C-C9FBC1F77E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254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00D73-749E-4641-B148-04518F805F0B}" type="datetime1">
              <a:rPr kumimoji="1" lang="ja-JP" altLang="en-US" smtClean="0"/>
              <a:t>2021/9/29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9915-2F87-4345-BB3C-C9FBC1F77E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007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63C09-B188-4FB6-9D44-0362811E85F7}" type="datetime1">
              <a:rPr kumimoji="1" lang="ja-JP" altLang="en-US" smtClean="0"/>
              <a:t>2021/9/29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9915-2F87-4345-BB3C-C9FBC1F77E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8145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AA263-BC65-4285-9158-723CF4C7FF13}" type="datetime1">
              <a:rPr kumimoji="1" lang="ja-JP" altLang="en-US" smtClean="0"/>
              <a:t>2021/9/29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9915-2F87-4345-BB3C-C9FBC1F77E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9192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C9BDF-A31D-4DFF-A1E3-8A265B25A69B}" type="datetime1">
              <a:rPr kumimoji="1" lang="ja-JP" altLang="en-US" smtClean="0"/>
              <a:t>2021/9/29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9915-2F87-4345-BB3C-C9FBC1F77E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364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57144-3DC9-43B5-89B2-31C14E8EC393}" type="datetime1">
              <a:rPr kumimoji="1" lang="ja-JP" altLang="en-US" smtClean="0"/>
              <a:t>2021/9/29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9915-2F87-4345-BB3C-C9FBC1F77E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2058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56F8B-84CC-4333-8ADA-39233C7AE119}" type="datetime1">
              <a:rPr kumimoji="1" lang="ja-JP" altLang="en-US" smtClean="0"/>
              <a:t>2021/9/29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109915-2F87-4345-BB3C-C9FBC1F77E0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タイトル 1"/>
          <p:cNvSpPr txBox="1">
            <a:spLocks/>
          </p:cNvSpPr>
          <p:nvPr userDrawn="1"/>
        </p:nvSpPr>
        <p:spPr>
          <a:xfrm>
            <a:off x="3311691" y="-27384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kumimoji="1"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pPr marL="0" indent="0">
              <a:buNone/>
            </a:pPr>
            <a:r>
              <a:rPr lang="en-US" altLang="ja-JP" sz="1600" dirty="0">
                <a:effectLst/>
              </a:rPr>
              <a:t>ISDEIV </a:t>
            </a:r>
            <a:r>
              <a:rPr kumimoji="1" lang="en-US" altLang="ja-JP" sz="1600" dirty="0">
                <a:effectLst/>
              </a:rPr>
              <a:t>2023 </a:t>
            </a:r>
            <a:endParaRPr lang="ja-JP" altLang="en-US" sz="1600" dirty="0"/>
          </a:p>
        </p:txBody>
      </p:sp>
      <p:sp>
        <p:nvSpPr>
          <p:cNvPr id="9" name="正方形/長方形 8"/>
          <p:cNvSpPr/>
          <p:nvPr userDrawn="1"/>
        </p:nvSpPr>
        <p:spPr>
          <a:xfrm>
            <a:off x="484556" y="265816"/>
            <a:ext cx="11396123" cy="2880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84406" tIns="33231" rIns="84406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kumimoji="1" lang="ja-JP" altLang="en-US" sz="1108" dirty="0">
              <a:solidFill>
                <a:schemeClr val="accent5">
                  <a:lumMod val="50000"/>
                </a:schemeClr>
              </a:solidFill>
              <a:latin typeface="メイリオ ボールド" pitchFamily="50" charset="-128"/>
              <a:ea typeface="メイリオ ボールド" pitchFamily="50" charset="-128"/>
              <a:cs typeface="メイリオ ボールド" pitchFamily="50" charset="-128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5" t="33303" b="46703"/>
          <a:stretch/>
        </p:blipFill>
        <p:spPr bwMode="auto">
          <a:xfrm rot="10800000">
            <a:off x="10360439" y="276116"/>
            <a:ext cx="1520236" cy="27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8973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DE806-5786-4EA3-8C32-34CC1B46CF79}" type="datetime1">
              <a:rPr kumimoji="1" lang="ja-JP" altLang="en-US" smtClean="0"/>
              <a:t>2021/9/29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109915-2F87-4345-BB3C-C9FBC1F77E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788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14" r:id="rId1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.jp/url?sa=i&amp;rct=j&amp;q=&amp;esrc=s&amp;source=images&amp;cd=&amp;cad=rja&amp;uact=8&amp;ved=0ahUKEwit_LKcgoXUAhVDHJQKHUTUBxMQjRwIBw&amp;url=http://shiisa-taxi.com/spot/%E4%BB%8A%E5%B8%B0%E4%BB%81%E5%9F%8E%E8%B7%A1&amp;psig=AFQjCNHzqnxHP268rQiLt9IwV94qe_vMAg&amp;ust=1495594588984684" TargetMode="External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4.jpeg"/><Relationship Id="rId5" Type="http://schemas.openxmlformats.org/officeDocument/2006/relationships/hyperlink" Target="https://www.google.co.jp/url?sa=i&amp;rct=j&amp;q=&amp;esrc=s&amp;source=images&amp;cd=&amp;cad=rja&amp;uact=8&amp;ved=0ahUKEwjn__K6goXUAhWFOJQKHUlRCY0QjRwIBw&amp;url=https://www.oist.jp/ja/news-center/photos/13093&amp;psig=AFQjCNGjRX7TsU8DEQnrx7SfRlXEFt7PbQ&amp;ust=1495594644167683" TargetMode="Externa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45000"/>
                <a:lumOff val="55000"/>
              </a:schemeClr>
            </a:gs>
            <a:gs pos="100000">
              <a:srgbClr val="00B0F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1811524" y="1484784"/>
            <a:ext cx="85689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3200" b="1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30th International Symposium </a:t>
            </a:r>
            <a:br>
              <a:rPr lang="en-US" altLang="ja-JP" sz="3200" b="1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ja-JP" sz="3200" b="1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on Discharges and Electrical Insulation in Vacuum </a:t>
            </a:r>
            <a:br>
              <a:rPr lang="en-US" altLang="ja-JP" sz="3200" b="1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ja-JP" sz="3200" b="1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(ISDEIV 2023)</a:t>
            </a:r>
            <a:endParaRPr lang="ja-JP" altLang="en-US" sz="3200" b="1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0723946" y="6488668"/>
            <a:ext cx="14510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Sep. 30, 2021</a:t>
            </a:r>
            <a:endParaRPr lang="ja-JP" altLang="en-US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4" b="17659"/>
          <a:stretch/>
        </p:blipFill>
        <p:spPr bwMode="auto">
          <a:xfrm rot="10800000">
            <a:off x="9581712" y="1"/>
            <a:ext cx="2634968" cy="1903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4" b="17659"/>
          <a:stretch/>
        </p:blipFill>
        <p:spPr bwMode="auto">
          <a:xfrm>
            <a:off x="-24680" y="4954992"/>
            <a:ext cx="2634968" cy="1903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23AEF7E-6D7B-4B4C-867A-23D27F8DB90E}"/>
              </a:ext>
            </a:extLst>
          </p:cNvPr>
          <p:cNvSpPr/>
          <p:nvPr/>
        </p:nvSpPr>
        <p:spPr>
          <a:xfrm>
            <a:off x="4390405" y="4221088"/>
            <a:ext cx="3411190" cy="4985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</a:pPr>
            <a:r>
              <a:rPr lang="en-US" altLang="ja-JP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June 25-30, 2023 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5AD9BE37-9AE3-45FF-8379-84EF4E7A11E8}"/>
              </a:ext>
            </a:extLst>
          </p:cNvPr>
          <p:cNvSpPr/>
          <p:nvPr/>
        </p:nvSpPr>
        <p:spPr>
          <a:xfrm>
            <a:off x="4415226" y="5373216"/>
            <a:ext cx="3244478" cy="4985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</a:pPr>
            <a:r>
              <a:rPr lang="en-US" altLang="ja-JP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Okinawa, Japan</a:t>
            </a:r>
          </a:p>
        </p:txBody>
      </p:sp>
    </p:spTree>
    <p:extLst>
      <p:ext uri="{BB962C8B-B14F-4D97-AF65-F5344CB8AC3E}">
        <p14:creationId xmlns:p14="http://schemas.microsoft.com/office/powerpoint/2010/main" val="109533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551384" y="1020151"/>
            <a:ext cx="9174691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</a:pPr>
            <a:r>
              <a:rPr lang="en-US" altLang="ja-JP" sz="3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Meeting Rooms and Executive room(</a:t>
            </a:r>
            <a:r>
              <a:rPr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４</a:t>
            </a:r>
            <a:r>
              <a:rPr lang="en-US" altLang="ja-JP" sz="3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F)</a:t>
            </a:r>
          </a:p>
        </p:txBody>
      </p:sp>
      <p:sp>
        <p:nvSpPr>
          <p:cNvPr id="14" name="テキスト プレースホルダー 5"/>
          <p:cNvSpPr txBox="1">
            <a:spLocks/>
          </p:cNvSpPr>
          <p:nvPr/>
        </p:nvSpPr>
        <p:spPr>
          <a:xfrm>
            <a:off x="1847528" y="228700"/>
            <a:ext cx="5829674" cy="3475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</a:t>
            </a:r>
            <a:r>
              <a:rPr lang="en-US" altLang="ja-JP" sz="1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Event Venue </a:t>
            </a:r>
            <a:endParaRPr lang="ja-JP" altLang="en-US" sz="18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C3A85D34-CB5C-44D9-AD61-72CCEEB4CB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751" y="2115513"/>
            <a:ext cx="5546450" cy="36959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045B51-F7A5-4D18-82C4-495CF4767C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9416" y="2115514"/>
            <a:ext cx="4928120" cy="369595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455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6238" r="31625" b="3942"/>
          <a:stretch/>
        </p:blipFill>
        <p:spPr bwMode="auto">
          <a:xfrm>
            <a:off x="1919611" y="1412776"/>
            <a:ext cx="576056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9"/>
          <p:cNvSpPr txBox="1"/>
          <p:nvPr/>
        </p:nvSpPr>
        <p:spPr>
          <a:xfrm>
            <a:off x="5321178" y="3501008"/>
            <a:ext cx="1638921" cy="25391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TW" altLang="en-US" sz="105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 </a:t>
            </a:r>
            <a:r>
              <a:rPr lang="en-US" altLang="zh-TW" sz="105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Okinawa </a:t>
            </a:r>
            <a:r>
              <a:rPr lang="en-US" altLang="ja-JP" sz="1050" dirty="0" err="1">
                <a:latin typeface="Meiryo UI" pitchFamily="50" charset="-128"/>
                <a:ea typeface="Meiryo UI" pitchFamily="50" charset="-128"/>
                <a:cs typeface="Meiryo UI" pitchFamily="50" charset="-128"/>
              </a:rPr>
              <a:t>Jichikaikan</a:t>
            </a:r>
            <a:endParaRPr lang="ja-JP" altLang="en-US" sz="105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7" name="テキスト ボックス 9"/>
          <p:cNvSpPr txBox="1"/>
          <p:nvPr/>
        </p:nvSpPr>
        <p:spPr>
          <a:xfrm>
            <a:off x="2423592" y="3679140"/>
            <a:ext cx="1152128" cy="253916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TW" sz="105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Naha Airport</a:t>
            </a:r>
            <a:endParaRPr lang="ja-JP" altLang="en-US" sz="105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8" name="テキスト ボックス 9"/>
          <p:cNvSpPr txBox="1"/>
          <p:nvPr/>
        </p:nvSpPr>
        <p:spPr>
          <a:xfrm>
            <a:off x="2495603" y="3933056"/>
            <a:ext cx="1044759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TW" sz="105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Domestic Terminal</a:t>
            </a:r>
            <a:endParaRPr lang="ja-JP" altLang="en-US" sz="105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9" name="テキスト ボックス 9"/>
          <p:cNvSpPr txBox="1"/>
          <p:nvPr/>
        </p:nvSpPr>
        <p:spPr>
          <a:xfrm>
            <a:off x="2423592" y="3157518"/>
            <a:ext cx="1152128" cy="4154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TW" sz="1050" dirty="0">
                <a:latin typeface="Meiryo UI" pitchFamily="50" charset="-128"/>
                <a:ea typeface="Meiryo UI" pitchFamily="50" charset="-128"/>
                <a:cs typeface="Meiryo UI" pitchFamily="50" charset="-128"/>
              </a:rPr>
              <a:t>International Terminal</a:t>
            </a:r>
            <a:endParaRPr lang="ja-JP" altLang="en-US" sz="1050" dirty="0"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362948"/>
              </p:ext>
            </p:extLst>
          </p:nvPr>
        </p:nvGraphicFramePr>
        <p:xfrm>
          <a:off x="7849010" y="1149077"/>
          <a:ext cx="2711489" cy="5456999"/>
        </p:xfrm>
        <a:graphic>
          <a:graphicData uri="http://schemas.openxmlformats.org/drawingml/2006/table">
            <a:tbl>
              <a:tblPr/>
              <a:tblGrid>
                <a:gridCol w="3676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38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9726">
                <a:tc>
                  <a:txBody>
                    <a:bodyPr/>
                    <a:lstStyle/>
                    <a:p>
                      <a:pPr algn="ctr" fontAlgn="ctr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Hotel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487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①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RIHGA ROYAL GRAN OKINAWA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487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②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Double Tree by Hilton Hotel Naha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07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③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Hotel </a:t>
                      </a:r>
                      <a:r>
                        <a:rPr lang="en-US" altLang="ja-JP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Yuquesta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altLang="ja-JP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Asahibashi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07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④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Ryukyu Sun Royal Hotel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07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⑤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GRG Hotel Naha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487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⑥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OKINAWA </a:t>
                      </a:r>
                      <a:r>
                        <a:rPr lang="en-US" altLang="ja-JP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NaHaNa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HOTEL&amp;SPA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487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⑦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Daiwa </a:t>
                      </a:r>
                      <a:r>
                        <a:rPr lang="en-US" altLang="ja-JP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Roynet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Hotel OKINAWA-KENCHOMAE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487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⑧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Comfort Hotel Naha Prefectural Office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4487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⑨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Route Inn Naha </a:t>
                      </a:r>
                      <a:r>
                        <a:rPr lang="en-US" altLang="ja-JP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Asahibashieki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Higashi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4487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⑩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Okinawa Harborview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0794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⑪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Naha </a:t>
                      </a:r>
                      <a:r>
                        <a:rPr lang="en-US" altLang="ja-JP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Tokyu</a:t>
                      </a:r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REI Hotel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13" name="テキスト プレースホルダー 5"/>
          <p:cNvSpPr txBox="1">
            <a:spLocks/>
          </p:cNvSpPr>
          <p:nvPr/>
        </p:nvSpPr>
        <p:spPr>
          <a:xfrm>
            <a:off x="1847528" y="228700"/>
            <a:ext cx="5829674" cy="3475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</a:t>
            </a:r>
            <a:r>
              <a:rPr lang="en-US" altLang="ja-JP" sz="1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Accommodation</a:t>
            </a:r>
            <a:endParaRPr lang="ja-JP" altLang="en-US" sz="18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テキスト プレースホルダー 5"/>
          <p:cNvSpPr txBox="1">
            <a:spLocks/>
          </p:cNvSpPr>
          <p:nvPr/>
        </p:nvSpPr>
        <p:spPr>
          <a:xfrm>
            <a:off x="1817792" y="580296"/>
            <a:ext cx="6582464" cy="3512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800" dirty="0">
                <a:solidFill>
                  <a:schemeClr val="accent1">
                    <a:lumMod val="75000"/>
                  </a:schemeClr>
                </a:solidFill>
                <a:latin typeface="メイリオ ボールド" pitchFamily="50" charset="-128"/>
                <a:ea typeface="メイリオ ボールド" pitchFamily="50" charset="-128"/>
                <a:cs typeface="メイリオ ボールド" pitchFamily="50" charset="-128"/>
              </a:rPr>
              <a:t>[Proposed 1] Okinawa </a:t>
            </a:r>
            <a:r>
              <a:rPr lang="en-US" altLang="ja-JP" sz="1800" dirty="0" err="1">
                <a:solidFill>
                  <a:schemeClr val="accent1">
                    <a:lumMod val="75000"/>
                  </a:schemeClr>
                </a:solidFill>
                <a:latin typeface="メイリオ ボールド" pitchFamily="50" charset="-128"/>
                <a:ea typeface="メイリオ ボールド" pitchFamily="50" charset="-128"/>
                <a:cs typeface="メイリオ ボールド" pitchFamily="50" charset="-128"/>
              </a:rPr>
              <a:t>Jichikaikan</a:t>
            </a:r>
            <a:endParaRPr lang="en-US" altLang="ja-JP" sz="1800" dirty="0">
              <a:solidFill>
                <a:schemeClr val="accent1">
                  <a:lumMod val="75000"/>
                </a:schemeClr>
              </a:solidFill>
              <a:latin typeface="メイリオ ボールド" pitchFamily="50" charset="-128"/>
              <a:ea typeface="メイリオ ボールド" pitchFamily="50" charset="-128"/>
              <a:cs typeface="メイリオ ボールド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2000209" y="879106"/>
            <a:ext cx="18297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u="sng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Hotel Map</a:t>
            </a:r>
          </a:p>
        </p:txBody>
      </p:sp>
    </p:spTree>
    <p:extLst>
      <p:ext uri="{BB962C8B-B14F-4D97-AF65-F5344CB8AC3E}">
        <p14:creationId xmlns:p14="http://schemas.microsoft.com/office/powerpoint/2010/main" val="424649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1"/>
          <p:cNvSpPr>
            <a:spLocks noChangeArrowheads="1"/>
          </p:cNvSpPr>
          <p:nvPr/>
        </p:nvSpPr>
        <p:spPr bwMode="auto">
          <a:xfrm>
            <a:off x="4223693" y="6452446"/>
            <a:ext cx="122555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432" tIns="18288" rIns="0" bIns="0" anchor="ctr"/>
          <a:lstStyle/>
          <a:p>
            <a:pPr fontAlgn="ctr"/>
            <a:r>
              <a:rPr lang="en-US" altLang="ja-JP" sz="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ANA </a:t>
            </a:r>
            <a:r>
              <a:rPr lang="en-US" altLang="ja-JP" sz="8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Crowne</a:t>
            </a:r>
            <a:r>
              <a:rPr lang="en-US" altLang="ja-JP" sz="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Plaza Okinawa Harborview</a:t>
            </a:r>
          </a:p>
          <a:p>
            <a:pPr algn="ctr"/>
            <a:endParaRPr lang="ja-JP" altLang="en-US" sz="800" dirty="0"/>
          </a:p>
        </p:txBody>
      </p:sp>
      <p:sp>
        <p:nvSpPr>
          <p:cNvPr id="4" name="Rectangle 51"/>
          <p:cNvSpPr>
            <a:spLocks noChangeArrowheads="1"/>
          </p:cNvSpPr>
          <p:nvPr/>
        </p:nvSpPr>
        <p:spPr bwMode="auto">
          <a:xfrm>
            <a:off x="7104807" y="6453460"/>
            <a:ext cx="14430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432" tIns="18288" rIns="0" bIns="0" anchor="ctr"/>
          <a:lstStyle/>
          <a:p>
            <a:pPr fontAlgn="ctr"/>
            <a:r>
              <a:rPr lang="en-US" altLang="ja-JP" sz="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OKINAWA </a:t>
            </a:r>
            <a:r>
              <a:rPr lang="en-US" altLang="ja-JP" sz="8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NaHaNa</a:t>
            </a:r>
            <a:r>
              <a:rPr lang="en-US" altLang="ja-JP" sz="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HOTEL&amp;SPA</a:t>
            </a:r>
          </a:p>
        </p:txBody>
      </p:sp>
      <p:sp>
        <p:nvSpPr>
          <p:cNvPr id="5" name="Rectangle 51"/>
          <p:cNvSpPr>
            <a:spLocks noChangeArrowheads="1"/>
          </p:cNvSpPr>
          <p:nvPr/>
        </p:nvSpPr>
        <p:spPr bwMode="auto">
          <a:xfrm>
            <a:off x="2063552" y="6309320"/>
            <a:ext cx="16573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432" tIns="18288" rIns="0" bIns="0" anchor="ctr"/>
          <a:lstStyle/>
          <a:p>
            <a:pPr algn="ctr"/>
            <a:r>
              <a:rPr lang="en-US" altLang="ja-JP" sz="800" dirty="0"/>
              <a:t>RIHGA ROYAL GRAN OKINAWA</a:t>
            </a:r>
          </a:p>
        </p:txBody>
      </p:sp>
      <p:sp>
        <p:nvSpPr>
          <p:cNvPr id="6" name="Rectangle 51"/>
          <p:cNvSpPr>
            <a:spLocks noChangeArrowheads="1"/>
          </p:cNvSpPr>
          <p:nvPr/>
        </p:nvSpPr>
        <p:spPr bwMode="auto">
          <a:xfrm>
            <a:off x="5697587" y="6381452"/>
            <a:ext cx="111918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432" tIns="18288" rIns="0" bIns="0" anchor="ctr"/>
          <a:lstStyle/>
          <a:p>
            <a:pPr fontAlgn="ctr"/>
            <a:r>
              <a:rPr lang="en-US" altLang="ja-JP" sz="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Naha </a:t>
            </a:r>
            <a:r>
              <a:rPr lang="en-US" altLang="ja-JP" sz="8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Tokyu</a:t>
            </a:r>
            <a:r>
              <a:rPr lang="en-US" altLang="ja-JP" sz="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REI Hotel</a:t>
            </a:r>
          </a:p>
        </p:txBody>
      </p:sp>
      <p:pic>
        <p:nvPicPr>
          <p:cNvPr id="7" name="Picture 97" descr="harbervi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0821" y="5156774"/>
            <a:ext cx="1439863" cy="121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8" descr="nahanahote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4810" y="5156771"/>
            <a:ext cx="1439863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9" descr="ダイワロイネットホテル沖縄県庁前 外観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51615" y="5156771"/>
            <a:ext cx="1162050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6580" y="5156771"/>
            <a:ext cx="1655763" cy="1217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7151" y="5156771"/>
            <a:ext cx="1079500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Rectangle 51"/>
          <p:cNvSpPr>
            <a:spLocks noChangeArrowheads="1"/>
          </p:cNvSpPr>
          <p:nvPr/>
        </p:nvSpPr>
        <p:spPr bwMode="auto">
          <a:xfrm>
            <a:off x="8721452" y="6452443"/>
            <a:ext cx="1443038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7432" tIns="18288" rIns="0" bIns="0" anchor="ctr"/>
          <a:lstStyle/>
          <a:p>
            <a:pPr fontAlgn="ctr"/>
            <a:r>
              <a:rPr lang="en-US" altLang="ja-JP" sz="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Daiwa </a:t>
            </a:r>
            <a:r>
              <a:rPr lang="en-US" altLang="ja-JP" sz="8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Roynet</a:t>
            </a:r>
            <a:r>
              <a:rPr lang="en-US" altLang="ja-JP" sz="8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Hotel OKINAWA-KENCHOMAE</a:t>
            </a: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757542"/>
              </p:ext>
            </p:extLst>
          </p:nvPr>
        </p:nvGraphicFramePr>
        <p:xfrm>
          <a:off x="1991551" y="1484784"/>
          <a:ext cx="8388969" cy="3414414"/>
        </p:xfrm>
        <a:graphic>
          <a:graphicData uri="http://schemas.openxmlformats.org/drawingml/2006/table">
            <a:tbl>
              <a:tblPr/>
              <a:tblGrid>
                <a:gridCol w="9482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406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5509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Hotel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35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①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RIHGA ROYAL GRAN OKINAWA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355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②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Double Tree by Hilton Hotel Naha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5355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③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Hotel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Yuquesta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Asahibashi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5355"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④</a:t>
                      </a:r>
                      <a:endParaRPr lang="en-US" altLang="ja-JP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Ryukyu Sun Royal Hotel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535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⑤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GRG Hotel Naha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535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⑥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OKINAWA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NaHaNa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HOTEL&amp;SPA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535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⑦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Daiwa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Roynet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Hotel OKINAWA-KENCHOMAE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535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⑧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Comfort Hotel Naha Prefectural Office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535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⑨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Route Inn Naha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Asahibashieki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Higashi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535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⑩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ANA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Crowne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Plaza Okinawa Harborview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5355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⑪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Naha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Tokyu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REI Hotel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20" name="テキスト プレースホルダー 5"/>
          <p:cNvSpPr txBox="1">
            <a:spLocks/>
          </p:cNvSpPr>
          <p:nvPr/>
        </p:nvSpPr>
        <p:spPr>
          <a:xfrm>
            <a:off x="1847528" y="228700"/>
            <a:ext cx="5829674" cy="3475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</a:t>
            </a:r>
            <a:r>
              <a:rPr lang="en-US" altLang="ja-JP" sz="1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Accommodation</a:t>
            </a:r>
            <a:endParaRPr lang="ja-JP" altLang="en-US" sz="18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2063555" y="971169"/>
            <a:ext cx="17335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400" b="1" u="sng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Hotel List</a:t>
            </a:r>
            <a:endParaRPr lang="ja-JP" altLang="en-US" sz="2400" b="1" u="sng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566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867"/>
          <a:stretch/>
        </p:blipFill>
        <p:spPr bwMode="auto">
          <a:xfrm>
            <a:off x="557879" y="3936563"/>
            <a:ext cx="4308105" cy="2736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351" y="1280495"/>
            <a:ext cx="4427168" cy="295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4192" y="1230144"/>
            <a:ext cx="3528392" cy="2645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プレースホルダー 5"/>
          <p:cNvSpPr txBox="1">
            <a:spLocks/>
          </p:cNvSpPr>
          <p:nvPr/>
        </p:nvSpPr>
        <p:spPr>
          <a:xfrm>
            <a:off x="1847528" y="228700"/>
            <a:ext cx="5829674" cy="3475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</a:t>
            </a:r>
            <a:r>
              <a:rPr lang="en-US" altLang="ja-JP" sz="1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Event Venue</a:t>
            </a:r>
            <a:endParaRPr lang="ja-JP" altLang="en-US" sz="18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5" name="テキスト プレースホルダー 5"/>
          <p:cNvSpPr txBox="1">
            <a:spLocks/>
          </p:cNvSpPr>
          <p:nvPr/>
        </p:nvSpPr>
        <p:spPr>
          <a:xfrm>
            <a:off x="538351" y="607345"/>
            <a:ext cx="6582464" cy="3512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4800" dirty="0">
                <a:solidFill>
                  <a:schemeClr val="accent1">
                    <a:lumMod val="75000"/>
                  </a:schemeClr>
                </a:solidFill>
                <a:latin typeface="メイリオ ボールド" pitchFamily="50" charset="-128"/>
                <a:ea typeface="メイリオ ボールド" pitchFamily="50" charset="-128"/>
                <a:cs typeface="メイリオ ボールド" pitchFamily="50" charset="-128"/>
              </a:rPr>
              <a:t>Event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517"/>
          <a:stretch/>
        </p:blipFill>
        <p:spPr bwMode="auto">
          <a:xfrm>
            <a:off x="7824192" y="3872251"/>
            <a:ext cx="3528392" cy="2788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0640" y="2264824"/>
            <a:ext cx="2973552" cy="2229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5052" y="1255597"/>
            <a:ext cx="2992089" cy="1683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FF1CACD3-8BE6-4643-A540-81D6DA8FFD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0963"/>
          <a:stretch/>
        </p:blipFill>
        <p:spPr bwMode="auto">
          <a:xfrm>
            <a:off x="4835052" y="4149080"/>
            <a:ext cx="2989140" cy="2524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328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1"/>
          <p:cNvSpPr txBox="1">
            <a:spLocks noChangeArrowheads="1"/>
          </p:cNvSpPr>
          <p:nvPr/>
        </p:nvSpPr>
        <p:spPr bwMode="auto">
          <a:xfrm>
            <a:off x="2495603" y="942790"/>
            <a:ext cx="553709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To enjoy and experience Okinawan great nature and history. </a:t>
            </a:r>
            <a:endParaRPr lang="ja-JP" altLang="en-US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10" name="Picture 17" descr="観光施設_ちゅら海水族館0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25" b="-1698"/>
          <a:stretch>
            <a:fillRect/>
          </a:stretch>
        </p:blipFill>
        <p:spPr bwMode="auto">
          <a:xfrm>
            <a:off x="9036292" y="1701577"/>
            <a:ext cx="1978639" cy="1158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2389262" y="2008831"/>
            <a:ext cx="2503315" cy="613631"/>
          </a:xfrm>
          <a:prstGeom prst="rect">
            <a:avLst/>
          </a:prstGeom>
          <a:solidFill>
            <a:srgbClr val="FFFFFF"/>
          </a:solidFill>
          <a:ln w="9525">
            <a:solidFill>
              <a:srgbClr val="6666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en-US" altLang="ja-JP" sz="12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World-class Aquarium </a:t>
            </a:r>
          </a:p>
          <a:p>
            <a:pPr algn="ctr"/>
            <a:r>
              <a:rPr lang="en-US" altLang="ja-JP" sz="12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“</a:t>
            </a:r>
            <a:r>
              <a:rPr lang="en-US" altLang="ja-JP" sz="1200" dirty="0" err="1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Churaumi</a:t>
            </a:r>
            <a:r>
              <a:rPr lang="en-US" altLang="ja-JP" sz="12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 Aquarium”</a:t>
            </a:r>
            <a:endParaRPr lang="ja-JP" altLang="en-US" sz="12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3" name="AutoShape 16"/>
          <p:cNvSpPr>
            <a:spLocks noChangeArrowheads="1"/>
          </p:cNvSpPr>
          <p:nvPr/>
        </p:nvSpPr>
        <p:spPr bwMode="auto">
          <a:xfrm>
            <a:off x="2360687" y="1586554"/>
            <a:ext cx="2424113" cy="360362"/>
          </a:xfrm>
          <a:prstGeom prst="roundRect">
            <a:avLst>
              <a:gd name="adj" fmla="val 50000"/>
            </a:avLst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marL="158750" indent="-158750" algn="ctr" defTabSz="803275">
              <a:tabLst>
                <a:tab pos="1020763" algn="l"/>
                <a:tab pos="1893888" algn="l"/>
              </a:tabLst>
            </a:pPr>
            <a:r>
              <a:rPr lang="ja-JP" altLang="en-US" sz="120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Ａ</a:t>
            </a:r>
            <a:r>
              <a:rPr lang="en-US" altLang="ja-JP" sz="120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 course: “</a:t>
            </a:r>
            <a:r>
              <a:rPr lang="en-US" altLang="ja-JP" sz="1200" dirty="0" err="1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Churaumi</a:t>
            </a:r>
            <a:r>
              <a:rPr lang="en-US" altLang="ja-JP" sz="120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 aquarium”</a:t>
            </a:r>
            <a:endParaRPr lang="ja-JP" altLang="en-US" sz="1200" dirty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4892576" y="2008830"/>
            <a:ext cx="3785148" cy="61363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r>
              <a:rPr lang="en-US" altLang="ja-JP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Hotel</a:t>
            </a:r>
            <a:r>
              <a:rPr lang="ja-JP" altLang="en-US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　</a:t>
            </a:r>
            <a:r>
              <a:rPr lang="en-US" altLang="ja-JP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===</a:t>
            </a:r>
            <a:r>
              <a:rPr lang="ja-JP" altLang="en-US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　</a:t>
            </a:r>
            <a:r>
              <a:rPr lang="en-US" altLang="ja-JP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Ryukyu village</a:t>
            </a:r>
            <a:r>
              <a:rPr lang="ja-JP" altLang="en-US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　</a:t>
            </a:r>
            <a:r>
              <a:rPr lang="en-US" altLang="ja-JP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===</a:t>
            </a:r>
            <a:r>
              <a:rPr lang="ja-JP" altLang="en-US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　</a:t>
            </a:r>
            <a:r>
              <a:rPr lang="en-US" altLang="ja-JP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Cape </a:t>
            </a:r>
            <a:r>
              <a:rPr lang="en-US" altLang="ja-JP" sz="1050" dirty="0" err="1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Manza</a:t>
            </a:r>
            <a:r>
              <a:rPr lang="ja-JP" altLang="en-US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　</a:t>
            </a:r>
            <a:r>
              <a:rPr lang="en-US" altLang="ja-JP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=== </a:t>
            </a:r>
          </a:p>
          <a:p>
            <a:r>
              <a:rPr lang="en-US" altLang="ja-JP" sz="1050" dirty="0" err="1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Churaumi</a:t>
            </a:r>
            <a:r>
              <a:rPr lang="en-US" altLang="ja-JP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 aquarium ===</a:t>
            </a:r>
            <a:r>
              <a:rPr lang="ja-JP" altLang="en-US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　</a:t>
            </a:r>
            <a:r>
              <a:rPr lang="en-US" altLang="ja-JP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Hotel</a:t>
            </a:r>
            <a:endParaRPr lang="ja-JP" altLang="en-US" sz="105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2399828" y="3648024"/>
            <a:ext cx="2503315" cy="688528"/>
          </a:xfrm>
          <a:prstGeom prst="rect">
            <a:avLst/>
          </a:prstGeom>
          <a:solidFill>
            <a:schemeClr val="bg1"/>
          </a:solidFill>
          <a:ln w="9525">
            <a:solidFill>
              <a:srgbClr val="6666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en-US" altLang="ja-JP" sz="12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Northern Okinawa </a:t>
            </a:r>
          </a:p>
          <a:p>
            <a:pPr algn="ctr"/>
            <a:r>
              <a:rPr lang="ja-JP" altLang="en-US" sz="12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＜</a:t>
            </a:r>
            <a:r>
              <a:rPr lang="en-US" altLang="ja-JP" sz="12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 World Heritage </a:t>
            </a:r>
            <a:r>
              <a:rPr lang="ja-JP" altLang="en-US" sz="12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＞</a:t>
            </a:r>
            <a:endParaRPr lang="en-US" altLang="ja-JP" sz="12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</a:endParaRPr>
          </a:p>
          <a:p>
            <a:pPr algn="ctr"/>
            <a:r>
              <a:rPr lang="en-US" altLang="ja-JP" sz="1200" dirty="0" err="1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Nakijin</a:t>
            </a:r>
            <a:r>
              <a:rPr lang="en-US" altLang="ja-JP" sz="12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 castle remains</a:t>
            </a:r>
            <a:endParaRPr lang="ja-JP" altLang="en-US" sz="20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21" name="AutoShape 16"/>
          <p:cNvSpPr>
            <a:spLocks noChangeArrowheads="1"/>
          </p:cNvSpPr>
          <p:nvPr/>
        </p:nvSpPr>
        <p:spPr bwMode="auto">
          <a:xfrm>
            <a:off x="2382363" y="3219399"/>
            <a:ext cx="2424112" cy="360362"/>
          </a:xfrm>
          <a:prstGeom prst="roundRect">
            <a:avLst>
              <a:gd name="adj" fmla="val 50000"/>
            </a:avLst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marL="158750" indent="-158750" algn="ctr" defTabSz="803275">
              <a:tabLst>
                <a:tab pos="1020763" algn="l"/>
                <a:tab pos="1893888" algn="l"/>
              </a:tabLst>
            </a:pPr>
            <a:r>
              <a:rPr lang="ja-JP" altLang="en-US" sz="120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　Ｂ</a:t>
            </a:r>
            <a:r>
              <a:rPr lang="en-US" altLang="ja-JP" sz="120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 course: “</a:t>
            </a:r>
            <a:r>
              <a:rPr lang="en-US" altLang="ja-JP" sz="1200" dirty="0" err="1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Nakijin</a:t>
            </a:r>
            <a:r>
              <a:rPr lang="en-US" altLang="ja-JP" sz="120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 Castle Remains”</a:t>
            </a:r>
            <a:endParaRPr lang="ja-JP" altLang="en-US" sz="1200" dirty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23" name="Rectangle 5"/>
          <p:cNvSpPr>
            <a:spLocks noChangeArrowheads="1"/>
          </p:cNvSpPr>
          <p:nvPr/>
        </p:nvSpPr>
        <p:spPr bwMode="auto">
          <a:xfrm>
            <a:off x="2374557" y="5503389"/>
            <a:ext cx="2781283" cy="693861"/>
          </a:xfrm>
          <a:prstGeom prst="rect">
            <a:avLst/>
          </a:prstGeom>
          <a:solidFill>
            <a:srgbClr val="FFFFFF"/>
          </a:solidFill>
          <a:ln w="9525">
            <a:solidFill>
              <a:srgbClr val="666699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r>
              <a:rPr lang="en-US" altLang="ja-JP" sz="12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Okinawa Institute of Science and </a:t>
            </a:r>
          </a:p>
          <a:p>
            <a:pPr algn="ctr"/>
            <a:r>
              <a:rPr lang="en-US" altLang="ja-JP" sz="120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Technology (OIST) and Ryukyu Village</a:t>
            </a:r>
            <a:endParaRPr lang="ja-JP" altLang="en-US" sz="120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24" name="AutoShape 16"/>
          <p:cNvSpPr>
            <a:spLocks noChangeArrowheads="1"/>
          </p:cNvSpPr>
          <p:nvPr/>
        </p:nvSpPr>
        <p:spPr bwMode="auto">
          <a:xfrm>
            <a:off x="2382993" y="5077013"/>
            <a:ext cx="2605857" cy="360362"/>
          </a:xfrm>
          <a:prstGeom prst="roundRect">
            <a:avLst>
              <a:gd name="adj" fmla="val 50000"/>
            </a:avLst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 anchor="ctr"/>
          <a:lstStyle/>
          <a:p>
            <a:pPr marL="158750" indent="-158750" algn="ctr" defTabSz="803275">
              <a:tabLst>
                <a:tab pos="1020763" algn="l"/>
                <a:tab pos="1893888" algn="l"/>
              </a:tabLst>
            </a:pPr>
            <a:r>
              <a:rPr lang="ja-JP" altLang="en-US" sz="120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Ｃ</a:t>
            </a:r>
            <a:r>
              <a:rPr lang="en-US" altLang="ja-JP" sz="120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 course: “OIST and Ryukyu village”</a:t>
            </a:r>
            <a:endParaRPr lang="ja-JP" altLang="en-US" sz="1200" dirty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5155837" y="5503388"/>
            <a:ext cx="3627432" cy="69386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r>
              <a:rPr lang="en-US" altLang="ja-JP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Hotel</a:t>
            </a:r>
            <a:r>
              <a:rPr lang="ja-JP" altLang="en-US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　</a:t>
            </a:r>
            <a:r>
              <a:rPr lang="en-US" altLang="ja-JP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===Okinawa Institute of Science and Technology </a:t>
            </a:r>
          </a:p>
          <a:p>
            <a:r>
              <a:rPr lang="en-US" altLang="ja-JP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=== Ryukyu village ===</a:t>
            </a:r>
            <a:r>
              <a:rPr lang="ja-JP" altLang="en-US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　</a:t>
            </a:r>
            <a:r>
              <a:rPr lang="en-US" altLang="ja-JP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Hotel</a:t>
            </a:r>
            <a:endParaRPr lang="ja-JP" altLang="en-US" sz="105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4903140" y="3648024"/>
            <a:ext cx="3785148" cy="68852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90000" tIns="46800" rIns="90000" bIns="46800" anchor="ctr"/>
          <a:lstStyle/>
          <a:p>
            <a:r>
              <a:rPr lang="en-US" altLang="ja-JP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Hotel</a:t>
            </a:r>
            <a:r>
              <a:rPr lang="ja-JP" altLang="en-US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　</a:t>
            </a:r>
            <a:r>
              <a:rPr lang="en-US" altLang="ja-JP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===</a:t>
            </a:r>
            <a:r>
              <a:rPr lang="ja-JP" altLang="en-US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　</a:t>
            </a:r>
            <a:r>
              <a:rPr lang="en-US" altLang="ja-JP" sz="1050" dirty="0" err="1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Kouri</a:t>
            </a:r>
            <a:r>
              <a:rPr lang="en-US" altLang="ja-JP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 bridge</a:t>
            </a:r>
            <a:r>
              <a:rPr lang="ja-JP" altLang="en-US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　</a:t>
            </a:r>
            <a:r>
              <a:rPr lang="en-US" altLang="ja-JP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===</a:t>
            </a:r>
            <a:r>
              <a:rPr lang="ja-JP" altLang="en-US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　</a:t>
            </a:r>
            <a:r>
              <a:rPr lang="en-US" altLang="ja-JP" sz="1050" dirty="0" err="1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Nakijin</a:t>
            </a:r>
            <a:r>
              <a:rPr lang="en-US" altLang="ja-JP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 Castle remains </a:t>
            </a:r>
          </a:p>
          <a:p>
            <a:r>
              <a:rPr lang="en-US" altLang="ja-JP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=== Pineapple park ===</a:t>
            </a:r>
            <a:r>
              <a:rPr lang="ja-JP" altLang="en-US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　</a:t>
            </a:r>
            <a:r>
              <a:rPr lang="en-US" altLang="ja-JP" sz="1050" dirty="0">
                <a:solidFill>
                  <a:srgbClr val="000000"/>
                </a:solidFill>
                <a:latin typeface="HGPｺﾞｼｯｸM" pitchFamily="50" charset="-128"/>
                <a:ea typeface="HGPｺﾞｼｯｸM" pitchFamily="50" charset="-128"/>
              </a:rPr>
              <a:t>Hotel</a:t>
            </a:r>
            <a:endParaRPr lang="ja-JP" altLang="en-US" sz="1050" dirty="0">
              <a:solidFill>
                <a:srgbClr val="000000"/>
              </a:solidFill>
              <a:latin typeface="HGPｺﾞｼｯｸM" pitchFamily="50" charset="-128"/>
              <a:ea typeface="HGPｺﾞｼｯｸM" pitchFamily="50" charset="-128"/>
            </a:endParaRPr>
          </a:p>
        </p:txBody>
      </p:sp>
      <p:pic>
        <p:nvPicPr>
          <p:cNvPr id="6146" name="Picture 2" descr="「今帰仁城跡」の画像検索結果">
            <a:hlinkClick r:id="rId3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130" b="10517"/>
          <a:stretch/>
        </p:blipFill>
        <p:spPr bwMode="auto">
          <a:xfrm>
            <a:off x="8976320" y="3384890"/>
            <a:ext cx="2038611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「OIST」の画像検索結果">
            <a:hlinkClick r:id="rId5"/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702" b="5312"/>
          <a:stretch/>
        </p:blipFill>
        <p:spPr bwMode="auto">
          <a:xfrm>
            <a:off x="9019306" y="5174679"/>
            <a:ext cx="2051476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テキスト プレースホルダー 5"/>
          <p:cNvSpPr txBox="1">
            <a:spLocks/>
          </p:cNvSpPr>
          <p:nvPr/>
        </p:nvSpPr>
        <p:spPr>
          <a:xfrm>
            <a:off x="1847528" y="228700"/>
            <a:ext cx="5829674" cy="3475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</a:t>
            </a:r>
            <a:r>
              <a:rPr lang="en-US" altLang="ja-JP" sz="1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The Participants Service</a:t>
            </a:r>
            <a:endParaRPr lang="ja-JP" altLang="en-US" sz="18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035482" y="660751"/>
            <a:ext cx="8204116" cy="291270"/>
          </a:xfrm>
          <a:prstGeom prst="roundRect">
            <a:avLst>
              <a:gd name="adj" fmla="val 50000"/>
            </a:avLst>
          </a:prstGeom>
          <a:solidFill>
            <a:srgbClr val="EAEAEA"/>
          </a:solidFill>
        </p:spPr>
        <p:txBody>
          <a:bodyPr wrap="none" lIns="66462" tIns="49846" bIns="0" rtlCol="0" anchor="ctr" anchorCtr="0">
            <a:noAutofit/>
          </a:bodyPr>
          <a:lstStyle/>
          <a:p>
            <a:r>
              <a:rPr lang="en-US" altLang="ja-JP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Excursions</a:t>
            </a:r>
            <a:endParaRPr lang="en-US" altLang="ja-JP" sz="1600" b="1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9176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CD3D6DB-E81A-4491-8EDC-3B9F91F435CA}"/>
              </a:ext>
            </a:extLst>
          </p:cNvPr>
          <p:cNvGrpSpPr/>
          <p:nvPr/>
        </p:nvGrpSpPr>
        <p:grpSpPr>
          <a:xfrm>
            <a:off x="205785" y="-7462"/>
            <a:ext cx="11780430" cy="3068959"/>
            <a:chOff x="263352" y="-1"/>
            <a:chExt cx="11780430" cy="3068959"/>
          </a:xfrm>
        </p:grpSpPr>
        <p:pic>
          <p:nvPicPr>
            <p:cNvPr id="2" name="Picture 2" descr="フリー素材沖縄02 花">
              <a:extLst>
                <a:ext uri="{FF2B5EF4-FFF2-40B4-BE49-F238E27FC236}">
                  <a16:creationId xmlns:a16="http://schemas.microsoft.com/office/drawing/2014/main" id="{47435F34-5D6C-404E-AFBA-59DF30834F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307"/>
            <a:stretch/>
          </p:blipFill>
          <p:spPr bwMode="auto">
            <a:xfrm>
              <a:off x="263352" y="-1"/>
              <a:ext cx="5249481" cy="3068959"/>
            </a:xfrm>
            <a:prstGeom prst="rect">
              <a:avLst/>
            </a:prstGeom>
            <a:noFill/>
            <a:effectLst>
              <a:softEdge rad="2159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4" descr="Kuva">
              <a:extLst>
                <a:ext uri="{FF2B5EF4-FFF2-40B4-BE49-F238E27FC236}">
                  <a16:creationId xmlns:a16="http://schemas.microsoft.com/office/drawing/2014/main" id="{B4729808-104C-4139-A05B-ADF26F30890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493" b="4676"/>
            <a:stretch/>
          </p:blipFill>
          <p:spPr bwMode="auto">
            <a:xfrm>
              <a:off x="5060949" y="-1"/>
              <a:ext cx="6982833" cy="3068959"/>
            </a:xfrm>
            <a:prstGeom prst="rect">
              <a:avLst/>
            </a:prstGeom>
            <a:noFill/>
            <a:effectLst>
              <a:softEdge rad="2286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6525CF-B817-465C-8D3F-04660B97A35A}"/>
                </a:ext>
              </a:extLst>
            </p:cNvPr>
            <p:cNvSpPr txBox="1"/>
            <p:nvPr/>
          </p:nvSpPr>
          <p:spPr>
            <a:xfrm>
              <a:off x="4007768" y="1242092"/>
              <a:ext cx="360040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kumimoji="1" lang="en-US" altLang="ja-JP" sz="4000" b="1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ISDEIV 2023</a:t>
              </a:r>
              <a:endParaRPr kumimoji="1" lang="ja-JP" altLang="en-US" sz="40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96D2A53E-89D0-4634-BA1A-2B546925A865}"/>
                </a:ext>
              </a:extLst>
            </p:cNvPr>
            <p:cNvSpPr txBox="1"/>
            <p:nvPr/>
          </p:nvSpPr>
          <p:spPr>
            <a:xfrm>
              <a:off x="7464152" y="1365202"/>
              <a:ext cx="374441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sz="1600" dirty="0">
                  <a:solidFill>
                    <a:schemeClr val="bg1">
                      <a:lumMod val="9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June 25-30, 2023</a:t>
              </a:r>
              <a:r>
                <a:rPr kumimoji="1" lang="ja-JP" altLang="en-US" sz="1600" dirty="0">
                  <a:solidFill>
                    <a:schemeClr val="bg1">
                      <a:lumMod val="9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　</a:t>
              </a:r>
              <a:r>
                <a:rPr kumimoji="1" lang="en-US" altLang="ja-JP" sz="1600" dirty="0">
                  <a:solidFill>
                    <a:schemeClr val="bg1">
                      <a:lumMod val="9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Naha, Okinawa, Japan</a:t>
              </a:r>
              <a:endParaRPr lang="ja-JP" altLang="en-US" sz="1600" dirty="0">
                <a:solidFill>
                  <a:schemeClr val="bg1">
                    <a:lumMod val="95000"/>
                  </a:schemeClr>
                </a:solidFill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D24B3432-31A5-4A92-A580-5346ACCD4B99}"/>
              </a:ext>
            </a:extLst>
          </p:cNvPr>
          <p:cNvGrpSpPr/>
          <p:nvPr/>
        </p:nvGrpSpPr>
        <p:grpSpPr>
          <a:xfrm>
            <a:off x="8328248" y="3061497"/>
            <a:ext cx="2959803" cy="3796503"/>
            <a:chOff x="5188383" y="1732987"/>
            <a:chExt cx="3766893" cy="4593264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F2CA188D-F3EA-46B6-B87C-9B4C2A9F837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188383" y="1732987"/>
              <a:ext cx="3766893" cy="459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F5AAA0E-947C-4C21-82B9-3547D0F01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4567" y="3682922"/>
              <a:ext cx="216000" cy="216000"/>
            </a:xfrm>
            <a:prstGeom prst="ellipse">
              <a:avLst/>
            </a:prstGeom>
            <a:noFill/>
            <a:ln w="19050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b="1">
                <a:solidFill>
                  <a:srgbClr val="FFFF00"/>
                </a:solidFill>
              </a:endParaRPr>
            </a:p>
          </p:txBody>
        </p:sp>
        <p:sp>
          <p:nvSpPr>
            <p:cNvPr id="15" name="円/楕円 22">
              <a:extLst>
                <a:ext uri="{FF2B5EF4-FFF2-40B4-BE49-F238E27FC236}">
                  <a16:creationId xmlns:a16="http://schemas.microsoft.com/office/drawing/2014/main" id="{8FD9682D-9513-4376-AF4F-3B37F4CE2C63}"/>
                </a:ext>
              </a:extLst>
            </p:cNvPr>
            <p:cNvSpPr/>
            <p:nvPr/>
          </p:nvSpPr>
          <p:spPr>
            <a:xfrm>
              <a:off x="7276615" y="4223142"/>
              <a:ext cx="1440000" cy="1440000"/>
            </a:xfrm>
            <a:prstGeom prst="ellipse">
              <a:avLst/>
            </a:prstGeom>
            <a:solidFill>
              <a:srgbClr val="3333CC"/>
            </a:solidFill>
            <a:ln w="190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5FCFFF77-9364-427D-8308-2F1F6DFDBC70}"/>
                </a:ext>
              </a:extLst>
            </p:cNvPr>
            <p:cNvCxnSpPr>
              <a:stCxn id="14" idx="7"/>
            </p:cNvCxnSpPr>
            <p:nvPr/>
          </p:nvCxnSpPr>
          <p:spPr>
            <a:xfrm>
              <a:off x="7028935" y="3714554"/>
              <a:ext cx="1219788" cy="544432"/>
            </a:xfrm>
            <a:prstGeom prst="line">
              <a:avLst/>
            </a:prstGeom>
            <a:ln w="12700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62137568-BBC6-4FE3-A167-210F7FE447D1}"/>
                </a:ext>
              </a:extLst>
            </p:cNvPr>
            <p:cNvCxnSpPr/>
            <p:nvPr/>
          </p:nvCxnSpPr>
          <p:spPr>
            <a:xfrm>
              <a:off x="6880571" y="3867290"/>
              <a:ext cx="472424" cy="1435812"/>
            </a:xfrm>
            <a:prstGeom prst="line">
              <a:avLst/>
            </a:prstGeom>
            <a:ln w="12700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8CE7FABD-428C-4841-92D6-FEFAA4D10943}"/>
                </a:ext>
              </a:extLst>
            </p:cNvPr>
            <p:cNvSpPr/>
            <p:nvPr/>
          </p:nvSpPr>
          <p:spPr>
            <a:xfrm>
              <a:off x="7096595" y="3466898"/>
              <a:ext cx="1351676" cy="45370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3200" b="1" dirty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anose="020B0606020202030204" pitchFamily="34" charset="0"/>
                  <a:cs typeface="Arial" panose="020B0604020202020204" pitchFamily="34" charset="0"/>
                </a:rPr>
                <a:t>Okinawa</a:t>
              </a:r>
              <a:endParaRPr lang="en-US" altLang="ja-JP" sz="44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9" name="Picture 2">
              <a:extLst>
                <a:ext uri="{FF2B5EF4-FFF2-40B4-BE49-F238E27FC236}">
                  <a16:creationId xmlns:a16="http://schemas.microsoft.com/office/drawing/2014/main" id="{DF74A559-AE4A-4BEC-A624-715E47E347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0615" y="4432513"/>
              <a:ext cx="792000" cy="1021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41C257C-A627-4934-B9F7-AB617BC1F546}"/>
              </a:ext>
            </a:extLst>
          </p:cNvPr>
          <p:cNvSpPr/>
          <p:nvPr/>
        </p:nvSpPr>
        <p:spPr>
          <a:xfrm>
            <a:off x="1943894" y="3862238"/>
            <a:ext cx="22558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b="1" u="sng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Location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F8B6A36-4F12-4670-B144-EC8CA9C847B8}"/>
              </a:ext>
            </a:extLst>
          </p:cNvPr>
          <p:cNvSpPr/>
          <p:nvPr/>
        </p:nvSpPr>
        <p:spPr>
          <a:xfrm>
            <a:off x="1943894" y="4631679"/>
            <a:ext cx="2759025" cy="3877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</a:pPr>
            <a:r>
              <a:rPr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Okinawa, Japan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0874794-4CAF-4BDA-8DAE-4CA0D4176041}"/>
              </a:ext>
            </a:extLst>
          </p:cNvPr>
          <p:cNvSpPr/>
          <p:nvPr/>
        </p:nvSpPr>
        <p:spPr>
          <a:xfrm>
            <a:off x="1943894" y="2719944"/>
            <a:ext cx="15758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b="1" u="sng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Dates</a:t>
            </a:r>
            <a:endParaRPr lang="ja-JP" altLang="en-US" sz="3600" b="1" u="sng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1EF334E2-A40A-4913-B791-1410BE5866C4}"/>
              </a:ext>
            </a:extLst>
          </p:cNvPr>
          <p:cNvSpPr/>
          <p:nvPr/>
        </p:nvSpPr>
        <p:spPr>
          <a:xfrm>
            <a:off x="1943894" y="3366275"/>
            <a:ext cx="3239669" cy="3877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</a:pPr>
            <a:r>
              <a:rPr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June 25-30, 2023 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1F9FE95-89B3-449B-BF8C-994F8FE0E21A}"/>
              </a:ext>
            </a:extLst>
          </p:cNvPr>
          <p:cNvSpPr/>
          <p:nvPr/>
        </p:nvSpPr>
        <p:spPr>
          <a:xfrm>
            <a:off x="1943894" y="5106308"/>
            <a:ext cx="17014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b="1" u="sng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Venue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F4C34555-D39D-4A47-ABE2-E67CF31F88ED}"/>
              </a:ext>
            </a:extLst>
          </p:cNvPr>
          <p:cNvSpPr/>
          <p:nvPr/>
        </p:nvSpPr>
        <p:spPr>
          <a:xfrm>
            <a:off x="1943894" y="5873771"/>
            <a:ext cx="7968530" cy="7755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</a:pPr>
            <a:r>
              <a:rPr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Okinawa </a:t>
            </a:r>
            <a:r>
              <a:rPr lang="en-US" altLang="ja-JP" sz="2800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Jichikaikan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lnSpc>
                <a:spcPct val="90000"/>
              </a:lnSpc>
            </a:pPr>
            <a:r>
              <a:rPr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(Okinawa Pref. Municipal Center)</a:t>
            </a:r>
          </a:p>
        </p:txBody>
      </p:sp>
    </p:spTree>
    <p:extLst>
      <p:ext uri="{BB962C8B-B14F-4D97-AF65-F5344CB8AC3E}">
        <p14:creationId xmlns:p14="http://schemas.microsoft.com/office/powerpoint/2010/main" val="413818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CD3D6DB-E81A-4491-8EDC-3B9F91F435CA}"/>
              </a:ext>
            </a:extLst>
          </p:cNvPr>
          <p:cNvGrpSpPr/>
          <p:nvPr/>
        </p:nvGrpSpPr>
        <p:grpSpPr>
          <a:xfrm>
            <a:off x="205785" y="-7462"/>
            <a:ext cx="11780430" cy="3068959"/>
            <a:chOff x="263352" y="-1"/>
            <a:chExt cx="11780430" cy="3068959"/>
          </a:xfrm>
        </p:grpSpPr>
        <p:pic>
          <p:nvPicPr>
            <p:cNvPr id="2" name="Picture 2" descr="フリー素材沖縄02 花">
              <a:extLst>
                <a:ext uri="{FF2B5EF4-FFF2-40B4-BE49-F238E27FC236}">
                  <a16:creationId xmlns:a16="http://schemas.microsoft.com/office/drawing/2014/main" id="{47435F34-5D6C-404E-AFBA-59DF30834F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307"/>
            <a:stretch/>
          </p:blipFill>
          <p:spPr bwMode="auto">
            <a:xfrm>
              <a:off x="263352" y="-1"/>
              <a:ext cx="5249481" cy="3068959"/>
            </a:xfrm>
            <a:prstGeom prst="rect">
              <a:avLst/>
            </a:prstGeom>
            <a:noFill/>
            <a:effectLst>
              <a:softEdge rad="2159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4" descr="Kuva">
              <a:extLst>
                <a:ext uri="{FF2B5EF4-FFF2-40B4-BE49-F238E27FC236}">
                  <a16:creationId xmlns:a16="http://schemas.microsoft.com/office/drawing/2014/main" id="{B4729808-104C-4139-A05B-ADF26F30890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493" b="4676"/>
            <a:stretch/>
          </p:blipFill>
          <p:spPr bwMode="auto">
            <a:xfrm>
              <a:off x="5060949" y="-1"/>
              <a:ext cx="6982833" cy="3068959"/>
            </a:xfrm>
            <a:prstGeom prst="rect">
              <a:avLst/>
            </a:prstGeom>
            <a:noFill/>
            <a:effectLst>
              <a:softEdge rad="2286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6525CF-B817-465C-8D3F-04660B97A35A}"/>
                </a:ext>
              </a:extLst>
            </p:cNvPr>
            <p:cNvSpPr txBox="1"/>
            <p:nvPr/>
          </p:nvSpPr>
          <p:spPr>
            <a:xfrm>
              <a:off x="4007768" y="1242092"/>
              <a:ext cx="360040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kumimoji="1" lang="en-US" altLang="ja-JP" sz="4000" b="1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ISDEIV 2023</a:t>
              </a:r>
              <a:endParaRPr kumimoji="1" lang="ja-JP" altLang="en-US" sz="40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B05D55E-5C34-4513-BCD5-E7B58B2D84F5}"/>
              </a:ext>
            </a:extLst>
          </p:cNvPr>
          <p:cNvSpPr txBox="1"/>
          <p:nvPr/>
        </p:nvSpPr>
        <p:spPr>
          <a:xfrm>
            <a:off x="7508068" y="1205162"/>
            <a:ext cx="23150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Important dates</a:t>
            </a:r>
            <a:endParaRPr kumimoji="1" lang="ja-JP" altLang="en-US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9EB6CB5-F69A-4CF5-B1B0-39E9A6224EAC}"/>
              </a:ext>
            </a:extLst>
          </p:cNvPr>
          <p:cNvSpPr txBox="1"/>
          <p:nvPr/>
        </p:nvSpPr>
        <p:spPr>
          <a:xfrm>
            <a:off x="1199456" y="3218003"/>
            <a:ext cx="10369152" cy="3246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tabLst>
                <a:tab pos="3411538" algn="l"/>
              </a:tabLst>
            </a:pP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Deadline for abstract submission		: September 15, 2022</a:t>
            </a:r>
            <a:endParaRPr lang="ja-JP" altLang="ja-JP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tabLst>
                <a:tab pos="3411538" algn="l"/>
              </a:tabLst>
            </a:pP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Notification of abstract acceptance		: December 15, 2022</a:t>
            </a:r>
            <a:endParaRPr lang="ja-JP" altLang="ja-JP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tabLst>
                <a:tab pos="3411538" algn="l"/>
              </a:tabLst>
            </a:pP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Deadline for full paper submission		: March 15, 2023</a:t>
            </a:r>
            <a:endParaRPr lang="ja-JP" altLang="ja-JP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tabLst>
                <a:tab pos="3411538" algn="l"/>
              </a:tabLst>
            </a:pP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Notification of full paper acceptance	: April 24, 2023</a:t>
            </a:r>
            <a:endParaRPr lang="ja-JP" altLang="ja-JP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tabLst>
                <a:tab pos="3411538" algn="l"/>
              </a:tabLst>
            </a:pP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Conference					: June 25 – 30, 2023</a:t>
            </a:r>
            <a:endParaRPr lang="ja-JP" altLang="ja-JP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53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45000"/>
                <a:lumOff val="55000"/>
              </a:schemeClr>
            </a:gs>
            <a:gs pos="100000">
              <a:srgbClr val="00B0F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983432" y="816674"/>
            <a:ext cx="96259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30</a:t>
            </a:r>
            <a:r>
              <a:rPr kumimoji="1" lang="en-US" altLang="ja-JP" sz="3200" b="1" i="0" u="none" strike="noStrike" kern="1200" cap="none" spc="0" normalizeH="0" baseline="30000" noProof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th</a:t>
            </a:r>
            <a:r>
              <a:rPr kumimoji="1" lang="en-US" altLang="ja-JP" sz="3200" b="1" i="0" u="none" strike="noStrike" kern="1200" cap="none" spc="0" normalizeH="0" baseline="0" noProof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International Symposium </a:t>
            </a:r>
            <a:br>
              <a:rPr kumimoji="1" lang="en-US" altLang="ja-JP" sz="3200" b="1" i="0" u="none" strike="noStrike" kern="1200" cap="none" spc="0" normalizeH="0" baseline="0" noProof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en-US" altLang="ja-JP" sz="3200" b="1" i="0" u="none" strike="noStrike" kern="1200" cap="none" spc="0" normalizeH="0" baseline="0" noProof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on Discharges and Electrical Insulation in Vacuum </a:t>
            </a:r>
            <a:br>
              <a:rPr kumimoji="1" lang="en-US" altLang="ja-JP" sz="3200" b="1" i="0" u="none" strike="noStrike" kern="1200" cap="none" spc="0" normalizeH="0" baseline="0" noProof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</a:br>
            <a:r>
              <a:rPr kumimoji="1" lang="en-US" altLang="ja-JP" sz="3200" b="1" i="0" u="none" strike="noStrike" kern="1200" cap="none" spc="0" normalizeH="0" baseline="0" noProof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(ISDEIV 2023)</a:t>
            </a:r>
            <a:endParaRPr kumimoji="1" lang="ja-JP" altLang="en-US" sz="3200" b="1" i="0" u="none" strike="noStrike" kern="1200" cap="none" spc="0" normalizeH="0" baseline="0" noProof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4" b="17659"/>
          <a:stretch/>
        </p:blipFill>
        <p:spPr bwMode="auto">
          <a:xfrm rot="10800000">
            <a:off x="9581712" y="1"/>
            <a:ext cx="2634968" cy="1903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4" b="17659"/>
          <a:stretch/>
        </p:blipFill>
        <p:spPr bwMode="auto">
          <a:xfrm>
            <a:off x="-24680" y="4954992"/>
            <a:ext cx="2634968" cy="1903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46F1908-DC2A-43CA-BEC7-B942BDF49B65}"/>
              </a:ext>
            </a:extLst>
          </p:cNvPr>
          <p:cNvSpPr/>
          <p:nvPr/>
        </p:nvSpPr>
        <p:spPr>
          <a:xfrm>
            <a:off x="1811524" y="4149080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000" b="1" i="1" u="none" strike="noStrike" kern="1200" cap="none" spc="0" normalizeH="0" baseline="0" noProof="0" dirty="0">
                <a:ln w="0"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We hope to see you again in Okinawa, Japan.</a:t>
            </a:r>
            <a:endParaRPr kumimoji="1" lang="ja-JP" altLang="en-US" sz="4000" b="1" i="1" u="none" strike="noStrike" kern="1200" cap="none" spc="0" normalizeH="0" baseline="0" noProof="0" dirty="0">
              <a:ln w="0"/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ＭＳ Ｐゴシック" panose="020B0600070205080204" pitchFamily="50" charset="-128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FB91E205-64C0-43E3-8BFA-BC428F0C4D9B}"/>
              </a:ext>
            </a:extLst>
          </p:cNvPr>
          <p:cNvSpPr/>
          <p:nvPr/>
        </p:nvSpPr>
        <p:spPr>
          <a:xfrm>
            <a:off x="4151784" y="3018408"/>
            <a:ext cx="3411190" cy="4985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</a:pPr>
            <a:r>
              <a:rPr lang="en-US" altLang="ja-JP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June 25-30, 2023 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24C6A88-2998-4006-A40E-B721DD20297C}"/>
              </a:ext>
            </a:extLst>
          </p:cNvPr>
          <p:cNvSpPr/>
          <p:nvPr/>
        </p:nvSpPr>
        <p:spPr>
          <a:xfrm>
            <a:off x="8184232" y="5733256"/>
            <a:ext cx="1152128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4472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45000"/>
                <a:lumOff val="55000"/>
              </a:schemeClr>
            </a:gs>
            <a:gs pos="100000">
              <a:srgbClr val="00B0F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/>
          <p:cNvSpPr/>
          <p:nvPr/>
        </p:nvSpPr>
        <p:spPr>
          <a:xfrm>
            <a:off x="119336" y="174108"/>
            <a:ext cx="74168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1" i="0" u="none" strike="noStrike" kern="1200" cap="none" spc="0" normalizeH="0" baseline="0" noProof="0" dirty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ISDEIV2023 URL &amp; E-mail address</a:t>
            </a:r>
            <a:endParaRPr kumimoji="1" lang="ja-JP" altLang="en-US" sz="3200" b="1" i="0" u="none" strike="noStrike" kern="1200" cap="none" spc="0" normalizeH="0" baseline="0" noProof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4" b="17659"/>
          <a:stretch/>
        </p:blipFill>
        <p:spPr bwMode="auto">
          <a:xfrm rot="10800000">
            <a:off x="9581712" y="1"/>
            <a:ext cx="2634968" cy="1903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4" b="17659"/>
          <a:stretch/>
        </p:blipFill>
        <p:spPr bwMode="auto">
          <a:xfrm>
            <a:off x="-24680" y="4954992"/>
            <a:ext cx="2634968" cy="1903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724C6A88-2998-4006-A40E-B721DD20297C}"/>
              </a:ext>
            </a:extLst>
          </p:cNvPr>
          <p:cNvSpPr/>
          <p:nvPr/>
        </p:nvSpPr>
        <p:spPr>
          <a:xfrm>
            <a:off x="8184232" y="5733256"/>
            <a:ext cx="1152128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EAE35A2A-DDEB-4C0F-AE89-97280E4E9FD7}"/>
              </a:ext>
            </a:extLst>
          </p:cNvPr>
          <p:cNvSpPr/>
          <p:nvPr/>
        </p:nvSpPr>
        <p:spPr>
          <a:xfrm>
            <a:off x="957459" y="948837"/>
            <a:ext cx="9541073" cy="4985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1" u="sng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http://isdeiv2023.w3.kanazawa-u.ac.jp/index.html 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2C9C5B0C-6F30-4B69-A7FC-C5AE67DB0E9C}"/>
              </a:ext>
            </a:extLst>
          </p:cNvPr>
          <p:cNvSpPr/>
          <p:nvPr/>
        </p:nvSpPr>
        <p:spPr>
          <a:xfrm>
            <a:off x="957459" y="1624975"/>
            <a:ext cx="7707431" cy="4985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600" b="1" i="1" u="sng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Meiryo UI" panose="020B0604030504040204" pitchFamily="50" charset="-128"/>
                <a:cs typeface="Times New Roman" panose="02020603050405020304" pitchFamily="18" charset="0"/>
              </a:rPr>
              <a:t>isdeiv2023@epower.ees.saitama-u.ac.jp 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B5C85CE9-A010-4364-A3E4-98C9E4870A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1784" y="2301113"/>
            <a:ext cx="7896200" cy="4441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622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&#10;&#10;自動的に生成された説明">
            <a:extLst>
              <a:ext uri="{FF2B5EF4-FFF2-40B4-BE49-F238E27FC236}">
                <a16:creationId xmlns:a16="http://schemas.microsoft.com/office/drawing/2014/main" id="{96314733-390B-4FFF-9DF6-81F6B46C33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440" y="0"/>
            <a:ext cx="4747846" cy="6858000"/>
          </a:xfrm>
          <a:prstGeom prst="rect">
            <a:avLst/>
          </a:prstGeom>
        </p:spPr>
      </p:pic>
      <p:pic>
        <p:nvPicPr>
          <p:cNvPr id="5" name="図 4" descr="テキスト&#10;&#10;自動的に生成された説明">
            <a:extLst>
              <a:ext uri="{FF2B5EF4-FFF2-40B4-BE49-F238E27FC236}">
                <a16:creationId xmlns:a16="http://schemas.microsoft.com/office/drawing/2014/main" id="{433150EE-37E3-4722-B54C-DA32965D15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048" y="0"/>
            <a:ext cx="47478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47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CD3D6DB-E81A-4491-8EDC-3B9F91F435CA}"/>
              </a:ext>
            </a:extLst>
          </p:cNvPr>
          <p:cNvGrpSpPr/>
          <p:nvPr/>
        </p:nvGrpSpPr>
        <p:grpSpPr>
          <a:xfrm>
            <a:off x="205785" y="-43472"/>
            <a:ext cx="11780430" cy="3068959"/>
            <a:chOff x="263352" y="-1"/>
            <a:chExt cx="11780430" cy="3068959"/>
          </a:xfrm>
        </p:grpSpPr>
        <p:pic>
          <p:nvPicPr>
            <p:cNvPr id="2" name="Picture 2" descr="フリー素材沖縄02 花">
              <a:extLst>
                <a:ext uri="{FF2B5EF4-FFF2-40B4-BE49-F238E27FC236}">
                  <a16:creationId xmlns:a16="http://schemas.microsoft.com/office/drawing/2014/main" id="{47435F34-5D6C-404E-AFBA-59DF30834F6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307"/>
            <a:stretch/>
          </p:blipFill>
          <p:spPr bwMode="auto">
            <a:xfrm>
              <a:off x="263352" y="-1"/>
              <a:ext cx="5249481" cy="3068959"/>
            </a:xfrm>
            <a:prstGeom prst="rect">
              <a:avLst/>
            </a:prstGeom>
            <a:noFill/>
            <a:effectLst>
              <a:softEdge rad="2159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4" descr="Kuva">
              <a:extLst>
                <a:ext uri="{FF2B5EF4-FFF2-40B4-BE49-F238E27FC236}">
                  <a16:creationId xmlns:a16="http://schemas.microsoft.com/office/drawing/2014/main" id="{B4729808-104C-4139-A05B-ADF26F30890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493" b="4676"/>
            <a:stretch/>
          </p:blipFill>
          <p:spPr bwMode="auto">
            <a:xfrm>
              <a:off x="5060949" y="-1"/>
              <a:ext cx="6982833" cy="3068959"/>
            </a:xfrm>
            <a:prstGeom prst="rect">
              <a:avLst/>
            </a:prstGeom>
            <a:noFill/>
            <a:effectLst>
              <a:softEdge rad="2286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D96525CF-B817-465C-8D3F-04660B97A35A}"/>
                </a:ext>
              </a:extLst>
            </p:cNvPr>
            <p:cNvSpPr txBox="1"/>
            <p:nvPr/>
          </p:nvSpPr>
          <p:spPr>
            <a:xfrm>
              <a:off x="4007768" y="1242092"/>
              <a:ext cx="3600400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80000"/>
                </a:lnSpc>
              </a:pPr>
              <a:r>
                <a:rPr kumimoji="1" lang="en-US" altLang="ja-JP" sz="4000" b="1" dirty="0">
                  <a:solidFill>
                    <a:schemeClr val="bg1">
                      <a:lumMod val="9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rPr>
                <a:t>ISDEIV 2023</a:t>
              </a:r>
              <a:endParaRPr kumimoji="1" lang="ja-JP" altLang="en-US" sz="40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D24B3432-31A5-4A92-A580-5346ACCD4B99}"/>
              </a:ext>
            </a:extLst>
          </p:cNvPr>
          <p:cNvGrpSpPr/>
          <p:nvPr/>
        </p:nvGrpSpPr>
        <p:grpSpPr>
          <a:xfrm>
            <a:off x="8328248" y="3061497"/>
            <a:ext cx="2959803" cy="3796503"/>
            <a:chOff x="5188383" y="1732987"/>
            <a:chExt cx="3766893" cy="4593264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F2CA188D-F3EA-46B6-B87C-9B4C2A9F837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188383" y="1732987"/>
              <a:ext cx="3766893" cy="459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F5AAA0E-947C-4C21-82B9-3547D0F017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4567" y="3682922"/>
              <a:ext cx="216000" cy="216000"/>
            </a:xfrm>
            <a:prstGeom prst="ellipse">
              <a:avLst/>
            </a:prstGeom>
            <a:noFill/>
            <a:ln w="19050">
              <a:solidFill>
                <a:srgbClr val="FFFF66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ja-JP" altLang="en-US" b="1">
                <a:solidFill>
                  <a:srgbClr val="FFFF00"/>
                </a:solidFill>
              </a:endParaRPr>
            </a:p>
          </p:txBody>
        </p:sp>
        <p:sp>
          <p:nvSpPr>
            <p:cNvPr id="15" name="円/楕円 22">
              <a:extLst>
                <a:ext uri="{FF2B5EF4-FFF2-40B4-BE49-F238E27FC236}">
                  <a16:creationId xmlns:a16="http://schemas.microsoft.com/office/drawing/2014/main" id="{8FD9682D-9513-4376-AF4F-3B37F4CE2C63}"/>
                </a:ext>
              </a:extLst>
            </p:cNvPr>
            <p:cNvSpPr/>
            <p:nvPr/>
          </p:nvSpPr>
          <p:spPr>
            <a:xfrm>
              <a:off x="7276615" y="4223142"/>
              <a:ext cx="1440000" cy="1440000"/>
            </a:xfrm>
            <a:prstGeom prst="ellipse">
              <a:avLst/>
            </a:prstGeom>
            <a:solidFill>
              <a:srgbClr val="3333CC"/>
            </a:solidFill>
            <a:ln w="190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ja-JP" altLang="en-US"/>
            </a:p>
          </p:txBody>
        </p: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5FCFFF77-9364-427D-8308-2F1F6DFDBC70}"/>
                </a:ext>
              </a:extLst>
            </p:cNvPr>
            <p:cNvCxnSpPr>
              <a:stCxn id="14" idx="7"/>
            </p:cNvCxnSpPr>
            <p:nvPr/>
          </p:nvCxnSpPr>
          <p:spPr>
            <a:xfrm>
              <a:off x="7028935" y="3714554"/>
              <a:ext cx="1219788" cy="544432"/>
            </a:xfrm>
            <a:prstGeom prst="line">
              <a:avLst/>
            </a:prstGeom>
            <a:ln w="12700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62137568-BBC6-4FE3-A167-210F7FE447D1}"/>
                </a:ext>
              </a:extLst>
            </p:cNvPr>
            <p:cNvCxnSpPr/>
            <p:nvPr/>
          </p:nvCxnSpPr>
          <p:spPr>
            <a:xfrm>
              <a:off x="6880571" y="3867290"/>
              <a:ext cx="472424" cy="1435812"/>
            </a:xfrm>
            <a:prstGeom prst="line">
              <a:avLst/>
            </a:prstGeom>
            <a:ln w="12700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正方形/長方形 17">
              <a:extLst>
                <a:ext uri="{FF2B5EF4-FFF2-40B4-BE49-F238E27FC236}">
                  <a16:creationId xmlns:a16="http://schemas.microsoft.com/office/drawing/2014/main" id="{8CE7FABD-428C-4841-92D6-FEFAA4D10943}"/>
                </a:ext>
              </a:extLst>
            </p:cNvPr>
            <p:cNvSpPr/>
            <p:nvPr/>
          </p:nvSpPr>
          <p:spPr>
            <a:xfrm>
              <a:off x="7096595" y="3466898"/>
              <a:ext cx="1351676" cy="45370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3200" b="1" dirty="0">
                  <a:solidFill>
                    <a:srgbClr val="FFFF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 Narrow" panose="020B0606020202030204" pitchFamily="34" charset="0"/>
                  <a:cs typeface="Arial" panose="020B0604020202020204" pitchFamily="34" charset="0"/>
                </a:rPr>
                <a:t>Okinawa</a:t>
              </a:r>
              <a:endParaRPr lang="en-US" altLang="ja-JP" sz="4400" b="1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9" name="Picture 2">
              <a:extLst>
                <a:ext uri="{FF2B5EF4-FFF2-40B4-BE49-F238E27FC236}">
                  <a16:creationId xmlns:a16="http://schemas.microsoft.com/office/drawing/2014/main" id="{DF74A559-AE4A-4BEC-A624-715E47E347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4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00615" y="4432513"/>
              <a:ext cx="792000" cy="10212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141C257C-A627-4934-B9F7-AB617BC1F546}"/>
              </a:ext>
            </a:extLst>
          </p:cNvPr>
          <p:cNvSpPr/>
          <p:nvPr/>
        </p:nvSpPr>
        <p:spPr>
          <a:xfrm>
            <a:off x="1943894" y="3862238"/>
            <a:ext cx="225581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b="1" u="sng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Location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F8B6A36-4F12-4670-B144-EC8CA9C847B8}"/>
              </a:ext>
            </a:extLst>
          </p:cNvPr>
          <p:cNvSpPr/>
          <p:nvPr/>
        </p:nvSpPr>
        <p:spPr>
          <a:xfrm>
            <a:off x="1943894" y="4631679"/>
            <a:ext cx="2759025" cy="3877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</a:pPr>
            <a:r>
              <a:rPr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Okinawa, Japan</a:t>
            </a: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80874794-4CAF-4BDA-8DAE-4CA0D4176041}"/>
              </a:ext>
            </a:extLst>
          </p:cNvPr>
          <p:cNvSpPr/>
          <p:nvPr/>
        </p:nvSpPr>
        <p:spPr>
          <a:xfrm>
            <a:off x="1943894" y="2719944"/>
            <a:ext cx="15758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b="1" u="sng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Dates</a:t>
            </a:r>
            <a:endParaRPr lang="ja-JP" altLang="en-US" sz="3600" b="1" u="sng" dirty="0">
              <a:solidFill>
                <a:srgbClr val="00206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1EF334E2-A40A-4913-B791-1410BE5866C4}"/>
              </a:ext>
            </a:extLst>
          </p:cNvPr>
          <p:cNvSpPr/>
          <p:nvPr/>
        </p:nvSpPr>
        <p:spPr>
          <a:xfrm>
            <a:off x="1943894" y="3366275"/>
            <a:ext cx="3239669" cy="3877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</a:pPr>
            <a:r>
              <a:rPr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June 25-30, 2023 </a:t>
            </a:r>
          </a:p>
        </p:txBody>
      </p:sp>
      <p:sp>
        <p:nvSpPr>
          <p:cNvPr id="24" name="正方形/長方形 23">
            <a:extLst>
              <a:ext uri="{FF2B5EF4-FFF2-40B4-BE49-F238E27FC236}">
                <a16:creationId xmlns:a16="http://schemas.microsoft.com/office/drawing/2014/main" id="{C1F9FE95-89B3-449B-BF8C-994F8FE0E21A}"/>
              </a:ext>
            </a:extLst>
          </p:cNvPr>
          <p:cNvSpPr/>
          <p:nvPr/>
        </p:nvSpPr>
        <p:spPr>
          <a:xfrm>
            <a:off x="1943894" y="5106308"/>
            <a:ext cx="17014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b="1" u="sng" dirty="0">
                <a:solidFill>
                  <a:srgbClr val="00206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Venue</a:t>
            </a:r>
          </a:p>
        </p:txBody>
      </p:sp>
      <p:sp>
        <p:nvSpPr>
          <p:cNvPr id="25" name="正方形/長方形 24">
            <a:extLst>
              <a:ext uri="{FF2B5EF4-FFF2-40B4-BE49-F238E27FC236}">
                <a16:creationId xmlns:a16="http://schemas.microsoft.com/office/drawing/2014/main" id="{F4C34555-D39D-4A47-ABE2-E67CF31F88ED}"/>
              </a:ext>
            </a:extLst>
          </p:cNvPr>
          <p:cNvSpPr/>
          <p:nvPr/>
        </p:nvSpPr>
        <p:spPr>
          <a:xfrm>
            <a:off x="1943894" y="5873771"/>
            <a:ext cx="7968530" cy="7755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lnSpc>
                <a:spcPct val="90000"/>
              </a:lnSpc>
            </a:pPr>
            <a:r>
              <a:rPr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Okinawa </a:t>
            </a:r>
            <a:r>
              <a:rPr lang="en-US" altLang="ja-JP" sz="2800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Jichikaikan</a:t>
            </a:r>
            <a:endParaRPr lang="en-US" altLang="ja-JP" sz="28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lvl="0">
              <a:lnSpc>
                <a:spcPct val="90000"/>
              </a:lnSpc>
            </a:pPr>
            <a:r>
              <a:rPr lang="en-US" altLang="ja-JP" sz="2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(Okinawa Pref. Municipal Center)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184CC88D-B505-467F-9748-989FC8AC91D5}"/>
              </a:ext>
            </a:extLst>
          </p:cNvPr>
          <p:cNvSpPr/>
          <p:nvPr/>
        </p:nvSpPr>
        <p:spPr>
          <a:xfrm>
            <a:off x="7248128" y="1243718"/>
            <a:ext cx="42233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solidFill>
                  <a:srgbClr val="FFFF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Next ISDEIV </a:t>
            </a:r>
            <a:r>
              <a:rPr lang="ja-JP" altLang="en-US" b="1" dirty="0">
                <a:solidFill>
                  <a:srgbClr val="FFFF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b="1" dirty="0">
                <a:solidFill>
                  <a:srgbClr val="FFFF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Location</a:t>
            </a:r>
            <a:r>
              <a:rPr lang="ja-JP" altLang="en-US" b="1" dirty="0">
                <a:solidFill>
                  <a:srgbClr val="FFFF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b="1" dirty="0">
                <a:solidFill>
                  <a:srgbClr val="FFFF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and Date</a:t>
            </a:r>
            <a:endParaRPr lang="ja-JP" altLang="en-US" b="1" dirty="0">
              <a:solidFill>
                <a:srgbClr val="FFFF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821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フリーフォーム 25"/>
          <p:cNvSpPr/>
          <p:nvPr/>
        </p:nvSpPr>
        <p:spPr>
          <a:xfrm>
            <a:off x="3935761" y="2638680"/>
            <a:ext cx="1408788" cy="256976"/>
          </a:xfrm>
          <a:custGeom>
            <a:avLst/>
            <a:gdLst>
              <a:gd name="connsiteX0" fmla="*/ 0 w 2095500"/>
              <a:gd name="connsiteY0" fmla="*/ 0 h 292100"/>
              <a:gd name="connsiteX1" fmla="*/ 1574800 w 2095500"/>
              <a:gd name="connsiteY1" fmla="*/ 0 h 292100"/>
              <a:gd name="connsiteX2" fmla="*/ 2095500 w 2095500"/>
              <a:gd name="connsiteY2" fmla="*/ 292100 h 292100"/>
              <a:gd name="connsiteX0" fmla="*/ 0 w 2090737"/>
              <a:gd name="connsiteY0" fmla="*/ 0 h 368300"/>
              <a:gd name="connsiteX1" fmla="*/ 1574800 w 2090737"/>
              <a:gd name="connsiteY1" fmla="*/ 0 h 368300"/>
              <a:gd name="connsiteX2" fmla="*/ 2090737 w 2090737"/>
              <a:gd name="connsiteY2" fmla="*/ 368300 h 368300"/>
              <a:gd name="connsiteX0" fmla="*/ 0 w 1885950"/>
              <a:gd name="connsiteY0" fmla="*/ 0 h 387350"/>
              <a:gd name="connsiteX1" fmla="*/ 1574800 w 1885950"/>
              <a:gd name="connsiteY1" fmla="*/ 0 h 387350"/>
              <a:gd name="connsiteX2" fmla="*/ 1885950 w 1885950"/>
              <a:gd name="connsiteY2" fmla="*/ 387350 h 38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85950" h="387350">
                <a:moveTo>
                  <a:pt x="0" y="0"/>
                </a:moveTo>
                <a:lnTo>
                  <a:pt x="1574800" y="0"/>
                </a:lnTo>
                <a:lnTo>
                  <a:pt x="1885950" y="387350"/>
                </a:lnTo>
              </a:path>
            </a:pathLst>
          </a:custGeom>
          <a:noFill/>
          <a:ln w="127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フリーフォーム 26"/>
          <p:cNvSpPr/>
          <p:nvPr/>
        </p:nvSpPr>
        <p:spPr>
          <a:xfrm flipV="1">
            <a:off x="3287688" y="3085688"/>
            <a:ext cx="1649436" cy="100709"/>
          </a:xfrm>
          <a:custGeom>
            <a:avLst/>
            <a:gdLst>
              <a:gd name="connsiteX0" fmla="*/ 0 w 2095500"/>
              <a:gd name="connsiteY0" fmla="*/ 0 h 292100"/>
              <a:gd name="connsiteX1" fmla="*/ 1574800 w 2095500"/>
              <a:gd name="connsiteY1" fmla="*/ 0 h 292100"/>
              <a:gd name="connsiteX2" fmla="*/ 2095500 w 2095500"/>
              <a:gd name="connsiteY2" fmla="*/ 292100 h 292100"/>
              <a:gd name="connsiteX0" fmla="*/ 0 w 1677921"/>
              <a:gd name="connsiteY0" fmla="*/ 0 h 96837"/>
              <a:gd name="connsiteX1" fmla="*/ 1574800 w 1677921"/>
              <a:gd name="connsiteY1" fmla="*/ 0 h 96837"/>
              <a:gd name="connsiteX2" fmla="*/ 1677921 w 1677921"/>
              <a:gd name="connsiteY2" fmla="*/ 96837 h 96837"/>
              <a:gd name="connsiteX0" fmla="*/ 0 w 1683321"/>
              <a:gd name="connsiteY0" fmla="*/ 0 h 125412"/>
              <a:gd name="connsiteX1" fmla="*/ 1574800 w 1683321"/>
              <a:gd name="connsiteY1" fmla="*/ 0 h 125412"/>
              <a:gd name="connsiteX2" fmla="*/ 1683321 w 1683321"/>
              <a:gd name="connsiteY2" fmla="*/ 125412 h 12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83321" h="125412">
                <a:moveTo>
                  <a:pt x="0" y="0"/>
                </a:moveTo>
                <a:lnTo>
                  <a:pt x="1574800" y="0"/>
                </a:lnTo>
                <a:lnTo>
                  <a:pt x="1683321" y="125412"/>
                </a:lnTo>
              </a:path>
            </a:pathLst>
          </a:custGeom>
          <a:noFill/>
          <a:ln w="127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フリーフォーム 27"/>
          <p:cNvSpPr/>
          <p:nvPr/>
        </p:nvSpPr>
        <p:spPr>
          <a:xfrm>
            <a:off x="3647728" y="2065973"/>
            <a:ext cx="1389866" cy="64213"/>
          </a:xfrm>
          <a:custGeom>
            <a:avLst/>
            <a:gdLst>
              <a:gd name="connsiteX0" fmla="*/ 0 w 2095500"/>
              <a:gd name="connsiteY0" fmla="*/ 0 h 292100"/>
              <a:gd name="connsiteX1" fmla="*/ 1574800 w 2095500"/>
              <a:gd name="connsiteY1" fmla="*/ 0 h 292100"/>
              <a:gd name="connsiteX2" fmla="*/ 2095500 w 2095500"/>
              <a:gd name="connsiteY2" fmla="*/ 292100 h 292100"/>
              <a:gd name="connsiteX0" fmla="*/ 0 w 1781175"/>
              <a:gd name="connsiteY0" fmla="*/ 212725 h 212725"/>
              <a:gd name="connsiteX1" fmla="*/ 1574800 w 1781175"/>
              <a:gd name="connsiteY1" fmla="*/ 212725 h 212725"/>
              <a:gd name="connsiteX2" fmla="*/ 1781175 w 1781175"/>
              <a:gd name="connsiteY2" fmla="*/ 0 h 212725"/>
              <a:gd name="connsiteX0" fmla="*/ 0 w 1766888"/>
              <a:gd name="connsiteY0" fmla="*/ 241300 h 241300"/>
              <a:gd name="connsiteX1" fmla="*/ 1574800 w 1766888"/>
              <a:gd name="connsiteY1" fmla="*/ 241300 h 241300"/>
              <a:gd name="connsiteX2" fmla="*/ 1766888 w 1766888"/>
              <a:gd name="connsiteY2" fmla="*/ 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66888" h="241300">
                <a:moveTo>
                  <a:pt x="0" y="241300"/>
                </a:moveTo>
                <a:lnTo>
                  <a:pt x="1574800" y="241300"/>
                </a:lnTo>
                <a:lnTo>
                  <a:pt x="1766888" y="0"/>
                </a:lnTo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フリーフォーム 28"/>
          <p:cNvSpPr/>
          <p:nvPr/>
        </p:nvSpPr>
        <p:spPr>
          <a:xfrm>
            <a:off x="4023926" y="1652324"/>
            <a:ext cx="1644066" cy="462563"/>
          </a:xfrm>
          <a:custGeom>
            <a:avLst/>
            <a:gdLst>
              <a:gd name="connsiteX0" fmla="*/ 0 w 2095500"/>
              <a:gd name="connsiteY0" fmla="*/ 0 h 292100"/>
              <a:gd name="connsiteX1" fmla="*/ 1574800 w 2095500"/>
              <a:gd name="connsiteY1" fmla="*/ 0 h 292100"/>
              <a:gd name="connsiteX2" fmla="*/ 2095500 w 2095500"/>
              <a:gd name="connsiteY2" fmla="*/ 292100 h 292100"/>
              <a:gd name="connsiteX0" fmla="*/ 0 w 2062163"/>
              <a:gd name="connsiteY0" fmla="*/ 0 h 534987"/>
              <a:gd name="connsiteX1" fmla="*/ 1574800 w 2062163"/>
              <a:gd name="connsiteY1" fmla="*/ 0 h 534987"/>
              <a:gd name="connsiteX2" fmla="*/ 2062163 w 2062163"/>
              <a:gd name="connsiteY2" fmla="*/ 534987 h 53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2163" h="534987">
                <a:moveTo>
                  <a:pt x="0" y="0"/>
                </a:moveTo>
                <a:lnTo>
                  <a:pt x="1574800" y="0"/>
                </a:lnTo>
                <a:lnTo>
                  <a:pt x="2062163" y="534987"/>
                </a:lnTo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フリーフォーム 32"/>
          <p:cNvSpPr/>
          <p:nvPr/>
        </p:nvSpPr>
        <p:spPr>
          <a:xfrm flipH="1">
            <a:off x="6480672" y="2076267"/>
            <a:ext cx="1040658" cy="134278"/>
          </a:xfrm>
          <a:custGeom>
            <a:avLst/>
            <a:gdLst>
              <a:gd name="connsiteX0" fmla="*/ 0 w 2095500"/>
              <a:gd name="connsiteY0" fmla="*/ 0 h 292100"/>
              <a:gd name="connsiteX1" fmla="*/ 1574800 w 2095500"/>
              <a:gd name="connsiteY1" fmla="*/ 0 h 292100"/>
              <a:gd name="connsiteX2" fmla="*/ 2095500 w 2095500"/>
              <a:gd name="connsiteY2" fmla="*/ 292100 h 292100"/>
              <a:gd name="connsiteX0" fmla="*/ 0 w 1677921"/>
              <a:gd name="connsiteY0" fmla="*/ 0 h 96837"/>
              <a:gd name="connsiteX1" fmla="*/ 1574800 w 1677921"/>
              <a:gd name="connsiteY1" fmla="*/ 0 h 96837"/>
              <a:gd name="connsiteX2" fmla="*/ 1677921 w 1677921"/>
              <a:gd name="connsiteY2" fmla="*/ 96837 h 96837"/>
              <a:gd name="connsiteX0" fmla="*/ 0 w 1683321"/>
              <a:gd name="connsiteY0" fmla="*/ 0 h 125412"/>
              <a:gd name="connsiteX1" fmla="*/ 1574800 w 1683321"/>
              <a:gd name="connsiteY1" fmla="*/ 0 h 125412"/>
              <a:gd name="connsiteX2" fmla="*/ 1683321 w 1683321"/>
              <a:gd name="connsiteY2" fmla="*/ 125412 h 125412"/>
              <a:gd name="connsiteX0" fmla="*/ 0 w 2036106"/>
              <a:gd name="connsiteY0" fmla="*/ 0 h 120083"/>
              <a:gd name="connsiteX1" fmla="*/ 1574800 w 2036106"/>
              <a:gd name="connsiteY1" fmla="*/ 0 h 120083"/>
              <a:gd name="connsiteX2" fmla="*/ 2036106 w 2036106"/>
              <a:gd name="connsiteY2" fmla="*/ 120083 h 12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36106" h="120083">
                <a:moveTo>
                  <a:pt x="0" y="0"/>
                </a:moveTo>
                <a:lnTo>
                  <a:pt x="1574800" y="0"/>
                </a:lnTo>
                <a:lnTo>
                  <a:pt x="2036106" y="120083"/>
                </a:lnTo>
              </a:path>
            </a:pathLst>
          </a:custGeom>
          <a:noFill/>
          <a:ln w="127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テキスト プレースホルダー 5"/>
          <p:cNvSpPr txBox="1">
            <a:spLocks/>
          </p:cNvSpPr>
          <p:nvPr/>
        </p:nvSpPr>
        <p:spPr>
          <a:xfrm>
            <a:off x="1847527" y="254234"/>
            <a:ext cx="5829674" cy="3475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</a:t>
            </a:r>
            <a:r>
              <a:rPr lang="en-US" altLang="ja-JP" sz="1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Good Air Accessibility</a:t>
            </a:r>
            <a:endParaRPr lang="ja-JP" altLang="en-US" sz="18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7" name="テキスト プレースホルダー 5"/>
          <p:cNvSpPr txBox="1">
            <a:spLocks/>
          </p:cNvSpPr>
          <p:nvPr/>
        </p:nvSpPr>
        <p:spPr>
          <a:xfrm>
            <a:off x="1767689" y="710984"/>
            <a:ext cx="5142304" cy="3512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800" dirty="0">
                <a:solidFill>
                  <a:schemeClr val="accent1">
                    <a:lumMod val="75000"/>
                  </a:schemeClr>
                </a:solidFill>
                <a:latin typeface="メイリオ ボールド" pitchFamily="50" charset="-128"/>
                <a:ea typeface="メイリオ ボールド" pitchFamily="50" charset="-128"/>
                <a:cs typeface="メイリオ ボールド" pitchFamily="50" charset="-128"/>
              </a:rPr>
              <a:t>Okinawa’s Network 1</a:t>
            </a:r>
            <a:endParaRPr lang="ja-JP" altLang="en-US" sz="1800" dirty="0">
              <a:solidFill>
                <a:schemeClr val="accent1">
                  <a:lumMod val="75000"/>
                </a:schemeClr>
              </a:solidFill>
              <a:latin typeface="メイリオ ボールド" pitchFamily="50" charset="-128"/>
              <a:ea typeface="メイリオ ボールド" pitchFamily="50" charset="-128"/>
              <a:cs typeface="メイリオ ボールド" pitchFamily="50" charset="-128"/>
            </a:endParaRPr>
          </a:p>
        </p:txBody>
      </p:sp>
      <p:sp>
        <p:nvSpPr>
          <p:cNvPr id="38" name="フリーフォーム 37"/>
          <p:cNvSpPr/>
          <p:nvPr/>
        </p:nvSpPr>
        <p:spPr>
          <a:xfrm flipV="1">
            <a:off x="2711626" y="4212757"/>
            <a:ext cx="1690701" cy="100709"/>
          </a:xfrm>
          <a:custGeom>
            <a:avLst/>
            <a:gdLst>
              <a:gd name="connsiteX0" fmla="*/ 0 w 2095500"/>
              <a:gd name="connsiteY0" fmla="*/ 0 h 292100"/>
              <a:gd name="connsiteX1" fmla="*/ 1574800 w 2095500"/>
              <a:gd name="connsiteY1" fmla="*/ 0 h 292100"/>
              <a:gd name="connsiteX2" fmla="*/ 2095500 w 2095500"/>
              <a:gd name="connsiteY2" fmla="*/ 292100 h 292100"/>
              <a:gd name="connsiteX0" fmla="*/ 0 w 1677921"/>
              <a:gd name="connsiteY0" fmla="*/ 0 h 96837"/>
              <a:gd name="connsiteX1" fmla="*/ 1574800 w 1677921"/>
              <a:gd name="connsiteY1" fmla="*/ 0 h 96837"/>
              <a:gd name="connsiteX2" fmla="*/ 1677921 w 1677921"/>
              <a:gd name="connsiteY2" fmla="*/ 96837 h 96837"/>
              <a:gd name="connsiteX0" fmla="*/ 0 w 1683321"/>
              <a:gd name="connsiteY0" fmla="*/ 0 h 125412"/>
              <a:gd name="connsiteX1" fmla="*/ 1574800 w 1683321"/>
              <a:gd name="connsiteY1" fmla="*/ 0 h 125412"/>
              <a:gd name="connsiteX2" fmla="*/ 1683321 w 1683321"/>
              <a:gd name="connsiteY2" fmla="*/ 125412 h 12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83321" h="125412">
                <a:moveTo>
                  <a:pt x="0" y="0"/>
                </a:moveTo>
                <a:lnTo>
                  <a:pt x="1574800" y="0"/>
                </a:lnTo>
                <a:lnTo>
                  <a:pt x="1683321" y="125412"/>
                </a:lnTo>
              </a:path>
            </a:pathLst>
          </a:custGeom>
          <a:noFill/>
          <a:ln w="127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/>
          <a:srcRect l="22648" r="13746" b="20685"/>
          <a:stretch/>
        </p:blipFill>
        <p:spPr>
          <a:xfrm>
            <a:off x="2281190" y="1171406"/>
            <a:ext cx="8043469" cy="566503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2119883" y="908344"/>
            <a:ext cx="943034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Okinawa has historically had a close relationship with Asia, and even today many international flight from Asian cities are served.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094244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フリーフォーム 25"/>
          <p:cNvSpPr/>
          <p:nvPr/>
        </p:nvSpPr>
        <p:spPr>
          <a:xfrm>
            <a:off x="3935761" y="2638680"/>
            <a:ext cx="1408788" cy="256976"/>
          </a:xfrm>
          <a:custGeom>
            <a:avLst/>
            <a:gdLst>
              <a:gd name="connsiteX0" fmla="*/ 0 w 2095500"/>
              <a:gd name="connsiteY0" fmla="*/ 0 h 292100"/>
              <a:gd name="connsiteX1" fmla="*/ 1574800 w 2095500"/>
              <a:gd name="connsiteY1" fmla="*/ 0 h 292100"/>
              <a:gd name="connsiteX2" fmla="*/ 2095500 w 2095500"/>
              <a:gd name="connsiteY2" fmla="*/ 292100 h 292100"/>
              <a:gd name="connsiteX0" fmla="*/ 0 w 2090737"/>
              <a:gd name="connsiteY0" fmla="*/ 0 h 368300"/>
              <a:gd name="connsiteX1" fmla="*/ 1574800 w 2090737"/>
              <a:gd name="connsiteY1" fmla="*/ 0 h 368300"/>
              <a:gd name="connsiteX2" fmla="*/ 2090737 w 2090737"/>
              <a:gd name="connsiteY2" fmla="*/ 368300 h 368300"/>
              <a:gd name="connsiteX0" fmla="*/ 0 w 1885950"/>
              <a:gd name="connsiteY0" fmla="*/ 0 h 387350"/>
              <a:gd name="connsiteX1" fmla="*/ 1574800 w 1885950"/>
              <a:gd name="connsiteY1" fmla="*/ 0 h 387350"/>
              <a:gd name="connsiteX2" fmla="*/ 1885950 w 1885950"/>
              <a:gd name="connsiteY2" fmla="*/ 387350 h 387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85950" h="387350">
                <a:moveTo>
                  <a:pt x="0" y="0"/>
                </a:moveTo>
                <a:lnTo>
                  <a:pt x="1574800" y="0"/>
                </a:lnTo>
                <a:lnTo>
                  <a:pt x="1885950" y="387350"/>
                </a:lnTo>
              </a:path>
            </a:pathLst>
          </a:custGeom>
          <a:noFill/>
          <a:ln w="127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フリーフォーム 26"/>
          <p:cNvSpPr/>
          <p:nvPr/>
        </p:nvSpPr>
        <p:spPr>
          <a:xfrm flipV="1">
            <a:off x="3287688" y="3085688"/>
            <a:ext cx="1649436" cy="100709"/>
          </a:xfrm>
          <a:custGeom>
            <a:avLst/>
            <a:gdLst>
              <a:gd name="connsiteX0" fmla="*/ 0 w 2095500"/>
              <a:gd name="connsiteY0" fmla="*/ 0 h 292100"/>
              <a:gd name="connsiteX1" fmla="*/ 1574800 w 2095500"/>
              <a:gd name="connsiteY1" fmla="*/ 0 h 292100"/>
              <a:gd name="connsiteX2" fmla="*/ 2095500 w 2095500"/>
              <a:gd name="connsiteY2" fmla="*/ 292100 h 292100"/>
              <a:gd name="connsiteX0" fmla="*/ 0 w 1677921"/>
              <a:gd name="connsiteY0" fmla="*/ 0 h 96837"/>
              <a:gd name="connsiteX1" fmla="*/ 1574800 w 1677921"/>
              <a:gd name="connsiteY1" fmla="*/ 0 h 96837"/>
              <a:gd name="connsiteX2" fmla="*/ 1677921 w 1677921"/>
              <a:gd name="connsiteY2" fmla="*/ 96837 h 96837"/>
              <a:gd name="connsiteX0" fmla="*/ 0 w 1683321"/>
              <a:gd name="connsiteY0" fmla="*/ 0 h 125412"/>
              <a:gd name="connsiteX1" fmla="*/ 1574800 w 1683321"/>
              <a:gd name="connsiteY1" fmla="*/ 0 h 125412"/>
              <a:gd name="connsiteX2" fmla="*/ 1683321 w 1683321"/>
              <a:gd name="connsiteY2" fmla="*/ 125412 h 12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83321" h="125412">
                <a:moveTo>
                  <a:pt x="0" y="0"/>
                </a:moveTo>
                <a:lnTo>
                  <a:pt x="1574800" y="0"/>
                </a:lnTo>
                <a:lnTo>
                  <a:pt x="1683321" y="125412"/>
                </a:lnTo>
              </a:path>
            </a:pathLst>
          </a:custGeom>
          <a:noFill/>
          <a:ln w="127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フリーフォーム 27"/>
          <p:cNvSpPr/>
          <p:nvPr/>
        </p:nvSpPr>
        <p:spPr>
          <a:xfrm>
            <a:off x="3647728" y="2065973"/>
            <a:ext cx="1389866" cy="64213"/>
          </a:xfrm>
          <a:custGeom>
            <a:avLst/>
            <a:gdLst>
              <a:gd name="connsiteX0" fmla="*/ 0 w 2095500"/>
              <a:gd name="connsiteY0" fmla="*/ 0 h 292100"/>
              <a:gd name="connsiteX1" fmla="*/ 1574800 w 2095500"/>
              <a:gd name="connsiteY1" fmla="*/ 0 h 292100"/>
              <a:gd name="connsiteX2" fmla="*/ 2095500 w 2095500"/>
              <a:gd name="connsiteY2" fmla="*/ 292100 h 292100"/>
              <a:gd name="connsiteX0" fmla="*/ 0 w 1781175"/>
              <a:gd name="connsiteY0" fmla="*/ 212725 h 212725"/>
              <a:gd name="connsiteX1" fmla="*/ 1574800 w 1781175"/>
              <a:gd name="connsiteY1" fmla="*/ 212725 h 212725"/>
              <a:gd name="connsiteX2" fmla="*/ 1781175 w 1781175"/>
              <a:gd name="connsiteY2" fmla="*/ 0 h 212725"/>
              <a:gd name="connsiteX0" fmla="*/ 0 w 1766888"/>
              <a:gd name="connsiteY0" fmla="*/ 241300 h 241300"/>
              <a:gd name="connsiteX1" fmla="*/ 1574800 w 1766888"/>
              <a:gd name="connsiteY1" fmla="*/ 241300 h 241300"/>
              <a:gd name="connsiteX2" fmla="*/ 1766888 w 1766888"/>
              <a:gd name="connsiteY2" fmla="*/ 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66888" h="241300">
                <a:moveTo>
                  <a:pt x="0" y="241300"/>
                </a:moveTo>
                <a:lnTo>
                  <a:pt x="1574800" y="241300"/>
                </a:lnTo>
                <a:lnTo>
                  <a:pt x="1766888" y="0"/>
                </a:lnTo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フリーフォーム 28"/>
          <p:cNvSpPr/>
          <p:nvPr/>
        </p:nvSpPr>
        <p:spPr>
          <a:xfrm>
            <a:off x="4023926" y="1652324"/>
            <a:ext cx="1644066" cy="462563"/>
          </a:xfrm>
          <a:custGeom>
            <a:avLst/>
            <a:gdLst>
              <a:gd name="connsiteX0" fmla="*/ 0 w 2095500"/>
              <a:gd name="connsiteY0" fmla="*/ 0 h 292100"/>
              <a:gd name="connsiteX1" fmla="*/ 1574800 w 2095500"/>
              <a:gd name="connsiteY1" fmla="*/ 0 h 292100"/>
              <a:gd name="connsiteX2" fmla="*/ 2095500 w 2095500"/>
              <a:gd name="connsiteY2" fmla="*/ 292100 h 292100"/>
              <a:gd name="connsiteX0" fmla="*/ 0 w 2062163"/>
              <a:gd name="connsiteY0" fmla="*/ 0 h 534987"/>
              <a:gd name="connsiteX1" fmla="*/ 1574800 w 2062163"/>
              <a:gd name="connsiteY1" fmla="*/ 0 h 534987"/>
              <a:gd name="connsiteX2" fmla="*/ 2062163 w 2062163"/>
              <a:gd name="connsiteY2" fmla="*/ 534987 h 53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62163" h="534987">
                <a:moveTo>
                  <a:pt x="0" y="0"/>
                </a:moveTo>
                <a:lnTo>
                  <a:pt x="1574800" y="0"/>
                </a:lnTo>
                <a:lnTo>
                  <a:pt x="2062163" y="534987"/>
                </a:lnTo>
              </a:path>
            </a:pathLst>
          </a:cu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フリーフォーム 32"/>
          <p:cNvSpPr/>
          <p:nvPr/>
        </p:nvSpPr>
        <p:spPr>
          <a:xfrm flipH="1">
            <a:off x="6480672" y="2076267"/>
            <a:ext cx="1040658" cy="134278"/>
          </a:xfrm>
          <a:custGeom>
            <a:avLst/>
            <a:gdLst>
              <a:gd name="connsiteX0" fmla="*/ 0 w 2095500"/>
              <a:gd name="connsiteY0" fmla="*/ 0 h 292100"/>
              <a:gd name="connsiteX1" fmla="*/ 1574800 w 2095500"/>
              <a:gd name="connsiteY1" fmla="*/ 0 h 292100"/>
              <a:gd name="connsiteX2" fmla="*/ 2095500 w 2095500"/>
              <a:gd name="connsiteY2" fmla="*/ 292100 h 292100"/>
              <a:gd name="connsiteX0" fmla="*/ 0 w 1677921"/>
              <a:gd name="connsiteY0" fmla="*/ 0 h 96837"/>
              <a:gd name="connsiteX1" fmla="*/ 1574800 w 1677921"/>
              <a:gd name="connsiteY1" fmla="*/ 0 h 96837"/>
              <a:gd name="connsiteX2" fmla="*/ 1677921 w 1677921"/>
              <a:gd name="connsiteY2" fmla="*/ 96837 h 96837"/>
              <a:gd name="connsiteX0" fmla="*/ 0 w 1683321"/>
              <a:gd name="connsiteY0" fmla="*/ 0 h 125412"/>
              <a:gd name="connsiteX1" fmla="*/ 1574800 w 1683321"/>
              <a:gd name="connsiteY1" fmla="*/ 0 h 125412"/>
              <a:gd name="connsiteX2" fmla="*/ 1683321 w 1683321"/>
              <a:gd name="connsiteY2" fmla="*/ 125412 h 125412"/>
              <a:gd name="connsiteX0" fmla="*/ 0 w 2036106"/>
              <a:gd name="connsiteY0" fmla="*/ 0 h 120083"/>
              <a:gd name="connsiteX1" fmla="*/ 1574800 w 2036106"/>
              <a:gd name="connsiteY1" fmla="*/ 0 h 120083"/>
              <a:gd name="connsiteX2" fmla="*/ 2036106 w 2036106"/>
              <a:gd name="connsiteY2" fmla="*/ 120083 h 12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036106" h="120083">
                <a:moveTo>
                  <a:pt x="0" y="0"/>
                </a:moveTo>
                <a:lnTo>
                  <a:pt x="1574800" y="0"/>
                </a:lnTo>
                <a:lnTo>
                  <a:pt x="2036106" y="120083"/>
                </a:lnTo>
              </a:path>
            </a:pathLst>
          </a:custGeom>
          <a:noFill/>
          <a:ln w="12700" cap="rnd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テキスト プレースホルダー 5"/>
          <p:cNvSpPr txBox="1">
            <a:spLocks/>
          </p:cNvSpPr>
          <p:nvPr/>
        </p:nvSpPr>
        <p:spPr>
          <a:xfrm>
            <a:off x="1847528" y="228700"/>
            <a:ext cx="5829674" cy="3475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</a:t>
            </a:r>
            <a:r>
              <a:rPr lang="en-US" altLang="ja-JP" sz="1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Good Air Accessibility</a:t>
            </a:r>
            <a:endParaRPr lang="ja-JP" altLang="en-US" sz="18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7" name="テキスト プレースホルダー 5"/>
          <p:cNvSpPr txBox="1">
            <a:spLocks/>
          </p:cNvSpPr>
          <p:nvPr/>
        </p:nvSpPr>
        <p:spPr>
          <a:xfrm>
            <a:off x="1076576" y="693676"/>
            <a:ext cx="5142304" cy="3512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800" dirty="0">
                <a:solidFill>
                  <a:schemeClr val="accent1">
                    <a:lumMod val="75000"/>
                  </a:schemeClr>
                </a:solidFill>
                <a:latin typeface="メイリオ ボールド" pitchFamily="50" charset="-128"/>
                <a:ea typeface="メイリオ ボールド" pitchFamily="50" charset="-128"/>
                <a:cs typeface="メイリオ ボールド" pitchFamily="50" charset="-128"/>
              </a:rPr>
              <a:t>Okinawa’s Network 2</a:t>
            </a:r>
            <a:endParaRPr lang="ja-JP" altLang="en-US" sz="1800" dirty="0">
              <a:solidFill>
                <a:schemeClr val="accent1">
                  <a:lumMod val="75000"/>
                </a:schemeClr>
              </a:solidFill>
              <a:latin typeface="メイリオ ボールド" pitchFamily="50" charset="-128"/>
              <a:ea typeface="メイリオ ボールド" pitchFamily="50" charset="-128"/>
              <a:cs typeface="メイリオ ボールド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4223" y="1560875"/>
            <a:ext cx="8863554" cy="423909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1645" y="5846987"/>
            <a:ext cx="4603056" cy="93674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8885" y="973798"/>
            <a:ext cx="10854500" cy="591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36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テキスト プレースホルダー 5"/>
          <p:cNvSpPr txBox="1">
            <a:spLocks/>
          </p:cNvSpPr>
          <p:nvPr/>
        </p:nvSpPr>
        <p:spPr>
          <a:xfrm>
            <a:off x="1847528" y="228700"/>
            <a:ext cx="5829674" cy="3475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A2DDEF5-A9C5-4469-9275-73864C3C94C1}"/>
              </a:ext>
            </a:extLst>
          </p:cNvPr>
          <p:cNvGrpSpPr/>
          <p:nvPr/>
        </p:nvGrpSpPr>
        <p:grpSpPr>
          <a:xfrm>
            <a:off x="2927648" y="2403115"/>
            <a:ext cx="7968530" cy="2051770"/>
            <a:chOff x="911424" y="4473574"/>
            <a:chExt cx="7968530" cy="2051770"/>
          </a:xfrm>
        </p:grpSpPr>
        <p:sp>
          <p:nvSpPr>
            <p:cNvPr id="35" name="正方形/長方形 34"/>
            <p:cNvSpPr/>
            <p:nvPr/>
          </p:nvSpPr>
          <p:spPr>
            <a:xfrm>
              <a:off x="911424" y="4473574"/>
              <a:ext cx="2033185" cy="7694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4400" b="1" u="sng" dirty="0">
                  <a:solidFill>
                    <a:srgbClr val="00206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Venue</a:t>
              </a:r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911424" y="5528148"/>
              <a:ext cx="7968530" cy="99719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>
                <a:lnSpc>
                  <a:spcPct val="90000"/>
                </a:lnSpc>
              </a:pPr>
              <a:r>
                <a:rPr lang="en-US" altLang="ja-JP" sz="36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Okinawa </a:t>
              </a:r>
              <a:r>
                <a:rPr lang="en-US" altLang="ja-JP" sz="3600" dirty="0" err="1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Jichikaikan</a:t>
              </a:r>
              <a:endParaRPr lang="en-US" altLang="ja-JP" sz="3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endParaRPr>
            </a:p>
            <a:p>
              <a:pPr lvl="0">
                <a:lnSpc>
                  <a:spcPct val="90000"/>
                </a:lnSpc>
              </a:pPr>
              <a:r>
                <a:rPr lang="en-US" altLang="ja-JP" sz="3600" dirty="0">
                  <a:latin typeface="Meiryo UI" panose="020B0604030504040204" pitchFamily="50" charset="-128"/>
                  <a:ea typeface="Meiryo UI" panose="020B0604030504040204" pitchFamily="50" charset="-128"/>
                  <a:cs typeface="Meiryo UI" panose="020B0604030504040204" pitchFamily="50" charset="-128"/>
                </a:rPr>
                <a:t>(Okinawa Pref. Municipal Center)</a:t>
              </a:r>
            </a:p>
          </p:txBody>
        </p:sp>
      </p:grpSp>
      <p:sp>
        <p:nvSpPr>
          <p:cNvPr id="3" name="正方形/長方形 2"/>
          <p:cNvSpPr/>
          <p:nvPr/>
        </p:nvSpPr>
        <p:spPr>
          <a:xfrm>
            <a:off x="2100887" y="217819"/>
            <a:ext cx="27160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Next ISDEIV </a:t>
            </a:r>
            <a:r>
              <a:rPr lang="ja-JP" altLang="en-US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Venue</a:t>
            </a:r>
            <a:endParaRPr lang="ja-JP" altLang="en-US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91F63E5-BEA6-4098-A3F6-B9C850108AB2}"/>
              </a:ext>
            </a:extLst>
          </p:cNvPr>
          <p:cNvSpPr/>
          <p:nvPr/>
        </p:nvSpPr>
        <p:spPr>
          <a:xfrm>
            <a:off x="9209961" y="6165304"/>
            <a:ext cx="846479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771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プレースホルダー 5"/>
          <p:cNvSpPr txBox="1">
            <a:spLocks/>
          </p:cNvSpPr>
          <p:nvPr/>
        </p:nvSpPr>
        <p:spPr>
          <a:xfrm>
            <a:off x="1847528" y="228700"/>
            <a:ext cx="5829674" cy="3475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</a:t>
            </a:r>
            <a:r>
              <a:rPr lang="en-US" altLang="ja-JP" sz="1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Event Venue </a:t>
            </a:r>
            <a:endParaRPr lang="ja-JP" altLang="en-US" sz="18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9D0ED55-EE4F-46B4-913F-88D8C7B5F6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591198"/>
            <a:ext cx="9400203" cy="6266802"/>
          </a:xfrm>
          <a:prstGeom prst="rect">
            <a:avLst/>
          </a:prstGeom>
        </p:spPr>
      </p:pic>
      <p:sp>
        <p:nvSpPr>
          <p:cNvPr id="10" name="テキスト プレースホルダー 5"/>
          <p:cNvSpPr txBox="1">
            <a:spLocks/>
          </p:cNvSpPr>
          <p:nvPr/>
        </p:nvSpPr>
        <p:spPr>
          <a:xfrm>
            <a:off x="4871864" y="836712"/>
            <a:ext cx="5112568" cy="3512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8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メイリオ ボールド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3200" b="1" i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メイリオ ボールド" pitchFamily="50" charset="-128"/>
                <a:cs typeface="Times New Roman" panose="02020603050405020304" pitchFamily="18" charset="0"/>
              </a:rPr>
              <a:t>Okinawa </a:t>
            </a:r>
            <a:r>
              <a:rPr lang="en-US" altLang="ja-JP" sz="3200" b="1" i="1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メイリオ ボールド" pitchFamily="50" charset="-128"/>
                <a:cs typeface="Times New Roman" panose="02020603050405020304" pitchFamily="18" charset="0"/>
              </a:rPr>
              <a:t>Jichikaikan</a:t>
            </a:r>
            <a:endParaRPr lang="en-US" altLang="ja-JP" sz="18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メイリオ ボールド" pitchFamily="50" charset="-128"/>
              <a:cs typeface="Times New Roman" panose="02020603050405020304" pitchFamily="18" charset="0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D0C348D-0F5F-4C8E-8108-A5D602D30D3D}"/>
              </a:ext>
            </a:extLst>
          </p:cNvPr>
          <p:cNvGrpSpPr/>
          <p:nvPr/>
        </p:nvGrpSpPr>
        <p:grpSpPr>
          <a:xfrm>
            <a:off x="8600770" y="2811097"/>
            <a:ext cx="1095630" cy="1409991"/>
            <a:chOff x="8600770" y="2811097"/>
            <a:chExt cx="1095630" cy="1409991"/>
          </a:xfrm>
        </p:grpSpPr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BE434322-368F-4AC9-9DB8-2CFC3022B80C}"/>
                </a:ext>
              </a:extLst>
            </p:cNvPr>
            <p:cNvSpPr/>
            <p:nvPr/>
          </p:nvSpPr>
          <p:spPr>
            <a:xfrm>
              <a:off x="8832304" y="3645024"/>
              <a:ext cx="864096" cy="576064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" name="直線矢印コネクタ 10">
              <a:extLst>
                <a:ext uri="{FF2B5EF4-FFF2-40B4-BE49-F238E27FC236}">
                  <a16:creationId xmlns:a16="http://schemas.microsoft.com/office/drawing/2014/main" id="{1101BE33-57CC-4A60-B164-EDB6CDB2F469}"/>
                </a:ext>
              </a:extLst>
            </p:cNvPr>
            <p:cNvCxnSpPr>
              <a:cxnSpLocks/>
            </p:cNvCxnSpPr>
            <p:nvPr/>
          </p:nvCxnSpPr>
          <p:spPr>
            <a:xfrm>
              <a:off x="8832304" y="3140968"/>
              <a:ext cx="288032" cy="504056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047109A9-593E-4220-9620-361A1FF4D0BF}"/>
                </a:ext>
              </a:extLst>
            </p:cNvPr>
            <p:cNvSpPr txBox="1"/>
            <p:nvPr/>
          </p:nvSpPr>
          <p:spPr>
            <a:xfrm>
              <a:off x="8600770" y="2811097"/>
              <a:ext cx="1056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i="1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Monorail</a:t>
              </a:r>
              <a:endParaRPr kumimoji="1" lang="ja-JP" altLang="en-US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6677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957652" y="1196752"/>
            <a:ext cx="8568952" cy="834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Easy access to the venue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4.2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km</a:t>
            </a:r>
            <a:r>
              <a:rPr lang="en-US" altLang="ja-JP" sz="2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 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away from Naha airport to the venue 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(</a:t>
            </a:r>
            <a:r>
              <a:rPr lang="en-US" altLang="ja-JP" b="1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15min by monorail</a:t>
            </a:r>
            <a:r>
              <a:rPr lang="en-US" altLang="ja-JP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57652" y="2187098"/>
            <a:ext cx="4884096" cy="430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82188" y="2178908"/>
            <a:ext cx="3490594" cy="4312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6289622" y="6516052"/>
            <a:ext cx="4355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※Not required to operate shuttle bus.</a:t>
            </a:r>
            <a:endParaRPr lang="ja-JP" altLang="en-US" dirty="0"/>
          </a:p>
        </p:txBody>
      </p:sp>
      <p:sp>
        <p:nvSpPr>
          <p:cNvPr id="8" name="テキスト プレースホルダー 5"/>
          <p:cNvSpPr txBox="1">
            <a:spLocks/>
          </p:cNvSpPr>
          <p:nvPr/>
        </p:nvSpPr>
        <p:spPr>
          <a:xfrm>
            <a:off x="1847528" y="228700"/>
            <a:ext cx="5829674" cy="3475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</a:t>
            </a:r>
            <a:r>
              <a:rPr lang="en-US" altLang="ja-JP" sz="1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Event Venue </a:t>
            </a:r>
            <a:endParaRPr lang="ja-JP" altLang="en-US" sz="18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0" name="テキスト プレースホルダー 5"/>
          <p:cNvSpPr txBox="1">
            <a:spLocks/>
          </p:cNvSpPr>
          <p:nvPr/>
        </p:nvSpPr>
        <p:spPr>
          <a:xfrm>
            <a:off x="1839297" y="658647"/>
            <a:ext cx="6582464" cy="3512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ja-JP" sz="1800" dirty="0">
                <a:solidFill>
                  <a:schemeClr val="accent1">
                    <a:lumMod val="75000"/>
                  </a:schemeClr>
                </a:solidFill>
                <a:latin typeface="メイリオ ボールド" pitchFamily="50" charset="-128"/>
                <a:ea typeface="メイリオ ボールド" pitchFamily="50" charset="-128"/>
                <a:cs typeface="メイリオ ボールド" pitchFamily="50" charset="-128"/>
              </a:rPr>
              <a:t> </a:t>
            </a:r>
            <a:r>
              <a:rPr lang="en-US" altLang="ja-JP" sz="3200" dirty="0">
                <a:solidFill>
                  <a:schemeClr val="accent1">
                    <a:lumMod val="75000"/>
                  </a:schemeClr>
                </a:solidFill>
                <a:latin typeface="メイリオ ボールド" pitchFamily="50" charset="-128"/>
                <a:ea typeface="メイリオ ボールド" pitchFamily="50" charset="-128"/>
                <a:cs typeface="メイリオ ボールド" pitchFamily="50" charset="-128"/>
              </a:rPr>
              <a:t>Okinawa </a:t>
            </a:r>
            <a:r>
              <a:rPr lang="en-US" altLang="ja-JP" sz="3200" dirty="0" err="1">
                <a:solidFill>
                  <a:schemeClr val="accent1">
                    <a:lumMod val="75000"/>
                  </a:schemeClr>
                </a:solidFill>
                <a:latin typeface="メイリオ ボールド" pitchFamily="50" charset="-128"/>
                <a:ea typeface="メイリオ ボールド" pitchFamily="50" charset="-128"/>
                <a:cs typeface="メイリオ ボールド" pitchFamily="50" charset="-128"/>
              </a:rPr>
              <a:t>Jichikaikan</a:t>
            </a:r>
            <a:endParaRPr lang="en-US" altLang="ja-JP" sz="1800" dirty="0">
              <a:solidFill>
                <a:schemeClr val="accent1">
                  <a:lumMod val="75000"/>
                </a:schemeClr>
              </a:solidFill>
              <a:latin typeface="メイリオ ボールド" pitchFamily="50" charset="-128"/>
              <a:ea typeface="メイリオ ボールド" pitchFamily="50" charset="-128"/>
              <a:cs typeface="メイリオ ボールド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9157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839416" y="621088"/>
            <a:ext cx="3264035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</a:pPr>
            <a:r>
              <a:rPr lang="en-US" altLang="ja-JP" sz="3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Main Hall (2F)</a:t>
            </a:r>
          </a:p>
        </p:txBody>
      </p:sp>
      <p:sp>
        <p:nvSpPr>
          <p:cNvPr id="14" name="テキスト プレースホルダー 5"/>
          <p:cNvSpPr txBox="1">
            <a:spLocks/>
          </p:cNvSpPr>
          <p:nvPr/>
        </p:nvSpPr>
        <p:spPr>
          <a:xfrm>
            <a:off x="1847528" y="228700"/>
            <a:ext cx="5829674" cy="3475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</a:t>
            </a:r>
            <a:r>
              <a:rPr lang="en-US" altLang="ja-JP" sz="1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Event Venue </a:t>
            </a:r>
            <a:endParaRPr lang="ja-JP" altLang="en-US" sz="18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279C359E-BC32-43B7-8F70-36D5505A53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858" y="1201430"/>
            <a:ext cx="8494897" cy="5642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43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407368" y="665899"/>
            <a:ext cx="4512582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90000"/>
              </a:lnSpc>
            </a:pPr>
            <a:r>
              <a:rPr lang="en-US" altLang="ja-JP" sz="3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Poster session (</a:t>
            </a:r>
            <a:r>
              <a:rPr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４</a:t>
            </a:r>
            <a:r>
              <a:rPr lang="en-US" altLang="ja-JP" sz="32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F)</a:t>
            </a:r>
          </a:p>
        </p:txBody>
      </p:sp>
      <p:sp>
        <p:nvSpPr>
          <p:cNvPr id="14" name="テキスト プレースホルダー 5"/>
          <p:cNvSpPr txBox="1">
            <a:spLocks/>
          </p:cNvSpPr>
          <p:nvPr/>
        </p:nvSpPr>
        <p:spPr>
          <a:xfrm>
            <a:off x="1847528" y="228700"/>
            <a:ext cx="5829674" cy="3475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◆</a:t>
            </a:r>
            <a:r>
              <a:rPr lang="en-US" altLang="ja-JP" sz="1800" b="1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Event Venue </a:t>
            </a:r>
            <a:endParaRPr lang="ja-JP" altLang="en-US" sz="18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0BBB4A2-2003-4A14-BBAE-2D0093F97A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516" y="1556791"/>
            <a:ext cx="5977729" cy="4483131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1DC3C183-CFAD-4E23-AAB4-7DF02611FB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4272" y="1556792"/>
            <a:ext cx="5977728" cy="448313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840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フォルト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デフォルト" id="{D644C828-EA11-44D1-85D9-27EC646C0E2D}" vid="{ED4B7AD8-1629-479F-A87A-4BB58ABF11BB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1772</TotalTime>
  <Words>593</Words>
  <Application>Microsoft Office PowerPoint</Application>
  <PresentationFormat>Widescreen</PresentationFormat>
  <Paragraphs>142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32" baseType="lpstr">
      <vt:lpstr>HGPｺﾞｼｯｸE</vt:lpstr>
      <vt:lpstr>HGPｺﾞｼｯｸM</vt:lpstr>
      <vt:lpstr>Meiryo UI</vt:lpstr>
      <vt:lpstr>ＭＳ Ｐゴシック</vt:lpstr>
      <vt:lpstr>游ゴシック</vt:lpstr>
      <vt:lpstr>メイリオ ボールド</vt:lpstr>
      <vt:lpstr>Arial</vt:lpstr>
      <vt:lpstr>Arial Narrow</vt:lpstr>
      <vt:lpstr>Calibri</vt:lpstr>
      <vt:lpstr>Calibri Light</vt:lpstr>
      <vt:lpstr>Georgia</vt:lpstr>
      <vt:lpstr>Times New Roman</vt:lpstr>
      <vt:lpstr>デフォルト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Staff-20</dc:creator>
  <cp:lastModifiedBy>Basso Margherita</cp:lastModifiedBy>
  <cp:revision>154</cp:revision>
  <cp:lastPrinted>2021-06-03T06:23:11Z</cp:lastPrinted>
  <dcterms:created xsi:type="dcterms:W3CDTF">2017-05-22T01:02:19Z</dcterms:created>
  <dcterms:modified xsi:type="dcterms:W3CDTF">2021-09-29T15:20:37Z</dcterms:modified>
</cp:coreProperties>
</file>