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22"/>
  </p:notesMasterIdLst>
  <p:handoutMasterIdLst>
    <p:handoutMasterId r:id="rId23"/>
  </p:handoutMasterIdLst>
  <p:sldIdLst>
    <p:sldId id="281" r:id="rId5"/>
    <p:sldId id="258" r:id="rId6"/>
    <p:sldId id="331" r:id="rId7"/>
    <p:sldId id="261" r:id="rId8"/>
    <p:sldId id="285" r:id="rId9"/>
    <p:sldId id="291" r:id="rId10"/>
    <p:sldId id="292" r:id="rId11"/>
    <p:sldId id="298" r:id="rId12"/>
    <p:sldId id="287" r:id="rId13"/>
    <p:sldId id="319" r:id="rId14"/>
    <p:sldId id="306" r:id="rId15"/>
    <p:sldId id="334" r:id="rId16"/>
    <p:sldId id="307" r:id="rId17"/>
    <p:sldId id="317" r:id="rId18"/>
    <p:sldId id="320" r:id="rId19"/>
    <p:sldId id="279" r:id="rId20"/>
    <p:sldId id="318" r:id="rId21"/>
  </p:sldIdLst>
  <p:sldSz cx="13716000" cy="10287000"/>
  <p:notesSz cx="6858000" cy="9144000"/>
  <p:embeddedFontLst>
    <p:embeddedFont>
      <p:font typeface="ADLaM Display" panose="02010000000000000000" pitchFamily="2" charset="0"/>
      <p:regular r:id="rId24"/>
    </p:embeddedFont>
    <p:embeddedFont>
      <p:font typeface="Cambria" panose="02040503050406030204" pitchFamily="18" charset="0"/>
      <p:regular r:id="rId25"/>
      <p:bold r:id="rId26"/>
      <p:italic r:id="rId27"/>
      <p:boldItalic r:id="rId28"/>
    </p:embeddedFont>
    <p:embeddedFont>
      <p:font typeface="Montserrat" panose="00000500000000000000" pitchFamily="2" charset="-93"/>
      <p:regular r:id="rId29"/>
      <p:bold r:id="rId30"/>
      <p:italic r:id="rId31"/>
      <p:boldItalic r:id="rId32"/>
    </p:embeddedFont>
    <p:embeddedFont>
      <p:font typeface="Montserrat Bold" panose="00000800000000000000" charset="-93"/>
      <p:regular r:id="rId3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44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Kiểu Trung bình 2 - Màu chủ đề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Kiểu Trung bình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Không có Kiểu, Không có Lưới">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91" autoAdjust="0"/>
    <p:restoredTop sz="94434" autoAdjust="0"/>
  </p:normalViewPr>
  <p:slideViewPr>
    <p:cSldViewPr>
      <p:cViewPr varScale="1">
        <p:scale>
          <a:sx n="36" d="100"/>
          <a:sy n="36" d="100"/>
        </p:scale>
        <p:origin x="78" y="330"/>
      </p:cViewPr>
      <p:guideLst>
        <p:guide orient="horz" pos="2160"/>
        <p:guide pos="216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3.fntdata"/><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2.fntdata"/><Relationship Id="rId33" Type="http://schemas.openxmlformats.org/officeDocument/2006/relationships/font" Target="fonts/font10.fntdata"/><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6.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font" Target="fonts/font5.fntdata"/><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8.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hỗ dành sẵn cho Đầu trang 1">
            <a:extLst>
              <a:ext uri="{FF2B5EF4-FFF2-40B4-BE49-F238E27FC236}">
                <a16:creationId xmlns:a16="http://schemas.microsoft.com/office/drawing/2014/main" id="{68A30B86-FFB9-B067-9FA2-0C8A4E603B8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vi-VN"/>
          </a:p>
        </p:txBody>
      </p:sp>
      <p:sp>
        <p:nvSpPr>
          <p:cNvPr id="3" name="Chỗ dành sẵn cho Ngày tháng 2">
            <a:extLst>
              <a:ext uri="{FF2B5EF4-FFF2-40B4-BE49-F238E27FC236}">
                <a16:creationId xmlns:a16="http://schemas.microsoft.com/office/drawing/2014/main" id="{5A6B95C3-C60A-3168-8857-00171047767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E9A25C4-0D0D-40B8-B20C-B537A4A337AB}" type="datetimeFigureOut">
              <a:rPr lang="vi-VN" smtClean="0"/>
              <a:t>17/08/2025</a:t>
            </a:fld>
            <a:endParaRPr lang="vi-VN"/>
          </a:p>
        </p:txBody>
      </p:sp>
      <p:sp>
        <p:nvSpPr>
          <p:cNvPr id="4" name="Chỗ dành sẵn cho Chân trang 3">
            <a:extLst>
              <a:ext uri="{FF2B5EF4-FFF2-40B4-BE49-F238E27FC236}">
                <a16:creationId xmlns:a16="http://schemas.microsoft.com/office/drawing/2014/main" id="{853E881D-C46A-4F21-D429-FBCAD245F83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vi-VN"/>
          </a:p>
        </p:txBody>
      </p:sp>
      <p:sp>
        <p:nvSpPr>
          <p:cNvPr id="5" name="Chỗ dành sẵn cho Số hiệu Bản chiếu 4">
            <a:extLst>
              <a:ext uri="{FF2B5EF4-FFF2-40B4-BE49-F238E27FC236}">
                <a16:creationId xmlns:a16="http://schemas.microsoft.com/office/drawing/2014/main" id="{5402F5FA-17CB-231D-66E9-FDEA04CB54A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FA580FD-2725-4BD0-8EDD-73F0CC860E3E}" type="slidenum">
              <a:rPr lang="vi-VN" smtClean="0"/>
              <a:t>‹#›</a:t>
            </a:fld>
            <a:endParaRPr lang="vi-VN"/>
          </a:p>
        </p:txBody>
      </p:sp>
    </p:spTree>
    <p:extLst>
      <p:ext uri="{BB962C8B-B14F-4D97-AF65-F5344CB8AC3E}">
        <p14:creationId xmlns:p14="http://schemas.microsoft.com/office/powerpoint/2010/main" val="401075949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hỗ dành sẵn cho Đầu trang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vi-VN"/>
          </a:p>
        </p:txBody>
      </p:sp>
      <p:sp>
        <p:nvSpPr>
          <p:cNvPr id="3" name="Chỗ dành sẵn cho Ngày tháng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B78E35-13B7-439C-98AD-5908E35AD06F}" type="datetimeFigureOut">
              <a:rPr lang="vi-VN" smtClean="0"/>
              <a:t>17/08/2025</a:t>
            </a:fld>
            <a:endParaRPr lang="vi-VN"/>
          </a:p>
        </p:txBody>
      </p:sp>
      <p:sp>
        <p:nvSpPr>
          <p:cNvPr id="4" name="Chỗ dành sẵn cho Hình ảnh của Bản chiế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vi-VN"/>
          </a:p>
        </p:txBody>
      </p:sp>
      <p:sp>
        <p:nvSpPr>
          <p:cNvPr id="5" name="Chỗ dành sẵn cho Ghi ch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vi-VN"/>
              <a:t>Bấm để chỉnh sửa kiểu văn bản của Bản cái</a:t>
            </a:r>
          </a:p>
          <a:p>
            <a:pPr lvl="1"/>
            <a:r>
              <a:rPr lang="vi-VN"/>
              <a:t>Mức hai</a:t>
            </a:r>
          </a:p>
          <a:p>
            <a:pPr lvl="2"/>
            <a:r>
              <a:rPr lang="vi-VN"/>
              <a:t>Mức ba</a:t>
            </a:r>
          </a:p>
          <a:p>
            <a:pPr lvl="3"/>
            <a:r>
              <a:rPr lang="vi-VN"/>
              <a:t>Mức bốn</a:t>
            </a:r>
          </a:p>
          <a:p>
            <a:pPr lvl="4"/>
            <a:r>
              <a:rPr lang="vi-VN"/>
              <a:t>Mức năm</a:t>
            </a:r>
          </a:p>
        </p:txBody>
      </p:sp>
      <p:sp>
        <p:nvSpPr>
          <p:cNvPr id="6" name="Chỗ dành sẵn cho Chân trang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vi-VN"/>
          </a:p>
        </p:txBody>
      </p:sp>
      <p:sp>
        <p:nvSpPr>
          <p:cNvPr id="7" name="Chỗ dành sẵn cho Số hiệu Bản chiế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E74B74-55BC-4887-B1D3-90594A3401F1}" type="slidenum">
              <a:rPr lang="vi-VN" smtClean="0"/>
              <a:t>‹#›</a:t>
            </a:fld>
            <a:endParaRPr lang="vi-VN"/>
          </a:p>
        </p:txBody>
      </p:sp>
    </p:spTree>
    <p:extLst>
      <p:ext uri="{BB962C8B-B14F-4D97-AF65-F5344CB8AC3E}">
        <p14:creationId xmlns:p14="http://schemas.microsoft.com/office/powerpoint/2010/main" val="330764087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ỗ dành sẵn cho Hình ảnh của Bản chiếu 1"/>
          <p:cNvSpPr>
            <a:spLocks noGrp="1" noRot="1" noChangeAspect="1"/>
          </p:cNvSpPr>
          <p:nvPr>
            <p:ph type="sldImg"/>
          </p:nvPr>
        </p:nvSpPr>
        <p:spPr>
          <a:xfrm>
            <a:off x="1371600" y="1143000"/>
            <a:ext cx="4114800" cy="3086100"/>
          </a:xfrm>
        </p:spPr>
      </p:sp>
      <p:sp>
        <p:nvSpPr>
          <p:cNvPr id="3" name="Chỗ dành sẵn cho Ghi chú 2"/>
          <p:cNvSpPr>
            <a:spLocks noGrp="1"/>
          </p:cNvSpPr>
          <p:nvPr>
            <p:ph type="body" idx="1"/>
          </p:nvPr>
        </p:nvSpPr>
        <p:spPr/>
        <p:txBody>
          <a:bodyPr/>
          <a:lstStyle/>
          <a:p>
            <a:endParaRPr lang="vi-VN"/>
          </a:p>
        </p:txBody>
      </p:sp>
      <p:sp>
        <p:nvSpPr>
          <p:cNvPr id="4" name="Chỗ dành sẵn cho Số hiệu Bản chiếu 3"/>
          <p:cNvSpPr>
            <a:spLocks noGrp="1"/>
          </p:cNvSpPr>
          <p:nvPr>
            <p:ph type="sldNum" sz="quarter" idx="5"/>
          </p:nvPr>
        </p:nvSpPr>
        <p:spPr/>
        <p:txBody>
          <a:bodyPr/>
          <a:lstStyle/>
          <a:p>
            <a:fld id="{96E74B74-55BC-4887-B1D3-90594A3401F1}" type="slidenum">
              <a:rPr lang="vi-VN" smtClean="0"/>
              <a:t>1</a:t>
            </a:fld>
            <a:endParaRPr lang="vi-VN"/>
          </a:p>
        </p:txBody>
      </p:sp>
      <p:sp>
        <p:nvSpPr>
          <p:cNvPr id="5" name="Chỗ dành sẵn cho Chân trang 4">
            <a:extLst>
              <a:ext uri="{FF2B5EF4-FFF2-40B4-BE49-F238E27FC236}">
                <a16:creationId xmlns:a16="http://schemas.microsoft.com/office/drawing/2014/main" id="{3DC326B8-CBA7-D8BA-7271-F57A77CBF35E}"/>
              </a:ext>
            </a:extLst>
          </p:cNvPr>
          <p:cNvSpPr>
            <a:spLocks noGrp="1"/>
          </p:cNvSpPr>
          <p:nvPr>
            <p:ph type="ftr" sz="quarter" idx="4"/>
          </p:nvPr>
        </p:nvSpPr>
        <p:spPr/>
        <p:txBody>
          <a:bodyPr/>
          <a:lstStyle/>
          <a:p>
            <a:endParaRPr lang="vi-VN"/>
          </a:p>
        </p:txBody>
      </p:sp>
    </p:spTree>
    <p:extLst>
      <p:ext uri="{BB962C8B-B14F-4D97-AF65-F5344CB8AC3E}">
        <p14:creationId xmlns:p14="http://schemas.microsoft.com/office/powerpoint/2010/main" val="9258728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ỗ dành sẵn cho Hình ảnh của Bản chiếu 1"/>
          <p:cNvSpPr>
            <a:spLocks noGrp="1" noRot="1" noChangeAspect="1"/>
          </p:cNvSpPr>
          <p:nvPr>
            <p:ph type="sldImg"/>
          </p:nvPr>
        </p:nvSpPr>
        <p:spPr/>
      </p:sp>
      <p:sp>
        <p:nvSpPr>
          <p:cNvPr id="3" name="Chỗ dành sẵn cho Ghi chú 2"/>
          <p:cNvSpPr>
            <a:spLocks noGrp="1"/>
          </p:cNvSpPr>
          <p:nvPr>
            <p:ph type="body" idx="1"/>
          </p:nvPr>
        </p:nvSpPr>
        <p:spPr/>
        <p:txBody>
          <a:bodyPr/>
          <a:lstStyle/>
          <a:p>
            <a:endParaRPr lang="vi-VN"/>
          </a:p>
        </p:txBody>
      </p:sp>
      <p:sp>
        <p:nvSpPr>
          <p:cNvPr id="4" name="Chỗ dành sẵn cho Chân trang 3"/>
          <p:cNvSpPr>
            <a:spLocks noGrp="1"/>
          </p:cNvSpPr>
          <p:nvPr>
            <p:ph type="ftr" sz="quarter" idx="4"/>
          </p:nvPr>
        </p:nvSpPr>
        <p:spPr/>
        <p:txBody>
          <a:bodyPr/>
          <a:lstStyle/>
          <a:p>
            <a:endParaRPr lang="vi-VN"/>
          </a:p>
        </p:txBody>
      </p:sp>
      <p:sp>
        <p:nvSpPr>
          <p:cNvPr id="5" name="Chỗ dành sẵn cho Số hiệu Bản chiếu 4"/>
          <p:cNvSpPr>
            <a:spLocks noGrp="1"/>
          </p:cNvSpPr>
          <p:nvPr>
            <p:ph type="sldNum" sz="quarter" idx="5"/>
          </p:nvPr>
        </p:nvSpPr>
        <p:spPr/>
        <p:txBody>
          <a:bodyPr/>
          <a:lstStyle/>
          <a:p>
            <a:fld id="{96E74B74-55BC-4887-B1D3-90594A3401F1}" type="slidenum">
              <a:rPr lang="vi-VN" smtClean="0"/>
              <a:t>2</a:t>
            </a:fld>
            <a:endParaRPr lang="vi-VN"/>
          </a:p>
        </p:txBody>
      </p:sp>
    </p:spTree>
    <p:extLst>
      <p:ext uri="{BB962C8B-B14F-4D97-AF65-F5344CB8AC3E}">
        <p14:creationId xmlns:p14="http://schemas.microsoft.com/office/powerpoint/2010/main" val="2043085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EDE544-B1D5-9635-966F-5BDFCE0FD90F}"/>
            </a:ext>
          </a:extLst>
        </p:cNvPr>
        <p:cNvGrpSpPr/>
        <p:nvPr/>
      </p:nvGrpSpPr>
      <p:grpSpPr>
        <a:xfrm>
          <a:off x="0" y="0"/>
          <a:ext cx="0" cy="0"/>
          <a:chOff x="0" y="0"/>
          <a:chExt cx="0" cy="0"/>
        </a:xfrm>
      </p:grpSpPr>
      <p:sp>
        <p:nvSpPr>
          <p:cNvPr id="2" name="Chỗ dành sẵn cho Hình ảnh của Bản chiếu 1">
            <a:extLst>
              <a:ext uri="{FF2B5EF4-FFF2-40B4-BE49-F238E27FC236}">
                <a16:creationId xmlns:a16="http://schemas.microsoft.com/office/drawing/2014/main" id="{CFA67DB7-C2FA-AC05-664A-839301204A95}"/>
              </a:ext>
            </a:extLst>
          </p:cNvPr>
          <p:cNvSpPr>
            <a:spLocks noGrp="1" noRot="1" noChangeAspect="1"/>
          </p:cNvSpPr>
          <p:nvPr>
            <p:ph type="sldImg"/>
          </p:nvPr>
        </p:nvSpPr>
        <p:spPr/>
      </p:sp>
      <p:sp>
        <p:nvSpPr>
          <p:cNvPr id="3" name="Chỗ dành sẵn cho Ghi chú 2">
            <a:extLst>
              <a:ext uri="{FF2B5EF4-FFF2-40B4-BE49-F238E27FC236}">
                <a16:creationId xmlns:a16="http://schemas.microsoft.com/office/drawing/2014/main" id="{6E2A98B8-EEC9-1665-7D6F-3F5B83439ECE}"/>
              </a:ext>
            </a:extLst>
          </p:cNvPr>
          <p:cNvSpPr>
            <a:spLocks noGrp="1"/>
          </p:cNvSpPr>
          <p:nvPr>
            <p:ph type="body" idx="1"/>
          </p:nvPr>
        </p:nvSpPr>
        <p:spPr/>
        <p:txBody>
          <a:bodyPr/>
          <a:lstStyle/>
          <a:p>
            <a:endParaRPr lang="vi-VN"/>
          </a:p>
        </p:txBody>
      </p:sp>
      <p:sp>
        <p:nvSpPr>
          <p:cNvPr id="4" name="Chỗ dành sẵn cho Chân trang 3">
            <a:extLst>
              <a:ext uri="{FF2B5EF4-FFF2-40B4-BE49-F238E27FC236}">
                <a16:creationId xmlns:a16="http://schemas.microsoft.com/office/drawing/2014/main" id="{05BFED16-EDFD-5922-FDB0-F79FD897CC31}"/>
              </a:ext>
            </a:extLst>
          </p:cNvPr>
          <p:cNvSpPr>
            <a:spLocks noGrp="1"/>
          </p:cNvSpPr>
          <p:nvPr>
            <p:ph type="ftr" sz="quarter" idx="4"/>
          </p:nvPr>
        </p:nvSpPr>
        <p:spPr/>
        <p:txBody>
          <a:bodyPr/>
          <a:lstStyle/>
          <a:p>
            <a:endParaRPr lang="vi-VN"/>
          </a:p>
        </p:txBody>
      </p:sp>
      <p:sp>
        <p:nvSpPr>
          <p:cNvPr id="5" name="Chỗ dành sẵn cho Số hiệu Bản chiếu 4">
            <a:extLst>
              <a:ext uri="{FF2B5EF4-FFF2-40B4-BE49-F238E27FC236}">
                <a16:creationId xmlns:a16="http://schemas.microsoft.com/office/drawing/2014/main" id="{58BBD45F-00C5-1FD3-AB1A-2099E6BF433E}"/>
              </a:ext>
            </a:extLst>
          </p:cNvPr>
          <p:cNvSpPr>
            <a:spLocks noGrp="1"/>
          </p:cNvSpPr>
          <p:nvPr>
            <p:ph type="sldNum" sz="quarter" idx="5"/>
          </p:nvPr>
        </p:nvSpPr>
        <p:spPr/>
        <p:txBody>
          <a:bodyPr/>
          <a:lstStyle/>
          <a:p>
            <a:fld id="{96E74B74-55BC-4887-B1D3-90594A3401F1}" type="slidenum">
              <a:rPr lang="vi-VN" smtClean="0"/>
              <a:t>3</a:t>
            </a:fld>
            <a:endParaRPr lang="vi-VN"/>
          </a:p>
        </p:txBody>
      </p:sp>
    </p:spTree>
    <p:extLst>
      <p:ext uri="{BB962C8B-B14F-4D97-AF65-F5344CB8AC3E}">
        <p14:creationId xmlns:p14="http://schemas.microsoft.com/office/powerpoint/2010/main" val="30365096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ỗ dành sẵn cho Hình ảnh của Bản chiếu 1"/>
          <p:cNvSpPr>
            <a:spLocks noGrp="1" noRot="1" noChangeAspect="1"/>
          </p:cNvSpPr>
          <p:nvPr>
            <p:ph type="sldImg"/>
          </p:nvPr>
        </p:nvSpPr>
        <p:spPr>
          <a:xfrm>
            <a:off x="1371600" y="1143000"/>
            <a:ext cx="4114800" cy="3086100"/>
          </a:xfrm>
        </p:spPr>
      </p:sp>
      <p:sp>
        <p:nvSpPr>
          <p:cNvPr id="3" name="Chỗ dành sẵn cho Ghi chú 2"/>
          <p:cNvSpPr>
            <a:spLocks noGrp="1"/>
          </p:cNvSpPr>
          <p:nvPr>
            <p:ph type="body" idx="1"/>
          </p:nvPr>
        </p:nvSpPr>
        <p:spPr/>
        <p:txBody>
          <a:bodyPr/>
          <a:lstStyle/>
          <a:p>
            <a:endParaRPr lang="vi-VN" dirty="0"/>
          </a:p>
        </p:txBody>
      </p:sp>
      <p:sp>
        <p:nvSpPr>
          <p:cNvPr id="4" name="Chỗ dành sẵn cho Chân trang 3"/>
          <p:cNvSpPr>
            <a:spLocks noGrp="1"/>
          </p:cNvSpPr>
          <p:nvPr>
            <p:ph type="ftr" sz="quarter" idx="4"/>
          </p:nvPr>
        </p:nvSpPr>
        <p:spPr/>
        <p:txBody>
          <a:bodyPr/>
          <a:lstStyle/>
          <a:p>
            <a:endParaRPr lang="vi-VN"/>
          </a:p>
        </p:txBody>
      </p:sp>
      <p:sp>
        <p:nvSpPr>
          <p:cNvPr id="5" name="Chỗ dành sẵn cho Số hiệu Bản chiếu 4"/>
          <p:cNvSpPr>
            <a:spLocks noGrp="1"/>
          </p:cNvSpPr>
          <p:nvPr>
            <p:ph type="sldNum" sz="quarter" idx="5"/>
          </p:nvPr>
        </p:nvSpPr>
        <p:spPr/>
        <p:txBody>
          <a:bodyPr/>
          <a:lstStyle/>
          <a:p>
            <a:fld id="{96E74B74-55BC-4887-B1D3-90594A3401F1}" type="slidenum">
              <a:rPr lang="vi-VN" smtClean="0"/>
              <a:t>6</a:t>
            </a:fld>
            <a:endParaRPr lang="vi-VN"/>
          </a:p>
        </p:txBody>
      </p:sp>
    </p:spTree>
    <p:extLst>
      <p:ext uri="{BB962C8B-B14F-4D97-AF65-F5344CB8AC3E}">
        <p14:creationId xmlns:p14="http://schemas.microsoft.com/office/powerpoint/2010/main" val="7718537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ỗ dành sẵn cho Hình ảnh của Bản chiếu 1"/>
          <p:cNvSpPr>
            <a:spLocks noGrp="1" noRot="1" noChangeAspect="1"/>
          </p:cNvSpPr>
          <p:nvPr>
            <p:ph type="sldImg"/>
          </p:nvPr>
        </p:nvSpPr>
        <p:spPr/>
      </p:sp>
      <p:sp>
        <p:nvSpPr>
          <p:cNvPr id="3" name="Chỗ dành sẵn cho Ghi chú 2"/>
          <p:cNvSpPr>
            <a:spLocks noGrp="1"/>
          </p:cNvSpPr>
          <p:nvPr>
            <p:ph type="body" idx="1"/>
          </p:nvPr>
        </p:nvSpPr>
        <p:spPr/>
        <p:txBody>
          <a:bodyPr/>
          <a:lstStyle/>
          <a:p>
            <a:endParaRPr lang="vi-VN"/>
          </a:p>
        </p:txBody>
      </p:sp>
      <p:sp>
        <p:nvSpPr>
          <p:cNvPr id="4" name="Chỗ dành sẵn cho Chân trang 3"/>
          <p:cNvSpPr>
            <a:spLocks noGrp="1"/>
          </p:cNvSpPr>
          <p:nvPr>
            <p:ph type="ftr" sz="quarter" idx="4"/>
          </p:nvPr>
        </p:nvSpPr>
        <p:spPr/>
        <p:txBody>
          <a:bodyPr/>
          <a:lstStyle/>
          <a:p>
            <a:endParaRPr lang="vi-VN"/>
          </a:p>
        </p:txBody>
      </p:sp>
      <p:sp>
        <p:nvSpPr>
          <p:cNvPr id="5" name="Chỗ dành sẵn cho Số hiệu Bản chiếu 4"/>
          <p:cNvSpPr>
            <a:spLocks noGrp="1"/>
          </p:cNvSpPr>
          <p:nvPr>
            <p:ph type="sldNum" sz="quarter" idx="5"/>
          </p:nvPr>
        </p:nvSpPr>
        <p:spPr/>
        <p:txBody>
          <a:bodyPr/>
          <a:lstStyle/>
          <a:p>
            <a:fld id="{96E74B74-55BC-4887-B1D3-90594A3401F1}" type="slidenum">
              <a:rPr lang="vi-VN" smtClean="0"/>
              <a:t>13</a:t>
            </a:fld>
            <a:endParaRPr lang="vi-VN"/>
          </a:p>
        </p:txBody>
      </p:sp>
    </p:spTree>
    <p:extLst>
      <p:ext uri="{BB962C8B-B14F-4D97-AF65-F5344CB8AC3E}">
        <p14:creationId xmlns:p14="http://schemas.microsoft.com/office/powerpoint/2010/main" val="14450158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ỗ dành sẵn cho Hình ảnh của Bản chiếu 1"/>
          <p:cNvSpPr>
            <a:spLocks noGrp="1" noRot="1" noChangeAspect="1"/>
          </p:cNvSpPr>
          <p:nvPr>
            <p:ph type="sldImg"/>
          </p:nvPr>
        </p:nvSpPr>
        <p:spPr>
          <a:xfrm>
            <a:off x="1371600" y="1143000"/>
            <a:ext cx="4114800" cy="3086100"/>
          </a:xfrm>
        </p:spPr>
      </p:sp>
      <p:sp>
        <p:nvSpPr>
          <p:cNvPr id="3" name="Chỗ dành sẵn cho Ghi chú 2"/>
          <p:cNvSpPr>
            <a:spLocks noGrp="1"/>
          </p:cNvSpPr>
          <p:nvPr>
            <p:ph type="body" idx="1"/>
          </p:nvPr>
        </p:nvSpPr>
        <p:spPr/>
        <p:txBody>
          <a:bodyPr/>
          <a:lstStyle/>
          <a:p>
            <a:endParaRPr lang="vi-VN"/>
          </a:p>
        </p:txBody>
      </p:sp>
      <p:sp>
        <p:nvSpPr>
          <p:cNvPr id="4" name="Chỗ dành sẵn cho Chân trang 3"/>
          <p:cNvSpPr>
            <a:spLocks noGrp="1"/>
          </p:cNvSpPr>
          <p:nvPr>
            <p:ph type="ftr" sz="quarter" idx="4"/>
          </p:nvPr>
        </p:nvSpPr>
        <p:spPr/>
        <p:txBody>
          <a:bodyPr/>
          <a:lstStyle/>
          <a:p>
            <a:endParaRPr lang="vi-VN"/>
          </a:p>
        </p:txBody>
      </p:sp>
      <p:sp>
        <p:nvSpPr>
          <p:cNvPr id="5" name="Chỗ dành sẵn cho Số hiệu Bản chiếu 4"/>
          <p:cNvSpPr>
            <a:spLocks noGrp="1"/>
          </p:cNvSpPr>
          <p:nvPr>
            <p:ph type="sldNum" sz="quarter" idx="5"/>
          </p:nvPr>
        </p:nvSpPr>
        <p:spPr/>
        <p:txBody>
          <a:bodyPr/>
          <a:lstStyle/>
          <a:p>
            <a:fld id="{96E74B74-55BC-4887-B1D3-90594A3401F1}" type="slidenum">
              <a:rPr lang="vi-VN" smtClean="0"/>
              <a:t>15</a:t>
            </a:fld>
            <a:endParaRPr lang="vi-VN"/>
          </a:p>
        </p:txBody>
      </p:sp>
    </p:spTree>
    <p:extLst>
      <p:ext uri="{BB962C8B-B14F-4D97-AF65-F5344CB8AC3E}">
        <p14:creationId xmlns:p14="http://schemas.microsoft.com/office/powerpoint/2010/main" val="4245269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130425"/>
            <a:ext cx="5829300" cy="1470025"/>
          </a:xfrm>
        </p:spPr>
        <p:txBody>
          <a:bodyPr/>
          <a:lstStyle/>
          <a:p>
            <a:r>
              <a:rPr lang="en-US"/>
              <a:t>Click to edit Master title style</a:t>
            </a:r>
          </a:p>
        </p:txBody>
      </p:sp>
      <p:sp>
        <p:nvSpPr>
          <p:cNvPr id="3" name="Subtitle 2"/>
          <p:cNvSpPr>
            <a:spLocks noGrp="1"/>
          </p:cNvSpPr>
          <p:nvPr>
            <p:ph type="subTitle" idx="1"/>
          </p:nvPr>
        </p:nvSpPr>
        <p:spPr>
          <a:xfrm>
            <a:off x="1028700" y="3886200"/>
            <a:ext cx="48006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274641"/>
            <a:ext cx="154305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42900" y="274641"/>
            <a:ext cx="451485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Default">
    <p:spTree>
      <p:nvGrpSpPr>
        <p:cNvPr id="1" name=""/>
        <p:cNvGrpSpPr/>
        <p:nvPr/>
      </p:nvGrpSpPr>
      <p:grpSpPr>
        <a:xfrm>
          <a:off x="0" y="0"/>
          <a:ext cx="0" cy="0"/>
          <a:chOff x="0" y="0"/>
          <a:chExt cx="0" cy="0"/>
        </a:xfrm>
      </p:grpSpPr>
      <p:sp>
        <p:nvSpPr>
          <p:cNvPr id="5" name="PlaceHolder 1"/>
          <p:cNvSpPr>
            <a:spLocks noGrp="1"/>
          </p:cNvSpPr>
          <p:nvPr>
            <p:ph type="title"/>
          </p:nvPr>
        </p:nvSpPr>
        <p:spPr>
          <a:xfrm>
            <a:off x="685269" y="410028"/>
            <a:ext cx="12340696" cy="1715064"/>
          </a:xfrm>
          <a:prstGeom prst="rect">
            <a:avLst/>
          </a:prstGeom>
          <a:noFill/>
          <a:ln w="0">
            <a:noFill/>
          </a:ln>
        </p:spPr>
        <p:txBody>
          <a:bodyPr lIns="0" tIns="0" rIns="0" bIns="0" anchor="ctr">
            <a:noAutofit/>
          </a:bodyPr>
          <a:lstStyle>
            <a:lvl1pPr indent="0" algn="ctr">
              <a:buNone/>
              <a:defRPr/>
            </a:lvl1pPr>
          </a:lstStyle>
          <a:p>
            <a:pPr indent="0" algn="ctr">
              <a:buNone/>
            </a:pPr>
            <a:endParaRPr lang="en-US" sz="4491" b="0" strike="noStrike" spc="-1">
              <a:solidFill>
                <a:srgbClr val="000000"/>
              </a:solidFill>
              <a:latin typeface="Arial"/>
            </a:endParaRPr>
          </a:p>
        </p:txBody>
      </p:sp>
      <p:sp>
        <p:nvSpPr>
          <p:cNvPr id="6" name="PlaceHolder 2"/>
          <p:cNvSpPr>
            <a:spLocks noGrp="1"/>
          </p:cNvSpPr>
          <p:nvPr>
            <p:ph type="subTitle"/>
          </p:nvPr>
        </p:nvSpPr>
        <p:spPr>
          <a:xfrm>
            <a:off x="685757" y="2406771"/>
            <a:ext cx="12343635" cy="5965737"/>
          </a:xfrm>
          <a:prstGeom prst="rect">
            <a:avLst/>
          </a:prstGeom>
          <a:noFill/>
          <a:ln w="0">
            <a:noFill/>
          </a:ln>
        </p:spPr>
        <p:txBody>
          <a:bodyPr lIns="0" tIns="0" rIns="0" bIns="0" anchor="ctr">
            <a:noAutofit/>
          </a:bodyPr>
          <a:lstStyle>
            <a:lvl1pPr indent="0" algn="ctr">
              <a:buNone/>
              <a:defRPr/>
            </a:lvl1pPr>
          </a:lstStyle>
          <a:p>
            <a:pPr indent="0" algn="ctr">
              <a:buNone/>
            </a:pPr>
            <a:endParaRPr lang="en-US" sz="3266" b="0" strike="noStrike" spc="-1">
              <a:solidFill>
                <a:srgbClr val="000000"/>
              </a:solidFill>
              <a:latin typeface="Arial"/>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2"/>
          </p:nvPr>
        </p:nvSpPr>
        <p:spPr/>
        <p:txBody>
          <a:bodyPr/>
          <a:lstStyle/>
          <a:p>
            <a:fld id="{D54542A3-581C-4B5D-9BF1-D2A897256A41}" type="slidenum">
              <a:t>‹#›</a:t>
            </a:fld>
            <a:endParaRPr/>
          </a:p>
        </p:txBody>
      </p:sp>
      <p:sp>
        <p:nvSpPr>
          <p:cNvPr id="3" name="PlaceHolder 5"/>
          <p:cNvSpPr>
            <a:spLocks noGrp="1"/>
          </p:cNvSpPr>
          <p:nvPr>
            <p:ph type="dt" idx="3"/>
          </p:nvPr>
        </p:nvSpPr>
        <p:spPr/>
        <p:txBody>
          <a:bodyPr/>
          <a:lstStyle/>
          <a:p>
            <a:endParaRPr/>
          </a:p>
        </p:txBody>
      </p:sp>
    </p:spTree>
    <p:extLst>
      <p:ext uri="{BB962C8B-B14F-4D97-AF65-F5344CB8AC3E}">
        <p14:creationId xmlns:p14="http://schemas.microsoft.com/office/powerpoint/2010/main" val="1050958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4406903"/>
            <a:ext cx="58293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541735" y="2906714"/>
            <a:ext cx="58293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1600203"/>
            <a:ext cx="302895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86150" y="1600203"/>
            <a:ext cx="302895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1" y="1535113"/>
            <a:ext cx="3030141"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342901" y="2174875"/>
            <a:ext cx="3030141"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70" y="1535113"/>
            <a:ext cx="3031331"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83770" y="2174875"/>
            <a:ext cx="3031331"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8/17/2025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8/17/2025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8/17/2025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273050"/>
            <a:ext cx="2256235"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2681288" y="273053"/>
            <a:ext cx="3833813"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1435103"/>
            <a:ext cx="2256235"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4800600"/>
            <a:ext cx="41148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344216" y="612775"/>
            <a:ext cx="41148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344216" y="5367338"/>
            <a:ext cx="41148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274638"/>
            <a:ext cx="61722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1600203"/>
            <a:ext cx="61722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6356353"/>
            <a:ext cx="1600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D8BD707-D9CF-40AE-B4C6-C98DA3205C09}" type="datetimeFigureOut">
              <a:rPr lang="en-US" smtClean="0"/>
              <a:pPr/>
              <a:t>8/17/2025</a:t>
            </a:fld>
            <a:endParaRPr lang="en-US"/>
          </a:p>
        </p:txBody>
      </p:sp>
      <p:sp>
        <p:nvSpPr>
          <p:cNvPr id="5" name="Footer Placeholder 4"/>
          <p:cNvSpPr>
            <a:spLocks noGrp="1"/>
          </p:cNvSpPr>
          <p:nvPr>
            <p:ph type="ftr" sz="quarter" idx="3"/>
          </p:nvPr>
        </p:nvSpPr>
        <p:spPr>
          <a:xfrm>
            <a:off x="2343150" y="6356353"/>
            <a:ext cx="21717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6356353"/>
            <a:ext cx="1600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svg"/></Relationships>
</file>

<file path=ppt/slides/_rels/slide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Hình chữ nhật 9"/>
          <p:cNvSpPr/>
          <p:nvPr/>
        </p:nvSpPr>
        <p:spPr>
          <a:xfrm>
            <a:off x="1590087" y="3783182"/>
            <a:ext cx="11357040" cy="1865334"/>
          </a:xfrm>
          <a:prstGeom prst="rect">
            <a:avLst/>
          </a:prstGeom>
          <a:noFill/>
          <a:ln w="0">
            <a:noFill/>
          </a:ln>
        </p:spPr>
        <p:style>
          <a:lnRef idx="0">
            <a:scrgbClr r="0" g="0" b="0"/>
          </a:lnRef>
          <a:fillRef idx="0">
            <a:scrgbClr r="0" g="0" b="0"/>
          </a:fillRef>
          <a:effectRef idx="0">
            <a:scrgbClr r="0" g="0" b="0"/>
          </a:effectRef>
          <a:fontRef idx="minor"/>
        </p:style>
        <p:txBody>
          <a:bodyPr lIns="91853" tIns="45926" rIns="91853" bIns="45926" anchor="t">
            <a:noAutofit/>
          </a:bodyPr>
          <a:lstStyle/>
          <a:p>
            <a:pPr algn="ctr">
              <a:lnSpc>
                <a:spcPct val="150000"/>
              </a:lnSpc>
            </a:pPr>
            <a:r>
              <a:rPr lang="en-US" sz="4000" b="1" spc="-1">
                <a:solidFill>
                  <a:srgbClr val="FF0000"/>
                </a:solidFill>
                <a:latin typeface="Cambria" panose="02040503050406030204" pitchFamily="18" charset="0"/>
                <a:ea typeface="Cambria" panose="02040503050406030204" pitchFamily="18" charset="0"/>
                <a:cs typeface="Arial" panose="020B0604020202020204" pitchFamily="34" charset="0"/>
              </a:rPr>
              <a:t>Evaluation of Quality Assurance </a:t>
            </a:r>
          </a:p>
          <a:p>
            <a:pPr algn="ctr">
              <a:lnSpc>
                <a:spcPct val="150000"/>
              </a:lnSpc>
            </a:pPr>
            <a:r>
              <a:rPr lang="en-US" sz="4000" b="1" spc="-1">
                <a:solidFill>
                  <a:srgbClr val="FF0000"/>
                </a:solidFill>
                <a:latin typeface="Cambria" panose="02040503050406030204" pitchFamily="18" charset="0"/>
                <a:ea typeface="Cambria" panose="02040503050406030204" pitchFamily="18" charset="0"/>
                <a:cs typeface="Arial" panose="020B0604020202020204" pitchFamily="34" charset="0"/>
              </a:rPr>
              <a:t>for HyperArc Stereotactic Radiosurgery </a:t>
            </a:r>
          </a:p>
          <a:p>
            <a:pPr algn="ctr">
              <a:lnSpc>
                <a:spcPct val="150000"/>
              </a:lnSpc>
            </a:pPr>
            <a:r>
              <a:rPr lang="en-US" sz="4000" b="1" spc="-1">
                <a:solidFill>
                  <a:srgbClr val="FF0000"/>
                </a:solidFill>
                <a:latin typeface="Cambria" panose="02040503050406030204" pitchFamily="18" charset="0"/>
                <a:ea typeface="Cambria" panose="02040503050406030204" pitchFamily="18" charset="0"/>
                <a:cs typeface="Arial" panose="020B0604020202020204" pitchFamily="34" charset="0"/>
              </a:rPr>
              <a:t>Using the MyQA SRS System</a:t>
            </a:r>
            <a:endParaRPr lang="en-US" sz="4000" b="1" spc="-1" dirty="0">
              <a:solidFill>
                <a:srgbClr val="FF0000"/>
              </a:solidFill>
              <a:latin typeface="Cambria" panose="02040503050406030204" pitchFamily="18" charset="0"/>
              <a:ea typeface="Cambria" panose="02040503050406030204" pitchFamily="18" charset="0"/>
              <a:cs typeface="Arial" panose="020B0604020202020204" pitchFamily="34" charset="0"/>
            </a:endParaRPr>
          </a:p>
        </p:txBody>
      </p:sp>
      <p:sp>
        <p:nvSpPr>
          <p:cNvPr id="12" name="Hình chữ nhật 11"/>
          <p:cNvSpPr/>
          <p:nvPr/>
        </p:nvSpPr>
        <p:spPr>
          <a:xfrm>
            <a:off x="4419599" y="8808040"/>
            <a:ext cx="5698015" cy="938362"/>
          </a:xfrm>
          <a:prstGeom prst="rect">
            <a:avLst/>
          </a:prstGeom>
          <a:noFill/>
          <a:ln w="0">
            <a:noFill/>
          </a:ln>
        </p:spPr>
        <p:style>
          <a:lnRef idx="0">
            <a:scrgbClr r="0" g="0" b="0"/>
          </a:lnRef>
          <a:fillRef idx="0">
            <a:scrgbClr r="0" g="0" b="0"/>
          </a:fillRef>
          <a:effectRef idx="0">
            <a:scrgbClr r="0" g="0" b="0"/>
          </a:effectRef>
          <a:fontRef idx="minor"/>
        </p:style>
        <p:txBody>
          <a:bodyPr lIns="91853" tIns="45926" rIns="91853" bIns="45926" anchor="t">
            <a:noAutofit/>
          </a:bodyPr>
          <a:lstStyle/>
          <a:p>
            <a:pPr algn="ctr">
              <a:lnSpc>
                <a:spcPct val="100000"/>
              </a:lnSpc>
            </a:pPr>
            <a:r>
              <a:rPr lang="en-US" sz="2200" spc="-1">
                <a:solidFill>
                  <a:srgbClr val="666666"/>
                </a:solidFill>
                <a:latin typeface="Cambria" panose="02040503050406030204" pitchFamily="18" charset="0"/>
                <a:ea typeface="Cambria" panose="02040503050406030204" pitchFamily="18" charset="0"/>
                <a:cs typeface="Arial" panose="020B0604020202020204" pitchFamily="34" charset="0"/>
              </a:rPr>
              <a:t>August 18</a:t>
            </a:r>
            <a:r>
              <a:rPr lang="en-US" sz="2200" spc="-1" baseline="30000">
                <a:solidFill>
                  <a:srgbClr val="666666"/>
                </a:solidFill>
                <a:latin typeface="Cambria" panose="02040503050406030204" pitchFamily="18" charset="0"/>
                <a:ea typeface="Cambria" panose="02040503050406030204" pitchFamily="18" charset="0"/>
                <a:cs typeface="Arial" panose="020B0604020202020204" pitchFamily="34" charset="0"/>
              </a:rPr>
              <a:t>th</a:t>
            </a:r>
            <a:r>
              <a:rPr lang="en-US" sz="2200" spc="-1">
                <a:solidFill>
                  <a:srgbClr val="666666"/>
                </a:solidFill>
                <a:latin typeface="Cambria" panose="02040503050406030204" pitchFamily="18" charset="0"/>
                <a:ea typeface="Cambria" panose="02040503050406030204" pitchFamily="18" charset="0"/>
                <a:cs typeface="Arial" panose="020B0604020202020204" pitchFamily="34" charset="0"/>
              </a:rPr>
              <a:t> 2025, Ho Chi Minh City</a:t>
            </a:r>
            <a:endParaRPr lang="en-US" sz="2200" spc="-1" dirty="0">
              <a:solidFill>
                <a:srgbClr val="000000"/>
              </a:solidFill>
              <a:latin typeface="Cambria" panose="02040503050406030204" pitchFamily="18" charset="0"/>
              <a:ea typeface="Cambria" panose="02040503050406030204" pitchFamily="18" charset="0"/>
              <a:cs typeface="Arial" panose="020B0604020202020204" pitchFamily="34" charset="0"/>
            </a:endParaRPr>
          </a:p>
        </p:txBody>
      </p:sp>
      <p:sp>
        <p:nvSpPr>
          <p:cNvPr id="4" name="TextBox 5">
            <a:extLst>
              <a:ext uri="{FF2B5EF4-FFF2-40B4-BE49-F238E27FC236}">
                <a16:creationId xmlns:a16="http://schemas.microsoft.com/office/drawing/2014/main" id="{CE0F177F-95E6-92A9-E9C1-099EC3ED9A36}"/>
              </a:ext>
            </a:extLst>
          </p:cNvPr>
          <p:cNvSpPr txBox="1"/>
          <p:nvPr/>
        </p:nvSpPr>
        <p:spPr>
          <a:xfrm>
            <a:off x="13343192" y="9738640"/>
            <a:ext cx="579285" cy="295274"/>
          </a:xfrm>
          <a:prstGeom prst="rect">
            <a:avLst/>
          </a:prstGeom>
        </p:spPr>
        <p:txBody>
          <a:bodyPr wrap="square" lIns="0" tIns="0" rIns="0" bIns="0" rtlCol="0" anchor="t">
            <a:spAutoFit/>
          </a:bodyPr>
          <a:lstStyle/>
          <a:p>
            <a:pPr algn="just">
              <a:lnSpc>
                <a:spcPts val="2449"/>
              </a:lnSpc>
            </a:pPr>
            <a:r>
              <a:rPr lang="en-US" sz="1950">
                <a:solidFill>
                  <a:srgbClr val="1F2B5B"/>
                </a:solidFill>
                <a:latin typeface="Arial" panose="020B0604020202020204" pitchFamily="34" charset="0"/>
                <a:ea typeface="Montserrat Bold"/>
                <a:cs typeface="Arial" panose="020B0604020202020204" pitchFamily="34" charset="0"/>
                <a:sym typeface="Montserrat Bold"/>
              </a:rPr>
              <a:t>1</a:t>
            </a:r>
          </a:p>
        </p:txBody>
      </p:sp>
      <p:sp>
        <p:nvSpPr>
          <p:cNvPr id="2" name="Freeform 2">
            <a:extLst>
              <a:ext uri="{FF2B5EF4-FFF2-40B4-BE49-F238E27FC236}">
                <a16:creationId xmlns:a16="http://schemas.microsoft.com/office/drawing/2014/main" id="{E174FE18-868F-4939-B772-52A328730F80}"/>
              </a:ext>
            </a:extLst>
          </p:cNvPr>
          <p:cNvSpPr/>
          <p:nvPr/>
        </p:nvSpPr>
        <p:spPr>
          <a:xfrm rot="1248346" flipH="1">
            <a:off x="-1504026" y="6999285"/>
            <a:ext cx="9110648" cy="4489390"/>
          </a:xfrm>
          <a:custGeom>
            <a:avLst/>
            <a:gdLst/>
            <a:ahLst/>
            <a:cxnLst/>
            <a:rect l="l" t="t" r="r" b="b"/>
            <a:pathLst>
              <a:path w="22473900" h="7069063">
                <a:moveTo>
                  <a:pt x="0" y="0"/>
                </a:moveTo>
                <a:lnTo>
                  <a:pt x="22473900" y="0"/>
                </a:lnTo>
                <a:lnTo>
                  <a:pt x="22473900" y="7069064"/>
                </a:lnTo>
                <a:lnTo>
                  <a:pt x="0" y="7069064"/>
                </a:lnTo>
                <a:lnTo>
                  <a:pt x="0" y="0"/>
                </a:lnTo>
                <a:close/>
              </a:path>
            </a:pathLst>
          </a:custGeom>
          <a:blipFill>
            <a:blip r:embed="rId3">
              <a:alphaModFix amt="43999"/>
              <a:extLst>
                <a:ext uri="{96DAC541-7B7A-43D3-8B79-37D633B846F1}">
                  <asvg:svgBlip xmlns:asvg="http://schemas.microsoft.com/office/drawing/2016/SVG/main" r:embed="rId4"/>
                </a:ext>
              </a:extLst>
            </a:blip>
            <a:stretch>
              <a:fillRect r="-96550" b="-18096"/>
            </a:stretch>
          </a:blipFill>
        </p:spPr>
        <p:txBody>
          <a:bodyPr/>
          <a:lstStyle/>
          <a:p>
            <a:r>
              <a:rPr lang="vi-VN" sz="1350"/>
              <a:t>7</a:t>
            </a:r>
          </a:p>
        </p:txBody>
      </p:sp>
      <p:sp>
        <p:nvSpPr>
          <p:cNvPr id="3" name="Hình chữ nhật 2">
            <a:extLst>
              <a:ext uri="{FF2B5EF4-FFF2-40B4-BE49-F238E27FC236}">
                <a16:creationId xmlns:a16="http://schemas.microsoft.com/office/drawing/2014/main" id="{F99686E4-B907-FC1F-4601-56345CE20158}"/>
              </a:ext>
            </a:extLst>
          </p:cNvPr>
          <p:cNvSpPr/>
          <p:nvPr/>
        </p:nvSpPr>
        <p:spPr>
          <a:xfrm>
            <a:off x="8915400" y="7353300"/>
            <a:ext cx="5698015" cy="938362"/>
          </a:xfrm>
          <a:prstGeom prst="rect">
            <a:avLst/>
          </a:prstGeom>
          <a:noFill/>
          <a:ln w="0">
            <a:noFill/>
          </a:ln>
        </p:spPr>
        <p:style>
          <a:lnRef idx="0">
            <a:scrgbClr r="0" g="0" b="0"/>
          </a:lnRef>
          <a:fillRef idx="0">
            <a:scrgbClr r="0" g="0" b="0"/>
          </a:fillRef>
          <a:effectRef idx="0">
            <a:scrgbClr r="0" g="0" b="0"/>
          </a:effectRef>
          <a:fontRef idx="minor"/>
        </p:style>
        <p:txBody>
          <a:bodyPr lIns="91853" tIns="45926" rIns="91853" bIns="45926" anchor="t">
            <a:noAutofit/>
          </a:bodyPr>
          <a:lstStyle/>
          <a:p>
            <a:pPr>
              <a:lnSpc>
                <a:spcPct val="100000"/>
              </a:lnSpc>
            </a:pPr>
            <a:r>
              <a:rPr lang="en-US" sz="2400" spc="-1">
                <a:solidFill>
                  <a:srgbClr val="000000"/>
                </a:solidFill>
                <a:latin typeface="Cambria" panose="02040503050406030204" pitchFamily="18" charset="0"/>
                <a:ea typeface="Cambria" panose="02040503050406030204" pitchFamily="18" charset="0"/>
                <a:cs typeface="Arial" panose="020B0604020202020204" pitchFamily="34" charset="0"/>
              </a:rPr>
              <a:t>Van Tung Duong, Student</a:t>
            </a:r>
          </a:p>
          <a:p>
            <a:pPr>
              <a:lnSpc>
                <a:spcPct val="100000"/>
              </a:lnSpc>
            </a:pPr>
            <a:r>
              <a:rPr lang="en-US" sz="2400" spc="-1">
                <a:solidFill>
                  <a:srgbClr val="000000"/>
                </a:solidFill>
                <a:latin typeface="Cambria" panose="02040503050406030204" pitchFamily="18" charset="0"/>
                <a:ea typeface="Cambria" panose="02040503050406030204" pitchFamily="18" charset="0"/>
                <a:cs typeface="Arial" panose="020B0604020202020204" pitchFamily="34" charset="0"/>
              </a:rPr>
              <a:t>University of Science, VNU-HCM</a:t>
            </a:r>
            <a:endParaRPr lang="en-US" sz="2400" spc="-1" dirty="0">
              <a:solidFill>
                <a:srgbClr val="000000"/>
              </a:solidFill>
              <a:latin typeface="Cambria" panose="02040503050406030204" pitchFamily="18" charset="0"/>
              <a:ea typeface="Cambria" panose="02040503050406030204" pitchFamily="18" charset="0"/>
              <a:cs typeface="Arial" panose="020B0604020202020204" pitchFamily="34" charset="0"/>
            </a:endParaRPr>
          </a:p>
        </p:txBody>
      </p:sp>
      <p:pic>
        <p:nvPicPr>
          <p:cNvPr id="6" name="Hình ảnh 5">
            <a:extLst>
              <a:ext uri="{FF2B5EF4-FFF2-40B4-BE49-F238E27FC236}">
                <a16:creationId xmlns:a16="http://schemas.microsoft.com/office/drawing/2014/main" id="{CCE766F7-D761-A3EA-4E89-5E00193F9223}"/>
              </a:ext>
            </a:extLst>
          </p:cNvPr>
          <p:cNvPicPr>
            <a:picLocks noChangeAspect="1"/>
          </p:cNvPicPr>
          <p:nvPr/>
        </p:nvPicPr>
        <p:blipFill>
          <a:blip r:embed="rId5"/>
          <a:stretch>
            <a:fillRect/>
          </a:stretch>
        </p:blipFill>
        <p:spPr>
          <a:xfrm>
            <a:off x="0" y="0"/>
            <a:ext cx="13716000" cy="346080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BFAF8"/>
        </a:solidFill>
        <a:effectLst/>
      </p:bgPr>
    </p:bg>
    <p:spTree>
      <p:nvGrpSpPr>
        <p:cNvPr id="1" name="">
          <a:extLst>
            <a:ext uri="{FF2B5EF4-FFF2-40B4-BE49-F238E27FC236}">
              <a16:creationId xmlns:a16="http://schemas.microsoft.com/office/drawing/2014/main" id="{F5F7F00B-1200-4800-049C-58A2C42666A3}"/>
            </a:ext>
          </a:extLst>
        </p:cNvPr>
        <p:cNvGrpSpPr/>
        <p:nvPr/>
      </p:nvGrpSpPr>
      <p:grpSpPr>
        <a:xfrm>
          <a:off x="0" y="0"/>
          <a:ext cx="0" cy="0"/>
          <a:chOff x="0" y="0"/>
          <a:chExt cx="0" cy="0"/>
        </a:xfrm>
      </p:grpSpPr>
      <p:sp>
        <p:nvSpPr>
          <p:cNvPr id="5" name="TextBox 13">
            <a:extLst>
              <a:ext uri="{FF2B5EF4-FFF2-40B4-BE49-F238E27FC236}">
                <a16:creationId xmlns:a16="http://schemas.microsoft.com/office/drawing/2014/main" id="{75B33E4F-395B-152F-4A52-E1D3414F3511}"/>
              </a:ext>
            </a:extLst>
          </p:cNvPr>
          <p:cNvSpPr txBox="1"/>
          <p:nvPr/>
        </p:nvSpPr>
        <p:spPr>
          <a:xfrm>
            <a:off x="400050" y="1714500"/>
            <a:ext cx="13030200" cy="5170646"/>
          </a:xfrm>
          <a:prstGeom prst="rect">
            <a:avLst/>
          </a:prstGeom>
        </p:spPr>
        <p:txBody>
          <a:bodyPr wrap="square" lIns="0" tIns="0" rIns="0" bIns="0" rtlCol="0" anchor="t">
            <a:spAutoFit/>
          </a:bodyPr>
          <a:lstStyle/>
          <a:p>
            <a:pPr marL="457200" indent="-457200" algn="l">
              <a:lnSpc>
                <a:spcPct val="200000"/>
              </a:lnSpc>
              <a:spcBef>
                <a:spcPct val="0"/>
              </a:spcBef>
              <a:buFont typeface="Wingdings" panose="05000000000000000000" pitchFamily="2" charset="2"/>
              <a:buChar char="§"/>
            </a:pPr>
            <a:r>
              <a:rPr lang="en-US" sz="2800" b="1">
                <a:solidFill>
                  <a:srgbClr val="1F2B5B"/>
                </a:solidFill>
                <a:ea typeface="Montserrat"/>
                <a:cs typeface="Times New Roman" panose="02020603050405020304" pitchFamily="18" charset="0"/>
                <a:sym typeface="Montserrat"/>
              </a:rPr>
              <a:t>Patient-specific QA was performed using a 2D method with the SRS phantom in combination with the myQA SRS detector array.</a:t>
            </a:r>
            <a:endParaRPr lang="en-US" sz="2800" b="1" dirty="0">
              <a:solidFill>
                <a:srgbClr val="1F2B5B"/>
              </a:solidFill>
              <a:ea typeface="Montserrat"/>
              <a:cs typeface="Times New Roman" panose="02020603050405020304" pitchFamily="18" charset="0"/>
              <a:sym typeface="Montserrat"/>
            </a:endParaRPr>
          </a:p>
          <a:p>
            <a:pPr marL="457200" indent="-457200" algn="just">
              <a:lnSpc>
                <a:spcPct val="200000"/>
              </a:lnSpc>
              <a:spcBef>
                <a:spcPct val="0"/>
              </a:spcBef>
              <a:buFont typeface="Wingdings" panose="05000000000000000000" pitchFamily="2" charset="2"/>
              <a:buChar char="§"/>
            </a:pPr>
            <a:r>
              <a:rPr lang="en-US" sz="2800" b="1">
                <a:solidFill>
                  <a:srgbClr val="1F2B5B"/>
                </a:solidFill>
                <a:ea typeface="Montserrat"/>
                <a:cs typeface="Times New Roman" panose="02020603050405020304" pitchFamily="18" charset="0"/>
                <a:sym typeface="Montserrat"/>
              </a:rPr>
              <a:t>Gamma index analysis was conducted using criteria of 3%/2 mm, 2%/2 mm, 2%/1 mm, and 3%/1 mm. A gamma passing rate of ≥ 95%</a:t>
            </a:r>
            <a:r>
              <a:rPr lang="vi-VN" sz="2800" b="1">
                <a:solidFill>
                  <a:srgbClr val="1F2B5B"/>
                </a:solidFill>
                <a:ea typeface="Montserrat"/>
                <a:cs typeface="Times New Roman" panose="02020603050405020304" pitchFamily="18" charset="0"/>
                <a:sym typeface="Montserrat"/>
              </a:rPr>
              <a:t>.</a:t>
            </a:r>
            <a:endParaRPr lang="en-US" sz="2800" b="1" dirty="0">
              <a:solidFill>
                <a:srgbClr val="1F2B5B"/>
              </a:solidFill>
              <a:ea typeface="Montserrat"/>
              <a:cs typeface="Times New Roman" panose="02020603050405020304" pitchFamily="18" charset="0"/>
              <a:sym typeface="Montserrat"/>
            </a:endParaRPr>
          </a:p>
          <a:p>
            <a:pPr marL="457200" indent="-457200" algn="l">
              <a:lnSpc>
                <a:spcPct val="200000"/>
              </a:lnSpc>
              <a:spcBef>
                <a:spcPct val="0"/>
              </a:spcBef>
              <a:buFont typeface="Wingdings" panose="05000000000000000000" pitchFamily="2" charset="2"/>
              <a:buChar char="§"/>
            </a:pPr>
            <a:r>
              <a:rPr lang="en-US" sz="2800" b="1">
                <a:solidFill>
                  <a:srgbClr val="1F2B5B"/>
                </a:solidFill>
                <a:ea typeface="Montserrat"/>
                <a:cs typeface="Times New Roman" panose="02020603050405020304" pitchFamily="18" charset="0"/>
                <a:sym typeface="Montserrat"/>
              </a:rPr>
              <a:t>QA results were compared between measurements performed with the myQA SRS and EPID systems.</a:t>
            </a:r>
            <a:endParaRPr lang="en-US" sz="2800" b="1" dirty="0">
              <a:solidFill>
                <a:srgbClr val="1F2B5B"/>
              </a:solidFill>
              <a:ea typeface="Montserrat"/>
              <a:cs typeface="Times New Roman" panose="02020603050405020304" pitchFamily="18" charset="0"/>
              <a:sym typeface="Montserrat"/>
            </a:endParaRPr>
          </a:p>
        </p:txBody>
      </p:sp>
      <p:sp>
        <p:nvSpPr>
          <p:cNvPr id="6" name="TextBox 5">
            <a:extLst>
              <a:ext uri="{FF2B5EF4-FFF2-40B4-BE49-F238E27FC236}">
                <a16:creationId xmlns:a16="http://schemas.microsoft.com/office/drawing/2014/main" id="{9DB0A3DD-5D00-743F-2ED9-B9D16FE23073}"/>
              </a:ext>
            </a:extLst>
          </p:cNvPr>
          <p:cNvSpPr txBox="1"/>
          <p:nvPr/>
        </p:nvSpPr>
        <p:spPr>
          <a:xfrm>
            <a:off x="13308374" y="9691995"/>
            <a:ext cx="579285" cy="295274"/>
          </a:xfrm>
          <a:prstGeom prst="rect">
            <a:avLst/>
          </a:prstGeom>
        </p:spPr>
        <p:txBody>
          <a:bodyPr wrap="square" lIns="0" tIns="0" rIns="0" bIns="0" rtlCol="0" anchor="t">
            <a:spAutoFit/>
          </a:bodyPr>
          <a:lstStyle/>
          <a:p>
            <a:pPr algn="just">
              <a:lnSpc>
                <a:spcPts val="2449"/>
              </a:lnSpc>
            </a:pPr>
            <a:r>
              <a:rPr lang="vi-VN" sz="1950">
                <a:solidFill>
                  <a:srgbClr val="1F2B5B"/>
                </a:solidFill>
                <a:ea typeface="Montserrat Bold"/>
                <a:cs typeface="Montserrat Bold"/>
                <a:sym typeface="Montserrat Bold"/>
              </a:rPr>
              <a:t>11</a:t>
            </a:r>
            <a:endParaRPr lang="en-US" sz="1950">
              <a:solidFill>
                <a:srgbClr val="1F2B5B"/>
              </a:solidFill>
              <a:ea typeface="Montserrat Bold"/>
              <a:cs typeface="Montserrat Bold"/>
              <a:sym typeface="Montserrat Bold"/>
            </a:endParaRPr>
          </a:p>
        </p:txBody>
      </p:sp>
      <p:sp>
        <p:nvSpPr>
          <p:cNvPr id="3" name="TextBox 15">
            <a:extLst>
              <a:ext uri="{FF2B5EF4-FFF2-40B4-BE49-F238E27FC236}">
                <a16:creationId xmlns:a16="http://schemas.microsoft.com/office/drawing/2014/main" id="{67C4F759-F059-C92A-394A-D537E34B6D82}"/>
              </a:ext>
            </a:extLst>
          </p:cNvPr>
          <p:cNvSpPr txBox="1"/>
          <p:nvPr/>
        </p:nvSpPr>
        <p:spPr>
          <a:xfrm>
            <a:off x="285750" y="647700"/>
            <a:ext cx="13144500" cy="426079"/>
          </a:xfrm>
          <a:prstGeom prst="rect">
            <a:avLst/>
          </a:prstGeom>
        </p:spPr>
        <p:txBody>
          <a:bodyPr wrap="square" lIns="0" tIns="0" rIns="0" bIns="0" rtlCol="0" anchor="t">
            <a:spAutoFit/>
          </a:bodyPr>
          <a:lstStyle/>
          <a:p>
            <a:pPr marL="0" marR="0" lvl="0" indent="0" algn="ctr" defTabSz="914400" rtl="0" eaLnBrk="1" fontAlgn="auto" latinLnBrk="0" hangingPunct="1">
              <a:lnSpc>
                <a:spcPts val="3205"/>
              </a:lnSpc>
              <a:spcBef>
                <a:spcPct val="0"/>
              </a:spcBef>
              <a:spcAft>
                <a:spcPts val="0"/>
              </a:spcAft>
              <a:buClrTx/>
              <a:buSzTx/>
              <a:buFontTx/>
              <a:buNone/>
              <a:tabLst/>
              <a:defRPr/>
            </a:pPr>
            <a:r>
              <a:rPr kumimoji="0" lang="vi-VN" sz="4000" b="1" i="0" u="none" strike="noStrike" kern="1200" cap="none" spc="0" normalizeH="0" baseline="0" noProof="0">
                <a:ln>
                  <a:noFill/>
                </a:ln>
                <a:solidFill>
                  <a:srgbClr val="337096"/>
                </a:solidFill>
                <a:effectLst/>
                <a:uLnTx/>
                <a:uFillTx/>
                <a:latin typeface="Cambria" panose="02040503050406030204" pitchFamily="18" charset="0"/>
                <a:ea typeface="Cambria" panose="02040503050406030204" pitchFamily="18" charset="0"/>
                <a:cs typeface="Montserrat Bold"/>
                <a:sym typeface="Montserrat Bold"/>
              </a:rPr>
              <a:t>Results</a:t>
            </a:r>
            <a:endParaRPr kumimoji="0" lang="en-US" sz="4000" b="1" i="0" u="none" strike="noStrike" kern="1200" cap="none" spc="0" normalizeH="0" baseline="0" noProof="0">
              <a:ln>
                <a:noFill/>
              </a:ln>
              <a:solidFill>
                <a:srgbClr val="337096"/>
              </a:solidFill>
              <a:effectLst/>
              <a:uLnTx/>
              <a:uFillTx/>
              <a:latin typeface="Cambria" panose="02040503050406030204" pitchFamily="18" charset="0"/>
              <a:ea typeface="Cambria" panose="02040503050406030204" pitchFamily="18" charset="0"/>
              <a:cs typeface="Montserrat Bold"/>
              <a:sym typeface="Montserrat Bold"/>
            </a:endParaRPr>
          </a:p>
        </p:txBody>
      </p:sp>
    </p:spTree>
    <p:extLst>
      <p:ext uri="{BB962C8B-B14F-4D97-AF65-F5344CB8AC3E}">
        <p14:creationId xmlns:p14="http://schemas.microsoft.com/office/powerpoint/2010/main" val="7506751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DFFB62-8ACF-ACE7-7331-785F97009ADD}"/>
            </a:ext>
          </a:extLst>
        </p:cNvPr>
        <p:cNvGrpSpPr/>
        <p:nvPr/>
      </p:nvGrpSpPr>
      <p:grpSpPr>
        <a:xfrm>
          <a:off x="0" y="0"/>
          <a:ext cx="0" cy="0"/>
          <a:chOff x="0" y="0"/>
          <a:chExt cx="0" cy="0"/>
        </a:xfrm>
      </p:grpSpPr>
      <p:sp>
        <p:nvSpPr>
          <p:cNvPr id="15" name="TextBox 6">
            <a:extLst>
              <a:ext uri="{FF2B5EF4-FFF2-40B4-BE49-F238E27FC236}">
                <a16:creationId xmlns:a16="http://schemas.microsoft.com/office/drawing/2014/main" id="{FF398B68-E83D-2AB1-007D-8C46C6CE4649}"/>
              </a:ext>
            </a:extLst>
          </p:cNvPr>
          <p:cNvSpPr txBox="1"/>
          <p:nvPr/>
        </p:nvSpPr>
        <p:spPr>
          <a:xfrm>
            <a:off x="473677" y="619764"/>
            <a:ext cx="13430249" cy="666849"/>
          </a:xfrm>
          <a:prstGeom prst="rect">
            <a:avLst/>
          </a:prstGeom>
        </p:spPr>
        <p:txBody>
          <a:bodyPr wrap="square" lIns="0" tIns="0" rIns="0" bIns="0" rtlCol="0" anchor="t">
            <a:spAutoFit/>
          </a:bodyPr>
          <a:lstStyle/>
          <a:p>
            <a:pPr algn="just">
              <a:lnSpc>
                <a:spcPts val="2567"/>
              </a:lnSpc>
              <a:spcBef>
                <a:spcPct val="0"/>
              </a:spcBef>
            </a:pPr>
            <a:r>
              <a:rPr lang="en-US" sz="2500">
                <a:solidFill>
                  <a:srgbClr val="1F2B5B"/>
                </a:solidFill>
                <a:latin typeface="Arial" panose="020B0604020202020204" pitchFamily="34" charset="0"/>
                <a:ea typeface="Cambria" panose="02040503050406030204" pitchFamily="18" charset="0"/>
                <a:cs typeface="Arial" panose="020B0604020202020204" pitchFamily="34" charset="0"/>
                <a:sym typeface="Montserrat"/>
              </a:rPr>
              <a:t>Table 1a. Comparison of gamma index values according to the 3%/2 mm, 2%/2 mm, </a:t>
            </a:r>
          </a:p>
          <a:p>
            <a:pPr algn="just">
              <a:lnSpc>
                <a:spcPts val="2567"/>
              </a:lnSpc>
              <a:spcBef>
                <a:spcPct val="0"/>
              </a:spcBef>
            </a:pPr>
            <a:r>
              <a:rPr lang="en-US" sz="2500">
                <a:solidFill>
                  <a:srgbClr val="1F2B5B"/>
                </a:solidFill>
                <a:latin typeface="Arial" panose="020B0604020202020204" pitchFamily="34" charset="0"/>
                <a:ea typeface="Cambria" panose="02040503050406030204" pitchFamily="18" charset="0"/>
                <a:cs typeface="Arial" panose="020B0604020202020204" pitchFamily="34" charset="0"/>
                <a:sym typeface="Montserrat"/>
              </a:rPr>
              <a:t>2%/1 mm, and 3%/1 mm criteria</a:t>
            </a:r>
            <a:endParaRPr lang="en-US" sz="2500" dirty="0">
              <a:solidFill>
                <a:srgbClr val="1F2B5B"/>
              </a:solidFill>
              <a:latin typeface="Arial" panose="020B0604020202020204" pitchFamily="34" charset="0"/>
              <a:ea typeface="Cambria" panose="02040503050406030204" pitchFamily="18" charset="0"/>
              <a:cs typeface="Arial" panose="020B0604020202020204" pitchFamily="34" charset="0"/>
              <a:sym typeface="Montserrat"/>
            </a:endParaRPr>
          </a:p>
        </p:txBody>
      </p:sp>
      <p:sp>
        <p:nvSpPr>
          <p:cNvPr id="3" name="TextBox 5">
            <a:extLst>
              <a:ext uri="{FF2B5EF4-FFF2-40B4-BE49-F238E27FC236}">
                <a16:creationId xmlns:a16="http://schemas.microsoft.com/office/drawing/2014/main" id="{4B91528B-7633-572B-2A69-46B43BF63E94}"/>
              </a:ext>
            </a:extLst>
          </p:cNvPr>
          <p:cNvSpPr txBox="1"/>
          <p:nvPr/>
        </p:nvSpPr>
        <p:spPr>
          <a:xfrm>
            <a:off x="13291984" y="9798041"/>
            <a:ext cx="579285" cy="295274"/>
          </a:xfrm>
          <a:prstGeom prst="rect">
            <a:avLst/>
          </a:prstGeom>
        </p:spPr>
        <p:txBody>
          <a:bodyPr wrap="square" lIns="0" tIns="0" rIns="0" bIns="0" rtlCol="0" anchor="t">
            <a:spAutoFit/>
          </a:bodyPr>
          <a:lstStyle/>
          <a:p>
            <a:pPr algn="just">
              <a:lnSpc>
                <a:spcPts val="2449"/>
              </a:lnSpc>
            </a:pPr>
            <a:r>
              <a:rPr lang="vi-VN" sz="1950">
                <a:solidFill>
                  <a:srgbClr val="1F2B5B"/>
                </a:solidFill>
                <a:latin typeface="Arial" panose="020B0604020202020204" pitchFamily="34" charset="0"/>
                <a:ea typeface="Montserrat Bold"/>
                <a:cs typeface="Arial" panose="020B0604020202020204" pitchFamily="34" charset="0"/>
                <a:sym typeface="Montserrat Bold"/>
              </a:rPr>
              <a:t>12</a:t>
            </a:r>
            <a:endParaRPr lang="en-US" sz="1950">
              <a:solidFill>
                <a:srgbClr val="1F2B5B"/>
              </a:solidFill>
              <a:latin typeface="Arial" panose="020B0604020202020204" pitchFamily="34" charset="0"/>
              <a:ea typeface="Montserrat Bold"/>
              <a:cs typeface="Arial" panose="020B0604020202020204" pitchFamily="34" charset="0"/>
              <a:sym typeface="Montserrat Bold"/>
            </a:endParaRPr>
          </a:p>
        </p:txBody>
      </p:sp>
      <p:graphicFrame>
        <p:nvGraphicFramePr>
          <p:cNvPr id="5" name="Bảng 4">
            <a:extLst>
              <a:ext uri="{FF2B5EF4-FFF2-40B4-BE49-F238E27FC236}">
                <a16:creationId xmlns:a16="http://schemas.microsoft.com/office/drawing/2014/main" id="{9280279F-A59C-1342-CD46-988F8B278511}"/>
              </a:ext>
            </a:extLst>
          </p:cNvPr>
          <p:cNvGraphicFramePr>
            <a:graphicFrameLocks noGrp="1"/>
          </p:cNvGraphicFramePr>
          <p:nvPr>
            <p:extLst>
              <p:ext uri="{D42A27DB-BD31-4B8C-83A1-F6EECF244321}">
                <p14:modId xmlns:p14="http://schemas.microsoft.com/office/powerpoint/2010/main" val="33835459"/>
              </p:ext>
            </p:extLst>
          </p:nvPr>
        </p:nvGraphicFramePr>
        <p:xfrm>
          <a:off x="328147" y="1357980"/>
          <a:ext cx="12773030" cy="7828249"/>
        </p:xfrm>
        <a:graphic>
          <a:graphicData uri="http://schemas.openxmlformats.org/drawingml/2006/table">
            <a:tbl>
              <a:tblPr firstRow="1" firstCol="1" bandRow="1">
                <a:tableStyleId>{2D5ABB26-0587-4C30-8999-92F81FD0307C}</a:tableStyleId>
              </a:tblPr>
              <a:tblGrid>
                <a:gridCol w="967253">
                  <a:extLst>
                    <a:ext uri="{9D8B030D-6E8A-4147-A177-3AD203B41FA5}">
                      <a16:colId xmlns:a16="http://schemas.microsoft.com/office/drawing/2014/main" val="967859195"/>
                    </a:ext>
                  </a:extLst>
                </a:gridCol>
                <a:gridCol w="1587353">
                  <a:extLst>
                    <a:ext uri="{9D8B030D-6E8A-4147-A177-3AD203B41FA5}">
                      <a16:colId xmlns:a16="http://schemas.microsoft.com/office/drawing/2014/main" val="1571433674"/>
                    </a:ext>
                  </a:extLst>
                </a:gridCol>
                <a:gridCol w="1277303">
                  <a:extLst>
                    <a:ext uri="{9D8B030D-6E8A-4147-A177-3AD203B41FA5}">
                      <a16:colId xmlns:a16="http://schemas.microsoft.com/office/drawing/2014/main" val="1905010111"/>
                    </a:ext>
                  </a:extLst>
                </a:gridCol>
                <a:gridCol w="1277303">
                  <a:extLst>
                    <a:ext uri="{9D8B030D-6E8A-4147-A177-3AD203B41FA5}">
                      <a16:colId xmlns:a16="http://schemas.microsoft.com/office/drawing/2014/main" val="3489262237"/>
                    </a:ext>
                  </a:extLst>
                </a:gridCol>
                <a:gridCol w="1277303">
                  <a:extLst>
                    <a:ext uri="{9D8B030D-6E8A-4147-A177-3AD203B41FA5}">
                      <a16:colId xmlns:a16="http://schemas.microsoft.com/office/drawing/2014/main" val="90497900"/>
                    </a:ext>
                  </a:extLst>
                </a:gridCol>
                <a:gridCol w="1277303">
                  <a:extLst>
                    <a:ext uri="{9D8B030D-6E8A-4147-A177-3AD203B41FA5}">
                      <a16:colId xmlns:a16="http://schemas.microsoft.com/office/drawing/2014/main" val="3274378756"/>
                    </a:ext>
                  </a:extLst>
                </a:gridCol>
                <a:gridCol w="1277303">
                  <a:extLst>
                    <a:ext uri="{9D8B030D-6E8A-4147-A177-3AD203B41FA5}">
                      <a16:colId xmlns:a16="http://schemas.microsoft.com/office/drawing/2014/main" val="1576056971"/>
                    </a:ext>
                  </a:extLst>
                </a:gridCol>
                <a:gridCol w="1277303">
                  <a:extLst>
                    <a:ext uri="{9D8B030D-6E8A-4147-A177-3AD203B41FA5}">
                      <a16:colId xmlns:a16="http://schemas.microsoft.com/office/drawing/2014/main" val="3916047121"/>
                    </a:ext>
                  </a:extLst>
                </a:gridCol>
                <a:gridCol w="1277303">
                  <a:extLst>
                    <a:ext uri="{9D8B030D-6E8A-4147-A177-3AD203B41FA5}">
                      <a16:colId xmlns:a16="http://schemas.microsoft.com/office/drawing/2014/main" val="3519259679"/>
                    </a:ext>
                  </a:extLst>
                </a:gridCol>
                <a:gridCol w="1277303">
                  <a:extLst>
                    <a:ext uri="{9D8B030D-6E8A-4147-A177-3AD203B41FA5}">
                      <a16:colId xmlns:a16="http://schemas.microsoft.com/office/drawing/2014/main" val="1279402304"/>
                    </a:ext>
                  </a:extLst>
                </a:gridCol>
              </a:tblGrid>
              <a:tr h="418405">
                <a:tc rowSpan="2">
                  <a:txBody>
                    <a:bodyPr/>
                    <a:lstStyle/>
                    <a:p>
                      <a:pPr algn="ctr">
                        <a:lnSpc>
                          <a:spcPct val="107000"/>
                        </a:lnSpc>
                        <a:spcAft>
                          <a:spcPts val="800"/>
                        </a:spcAft>
                        <a:buNone/>
                      </a:pPr>
                      <a:r>
                        <a:rPr lang="vi-VN" sz="2800" b="1" kern="100">
                          <a:effectLst/>
                        </a:rPr>
                        <a:t>No.</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lnSpc>
                          <a:spcPct val="107000"/>
                        </a:lnSpc>
                        <a:spcAft>
                          <a:spcPts val="800"/>
                        </a:spcAft>
                        <a:buNone/>
                      </a:pPr>
                      <a:r>
                        <a:rPr lang="vi-VN" sz="2800" b="1" kern="100">
                          <a:effectLst/>
                        </a:rPr>
                        <a:t>Patient name</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lnSpc>
                          <a:spcPct val="107000"/>
                        </a:lnSpc>
                        <a:spcAft>
                          <a:spcPts val="800"/>
                        </a:spcAft>
                        <a:buNone/>
                      </a:pPr>
                      <a:r>
                        <a:rPr lang="vi-VN" sz="2800" b="1" kern="100">
                          <a:effectLst/>
                        </a:rPr>
                        <a:t>3%/2mm</a:t>
                      </a:r>
                      <a:endParaRPr lang="vi-VN" sz="2800" b="1"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vi-VN"/>
                    </a:p>
                  </a:txBody>
                  <a:tcPr/>
                </a:tc>
                <a:tc gridSpan="2">
                  <a:txBody>
                    <a:bodyPr/>
                    <a:lstStyle/>
                    <a:p>
                      <a:pPr algn="ctr">
                        <a:lnSpc>
                          <a:spcPct val="107000"/>
                        </a:lnSpc>
                        <a:spcAft>
                          <a:spcPts val="800"/>
                        </a:spcAft>
                        <a:buNone/>
                      </a:pPr>
                      <a:r>
                        <a:rPr lang="vi-VN" sz="2800" b="1" kern="100">
                          <a:effectLst/>
                        </a:rPr>
                        <a:t>2%/2mm</a:t>
                      </a:r>
                      <a:endParaRPr lang="vi-VN" sz="2800" b="1"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vi-VN"/>
                    </a:p>
                  </a:txBody>
                  <a:tcPr/>
                </a:tc>
                <a:tc gridSpan="2">
                  <a:txBody>
                    <a:bodyPr/>
                    <a:lstStyle/>
                    <a:p>
                      <a:pPr algn="ctr">
                        <a:lnSpc>
                          <a:spcPct val="107000"/>
                        </a:lnSpc>
                        <a:spcAft>
                          <a:spcPts val="800"/>
                        </a:spcAft>
                        <a:buNone/>
                      </a:pPr>
                      <a:r>
                        <a:rPr lang="vi-VN" sz="2800" b="1" kern="100">
                          <a:effectLst/>
                        </a:rPr>
                        <a:t>2%/1mm</a:t>
                      </a:r>
                      <a:endParaRPr lang="vi-VN" sz="2800" b="1"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vi-VN"/>
                    </a:p>
                  </a:txBody>
                  <a:tcPr/>
                </a:tc>
                <a:tc gridSpan="2">
                  <a:txBody>
                    <a:bodyPr/>
                    <a:lstStyle/>
                    <a:p>
                      <a:pPr algn="ctr">
                        <a:lnSpc>
                          <a:spcPct val="107000"/>
                        </a:lnSpc>
                        <a:spcAft>
                          <a:spcPts val="800"/>
                        </a:spcAft>
                        <a:buNone/>
                      </a:pPr>
                      <a:r>
                        <a:rPr lang="vi-VN" sz="2800" b="1" kern="100">
                          <a:effectLst/>
                        </a:rPr>
                        <a:t>3%/1mm</a:t>
                      </a:r>
                      <a:endParaRPr lang="vi-VN" sz="2800" b="1"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vi-VN"/>
                    </a:p>
                  </a:txBody>
                  <a:tcPr/>
                </a:tc>
                <a:extLst>
                  <a:ext uri="{0D108BD9-81ED-4DB2-BD59-A6C34878D82A}">
                    <a16:rowId xmlns:a16="http://schemas.microsoft.com/office/drawing/2014/main" val="3081260371"/>
                  </a:ext>
                </a:extLst>
              </a:tr>
              <a:tr h="630143">
                <a:tc vMerge="1">
                  <a:txBody>
                    <a:bodyPr/>
                    <a:lstStyle/>
                    <a:p>
                      <a:endParaRPr lang="vi-VN"/>
                    </a:p>
                  </a:txBody>
                  <a:tcPr/>
                </a:tc>
                <a:tc vMerge="1">
                  <a:txBody>
                    <a:bodyPr/>
                    <a:lstStyle/>
                    <a:p>
                      <a:endParaRPr lang="vi-VN"/>
                    </a:p>
                  </a:txBody>
                  <a:tcPr/>
                </a:tc>
                <a:tc>
                  <a:txBody>
                    <a:bodyPr/>
                    <a:lstStyle/>
                    <a:p>
                      <a:pPr algn="ctr">
                        <a:lnSpc>
                          <a:spcPct val="107000"/>
                        </a:lnSpc>
                        <a:spcAft>
                          <a:spcPts val="800"/>
                        </a:spcAft>
                        <a:buNone/>
                      </a:pPr>
                      <a:r>
                        <a:rPr lang="vi-VN" sz="2800" b="1" kern="100">
                          <a:effectLst/>
                        </a:rPr>
                        <a:t>MyQA</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rPr>
                        <a:t>EPID</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a:effectLst/>
                        </a:rPr>
                        <a:t>MyQA</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rPr>
                        <a:t>EPID</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a:effectLst/>
                        </a:rPr>
                        <a:t>MyQA</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rPr>
                        <a:t>EPID</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a:effectLst/>
                        </a:rPr>
                        <a:t>MyQA</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rPr>
                        <a:t>EPID</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1893356"/>
                  </a:ext>
                </a:extLst>
              </a:tr>
              <a:tr h="418405">
                <a:tc>
                  <a:txBody>
                    <a:bodyPr/>
                    <a:lstStyle/>
                    <a:p>
                      <a:pPr algn="ctr">
                        <a:lnSpc>
                          <a:spcPct val="107000"/>
                        </a:lnSpc>
                        <a:spcAft>
                          <a:spcPts val="800"/>
                        </a:spcAft>
                        <a:buNone/>
                      </a:pPr>
                      <a:r>
                        <a:rPr lang="vi-VN" sz="2800" b="1" kern="100" dirty="0">
                          <a:effectLst/>
                        </a:rPr>
                        <a:t>1</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a:effectLst/>
                        </a:rPr>
                        <a:t>LVT</a:t>
                      </a:r>
                      <a:endParaRPr lang="vi-VN" sz="2800" b="1"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3713117"/>
                  </a:ext>
                </a:extLst>
              </a:tr>
              <a:tr h="418405">
                <a:tc>
                  <a:txBody>
                    <a:bodyPr/>
                    <a:lstStyle/>
                    <a:p>
                      <a:pPr algn="ctr">
                        <a:lnSpc>
                          <a:spcPct val="107000"/>
                        </a:lnSpc>
                        <a:spcAft>
                          <a:spcPts val="800"/>
                        </a:spcAft>
                        <a:buNone/>
                      </a:pPr>
                      <a:r>
                        <a:rPr lang="vi-VN" sz="2800" b="1" kern="100">
                          <a:effectLst/>
                        </a:rPr>
                        <a:t>2</a:t>
                      </a:r>
                      <a:endParaRPr lang="vi-VN" sz="2800" b="1"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rPr>
                        <a:t>NSH</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dirty="0">
                          <a:effectLst/>
                        </a:rPr>
                        <a:t>100</a:t>
                      </a:r>
                      <a:endParaRPr lang="vi-VN" sz="2800"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99,5</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22663343"/>
                  </a:ext>
                </a:extLst>
              </a:tr>
              <a:tr h="418405">
                <a:tc>
                  <a:txBody>
                    <a:bodyPr/>
                    <a:lstStyle/>
                    <a:p>
                      <a:pPr algn="ctr">
                        <a:lnSpc>
                          <a:spcPct val="107000"/>
                        </a:lnSpc>
                        <a:spcAft>
                          <a:spcPts val="800"/>
                        </a:spcAft>
                        <a:buNone/>
                      </a:pPr>
                      <a:r>
                        <a:rPr lang="vi-VN" sz="2800" b="1" kern="100">
                          <a:effectLst/>
                        </a:rPr>
                        <a:t>3</a:t>
                      </a:r>
                      <a:endParaRPr lang="vi-VN" sz="2800" b="1"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rPr>
                        <a:t>VNH</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99,8</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98,2</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99,6</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17409860"/>
                  </a:ext>
                </a:extLst>
              </a:tr>
              <a:tr h="418405">
                <a:tc>
                  <a:txBody>
                    <a:bodyPr/>
                    <a:lstStyle/>
                    <a:p>
                      <a:pPr algn="ctr">
                        <a:lnSpc>
                          <a:spcPct val="107000"/>
                        </a:lnSpc>
                        <a:spcAft>
                          <a:spcPts val="800"/>
                        </a:spcAft>
                        <a:buNone/>
                      </a:pPr>
                      <a:r>
                        <a:rPr lang="vi-VN" sz="2800" b="1" kern="100">
                          <a:effectLst/>
                        </a:rPr>
                        <a:t>4</a:t>
                      </a:r>
                      <a:endParaRPr lang="vi-VN" sz="2800" b="1"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rPr>
                        <a:t>NTLE</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99,5</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99,5</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91062677"/>
                  </a:ext>
                </a:extLst>
              </a:tr>
              <a:tr h="418405">
                <a:tc>
                  <a:txBody>
                    <a:bodyPr/>
                    <a:lstStyle/>
                    <a:p>
                      <a:pPr algn="ctr">
                        <a:lnSpc>
                          <a:spcPct val="107000"/>
                        </a:lnSpc>
                        <a:spcAft>
                          <a:spcPts val="800"/>
                        </a:spcAft>
                        <a:buNone/>
                      </a:pPr>
                      <a:r>
                        <a:rPr lang="vi-VN" sz="2800" b="1" kern="100">
                          <a:effectLst/>
                        </a:rPr>
                        <a:t>5</a:t>
                      </a:r>
                      <a:endParaRPr lang="vi-VN" sz="2800" b="1"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rPr>
                        <a:t>PTTT</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99,7</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99,8</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96,1</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98,8</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32628294"/>
                  </a:ext>
                </a:extLst>
              </a:tr>
              <a:tr h="418405">
                <a:tc>
                  <a:txBody>
                    <a:bodyPr/>
                    <a:lstStyle/>
                    <a:p>
                      <a:pPr algn="ctr">
                        <a:lnSpc>
                          <a:spcPct val="107000"/>
                        </a:lnSpc>
                        <a:spcAft>
                          <a:spcPts val="800"/>
                        </a:spcAft>
                        <a:buNone/>
                      </a:pPr>
                      <a:r>
                        <a:rPr lang="vi-VN" sz="2800" b="1" kern="100">
                          <a:effectLst/>
                        </a:rPr>
                        <a:t>6</a:t>
                      </a:r>
                      <a:endParaRPr lang="vi-VN" sz="2800" b="1"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rPr>
                        <a:t>VTTH</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99,9</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99,9</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99,4</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99,1</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99,9</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99,9</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23397356"/>
                  </a:ext>
                </a:extLst>
              </a:tr>
              <a:tr h="418405">
                <a:tc>
                  <a:txBody>
                    <a:bodyPr/>
                    <a:lstStyle/>
                    <a:p>
                      <a:pPr algn="ctr">
                        <a:lnSpc>
                          <a:spcPct val="107000"/>
                        </a:lnSpc>
                        <a:spcAft>
                          <a:spcPts val="800"/>
                        </a:spcAft>
                        <a:buNone/>
                      </a:pPr>
                      <a:r>
                        <a:rPr lang="vi-VN" sz="2800" b="1" kern="100">
                          <a:effectLst/>
                        </a:rPr>
                        <a:t>7</a:t>
                      </a:r>
                      <a:endParaRPr lang="vi-VN" sz="2800" b="1"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rPr>
                        <a:t>NTK</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99,9</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99,9</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99,9</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99,3</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99,2</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99,8</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9093154"/>
                  </a:ext>
                </a:extLst>
              </a:tr>
              <a:tr h="418405">
                <a:tc>
                  <a:txBody>
                    <a:bodyPr/>
                    <a:lstStyle/>
                    <a:p>
                      <a:pPr algn="ctr">
                        <a:lnSpc>
                          <a:spcPct val="107000"/>
                        </a:lnSpc>
                        <a:spcAft>
                          <a:spcPts val="800"/>
                        </a:spcAft>
                        <a:buNone/>
                      </a:pPr>
                      <a:r>
                        <a:rPr lang="vi-VN" sz="2800" b="1" kern="100">
                          <a:effectLst/>
                        </a:rPr>
                        <a:t>8</a:t>
                      </a:r>
                      <a:endParaRPr lang="vi-VN" sz="2800" b="1"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rPr>
                        <a:t>BHP</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98,8</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99,8</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94,6</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94,7</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73767074"/>
                  </a:ext>
                </a:extLst>
              </a:tr>
              <a:tr h="418405">
                <a:tc>
                  <a:txBody>
                    <a:bodyPr/>
                    <a:lstStyle/>
                    <a:p>
                      <a:pPr algn="ctr">
                        <a:lnSpc>
                          <a:spcPct val="107000"/>
                        </a:lnSpc>
                        <a:spcAft>
                          <a:spcPts val="800"/>
                        </a:spcAft>
                        <a:buNone/>
                      </a:pPr>
                      <a:r>
                        <a:rPr lang="vi-VN" sz="2800" b="1" kern="100">
                          <a:effectLst/>
                        </a:rPr>
                        <a:t>9</a:t>
                      </a:r>
                      <a:endParaRPr lang="vi-VN" sz="2800" b="1"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rPr>
                        <a:t>BTHV</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99,9</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99,5</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99,9</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27259840"/>
                  </a:ext>
                </a:extLst>
              </a:tr>
              <a:tr h="418405">
                <a:tc>
                  <a:txBody>
                    <a:bodyPr/>
                    <a:lstStyle/>
                    <a:p>
                      <a:pPr algn="ctr">
                        <a:lnSpc>
                          <a:spcPct val="107000"/>
                        </a:lnSpc>
                        <a:spcAft>
                          <a:spcPts val="800"/>
                        </a:spcAft>
                        <a:buNone/>
                      </a:pPr>
                      <a:r>
                        <a:rPr lang="vi-VN" sz="2800" b="1" kern="100">
                          <a:effectLst/>
                        </a:rPr>
                        <a:t>10</a:t>
                      </a:r>
                      <a:endParaRPr lang="vi-VN" sz="2800" b="1"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rPr>
                        <a:t>TVH</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99,9</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99,9</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98,9</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99,5</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0997743"/>
                  </a:ext>
                </a:extLst>
              </a:tr>
              <a:tr h="418405">
                <a:tc>
                  <a:txBody>
                    <a:bodyPr/>
                    <a:lstStyle/>
                    <a:p>
                      <a:pPr algn="ctr">
                        <a:lnSpc>
                          <a:spcPct val="107000"/>
                        </a:lnSpc>
                        <a:spcAft>
                          <a:spcPts val="800"/>
                        </a:spcAft>
                        <a:buNone/>
                      </a:pPr>
                      <a:r>
                        <a:rPr lang="vi-VN" sz="2800" b="1" kern="100">
                          <a:effectLst/>
                        </a:rPr>
                        <a:t>11</a:t>
                      </a:r>
                      <a:endParaRPr lang="vi-VN" sz="2800" b="1"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a:effectLst/>
                        </a:rPr>
                        <a:t>TTTN</a:t>
                      </a:r>
                      <a:endParaRPr lang="vi-VN" sz="2800" b="1"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99,5</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99,9</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5562228"/>
                  </a:ext>
                </a:extLst>
              </a:tr>
              <a:tr h="418405">
                <a:tc>
                  <a:txBody>
                    <a:bodyPr/>
                    <a:lstStyle/>
                    <a:p>
                      <a:pPr algn="ctr">
                        <a:lnSpc>
                          <a:spcPct val="107000"/>
                        </a:lnSpc>
                        <a:spcAft>
                          <a:spcPts val="800"/>
                        </a:spcAft>
                        <a:buNone/>
                      </a:pPr>
                      <a:r>
                        <a:rPr lang="vi-VN" sz="2800" b="1" kern="100">
                          <a:effectLst/>
                        </a:rPr>
                        <a:t>12</a:t>
                      </a:r>
                      <a:endParaRPr lang="vi-VN" sz="2800" b="1"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rPr>
                        <a:t>LTTT</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98</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97,8</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96,1</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94,9</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90,6</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75,4</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95,6</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87,3</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8171127"/>
                  </a:ext>
                </a:extLst>
              </a:tr>
              <a:tr h="418405">
                <a:tc>
                  <a:txBody>
                    <a:bodyPr/>
                    <a:lstStyle/>
                    <a:p>
                      <a:pPr algn="ctr">
                        <a:lnSpc>
                          <a:spcPct val="107000"/>
                        </a:lnSpc>
                        <a:spcAft>
                          <a:spcPts val="800"/>
                        </a:spcAft>
                        <a:buNone/>
                      </a:pPr>
                      <a:r>
                        <a:rPr lang="vi-VN" sz="2800" b="1" kern="100">
                          <a:effectLst/>
                        </a:rPr>
                        <a:t>13</a:t>
                      </a:r>
                      <a:endParaRPr lang="vi-VN" sz="2800" b="1"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rPr>
                        <a:t>NTD</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99,5</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99,8</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99,5</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96,8</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98,5</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99,8</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99,5</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74563847"/>
                  </a:ext>
                </a:extLst>
              </a:tr>
              <a:tr h="418405">
                <a:tc>
                  <a:txBody>
                    <a:bodyPr/>
                    <a:lstStyle/>
                    <a:p>
                      <a:pPr algn="ctr">
                        <a:lnSpc>
                          <a:spcPct val="107000"/>
                        </a:lnSpc>
                        <a:spcAft>
                          <a:spcPts val="800"/>
                        </a:spcAft>
                        <a:buNone/>
                      </a:pPr>
                      <a:r>
                        <a:rPr lang="vi-VN" sz="2800" b="1" kern="100">
                          <a:effectLst/>
                        </a:rPr>
                        <a:t>14</a:t>
                      </a:r>
                      <a:endParaRPr lang="vi-VN" sz="2800" b="1"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rPr>
                        <a:t>TMT</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955776"/>
                  </a:ext>
                </a:extLst>
              </a:tr>
              <a:tr h="418405">
                <a:tc>
                  <a:txBody>
                    <a:bodyPr/>
                    <a:lstStyle/>
                    <a:p>
                      <a:pPr algn="ctr">
                        <a:lnSpc>
                          <a:spcPct val="107000"/>
                        </a:lnSpc>
                        <a:spcAft>
                          <a:spcPts val="800"/>
                        </a:spcAft>
                        <a:buNone/>
                      </a:pPr>
                      <a:r>
                        <a:rPr lang="vi-VN" sz="2800" b="1" kern="100">
                          <a:effectLst/>
                        </a:rPr>
                        <a:t>15</a:t>
                      </a:r>
                      <a:endParaRPr lang="vi-VN" sz="2800" b="1"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rPr>
                        <a:t>LTL</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99,3</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99,8</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4468514"/>
                  </a:ext>
                </a:extLst>
              </a:tr>
              <a:tr h="418405">
                <a:tc>
                  <a:txBody>
                    <a:bodyPr/>
                    <a:lstStyle/>
                    <a:p>
                      <a:pPr algn="ctr">
                        <a:lnSpc>
                          <a:spcPct val="107000"/>
                        </a:lnSpc>
                        <a:spcAft>
                          <a:spcPts val="800"/>
                        </a:spcAft>
                        <a:buNone/>
                      </a:pPr>
                      <a:r>
                        <a:rPr lang="vi-VN" sz="2800" b="1" kern="100">
                          <a:effectLst/>
                        </a:rPr>
                        <a:t>16</a:t>
                      </a:r>
                      <a:endParaRPr lang="vi-VN" sz="2800" b="1"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rPr>
                        <a:t>LTKL</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99,8</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rPr>
                        <a:t>100</a:t>
                      </a:r>
                      <a:endParaRPr lang="vi-VN" sz="2800" kern="1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dirty="0">
                          <a:effectLst/>
                        </a:rPr>
                        <a:t>100</a:t>
                      </a:r>
                      <a:endParaRPr lang="vi-VN" sz="2800"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17706472"/>
                  </a:ext>
                </a:extLst>
              </a:tr>
            </a:tbl>
          </a:graphicData>
        </a:graphic>
      </p:graphicFrame>
      <p:sp>
        <p:nvSpPr>
          <p:cNvPr id="2" name="TextBox 15">
            <a:extLst>
              <a:ext uri="{FF2B5EF4-FFF2-40B4-BE49-F238E27FC236}">
                <a16:creationId xmlns:a16="http://schemas.microsoft.com/office/drawing/2014/main" id="{0C1B4B8C-B67D-7440-A233-5C21D009E983}"/>
              </a:ext>
            </a:extLst>
          </p:cNvPr>
          <p:cNvSpPr txBox="1"/>
          <p:nvPr/>
        </p:nvSpPr>
        <p:spPr>
          <a:xfrm>
            <a:off x="285750" y="122318"/>
            <a:ext cx="13144500" cy="426079"/>
          </a:xfrm>
          <a:prstGeom prst="rect">
            <a:avLst/>
          </a:prstGeom>
        </p:spPr>
        <p:txBody>
          <a:bodyPr wrap="square" lIns="0" tIns="0" rIns="0" bIns="0" rtlCol="0" anchor="t">
            <a:spAutoFit/>
          </a:bodyPr>
          <a:lstStyle/>
          <a:p>
            <a:pPr marL="0" marR="0" lvl="0" indent="0" algn="ctr" defTabSz="914400" rtl="0" eaLnBrk="1" fontAlgn="auto" latinLnBrk="0" hangingPunct="1">
              <a:lnSpc>
                <a:spcPts val="3205"/>
              </a:lnSpc>
              <a:spcBef>
                <a:spcPct val="0"/>
              </a:spcBef>
              <a:spcAft>
                <a:spcPts val="0"/>
              </a:spcAft>
              <a:buClrTx/>
              <a:buSzTx/>
              <a:buFontTx/>
              <a:buNone/>
              <a:tabLst/>
              <a:defRPr/>
            </a:pPr>
            <a:r>
              <a:rPr kumimoji="0" lang="vi-VN" sz="4000" b="1" i="0" u="none" strike="noStrike" kern="1200" cap="none" spc="0" normalizeH="0" baseline="0" noProof="0">
                <a:ln>
                  <a:noFill/>
                </a:ln>
                <a:solidFill>
                  <a:srgbClr val="337096"/>
                </a:solidFill>
                <a:effectLst/>
                <a:uLnTx/>
                <a:uFillTx/>
                <a:latin typeface="Cambria" panose="02040503050406030204" pitchFamily="18" charset="0"/>
                <a:ea typeface="Cambria" panose="02040503050406030204" pitchFamily="18" charset="0"/>
                <a:cs typeface="Montserrat Bold"/>
                <a:sym typeface="Montserrat Bold"/>
              </a:rPr>
              <a:t>Results</a:t>
            </a:r>
            <a:endParaRPr kumimoji="0" lang="en-US" sz="4000" b="1" i="0" u="none" strike="noStrike" kern="1200" cap="none" spc="0" normalizeH="0" baseline="0" noProof="0">
              <a:ln>
                <a:noFill/>
              </a:ln>
              <a:solidFill>
                <a:srgbClr val="337096"/>
              </a:solidFill>
              <a:effectLst/>
              <a:uLnTx/>
              <a:uFillTx/>
              <a:latin typeface="Cambria" panose="02040503050406030204" pitchFamily="18" charset="0"/>
              <a:ea typeface="Cambria" panose="02040503050406030204" pitchFamily="18" charset="0"/>
              <a:cs typeface="Montserrat Bold"/>
              <a:sym typeface="Montserrat Bold"/>
            </a:endParaRPr>
          </a:p>
        </p:txBody>
      </p:sp>
    </p:spTree>
    <p:extLst>
      <p:ext uri="{BB962C8B-B14F-4D97-AF65-F5344CB8AC3E}">
        <p14:creationId xmlns:p14="http://schemas.microsoft.com/office/powerpoint/2010/main" val="517344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7440F2-EA79-5FF5-28AC-13C0CC4F9E43}"/>
            </a:ext>
          </a:extLst>
        </p:cNvPr>
        <p:cNvGrpSpPr/>
        <p:nvPr/>
      </p:nvGrpSpPr>
      <p:grpSpPr>
        <a:xfrm>
          <a:off x="0" y="0"/>
          <a:ext cx="0" cy="0"/>
          <a:chOff x="0" y="0"/>
          <a:chExt cx="0" cy="0"/>
        </a:xfrm>
      </p:grpSpPr>
      <p:sp>
        <p:nvSpPr>
          <p:cNvPr id="3" name="TextBox 5">
            <a:extLst>
              <a:ext uri="{FF2B5EF4-FFF2-40B4-BE49-F238E27FC236}">
                <a16:creationId xmlns:a16="http://schemas.microsoft.com/office/drawing/2014/main" id="{0A078968-F7B2-97CB-7451-30A5B0BEC7D4}"/>
              </a:ext>
            </a:extLst>
          </p:cNvPr>
          <p:cNvSpPr txBox="1"/>
          <p:nvPr/>
        </p:nvSpPr>
        <p:spPr>
          <a:xfrm>
            <a:off x="13204926" y="9809295"/>
            <a:ext cx="579285" cy="287707"/>
          </a:xfrm>
          <a:prstGeom prst="rect">
            <a:avLst/>
          </a:prstGeom>
        </p:spPr>
        <p:txBody>
          <a:bodyPr wrap="square" lIns="0" tIns="0" rIns="0" bIns="0" rtlCol="0" anchor="t">
            <a:spAutoFit/>
          </a:bodyPr>
          <a:lstStyle/>
          <a:p>
            <a:pPr algn="just">
              <a:lnSpc>
                <a:spcPts val="2449"/>
              </a:lnSpc>
            </a:pPr>
            <a:r>
              <a:rPr lang="vi-VN" sz="1950">
                <a:solidFill>
                  <a:srgbClr val="1F2B5B"/>
                </a:solidFill>
                <a:ea typeface="Montserrat Bold"/>
                <a:cs typeface="Montserrat Bold"/>
                <a:sym typeface="Montserrat Bold"/>
              </a:rPr>
              <a:t>13</a:t>
            </a:r>
          </a:p>
        </p:txBody>
      </p:sp>
      <p:graphicFrame>
        <p:nvGraphicFramePr>
          <p:cNvPr id="5" name="Bảng 4">
            <a:extLst>
              <a:ext uri="{FF2B5EF4-FFF2-40B4-BE49-F238E27FC236}">
                <a16:creationId xmlns:a16="http://schemas.microsoft.com/office/drawing/2014/main" id="{19713A60-9729-9574-D772-9BB41CAAFD6F}"/>
              </a:ext>
            </a:extLst>
          </p:cNvPr>
          <p:cNvGraphicFramePr>
            <a:graphicFrameLocks noGrp="1"/>
          </p:cNvGraphicFramePr>
          <p:nvPr>
            <p:extLst>
              <p:ext uri="{D42A27DB-BD31-4B8C-83A1-F6EECF244321}">
                <p14:modId xmlns:p14="http://schemas.microsoft.com/office/powerpoint/2010/main" val="1538148003"/>
              </p:ext>
            </p:extLst>
          </p:nvPr>
        </p:nvGraphicFramePr>
        <p:xfrm>
          <a:off x="302315" y="1257300"/>
          <a:ext cx="12773030" cy="7828249"/>
        </p:xfrm>
        <a:graphic>
          <a:graphicData uri="http://schemas.openxmlformats.org/drawingml/2006/table">
            <a:tbl>
              <a:tblPr firstRow="1" firstCol="1" bandRow="1">
                <a:tableStyleId>{2D5ABB26-0587-4C30-8999-92F81FD0307C}</a:tableStyleId>
              </a:tblPr>
              <a:tblGrid>
                <a:gridCol w="1145485">
                  <a:extLst>
                    <a:ext uri="{9D8B030D-6E8A-4147-A177-3AD203B41FA5}">
                      <a16:colId xmlns:a16="http://schemas.microsoft.com/office/drawing/2014/main" val="967859195"/>
                    </a:ext>
                  </a:extLst>
                </a:gridCol>
                <a:gridCol w="1409121">
                  <a:extLst>
                    <a:ext uri="{9D8B030D-6E8A-4147-A177-3AD203B41FA5}">
                      <a16:colId xmlns:a16="http://schemas.microsoft.com/office/drawing/2014/main" val="1571433674"/>
                    </a:ext>
                  </a:extLst>
                </a:gridCol>
                <a:gridCol w="1277303">
                  <a:extLst>
                    <a:ext uri="{9D8B030D-6E8A-4147-A177-3AD203B41FA5}">
                      <a16:colId xmlns:a16="http://schemas.microsoft.com/office/drawing/2014/main" val="1905010111"/>
                    </a:ext>
                  </a:extLst>
                </a:gridCol>
                <a:gridCol w="1277303">
                  <a:extLst>
                    <a:ext uri="{9D8B030D-6E8A-4147-A177-3AD203B41FA5}">
                      <a16:colId xmlns:a16="http://schemas.microsoft.com/office/drawing/2014/main" val="3489262237"/>
                    </a:ext>
                  </a:extLst>
                </a:gridCol>
                <a:gridCol w="1277303">
                  <a:extLst>
                    <a:ext uri="{9D8B030D-6E8A-4147-A177-3AD203B41FA5}">
                      <a16:colId xmlns:a16="http://schemas.microsoft.com/office/drawing/2014/main" val="90497900"/>
                    </a:ext>
                  </a:extLst>
                </a:gridCol>
                <a:gridCol w="1277303">
                  <a:extLst>
                    <a:ext uri="{9D8B030D-6E8A-4147-A177-3AD203B41FA5}">
                      <a16:colId xmlns:a16="http://schemas.microsoft.com/office/drawing/2014/main" val="3274378756"/>
                    </a:ext>
                  </a:extLst>
                </a:gridCol>
                <a:gridCol w="1277303">
                  <a:extLst>
                    <a:ext uri="{9D8B030D-6E8A-4147-A177-3AD203B41FA5}">
                      <a16:colId xmlns:a16="http://schemas.microsoft.com/office/drawing/2014/main" val="1576056971"/>
                    </a:ext>
                  </a:extLst>
                </a:gridCol>
                <a:gridCol w="1277303">
                  <a:extLst>
                    <a:ext uri="{9D8B030D-6E8A-4147-A177-3AD203B41FA5}">
                      <a16:colId xmlns:a16="http://schemas.microsoft.com/office/drawing/2014/main" val="3916047121"/>
                    </a:ext>
                  </a:extLst>
                </a:gridCol>
                <a:gridCol w="1277303">
                  <a:extLst>
                    <a:ext uri="{9D8B030D-6E8A-4147-A177-3AD203B41FA5}">
                      <a16:colId xmlns:a16="http://schemas.microsoft.com/office/drawing/2014/main" val="3519259679"/>
                    </a:ext>
                  </a:extLst>
                </a:gridCol>
                <a:gridCol w="1277303">
                  <a:extLst>
                    <a:ext uri="{9D8B030D-6E8A-4147-A177-3AD203B41FA5}">
                      <a16:colId xmlns:a16="http://schemas.microsoft.com/office/drawing/2014/main" val="1279402304"/>
                    </a:ext>
                  </a:extLst>
                </a:gridCol>
              </a:tblGrid>
              <a:tr h="418405">
                <a:tc rowSpan="2">
                  <a:txBody>
                    <a:bodyPr/>
                    <a:lstStyle/>
                    <a:p>
                      <a:pPr algn="ctr">
                        <a:lnSpc>
                          <a:spcPct val="107000"/>
                        </a:lnSpc>
                        <a:spcAft>
                          <a:spcPts val="800"/>
                        </a:spcAft>
                        <a:buNone/>
                      </a:pPr>
                      <a:r>
                        <a:rPr lang="vi-VN" sz="2800" b="1" kern="100">
                          <a:effectLst/>
                          <a:latin typeface="+mn-lt"/>
                          <a:ea typeface="Arial" panose="020B0604020202020204" pitchFamily="34" charset="0"/>
                          <a:cs typeface="Times New Roman" panose="02020603050405020304" pitchFamily="18" charset="0"/>
                        </a:rPr>
                        <a:t>No.</a:t>
                      </a:r>
                      <a:endParaRPr lang="vi-VN" sz="2800" b="1" kern="100" dirty="0">
                        <a:effectLst/>
                        <a:latin typeface="+mn-lt"/>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lnSpc>
                          <a:spcPct val="107000"/>
                        </a:lnSpc>
                        <a:spcAft>
                          <a:spcPts val="800"/>
                        </a:spcAft>
                        <a:buNone/>
                      </a:pPr>
                      <a:r>
                        <a:rPr lang="vi-VN" sz="2800" b="1" kern="100">
                          <a:effectLst/>
                          <a:latin typeface="+mn-lt"/>
                        </a:rPr>
                        <a:t>Patient name</a:t>
                      </a:r>
                      <a:endParaRPr lang="vi-VN" sz="2800" b="1" kern="100" dirty="0">
                        <a:effectLst/>
                        <a:latin typeface="+mn-lt"/>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lnSpc>
                          <a:spcPct val="107000"/>
                        </a:lnSpc>
                        <a:spcAft>
                          <a:spcPts val="800"/>
                        </a:spcAft>
                        <a:buNone/>
                      </a:pPr>
                      <a:r>
                        <a:rPr lang="vi-VN" sz="2800" b="1" kern="100" dirty="0">
                          <a:effectLst/>
                          <a:latin typeface="+mn-lt"/>
                        </a:rPr>
                        <a:t>3%/2mm</a:t>
                      </a:r>
                      <a:endParaRPr lang="vi-VN" sz="2800" b="1" kern="100" dirty="0">
                        <a:effectLst/>
                        <a:latin typeface="+mn-lt"/>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vi-VN"/>
                    </a:p>
                  </a:txBody>
                  <a:tcPr/>
                </a:tc>
                <a:tc gridSpan="2">
                  <a:txBody>
                    <a:bodyPr/>
                    <a:lstStyle/>
                    <a:p>
                      <a:pPr algn="ctr">
                        <a:lnSpc>
                          <a:spcPct val="107000"/>
                        </a:lnSpc>
                        <a:spcAft>
                          <a:spcPts val="800"/>
                        </a:spcAft>
                        <a:buNone/>
                      </a:pPr>
                      <a:r>
                        <a:rPr lang="vi-VN" sz="2800" b="1" kern="100">
                          <a:effectLst/>
                          <a:latin typeface="+mn-lt"/>
                        </a:rPr>
                        <a:t>2%/2mm</a:t>
                      </a:r>
                      <a:endParaRPr lang="vi-VN" sz="2800" b="1" kern="100">
                        <a:effectLst/>
                        <a:latin typeface="+mn-lt"/>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vi-VN"/>
                    </a:p>
                  </a:txBody>
                  <a:tcPr/>
                </a:tc>
                <a:tc gridSpan="2">
                  <a:txBody>
                    <a:bodyPr/>
                    <a:lstStyle/>
                    <a:p>
                      <a:pPr algn="ctr">
                        <a:lnSpc>
                          <a:spcPct val="107000"/>
                        </a:lnSpc>
                        <a:spcAft>
                          <a:spcPts val="800"/>
                        </a:spcAft>
                        <a:buNone/>
                      </a:pPr>
                      <a:r>
                        <a:rPr lang="vi-VN" sz="2800" b="1" kern="100">
                          <a:effectLst/>
                          <a:latin typeface="+mn-lt"/>
                        </a:rPr>
                        <a:t>2%/1mm</a:t>
                      </a:r>
                      <a:endParaRPr lang="vi-VN" sz="2800" b="1" kern="100">
                        <a:effectLst/>
                        <a:latin typeface="+mn-lt"/>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vi-VN"/>
                    </a:p>
                  </a:txBody>
                  <a:tcPr/>
                </a:tc>
                <a:tc gridSpan="2">
                  <a:txBody>
                    <a:bodyPr/>
                    <a:lstStyle/>
                    <a:p>
                      <a:pPr algn="ctr">
                        <a:lnSpc>
                          <a:spcPct val="107000"/>
                        </a:lnSpc>
                        <a:spcAft>
                          <a:spcPts val="800"/>
                        </a:spcAft>
                        <a:buNone/>
                      </a:pPr>
                      <a:r>
                        <a:rPr lang="vi-VN" sz="2800" b="1" kern="100">
                          <a:effectLst/>
                          <a:latin typeface="+mn-lt"/>
                        </a:rPr>
                        <a:t>3%/1mm</a:t>
                      </a:r>
                      <a:endParaRPr lang="vi-VN" sz="2800" b="1" kern="100">
                        <a:effectLst/>
                        <a:latin typeface="+mn-lt"/>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vi-VN"/>
                    </a:p>
                  </a:txBody>
                  <a:tcPr/>
                </a:tc>
                <a:extLst>
                  <a:ext uri="{0D108BD9-81ED-4DB2-BD59-A6C34878D82A}">
                    <a16:rowId xmlns:a16="http://schemas.microsoft.com/office/drawing/2014/main" val="3081260371"/>
                  </a:ext>
                </a:extLst>
              </a:tr>
              <a:tr h="630143">
                <a:tc vMerge="1">
                  <a:txBody>
                    <a:bodyPr/>
                    <a:lstStyle/>
                    <a:p>
                      <a:endParaRPr lang="vi-VN"/>
                    </a:p>
                  </a:txBody>
                  <a:tcPr/>
                </a:tc>
                <a:tc vMerge="1">
                  <a:txBody>
                    <a:bodyPr/>
                    <a:lstStyle/>
                    <a:p>
                      <a:endParaRPr lang="vi-VN"/>
                    </a:p>
                  </a:txBody>
                  <a:tcPr/>
                </a:tc>
                <a:tc>
                  <a:txBody>
                    <a:bodyPr/>
                    <a:lstStyle/>
                    <a:p>
                      <a:pPr algn="ctr">
                        <a:lnSpc>
                          <a:spcPct val="107000"/>
                        </a:lnSpc>
                        <a:spcAft>
                          <a:spcPts val="800"/>
                        </a:spcAft>
                        <a:buNone/>
                      </a:pPr>
                      <a:r>
                        <a:rPr lang="vi-VN" sz="2800" b="1" kern="100">
                          <a:effectLst/>
                        </a:rPr>
                        <a:t>MyQA</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rPr>
                        <a:t>EPID</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a:effectLst/>
                        </a:rPr>
                        <a:t>MyQA</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rPr>
                        <a:t>EPID</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a:effectLst/>
                        </a:rPr>
                        <a:t>MyQA</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rPr>
                        <a:t>EPID</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a:effectLst/>
                        </a:rPr>
                        <a:t>MyQA</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rPr>
                        <a:t>EPID</a:t>
                      </a:r>
                      <a:endParaRPr lang="vi-VN" sz="2800" b="1" kern="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1893356"/>
                  </a:ext>
                </a:extLst>
              </a:tr>
              <a:tr h="418405">
                <a:tc>
                  <a:txBody>
                    <a:bodyPr/>
                    <a:lstStyle/>
                    <a:p>
                      <a:pPr algn="ctr">
                        <a:lnSpc>
                          <a:spcPct val="107000"/>
                        </a:lnSpc>
                        <a:spcAft>
                          <a:spcPts val="800"/>
                        </a:spcAft>
                        <a:buNone/>
                      </a:pPr>
                      <a:r>
                        <a:rPr lang="vi-VN" sz="2800" b="1" kern="100" dirty="0">
                          <a:effectLst/>
                          <a:latin typeface="+mn-lt"/>
                          <a:ea typeface="Arial" panose="020B0604020202020204" pitchFamily="34" charset="0"/>
                          <a:cs typeface="Times New Roman" panose="02020603050405020304" pitchFamily="18" charset="0"/>
                        </a:rPr>
                        <a:t>17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a:effectLst/>
                          <a:latin typeface="+mn-lt"/>
                          <a:ea typeface="Arial" panose="020B0604020202020204" pitchFamily="34" charset="0"/>
                          <a:cs typeface="Times New Roman" panose="02020603050405020304" pitchFamily="18" charset="0"/>
                        </a:rPr>
                        <a:t>DVD</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98,5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98,8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3713117"/>
                  </a:ext>
                </a:extLst>
              </a:tr>
              <a:tr h="418405">
                <a:tc>
                  <a:txBody>
                    <a:bodyPr/>
                    <a:lstStyle/>
                    <a:p>
                      <a:pPr algn="ctr">
                        <a:lnSpc>
                          <a:spcPct val="107000"/>
                        </a:lnSpc>
                        <a:spcAft>
                          <a:spcPts val="800"/>
                        </a:spcAft>
                        <a:buNone/>
                      </a:pPr>
                      <a:r>
                        <a:rPr lang="vi-VN" sz="2800" b="1" kern="100" dirty="0">
                          <a:effectLst/>
                          <a:latin typeface="+mn-lt"/>
                          <a:ea typeface="Arial" panose="020B0604020202020204" pitchFamily="34" charset="0"/>
                          <a:cs typeface="Times New Roman" panose="02020603050405020304" pitchFamily="18" charset="0"/>
                        </a:rPr>
                        <a:t>18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latin typeface="+mn-lt"/>
                          <a:ea typeface="Arial" panose="020B0604020202020204" pitchFamily="34" charset="0"/>
                          <a:cs typeface="Times New Roman" panose="02020603050405020304" pitchFamily="18" charset="0"/>
                        </a:rPr>
                        <a:t>NTTH</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98,7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97,7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22663343"/>
                  </a:ext>
                </a:extLst>
              </a:tr>
              <a:tr h="418405">
                <a:tc>
                  <a:txBody>
                    <a:bodyPr/>
                    <a:lstStyle/>
                    <a:p>
                      <a:pPr algn="ctr">
                        <a:lnSpc>
                          <a:spcPct val="107000"/>
                        </a:lnSpc>
                        <a:spcAft>
                          <a:spcPts val="800"/>
                        </a:spcAft>
                        <a:buNone/>
                      </a:pPr>
                      <a:r>
                        <a:rPr lang="vi-VN" sz="2800" b="1" kern="100">
                          <a:effectLst/>
                          <a:latin typeface="+mn-lt"/>
                          <a:ea typeface="Arial" panose="020B0604020202020204" pitchFamily="34" charset="0"/>
                          <a:cs typeface="Times New Roman" panose="02020603050405020304" pitchFamily="18" charset="0"/>
                        </a:rPr>
                        <a:t>19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latin typeface="+mn-lt"/>
                          <a:ea typeface="Arial" panose="020B0604020202020204" pitchFamily="34" charset="0"/>
                          <a:cs typeface="Times New Roman" panose="02020603050405020304" pitchFamily="18" charset="0"/>
                        </a:rPr>
                        <a:t>TTA</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dirty="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97,7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87,2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98,9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17409860"/>
                  </a:ext>
                </a:extLst>
              </a:tr>
              <a:tr h="418405">
                <a:tc>
                  <a:txBody>
                    <a:bodyPr/>
                    <a:lstStyle/>
                    <a:p>
                      <a:pPr algn="ctr">
                        <a:lnSpc>
                          <a:spcPct val="107000"/>
                        </a:lnSpc>
                        <a:spcAft>
                          <a:spcPts val="800"/>
                        </a:spcAft>
                        <a:buNone/>
                      </a:pPr>
                      <a:r>
                        <a:rPr lang="vi-VN" sz="2800" b="1" kern="100">
                          <a:effectLst/>
                          <a:latin typeface="+mn-lt"/>
                          <a:ea typeface="Arial" panose="020B0604020202020204" pitchFamily="34" charset="0"/>
                          <a:cs typeface="Times New Roman" panose="02020603050405020304" pitchFamily="18" charset="0"/>
                        </a:rPr>
                        <a:t>20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latin typeface="+mn-lt"/>
                          <a:ea typeface="Arial" panose="020B0604020202020204" pitchFamily="34" charset="0"/>
                          <a:cs typeface="Times New Roman" panose="02020603050405020304" pitchFamily="18" charset="0"/>
                        </a:rPr>
                        <a:t>NTHG</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98,4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96,9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96,5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88,7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88,0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94,60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96,3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91062677"/>
                  </a:ext>
                </a:extLst>
              </a:tr>
              <a:tr h="418405">
                <a:tc>
                  <a:txBody>
                    <a:bodyPr/>
                    <a:lstStyle/>
                    <a:p>
                      <a:pPr algn="ctr">
                        <a:lnSpc>
                          <a:spcPct val="107000"/>
                        </a:lnSpc>
                        <a:spcAft>
                          <a:spcPts val="800"/>
                        </a:spcAft>
                        <a:buNone/>
                      </a:pPr>
                      <a:r>
                        <a:rPr lang="vi-VN" sz="2800" b="1" kern="100">
                          <a:effectLst/>
                          <a:latin typeface="+mn-lt"/>
                          <a:ea typeface="Arial" panose="020B0604020202020204" pitchFamily="34" charset="0"/>
                          <a:cs typeface="Times New Roman" panose="02020603050405020304" pitchFamily="18" charset="0"/>
                        </a:rPr>
                        <a:t>21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latin typeface="+mn-lt"/>
                          <a:ea typeface="Arial" panose="020B0604020202020204" pitchFamily="34" charset="0"/>
                          <a:cs typeface="Times New Roman" panose="02020603050405020304" pitchFamily="18" charset="0"/>
                        </a:rPr>
                        <a:t>QTĐ</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94,7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98,9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89,6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95,2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70,8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97,8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82,7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32628294"/>
                  </a:ext>
                </a:extLst>
              </a:tr>
              <a:tr h="418405">
                <a:tc>
                  <a:txBody>
                    <a:bodyPr/>
                    <a:lstStyle/>
                    <a:p>
                      <a:pPr algn="ctr">
                        <a:lnSpc>
                          <a:spcPct val="107000"/>
                        </a:lnSpc>
                        <a:spcAft>
                          <a:spcPts val="800"/>
                        </a:spcAft>
                        <a:buNone/>
                      </a:pPr>
                      <a:r>
                        <a:rPr lang="vi-VN" sz="2800" b="1" kern="100">
                          <a:effectLst/>
                          <a:latin typeface="+mn-lt"/>
                          <a:ea typeface="Arial" panose="020B0604020202020204" pitchFamily="34" charset="0"/>
                          <a:cs typeface="Times New Roman" panose="02020603050405020304" pitchFamily="18" charset="0"/>
                        </a:rPr>
                        <a:t>22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latin typeface="+mn-lt"/>
                          <a:ea typeface="Arial" panose="020B0604020202020204" pitchFamily="34" charset="0"/>
                          <a:cs typeface="Times New Roman" panose="02020603050405020304" pitchFamily="18" charset="0"/>
                        </a:rPr>
                        <a:t>VVV</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98,6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95,5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89,1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98,5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23397356"/>
                  </a:ext>
                </a:extLst>
              </a:tr>
              <a:tr h="418405">
                <a:tc>
                  <a:txBody>
                    <a:bodyPr/>
                    <a:lstStyle/>
                    <a:p>
                      <a:pPr algn="ctr">
                        <a:lnSpc>
                          <a:spcPct val="107000"/>
                        </a:lnSpc>
                        <a:spcAft>
                          <a:spcPts val="800"/>
                        </a:spcAft>
                        <a:buNone/>
                      </a:pPr>
                      <a:r>
                        <a:rPr lang="vi-VN" sz="2800" b="1" kern="100">
                          <a:effectLst/>
                          <a:latin typeface="+mn-lt"/>
                          <a:ea typeface="Arial" panose="020B0604020202020204" pitchFamily="34" charset="0"/>
                          <a:cs typeface="Times New Roman" panose="02020603050405020304" pitchFamily="18" charset="0"/>
                        </a:rPr>
                        <a:t>23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latin typeface="+mn-lt"/>
                          <a:ea typeface="Arial" panose="020B0604020202020204" pitchFamily="34" charset="0"/>
                          <a:cs typeface="Times New Roman" panose="02020603050405020304" pitchFamily="18" charset="0"/>
                        </a:rPr>
                        <a:t>TTH</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98,4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96,6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97,1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88,9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96,7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9093154"/>
                  </a:ext>
                </a:extLst>
              </a:tr>
              <a:tr h="418405">
                <a:tc>
                  <a:txBody>
                    <a:bodyPr/>
                    <a:lstStyle/>
                    <a:p>
                      <a:pPr algn="ctr">
                        <a:lnSpc>
                          <a:spcPct val="107000"/>
                        </a:lnSpc>
                        <a:spcAft>
                          <a:spcPts val="800"/>
                        </a:spcAft>
                        <a:buNone/>
                      </a:pPr>
                      <a:r>
                        <a:rPr lang="vi-VN" sz="2800" b="1" kern="100">
                          <a:effectLst/>
                          <a:latin typeface="+mn-lt"/>
                          <a:ea typeface="Arial" panose="020B0604020202020204" pitchFamily="34" charset="0"/>
                          <a:cs typeface="Times New Roman" panose="02020603050405020304" pitchFamily="18" charset="0"/>
                        </a:rPr>
                        <a:t>24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latin typeface="+mn-lt"/>
                          <a:ea typeface="Arial" panose="020B0604020202020204" pitchFamily="34" charset="0"/>
                          <a:cs typeface="Times New Roman" panose="02020603050405020304" pitchFamily="18" charset="0"/>
                        </a:rPr>
                        <a:t>NTVD</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98,9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98,9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73767074"/>
                  </a:ext>
                </a:extLst>
              </a:tr>
              <a:tr h="418405">
                <a:tc>
                  <a:txBody>
                    <a:bodyPr/>
                    <a:lstStyle/>
                    <a:p>
                      <a:pPr algn="ctr">
                        <a:lnSpc>
                          <a:spcPct val="107000"/>
                        </a:lnSpc>
                        <a:spcAft>
                          <a:spcPts val="800"/>
                        </a:spcAft>
                        <a:buNone/>
                      </a:pPr>
                      <a:r>
                        <a:rPr lang="vi-VN" sz="2800" b="1" kern="100">
                          <a:effectLst/>
                          <a:latin typeface="+mn-lt"/>
                          <a:ea typeface="Arial" panose="020B0604020202020204" pitchFamily="34" charset="0"/>
                          <a:cs typeface="Times New Roman" panose="02020603050405020304" pitchFamily="18" charset="0"/>
                        </a:rPr>
                        <a:t>25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latin typeface="+mn-lt"/>
                          <a:ea typeface="Arial" panose="020B0604020202020204" pitchFamily="34" charset="0"/>
                          <a:cs typeface="Times New Roman" panose="02020603050405020304" pitchFamily="18" charset="0"/>
                        </a:rPr>
                        <a:t>TVT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27259840"/>
                  </a:ext>
                </a:extLst>
              </a:tr>
              <a:tr h="418405">
                <a:tc>
                  <a:txBody>
                    <a:bodyPr/>
                    <a:lstStyle/>
                    <a:p>
                      <a:pPr algn="ctr">
                        <a:lnSpc>
                          <a:spcPct val="107000"/>
                        </a:lnSpc>
                        <a:spcAft>
                          <a:spcPts val="800"/>
                        </a:spcAft>
                        <a:buNone/>
                      </a:pPr>
                      <a:r>
                        <a:rPr lang="vi-VN" sz="2800" b="1" kern="100">
                          <a:effectLst/>
                          <a:latin typeface="+mn-lt"/>
                          <a:ea typeface="Arial" panose="020B0604020202020204" pitchFamily="34" charset="0"/>
                          <a:cs typeface="Times New Roman" panose="02020603050405020304" pitchFamily="18" charset="0"/>
                        </a:rPr>
                        <a:t>26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latin typeface="+mn-lt"/>
                          <a:ea typeface="Arial" panose="020B0604020202020204" pitchFamily="34" charset="0"/>
                          <a:cs typeface="Times New Roman" panose="02020603050405020304" pitchFamily="18" charset="0"/>
                        </a:rPr>
                        <a:t>GTHO</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0997743"/>
                  </a:ext>
                </a:extLst>
              </a:tr>
              <a:tr h="418405">
                <a:tc>
                  <a:txBody>
                    <a:bodyPr/>
                    <a:lstStyle/>
                    <a:p>
                      <a:pPr algn="ctr">
                        <a:lnSpc>
                          <a:spcPct val="107000"/>
                        </a:lnSpc>
                        <a:spcAft>
                          <a:spcPts val="800"/>
                        </a:spcAft>
                        <a:buNone/>
                      </a:pPr>
                      <a:r>
                        <a:rPr lang="vi-VN" sz="2800" b="1" kern="100">
                          <a:effectLst/>
                          <a:latin typeface="+mn-lt"/>
                          <a:ea typeface="Arial" panose="020B0604020202020204" pitchFamily="34" charset="0"/>
                          <a:cs typeface="Times New Roman" panose="02020603050405020304" pitchFamily="18" charset="0"/>
                        </a:rPr>
                        <a:t>27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latin typeface="+mn-lt"/>
                          <a:ea typeface="Arial" panose="020B0604020202020204" pitchFamily="34" charset="0"/>
                          <a:cs typeface="Times New Roman" panose="02020603050405020304" pitchFamily="18" charset="0"/>
                        </a:rPr>
                        <a:t>LTKH</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5562228"/>
                  </a:ext>
                </a:extLst>
              </a:tr>
              <a:tr h="418405">
                <a:tc>
                  <a:txBody>
                    <a:bodyPr/>
                    <a:lstStyle/>
                    <a:p>
                      <a:pPr algn="ctr">
                        <a:lnSpc>
                          <a:spcPct val="107000"/>
                        </a:lnSpc>
                        <a:spcAft>
                          <a:spcPts val="800"/>
                        </a:spcAft>
                        <a:buNone/>
                      </a:pPr>
                      <a:r>
                        <a:rPr lang="vi-VN" sz="2800" b="1" kern="100">
                          <a:effectLst/>
                          <a:latin typeface="+mn-lt"/>
                          <a:ea typeface="Arial" panose="020B0604020202020204" pitchFamily="34" charset="0"/>
                          <a:cs typeface="Times New Roman" panose="02020603050405020304" pitchFamily="18" charset="0"/>
                        </a:rPr>
                        <a:t>28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latin typeface="+mn-lt"/>
                          <a:ea typeface="Arial" panose="020B0604020202020204" pitchFamily="34" charset="0"/>
                          <a:cs typeface="Times New Roman" panose="02020603050405020304" pitchFamily="18" charset="0"/>
                        </a:rPr>
                        <a:t>TMVQ</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98,9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8171127"/>
                  </a:ext>
                </a:extLst>
              </a:tr>
              <a:tr h="418405">
                <a:tc>
                  <a:txBody>
                    <a:bodyPr/>
                    <a:lstStyle/>
                    <a:p>
                      <a:pPr algn="ctr">
                        <a:lnSpc>
                          <a:spcPct val="107000"/>
                        </a:lnSpc>
                        <a:spcAft>
                          <a:spcPts val="800"/>
                        </a:spcAft>
                        <a:buNone/>
                      </a:pPr>
                      <a:r>
                        <a:rPr lang="vi-VN" sz="2800" b="1" kern="100">
                          <a:effectLst/>
                          <a:latin typeface="+mn-lt"/>
                          <a:ea typeface="Arial" panose="020B0604020202020204" pitchFamily="34" charset="0"/>
                          <a:cs typeface="Times New Roman" panose="02020603050405020304" pitchFamily="18" charset="0"/>
                        </a:rPr>
                        <a:t>29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latin typeface="+mn-lt"/>
                          <a:ea typeface="Arial" panose="020B0604020202020204" pitchFamily="34" charset="0"/>
                          <a:cs typeface="Times New Roman" panose="02020603050405020304" pitchFamily="18" charset="0"/>
                        </a:rPr>
                        <a:t>CVP</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98,5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96,2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91,1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86,5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94,3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92,6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74563847"/>
                  </a:ext>
                </a:extLst>
              </a:tr>
              <a:tr h="418405">
                <a:tc>
                  <a:txBody>
                    <a:bodyPr/>
                    <a:lstStyle/>
                    <a:p>
                      <a:pPr algn="ctr">
                        <a:lnSpc>
                          <a:spcPct val="107000"/>
                        </a:lnSpc>
                        <a:spcAft>
                          <a:spcPts val="800"/>
                        </a:spcAft>
                        <a:buNone/>
                      </a:pPr>
                      <a:r>
                        <a:rPr lang="vi-VN" sz="2800" b="1" kern="100">
                          <a:effectLst/>
                          <a:latin typeface="+mn-lt"/>
                          <a:ea typeface="Arial" panose="020B0604020202020204" pitchFamily="34" charset="0"/>
                          <a:cs typeface="Times New Roman" panose="02020603050405020304" pitchFamily="18" charset="0"/>
                        </a:rPr>
                        <a:t>30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latin typeface="+mn-lt"/>
                          <a:ea typeface="Arial" panose="020B0604020202020204" pitchFamily="34" charset="0"/>
                          <a:cs typeface="Times New Roman" panose="02020603050405020304" pitchFamily="18" charset="0"/>
                        </a:rPr>
                        <a:t>TMQ</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98,6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955776"/>
                  </a:ext>
                </a:extLst>
              </a:tr>
              <a:tr h="418405">
                <a:tc>
                  <a:txBody>
                    <a:bodyPr/>
                    <a:lstStyle/>
                    <a:p>
                      <a:pPr algn="ctr">
                        <a:lnSpc>
                          <a:spcPct val="107000"/>
                        </a:lnSpc>
                        <a:spcAft>
                          <a:spcPts val="800"/>
                        </a:spcAft>
                        <a:buNone/>
                      </a:pPr>
                      <a:r>
                        <a:rPr lang="vi-VN" sz="2800" b="1" kern="100">
                          <a:effectLst/>
                          <a:latin typeface="+mn-lt"/>
                          <a:ea typeface="Arial" panose="020B0604020202020204" pitchFamily="34" charset="0"/>
                          <a:cs typeface="Times New Roman" panose="02020603050405020304" pitchFamily="18" charset="0"/>
                        </a:rPr>
                        <a:t>31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latin typeface="+mn-lt"/>
                          <a:ea typeface="Arial" panose="020B0604020202020204" pitchFamily="34" charset="0"/>
                          <a:cs typeface="Times New Roman" panose="02020603050405020304" pitchFamily="18" charset="0"/>
                        </a:rPr>
                        <a:t>NMC</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97,1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95,1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96,9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89,8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95,8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70,6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97,5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79,8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4468514"/>
                  </a:ext>
                </a:extLst>
              </a:tr>
              <a:tr h="418405">
                <a:tc>
                  <a:txBody>
                    <a:bodyPr/>
                    <a:lstStyle/>
                    <a:p>
                      <a:pPr algn="ctr">
                        <a:lnSpc>
                          <a:spcPct val="107000"/>
                        </a:lnSpc>
                        <a:spcAft>
                          <a:spcPts val="800"/>
                        </a:spcAft>
                        <a:buNone/>
                      </a:pPr>
                      <a:r>
                        <a:rPr lang="vi-VN" sz="2800" b="1" kern="100">
                          <a:effectLst/>
                          <a:latin typeface="+mn-lt"/>
                          <a:ea typeface="Arial" panose="020B0604020202020204" pitchFamily="34" charset="0"/>
                          <a:cs typeface="Times New Roman" panose="02020603050405020304" pitchFamily="18" charset="0"/>
                        </a:rPr>
                        <a:t>32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b="1" kern="100" dirty="0">
                          <a:effectLst/>
                          <a:latin typeface="+mn-lt"/>
                          <a:ea typeface="Arial" panose="020B0604020202020204" pitchFamily="34" charset="0"/>
                          <a:cs typeface="Times New Roman" panose="02020603050405020304" pitchFamily="18" charset="0"/>
                        </a:rPr>
                        <a:t>TNL</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dirty="0">
                          <a:effectLst/>
                          <a:latin typeface="+mn-lt"/>
                          <a:ea typeface="Arial" panose="020B0604020202020204" pitchFamily="34" charset="0"/>
                          <a:cs typeface="Times New Roman" panose="02020603050405020304" pitchFamily="18" charset="0"/>
                        </a:rPr>
                        <a:t>99,7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98,4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83,8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a:effectLst/>
                          <a:latin typeface="+mn-lt"/>
                          <a:ea typeface="Arial" panose="020B0604020202020204" pitchFamily="34" charset="0"/>
                          <a:cs typeface="Times New Roman" panose="02020603050405020304" pitchFamily="18" charset="0"/>
                        </a:rPr>
                        <a:t>99,8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buNone/>
                      </a:pPr>
                      <a:r>
                        <a:rPr lang="vi-VN" sz="2800" kern="100" dirty="0">
                          <a:effectLst/>
                          <a:latin typeface="+mn-lt"/>
                          <a:ea typeface="Arial" panose="020B0604020202020204" pitchFamily="34" charset="0"/>
                          <a:cs typeface="Times New Roman" panose="02020603050405020304" pitchFamily="18" charset="0"/>
                        </a:rPr>
                        <a:t>92,2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17706472"/>
                  </a:ext>
                </a:extLst>
              </a:tr>
            </a:tbl>
          </a:graphicData>
        </a:graphic>
      </p:graphicFrame>
      <p:sp>
        <p:nvSpPr>
          <p:cNvPr id="2" name="TextBox 6">
            <a:extLst>
              <a:ext uri="{FF2B5EF4-FFF2-40B4-BE49-F238E27FC236}">
                <a16:creationId xmlns:a16="http://schemas.microsoft.com/office/drawing/2014/main" id="{B769BB50-705B-7BCD-F915-C0076BDDC52F}"/>
              </a:ext>
            </a:extLst>
          </p:cNvPr>
          <p:cNvSpPr txBox="1"/>
          <p:nvPr/>
        </p:nvSpPr>
        <p:spPr>
          <a:xfrm>
            <a:off x="324086" y="491758"/>
            <a:ext cx="13144500" cy="666849"/>
          </a:xfrm>
          <a:prstGeom prst="rect">
            <a:avLst/>
          </a:prstGeom>
        </p:spPr>
        <p:txBody>
          <a:bodyPr wrap="square" lIns="0" tIns="0" rIns="0" bIns="0" rtlCol="0" anchor="t">
            <a:spAutoFit/>
          </a:bodyPr>
          <a:lstStyle/>
          <a:p>
            <a:pPr algn="just">
              <a:lnSpc>
                <a:spcPts val="2567"/>
              </a:lnSpc>
              <a:spcBef>
                <a:spcPct val="0"/>
              </a:spcBef>
            </a:pPr>
            <a:r>
              <a:rPr lang="en-US" sz="2500">
                <a:solidFill>
                  <a:srgbClr val="1F2B5B"/>
                </a:solidFill>
                <a:latin typeface="Arial" panose="020B0604020202020204" pitchFamily="34" charset="0"/>
                <a:ea typeface="Cambria" panose="02040503050406030204" pitchFamily="18" charset="0"/>
                <a:cs typeface="Arial" panose="020B0604020202020204" pitchFamily="34" charset="0"/>
                <a:sym typeface="Montserrat"/>
              </a:rPr>
              <a:t>Table 1b. Comparison of gamma index values according to the 3%/2 mm, 2%/2 mm, </a:t>
            </a:r>
          </a:p>
          <a:p>
            <a:pPr algn="just">
              <a:lnSpc>
                <a:spcPts val="2567"/>
              </a:lnSpc>
              <a:spcBef>
                <a:spcPct val="0"/>
              </a:spcBef>
            </a:pPr>
            <a:r>
              <a:rPr lang="en-US" sz="2500">
                <a:solidFill>
                  <a:srgbClr val="1F2B5B"/>
                </a:solidFill>
                <a:latin typeface="Arial" panose="020B0604020202020204" pitchFamily="34" charset="0"/>
                <a:ea typeface="Cambria" panose="02040503050406030204" pitchFamily="18" charset="0"/>
                <a:cs typeface="Arial" panose="020B0604020202020204" pitchFamily="34" charset="0"/>
                <a:sym typeface="Montserrat"/>
              </a:rPr>
              <a:t>2%/1 mm, and 3%/1 mm criteria</a:t>
            </a:r>
            <a:endParaRPr lang="en-US" sz="2500" dirty="0">
              <a:solidFill>
                <a:srgbClr val="1F2B5B"/>
              </a:solidFill>
              <a:latin typeface="Arial" panose="020B0604020202020204" pitchFamily="34" charset="0"/>
              <a:ea typeface="Cambria" panose="02040503050406030204" pitchFamily="18" charset="0"/>
              <a:cs typeface="Arial" panose="020B0604020202020204" pitchFamily="34" charset="0"/>
              <a:sym typeface="Montserrat"/>
            </a:endParaRPr>
          </a:p>
        </p:txBody>
      </p:sp>
      <p:sp>
        <p:nvSpPr>
          <p:cNvPr id="6" name="TextBox 15">
            <a:extLst>
              <a:ext uri="{FF2B5EF4-FFF2-40B4-BE49-F238E27FC236}">
                <a16:creationId xmlns:a16="http://schemas.microsoft.com/office/drawing/2014/main" id="{29A37A2F-EF78-69B6-979F-9F84A557789F}"/>
              </a:ext>
            </a:extLst>
          </p:cNvPr>
          <p:cNvSpPr txBox="1"/>
          <p:nvPr/>
        </p:nvSpPr>
        <p:spPr>
          <a:xfrm>
            <a:off x="285750" y="122318"/>
            <a:ext cx="13144500" cy="426079"/>
          </a:xfrm>
          <a:prstGeom prst="rect">
            <a:avLst/>
          </a:prstGeom>
        </p:spPr>
        <p:txBody>
          <a:bodyPr wrap="square" lIns="0" tIns="0" rIns="0" bIns="0" rtlCol="0" anchor="t">
            <a:spAutoFit/>
          </a:bodyPr>
          <a:lstStyle/>
          <a:p>
            <a:pPr marL="0" marR="0" lvl="0" indent="0" algn="ctr" defTabSz="914400" rtl="0" eaLnBrk="1" fontAlgn="auto" latinLnBrk="0" hangingPunct="1">
              <a:lnSpc>
                <a:spcPts val="3205"/>
              </a:lnSpc>
              <a:spcBef>
                <a:spcPct val="0"/>
              </a:spcBef>
              <a:spcAft>
                <a:spcPts val="0"/>
              </a:spcAft>
              <a:buClrTx/>
              <a:buSzTx/>
              <a:buFontTx/>
              <a:buNone/>
              <a:tabLst/>
              <a:defRPr/>
            </a:pPr>
            <a:r>
              <a:rPr kumimoji="0" lang="vi-VN" sz="4000" b="1" i="0" u="none" strike="noStrike" kern="1200" cap="none" spc="0" normalizeH="0" baseline="0" noProof="0">
                <a:ln>
                  <a:noFill/>
                </a:ln>
                <a:solidFill>
                  <a:srgbClr val="337096"/>
                </a:solidFill>
                <a:effectLst/>
                <a:uLnTx/>
                <a:uFillTx/>
                <a:latin typeface="Cambria" panose="02040503050406030204" pitchFamily="18" charset="0"/>
                <a:ea typeface="Cambria" panose="02040503050406030204" pitchFamily="18" charset="0"/>
                <a:cs typeface="Montserrat Bold"/>
                <a:sym typeface="Montserrat Bold"/>
              </a:rPr>
              <a:t>Results</a:t>
            </a:r>
            <a:endParaRPr kumimoji="0" lang="en-US" sz="4000" b="1" i="0" u="none" strike="noStrike" kern="1200" cap="none" spc="0" normalizeH="0" baseline="0" noProof="0">
              <a:ln>
                <a:noFill/>
              </a:ln>
              <a:solidFill>
                <a:srgbClr val="337096"/>
              </a:solidFill>
              <a:effectLst/>
              <a:uLnTx/>
              <a:uFillTx/>
              <a:latin typeface="Cambria" panose="02040503050406030204" pitchFamily="18" charset="0"/>
              <a:ea typeface="Cambria" panose="02040503050406030204" pitchFamily="18" charset="0"/>
              <a:cs typeface="Montserrat Bold"/>
              <a:sym typeface="Montserrat Bold"/>
            </a:endParaRPr>
          </a:p>
        </p:txBody>
      </p:sp>
    </p:spTree>
    <p:extLst>
      <p:ext uri="{BB962C8B-B14F-4D97-AF65-F5344CB8AC3E}">
        <p14:creationId xmlns:p14="http://schemas.microsoft.com/office/powerpoint/2010/main" val="65980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A88A3D-705E-6BEC-A6B0-AF0280378A02}"/>
            </a:ext>
          </a:extLst>
        </p:cNvPr>
        <p:cNvGrpSpPr/>
        <p:nvPr/>
      </p:nvGrpSpPr>
      <p:grpSpPr>
        <a:xfrm>
          <a:off x="0" y="0"/>
          <a:ext cx="0" cy="0"/>
          <a:chOff x="0" y="0"/>
          <a:chExt cx="0" cy="0"/>
        </a:xfrm>
      </p:grpSpPr>
      <p:sp>
        <p:nvSpPr>
          <p:cNvPr id="5" name="TextBox 6">
            <a:extLst>
              <a:ext uri="{FF2B5EF4-FFF2-40B4-BE49-F238E27FC236}">
                <a16:creationId xmlns:a16="http://schemas.microsoft.com/office/drawing/2014/main" id="{94E7C650-3C19-687A-F21A-E95CD01F1365}"/>
              </a:ext>
            </a:extLst>
          </p:cNvPr>
          <p:cNvSpPr txBox="1"/>
          <p:nvPr/>
        </p:nvSpPr>
        <p:spPr>
          <a:xfrm>
            <a:off x="442912" y="634673"/>
            <a:ext cx="12830175" cy="1062022"/>
          </a:xfrm>
          <a:prstGeom prst="rect">
            <a:avLst/>
          </a:prstGeom>
        </p:spPr>
        <p:txBody>
          <a:bodyPr wrap="square" lIns="0" tIns="0" rIns="0" bIns="0" rtlCol="0" anchor="t">
            <a:spAutoFit/>
          </a:bodyPr>
          <a:lstStyle/>
          <a:p>
            <a:pPr algn="just">
              <a:lnSpc>
                <a:spcPct val="130000"/>
              </a:lnSpc>
              <a:spcBef>
                <a:spcPct val="0"/>
              </a:spcBef>
            </a:pPr>
            <a:r>
              <a:rPr lang="en-US" sz="2800">
                <a:solidFill>
                  <a:srgbClr val="1F2B5B"/>
                </a:solidFill>
                <a:latin typeface="Arial" panose="020B0604020202020204" pitchFamily="34" charset="0"/>
                <a:ea typeface="Cambria" panose="02040503050406030204" pitchFamily="18" charset="0"/>
                <a:cs typeface="Arial" panose="020B0604020202020204" pitchFamily="34" charset="0"/>
                <a:sym typeface="Montserrat"/>
              </a:rPr>
              <a:t>Table 2. Comparison of gamma index between MyQA SRS and EPID for 3%/2 mm, 2%/2 mm, 2%/1 mm, and 3%/1 mm criteria (gamma pass rate ≥ 95%)</a:t>
            </a:r>
            <a:endParaRPr lang="en-US" sz="2800" dirty="0">
              <a:solidFill>
                <a:srgbClr val="1F2B5B"/>
              </a:solidFill>
              <a:latin typeface="Arial" panose="020B0604020202020204" pitchFamily="34" charset="0"/>
              <a:ea typeface="Cambria" panose="02040503050406030204" pitchFamily="18" charset="0"/>
              <a:cs typeface="Arial" panose="020B0604020202020204" pitchFamily="34" charset="0"/>
              <a:sym typeface="Montserrat"/>
            </a:endParaRPr>
          </a:p>
        </p:txBody>
      </p:sp>
      <p:graphicFrame>
        <p:nvGraphicFramePr>
          <p:cNvPr id="7" name="Bảng 6">
            <a:extLst>
              <a:ext uri="{FF2B5EF4-FFF2-40B4-BE49-F238E27FC236}">
                <a16:creationId xmlns:a16="http://schemas.microsoft.com/office/drawing/2014/main" id="{2AEB333A-F6DB-4E52-3C44-3AE86489E291}"/>
              </a:ext>
            </a:extLst>
          </p:cNvPr>
          <p:cNvGraphicFramePr>
            <a:graphicFrameLocks noGrp="1"/>
          </p:cNvGraphicFramePr>
          <p:nvPr>
            <p:extLst>
              <p:ext uri="{D42A27DB-BD31-4B8C-83A1-F6EECF244321}">
                <p14:modId xmlns:p14="http://schemas.microsoft.com/office/powerpoint/2010/main" val="3248901523"/>
              </p:ext>
            </p:extLst>
          </p:nvPr>
        </p:nvGraphicFramePr>
        <p:xfrm>
          <a:off x="185330" y="2299544"/>
          <a:ext cx="13345343" cy="6346512"/>
        </p:xfrm>
        <a:graphic>
          <a:graphicData uri="http://schemas.openxmlformats.org/drawingml/2006/table">
            <a:tbl>
              <a:tblPr firstRow="1" firstCol="1" bandRow="1">
                <a:tableStyleId>{2D5ABB26-0587-4C30-8999-92F81FD0307C}</a:tableStyleId>
              </a:tblPr>
              <a:tblGrid>
                <a:gridCol w="1719670">
                  <a:extLst>
                    <a:ext uri="{9D8B030D-6E8A-4147-A177-3AD203B41FA5}">
                      <a16:colId xmlns:a16="http://schemas.microsoft.com/office/drawing/2014/main" val="3637883640"/>
                    </a:ext>
                  </a:extLst>
                </a:gridCol>
                <a:gridCol w="1853022">
                  <a:extLst>
                    <a:ext uri="{9D8B030D-6E8A-4147-A177-3AD203B41FA5}">
                      <a16:colId xmlns:a16="http://schemas.microsoft.com/office/drawing/2014/main" val="3646731718"/>
                    </a:ext>
                  </a:extLst>
                </a:gridCol>
                <a:gridCol w="2571750">
                  <a:extLst>
                    <a:ext uri="{9D8B030D-6E8A-4147-A177-3AD203B41FA5}">
                      <a16:colId xmlns:a16="http://schemas.microsoft.com/office/drawing/2014/main" val="2890517412"/>
                    </a:ext>
                  </a:extLst>
                </a:gridCol>
                <a:gridCol w="2171700">
                  <a:extLst>
                    <a:ext uri="{9D8B030D-6E8A-4147-A177-3AD203B41FA5}">
                      <a16:colId xmlns:a16="http://schemas.microsoft.com/office/drawing/2014/main" val="290106836"/>
                    </a:ext>
                  </a:extLst>
                </a:gridCol>
                <a:gridCol w="2914650">
                  <a:extLst>
                    <a:ext uri="{9D8B030D-6E8A-4147-A177-3AD203B41FA5}">
                      <a16:colId xmlns:a16="http://schemas.microsoft.com/office/drawing/2014/main" val="488732013"/>
                    </a:ext>
                  </a:extLst>
                </a:gridCol>
                <a:gridCol w="2114551">
                  <a:extLst>
                    <a:ext uri="{9D8B030D-6E8A-4147-A177-3AD203B41FA5}">
                      <a16:colId xmlns:a16="http://schemas.microsoft.com/office/drawing/2014/main" val="1543826325"/>
                    </a:ext>
                  </a:extLst>
                </a:gridCol>
              </a:tblGrid>
              <a:tr h="1200150">
                <a:tc>
                  <a:txBody>
                    <a:bodyPr/>
                    <a:lstStyle/>
                    <a:p>
                      <a:pPr marL="0" indent="0" algn="ctr">
                        <a:lnSpc>
                          <a:spcPct val="150000"/>
                        </a:lnSpc>
                        <a:buNone/>
                      </a:pPr>
                      <a:r>
                        <a:rPr lang="vi-VN" sz="2800" b="1" kern="100">
                          <a:effectLst/>
                        </a:rPr>
                        <a:t>Gamma analysis criteria</a:t>
                      </a:r>
                      <a:endParaRPr lang="vi-VN" sz="28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77788" algn="ctr">
                        <a:lnSpc>
                          <a:spcPct val="150000"/>
                        </a:lnSpc>
                        <a:buNone/>
                      </a:pPr>
                      <a:r>
                        <a:rPr lang="vi-VN" sz="2800" b="1" kern="100">
                          <a:effectLst/>
                        </a:rPr>
                        <a:t>System</a:t>
                      </a:r>
                      <a:endParaRPr lang="vi-VN" sz="28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b="1" kern="100">
                          <a:effectLst/>
                        </a:rPr>
                        <a:t>Mean gamma index (%)</a:t>
                      </a:r>
                      <a:endParaRPr lang="vi-VN" sz="28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77788" algn="ctr">
                        <a:lnSpc>
                          <a:spcPct val="150000"/>
                        </a:lnSpc>
                        <a:buNone/>
                      </a:pPr>
                      <a:r>
                        <a:rPr lang="vi-VN" sz="2800" b="1" kern="100">
                          <a:effectLst/>
                        </a:rPr>
                        <a:t>SD (%)</a:t>
                      </a:r>
                      <a:endParaRPr lang="vi-VN" sz="28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77788" algn="ctr">
                        <a:lnSpc>
                          <a:spcPct val="150000"/>
                        </a:lnSpc>
                        <a:buNone/>
                      </a:pPr>
                      <a:r>
                        <a:rPr lang="vi-VN" sz="2800" b="1" kern="100">
                          <a:effectLst/>
                        </a:rPr>
                        <a:t>Passing rate </a:t>
                      </a:r>
                      <a:r>
                        <a:rPr lang="vi-VN" sz="2800" b="1" kern="100" dirty="0">
                          <a:effectLst/>
                        </a:rPr>
                        <a:t>(%)</a:t>
                      </a:r>
                      <a:endParaRPr lang="vi-VN" sz="28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b="1" kern="100">
                          <a:effectLst/>
                        </a:rPr>
                        <a:t>p-value</a:t>
                      </a:r>
                      <a:endParaRPr lang="vi-VN" sz="28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38602841"/>
                  </a:ext>
                </a:extLst>
              </a:tr>
              <a:tr h="361903">
                <a:tc rowSpan="2">
                  <a:txBody>
                    <a:bodyPr/>
                    <a:lstStyle/>
                    <a:p>
                      <a:pPr marL="0" indent="0" algn="ctr">
                        <a:lnSpc>
                          <a:spcPct val="150000"/>
                        </a:lnSpc>
                        <a:buNone/>
                      </a:pPr>
                      <a:r>
                        <a:rPr lang="vi-VN" sz="2800" b="1" kern="100" dirty="0">
                          <a:effectLst/>
                        </a:rPr>
                        <a:t>3%/2mm</a:t>
                      </a:r>
                      <a:endParaRPr lang="vi-VN" sz="28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b="1" kern="100">
                          <a:effectLst/>
                        </a:rPr>
                        <a:t>MyQA</a:t>
                      </a:r>
                      <a:endParaRPr lang="vi-VN" sz="2800" b="1"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kern="100">
                          <a:effectLst/>
                        </a:rPr>
                        <a:t>99,806</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kern="100" dirty="0">
                          <a:effectLst/>
                        </a:rPr>
                        <a:t>0,625</a:t>
                      </a:r>
                      <a:endParaRPr lang="vi-VN" sz="2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kern="100">
                          <a:effectLst/>
                        </a:rPr>
                        <a:t>100</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indent="0" algn="ctr">
                        <a:lnSpc>
                          <a:spcPct val="150000"/>
                        </a:lnSpc>
                        <a:buNone/>
                      </a:pPr>
                      <a:r>
                        <a:rPr lang="vi-VN" sz="2800" kern="100">
                          <a:effectLst/>
                        </a:rPr>
                        <a:t>0,1029</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04286041"/>
                  </a:ext>
                </a:extLst>
              </a:tr>
              <a:tr h="396323">
                <a:tc vMerge="1">
                  <a:txBody>
                    <a:bodyPr/>
                    <a:lstStyle/>
                    <a:p>
                      <a:endParaRPr lang="vi-VN"/>
                    </a:p>
                  </a:txBody>
                  <a:tcPr/>
                </a:tc>
                <a:tc>
                  <a:txBody>
                    <a:bodyPr/>
                    <a:lstStyle/>
                    <a:p>
                      <a:pPr marL="0" indent="0" algn="ctr">
                        <a:lnSpc>
                          <a:spcPct val="150000"/>
                        </a:lnSpc>
                        <a:buNone/>
                      </a:pPr>
                      <a:r>
                        <a:rPr lang="vi-VN" sz="2800" b="1" kern="100" dirty="0">
                          <a:effectLst/>
                        </a:rPr>
                        <a:t>EPID</a:t>
                      </a:r>
                      <a:endParaRPr lang="vi-VN" sz="28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kern="100">
                          <a:effectLst/>
                        </a:rPr>
                        <a:t>99,381</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kern="100">
                          <a:effectLst/>
                        </a:rPr>
                        <a:t>1,311</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kern="100">
                          <a:effectLst/>
                        </a:rPr>
                        <a:t>96,875</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vi-VN"/>
                    </a:p>
                  </a:txBody>
                  <a:tcPr/>
                </a:tc>
                <a:extLst>
                  <a:ext uri="{0D108BD9-81ED-4DB2-BD59-A6C34878D82A}">
                    <a16:rowId xmlns:a16="http://schemas.microsoft.com/office/drawing/2014/main" val="482976967"/>
                  </a:ext>
                </a:extLst>
              </a:tr>
              <a:tr h="361903">
                <a:tc rowSpan="2">
                  <a:txBody>
                    <a:bodyPr/>
                    <a:lstStyle/>
                    <a:p>
                      <a:pPr marL="0" indent="0" algn="ctr">
                        <a:lnSpc>
                          <a:spcPct val="150000"/>
                        </a:lnSpc>
                        <a:buNone/>
                      </a:pPr>
                      <a:r>
                        <a:rPr lang="vi-VN" sz="2800" b="1" kern="100">
                          <a:effectLst/>
                          <a:highlight>
                            <a:srgbClr val="00FFFF"/>
                          </a:highlight>
                        </a:rPr>
                        <a:t>2%/2mm</a:t>
                      </a:r>
                      <a:endParaRPr lang="vi-VN" sz="2800" b="1" kern="100">
                        <a:effectLst/>
                        <a:highlight>
                          <a:srgbClr val="00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b="1" kern="100">
                          <a:effectLst/>
                        </a:rPr>
                        <a:t>MyQA</a:t>
                      </a:r>
                      <a:endParaRPr lang="vi-VN" sz="2800" b="1"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kern="100">
                          <a:effectLst/>
                        </a:rPr>
                        <a:t>99,631</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kern="100">
                          <a:effectLst/>
                        </a:rPr>
                        <a:t>1,007</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kern="100">
                          <a:effectLst/>
                          <a:highlight>
                            <a:srgbClr val="00FFFF"/>
                          </a:highlight>
                        </a:rPr>
                        <a:t>100</a:t>
                      </a:r>
                      <a:endParaRPr lang="vi-VN" sz="2800" kern="100">
                        <a:effectLst/>
                        <a:highlight>
                          <a:srgbClr val="00FFFF"/>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indent="0" algn="ctr">
                        <a:lnSpc>
                          <a:spcPct val="150000"/>
                        </a:lnSpc>
                        <a:buNone/>
                      </a:pPr>
                      <a:r>
                        <a:rPr lang="vi-VN" sz="2800" kern="100">
                          <a:effectLst/>
                        </a:rPr>
                        <a:t>0,0442</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0051088"/>
                  </a:ext>
                </a:extLst>
              </a:tr>
              <a:tr h="396323">
                <a:tc vMerge="1">
                  <a:txBody>
                    <a:bodyPr/>
                    <a:lstStyle/>
                    <a:p>
                      <a:endParaRPr lang="vi-VN"/>
                    </a:p>
                  </a:txBody>
                  <a:tcPr/>
                </a:tc>
                <a:tc>
                  <a:txBody>
                    <a:bodyPr/>
                    <a:lstStyle/>
                    <a:p>
                      <a:pPr marL="0" indent="0" algn="ctr">
                        <a:lnSpc>
                          <a:spcPct val="150000"/>
                        </a:lnSpc>
                        <a:buNone/>
                      </a:pPr>
                      <a:r>
                        <a:rPr lang="vi-VN" sz="2800" b="1" kern="100" dirty="0">
                          <a:effectLst/>
                        </a:rPr>
                        <a:t>EPID</a:t>
                      </a:r>
                      <a:endParaRPr lang="vi-VN" sz="28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kern="100">
                          <a:effectLst/>
                        </a:rPr>
                        <a:t>98,588</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kern="100">
                          <a:effectLst/>
                        </a:rPr>
                        <a:t>2,692</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kern="100">
                          <a:effectLst/>
                        </a:rPr>
                        <a:t>90,625</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vi-VN"/>
                    </a:p>
                  </a:txBody>
                  <a:tcPr/>
                </a:tc>
                <a:extLst>
                  <a:ext uri="{0D108BD9-81ED-4DB2-BD59-A6C34878D82A}">
                    <a16:rowId xmlns:a16="http://schemas.microsoft.com/office/drawing/2014/main" val="197938134"/>
                  </a:ext>
                </a:extLst>
              </a:tr>
              <a:tr h="361903">
                <a:tc rowSpan="2">
                  <a:txBody>
                    <a:bodyPr/>
                    <a:lstStyle/>
                    <a:p>
                      <a:pPr marL="0" indent="0" algn="ctr">
                        <a:lnSpc>
                          <a:spcPct val="150000"/>
                        </a:lnSpc>
                        <a:buNone/>
                      </a:pPr>
                      <a:r>
                        <a:rPr lang="vi-VN" sz="2800" b="1" kern="100">
                          <a:effectLst/>
                        </a:rPr>
                        <a:t>2%/1mm</a:t>
                      </a:r>
                      <a:endParaRPr lang="vi-VN" sz="2800" b="1"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b="1" kern="100">
                          <a:effectLst/>
                        </a:rPr>
                        <a:t>MyQA</a:t>
                      </a:r>
                      <a:endParaRPr lang="vi-VN" sz="2800" b="1"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kern="100">
                          <a:effectLst/>
                        </a:rPr>
                        <a:t>98,197</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kern="100">
                          <a:effectLst/>
                        </a:rPr>
                        <a:t>2,998</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kern="100">
                          <a:effectLst/>
                        </a:rPr>
                        <a:t>90,625</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indent="0" algn="ctr">
                        <a:lnSpc>
                          <a:spcPct val="150000"/>
                        </a:lnSpc>
                        <a:buNone/>
                      </a:pPr>
                      <a:r>
                        <a:rPr lang="vi-VN" sz="2800" kern="100">
                          <a:effectLst/>
                        </a:rPr>
                        <a:t>0,0155</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4407407"/>
                  </a:ext>
                </a:extLst>
              </a:tr>
              <a:tr h="396323">
                <a:tc vMerge="1">
                  <a:txBody>
                    <a:bodyPr/>
                    <a:lstStyle/>
                    <a:p>
                      <a:endParaRPr lang="vi-VN"/>
                    </a:p>
                  </a:txBody>
                  <a:tcPr/>
                </a:tc>
                <a:tc>
                  <a:txBody>
                    <a:bodyPr/>
                    <a:lstStyle/>
                    <a:p>
                      <a:pPr marL="0" indent="0" algn="ctr">
                        <a:lnSpc>
                          <a:spcPct val="150000"/>
                        </a:lnSpc>
                        <a:buNone/>
                      </a:pPr>
                      <a:r>
                        <a:rPr lang="vi-VN" sz="2800" b="1" kern="100" dirty="0">
                          <a:effectLst/>
                        </a:rPr>
                        <a:t>EPID</a:t>
                      </a:r>
                      <a:endParaRPr lang="vi-VN" sz="28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kern="100">
                          <a:effectLst/>
                        </a:rPr>
                        <a:t>94,184</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kern="100">
                          <a:effectLst/>
                        </a:rPr>
                        <a:t>8,614</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kern="100">
                          <a:effectLst/>
                        </a:rPr>
                        <a:t>68,75</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vi-VN"/>
                    </a:p>
                  </a:txBody>
                  <a:tcPr/>
                </a:tc>
                <a:extLst>
                  <a:ext uri="{0D108BD9-81ED-4DB2-BD59-A6C34878D82A}">
                    <a16:rowId xmlns:a16="http://schemas.microsoft.com/office/drawing/2014/main" val="3958604116"/>
                  </a:ext>
                </a:extLst>
              </a:tr>
              <a:tr h="361903">
                <a:tc rowSpan="2">
                  <a:txBody>
                    <a:bodyPr/>
                    <a:lstStyle/>
                    <a:p>
                      <a:pPr marL="0" indent="0" algn="ctr">
                        <a:lnSpc>
                          <a:spcPct val="150000"/>
                        </a:lnSpc>
                        <a:buNone/>
                      </a:pPr>
                      <a:r>
                        <a:rPr lang="vi-VN" sz="2800" b="1" kern="100">
                          <a:effectLst/>
                        </a:rPr>
                        <a:t>3%/1mm</a:t>
                      </a:r>
                      <a:endParaRPr lang="vi-VN" sz="2800" b="1"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b="1" kern="100">
                          <a:effectLst/>
                        </a:rPr>
                        <a:t>MyQA</a:t>
                      </a:r>
                      <a:endParaRPr lang="vi-VN" sz="2800" b="1"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kern="100">
                          <a:effectLst/>
                        </a:rPr>
                        <a:t>99,231</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kern="100">
                          <a:effectLst/>
                        </a:rPr>
                        <a:t>1,577</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kern="100">
                          <a:effectLst/>
                        </a:rPr>
                        <a:t>93,75</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indent="0" algn="ctr">
                        <a:lnSpc>
                          <a:spcPct val="150000"/>
                        </a:lnSpc>
                        <a:buNone/>
                      </a:pPr>
                      <a:r>
                        <a:rPr lang="vi-VN" sz="2800" kern="100">
                          <a:effectLst/>
                        </a:rPr>
                        <a:t>0,0423</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195275"/>
                  </a:ext>
                </a:extLst>
              </a:tr>
              <a:tr h="396323">
                <a:tc vMerge="1">
                  <a:txBody>
                    <a:bodyPr/>
                    <a:lstStyle/>
                    <a:p>
                      <a:endParaRPr lang="vi-VN"/>
                    </a:p>
                  </a:txBody>
                  <a:tcPr/>
                </a:tc>
                <a:tc>
                  <a:txBody>
                    <a:bodyPr/>
                    <a:lstStyle/>
                    <a:p>
                      <a:pPr marL="0" indent="0" algn="ctr">
                        <a:lnSpc>
                          <a:spcPct val="150000"/>
                        </a:lnSpc>
                        <a:buNone/>
                      </a:pPr>
                      <a:r>
                        <a:rPr lang="vi-VN" sz="2800" b="1" kern="100" dirty="0">
                          <a:effectLst/>
                        </a:rPr>
                        <a:t>EPID</a:t>
                      </a:r>
                      <a:endParaRPr lang="vi-VN" sz="28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kern="100">
                          <a:effectLst/>
                        </a:rPr>
                        <a:t>97,269</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50000"/>
                        </a:lnSpc>
                        <a:buNone/>
                      </a:pPr>
                      <a:r>
                        <a:rPr lang="vi-VN" sz="2800" kern="100">
                          <a:effectLst/>
                        </a:rPr>
                        <a:t>5,118</a:t>
                      </a:r>
                      <a:endParaRPr lang="vi-VN" sz="2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88900" algn="ctr">
                        <a:lnSpc>
                          <a:spcPct val="150000"/>
                        </a:lnSpc>
                        <a:buNone/>
                      </a:pPr>
                      <a:r>
                        <a:rPr lang="vi-VN" sz="2800" kern="100" dirty="0">
                          <a:effectLst/>
                        </a:rPr>
                        <a:t>81,25</a:t>
                      </a:r>
                      <a:endParaRPr lang="vi-VN" sz="2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04" marR="51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vi-VN"/>
                    </a:p>
                  </a:txBody>
                  <a:tcPr/>
                </a:tc>
                <a:extLst>
                  <a:ext uri="{0D108BD9-81ED-4DB2-BD59-A6C34878D82A}">
                    <a16:rowId xmlns:a16="http://schemas.microsoft.com/office/drawing/2014/main" val="1950473468"/>
                  </a:ext>
                </a:extLst>
              </a:tr>
            </a:tbl>
          </a:graphicData>
        </a:graphic>
      </p:graphicFrame>
      <p:sp>
        <p:nvSpPr>
          <p:cNvPr id="2" name="TextBox 5">
            <a:extLst>
              <a:ext uri="{FF2B5EF4-FFF2-40B4-BE49-F238E27FC236}">
                <a16:creationId xmlns:a16="http://schemas.microsoft.com/office/drawing/2014/main" id="{4BE47DB3-F531-A355-A4D8-B0AA6A79954A}"/>
              </a:ext>
            </a:extLst>
          </p:cNvPr>
          <p:cNvSpPr txBox="1"/>
          <p:nvPr/>
        </p:nvSpPr>
        <p:spPr>
          <a:xfrm>
            <a:off x="13241031" y="9794354"/>
            <a:ext cx="579285" cy="287707"/>
          </a:xfrm>
          <a:prstGeom prst="rect">
            <a:avLst/>
          </a:prstGeom>
        </p:spPr>
        <p:txBody>
          <a:bodyPr wrap="square" lIns="0" tIns="0" rIns="0" bIns="0" rtlCol="0" anchor="t">
            <a:spAutoFit/>
          </a:bodyPr>
          <a:lstStyle/>
          <a:p>
            <a:pPr algn="just">
              <a:lnSpc>
                <a:spcPts val="2449"/>
              </a:lnSpc>
            </a:pPr>
            <a:r>
              <a:rPr lang="vi-VN" sz="1950">
                <a:solidFill>
                  <a:srgbClr val="1F2B5B"/>
                </a:solidFill>
                <a:latin typeface="Arial" panose="020B0604020202020204" pitchFamily="34" charset="0"/>
                <a:ea typeface="Montserrat Bold"/>
                <a:cs typeface="Arial" panose="020B0604020202020204" pitchFamily="34" charset="0"/>
                <a:sym typeface="Montserrat Bold"/>
              </a:rPr>
              <a:t>14</a:t>
            </a:r>
          </a:p>
        </p:txBody>
      </p:sp>
      <p:sp>
        <p:nvSpPr>
          <p:cNvPr id="4" name="TextBox 15">
            <a:extLst>
              <a:ext uri="{FF2B5EF4-FFF2-40B4-BE49-F238E27FC236}">
                <a16:creationId xmlns:a16="http://schemas.microsoft.com/office/drawing/2014/main" id="{DFCDED05-117C-BB0F-F53B-749C378145F5}"/>
              </a:ext>
            </a:extLst>
          </p:cNvPr>
          <p:cNvSpPr txBox="1"/>
          <p:nvPr/>
        </p:nvSpPr>
        <p:spPr>
          <a:xfrm>
            <a:off x="285750" y="122318"/>
            <a:ext cx="13144500" cy="426079"/>
          </a:xfrm>
          <a:prstGeom prst="rect">
            <a:avLst/>
          </a:prstGeom>
        </p:spPr>
        <p:txBody>
          <a:bodyPr wrap="square" lIns="0" tIns="0" rIns="0" bIns="0" rtlCol="0" anchor="t">
            <a:spAutoFit/>
          </a:bodyPr>
          <a:lstStyle/>
          <a:p>
            <a:pPr marL="0" marR="0" lvl="0" indent="0" algn="ctr" defTabSz="914400" rtl="0" eaLnBrk="1" fontAlgn="auto" latinLnBrk="0" hangingPunct="1">
              <a:lnSpc>
                <a:spcPts val="3205"/>
              </a:lnSpc>
              <a:spcBef>
                <a:spcPct val="0"/>
              </a:spcBef>
              <a:spcAft>
                <a:spcPts val="0"/>
              </a:spcAft>
              <a:buClrTx/>
              <a:buSzTx/>
              <a:buFontTx/>
              <a:buNone/>
              <a:tabLst/>
              <a:defRPr/>
            </a:pPr>
            <a:r>
              <a:rPr kumimoji="0" lang="vi-VN" sz="4000" b="1" i="0" u="none" strike="noStrike" kern="1200" cap="none" spc="0" normalizeH="0" baseline="0" noProof="0">
                <a:ln>
                  <a:noFill/>
                </a:ln>
                <a:solidFill>
                  <a:srgbClr val="337096"/>
                </a:solidFill>
                <a:effectLst/>
                <a:uLnTx/>
                <a:uFillTx/>
                <a:latin typeface="Cambria" panose="02040503050406030204" pitchFamily="18" charset="0"/>
                <a:ea typeface="Cambria" panose="02040503050406030204" pitchFamily="18" charset="0"/>
                <a:cs typeface="Montserrat Bold"/>
                <a:sym typeface="Montserrat Bold"/>
              </a:rPr>
              <a:t>Results</a:t>
            </a:r>
            <a:endParaRPr kumimoji="0" lang="en-US" sz="4000" b="1" i="0" u="none" strike="noStrike" kern="1200" cap="none" spc="0" normalizeH="0" baseline="0" noProof="0">
              <a:ln>
                <a:noFill/>
              </a:ln>
              <a:solidFill>
                <a:srgbClr val="337096"/>
              </a:solidFill>
              <a:effectLst/>
              <a:uLnTx/>
              <a:uFillTx/>
              <a:latin typeface="Cambria" panose="02040503050406030204" pitchFamily="18" charset="0"/>
              <a:ea typeface="Cambria" panose="02040503050406030204" pitchFamily="18" charset="0"/>
              <a:cs typeface="Montserrat Bold"/>
              <a:sym typeface="Montserrat Bold"/>
            </a:endParaRPr>
          </a:p>
        </p:txBody>
      </p:sp>
    </p:spTree>
    <p:extLst>
      <p:ext uri="{BB962C8B-B14F-4D97-AF65-F5344CB8AC3E}">
        <p14:creationId xmlns:p14="http://schemas.microsoft.com/office/powerpoint/2010/main" val="3084009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9C210F-E844-F23E-C487-C94DF25B7C5A}"/>
            </a:ext>
          </a:extLst>
        </p:cNvPr>
        <p:cNvGrpSpPr/>
        <p:nvPr/>
      </p:nvGrpSpPr>
      <p:grpSpPr>
        <a:xfrm>
          <a:off x="0" y="0"/>
          <a:ext cx="0" cy="0"/>
          <a:chOff x="0" y="0"/>
          <a:chExt cx="0" cy="0"/>
        </a:xfrm>
      </p:grpSpPr>
      <p:sp>
        <p:nvSpPr>
          <p:cNvPr id="4" name="TextBox 13">
            <a:extLst>
              <a:ext uri="{FF2B5EF4-FFF2-40B4-BE49-F238E27FC236}">
                <a16:creationId xmlns:a16="http://schemas.microsoft.com/office/drawing/2014/main" id="{ED3CB277-61A5-91FA-C2C3-B5491C72CC7E}"/>
              </a:ext>
            </a:extLst>
          </p:cNvPr>
          <p:cNvSpPr txBox="1"/>
          <p:nvPr/>
        </p:nvSpPr>
        <p:spPr>
          <a:xfrm>
            <a:off x="881270" y="1161131"/>
            <a:ext cx="12226207" cy="7527061"/>
          </a:xfrm>
          <a:prstGeom prst="rect">
            <a:avLst/>
          </a:prstGeom>
        </p:spPr>
        <p:txBody>
          <a:bodyPr wrap="square" lIns="0" tIns="0" rIns="0" bIns="0" rtlCol="0" anchor="t">
            <a:spAutoFit/>
          </a:bodyPr>
          <a:lstStyle/>
          <a:p>
            <a:pPr algn="just">
              <a:lnSpc>
                <a:spcPct val="200000"/>
              </a:lnSpc>
              <a:spcBef>
                <a:spcPct val="0"/>
              </a:spcBef>
            </a:pPr>
            <a:r>
              <a:rPr lang="vi-VN" sz="2800" b="1">
                <a:solidFill>
                  <a:schemeClr val="accent6">
                    <a:lumMod val="75000"/>
                  </a:schemeClr>
                </a:solidFill>
                <a:ea typeface="Montserrat"/>
                <a:cs typeface="Times New Roman" panose="02020603050405020304" pitchFamily="18" charset="0"/>
                <a:sym typeface="Montserrat"/>
              </a:rPr>
              <a:t>Conclusions</a:t>
            </a:r>
          </a:p>
          <a:p>
            <a:pPr marL="342900" indent="-342900" algn="just">
              <a:lnSpc>
                <a:spcPct val="200000"/>
              </a:lnSpc>
              <a:spcBef>
                <a:spcPct val="0"/>
              </a:spcBef>
              <a:buFont typeface="Wingdings" panose="05000000000000000000" pitchFamily="2" charset="2"/>
              <a:buChar char="Ø"/>
            </a:pPr>
            <a:r>
              <a:rPr lang="en-US" sz="2400" b="1">
                <a:solidFill>
                  <a:srgbClr val="1F2B5B"/>
                </a:solidFill>
                <a:ea typeface="Montserrat"/>
                <a:cs typeface="Times New Roman" panose="02020603050405020304" pitchFamily="18" charset="0"/>
                <a:sym typeface="Montserrat"/>
              </a:rPr>
              <a:t>QA of treatment plans using the MyQA SRS demonstrated superior effectiveness compared to the use of EPID, particularly for SRS HyperArc in brain metastases cases. </a:t>
            </a:r>
          </a:p>
          <a:p>
            <a:pPr marL="342900" indent="-342900" algn="just">
              <a:lnSpc>
                <a:spcPct val="200000"/>
              </a:lnSpc>
              <a:spcBef>
                <a:spcPct val="0"/>
              </a:spcBef>
              <a:buFont typeface="Wingdings" panose="05000000000000000000" pitchFamily="2" charset="2"/>
              <a:buChar char="Ø"/>
            </a:pPr>
            <a:r>
              <a:rPr lang="en-US" sz="2400" b="1">
                <a:solidFill>
                  <a:srgbClr val="1F2B5B"/>
                </a:solidFill>
                <a:ea typeface="Montserrat"/>
                <a:cs typeface="Times New Roman" panose="02020603050405020304" pitchFamily="18" charset="0"/>
                <a:sym typeface="Montserrat"/>
              </a:rPr>
              <a:t>In clinical practice, the myQA SRS system is recommended for patient-specific QA of SRS HyperArc plans, with the evaluation criterion of 2%/2 mm.</a:t>
            </a:r>
            <a:endParaRPr lang="vi-VN" sz="2400" b="1">
              <a:solidFill>
                <a:srgbClr val="1F2B5B"/>
              </a:solidFill>
              <a:ea typeface="Montserrat"/>
              <a:cs typeface="Times New Roman" panose="02020603050405020304" pitchFamily="18" charset="0"/>
              <a:sym typeface="Montserrat"/>
            </a:endParaRPr>
          </a:p>
          <a:p>
            <a:pPr algn="just">
              <a:lnSpc>
                <a:spcPct val="200000"/>
              </a:lnSpc>
              <a:spcBef>
                <a:spcPct val="0"/>
              </a:spcBef>
            </a:pPr>
            <a:r>
              <a:rPr lang="vi-VN" sz="2800" b="1">
                <a:solidFill>
                  <a:schemeClr val="accent6">
                    <a:lumMod val="75000"/>
                  </a:schemeClr>
                </a:solidFill>
                <a:ea typeface="Montserrat"/>
                <a:cs typeface="Times New Roman" panose="02020603050405020304" pitchFamily="18" charset="0"/>
                <a:sym typeface="Montserrat"/>
              </a:rPr>
              <a:t>Recommendations </a:t>
            </a:r>
            <a:endParaRPr lang="vi-VN" sz="2800" b="1" dirty="0">
              <a:solidFill>
                <a:schemeClr val="accent6">
                  <a:lumMod val="75000"/>
                </a:schemeClr>
              </a:solidFill>
              <a:ea typeface="Montserrat"/>
              <a:cs typeface="Times New Roman" panose="02020603050405020304" pitchFamily="18" charset="0"/>
              <a:sym typeface="Montserrat"/>
            </a:endParaRPr>
          </a:p>
          <a:p>
            <a:pPr marL="342900" indent="-342900" algn="just">
              <a:lnSpc>
                <a:spcPct val="200000"/>
              </a:lnSpc>
              <a:spcBef>
                <a:spcPct val="0"/>
              </a:spcBef>
              <a:buFont typeface="Wingdings" panose="05000000000000000000" pitchFamily="2" charset="2"/>
              <a:buChar char="Ø"/>
            </a:pPr>
            <a:r>
              <a:rPr lang="en-US" sz="2400" b="1">
                <a:solidFill>
                  <a:srgbClr val="1F2B5B"/>
                </a:solidFill>
                <a:ea typeface="Montserrat"/>
                <a:cs typeface="Times New Roman" panose="02020603050405020304" pitchFamily="18" charset="0"/>
                <a:sym typeface="Montserrat"/>
              </a:rPr>
              <a:t>The myQA SRS system holds significant potential for further development and optimization in the future. </a:t>
            </a:r>
          </a:p>
          <a:p>
            <a:pPr marL="342900" indent="-342900" algn="just">
              <a:lnSpc>
                <a:spcPct val="200000"/>
              </a:lnSpc>
              <a:spcBef>
                <a:spcPct val="0"/>
              </a:spcBef>
              <a:buFont typeface="Wingdings" panose="05000000000000000000" pitchFamily="2" charset="2"/>
              <a:buChar char="Ø"/>
            </a:pPr>
            <a:r>
              <a:rPr lang="en-US" sz="2400" b="1">
                <a:solidFill>
                  <a:srgbClr val="1F2B5B"/>
                </a:solidFill>
                <a:ea typeface="Montserrat"/>
                <a:cs typeface="Times New Roman" panose="02020603050405020304" pitchFamily="18" charset="0"/>
                <a:sym typeface="Montserrat"/>
              </a:rPr>
              <a:t>Optimization of QA for SRS HyperArc plans can be achieved by employing three-dimensional dose reconstruction methods</a:t>
            </a:r>
            <a:endParaRPr lang="vi-VN" sz="2400" b="1" dirty="0">
              <a:solidFill>
                <a:srgbClr val="1F2B5B"/>
              </a:solidFill>
              <a:ea typeface="Montserrat"/>
              <a:cs typeface="Times New Roman" panose="02020603050405020304" pitchFamily="18" charset="0"/>
              <a:sym typeface="Montserrat"/>
            </a:endParaRPr>
          </a:p>
        </p:txBody>
      </p:sp>
      <p:sp>
        <p:nvSpPr>
          <p:cNvPr id="5" name="TextBox 5">
            <a:extLst>
              <a:ext uri="{FF2B5EF4-FFF2-40B4-BE49-F238E27FC236}">
                <a16:creationId xmlns:a16="http://schemas.microsoft.com/office/drawing/2014/main" id="{4CE92087-1C74-490D-FE5D-CD168C1C7256}"/>
              </a:ext>
            </a:extLst>
          </p:cNvPr>
          <p:cNvSpPr txBox="1"/>
          <p:nvPr/>
        </p:nvSpPr>
        <p:spPr>
          <a:xfrm>
            <a:off x="13140607" y="9720263"/>
            <a:ext cx="579285" cy="295274"/>
          </a:xfrm>
          <a:prstGeom prst="rect">
            <a:avLst/>
          </a:prstGeom>
        </p:spPr>
        <p:txBody>
          <a:bodyPr wrap="square" lIns="0" tIns="0" rIns="0" bIns="0" rtlCol="0" anchor="t">
            <a:spAutoFit/>
          </a:bodyPr>
          <a:lstStyle/>
          <a:p>
            <a:pPr algn="just">
              <a:lnSpc>
                <a:spcPts val="2449"/>
              </a:lnSpc>
            </a:pPr>
            <a:r>
              <a:rPr lang="vi-VN" sz="1950">
                <a:solidFill>
                  <a:srgbClr val="1F2B5B"/>
                </a:solidFill>
                <a:ea typeface="Montserrat Bold"/>
                <a:cs typeface="Montserrat Bold"/>
                <a:sym typeface="Montserrat Bold"/>
              </a:rPr>
              <a:t>15</a:t>
            </a:r>
            <a:endParaRPr lang="en-US" sz="1950">
              <a:solidFill>
                <a:srgbClr val="1F2B5B"/>
              </a:solidFill>
              <a:ea typeface="Montserrat Bold"/>
              <a:cs typeface="Montserrat Bold"/>
              <a:sym typeface="Montserrat Bold"/>
            </a:endParaRPr>
          </a:p>
        </p:txBody>
      </p:sp>
      <p:sp>
        <p:nvSpPr>
          <p:cNvPr id="6" name="TextBox 15">
            <a:extLst>
              <a:ext uri="{FF2B5EF4-FFF2-40B4-BE49-F238E27FC236}">
                <a16:creationId xmlns:a16="http://schemas.microsoft.com/office/drawing/2014/main" id="{6A575BD3-F073-C59E-6298-856321640ABB}"/>
              </a:ext>
            </a:extLst>
          </p:cNvPr>
          <p:cNvSpPr txBox="1"/>
          <p:nvPr/>
        </p:nvSpPr>
        <p:spPr>
          <a:xfrm>
            <a:off x="285750" y="419100"/>
            <a:ext cx="13144500" cy="426079"/>
          </a:xfrm>
          <a:prstGeom prst="rect">
            <a:avLst/>
          </a:prstGeom>
        </p:spPr>
        <p:txBody>
          <a:bodyPr wrap="square" lIns="0" tIns="0" rIns="0" bIns="0" rtlCol="0" anchor="t">
            <a:spAutoFit/>
          </a:bodyPr>
          <a:lstStyle/>
          <a:p>
            <a:pPr marL="0" marR="0" lvl="0" indent="0" algn="ctr" defTabSz="914400" rtl="0" eaLnBrk="1" fontAlgn="auto" latinLnBrk="0" hangingPunct="1">
              <a:lnSpc>
                <a:spcPts val="3205"/>
              </a:lnSpc>
              <a:spcBef>
                <a:spcPct val="0"/>
              </a:spcBef>
              <a:spcAft>
                <a:spcPts val="0"/>
              </a:spcAft>
              <a:buClrTx/>
              <a:buSzTx/>
              <a:buFontTx/>
              <a:buNone/>
              <a:tabLst/>
              <a:defRPr/>
            </a:pPr>
            <a:r>
              <a:rPr kumimoji="0" lang="vi-VN" sz="4000" b="1" i="0" u="none" strike="noStrike" kern="1200" cap="none" spc="0" normalizeH="0" baseline="0" noProof="0">
                <a:ln>
                  <a:noFill/>
                </a:ln>
                <a:solidFill>
                  <a:srgbClr val="337096"/>
                </a:solidFill>
                <a:effectLst/>
                <a:uLnTx/>
                <a:uFillTx/>
                <a:latin typeface="Cambria" panose="02040503050406030204" pitchFamily="18" charset="0"/>
                <a:ea typeface="Cambria" panose="02040503050406030204" pitchFamily="18" charset="0"/>
                <a:cs typeface="Montserrat Bold"/>
                <a:sym typeface="Montserrat Bold"/>
              </a:rPr>
              <a:t>Conclusions and Recommendations</a:t>
            </a:r>
            <a:endParaRPr kumimoji="0" lang="en-US" sz="4000" b="1" i="0" u="none" strike="noStrike" kern="1200" cap="none" spc="0" normalizeH="0" baseline="0" noProof="0">
              <a:ln>
                <a:noFill/>
              </a:ln>
              <a:solidFill>
                <a:srgbClr val="337096"/>
              </a:solidFill>
              <a:effectLst/>
              <a:uLnTx/>
              <a:uFillTx/>
              <a:latin typeface="Cambria" panose="02040503050406030204" pitchFamily="18" charset="0"/>
              <a:ea typeface="Cambria" panose="02040503050406030204" pitchFamily="18" charset="0"/>
              <a:cs typeface="Montserrat Bold"/>
              <a:sym typeface="Montserrat Bold"/>
            </a:endParaRPr>
          </a:p>
        </p:txBody>
      </p:sp>
    </p:spTree>
    <p:extLst>
      <p:ext uri="{BB962C8B-B14F-4D97-AF65-F5344CB8AC3E}">
        <p14:creationId xmlns:p14="http://schemas.microsoft.com/office/powerpoint/2010/main" val="26686772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058166-EF74-0FDF-96D2-5329345594B9}"/>
            </a:ext>
          </a:extLst>
        </p:cNvPr>
        <p:cNvGrpSpPr/>
        <p:nvPr/>
      </p:nvGrpSpPr>
      <p:grpSpPr>
        <a:xfrm>
          <a:off x="0" y="0"/>
          <a:ext cx="0" cy="0"/>
          <a:chOff x="0" y="0"/>
          <a:chExt cx="0" cy="0"/>
        </a:xfrm>
      </p:grpSpPr>
      <p:sp>
        <p:nvSpPr>
          <p:cNvPr id="8" name="TextBox 13">
            <a:extLst>
              <a:ext uri="{FF2B5EF4-FFF2-40B4-BE49-F238E27FC236}">
                <a16:creationId xmlns:a16="http://schemas.microsoft.com/office/drawing/2014/main" id="{CAB7DCC7-A63A-E66B-DA81-5F8255DCC89A}"/>
              </a:ext>
            </a:extLst>
          </p:cNvPr>
          <p:cNvSpPr txBox="1"/>
          <p:nvPr/>
        </p:nvSpPr>
        <p:spPr>
          <a:xfrm>
            <a:off x="514350" y="625101"/>
            <a:ext cx="12687300" cy="9356408"/>
          </a:xfrm>
          <a:prstGeom prst="rect">
            <a:avLst/>
          </a:prstGeom>
        </p:spPr>
        <p:txBody>
          <a:bodyPr wrap="square" lIns="0" tIns="0" rIns="0" bIns="0" rtlCol="0" anchor="t">
            <a:spAutoFit/>
          </a:bodyPr>
          <a:lstStyle/>
          <a:p>
            <a:pPr algn="just"/>
            <a:r>
              <a:rPr lang="vi-VN" sz="1600"/>
              <a:t>[1] F. Alongi </a:t>
            </a:r>
            <a:r>
              <a:rPr lang="vi-VN" sz="1600" i="1"/>
              <a:t>et al.</a:t>
            </a:r>
            <a:r>
              <a:rPr lang="vi-VN" sz="1600"/>
              <a:t>, “First experience and clinical results using a new non-coplanar mono-isocenter technique (HyperArc</a:t>
            </a:r>
            <a:r>
              <a:rPr lang="vi-VN" sz="1600" baseline="30000"/>
              <a:t>TM</a:t>
            </a:r>
            <a:r>
              <a:rPr lang="vi-VN" sz="1600"/>
              <a:t>) for Linac-based VMAT radiosurgery in brain metastases,” </a:t>
            </a:r>
            <a:r>
              <a:rPr lang="vi-VN" sz="1600" i="1"/>
              <a:t>J. Cancer Res. Clin. Oncol.</a:t>
            </a:r>
            <a:r>
              <a:rPr lang="vi-VN" sz="1600"/>
              <a:t>, vol. 145, no. 1, pp. 193–200, Jan. 2019.</a:t>
            </a:r>
          </a:p>
          <a:p>
            <a:pPr algn="just"/>
            <a:r>
              <a:rPr lang="vi-VN" sz="1600"/>
              <a:t>[2] O. Kamst and P. Desai, “Evaluation of HyperArc</a:t>
            </a:r>
            <a:r>
              <a:rPr lang="vi-VN" sz="1600" baseline="30000"/>
              <a:t>TM</a:t>
            </a:r>
            <a:r>
              <a:rPr lang="vi-VN" sz="1600"/>
              <a:t> using film and portal dosimetry quality assurance,” </a:t>
            </a:r>
            <a:r>
              <a:rPr lang="vi-VN" sz="1600" i="1"/>
              <a:t>Phys. Eng. Sci. Med.</a:t>
            </a:r>
            <a:r>
              <a:rPr lang="vi-VN" sz="1600"/>
              <a:t>, vol. 46, no. 1, pp. 57–66, Mar. 2023.</a:t>
            </a:r>
          </a:p>
          <a:p>
            <a:pPr algn="just"/>
            <a:r>
              <a:rPr lang="vi-VN" sz="1600"/>
              <a:t>[3] T. Mee, N. F. Kirkby, N. N. Defourny, K. J. Kirkby, and N. G. Burnet, “The use of radiotherapy, surgery and chemotherapy in the curative treatment of cancer: results from the FORTY (Favourable Outcomes from RadioTherapY) project,” </a:t>
            </a:r>
            <a:r>
              <a:rPr lang="vi-VN" sz="1600" i="1"/>
              <a:t>Br. J. Radiol.</a:t>
            </a:r>
            <a:r>
              <a:rPr lang="vi-VN" sz="1600"/>
              <a:t>, vol. 96, no. 1152, Nov. 2023.</a:t>
            </a:r>
          </a:p>
          <a:p>
            <a:pPr algn="just"/>
            <a:r>
              <a:rPr lang="vi-VN" sz="1600"/>
              <a:t>[4] A. Holt </a:t>
            </a:r>
            <a:r>
              <a:rPr lang="vi-VN" sz="1600" i="1"/>
              <a:t>et al.</a:t>
            </a:r>
            <a:r>
              <a:rPr lang="vi-VN" sz="1600"/>
              <a:t>, “Multi-institutional comparison of volumetric modulated arc therapy vs. intensity-modulated radiation therapy for head-and-neck cancer: A planning study,” </a:t>
            </a:r>
            <a:r>
              <a:rPr lang="vi-VN" sz="1600" i="1"/>
              <a:t>Radiat. Oncol.</a:t>
            </a:r>
            <a:r>
              <a:rPr lang="vi-VN" sz="1600"/>
              <a:t>, vol. 8, no. 1, pp. 1–11, Jan. 2013.</a:t>
            </a:r>
          </a:p>
          <a:p>
            <a:pPr algn="just"/>
            <a:r>
              <a:rPr lang="vi-VN" sz="1600"/>
              <a:t>[5] L. Nicosia </a:t>
            </a:r>
            <a:r>
              <a:rPr lang="vi-VN" sz="1600" i="1"/>
              <a:t>et al.</a:t>
            </a:r>
            <a:r>
              <a:rPr lang="vi-VN" sz="1600"/>
              <a:t>, “Repeated stereotactic radiosurgery (SRS) using a non-coplanar mono-isocenter (HyperArc</a:t>
            </a:r>
            <a:r>
              <a:rPr lang="vi-VN" sz="1600" baseline="30000"/>
              <a:t>TM</a:t>
            </a:r>
            <a:r>
              <a:rPr lang="vi-VN" sz="1600"/>
              <a:t>) technique versus upfront whole-brain radiotherapy (WBRT): a matched-pair analysis,” </a:t>
            </a:r>
            <a:r>
              <a:rPr lang="vi-VN" sz="1600" i="1"/>
              <a:t>Clin. Exp. Metastasis</a:t>
            </a:r>
            <a:r>
              <a:rPr lang="vi-VN" sz="1600"/>
              <a:t>, vol. 37, no. 1, pp. 77–83, Feb. 2020.</a:t>
            </a:r>
          </a:p>
          <a:p>
            <a:pPr algn="just"/>
            <a:r>
              <a:rPr lang="vi-VN" sz="1600"/>
              <a:t>[6] G. G. Hanna </a:t>
            </a:r>
            <a:r>
              <a:rPr lang="vi-VN" sz="1600" i="1"/>
              <a:t>et al.</a:t>
            </a:r>
            <a:r>
              <a:rPr lang="vi-VN" sz="1600"/>
              <a:t>, “UK Consensus on Normal Tissue Dose Constraints for Stereotactic Radiotherapy,” </a:t>
            </a:r>
            <a:r>
              <a:rPr lang="vi-VN" sz="1600" i="1"/>
              <a:t>Clin. Oncol.</a:t>
            </a:r>
            <a:r>
              <a:rPr lang="vi-VN" sz="1600"/>
              <a:t>, vol. 30, no. 1, pp. 5–14, Jan. 2018, doi: 10.1016/j.clon.2017.09.007.</a:t>
            </a:r>
          </a:p>
          <a:p>
            <a:pPr algn="just"/>
            <a:r>
              <a:rPr lang="vi-VN" sz="1600"/>
              <a:t>[7] D. I. Thwaites, B. J. Mijnheer, and J. A. Mills, “Chapter 12: Quality Assurance of External Beam Radiotherapy Set of 146 slides based on the chapter authored by of the IAEA publication: Review of Radiation Oncology Physics: A Handbook for Teachers and Students IAEA Review of Radiation Oncology Physics: A,” pp. 1–73, 2006.</a:t>
            </a:r>
          </a:p>
          <a:p>
            <a:pPr algn="just"/>
            <a:r>
              <a:rPr lang="vi-VN" sz="1600"/>
              <a:t>[8] R. F. Krauss </a:t>
            </a:r>
            <a:r>
              <a:rPr lang="vi-VN" sz="1600" i="1"/>
              <a:t>et al.</a:t>
            </a:r>
            <a:r>
              <a:rPr lang="vi-VN" sz="1600"/>
              <a:t>, “AAPM Medical Physics Practice Guideline 8.b: Linear accelerator performance tests,” </a:t>
            </a:r>
            <a:r>
              <a:rPr lang="vi-VN" sz="1600" i="1"/>
              <a:t>J. Appl. Clin. Med. Phys.</a:t>
            </a:r>
            <a:r>
              <a:rPr lang="vi-VN" sz="1600"/>
              <a:t>, vol. 24, no. 11, Nov. 2023.</a:t>
            </a:r>
          </a:p>
          <a:p>
            <a:pPr algn="just"/>
            <a:r>
              <a:rPr lang="vi-VN" sz="1600"/>
              <a:t>[9] E. E. Klein </a:t>
            </a:r>
            <a:r>
              <a:rPr lang="vi-VN" sz="1600" i="1"/>
              <a:t>et al.</a:t>
            </a:r>
            <a:r>
              <a:rPr lang="vi-VN" sz="1600"/>
              <a:t>, “Task Group 142 report : Quality assurance of medical accelerators a …,” no. September, pp. 4197–4212, 2009.</a:t>
            </a:r>
          </a:p>
          <a:p>
            <a:pPr algn="just"/>
            <a:r>
              <a:rPr lang="vi-VN" sz="1600"/>
              <a:t>[10] K. R. Muralidhar </a:t>
            </a:r>
            <a:r>
              <a:rPr lang="vi-VN" sz="1600" i="1"/>
              <a:t>et al.</a:t>
            </a:r>
            <a:r>
              <a:rPr lang="vi-VN" sz="1600"/>
              <a:t>, “Clinical Application of Portal Dosimetry for Pre-treatment Dosimetric Verification Across Various Diagnoses Using Electronic Portal Imaging Integrated with Epibeam,” </a:t>
            </a:r>
            <a:r>
              <a:rPr lang="vi-VN" sz="1600" i="1"/>
              <a:t>Am. J. Clin. Exp. Med. 2025, Vol. 13, Page 1</a:t>
            </a:r>
            <a:r>
              <a:rPr lang="vi-VN" sz="1600"/>
              <a:t>, vol. 13, no. 1, pp. 1–7, Feb. 2025.</a:t>
            </a:r>
          </a:p>
          <a:p>
            <a:pPr algn="just"/>
            <a:r>
              <a:rPr lang="vi-VN" sz="1600"/>
              <a:t>[11] P. Q. Uy, “Đảm bảo chất lượng kế hoạch VMAT tại bệnh viện Ung Bướu TP. Hồ Chí Minh,”  Luận Văn Thạc Sĩ Vật Lý,Trường Đại Học Khoa Học Tự Nhiên, TP. Hồ Chí Minh, 2020.</a:t>
            </a:r>
          </a:p>
          <a:p>
            <a:pPr algn="just"/>
            <a:r>
              <a:rPr lang="vi-VN" sz="1600"/>
              <a:t>[12] I. D. GmbH, “MyQA SRS - Accuracy of film QA: IBA Dosimetry.” Accessed: Jun. 13, 2025. Available: https://www.iba-dosimetry.com/product/MyQA-srs#</a:t>
            </a:r>
          </a:p>
          <a:p>
            <a:pPr algn="just"/>
            <a:r>
              <a:rPr lang="vi-VN" sz="1600"/>
              <a:t>[13] I. Junis, Y. Yousif, R. Stensmyr, and J. Barber, “Comprehensive characterisation of the IBA MyQA SRS for SRS and SBRT patient specific quality assurance,” </a:t>
            </a:r>
            <a:r>
              <a:rPr lang="vi-VN" sz="1600" i="1"/>
              <a:t>Phys. Eng. Sci. Med.</a:t>
            </a:r>
            <a:r>
              <a:rPr lang="vi-VN" sz="1600"/>
              <a:t>, vol. 47, no. 1, pp. 327–337, Mar. 2024.</a:t>
            </a:r>
          </a:p>
          <a:p>
            <a:pPr algn="just"/>
            <a:r>
              <a:rPr lang="vi-VN" sz="1600"/>
              <a:t>[14] Y. Zhou </a:t>
            </a:r>
            <a:r>
              <a:rPr lang="vi-VN" sz="1600" i="1"/>
              <a:t>et al.</a:t>
            </a:r>
            <a:r>
              <a:rPr lang="vi-VN" sz="1600"/>
              <a:t>, “Commissioning and clinical evaluation of a novel high-resolution quality assurance digital detector array for SRS and SBRT,” </a:t>
            </a:r>
            <a:r>
              <a:rPr lang="vi-VN" sz="1600" i="1"/>
              <a:t>J. Appl. Clin. Med. Phys.</a:t>
            </a:r>
            <a:r>
              <a:rPr lang="vi-VN" sz="1600"/>
              <a:t>, vol. 25, no. 4, Apr. 2024.</a:t>
            </a:r>
          </a:p>
          <a:p>
            <a:pPr algn="just"/>
            <a:r>
              <a:rPr lang="vi-VN" sz="1600"/>
              <a:t>[15] D. A. Low and J. F. Dempsey, “Evaluation of the gamma dose distribution comparison method,” </a:t>
            </a:r>
            <a:r>
              <a:rPr lang="vi-VN" sz="1600" i="1"/>
              <a:t>Med. Phys.</a:t>
            </a:r>
            <a:r>
              <a:rPr lang="vi-VN" sz="1600"/>
              <a:t>, vol. 30, no. 9, pp. 2455–2464, Sep. 2003.</a:t>
            </a:r>
          </a:p>
          <a:p>
            <a:pPr algn="just"/>
            <a:r>
              <a:rPr lang="vi-VN" sz="1600"/>
              <a:t>[16] N. Dogan </a:t>
            </a:r>
            <a:r>
              <a:rPr lang="vi-VN" sz="1600" i="1"/>
              <a:t>et al.</a:t>
            </a:r>
            <a:r>
              <a:rPr lang="vi-VN" sz="1600"/>
              <a:t>, “AAPM Task Group Report 307: Use of EPIDs for Patient-Specific IMRT and VMAT QA,” </a:t>
            </a:r>
            <a:r>
              <a:rPr lang="vi-VN" sz="1600" i="1"/>
              <a:t>Med. Phys.</a:t>
            </a:r>
            <a:r>
              <a:rPr lang="vi-VN" sz="1600"/>
              <a:t>, vol. 50, no. 8, pp. e865–e903, Aug. 2023.</a:t>
            </a:r>
          </a:p>
          <a:p>
            <a:pPr algn="just"/>
            <a:r>
              <a:rPr lang="vi-VN" sz="1600"/>
              <a:t>[17] L. A. Vazquez Quino </a:t>
            </a:r>
            <a:r>
              <a:rPr lang="vi-VN" sz="1600" i="1"/>
              <a:t>et al.</a:t>
            </a:r>
            <a:r>
              <a:rPr lang="vi-VN" sz="1600"/>
              <a:t>, “Patient specific pre-treatment QA verification using an EPID approach,” </a:t>
            </a:r>
            <a:r>
              <a:rPr lang="vi-VN" sz="1600" i="1"/>
              <a:t>Technol. Cancer Res. Treat.</a:t>
            </a:r>
            <a:r>
              <a:rPr lang="vi-VN" sz="1600"/>
              <a:t>, vol. 13, no. 1, pp. 1–10, 2014.</a:t>
            </a:r>
          </a:p>
          <a:p>
            <a:pPr algn="just"/>
            <a:r>
              <a:rPr lang="vi-VN" sz="1600"/>
              <a:t>[18] D. Pokhrel, J. Misa, S. McCarthy, and W. St. Clair, “Reporting Clinical Results of EPID-based Patient Specific Quality Assurance for Brain SRS/SRT: Demonstrating the Feasibility of Same Day Stereotactic Radiosurgery via HyperArc Delivery,” </a:t>
            </a:r>
            <a:r>
              <a:rPr lang="vi-VN" sz="1600" i="1"/>
              <a:t>Adv. Radiat. Oncol.</a:t>
            </a:r>
            <a:r>
              <a:rPr lang="vi-VN" sz="1600"/>
              <a:t>, p. 101831, Jun. 2025.</a:t>
            </a:r>
          </a:p>
        </p:txBody>
      </p:sp>
      <p:sp>
        <p:nvSpPr>
          <p:cNvPr id="9" name="TextBox 5">
            <a:extLst>
              <a:ext uri="{FF2B5EF4-FFF2-40B4-BE49-F238E27FC236}">
                <a16:creationId xmlns:a16="http://schemas.microsoft.com/office/drawing/2014/main" id="{07490FA1-CCD0-2BE9-6EB4-F390D11E9CF0}"/>
              </a:ext>
            </a:extLst>
          </p:cNvPr>
          <p:cNvSpPr txBox="1"/>
          <p:nvPr/>
        </p:nvSpPr>
        <p:spPr>
          <a:xfrm>
            <a:off x="13299350" y="9984705"/>
            <a:ext cx="579285" cy="295274"/>
          </a:xfrm>
          <a:prstGeom prst="rect">
            <a:avLst/>
          </a:prstGeom>
        </p:spPr>
        <p:txBody>
          <a:bodyPr wrap="square" lIns="0" tIns="0" rIns="0" bIns="0" rtlCol="0" anchor="t">
            <a:spAutoFit/>
          </a:bodyPr>
          <a:lstStyle/>
          <a:p>
            <a:pPr algn="just">
              <a:lnSpc>
                <a:spcPts val="2449"/>
              </a:lnSpc>
            </a:pPr>
            <a:r>
              <a:rPr lang="vi-VN" sz="1950">
                <a:solidFill>
                  <a:srgbClr val="1F2B5B"/>
                </a:solidFill>
                <a:latin typeface="+mj-lt"/>
                <a:ea typeface="Montserrat Bold"/>
                <a:cs typeface="Montserrat Bold"/>
                <a:sym typeface="Montserrat Bold"/>
              </a:rPr>
              <a:t>16</a:t>
            </a:r>
            <a:endParaRPr lang="en-US" sz="1950">
              <a:solidFill>
                <a:srgbClr val="1F2B5B"/>
              </a:solidFill>
              <a:latin typeface="+mj-lt"/>
              <a:ea typeface="Montserrat Bold"/>
              <a:cs typeface="Montserrat Bold"/>
              <a:sym typeface="Montserrat Bold"/>
            </a:endParaRPr>
          </a:p>
        </p:txBody>
      </p:sp>
      <p:sp>
        <p:nvSpPr>
          <p:cNvPr id="10" name="TextBox 15">
            <a:extLst>
              <a:ext uri="{FF2B5EF4-FFF2-40B4-BE49-F238E27FC236}">
                <a16:creationId xmlns:a16="http://schemas.microsoft.com/office/drawing/2014/main" id="{853262EF-F65C-9FFB-2C96-31FD080C7514}"/>
              </a:ext>
            </a:extLst>
          </p:cNvPr>
          <p:cNvSpPr txBox="1"/>
          <p:nvPr/>
        </p:nvSpPr>
        <p:spPr>
          <a:xfrm>
            <a:off x="414012" y="199022"/>
            <a:ext cx="13144500" cy="426079"/>
          </a:xfrm>
          <a:prstGeom prst="rect">
            <a:avLst/>
          </a:prstGeom>
        </p:spPr>
        <p:txBody>
          <a:bodyPr wrap="square" lIns="0" tIns="0" rIns="0" bIns="0" rtlCol="0" anchor="t">
            <a:spAutoFit/>
          </a:bodyPr>
          <a:lstStyle/>
          <a:p>
            <a:pPr marL="0" marR="0" lvl="0" indent="0" algn="ctr" defTabSz="914400" rtl="0" eaLnBrk="1" fontAlgn="auto" latinLnBrk="0" hangingPunct="1">
              <a:lnSpc>
                <a:spcPts val="3205"/>
              </a:lnSpc>
              <a:spcBef>
                <a:spcPct val="0"/>
              </a:spcBef>
              <a:spcAft>
                <a:spcPts val="0"/>
              </a:spcAft>
              <a:buClrTx/>
              <a:buSzTx/>
              <a:buFontTx/>
              <a:buNone/>
              <a:tabLst/>
              <a:defRPr/>
            </a:pPr>
            <a:r>
              <a:rPr kumimoji="0" lang="vi-VN" sz="4000" b="1" i="0" u="none" strike="noStrike" kern="1200" cap="none" spc="0" normalizeH="0" baseline="0" noProof="0">
                <a:ln>
                  <a:noFill/>
                </a:ln>
                <a:solidFill>
                  <a:srgbClr val="337096"/>
                </a:solidFill>
                <a:effectLst/>
                <a:uLnTx/>
                <a:uFillTx/>
                <a:latin typeface="Cambria" panose="02040503050406030204" pitchFamily="18" charset="0"/>
                <a:ea typeface="Cambria" panose="02040503050406030204" pitchFamily="18" charset="0"/>
                <a:cs typeface="Montserrat Bold"/>
                <a:sym typeface="Montserrat Bold"/>
              </a:rPr>
              <a:t>References</a:t>
            </a:r>
            <a:endParaRPr kumimoji="0" lang="en-US" sz="4000" b="1" i="0" u="none" strike="noStrike" kern="1200" cap="none" spc="0" normalizeH="0" baseline="0" noProof="0">
              <a:ln>
                <a:noFill/>
              </a:ln>
              <a:solidFill>
                <a:srgbClr val="337096"/>
              </a:solidFill>
              <a:effectLst/>
              <a:uLnTx/>
              <a:uFillTx/>
              <a:latin typeface="Cambria" panose="02040503050406030204" pitchFamily="18" charset="0"/>
              <a:ea typeface="Cambria" panose="02040503050406030204" pitchFamily="18" charset="0"/>
              <a:cs typeface="Montserrat Bold"/>
              <a:sym typeface="Montserrat Bold"/>
            </a:endParaRPr>
          </a:p>
        </p:txBody>
      </p:sp>
    </p:spTree>
    <p:extLst>
      <p:ext uri="{BB962C8B-B14F-4D97-AF65-F5344CB8AC3E}">
        <p14:creationId xmlns:p14="http://schemas.microsoft.com/office/powerpoint/2010/main" val="32666719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BFAF8"/>
        </a:solidFill>
        <a:effectLst/>
      </p:bgPr>
    </p:bg>
    <p:spTree>
      <p:nvGrpSpPr>
        <p:cNvPr id="1" name=""/>
        <p:cNvGrpSpPr/>
        <p:nvPr/>
      </p:nvGrpSpPr>
      <p:grpSpPr>
        <a:xfrm>
          <a:off x="0" y="0"/>
          <a:ext cx="0" cy="0"/>
          <a:chOff x="0" y="0"/>
          <a:chExt cx="0" cy="0"/>
        </a:xfrm>
      </p:grpSpPr>
      <p:sp>
        <p:nvSpPr>
          <p:cNvPr id="2" name="Freeform 2"/>
          <p:cNvSpPr/>
          <p:nvPr/>
        </p:nvSpPr>
        <p:spPr>
          <a:xfrm>
            <a:off x="-1569713" y="6286500"/>
            <a:ext cx="16855425" cy="5301797"/>
          </a:xfrm>
          <a:custGeom>
            <a:avLst/>
            <a:gdLst/>
            <a:ahLst/>
            <a:cxnLst/>
            <a:rect l="l" t="t" r="r" b="b"/>
            <a:pathLst>
              <a:path w="22473900" h="7069063">
                <a:moveTo>
                  <a:pt x="0" y="0"/>
                </a:moveTo>
                <a:lnTo>
                  <a:pt x="22473899" y="0"/>
                </a:lnTo>
                <a:lnTo>
                  <a:pt x="22473899" y="7069063"/>
                </a:lnTo>
                <a:lnTo>
                  <a:pt x="0" y="7069063"/>
                </a:lnTo>
                <a:lnTo>
                  <a:pt x="0" y="0"/>
                </a:lnTo>
                <a:close/>
              </a:path>
            </a:pathLst>
          </a:custGeom>
          <a:blipFill>
            <a:blip r:embed="rId2">
              <a:alphaModFix amt="43999"/>
              <a:extLst>
                <a:ext uri="{96DAC541-7B7A-43D3-8B79-37D633B846F1}">
                  <asvg:svgBlip xmlns:asvg="http://schemas.microsoft.com/office/drawing/2016/SVG/main" r:embed="rId3"/>
                </a:ext>
              </a:extLst>
            </a:blip>
            <a:stretch>
              <a:fillRect/>
            </a:stretch>
          </a:blipFill>
        </p:spPr>
        <p:txBody>
          <a:bodyPr/>
          <a:lstStyle/>
          <a:p>
            <a:endParaRPr lang="vi-VN" sz="1350"/>
          </a:p>
        </p:txBody>
      </p:sp>
      <p:sp>
        <p:nvSpPr>
          <p:cNvPr id="3" name="TextBox 3"/>
          <p:cNvSpPr txBox="1"/>
          <p:nvPr/>
        </p:nvSpPr>
        <p:spPr>
          <a:xfrm>
            <a:off x="228599" y="3746163"/>
            <a:ext cx="13258800" cy="924036"/>
          </a:xfrm>
          <a:prstGeom prst="rect">
            <a:avLst/>
          </a:prstGeom>
        </p:spPr>
        <p:txBody>
          <a:bodyPr wrap="square" lIns="0" tIns="0" rIns="0" bIns="0" rtlCol="0" anchor="t">
            <a:spAutoFit/>
          </a:bodyPr>
          <a:lstStyle/>
          <a:p>
            <a:pPr algn="ctr">
              <a:lnSpc>
                <a:spcPts val="7883"/>
              </a:lnSpc>
              <a:spcBef>
                <a:spcPct val="0"/>
              </a:spcBef>
            </a:pPr>
            <a:r>
              <a:rPr lang="en-US" sz="5631" b="1">
                <a:solidFill>
                  <a:srgbClr val="1F4A7A"/>
                </a:solidFill>
                <a:latin typeface="Cambria" panose="02040503050406030204" pitchFamily="18" charset="0"/>
                <a:ea typeface="Cambria" panose="02040503050406030204" pitchFamily="18" charset="0"/>
                <a:cs typeface="Montserrat Bold"/>
                <a:sym typeface="Montserrat Bold"/>
              </a:rPr>
              <a:t>Thank you</a:t>
            </a:r>
          </a:p>
        </p:txBody>
      </p:sp>
      <p:sp>
        <p:nvSpPr>
          <p:cNvPr id="5" name="TextBox 5">
            <a:extLst>
              <a:ext uri="{FF2B5EF4-FFF2-40B4-BE49-F238E27FC236}">
                <a16:creationId xmlns:a16="http://schemas.microsoft.com/office/drawing/2014/main" id="{1F72921E-3805-39CF-A4B7-73C8A87A2024}"/>
              </a:ext>
            </a:extLst>
          </p:cNvPr>
          <p:cNvSpPr txBox="1"/>
          <p:nvPr/>
        </p:nvSpPr>
        <p:spPr>
          <a:xfrm>
            <a:off x="13343192" y="9738640"/>
            <a:ext cx="579285" cy="295274"/>
          </a:xfrm>
          <a:prstGeom prst="rect">
            <a:avLst/>
          </a:prstGeom>
        </p:spPr>
        <p:txBody>
          <a:bodyPr wrap="square" lIns="0" tIns="0" rIns="0" bIns="0" rtlCol="0" anchor="t">
            <a:spAutoFit/>
          </a:bodyPr>
          <a:lstStyle/>
          <a:p>
            <a:pPr algn="just">
              <a:lnSpc>
                <a:spcPts val="2449"/>
              </a:lnSpc>
            </a:pPr>
            <a:r>
              <a:rPr lang="en-US" sz="1950">
                <a:solidFill>
                  <a:srgbClr val="1F2B5B"/>
                </a:solidFill>
                <a:latin typeface="Arial" panose="020B0604020202020204" pitchFamily="34" charset="0"/>
                <a:ea typeface="Montserrat Bold"/>
                <a:cs typeface="Arial" panose="020B0604020202020204" pitchFamily="34" charset="0"/>
                <a:sym typeface="Montserrat Bold"/>
              </a:rPr>
              <a:t>17</a:t>
            </a:r>
          </a:p>
        </p:txBody>
      </p:sp>
      <p:sp>
        <p:nvSpPr>
          <p:cNvPr id="6" name="Freeform 2">
            <a:extLst>
              <a:ext uri="{FF2B5EF4-FFF2-40B4-BE49-F238E27FC236}">
                <a16:creationId xmlns:a16="http://schemas.microsoft.com/office/drawing/2014/main" id="{028BE179-A4DA-BFFC-8173-80F2C52F16B0}"/>
              </a:ext>
            </a:extLst>
          </p:cNvPr>
          <p:cNvSpPr/>
          <p:nvPr/>
        </p:nvSpPr>
        <p:spPr>
          <a:xfrm rot="10800000">
            <a:off x="-1219200" y="-2247900"/>
            <a:ext cx="16855425" cy="5301797"/>
          </a:xfrm>
          <a:custGeom>
            <a:avLst/>
            <a:gdLst/>
            <a:ahLst/>
            <a:cxnLst/>
            <a:rect l="l" t="t" r="r" b="b"/>
            <a:pathLst>
              <a:path w="22473900" h="7069063">
                <a:moveTo>
                  <a:pt x="0" y="0"/>
                </a:moveTo>
                <a:lnTo>
                  <a:pt x="22473899" y="0"/>
                </a:lnTo>
                <a:lnTo>
                  <a:pt x="22473899" y="7069063"/>
                </a:lnTo>
                <a:lnTo>
                  <a:pt x="0" y="7069063"/>
                </a:lnTo>
                <a:lnTo>
                  <a:pt x="0" y="0"/>
                </a:lnTo>
                <a:close/>
              </a:path>
            </a:pathLst>
          </a:custGeom>
          <a:blipFill>
            <a:blip r:embed="rId2">
              <a:alphaModFix amt="43999"/>
              <a:extLst>
                <a:ext uri="{96DAC541-7B7A-43D3-8B79-37D633B846F1}">
                  <asvg:svgBlip xmlns:asvg="http://schemas.microsoft.com/office/drawing/2016/SVG/main" r:embed="rId3"/>
                </a:ext>
              </a:extLst>
            </a:blip>
            <a:stretch>
              <a:fillRect/>
            </a:stretch>
          </a:blipFill>
        </p:spPr>
        <p:txBody>
          <a:bodyPr/>
          <a:lstStyle/>
          <a:p>
            <a:endParaRPr lang="vi-VN" sz="135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id="{5598FEBA-D58E-A9E3-7631-2A8EE694D7CD}"/>
              </a:ext>
            </a:extLst>
          </p:cNvPr>
          <p:cNvSpPr txBox="1"/>
          <p:nvPr/>
        </p:nvSpPr>
        <p:spPr>
          <a:xfrm>
            <a:off x="997450" y="4825262"/>
            <a:ext cx="12024968" cy="3762248"/>
          </a:xfrm>
          <a:prstGeom prst="rect">
            <a:avLst/>
          </a:prstGeom>
          <a:solidFill>
            <a:schemeClr val="bg1"/>
          </a:solidFill>
          <a:ln>
            <a:solidFill>
              <a:schemeClr val="bg1"/>
            </a:solidFill>
          </a:ln>
        </p:spPr>
        <p:txBody>
          <a:bodyPr wrap="square" lIns="0" tIns="0" rIns="0" bIns="0" rtlCol="0" anchor="t">
            <a:spAutoFit/>
          </a:bodyPr>
          <a:lstStyle/>
          <a:p>
            <a:pPr algn="just">
              <a:lnSpc>
                <a:spcPts val="2567"/>
              </a:lnSpc>
              <a:spcBef>
                <a:spcPct val="0"/>
              </a:spcBef>
            </a:pPr>
            <a:r>
              <a:rPr lang="vi-VN" sz="2800">
                <a:solidFill>
                  <a:srgbClr val="1F2B5B"/>
                </a:solidFill>
                <a:ea typeface="Montserrat"/>
                <a:cs typeface="Montserrat"/>
                <a:sym typeface="Montserrat"/>
              </a:rPr>
              <a:t>In which:</a:t>
            </a:r>
            <a:endParaRPr lang="vi-VN" sz="2800" dirty="0">
              <a:solidFill>
                <a:srgbClr val="1F2B5B"/>
              </a:solidFill>
              <a:ea typeface="Montserrat"/>
              <a:cs typeface="Montserrat"/>
              <a:sym typeface="Montserrat"/>
            </a:endParaRPr>
          </a:p>
          <a:p>
            <a:pPr marL="457200" indent="-457200" algn="just">
              <a:lnSpc>
                <a:spcPct val="150000"/>
              </a:lnSpc>
              <a:spcBef>
                <a:spcPct val="0"/>
              </a:spcBef>
              <a:buFontTx/>
              <a:buChar char="-"/>
            </a:pPr>
            <a:r>
              <a:rPr lang="en-US" sz="2800">
                <a:solidFill>
                  <a:srgbClr val="1F2B5B"/>
                </a:solidFill>
                <a:latin typeface="Arial" panose="020B0604020202020204" pitchFamily="34" charset="0"/>
                <a:ea typeface="Montserrat"/>
                <a:cs typeface="Arial" panose="020B0604020202020204" pitchFamily="34" charset="0"/>
                <a:sym typeface="Montserrat"/>
              </a:rPr>
              <a:t>The gamma value (Γ) compares a point on the measured dose distribution (m) with the corresponding point on the calculated dose distribution from the treatment plan (c).</a:t>
            </a:r>
            <a:endParaRPr lang="vi-VN" sz="2800">
              <a:solidFill>
                <a:srgbClr val="1F2B5B"/>
              </a:solidFill>
              <a:latin typeface="Arial" panose="020B0604020202020204" pitchFamily="34" charset="0"/>
              <a:ea typeface="Montserrat"/>
              <a:cs typeface="Arial" panose="020B0604020202020204" pitchFamily="34" charset="0"/>
              <a:sym typeface="Montserrat"/>
            </a:endParaRPr>
          </a:p>
          <a:p>
            <a:pPr marL="571500" indent="-571500" algn="just">
              <a:lnSpc>
                <a:spcPct val="150000"/>
              </a:lnSpc>
              <a:spcBef>
                <a:spcPct val="0"/>
              </a:spcBef>
              <a:buFontTx/>
              <a:buChar char="-"/>
            </a:pPr>
            <a:r>
              <a:rPr lang="vi-VN" sz="4000">
                <a:solidFill>
                  <a:srgbClr val="1F2B5B"/>
                </a:solidFill>
                <a:ea typeface="Montserrat"/>
                <a:cs typeface="Montserrat"/>
                <a:sym typeface="Montserrat"/>
              </a:rPr>
              <a:t>            </a:t>
            </a:r>
            <a:r>
              <a:rPr lang="en-US" sz="2800">
                <a:solidFill>
                  <a:srgbClr val="1F2B5B"/>
                </a:solidFill>
                <a:latin typeface="Arial" panose="020B0604020202020204" pitchFamily="34" charset="0"/>
                <a:ea typeface="ADLaM Display" panose="02010000000000000000" pitchFamily="2" charset="0"/>
                <a:cs typeface="Arial" panose="020B0604020202020204" pitchFamily="34" charset="0"/>
                <a:sym typeface="Montserrat"/>
              </a:rPr>
              <a:t>Distance to Agreement</a:t>
            </a:r>
            <a:endParaRPr lang="vi-VN" sz="2800">
              <a:solidFill>
                <a:srgbClr val="1F2B5B"/>
              </a:solidFill>
              <a:ea typeface="Montserrat"/>
              <a:cs typeface="Montserrat"/>
              <a:sym typeface="Montserrat"/>
            </a:endParaRPr>
          </a:p>
          <a:p>
            <a:pPr marL="571500" indent="-571500" algn="just">
              <a:lnSpc>
                <a:spcPct val="150000"/>
              </a:lnSpc>
              <a:spcBef>
                <a:spcPct val="0"/>
              </a:spcBef>
              <a:buFontTx/>
              <a:buChar char="-"/>
            </a:pPr>
            <a:r>
              <a:rPr lang="vi-VN" sz="2800">
                <a:solidFill>
                  <a:srgbClr val="1F2B5B"/>
                </a:solidFill>
                <a:ea typeface="Montserrat"/>
                <a:cs typeface="Montserrat"/>
                <a:sym typeface="Montserrat"/>
              </a:rPr>
              <a:t>                 Dose Difference</a:t>
            </a:r>
            <a:endParaRPr lang="vi-VN" sz="2800" dirty="0">
              <a:solidFill>
                <a:srgbClr val="1F2B5B"/>
              </a:solidFill>
              <a:ea typeface="Montserrat"/>
              <a:cs typeface="Montserrat"/>
              <a:sym typeface="Montserrat"/>
            </a:endParaRPr>
          </a:p>
        </p:txBody>
      </p:sp>
      <p:sp>
        <p:nvSpPr>
          <p:cNvPr id="4" name="TextBox 5">
            <a:extLst>
              <a:ext uri="{FF2B5EF4-FFF2-40B4-BE49-F238E27FC236}">
                <a16:creationId xmlns:a16="http://schemas.microsoft.com/office/drawing/2014/main" id="{70726B3E-1CB7-971C-6616-83FAD0DE8275}"/>
              </a:ext>
            </a:extLst>
          </p:cNvPr>
          <p:cNvSpPr txBox="1"/>
          <p:nvPr/>
        </p:nvSpPr>
        <p:spPr>
          <a:xfrm>
            <a:off x="13426357" y="9827240"/>
            <a:ext cx="579285" cy="295274"/>
          </a:xfrm>
          <a:prstGeom prst="rect">
            <a:avLst/>
          </a:prstGeom>
        </p:spPr>
        <p:txBody>
          <a:bodyPr wrap="square" lIns="0" tIns="0" rIns="0" bIns="0" rtlCol="0" anchor="t">
            <a:spAutoFit/>
          </a:bodyPr>
          <a:lstStyle/>
          <a:p>
            <a:pPr algn="just">
              <a:lnSpc>
                <a:spcPts val="2449"/>
              </a:lnSpc>
            </a:pPr>
            <a:r>
              <a:rPr lang="vi-VN" sz="1950">
                <a:solidFill>
                  <a:srgbClr val="1F2B5B"/>
                </a:solidFill>
                <a:ea typeface="Montserrat Bold"/>
                <a:cs typeface="Montserrat Bold"/>
                <a:sym typeface="Montserrat Bold"/>
              </a:rPr>
              <a:t>5</a:t>
            </a:r>
            <a:endParaRPr lang="en-US" sz="1950">
              <a:solidFill>
                <a:srgbClr val="1F2B5B"/>
              </a:solidFill>
              <a:ea typeface="Montserrat Bold"/>
              <a:cs typeface="Montserrat Bold"/>
              <a:sym typeface="Montserrat Bold"/>
            </a:endParaRPr>
          </a:p>
        </p:txBody>
      </p:sp>
      <p:pic>
        <p:nvPicPr>
          <p:cNvPr id="9" name="Hình ảnh 8">
            <a:extLst>
              <a:ext uri="{FF2B5EF4-FFF2-40B4-BE49-F238E27FC236}">
                <a16:creationId xmlns:a16="http://schemas.microsoft.com/office/drawing/2014/main" id="{019E12DB-320E-EBD4-0212-BD24008149A4}"/>
              </a:ext>
            </a:extLst>
          </p:cNvPr>
          <p:cNvPicPr>
            <a:picLocks noChangeAspect="1"/>
          </p:cNvPicPr>
          <p:nvPr/>
        </p:nvPicPr>
        <p:blipFill>
          <a:blip r:embed="rId2"/>
          <a:stretch>
            <a:fillRect/>
          </a:stretch>
        </p:blipFill>
        <p:spPr>
          <a:xfrm>
            <a:off x="2747288" y="1835484"/>
            <a:ext cx="8221424" cy="2109923"/>
          </a:xfrm>
          <a:prstGeom prst="rect">
            <a:avLst/>
          </a:prstGeom>
        </p:spPr>
      </p:pic>
      <p:pic>
        <p:nvPicPr>
          <p:cNvPr id="15" name="Hình ảnh 14">
            <a:extLst>
              <a:ext uri="{FF2B5EF4-FFF2-40B4-BE49-F238E27FC236}">
                <a16:creationId xmlns:a16="http://schemas.microsoft.com/office/drawing/2014/main" id="{0BD27525-3B69-43C2-06C3-F216D6691E4E}"/>
              </a:ext>
            </a:extLst>
          </p:cNvPr>
          <p:cNvPicPr>
            <a:picLocks noChangeAspect="1"/>
          </p:cNvPicPr>
          <p:nvPr/>
        </p:nvPicPr>
        <p:blipFill>
          <a:blip r:embed="rId3"/>
          <a:stretch>
            <a:fillRect/>
          </a:stretch>
        </p:blipFill>
        <p:spPr>
          <a:xfrm>
            <a:off x="1344626" y="7898799"/>
            <a:ext cx="1805433" cy="801774"/>
          </a:xfrm>
          <a:prstGeom prst="rect">
            <a:avLst/>
          </a:prstGeom>
        </p:spPr>
      </p:pic>
      <p:pic>
        <p:nvPicPr>
          <p:cNvPr id="17" name="Hình ảnh 16">
            <a:extLst>
              <a:ext uri="{FF2B5EF4-FFF2-40B4-BE49-F238E27FC236}">
                <a16:creationId xmlns:a16="http://schemas.microsoft.com/office/drawing/2014/main" id="{BCB5AA4F-9805-408B-18BF-059A6EC5914D}"/>
              </a:ext>
            </a:extLst>
          </p:cNvPr>
          <p:cNvPicPr>
            <a:picLocks noChangeAspect="1"/>
          </p:cNvPicPr>
          <p:nvPr/>
        </p:nvPicPr>
        <p:blipFill>
          <a:blip r:embed="rId4"/>
          <a:stretch>
            <a:fillRect/>
          </a:stretch>
        </p:blipFill>
        <p:spPr>
          <a:xfrm>
            <a:off x="1485342" y="7249755"/>
            <a:ext cx="1524000" cy="643601"/>
          </a:xfrm>
          <a:prstGeom prst="rect">
            <a:avLst/>
          </a:prstGeom>
        </p:spPr>
      </p:pic>
      <p:sp>
        <p:nvSpPr>
          <p:cNvPr id="8" name="TextBox 15">
            <a:extLst>
              <a:ext uri="{FF2B5EF4-FFF2-40B4-BE49-F238E27FC236}">
                <a16:creationId xmlns:a16="http://schemas.microsoft.com/office/drawing/2014/main" id="{22FCA886-F0E8-C7E4-4F66-315E4EB0807C}"/>
              </a:ext>
            </a:extLst>
          </p:cNvPr>
          <p:cNvSpPr txBox="1"/>
          <p:nvPr/>
        </p:nvSpPr>
        <p:spPr>
          <a:xfrm>
            <a:off x="571500" y="720002"/>
            <a:ext cx="13144500" cy="426079"/>
          </a:xfrm>
          <a:prstGeom prst="rect">
            <a:avLst/>
          </a:prstGeom>
        </p:spPr>
        <p:txBody>
          <a:bodyPr wrap="square" lIns="0" tIns="0" rIns="0" bIns="0" rtlCol="0" anchor="t">
            <a:spAutoFit/>
          </a:bodyPr>
          <a:lstStyle/>
          <a:p>
            <a:pPr marL="0" marR="0" lvl="0" indent="0" algn="ctr" defTabSz="914400" rtl="0" eaLnBrk="1" fontAlgn="auto" latinLnBrk="0" hangingPunct="1">
              <a:lnSpc>
                <a:spcPts val="3205"/>
              </a:lnSpc>
              <a:spcBef>
                <a:spcPct val="0"/>
              </a:spcBef>
              <a:spcAft>
                <a:spcPts val="0"/>
              </a:spcAft>
              <a:buClrTx/>
              <a:buSzTx/>
              <a:buFontTx/>
              <a:buNone/>
              <a:tabLst/>
              <a:defRPr/>
            </a:pPr>
            <a:r>
              <a:rPr kumimoji="0" lang="vi-VN" sz="4000" b="1" i="0" u="none" strike="noStrike" kern="1200" cap="none" spc="0" normalizeH="0" baseline="0" noProof="0">
                <a:ln>
                  <a:noFill/>
                </a:ln>
                <a:solidFill>
                  <a:srgbClr val="337096"/>
                </a:solidFill>
                <a:effectLst/>
                <a:uLnTx/>
                <a:uFillTx/>
                <a:latin typeface="Cambria" panose="02040503050406030204" pitchFamily="18" charset="0"/>
                <a:ea typeface="Cambria" panose="02040503050406030204" pitchFamily="18" charset="0"/>
                <a:cs typeface="Montserrat Bold"/>
                <a:sym typeface="Montserrat Bold"/>
              </a:rPr>
              <a:t>Gamma Index</a:t>
            </a:r>
            <a:endParaRPr kumimoji="0" lang="en-US" sz="4000" b="1" i="0" u="none" strike="noStrike" kern="1200" cap="none" spc="0" normalizeH="0" baseline="0" noProof="0" dirty="0">
              <a:ln>
                <a:noFill/>
              </a:ln>
              <a:solidFill>
                <a:srgbClr val="337096"/>
              </a:solidFill>
              <a:effectLst/>
              <a:uLnTx/>
              <a:uFillTx/>
              <a:latin typeface="Cambria" panose="02040503050406030204" pitchFamily="18" charset="0"/>
              <a:ea typeface="Cambria" panose="02040503050406030204" pitchFamily="18" charset="0"/>
              <a:cs typeface="Montserrat Bold"/>
              <a:sym typeface="Montserrat Bold"/>
            </a:endParaRPr>
          </a:p>
        </p:txBody>
      </p:sp>
      <p:sp>
        <p:nvSpPr>
          <p:cNvPr id="6" name="Hộp Văn bản 5">
            <a:extLst>
              <a:ext uri="{FF2B5EF4-FFF2-40B4-BE49-F238E27FC236}">
                <a16:creationId xmlns:a16="http://schemas.microsoft.com/office/drawing/2014/main" id="{0B247AF6-F738-6B30-9BF4-A12534BF4E29}"/>
              </a:ext>
            </a:extLst>
          </p:cNvPr>
          <p:cNvSpPr txBox="1"/>
          <p:nvPr/>
        </p:nvSpPr>
        <p:spPr>
          <a:xfrm>
            <a:off x="11277600" y="2890446"/>
            <a:ext cx="1091200" cy="333425"/>
          </a:xfrm>
          <a:prstGeom prst="rect">
            <a:avLst/>
          </a:prstGeom>
          <a:ln>
            <a:solidFill>
              <a:schemeClr val="bg1"/>
            </a:solidFill>
          </a:ln>
        </p:spPr>
        <p:txBody>
          <a:bodyPr wrap="square" lIns="0" tIns="0" rIns="0" bIns="0" rtlCol="0" anchor="ctr" anchorCtr="0">
            <a:spAutoFit/>
          </a:bodyPr>
          <a:lstStyle/>
          <a:p>
            <a:pPr algn="ctr">
              <a:lnSpc>
                <a:spcPts val="2567"/>
              </a:lnSpc>
              <a:spcBef>
                <a:spcPct val="0"/>
              </a:spcBef>
            </a:pPr>
            <a:r>
              <a:rPr lang="vi-VN" sz="2250">
                <a:solidFill>
                  <a:srgbClr val="1F2B5B"/>
                </a:solidFill>
                <a:ea typeface="Montserrat"/>
                <a:cs typeface="Montserrat"/>
                <a:sym typeface="Montserrat"/>
              </a:rPr>
              <a:t>(1)</a:t>
            </a:r>
          </a:p>
        </p:txBody>
      </p:sp>
    </p:spTree>
    <p:extLst>
      <p:ext uri="{BB962C8B-B14F-4D97-AF65-F5344CB8AC3E}">
        <p14:creationId xmlns:p14="http://schemas.microsoft.com/office/powerpoint/2010/main" val="2614740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BFAF8"/>
        </a:solidFill>
        <a:effectLst/>
      </p:bgPr>
    </p:bg>
    <p:spTree>
      <p:nvGrpSpPr>
        <p:cNvPr id="1" name=""/>
        <p:cNvGrpSpPr/>
        <p:nvPr/>
      </p:nvGrpSpPr>
      <p:grpSpPr>
        <a:xfrm>
          <a:off x="0" y="0"/>
          <a:ext cx="0" cy="0"/>
          <a:chOff x="0" y="0"/>
          <a:chExt cx="0" cy="0"/>
        </a:xfrm>
      </p:grpSpPr>
      <p:sp>
        <p:nvSpPr>
          <p:cNvPr id="11" name="TextBox 6">
            <a:extLst>
              <a:ext uri="{FF2B5EF4-FFF2-40B4-BE49-F238E27FC236}">
                <a16:creationId xmlns:a16="http://schemas.microsoft.com/office/drawing/2014/main" id="{7AD6C387-F591-47E8-59BE-51AF5ABD3C9A}"/>
              </a:ext>
            </a:extLst>
          </p:cNvPr>
          <p:cNvSpPr txBox="1"/>
          <p:nvPr/>
        </p:nvSpPr>
        <p:spPr>
          <a:xfrm>
            <a:off x="340632" y="1104896"/>
            <a:ext cx="6955887" cy="6954789"/>
          </a:xfrm>
          <a:prstGeom prst="rect">
            <a:avLst/>
          </a:prstGeom>
        </p:spPr>
        <p:txBody>
          <a:bodyPr wrap="square" lIns="0" tIns="0" rIns="0" bIns="0" rtlCol="0" anchor="t">
            <a:spAutoFit/>
          </a:bodyPr>
          <a:lstStyle/>
          <a:p>
            <a:pPr algn="just">
              <a:lnSpc>
                <a:spcPct val="170000"/>
              </a:lnSpc>
              <a:spcBef>
                <a:spcPct val="0"/>
              </a:spcBef>
            </a:pPr>
            <a:r>
              <a:rPr lang="en-US" sz="3000">
                <a:solidFill>
                  <a:srgbClr val="1F2B5B"/>
                </a:solidFill>
                <a:latin typeface="Arial" panose="020B0604020202020204" pitchFamily="34" charset="0"/>
                <a:ea typeface="Cambria" panose="02040503050406030204" pitchFamily="18" charset="0"/>
                <a:cs typeface="Arial" panose="020B0604020202020204" pitchFamily="34" charset="0"/>
                <a:sym typeface="Montserrat"/>
              </a:rPr>
              <a:t>The HyperArc radiosurgery technique was specially developed by Varian, combining volumetric modulated arc therapy (VMAT) with non-coplanar arcs.</a:t>
            </a:r>
            <a:endParaRPr lang="vi-VN" sz="3000">
              <a:solidFill>
                <a:srgbClr val="1F2B5B"/>
              </a:solidFill>
              <a:latin typeface="Arial" panose="020B0604020202020204" pitchFamily="34" charset="0"/>
              <a:ea typeface="Cambria" panose="02040503050406030204" pitchFamily="18" charset="0"/>
              <a:cs typeface="Arial" panose="020B0604020202020204" pitchFamily="34" charset="0"/>
              <a:sym typeface="Montserrat"/>
            </a:endParaRPr>
          </a:p>
          <a:p>
            <a:pPr marL="625475" indent="-449263" algn="just">
              <a:lnSpc>
                <a:spcPct val="170000"/>
              </a:lnSpc>
              <a:spcBef>
                <a:spcPct val="0"/>
              </a:spcBef>
              <a:buFont typeface="Wingdings" panose="05000000000000000000" pitchFamily="2" charset="2"/>
              <a:buChar char="Ø"/>
            </a:pPr>
            <a:r>
              <a:rPr lang="en-US" sz="3000">
                <a:solidFill>
                  <a:srgbClr val="1F2B5B"/>
                </a:solidFill>
                <a:latin typeface="Arial" panose="020B0604020202020204" pitchFamily="34" charset="0"/>
                <a:ea typeface="Cambria" panose="02040503050406030204" pitchFamily="18" charset="0"/>
                <a:cs typeface="Arial" panose="020B0604020202020204" pitchFamily="34" charset="0"/>
                <a:sym typeface="Montserrat"/>
              </a:rPr>
              <a:t>Enables treatment of multiple lesions simultaneously.</a:t>
            </a:r>
          </a:p>
          <a:p>
            <a:pPr marL="625475" indent="-449263" algn="just">
              <a:lnSpc>
                <a:spcPct val="170000"/>
              </a:lnSpc>
              <a:spcBef>
                <a:spcPct val="0"/>
              </a:spcBef>
              <a:buFont typeface="Wingdings" panose="05000000000000000000" pitchFamily="2" charset="2"/>
              <a:buChar char="Ø"/>
            </a:pPr>
            <a:r>
              <a:rPr lang="en-US" sz="3000">
                <a:solidFill>
                  <a:srgbClr val="1F2B5B"/>
                </a:solidFill>
                <a:latin typeface="Arial" panose="020B0604020202020204" pitchFamily="34" charset="0"/>
                <a:ea typeface="Cambria" panose="02040503050406030204" pitchFamily="18" charset="0"/>
                <a:cs typeface="Arial" panose="020B0604020202020204" pitchFamily="34" charset="0"/>
                <a:sym typeface="Montserrat"/>
              </a:rPr>
              <a:t>Delivers dose distributions with extremely steep gradients.</a:t>
            </a:r>
          </a:p>
          <a:p>
            <a:pPr marL="625475" indent="-449263" algn="just">
              <a:lnSpc>
                <a:spcPct val="170000"/>
              </a:lnSpc>
              <a:spcBef>
                <a:spcPct val="0"/>
              </a:spcBef>
              <a:buFont typeface="Wingdings" panose="05000000000000000000" pitchFamily="2" charset="2"/>
              <a:buChar char="Ø"/>
            </a:pPr>
            <a:r>
              <a:rPr lang="en-US" sz="3000">
                <a:solidFill>
                  <a:srgbClr val="1F2B5B"/>
                </a:solidFill>
                <a:latin typeface="Arial" panose="020B0604020202020204" pitchFamily="34" charset="0"/>
                <a:ea typeface="Cambria" panose="02040503050406030204" pitchFamily="18" charset="0"/>
                <a:cs typeface="Arial" panose="020B0604020202020204" pitchFamily="34" charset="0"/>
                <a:sym typeface="Montserrat"/>
              </a:rPr>
              <a:t>Optimizes treatment planning.</a:t>
            </a:r>
            <a:endParaRPr lang="vi-VN" sz="3000">
              <a:solidFill>
                <a:srgbClr val="1F2B5B"/>
              </a:solidFill>
              <a:latin typeface="Arial" panose="020B0604020202020204" pitchFamily="34" charset="0"/>
              <a:ea typeface="Cambria" panose="02040503050406030204" pitchFamily="18" charset="0"/>
              <a:cs typeface="Arial" panose="020B0604020202020204" pitchFamily="34" charset="0"/>
              <a:sym typeface="Montserrat"/>
            </a:endParaRPr>
          </a:p>
        </p:txBody>
      </p:sp>
      <p:sp>
        <p:nvSpPr>
          <p:cNvPr id="12" name="TextBox 5">
            <a:extLst>
              <a:ext uri="{FF2B5EF4-FFF2-40B4-BE49-F238E27FC236}">
                <a16:creationId xmlns:a16="http://schemas.microsoft.com/office/drawing/2014/main" id="{FC18199F-AF1F-C2D4-5E48-2885658054FA}"/>
              </a:ext>
            </a:extLst>
          </p:cNvPr>
          <p:cNvSpPr txBox="1"/>
          <p:nvPr/>
        </p:nvSpPr>
        <p:spPr>
          <a:xfrm>
            <a:off x="13236628" y="9930867"/>
            <a:ext cx="579285" cy="307777"/>
          </a:xfrm>
          <a:prstGeom prst="rect">
            <a:avLst/>
          </a:prstGeom>
        </p:spPr>
        <p:txBody>
          <a:bodyPr wrap="square" lIns="0" tIns="0" rIns="0" bIns="0" rtlCol="0" anchor="t">
            <a:spAutoFit/>
          </a:bodyPr>
          <a:lstStyle/>
          <a:p>
            <a:pPr algn="just">
              <a:lnSpc>
                <a:spcPts val="2449"/>
              </a:lnSpc>
            </a:pPr>
            <a:r>
              <a:rPr lang="vi-VN" sz="2100">
                <a:solidFill>
                  <a:srgbClr val="1F2B5B"/>
                </a:solidFill>
                <a:ea typeface="Montserrat Bold"/>
                <a:cs typeface="Montserrat Bold"/>
                <a:sym typeface="Montserrat Bold"/>
              </a:rPr>
              <a:t>2</a:t>
            </a:r>
            <a:endParaRPr lang="en-US" sz="2100">
              <a:solidFill>
                <a:srgbClr val="1F2B5B"/>
              </a:solidFill>
              <a:ea typeface="Montserrat Bold"/>
              <a:cs typeface="Montserrat Bold"/>
              <a:sym typeface="Montserrat Bold"/>
            </a:endParaRPr>
          </a:p>
        </p:txBody>
      </p:sp>
      <p:sp>
        <p:nvSpPr>
          <p:cNvPr id="3" name="TextBox 15">
            <a:extLst>
              <a:ext uri="{FF2B5EF4-FFF2-40B4-BE49-F238E27FC236}">
                <a16:creationId xmlns:a16="http://schemas.microsoft.com/office/drawing/2014/main" id="{2BA365F2-FA52-2CDC-C2D2-78A69CEFD043}"/>
              </a:ext>
            </a:extLst>
          </p:cNvPr>
          <p:cNvSpPr txBox="1"/>
          <p:nvPr/>
        </p:nvSpPr>
        <p:spPr>
          <a:xfrm>
            <a:off x="1295400" y="467745"/>
            <a:ext cx="11430000" cy="424412"/>
          </a:xfrm>
          <a:prstGeom prst="rect">
            <a:avLst/>
          </a:prstGeom>
        </p:spPr>
        <p:txBody>
          <a:bodyPr wrap="square" lIns="0" tIns="0" rIns="0" bIns="0" rtlCol="0" anchor="t">
            <a:spAutoFit/>
          </a:bodyPr>
          <a:lstStyle/>
          <a:p>
            <a:pPr algn="ctr">
              <a:lnSpc>
                <a:spcPts val="3205"/>
              </a:lnSpc>
              <a:spcBef>
                <a:spcPct val="0"/>
              </a:spcBef>
            </a:pPr>
            <a:r>
              <a:rPr lang="vi-VN" sz="4000" b="1">
                <a:solidFill>
                  <a:srgbClr val="337096"/>
                </a:solidFill>
                <a:latin typeface="Cambria" panose="02040503050406030204" pitchFamily="18" charset="0"/>
                <a:ea typeface="Cambria" panose="02040503050406030204" pitchFamily="18" charset="0"/>
                <a:cs typeface="Montserrat Bold"/>
                <a:sym typeface="Montserrat Bold"/>
              </a:rPr>
              <a:t>HyperArc Stereotactic Radiosurgery Technique</a:t>
            </a:r>
            <a:endParaRPr lang="en-US" sz="4000" b="1" dirty="0">
              <a:solidFill>
                <a:srgbClr val="337096"/>
              </a:solidFill>
              <a:latin typeface="Cambria" panose="02040503050406030204" pitchFamily="18" charset="0"/>
              <a:ea typeface="Cambria" panose="02040503050406030204" pitchFamily="18" charset="0"/>
              <a:cs typeface="Montserrat Bold"/>
              <a:sym typeface="Montserrat Bold"/>
            </a:endParaRPr>
          </a:p>
        </p:txBody>
      </p:sp>
      <p:pic>
        <p:nvPicPr>
          <p:cNvPr id="5" name="Hình ảnh 4">
            <a:extLst>
              <a:ext uri="{FF2B5EF4-FFF2-40B4-BE49-F238E27FC236}">
                <a16:creationId xmlns:a16="http://schemas.microsoft.com/office/drawing/2014/main" id="{EE60B72B-9929-A7F6-7C50-07AA52F5D05B}"/>
              </a:ext>
            </a:extLst>
          </p:cNvPr>
          <p:cNvPicPr>
            <a:picLocks noChangeAspect="1"/>
          </p:cNvPicPr>
          <p:nvPr/>
        </p:nvPicPr>
        <p:blipFill>
          <a:blip r:embed="rId3"/>
          <a:srcRect l="27502" t="12162" r="30003" b="4491"/>
          <a:stretch>
            <a:fillRect/>
          </a:stretch>
        </p:blipFill>
        <p:spPr>
          <a:xfrm>
            <a:off x="7707993" y="1315749"/>
            <a:ext cx="5667375" cy="5354531"/>
          </a:xfrm>
          <a:prstGeom prst="rect">
            <a:avLst/>
          </a:prstGeom>
        </p:spPr>
      </p:pic>
      <p:sp>
        <p:nvSpPr>
          <p:cNvPr id="2" name="TextBox 6">
            <a:extLst>
              <a:ext uri="{FF2B5EF4-FFF2-40B4-BE49-F238E27FC236}">
                <a16:creationId xmlns:a16="http://schemas.microsoft.com/office/drawing/2014/main" id="{A31D6D2C-17DE-7607-995D-BCE70278DF73}"/>
              </a:ext>
            </a:extLst>
          </p:cNvPr>
          <p:cNvSpPr txBox="1"/>
          <p:nvPr/>
        </p:nvSpPr>
        <p:spPr>
          <a:xfrm>
            <a:off x="7415919" y="6921873"/>
            <a:ext cx="6251522" cy="1137812"/>
          </a:xfrm>
          <a:prstGeom prst="rect">
            <a:avLst/>
          </a:prstGeom>
        </p:spPr>
        <p:txBody>
          <a:bodyPr wrap="square" lIns="0" tIns="0" rIns="0" bIns="0" rtlCol="0" anchor="t">
            <a:spAutoFit/>
          </a:bodyPr>
          <a:lstStyle/>
          <a:p>
            <a:pPr algn="ctr">
              <a:lnSpc>
                <a:spcPct val="130000"/>
              </a:lnSpc>
              <a:spcBef>
                <a:spcPct val="0"/>
              </a:spcBef>
            </a:pPr>
            <a:r>
              <a:rPr lang="en-US" sz="3000">
                <a:solidFill>
                  <a:srgbClr val="1F2B5B"/>
                </a:solidFill>
                <a:ea typeface="Montserrat"/>
                <a:cs typeface="Montserrat"/>
                <a:sym typeface="Montserrat"/>
              </a:rPr>
              <a:t>Figure 1. 3D simulation image of a HyperArc treatment plan.</a:t>
            </a:r>
            <a:endParaRPr lang="vi-VN" sz="3000" dirty="0">
              <a:solidFill>
                <a:srgbClr val="1F2B5B"/>
              </a:solidFill>
              <a:ea typeface="Montserrat"/>
              <a:cs typeface="Montserrat"/>
              <a:sym typeface="Montserra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BFAF8"/>
        </a:solidFill>
        <a:effectLst/>
      </p:bgPr>
    </p:bg>
    <p:spTree>
      <p:nvGrpSpPr>
        <p:cNvPr id="1" name="">
          <a:extLst>
            <a:ext uri="{FF2B5EF4-FFF2-40B4-BE49-F238E27FC236}">
              <a16:creationId xmlns:a16="http://schemas.microsoft.com/office/drawing/2014/main" id="{A52B52EF-44C9-4A5B-FDEE-1053569B9EE6}"/>
            </a:ext>
          </a:extLst>
        </p:cNvPr>
        <p:cNvGrpSpPr/>
        <p:nvPr/>
      </p:nvGrpSpPr>
      <p:grpSpPr>
        <a:xfrm>
          <a:off x="0" y="0"/>
          <a:ext cx="0" cy="0"/>
          <a:chOff x="0" y="0"/>
          <a:chExt cx="0" cy="0"/>
        </a:xfrm>
      </p:grpSpPr>
      <p:sp>
        <p:nvSpPr>
          <p:cNvPr id="12" name="TextBox 5">
            <a:extLst>
              <a:ext uri="{FF2B5EF4-FFF2-40B4-BE49-F238E27FC236}">
                <a16:creationId xmlns:a16="http://schemas.microsoft.com/office/drawing/2014/main" id="{DA6373A6-6DFE-9C18-DD56-F28B0F16AEA6}"/>
              </a:ext>
            </a:extLst>
          </p:cNvPr>
          <p:cNvSpPr txBox="1"/>
          <p:nvPr/>
        </p:nvSpPr>
        <p:spPr>
          <a:xfrm>
            <a:off x="13246171" y="9795250"/>
            <a:ext cx="579285" cy="307777"/>
          </a:xfrm>
          <a:prstGeom prst="rect">
            <a:avLst/>
          </a:prstGeom>
        </p:spPr>
        <p:txBody>
          <a:bodyPr wrap="square" lIns="0" tIns="0" rIns="0" bIns="0" rtlCol="0" anchor="t">
            <a:spAutoFit/>
          </a:bodyPr>
          <a:lstStyle/>
          <a:p>
            <a:pPr algn="just">
              <a:lnSpc>
                <a:spcPts val="2449"/>
              </a:lnSpc>
            </a:pPr>
            <a:r>
              <a:rPr lang="vi-VN" sz="2100">
                <a:solidFill>
                  <a:srgbClr val="1F2B5B"/>
                </a:solidFill>
                <a:ea typeface="Montserrat Bold"/>
                <a:cs typeface="Montserrat Bold"/>
                <a:sym typeface="Montserrat Bold"/>
              </a:rPr>
              <a:t>3</a:t>
            </a:r>
            <a:endParaRPr lang="en-US" sz="2100">
              <a:solidFill>
                <a:srgbClr val="1F2B5B"/>
              </a:solidFill>
              <a:ea typeface="Montserrat Bold"/>
              <a:cs typeface="Montserrat Bold"/>
              <a:sym typeface="Montserrat Bold"/>
            </a:endParaRPr>
          </a:p>
        </p:txBody>
      </p:sp>
      <p:sp>
        <p:nvSpPr>
          <p:cNvPr id="3" name="TextBox 15">
            <a:extLst>
              <a:ext uri="{FF2B5EF4-FFF2-40B4-BE49-F238E27FC236}">
                <a16:creationId xmlns:a16="http://schemas.microsoft.com/office/drawing/2014/main" id="{A6DB1A3A-3088-60BE-7591-2BFDB3AA7E58}"/>
              </a:ext>
            </a:extLst>
          </p:cNvPr>
          <p:cNvSpPr txBox="1"/>
          <p:nvPr/>
        </p:nvSpPr>
        <p:spPr>
          <a:xfrm>
            <a:off x="488113" y="588263"/>
            <a:ext cx="12725400" cy="834780"/>
          </a:xfrm>
          <a:prstGeom prst="rect">
            <a:avLst/>
          </a:prstGeom>
        </p:spPr>
        <p:txBody>
          <a:bodyPr wrap="square" lIns="0" tIns="0" rIns="0" bIns="0" rtlCol="0" anchor="t">
            <a:spAutoFit/>
          </a:bodyPr>
          <a:lstStyle/>
          <a:p>
            <a:pPr algn="ctr">
              <a:lnSpc>
                <a:spcPts val="3205"/>
              </a:lnSpc>
              <a:spcBef>
                <a:spcPct val="0"/>
              </a:spcBef>
            </a:pPr>
            <a:r>
              <a:rPr lang="en-US" sz="4000" b="1">
                <a:solidFill>
                  <a:srgbClr val="337096"/>
                </a:solidFill>
                <a:latin typeface="Cambria" panose="02040503050406030204" pitchFamily="18" charset="0"/>
                <a:ea typeface="Cambria" panose="02040503050406030204" pitchFamily="18" charset="0"/>
                <a:cs typeface="Montserrat Bold"/>
                <a:sym typeface="Montserrat Bold"/>
              </a:rPr>
              <a:t>Quality Assurance for HyperArc Stereotactic Radiosurgery Treatment Plans</a:t>
            </a:r>
            <a:endParaRPr lang="en-US" sz="4000" b="1" dirty="0">
              <a:solidFill>
                <a:srgbClr val="337096"/>
              </a:solidFill>
              <a:latin typeface="Cambria" panose="02040503050406030204" pitchFamily="18" charset="0"/>
              <a:ea typeface="Cambria" panose="02040503050406030204" pitchFamily="18" charset="0"/>
              <a:cs typeface="Montserrat Bold"/>
              <a:sym typeface="Montserrat Bold"/>
            </a:endParaRPr>
          </a:p>
        </p:txBody>
      </p:sp>
      <p:pic>
        <p:nvPicPr>
          <p:cNvPr id="8" name="Hình ảnh 7">
            <a:extLst>
              <a:ext uri="{FF2B5EF4-FFF2-40B4-BE49-F238E27FC236}">
                <a16:creationId xmlns:a16="http://schemas.microsoft.com/office/drawing/2014/main" id="{ABC36D2E-C757-0833-4FBE-A6EC83BAE3BD}"/>
              </a:ext>
            </a:extLst>
          </p:cNvPr>
          <p:cNvPicPr>
            <a:picLocks noChangeAspect="1"/>
          </p:cNvPicPr>
          <p:nvPr/>
        </p:nvPicPr>
        <p:blipFill>
          <a:blip r:embed="rId3"/>
          <a:srcRect t="19992" b="13605"/>
          <a:stretch>
            <a:fillRect/>
          </a:stretch>
        </p:blipFill>
        <p:spPr>
          <a:xfrm>
            <a:off x="513373" y="2122714"/>
            <a:ext cx="6433459" cy="5696093"/>
          </a:xfrm>
          <a:prstGeom prst="rect">
            <a:avLst/>
          </a:prstGeom>
        </p:spPr>
      </p:pic>
      <p:pic>
        <p:nvPicPr>
          <p:cNvPr id="10" name="Hình ảnh 9">
            <a:extLst>
              <a:ext uri="{FF2B5EF4-FFF2-40B4-BE49-F238E27FC236}">
                <a16:creationId xmlns:a16="http://schemas.microsoft.com/office/drawing/2014/main" id="{82E74C7E-2F05-E450-5AD7-51F7DC774A95}"/>
              </a:ext>
            </a:extLst>
          </p:cNvPr>
          <p:cNvPicPr>
            <a:picLocks noChangeAspect="1"/>
          </p:cNvPicPr>
          <p:nvPr/>
        </p:nvPicPr>
        <p:blipFill>
          <a:blip r:embed="rId4"/>
          <a:srcRect t="17672" b="7337"/>
          <a:stretch>
            <a:fillRect/>
          </a:stretch>
        </p:blipFill>
        <p:spPr>
          <a:xfrm>
            <a:off x="7505799" y="2095500"/>
            <a:ext cx="5696828" cy="5696092"/>
          </a:xfrm>
          <a:prstGeom prst="rect">
            <a:avLst/>
          </a:prstGeom>
        </p:spPr>
      </p:pic>
      <p:sp>
        <p:nvSpPr>
          <p:cNvPr id="14" name="TextBox 6">
            <a:extLst>
              <a:ext uri="{FF2B5EF4-FFF2-40B4-BE49-F238E27FC236}">
                <a16:creationId xmlns:a16="http://schemas.microsoft.com/office/drawing/2014/main" id="{E18F070E-749D-D858-2997-C955E8BFACBB}"/>
              </a:ext>
            </a:extLst>
          </p:cNvPr>
          <p:cNvSpPr txBox="1"/>
          <p:nvPr/>
        </p:nvSpPr>
        <p:spPr>
          <a:xfrm>
            <a:off x="2514600" y="8097140"/>
            <a:ext cx="2819400" cy="333425"/>
          </a:xfrm>
          <a:prstGeom prst="rect">
            <a:avLst/>
          </a:prstGeom>
        </p:spPr>
        <p:txBody>
          <a:bodyPr wrap="square" lIns="0" tIns="0" rIns="0" bIns="0" rtlCol="0" anchor="t">
            <a:spAutoFit/>
          </a:bodyPr>
          <a:lstStyle/>
          <a:p>
            <a:pPr algn="ctr">
              <a:lnSpc>
                <a:spcPts val="2567"/>
              </a:lnSpc>
              <a:spcBef>
                <a:spcPct val="0"/>
              </a:spcBef>
            </a:pPr>
            <a:r>
              <a:rPr lang="en-US" sz="2400">
                <a:solidFill>
                  <a:srgbClr val="1F2B5B"/>
                </a:solidFill>
                <a:latin typeface="Arial" panose="020B0604020202020204" pitchFamily="34" charset="0"/>
                <a:ea typeface="Montserrat"/>
                <a:cs typeface="Arial" panose="020B0604020202020204" pitchFamily="34" charset="0"/>
                <a:sym typeface="Montserrat"/>
              </a:rPr>
              <a:t>Figure </a:t>
            </a:r>
            <a:r>
              <a:rPr lang="vi-VN" sz="2400">
                <a:solidFill>
                  <a:srgbClr val="1F2B5B"/>
                </a:solidFill>
                <a:latin typeface="Arial" panose="020B0604020202020204" pitchFamily="34" charset="0"/>
                <a:ea typeface="Montserrat"/>
                <a:cs typeface="Arial" panose="020B0604020202020204" pitchFamily="34" charset="0"/>
                <a:sym typeface="Montserrat"/>
              </a:rPr>
              <a:t>2. EPID</a:t>
            </a:r>
          </a:p>
        </p:txBody>
      </p:sp>
      <p:sp>
        <p:nvSpPr>
          <p:cNvPr id="15" name="TextBox 6">
            <a:extLst>
              <a:ext uri="{FF2B5EF4-FFF2-40B4-BE49-F238E27FC236}">
                <a16:creationId xmlns:a16="http://schemas.microsoft.com/office/drawing/2014/main" id="{FA999C23-DA63-BA7C-15E2-800A09E97616}"/>
              </a:ext>
            </a:extLst>
          </p:cNvPr>
          <p:cNvSpPr txBox="1"/>
          <p:nvPr/>
        </p:nvSpPr>
        <p:spPr>
          <a:xfrm>
            <a:off x="8534400" y="8097140"/>
            <a:ext cx="3263324" cy="333425"/>
          </a:xfrm>
          <a:prstGeom prst="rect">
            <a:avLst/>
          </a:prstGeom>
        </p:spPr>
        <p:txBody>
          <a:bodyPr wrap="square" lIns="0" tIns="0" rIns="0" bIns="0" rtlCol="0" anchor="t">
            <a:spAutoFit/>
          </a:bodyPr>
          <a:lstStyle/>
          <a:p>
            <a:pPr algn="ctr">
              <a:lnSpc>
                <a:spcPts val="2567"/>
              </a:lnSpc>
              <a:spcBef>
                <a:spcPct val="0"/>
              </a:spcBef>
            </a:pPr>
            <a:r>
              <a:rPr lang="vi-VN" sz="2400">
                <a:solidFill>
                  <a:srgbClr val="1F2B5B"/>
                </a:solidFill>
                <a:ea typeface="Montserrat"/>
                <a:cs typeface="Montserrat"/>
                <a:sym typeface="Montserrat"/>
              </a:rPr>
              <a:t>Figure 3. MyQA SRS</a:t>
            </a:r>
          </a:p>
        </p:txBody>
      </p:sp>
    </p:spTree>
    <p:extLst>
      <p:ext uri="{BB962C8B-B14F-4D97-AF65-F5344CB8AC3E}">
        <p14:creationId xmlns:p14="http://schemas.microsoft.com/office/powerpoint/2010/main" val="3852264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BFAF8"/>
        </a:solidFill>
        <a:effectLst/>
      </p:bgPr>
    </p:bg>
    <p:spTree>
      <p:nvGrpSpPr>
        <p:cNvPr id="1" name=""/>
        <p:cNvGrpSpPr/>
        <p:nvPr/>
      </p:nvGrpSpPr>
      <p:grpSpPr>
        <a:xfrm>
          <a:off x="0" y="0"/>
          <a:ext cx="0" cy="0"/>
          <a:chOff x="0" y="0"/>
          <a:chExt cx="0" cy="0"/>
        </a:xfrm>
      </p:grpSpPr>
      <p:sp>
        <p:nvSpPr>
          <p:cNvPr id="2" name="TextBox 6">
            <a:extLst>
              <a:ext uri="{FF2B5EF4-FFF2-40B4-BE49-F238E27FC236}">
                <a16:creationId xmlns:a16="http://schemas.microsoft.com/office/drawing/2014/main" id="{6DB49351-2C6D-7067-4BC2-12D2C1A5EE0B}"/>
              </a:ext>
            </a:extLst>
          </p:cNvPr>
          <p:cNvSpPr txBox="1"/>
          <p:nvPr/>
        </p:nvSpPr>
        <p:spPr>
          <a:xfrm>
            <a:off x="583096" y="1233259"/>
            <a:ext cx="12816757" cy="2730556"/>
          </a:xfrm>
          <a:prstGeom prst="rect">
            <a:avLst/>
          </a:prstGeom>
        </p:spPr>
        <p:txBody>
          <a:bodyPr wrap="square" lIns="0" tIns="0" rIns="0" bIns="0" rtlCol="0" anchor="t">
            <a:spAutoFit/>
          </a:bodyPr>
          <a:lstStyle/>
          <a:p>
            <a:pPr marL="0" marR="0" lvl="0" indent="0" algn="just" defTabSz="914400" rtl="0" eaLnBrk="1" fontAlgn="auto" latinLnBrk="0" hangingPunct="1">
              <a:lnSpc>
                <a:spcPct val="150000"/>
              </a:lnSpc>
              <a:spcBef>
                <a:spcPct val="0"/>
              </a:spcBef>
              <a:spcAft>
                <a:spcPts val="0"/>
              </a:spcAft>
              <a:buClrTx/>
              <a:buSzTx/>
              <a:buFontTx/>
              <a:buNone/>
              <a:tabLst/>
              <a:defRPr/>
            </a:pPr>
            <a:r>
              <a:rPr kumimoji="0" lang="vi-VN" sz="3200" b="1" i="0" u="none" strike="noStrike" kern="1200" cap="none" spc="0" normalizeH="0" baseline="0" noProof="0">
                <a:ln>
                  <a:noFill/>
                </a:ln>
                <a:solidFill>
                  <a:schemeClr val="accent1">
                    <a:lumMod val="75000"/>
                  </a:schemeClr>
                </a:solidFill>
                <a:effectLst/>
                <a:uLnTx/>
                <a:uFillTx/>
                <a:latin typeface="Cambria" panose="02040503050406030204" pitchFamily="18" charset="0"/>
                <a:ea typeface="Cambria" panose="02040503050406030204" pitchFamily="18" charset="0"/>
                <a:cs typeface="Montserrat"/>
                <a:sym typeface="Montserrat"/>
              </a:rPr>
              <a:t>Research Subjects</a:t>
            </a:r>
          </a:p>
          <a:p>
            <a:pPr marL="457200" marR="0" lvl="0" indent="-457200" algn="just" defTabSz="914400" rtl="0" eaLnBrk="1" fontAlgn="auto" latinLnBrk="0" hangingPunct="1">
              <a:lnSpc>
                <a:spcPct val="150000"/>
              </a:lnSpc>
              <a:spcBef>
                <a:spcPct val="0"/>
              </a:spcBef>
              <a:spcAft>
                <a:spcPts val="0"/>
              </a:spcAft>
              <a:buClrTx/>
              <a:buSzTx/>
              <a:buFont typeface="Wingdings" panose="05000000000000000000" pitchFamily="2" charset="2"/>
              <a:buChar char="§"/>
              <a:tabLst/>
              <a:defRPr/>
            </a:pPr>
            <a:r>
              <a:rPr lang="vi-VN" sz="3000">
                <a:solidFill>
                  <a:srgbClr val="1F2B5B"/>
                </a:solidFill>
                <a:latin typeface="Arial" panose="020B0604020202020204" pitchFamily="34" charset="0"/>
                <a:ea typeface="Cambria" panose="02040503050406030204" pitchFamily="18" charset="0"/>
                <a:cs typeface="Arial" panose="020B0604020202020204" pitchFamily="34" charset="0"/>
                <a:sym typeface="Montserrat"/>
              </a:rPr>
              <a:t>The MyQA SRS system</a:t>
            </a:r>
          </a:p>
          <a:p>
            <a:pPr marL="457200" marR="0" lvl="0" indent="-457200" algn="just" defTabSz="914400" rtl="0" eaLnBrk="1" fontAlgn="auto" latinLnBrk="0" hangingPunct="1">
              <a:lnSpc>
                <a:spcPct val="150000"/>
              </a:lnSpc>
              <a:spcBef>
                <a:spcPct val="0"/>
              </a:spcBef>
              <a:spcAft>
                <a:spcPts val="0"/>
              </a:spcAft>
              <a:buClrTx/>
              <a:buSzTx/>
              <a:buFont typeface="Wingdings" panose="05000000000000000000" pitchFamily="2" charset="2"/>
              <a:buChar char="§"/>
              <a:tabLst/>
              <a:defRPr/>
            </a:pPr>
            <a:r>
              <a:rPr lang="en-US" sz="3000">
                <a:solidFill>
                  <a:srgbClr val="1F2B5B"/>
                </a:solidFill>
                <a:latin typeface="Arial" panose="020B0604020202020204" pitchFamily="34" charset="0"/>
                <a:ea typeface="Cambria" panose="02040503050406030204" pitchFamily="18" charset="0"/>
                <a:cs typeface="Arial" panose="020B0604020202020204" pitchFamily="34" charset="0"/>
                <a:sym typeface="Montserrat"/>
              </a:rPr>
              <a:t>32 brain metastasis patients treated using the HyperArc radiosurgery technique</a:t>
            </a:r>
            <a:endParaRPr kumimoji="0" lang="vi-VN" sz="2800" b="0" i="0" u="none" strike="noStrike" kern="1200" cap="none" spc="0" normalizeH="0" baseline="0" noProof="0" dirty="0">
              <a:ln>
                <a:noFill/>
              </a:ln>
              <a:solidFill>
                <a:srgbClr val="1F2B5B"/>
              </a:solidFill>
              <a:effectLst/>
              <a:uLnTx/>
              <a:uFillTx/>
              <a:ea typeface="Montserrat"/>
              <a:cs typeface="Montserrat"/>
              <a:sym typeface="Montserrat"/>
            </a:endParaRPr>
          </a:p>
        </p:txBody>
      </p:sp>
      <p:sp>
        <p:nvSpPr>
          <p:cNvPr id="7" name="Freeform 2">
            <a:extLst>
              <a:ext uri="{FF2B5EF4-FFF2-40B4-BE49-F238E27FC236}">
                <a16:creationId xmlns:a16="http://schemas.microsoft.com/office/drawing/2014/main" id="{3749EEB9-0410-5A72-E72E-6C27EF20E203}"/>
              </a:ext>
            </a:extLst>
          </p:cNvPr>
          <p:cNvSpPr/>
          <p:nvPr/>
        </p:nvSpPr>
        <p:spPr>
          <a:xfrm rot="212435" flipH="1">
            <a:off x="-6711382" y="7636102"/>
            <a:ext cx="17907000" cy="5301797"/>
          </a:xfrm>
          <a:custGeom>
            <a:avLst/>
            <a:gdLst/>
            <a:ahLst/>
            <a:cxnLst/>
            <a:rect l="l" t="t" r="r" b="b"/>
            <a:pathLst>
              <a:path w="22473900" h="7069063">
                <a:moveTo>
                  <a:pt x="0" y="0"/>
                </a:moveTo>
                <a:lnTo>
                  <a:pt x="22473900" y="0"/>
                </a:lnTo>
                <a:lnTo>
                  <a:pt x="22473900" y="7069064"/>
                </a:lnTo>
                <a:lnTo>
                  <a:pt x="0" y="7069064"/>
                </a:lnTo>
                <a:lnTo>
                  <a:pt x="0" y="0"/>
                </a:lnTo>
                <a:close/>
              </a:path>
            </a:pathLst>
          </a:custGeom>
          <a:blipFill>
            <a:blip r:embed="rId2">
              <a:alphaModFix amt="43999"/>
              <a:extLst>
                <a:ext uri="{96DAC541-7B7A-43D3-8B79-37D633B846F1}">
                  <asvg:svgBlip xmlns:asvg="http://schemas.microsoft.com/office/drawing/2016/SVG/main" r:embed="rId3"/>
                </a:ext>
              </a:extLst>
            </a:blip>
            <a:stretch>
              <a:fillRect/>
            </a:stretch>
          </a:blipFill>
        </p:spPr>
        <p:txBody>
          <a:bodyPr/>
          <a:lstStyle/>
          <a:p>
            <a:r>
              <a:rPr lang="vi-VN" sz="1350"/>
              <a:t>7</a:t>
            </a:r>
          </a:p>
        </p:txBody>
      </p:sp>
      <p:sp>
        <p:nvSpPr>
          <p:cNvPr id="12" name="TextBox 5">
            <a:extLst>
              <a:ext uri="{FF2B5EF4-FFF2-40B4-BE49-F238E27FC236}">
                <a16:creationId xmlns:a16="http://schemas.microsoft.com/office/drawing/2014/main" id="{45A89917-9FBE-4119-7C07-1914FD8D332E}"/>
              </a:ext>
            </a:extLst>
          </p:cNvPr>
          <p:cNvSpPr txBox="1"/>
          <p:nvPr/>
        </p:nvSpPr>
        <p:spPr>
          <a:xfrm>
            <a:off x="13399853" y="9881509"/>
            <a:ext cx="579285" cy="295274"/>
          </a:xfrm>
          <a:prstGeom prst="rect">
            <a:avLst/>
          </a:prstGeom>
        </p:spPr>
        <p:txBody>
          <a:bodyPr wrap="square" lIns="0" tIns="0" rIns="0" bIns="0" rtlCol="0" anchor="t">
            <a:spAutoFit/>
          </a:bodyPr>
          <a:lstStyle/>
          <a:p>
            <a:pPr marL="0" marR="0" lvl="0" indent="0" algn="just" defTabSz="914400" rtl="0" eaLnBrk="1" fontAlgn="auto" latinLnBrk="0" hangingPunct="1">
              <a:lnSpc>
                <a:spcPts val="2449"/>
              </a:lnSpc>
              <a:spcBef>
                <a:spcPts val="0"/>
              </a:spcBef>
              <a:spcAft>
                <a:spcPts val="0"/>
              </a:spcAft>
              <a:buClrTx/>
              <a:buSzTx/>
              <a:buFontTx/>
              <a:buNone/>
              <a:tabLst/>
              <a:defRPr/>
            </a:pPr>
            <a:r>
              <a:rPr lang="vi-VN" sz="1950">
                <a:solidFill>
                  <a:srgbClr val="1F2B5B"/>
                </a:solidFill>
                <a:ea typeface="Montserrat Bold"/>
                <a:cs typeface="Montserrat Bold"/>
                <a:sym typeface="Montserrat Bold"/>
              </a:rPr>
              <a:t>4</a:t>
            </a:r>
            <a:endParaRPr kumimoji="0" lang="en-US" sz="1950" b="0" i="0" u="none" strike="noStrike" kern="1200" cap="none" spc="0" normalizeH="0" baseline="0" noProof="0">
              <a:ln>
                <a:noFill/>
              </a:ln>
              <a:solidFill>
                <a:srgbClr val="1F2B5B"/>
              </a:solidFill>
              <a:effectLst/>
              <a:uLnTx/>
              <a:uFillTx/>
              <a:ea typeface="Montserrat Bold"/>
              <a:cs typeface="Montserrat Bold"/>
              <a:sym typeface="Montserrat Bold"/>
            </a:endParaRPr>
          </a:p>
        </p:txBody>
      </p:sp>
      <p:sp>
        <p:nvSpPr>
          <p:cNvPr id="3" name="TextBox 15">
            <a:extLst>
              <a:ext uri="{FF2B5EF4-FFF2-40B4-BE49-F238E27FC236}">
                <a16:creationId xmlns:a16="http://schemas.microsoft.com/office/drawing/2014/main" id="{452649F2-B63F-08B5-2F88-E76EF1121720}"/>
              </a:ext>
            </a:extLst>
          </p:cNvPr>
          <p:cNvSpPr txBox="1"/>
          <p:nvPr/>
        </p:nvSpPr>
        <p:spPr>
          <a:xfrm>
            <a:off x="285750" y="460838"/>
            <a:ext cx="13144500" cy="439223"/>
          </a:xfrm>
          <a:prstGeom prst="rect">
            <a:avLst/>
          </a:prstGeom>
        </p:spPr>
        <p:txBody>
          <a:bodyPr wrap="square" lIns="0" tIns="0" rIns="0" bIns="0" rtlCol="0" anchor="t">
            <a:spAutoFit/>
          </a:bodyPr>
          <a:lstStyle/>
          <a:p>
            <a:pPr marL="0" marR="0" lvl="0" indent="0" algn="ctr" defTabSz="914400" rtl="0" eaLnBrk="1" fontAlgn="auto" latinLnBrk="0" hangingPunct="1">
              <a:lnSpc>
                <a:spcPts val="3205"/>
              </a:lnSpc>
              <a:spcBef>
                <a:spcPct val="0"/>
              </a:spcBef>
              <a:spcAft>
                <a:spcPts val="0"/>
              </a:spcAft>
              <a:buClrTx/>
              <a:buSzTx/>
              <a:buFontTx/>
              <a:buNone/>
              <a:tabLst/>
              <a:defRPr/>
            </a:pPr>
            <a:r>
              <a:rPr kumimoji="0" lang="vi-VN" sz="4000" b="1" i="0" u="none" strike="noStrike" kern="1200" cap="none" spc="0" normalizeH="0" baseline="0" noProof="0">
                <a:ln>
                  <a:noFill/>
                </a:ln>
                <a:solidFill>
                  <a:srgbClr val="337096"/>
                </a:solidFill>
                <a:effectLst/>
                <a:uLnTx/>
                <a:uFillTx/>
                <a:latin typeface="Cambria" panose="02040503050406030204" pitchFamily="18" charset="0"/>
                <a:ea typeface="Cambria" panose="02040503050406030204" pitchFamily="18" charset="0"/>
                <a:cs typeface="Montserrat Bold"/>
                <a:sym typeface="Montserrat Bold"/>
              </a:rPr>
              <a:t>Subjects and Research Methods</a:t>
            </a:r>
            <a:endParaRPr kumimoji="0" lang="en-US" sz="4000" b="1" i="0" u="none" strike="noStrike" kern="1200" cap="none" spc="0" normalizeH="0" baseline="0" noProof="0" dirty="0">
              <a:ln>
                <a:noFill/>
              </a:ln>
              <a:solidFill>
                <a:srgbClr val="337096"/>
              </a:solidFill>
              <a:effectLst/>
              <a:uLnTx/>
              <a:uFillTx/>
              <a:latin typeface="Cambria" panose="02040503050406030204" pitchFamily="18" charset="0"/>
              <a:ea typeface="Cambria" panose="02040503050406030204" pitchFamily="18" charset="0"/>
              <a:cs typeface="Montserrat Bold"/>
              <a:sym typeface="Montserrat Bold"/>
            </a:endParaRPr>
          </a:p>
        </p:txBody>
      </p:sp>
      <p:sp>
        <p:nvSpPr>
          <p:cNvPr id="4" name="TextBox 6">
            <a:extLst>
              <a:ext uri="{FF2B5EF4-FFF2-40B4-BE49-F238E27FC236}">
                <a16:creationId xmlns:a16="http://schemas.microsoft.com/office/drawing/2014/main" id="{72E91F15-4D90-152F-2D4A-2942F1CD62EF}"/>
              </a:ext>
            </a:extLst>
          </p:cNvPr>
          <p:cNvSpPr txBox="1"/>
          <p:nvPr/>
        </p:nvSpPr>
        <p:spPr>
          <a:xfrm>
            <a:off x="609600" y="4000500"/>
            <a:ext cx="12790253" cy="4808047"/>
          </a:xfrm>
          <a:prstGeom prst="rect">
            <a:avLst/>
          </a:prstGeom>
        </p:spPr>
        <p:txBody>
          <a:bodyPr wrap="square" lIns="0" tIns="0" rIns="0" bIns="0" rtlCol="0" anchor="t">
            <a:spAutoFit/>
          </a:bodyPr>
          <a:lstStyle/>
          <a:p>
            <a:pPr marL="0" marR="0" lvl="0" indent="0" algn="just" defTabSz="914400" rtl="0" eaLnBrk="1" fontAlgn="auto" latinLnBrk="0" hangingPunct="1">
              <a:lnSpc>
                <a:spcPct val="150000"/>
              </a:lnSpc>
              <a:spcBef>
                <a:spcPct val="0"/>
              </a:spcBef>
              <a:spcAft>
                <a:spcPts val="0"/>
              </a:spcAft>
              <a:buClrTx/>
              <a:buSzTx/>
              <a:buFontTx/>
              <a:buNone/>
              <a:tabLst/>
              <a:defRPr/>
            </a:pPr>
            <a:r>
              <a:rPr lang="vi-VN" sz="3200" b="1">
                <a:solidFill>
                  <a:schemeClr val="accent1">
                    <a:lumMod val="75000"/>
                  </a:schemeClr>
                </a:solidFill>
                <a:latin typeface="Cambria" panose="02040503050406030204" pitchFamily="18" charset="0"/>
                <a:ea typeface="Cambria" panose="02040503050406030204" pitchFamily="18" charset="0"/>
                <a:cs typeface="Montserrat"/>
                <a:sym typeface="Montserrat"/>
              </a:rPr>
              <a:t>Research Methods </a:t>
            </a:r>
          </a:p>
          <a:p>
            <a:pPr marL="457200" lvl="0" indent="-457200" algn="just">
              <a:lnSpc>
                <a:spcPct val="150000"/>
              </a:lnSpc>
              <a:spcBef>
                <a:spcPct val="0"/>
              </a:spcBef>
              <a:buFont typeface="Wingdings" panose="05000000000000000000" pitchFamily="2" charset="2"/>
              <a:buChar char="§"/>
              <a:defRPr/>
            </a:pPr>
            <a:r>
              <a:rPr lang="vi-VN" sz="3000">
                <a:solidFill>
                  <a:srgbClr val="1F2B5B"/>
                </a:solidFill>
                <a:ea typeface="ADLaM Display" panose="020F0502020204030204" pitchFamily="2" charset="0"/>
                <a:cs typeface="ADLaM Display" panose="020F0502020204030204" pitchFamily="2" charset="0"/>
                <a:sym typeface="Montserrat"/>
              </a:rPr>
              <a:t>Retrospective analysis of 32 HyperArc treatment plans for brain metastasis.</a:t>
            </a:r>
          </a:p>
          <a:p>
            <a:pPr marL="457200" lvl="0" indent="-457200" algn="just">
              <a:lnSpc>
                <a:spcPct val="150000"/>
              </a:lnSpc>
              <a:spcBef>
                <a:spcPct val="0"/>
              </a:spcBef>
              <a:buFont typeface="Wingdings" panose="05000000000000000000" pitchFamily="2" charset="2"/>
              <a:buChar char="§"/>
              <a:defRPr/>
            </a:pPr>
            <a:r>
              <a:rPr lang="vi-VN" sz="3000">
                <a:solidFill>
                  <a:srgbClr val="1F2B5B"/>
                </a:solidFill>
                <a:ea typeface="ADLaM Display" panose="020F0502020204030204" pitchFamily="2" charset="0"/>
                <a:cs typeface="ADLaM Display" panose="020F0502020204030204" pitchFamily="2" charset="0"/>
                <a:sym typeface="Montserrat"/>
              </a:rPr>
              <a:t>Experimental setup to evaluate the effectiveness of the MyQA SRS system in QA of HyperArc treatment plans.</a:t>
            </a:r>
          </a:p>
          <a:p>
            <a:pPr marL="457200" lvl="0" indent="-457200" algn="just">
              <a:lnSpc>
                <a:spcPct val="150000"/>
              </a:lnSpc>
              <a:spcBef>
                <a:spcPct val="0"/>
              </a:spcBef>
              <a:buFont typeface="Wingdings" panose="05000000000000000000" pitchFamily="2" charset="2"/>
              <a:buChar char="§"/>
              <a:defRPr/>
            </a:pPr>
            <a:r>
              <a:rPr lang="vi-VN" sz="3000">
                <a:solidFill>
                  <a:srgbClr val="1F2B5B"/>
                </a:solidFill>
                <a:ea typeface="ADLaM Display" panose="020F0502020204030204" pitchFamily="2" charset="0"/>
                <a:cs typeface="ADLaM Display" panose="020F0502020204030204" pitchFamily="2" charset="0"/>
                <a:sym typeface="Montserrat"/>
              </a:rPr>
              <a:t>Comparison of QA performance between MyQA SRS and EPID in verifying HyperArc plans.</a:t>
            </a:r>
            <a:endParaRPr lang="vi-VN" sz="3000" dirty="0">
              <a:solidFill>
                <a:srgbClr val="1F2B5B"/>
              </a:solidFill>
              <a:ea typeface="ADLaM Display" panose="020F0502020204030204" pitchFamily="2" charset="0"/>
              <a:cs typeface="ADLaM Display" panose="020F0502020204030204" pitchFamily="2" charset="0"/>
              <a:sym typeface="Montserrat"/>
            </a:endParaRPr>
          </a:p>
        </p:txBody>
      </p:sp>
    </p:spTree>
    <p:extLst>
      <p:ext uri="{BB962C8B-B14F-4D97-AF65-F5344CB8AC3E}">
        <p14:creationId xmlns:p14="http://schemas.microsoft.com/office/powerpoint/2010/main" val="2161956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BFAF8"/>
        </a:solidFill>
        <a:effectLst/>
      </p:bgPr>
    </p:bg>
    <p:spTree>
      <p:nvGrpSpPr>
        <p:cNvPr id="1" name="">
          <a:extLst>
            <a:ext uri="{FF2B5EF4-FFF2-40B4-BE49-F238E27FC236}">
              <a16:creationId xmlns:a16="http://schemas.microsoft.com/office/drawing/2014/main" id="{C6455F86-2EEB-6771-A3BF-E414AC1E7771}"/>
            </a:ext>
          </a:extLst>
        </p:cNvPr>
        <p:cNvGrpSpPr/>
        <p:nvPr/>
      </p:nvGrpSpPr>
      <p:grpSpPr>
        <a:xfrm>
          <a:off x="0" y="0"/>
          <a:ext cx="0" cy="0"/>
          <a:chOff x="0" y="0"/>
          <a:chExt cx="0" cy="0"/>
        </a:xfrm>
      </p:grpSpPr>
      <p:sp>
        <p:nvSpPr>
          <p:cNvPr id="10" name="TextBox 6">
            <a:extLst>
              <a:ext uri="{FF2B5EF4-FFF2-40B4-BE49-F238E27FC236}">
                <a16:creationId xmlns:a16="http://schemas.microsoft.com/office/drawing/2014/main" id="{AB8C41F1-F7EE-89CC-E44B-9595708C3AD4}"/>
              </a:ext>
            </a:extLst>
          </p:cNvPr>
          <p:cNvSpPr txBox="1">
            <a:spLocks noChangeAspect="1"/>
          </p:cNvSpPr>
          <p:nvPr/>
        </p:nvSpPr>
        <p:spPr>
          <a:xfrm>
            <a:off x="2178000" y="3777072"/>
            <a:ext cx="4680000" cy="1000274"/>
          </a:xfrm>
          <a:prstGeom prst="rect">
            <a:avLst/>
          </a:prstGeom>
          <a:ln>
            <a:solidFill>
              <a:schemeClr val="tx1"/>
            </a:solidFill>
          </a:ln>
        </p:spPr>
        <p:txBody>
          <a:bodyPr wrap="square" lIns="0" tIns="0" rIns="0" bIns="0" rtlCol="0" anchor="ctr" anchorCtr="0">
            <a:spAutoFit/>
          </a:bodyPr>
          <a:lstStyle/>
          <a:p>
            <a:pPr algn="ctr">
              <a:lnSpc>
                <a:spcPts val="2567"/>
              </a:lnSpc>
              <a:spcBef>
                <a:spcPct val="0"/>
              </a:spcBef>
            </a:pPr>
            <a:endParaRPr lang="en-US" sz="2250" b="1">
              <a:solidFill>
                <a:srgbClr val="1F2B5B"/>
              </a:solidFill>
              <a:ea typeface="Montserrat"/>
              <a:cs typeface="Montserrat"/>
              <a:sym typeface="Montserrat"/>
            </a:endParaRPr>
          </a:p>
          <a:p>
            <a:pPr algn="ctr">
              <a:lnSpc>
                <a:spcPts val="2567"/>
              </a:lnSpc>
              <a:spcBef>
                <a:spcPct val="0"/>
              </a:spcBef>
            </a:pPr>
            <a:r>
              <a:rPr lang="en-US" sz="2250" b="1">
                <a:solidFill>
                  <a:srgbClr val="1F2B5B"/>
                </a:solidFill>
                <a:ea typeface="Montserrat"/>
                <a:cs typeface="Montserrat"/>
                <a:sym typeface="Montserrat"/>
              </a:rPr>
              <a:t>QA plan verification and approval</a:t>
            </a:r>
          </a:p>
          <a:p>
            <a:pPr algn="ctr">
              <a:lnSpc>
                <a:spcPts val="2567"/>
              </a:lnSpc>
              <a:spcBef>
                <a:spcPct val="0"/>
              </a:spcBef>
            </a:pPr>
            <a:endParaRPr lang="vi-VN" sz="2250" b="1">
              <a:solidFill>
                <a:srgbClr val="1F2B5B"/>
              </a:solidFill>
              <a:ea typeface="Montserrat"/>
              <a:cs typeface="Montserrat"/>
              <a:sym typeface="Montserrat"/>
            </a:endParaRPr>
          </a:p>
        </p:txBody>
      </p:sp>
      <p:sp>
        <p:nvSpPr>
          <p:cNvPr id="14" name="TextBox 6">
            <a:extLst>
              <a:ext uri="{FF2B5EF4-FFF2-40B4-BE49-F238E27FC236}">
                <a16:creationId xmlns:a16="http://schemas.microsoft.com/office/drawing/2014/main" id="{E6D17A08-4A66-31AC-449A-3EBE96FE7092}"/>
              </a:ext>
            </a:extLst>
          </p:cNvPr>
          <p:cNvSpPr txBox="1">
            <a:spLocks noChangeAspect="1"/>
          </p:cNvSpPr>
          <p:nvPr/>
        </p:nvSpPr>
        <p:spPr>
          <a:xfrm>
            <a:off x="285750" y="6415522"/>
            <a:ext cx="4320000" cy="1000274"/>
          </a:xfrm>
          <a:prstGeom prst="rect">
            <a:avLst/>
          </a:prstGeom>
          <a:ln>
            <a:solidFill>
              <a:schemeClr val="tx1"/>
            </a:solidFill>
          </a:ln>
        </p:spPr>
        <p:txBody>
          <a:bodyPr wrap="square" lIns="0" tIns="0" rIns="0" bIns="0" rtlCol="0" anchor="ctr" anchorCtr="0">
            <a:spAutoFit/>
          </a:bodyPr>
          <a:lstStyle/>
          <a:p>
            <a:pPr algn="ctr">
              <a:lnSpc>
                <a:spcPts val="2567"/>
              </a:lnSpc>
              <a:spcBef>
                <a:spcPct val="0"/>
              </a:spcBef>
            </a:pPr>
            <a:endParaRPr lang="vi-VN" sz="2250" b="1">
              <a:solidFill>
                <a:srgbClr val="1F2B5B"/>
              </a:solidFill>
              <a:ea typeface="Montserrat"/>
              <a:cs typeface="Montserrat"/>
              <a:sym typeface="Montserrat"/>
            </a:endParaRPr>
          </a:p>
          <a:p>
            <a:pPr algn="ctr">
              <a:lnSpc>
                <a:spcPts val="2567"/>
              </a:lnSpc>
              <a:spcBef>
                <a:spcPct val="0"/>
              </a:spcBef>
            </a:pPr>
            <a:r>
              <a:rPr lang="vi-VN" sz="2250" b="1">
                <a:solidFill>
                  <a:srgbClr val="1F2B5B"/>
                </a:solidFill>
                <a:ea typeface="Montserrat"/>
                <a:cs typeface="Montserrat"/>
                <a:sym typeface="Montserrat"/>
              </a:rPr>
              <a:t>Reference plan extraction</a:t>
            </a:r>
          </a:p>
          <a:p>
            <a:pPr algn="ctr">
              <a:lnSpc>
                <a:spcPts val="2567"/>
              </a:lnSpc>
              <a:spcBef>
                <a:spcPct val="0"/>
              </a:spcBef>
            </a:pPr>
            <a:endParaRPr lang="en-US" sz="2250" b="1">
              <a:solidFill>
                <a:srgbClr val="1F2B5B"/>
              </a:solidFill>
              <a:ea typeface="Montserrat"/>
              <a:cs typeface="Montserrat"/>
              <a:sym typeface="Montserrat"/>
            </a:endParaRPr>
          </a:p>
        </p:txBody>
      </p:sp>
      <p:sp>
        <p:nvSpPr>
          <p:cNvPr id="15" name="TextBox 6">
            <a:extLst>
              <a:ext uri="{FF2B5EF4-FFF2-40B4-BE49-F238E27FC236}">
                <a16:creationId xmlns:a16="http://schemas.microsoft.com/office/drawing/2014/main" id="{2FFE4279-7DB9-0A63-10D0-8DFDF3311FCE}"/>
              </a:ext>
            </a:extLst>
          </p:cNvPr>
          <p:cNvSpPr txBox="1">
            <a:spLocks noChangeAspect="1"/>
          </p:cNvSpPr>
          <p:nvPr/>
        </p:nvSpPr>
        <p:spPr>
          <a:xfrm>
            <a:off x="4379499" y="5149329"/>
            <a:ext cx="5760000" cy="1000274"/>
          </a:xfrm>
          <a:prstGeom prst="rect">
            <a:avLst/>
          </a:prstGeom>
          <a:ln>
            <a:solidFill>
              <a:schemeClr val="tx1"/>
            </a:solidFill>
          </a:ln>
        </p:spPr>
        <p:txBody>
          <a:bodyPr wrap="square" lIns="0" tIns="0" rIns="0" bIns="0" rtlCol="0" anchor="ctr" anchorCtr="0">
            <a:spAutoFit/>
          </a:bodyPr>
          <a:lstStyle/>
          <a:p>
            <a:pPr algn="ctr">
              <a:lnSpc>
                <a:spcPts val="2567"/>
              </a:lnSpc>
              <a:spcBef>
                <a:spcPct val="0"/>
              </a:spcBef>
            </a:pPr>
            <a:endParaRPr lang="en-US" sz="2250" b="1">
              <a:solidFill>
                <a:srgbClr val="1F2B5B"/>
              </a:solidFill>
              <a:ea typeface="Montserrat"/>
              <a:cs typeface="Montserrat"/>
              <a:sym typeface="Montserrat"/>
            </a:endParaRPr>
          </a:p>
          <a:p>
            <a:pPr algn="ctr">
              <a:lnSpc>
                <a:spcPts val="2567"/>
              </a:lnSpc>
              <a:spcBef>
                <a:spcPct val="0"/>
              </a:spcBef>
            </a:pPr>
            <a:r>
              <a:rPr lang="en-US" sz="2250" b="1">
                <a:solidFill>
                  <a:srgbClr val="1F2B5B"/>
                </a:solidFill>
                <a:ea typeface="Montserrat"/>
                <a:cs typeface="Montserrat"/>
                <a:sym typeface="Montserrat"/>
              </a:rPr>
              <a:t>QA plan report to the linear accelerator</a:t>
            </a:r>
          </a:p>
          <a:p>
            <a:pPr algn="ctr">
              <a:lnSpc>
                <a:spcPts val="2567"/>
              </a:lnSpc>
              <a:spcBef>
                <a:spcPct val="0"/>
              </a:spcBef>
            </a:pPr>
            <a:endParaRPr lang="en-US" sz="2250" b="1">
              <a:solidFill>
                <a:srgbClr val="1F2B5B"/>
              </a:solidFill>
              <a:ea typeface="Montserrat"/>
              <a:cs typeface="Montserrat"/>
              <a:sym typeface="Montserrat"/>
            </a:endParaRPr>
          </a:p>
        </p:txBody>
      </p:sp>
      <p:sp>
        <p:nvSpPr>
          <p:cNvPr id="20" name="TextBox 5">
            <a:extLst>
              <a:ext uri="{FF2B5EF4-FFF2-40B4-BE49-F238E27FC236}">
                <a16:creationId xmlns:a16="http://schemas.microsoft.com/office/drawing/2014/main" id="{A584AB55-EB26-0F02-6FC4-BDB623EADD96}"/>
              </a:ext>
            </a:extLst>
          </p:cNvPr>
          <p:cNvSpPr txBox="1"/>
          <p:nvPr/>
        </p:nvSpPr>
        <p:spPr>
          <a:xfrm>
            <a:off x="13197012" y="9937246"/>
            <a:ext cx="579285" cy="287707"/>
          </a:xfrm>
          <a:prstGeom prst="rect">
            <a:avLst/>
          </a:prstGeom>
        </p:spPr>
        <p:txBody>
          <a:bodyPr wrap="square" lIns="0" tIns="0" rIns="0" bIns="0" rtlCol="0" anchor="t">
            <a:spAutoFit/>
          </a:bodyPr>
          <a:lstStyle/>
          <a:p>
            <a:pPr algn="just">
              <a:lnSpc>
                <a:spcPts val="2449"/>
              </a:lnSpc>
            </a:pPr>
            <a:r>
              <a:rPr lang="vi-VN" sz="1950">
                <a:solidFill>
                  <a:srgbClr val="1F2B5B"/>
                </a:solidFill>
                <a:ea typeface="Montserrat Bold"/>
                <a:cs typeface="Montserrat Bold"/>
                <a:sym typeface="Montserrat Bold"/>
              </a:rPr>
              <a:t>9</a:t>
            </a:r>
          </a:p>
        </p:txBody>
      </p:sp>
      <p:cxnSp>
        <p:nvCxnSpPr>
          <p:cNvPr id="25" name="Đường kết nối Mũi tên Thẳng 24">
            <a:extLst>
              <a:ext uri="{FF2B5EF4-FFF2-40B4-BE49-F238E27FC236}">
                <a16:creationId xmlns:a16="http://schemas.microsoft.com/office/drawing/2014/main" id="{A0F93C2D-17C5-0ADD-5BDD-FF958A213F57}"/>
              </a:ext>
            </a:extLst>
          </p:cNvPr>
          <p:cNvCxnSpPr>
            <a:cxnSpLocks/>
            <a:stCxn id="10" idx="2"/>
            <a:endCxn id="14" idx="0"/>
          </p:cNvCxnSpPr>
          <p:nvPr/>
        </p:nvCxnSpPr>
        <p:spPr>
          <a:xfrm flipH="1">
            <a:off x="2445750" y="4777346"/>
            <a:ext cx="2072250" cy="1638176"/>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8" name="Đường kết nối Mũi tên Thẳng 27">
            <a:extLst>
              <a:ext uri="{FF2B5EF4-FFF2-40B4-BE49-F238E27FC236}">
                <a16:creationId xmlns:a16="http://schemas.microsoft.com/office/drawing/2014/main" id="{29366441-D1A1-452A-FD9C-96CF3D9CCFED}"/>
              </a:ext>
            </a:extLst>
          </p:cNvPr>
          <p:cNvCxnSpPr>
            <a:cxnSpLocks/>
            <a:stCxn id="10" idx="2"/>
            <a:endCxn id="15" idx="0"/>
          </p:cNvCxnSpPr>
          <p:nvPr/>
        </p:nvCxnSpPr>
        <p:spPr>
          <a:xfrm>
            <a:off x="4518000" y="4777346"/>
            <a:ext cx="2741499" cy="371983"/>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 name="TextBox 6">
            <a:extLst>
              <a:ext uri="{FF2B5EF4-FFF2-40B4-BE49-F238E27FC236}">
                <a16:creationId xmlns:a16="http://schemas.microsoft.com/office/drawing/2014/main" id="{A1AE260E-7A4B-B34C-D605-C8723C9D9F12}"/>
              </a:ext>
            </a:extLst>
          </p:cNvPr>
          <p:cNvSpPr txBox="1">
            <a:spLocks noChangeAspect="1"/>
          </p:cNvSpPr>
          <p:nvPr/>
        </p:nvSpPr>
        <p:spPr>
          <a:xfrm>
            <a:off x="6186232" y="8165944"/>
            <a:ext cx="2160000" cy="333425"/>
          </a:xfrm>
          <a:prstGeom prst="rect">
            <a:avLst/>
          </a:prstGeom>
          <a:ln>
            <a:solidFill>
              <a:schemeClr val="tx1"/>
            </a:solidFill>
          </a:ln>
        </p:spPr>
        <p:txBody>
          <a:bodyPr wrap="square" lIns="0" tIns="0" rIns="0" bIns="0" rtlCol="0" anchor="ctr" anchorCtr="0">
            <a:spAutoFit/>
          </a:bodyPr>
          <a:lstStyle/>
          <a:p>
            <a:pPr algn="ctr">
              <a:lnSpc>
                <a:spcPts val="2567"/>
              </a:lnSpc>
              <a:spcBef>
                <a:spcPct val="0"/>
              </a:spcBef>
            </a:pPr>
            <a:r>
              <a:rPr lang="vi-VN" sz="2250" b="1">
                <a:solidFill>
                  <a:srgbClr val="1F2B5B"/>
                </a:solidFill>
                <a:ea typeface="Montserrat"/>
                <a:cs typeface="Montserrat"/>
                <a:sym typeface="Montserrat"/>
              </a:rPr>
              <a:t>Comparison</a:t>
            </a:r>
            <a:endParaRPr lang="en-US" sz="2250" b="1">
              <a:solidFill>
                <a:srgbClr val="1F2B5B"/>
              </a:solidFill>
              <a:ea typeface="Montserrat"/>
              <a:cs typeface="Montserrat"/>
              <a:sym typeface="Montserrat"/>
            </a:endParaRPr>
          </a:p>
        </p:txBody>
      </p:sp>
      <p:cxnSp>
        <p:nvCxnSpPr>
          <p:cNvPr id="4" name="Đường kết nối Mũi tên Thẳng 3">
            <a:extLst>
              <a:ext uri="{FF2B5EF4-FFF2-40B4-BE49-F238E27FC236}">
                <a16:creationId xmlns:a16="http://schemas.microsoft.com/office/drawing/2014/main" id="{2F57BE72-8B4A-1735-81D0-A73D283CAAA4}"/>
              </a:ext>
            </a:extLst>
          </p:cNvPr>
          <p:cNvCxnSpPr>
            <a:cxnSpLocks/>
            <a:stCxn id="15" idx="2"/>
            <a:endCxn id="43" idx="0"/>
          </p:cNvCxnSpPr>
          <p:nvPr/>
        </p:nvCxnSpPr>
        <p:spPr>
          <a:xfrm>
            <a:off x="7259499" y="6149603"/>
            <a:ext cx="6733" cy="297295"/>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1" name="Đường kết nối Mũi tên Thẳng 10">
            <a:extLst>
              <a:ext uri="{FF2B5EF4-FFF2-40B4-BE49-F238E27FC236}">
                <a16:creationId xmlns:a16="http://schemas.microsoft.com/office/drawing/2014/main" id="{BAC6A807-920E-D8C5-18CF-A4624350419B}"/>
              </a:ext>
            </a:extLst>
          </p:cNvPr>
          <p:cNvCxnSpPr>
            <a:cxnSpLocks/>
            <a:stCxn id="43" idx="2"/>
            <a:endCxn id="3" idx="0"/>
          </p:cNvCxnSpPr>
          <p:nvPr/>
        </p:nvCxnSpPr>
        <p:spPr>
          <a:xfrm>
            <a:off x="7266232" y="7780596"/>
            <a:ext cx="0" cy="385348"/>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7" name="TextBox 6">
            <a:extLst>
              <a:ext uri="{FF2B5EF4-FFF2-40B4-BE49-F238E27FC236}">
                <a16:creationId xmlns:a16="http://schemas.microsoft.com/office/drawing/2014/main" id="{BF68B6D2-7997-3C8B-67CE-90460F22A837}"/>
              </a:ext>
            </a:extLst>
          </p:cNvPr>
          <p:cNvSpPr txBox="1">
            <a:spLocks noChangeAspect="1"/>
          </p:cNvSpPr>
          <p:nvPr/>
        </p:nvSpPr>
        <p:spPr>
          <a:xfrm>
            <a:off x="2828124" y="2301223"/>
            <a:ext cx="8876217" cy="1000274"/>
          </a:xfrm>
          <a:prstGeom prst="rect">
            <a:avLst/>
          </a:prstGeom>
          <a:ln>
            <a:solidFill>
              <a:schemeClr val="tx1"/>
            </a:solidFill>
          </a:ln>
        </p:spPr>
        <p:txBody>
          <a:bodyPr wrap="square" lIns="0" tIns="0" rIns="0" bIns="0" rtlCol="0" anchor="ctr" anchorCtr="0">
            <a:spAutoFit/>
          </a:bodyPr>
          <a:lstStyle/>
          <a:p>
            <a:pPr algn="ctr">
              <a:lnSpc>
                <a:spcPts val="2567"/>
              </a:lnSpc>
              <a:spcBef>
                <a:spcPct val="0"/>
              </a:spcBef>
            </a:pPr>
            <a:endParaRPr lang="en-US" sz="2250" b="1">
              <a:solidFill>
                <a:srgbClr val="1F2B5B"/>
              </a:solidFill>
              <a:ea typeface="Montserrat"/>
              <a:cs typeface="Montserrat"/>
              <a:sym typeface="Montserrat"/>
            </a:endParaRPr>
          </a:p>
          <a:p>
            <a:pPr algn="ctr">
              <a:lnSpc>
                <a:spcPts val="2567"/>
              </a:lnSpc>
              <a:spcBef>
                <a:spcPct val="0"/>
              </a:spcBef>
            </a:pPr>
            <a:r>
              <a:rPr lang="en-US" sz="2250" b="1">
                <a:solidFill>
                  <a:srgbClr val="1F2B5B"/>
                </a:solidFill>
                <a:ea typeface="Montserrat"/>
                <a:cs typeface="Montserrat"/>
                <a:sym typeface="Montserrat"/>
              </a:rPr>
              <a:t>Simulation of the HyperArc plan on the myQA SRS phantom</a:t>
            </a:r>
          </a:p>
          <a:p>
            <a:pPr algn="ctr">
              <a:lnSpc>
                <a:spcPts val="2567"/>
              </a:lnSpc>
              <a:spcBef>
                <a:spcPct val="0"/>
              </a:spcBef>
            </a:pPr>
            <a:endParaRPr lang="vi-VN" sz="2250" b="1">
              <a:solidFill>
                <a:srgbClr val="1F2B5B"/>
              </a:solidFill>
              <a:ea typeface="Montserrat"/>
              <a:cs typeface="Montserrat"/>
              <a:sym typeface="Montserrat"/>
            </a:endParaRPr>
          </a:p>
        </p:txBody>
      </p:sp>
      <p:sp>
        <p:nvSpPr>
          <p:cNvPr id="31" name="TextBox 6">
            <a:extLst>
              <a:ext uri="{FF2B5EF4-FFF2-40B4-BE49-F238E27FC236}">
                <a16:creationId xmlns:a16="http://schemas.microsoft.com/office/drawing/2014/main" id="{02E90722-2127-6554-7A31-E7CDDA74755D}"/>
              </a:ext>
            </a:extLst>
          </p:cNvPr>
          <p:cNvSpPr txBox="1">
            <a:spLocks noChangeAspect="1"/>
          </p:cNvSpPr>
          <p:nvPr/>
        </p:nvSpPr>
        <p:spPr>
          <a:xfrm>
            <a:off x="8159502" y="3787160"/>
            <a:ext cx="2880000" cy="1000274"/>
          </a:xfrm>
          <a:prstGeom prst="rect">
            <a:avLst/>
          </a:prstGeom>
          <a:ln>
            <a:solidFill>
              <a:schemeClr val="tx1"/>
            </a:solidFill>
          </a:ln>
        </p:spPr>
        <p:txBody>
          <a:bodyPr wrap="square" lIns="0" tIns="0" rIns="0" bIns="0" rtlCol="0" anchor="ctr" anchorCtr="0">
            <a:spAutoFit/>
          </a:bodyPr>
          <a:lstStyle/>
          <a:p>
            <a:pPr algn="ctr">
              <a:lnSpc>
                <a:spcPts val="2567"/>
              </a:lnSpc>
              <a:spcBef>
                <a:spcPct val="0"/>
              </a:spcBef>
            </a:pPr>
            <a:endParaRPr lang="vi-VN" sz="2250" b="1">
              <a:solidFill>
                <a:srgbClr val="1F2B5B"/>
              </a:solidFill>
              <a:ea typeface="Montserrat"/>
              <a:cs typeface="Montserrat"/>
              <a:sym typeface="Montserrat"/>
            </a:endParaRPr>
          </a:p>
          <a:p>
            <a:pPr algn="ctr">
              <a:lnSpc>
                <a:spcPts val="2567"/>
              </a:lnSpc>
              <a:spcBef>
                <a:spcPct val="0"/>
              </a:spcBef>
            </a:pPr>
            <a:r>
              <a:rPr lang="vi-VN" sz="2250" b="1">
                <a:solidFill>
                  <a:srgbClr val="1F2B5B"/>
                </a:solidFill>
                <a:ea typeface="Montserrat"/>
                <a:cs typeface="Montserrat"/>
                <a:sym typeface="Montserrat"/>
              </a:rPr>
              <a:t>CBCT</a:t>
            </a:r>
          </a:p>
          <a:p>
            <a:pPr algn="ctr">
              <a:lnSpc>
                <a:spcPts val="2567"/>
              </a:lnSpc>
              <a:spcBef>
                <a:spcPct val="0"/>
              </a:spcBef>
            </a:pPr>
            <a:endParaRPr lang="en-US" sz="2250" b="1">
              <a:solidFill>
                <a:srgbClr val="1F2B5B"/>
              </a:solidFill>
              <a:ea typeface="Montserrat"/>
              <a:cs typeface="Montserrat"/>
              <a:sym typeface="Montserrat"/>
            </a:endParaRPr>
          </a:p>
        </p:txBody>
      </p:sp>
      <p:cxnSp>
        <p:nvCxnSpPr>
          <p:cNvPr id="33" name="Đường kết nối Mũi tên Thẳng 32">
            <a:extLst>
              <a:ext uri="{FF2B5EF4-FFF2-40B4-BE49-F238E27FC236}">
                <a16:creationId xmlns:a16="http://schemas.microsoft.com/office/drawing/2014/main" id="{C3DEEF51-E0D5-FBEC-28E7-17C285BA8BF4}"/>
              </a:ext>
            </a:extLst>
          </p:cNvPr>
          <p:cNvCxnSpPr>
            <a:cxnSpLocks/>
            <a:stCxn id="17" idx="2"/>
            <a:endCxn id="31" idx="0"/>
          </p:cNvCxnSpPr>
          <p:nvPr/>
        </p:nvCxnSpPr>
        <p:spPr>
          <a:xfrm>
            <a:off x="7266233" y="3301497"/>
            <a:ext cx="2333269" cy="485663"/>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0" name="Đường kết nối Mũi tên Thẳng 39">
            <a:extLst>
              <a:ext uri="{FF2B5EF4-FFF2-40B4-BE49-F238E27FC236}">
                <a16:creationId xmlns:a16="http://schemas.microsoft.com/office/drawing/2014/main" id="{EAB545E9-ADFA-F6C4-8B53-BDACE86B5167}"/>
              </a:ext>
            </a:extLst>
          </p:cNvPr>
          <p:cNvCxnSpPr>
            <a:cxnSpLocks/>
            <a:stCxn id="17" idx="2"/>
            <a:endCxn id="10" idx="0"/>
          </p:cNvCxnSpPr>
          <p:nvPr/>
        </p:nvCxnSpPr>
        <p:spPr>
          <a:xfrm flipH="1">
            <a:off x="4518000" y="3301497"/>
            <a:ext cx="2748233" cy="475575"/>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43" name="TextBox 6">
            <a:extLst>
              <a:ext uri="{FF2B5EF4-FFF2-40B4-BE49-F238E27FC236}">
                <a16:creationId xmlns:a16="http://schemas.microsoft.com/office/drawing/2014/main" id="{17DAEB7E-6F04-4DE4-1F32-5180C7F9174E}"/>
              </a:ext>
            </a:extLst>
          </p:cNvPr>
          <p:cNvSpPr txBox="1">
            <a:spLocks noChangeAspect="1"/>
          </p:cNvSpPr>
          <p:nvPr/>
        </p:nvSpPr>
        <p:spPr>
          <a:xfrm>
            <a:off x="5648999" y="6446898"/>
            <a:ext cx="3234466" cy="1333698"/>
          </a:xfrm>
          <a:prstGeom prst="rect">
            <a:avLst/>
          </a:prstGeom>
          <a:ln>
            <a:solidFill>
              <a:schemeClr val="tx1"/>
            </a:solidFill>
          </a:ln>
        </p:spPr>
        <p:txBody>
          <a:bodyPr wrap="square" lIns="0" tIns="0" rIns="0" bIns="0" rtlCol="0" anchor="ctr" anchorCtr="0">
            <a:spAutoFit/>
          </a:bodyPr>
          <a:lstStyle/>
          <a:p>
            <a:pPr algn="ctr">
              <a:lnSpc>
                <a:spcPts val="2567"/>
              </a:lnSpc>
              <a:spcBef>
                <a:spcPct val="0"/>
              </a:spcBef>
            </a:pPr>
            <a:endParaRPr lang="vi-VN" sz="2250" b="1">
              <a:solidFill>
                <a:srgbClr val="1F2B5B"/>
              </a:solidFill>
              <a:ea typeface="Montserrat"/>
              <a:cs typeface="Montserrat"/>
              <a:sym typeface="Montserrat"/>
            </a:endParaRPr>
          </a:p>
          <a:p>
            <a:pPr algn="ctr">
              <a:lnSpc>
                <a:spcPts val="2567"/>
              </a:lnSpc>
              <a:spcBef>
                <a:spcPct val="0"/>
              </a:spcBef>
            </a:pPr>
            <a:r>
              <a:rPr lang="vi-VN" sz="2250" b="1">
                <a:solidFill>
                  <a:srgbClr val="1F2B5B"/>
                </a:solidFill>
                <a:ea typeface="Montserrat"/>
                <a:cs typeface="Montserrat"/>
                <a:sym typeface="Montserrat"/>
              </a:rPr>
              <a:t>Data acquisition and </a:t>
            </a:r>
          </a:p>
          <a:p>
            <a:pPr algn="ctr">
              <a:lnSpc>
                <a:spcPts val="2567"/>
              </a:lnSpc>
              <a:spcBef>
                <a:spcPct val="0"/>
              </a:spcBef>
            </a:pPr>
            <a:r>
              <a:rPr lang="vi-VN" sz="2250" b="1">
                <a:solidFill>
                  <a:srgbClr val="1F2B5B"/>
                </a:solidFill>
                <a:ea typeface="Montserrat"/>
                <a:cs typeface="Montserrat"/>
                <a:sym typeface="Montserrat"/>
              </a:rPr>
              <a:t>Recording</a:t>
            </a:r>
          </a:p>
          <a:p>
            <a:pPr algn="ctr">
              <a:lnSpc>
                <a:spcPts val="2567"/>
              </a:lnSpc>
              <a:spcBef>
                <a:spcPct val="0"/>
              </a:spcBef>
            </a:pPr>
            <a:endParaRPr lang="en-US" sz="2250" b="1">
              <a:solidFill>
                <a:srgbClr val="1F2B5B"/>
              </a:solidFill>
              <a:ea typeface="Montserrat"/>
              <a:cs typeface="Montserrat"/>
              <a:sym typeface="Montserrat"/>
            </a:endParaRPr>
          </a:p>
        </p:txBody>
      </p:sp>
      <p:cxnSp>
        <p:nvCxnSpPr>
          <p:cNvPr id="73" name="Đường kết nối Mũi tên Thẳng 72">
            <a:extLst>
              <a:ext uri="{FF2B5EF4-FFF2-40B4-BE49-F238E27FC236}">
                <a16:creationId xmlns:a16="http://schemas.microsoft.com/office/drawing/2014/main" id="{601CC93D-3998-B96D-E52A-BA516894941B}"/>
              </a:ext>
            </a:extLst>
          </p:cNvPr>
          <p:cNvCxnSpPr>
            <a:cxnSpLocks/>
            <a:stCxn id="14" idx="2"/>
            <a:endCxn id="3" idx="0"/>
          </p:cNvCxnSpPr>
          <p:nvPr/>
        </p:nvCxnSpPr>
        <p:spPr>
          <a:xfrm>
            <a:off x="2445750" y="7415796"/>
            <a:ext cx="4820482" cy="750148"/>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79" name="Đường kết nối Mũi tên Thẳng 78">
            <a:extLst>
              <a:ext uri="{FF2B5EF4-FFF2-40B4-BE49-F238E27FC236}">
                <a16:creationId xmlns:a16="http://schemas.microsoft.com/office/drawing/2014/main" id="{67E6D138-F57B-889F-5BC9-6221FDE25ED2}"/>
              </a:ext>
            </a:extLst>
          </p:cNvPr>
          <p:cNvCxnSpPr>
            <a:cxnSpLocks/>
            <a:stCxn id="31" idx="2"/>
            <a:endCxn id="15" idx="0"/>
          </p:cNvCxnSpPr>
          <p:nvPr/>
        </p:nvCxnSpPr>
        <p:spPr>
          <a:xfrm flipH="1">
            <a:off x="7259499" y="4787434"/>
            <a:ext cx="2340003" cy="361895"/>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25" name="TextBox 15">
            <a:extLst>
              <a:ext uri="{FF2B5EF4-FFF2-40B4-BE49-F238E27FC236}">
                <a16:creationId xmlns:a16="http://schemas.microsoft.com/office/drawing/2014/main" id="{B33AAA60-48C3-824A-9CAA-6BE69F56932D}"/>
              </a:ext>
            </a:extLst>
          </p:cNvPr>
          <p:cNvSpPr txBox="1"/>
          <p:nvPr/>
        </p:nvSpPr>
        <p:spPr>
          <a:xfrm>
            <a:off x="185655" y="497471"/>
            <a:ext cx="13835145" cy="820738"/>
          </a:xfrm>
          <a:prstGeom prst="rect">
            <a:avLst/>
          </a:prstGeom>
        </p:spPr>
        <p:txBody>
          <a:bodyPr wrap="square" lIns="0" tIns="0" rIns="0" bIns="0" rtlCol="0" anchor="t">
            <a:spAutoFit/>
          </a:bodyPr>
          <a:lstStyle/>
          <a:p>
            <a:pPr>
              <a:lnSpc>
                <a:spcPts val="3205"/>
              </a:lnSpc>
              <a:spcBef>
                <a:spcPct val="0"/>
              </a:spcBef>
            </a:pPr>
            <a:r>
              <a:rPr lang="en-US" sz="3000" b="1">
                <a:solidFill>
                  <a:srgbClr val="337096"/>
                </a:solidFill>
                <a:latin typeface="Cambria" panose="02040503050406030204" pitchFamily="18" charset="0"/>
                <a:ea typeface="Cambria" panose="02040503050406030204" pitchFamily="18" charset="0"/>
                <a:cs typeface="Montserrat Bold"/>
                <a:sym typeface="Montserrat Bold"/>
              </a:rPr>
              <a:t>Procedure for Quality Assurance of HyperArc Stereotactic Radiosurgery Plans using MyQA SRS</a:t>
            </a:r>
            <a:endParaRPr lang="vi-VN" sz="3000" b="1">
              <a:solidFill>
                <a:srgbClr val="337096"/>
              </a:solidFill>
              <a:latin typeface="Cambria" panose="02040503050406030204" pitchFamily="18" charset="0"/>
              <a:ea typeface="Cambria" panose="02040503050406030204" pitchFamily="18" charset="0"/>
              <a:cs typeface="Montserrat Bold"/>
              <a:sym typeface="Montserrat Bold"/>
            </a:endParaRPr>
          </a:p>
        </p:txBody>
      </p:sp>
      <p:sp>
        <p:nvSpPr>
          <p:cNvPr id="150" name="TextBox 6">
            <a:extLst>
              <a:ext uri="{FF2B5EF4-FFF2-40B4-BE49-F238E27FC236}">
                <a16:creationId xmlns:a16="http://schemas.microsoft.com/office/drawing/2014/main" id="{2B3EFA76-5004-8260-5487-B6195AE7EEAA}"/>
              </a:ext>
            </a:extLst>
          </p:cNvPr>
          <p:cNvSpPr txBox="1"/>
          <p:nvPr/>
        </p:nvSpPr>
        <p:spPr>
          <a:xfrm>
            <a:off x="185655" y="9708727"/>
            <a:ext cx="12930781" cy="333425"/>
          </a:xfrm>
          <a:prstGeom prst="rect">
            <a:avLst/>
          </a:prstGeom>
        </p:spPr>
        <p:txBody>
          <a:bodyPr wrap="square" lIns="0" tIns="0" rIns="0" bIns="0" rtlCol="0" anchor="t">
            <a:spAutoFit/>
          </a:bodyPr>
          <a:lstStyle/>
          <a:p>
            <a:pPr algn="ctr">
              <a:lnSpc>
                <a:spcPts val="2567"/>
              </a:lnSpc>
              <a:spcBef>
                <a:spcPct val="0"/>
              </a:spcBef>
            </a:pPr>
            <a:r>
              <a:rPr lang="en-US" sz="2400">
                <a:solidFill>
                  <a:srgbClr val="1F2B5B"/>
                </a:solidFill>
                <a:ea typeface="Montserrat"/>
                <a:cs typeface="Montserrat"/>
                <a:sym typeface="Montserrat"/>
              </a:rPr>
              <a:t>Figure 4. Procedure of QA for SRS HyperArc plans using MyQA SRS</a:t>
            </a:r>
            <a:endParaRPr lang="vi-VN" sz="2400">
              <a:solidFill>
                <a:srgbClr val="1F2B5B"/>
              </a:solidFill>
              <a:ea typeface="Montserrat"/>
              <a:cs typeface="Montserrat"/>
              <a:sym typeface="Montserrat"/>
            </a:endParaRPr>
          </a:p>
        </p:txBody>
      </p:sp>
      <p:sp>
        <p:nvSpPr>
          <p:cNvPr id="46" name="TextBox 6">
            <a:extLst>
              <a:ext uri="{FF2B5EF4-FFF2-40B4-BE49-F238E27FC236}">
                <a16:creationId xmlns:a16="http://schemas.microsoft.com/office/drawing/2014/main" id="{E38958C3-143F-5E30-BBF6-95BE98BF1BAD}"/>
              </a:ext>
            </a:extLst>
          </p:cNvPr>
          <p:cNvSpPr txBox="1">
            <a:spLocks noChangeAspect="1"/>
          </p:cNvSpPr>
          <p:nvPr/>
        </p:nvSpPr>
        <p:spPr>
          <a:xfrm>
            <a:off x="4926233" y="1120782"/>
            <a:ext cx="4680000" cy="1000274"/>
          </a:xfrm>
          <a:prstGeom prst="rect">
            <a:avLst/>
          </a:prstGeom>
          <a:ln>
            <a:solidFill>
              <a:schemeClr val="tx1"/>
            </a:solidFill>
          </a:ln>
        </p:spPr>
        <p:txBody>
          <a:bodyPr wrap="square" lIns="0" tIns="0" rIns="0" bIns="0" rtlCol="0" anchor="ctr" anchorCtr="0">
            <a:spAutoFit/>
          </a:bodyPr>
          <a:lstStyle/>
          <a:p>
            <a:pPr algn="ctr">
              <a:lnSpc>
                <a:spcPts val="2567"/>
              </a:lnSpc>
              <a:spcBef>
                <a:spcPct val="0"/>
              </a:spcBef>
            </a:pPr>
            <a:endParaRPr lang="vi-VN" sz="2250" b="1">
              <a:solidFill>
                <a:srgbClr val="1F2B5B"/>
              </a:solidFill>
              <a:ea typeface="Montserrat"/>
              <a:cs typeface="Montserrat"/>
              <a:sym typeface="Montserrat"/>
            </a:endParaRPr>
          </a:p>
          <a:p>
            <a:pPr algn="ctr">
              <a:lnSpc>
                <a:spcPts val="2567"/>
              </a:lnSpc>
              <a:spcBef>
                <a:spcPct val="0"/>
              </a:spcBef>
            </a:pPr>
            <a:r>
              <a:rPr lang="vi-VN" sz="2250" b="1">
                <a:solidFill>
                  <a:srgbClr val="1F2B5B"/>
                </a:solidFill>
                <a:ea typeface="Montserrat"/>
                <a:cs typeface="Montserrat"/>
                <a:sym typeface="Montserrat"/>
              </a:rPr>
              <a:t>SRS HyperArc plan</a:t>
            </a:r>
          </a:p>
          <a:p>
            <a:pPr algn="ctr">
              <a:lnSpc>
                <a:spcPts val="2567"/>
              </a:lnSpc>
              <a:spcBef>
                <a:spcPct val="0"/>
              </a:spcBef>
            </a:pPr>
            <a:endParaRPr lang="en-US" sz="2250" b="1">
              <a:solidFill>
                <a:srgbClr val="1F2B5B"/>
              </a:solidFill>
              <a:ea typeface="Montserrat"/>
              <a:cs typeface="Montserrat"/>
              <a:sym typeface="Montserrat"/>
            </a:endParaRPr>
          </a:p>
        </p:txBody>
      </p:sp>
      <p:cxnSp>
        <p:nvCxnSpPr>
          <p:cNvPr id="48" name="Đường kết nối: Mũi tên Gấp khúc 47">
            <a:extLst>
              <a:ext uri="{FF2B5EF4-FFF2-40B4-BE49-F238E27FC236}">
                <a16:creationId xmlns:a16="http://schemas.microsoft.com/office/drawing/2014/main" id="{FEA6B1F6-AEFC-E0E1-A9D0-8B66D6ED96D3}"/>
              </a:ext>
            </a:extLst>
          </p:cNvPr>
          <p:cNvCxnSpPr>
            <a:cxnSpLocks/>
            <a:stCxn id="3" idx="3"/>
            <a:endCxn id="46" idx="3"/>
          </p:cNvCxnSpPr>
          <p:nvPr/>
        </p:nvCxnSpPr>
        <p:spPr>
          <a:xfrm flipV="1">
            <a:off x="8346232" y="1620919"/>
            <a:ext cx="1260001" cy="6711738"/>
          </a:xfrm>
          <a:prstGeom prst="bentConnector3">
            <a:avLst>
              <a:gd name="adj1" fmla="val 370415"/>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81" name="Đường kết nối: Mũi tên Gấp khúc 80">
            <a:extLst>
              <a:ext uri="{FF2B5EF4-FFF2-40B4-BE49-F238E27FC236}">
                <a16:creationId xmlns:a16="http://schemas.microsoft.com/office/drawing/2014/main" id="{EBEFCE6D-03A2-BF50-8A7B-A91F1B46851D}"/>
              </a:ext>
            </a:extLst>
          </p:cNvPr>
          <p:cNvCxnSpPr>
            <a:stCxn id="3" idx="3"/>
            <a:endCxn id="15" idx="3"/>
          </p:cNvCxnSpPr>
          <p:nvPr/>
        </p:nvCxnSpPr>
        <p:spPr>
          <a:xfrm flipV="1">
            <a:off x="8346232" y="5649466"/>
            <a:ext cx="1793267" cy="2683191"/>
          </a:xfrm>
          <a:prstGeom prst="bentConnector3">
            <a:avLst>
              <a:gd name="adj1" fmla="val 112748"/>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83" name="Đường kết nối Mũi tên Thẳng 82">
            <a:extLst>
              <a:ext uri="{FF2B5EF4-FFF2-40B4-BE49-F238E27FC236}">
                <a16:creationId xmlns:a16="http://schemas.microsoft.com/office/drawing/2014/main" id="{BE6BF6ED-D6A2-493C-F98F-B25FCBBA842B}"/>
              </a:ext>
            </a:extLst>
          </p:cNvPr>
          <p:cNvCxnSpPr>
            <a:stCxn id="46" idx="2"/>
            <a:endCxn id="17" idx="0"/>
          </p:cNvCxnSpPr>
          <p:nvPr/>
        </p:nvCxnSpPr>
        <p:spPr>
          <a:xfrm>
            <a:off x="7266233" y="2121056"/>
            <a:ext cx="0" cy="180167"/>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85" name="Đường kết nối Mũi tên Thẳng 84">
            <a:extLst>
              <a:ext uri="{FF2B5EF4-FFF2-40B4-BE49-F238E27FC236}">
                <a16:creationId xmlns:a16="http://schemas.microsoft.com/office/drawing/2014/main" id="{5AB0F86D-E0FD-85BE-F323-91CED108167C}"/>
              </a:ext>
            </a:extLst>
          </p:cNvPr>
          <p:cNvCxnSpPr>
            <a:cxnSpLocks/>
            <a:stCxn id="3" idx="2"/>
            <a:endCxn id="86" idx="0"/>
          </p:cNvCxnSpPr>
          <p:nvPr/>
        </p:nvCxnSpPr>
        <p:spPr>
          <a:xfrm flipH="1">
            <a:off x="7259493" y="8499369"/>
            <a:ext cx="6739" cy="638596"/>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86" name="TextBox 6">
            <a:extLst>
              <a:ext uri="{FF2B5EF4-FFF2-40B4-BE49-F238E27FC236}">
                <a16:creationId xmlns:a16="http://schemas.microsoft.com/office/drawing/2014/main" id="{3D5EBF75-8150-4481-84BA-E5D0B29FB5AE}"/>
              </a:ext>
            </a:extLst>
          </p:cNvPr>
          <p:cNvSpPr txBox="1">
            <a:spLocks noChangeAspect="1"/>
          </p:cNvSpPr>
          <p:nvPr/>
        </p:nvSpPr>
        <p:spPr>
          <a:xfrm>
            <a:off x="4379499" y="9137965"/>
            <a:ext cx="5759987" cy="333425"/>
          </a:xfrm>
          <a:prstGeom prst="rect">
            <a:avLst/>
          </a:prstGeom>
          <a:ln>
            <a:solidFill>
              <a:schemeClr val="tx1"/>
            </a:solidFill>
          </a:ln>
        </p:spPr>
        <p:txBody>
          <a:bodyPr wrap="square" lIns="0" tIns="0" rIns="0" bIns="0" rtlCol="0" anchor="ctr" anchorCtr="0">
            <a:spAutoFit/>
          </a:bodyPr>
          <a:lstStyle/>
          <a:p>
            <a:pPr algn="ctr">
              <a:lnSpc>
                <a:spcPts val="2567"/>
              </a:lnSpc>
              <a:spcBef>
                <a:spcPct val="0"/>
              </a:spcBef>
            </a:pPr>
            <a:r>
              <a:rPr lang="en-US" sz="2250" b="1">
                <a:solidFill>
                  <a:srgbClr val="1F2B5B"/>
                </a:solidFill>
                <a:ea typeface="Montserrat"/>
                <a:cs typeface="Montserrat"/>
                <a:sym typeface="Montserrat"/>
              </a:rPr>
              <a:t>QA-verified SRS HyperArc plan</a:t>
            </a:r>
          </a:p>
        </p:txBody>
      </p:sp>
      <p:cxnSp>
        <p:nvCxnSpPr>
          <p:cNvPr id="5" name="Đường kết nối Mũi tên Thẳng 4">
            <a:extLst>
              <a:ext uri="{FF2B5EF4-FFF2-40B4-BE49-F238E27FC236}">
                <a16:creationId xmlns:a16="http://schemas.microsoft.com/office/drawing/2014/main" id="{E49C7315-F3A9-C661-34CB-38FDF2126B47}"/>
              </a:ext>
            </a:extLst>
          </p:cNvPr>
          <p:cNvCxnSpPr>
            <a:cxnSpLocks/>
            <a:endCxn id="46" idx="3"/>
          </p:cNvCxnSpPr>
          <p:nvPr/>
        </p:nvCxnSpPr>
        <p:spPr>
          <a:xfrm flipH="1">
            <a:off x="9606233" y="1620919"/>
            <a:ext cx="299767" cy="0"/>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7" name="Đường kết nối Mũi tên Thẳng 6">
            <a:extLst>
              <a:ext uri="{FF2B5EF4-FFF2-40B4-BE49-F238E27FC236}">
                <a16:creationId xmlns:a16="http://schemas.microsoft.com/office/drawing/2014/main" id="{2814FD2D-8F6D-5330-E9E9-9CC839CCAD56}"/>
              </a:ext>
            </a:extLst>
          </p:cNvPr>
          <p:cNvCxnSpPr>
            <a:cxnSpLocks/>
          </p:cNvCxnSpPr>
          <p:nvPr/>
        </p:nvCxnSpPr>
        <p:spPr>
          <a:xfrm flipH="1">
            <a:off x="10139486" y="5649466"/>
            <a:ext cx="299767" cy="0"/>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41544889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BFAF8"/>
        </a:solidFill>
        <a:effectLst/>
      </p:bgPr>
    </p:bg>
    <p:spTree>
      <p:nvGrpSpPr>
        <p:cNvPr id="1" name="">
          <a:extLst>
            <a:ext uri="{FF2B5EF4-FFF2-40B4-BE49-F238E27FC236}">
              <a16:creationId xmlns:a16="http://schemas.microsoft.com/office/drawing/2014/main" id="{09CA554C-FB57-8291-4EC4-56FA01DBEB03}"/>
            </a:ext>
          </a:extLst>
        </p:cNvPr>
        <p:cNvGrpSpPr/>
        <p:nvPr/>
      </p:nvGrpSpPr>
      <p:grpSpPr>
        <a:xfrm>
          <a:off x="0" y="0"/>
          <a:ext cx="0" cy="0"/>
          <a:chOff x="0" y="0"/>
          <a:chExt cx="0" cy="0"/>
        </a:xfrm>
      </p:grpSpPr>
      <p:sp>
        <p:nvSpPr>
          <p:cNvPr id="6" name="Freeform 6">
            <a:extLst>
              <a:ext uri="{FF2B5EF4-FFF2-40B4-BE49-F238E27FC236}">
                <a16:creationId xmlns:a16="http://schemas.microsoft.com/office/drawing/2014/main" id="{8CC3DC09-EF7D-F80F-80F8-8115AF20DFE2}"/>
              </a:ext>
            </a:extLst>
          </p:cNvPr>
          <p:cNvSpPr/>
          <p:nvPr/>
        </p:nvSpPr>
        <p:spPr>
          <a:xfrm>
            <a:off x="2" y="4137378"/>
            <a:ext cx="1022015" cy="809521"/>
          </a:xfrm>
          <a:custGeom>
            <a:avLst/>
            <a:gdLst/>
            <a:ahLst/>
            <a:cxnLst/>
            <a:rect l="l" t="t" r="r" b="b"/>
            <a:pathLst>
              <a:path w="1362686" h="1079361">
                <a:moveTo>
                  <a:pt x="0" y="0"/>
                </a:moveTo>
                <a:lnTo>
                  <a:pt x="1362686" y="0"/>
                </a:lnTo>
                <a:lnTo>
                  <a:pt x="1362686" y="1079361"/>
                </a:lnTo>
                <a:lnTo>
                  <a:pt x="0" y="107936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vi-VN" sz="1350"/>
          </a:p>
        </p:txBody>
      </p:sp>
      <p:sp>
        <p:nvSpPr>
          <p:cNvPr id="15" name="TextBox 35">
            <a:extLst>
              <a:ext uri="{FF2B5EF4-FFF2-40B4-BE49-F238E27FC236}">
                <a16:creationId xmlns:a16="http://schemas.microsoft.com/office/drawing/2014/main" id="{B5945482-1B66-0A16-6E71-E7E0E0634419}"/>
              </a:ext>
            </a:extLst>
          </p:cNvPr>
          <p:cNvSpPr txBox="1"/>
          <p:nvPr/>
        </p:nvSpPr>
        <p:spPr>
          <a:xfrm>
            <a:off x="489238" y="1604474"/>
            <a:ext cx="4078855" cy="332463"/>
          </a:xfrm>
          <a:prstGeom prst="rect">
            <a:avLst/>
          </a:prstGeom>
        </p:spPr>
        <p:txBody>
          <a:bodyPr wrap="square" lIns="0" tIns="0" rIns="0" bIns="0" rtlCol="0" anchor="t">
            <a:spAutoFit/>
          </a:bodyPr>
          <a:lstStyle/>
          <a:p>
            <a:pPr algn="ctr">
              <a:lnSpc>
                <a:spcPts val="2519"/>
              </a:lnSpc>
              <a:spcBef>
                <a:spcPct val="0"/>
              </a:spcBef>
            </a:pPr>
            <a:r>
              <a:rPr lang="vi-VN" sz="2800" b="1">
                <a:solidFill>
                  <a:srgbClr val="39446E"/>
                </a:solidFill>
                <a:ea typeface="Montserrat Bold"/>
                <a:cs typeface="Montserrat Bold"/>
                <a:sym typeface="Montserrat Bold"/>
              </a:rPr>
              <a:t>Phantom MyQA SRS</a:t>
            </a:r>
            <a:endParaRPr lang="en-US" sz="2800" b="1">
              <a:solidFill>
                <a:srgbClr val="39446E"/>
              </a:solidFill>
              <a:ea typeface="Montserrat Bold"/>
              <a:cs typeface="Montserrat Bold"/>
              <a:sym typeface="Montserrat Bold"/>
            </a:endParaRPr>
          </a:p>
        </p:txBody>
      </p:sp>
      <p:sp>
        <p:nvSpPr>
          <p:cNvPr id="11" name="TextBox 5">
            <a:extLst>
              <a:ext uri="{FF2B5EF4-FFF2-40B4-BE49-F238E27FC236}">
                <a16:creationId xmlns:a16="http://schemas.microsoft.com/office/drawing/2014/main" id="{E44873C0-83B7-3D72-1210-5A83C292AA94}"/>
              </a:ext>
            </a:extLst>
          </p:cNvPr>
          <p:cNvSpPr txBox="1"/>
          <p:nvPr/>
        </p:nvSpPr>
        <p:spPr>
          <a:xfrm>
            <a:off x="13140607" y="9825304"/>
            <a:ext cx="579285" cy="295274"/>
          </a:xfrm>
          <a:prstGeom prst="rect">
            <a:avLst/>
          </a:prstGeom>
        </p:spPr>
        <p:txBody>
          <a:bodyPr wrap="square" lIns="0" tIns="0" rIns="0" bIns="0" rtlCol="0" anchor="t">
            <a:spAutoFit/>
          </a:bodyPr>
          <a:lstStyle/>
          <a:p>
            <a:pPr algn="just">
              <a:lnSpc>
                <a:spcPts val="2449"/>
              </a:lnSpc>
            </a:pPr>
            <a:r>
              <a:rPr lang="vi-VN" sz="1950">
                <a:solidFill>
                  <a:srgbClr val="1F2B5B"/>
                </a:solidFill>
                <a:ea typeface="Montserrat Bold"/>
                <a:cs typeface="Montserrat Bold"/>
                <a:sym typeface="Montserrat Bold"/>
              </a:rPr>
              <a:t>6</a:t>
            </a:r>
            <a:endParaRPr lang="en-US" sz="1950">
              <a:solidFill>
                <a:srgbClr val="1F2B5B"/>
              </a:solidFill>
              <a:ea typeface="Montserrat Bold"/>
              <a:cs typeface="Montserrat Bold"/>
              <a:sym typeface="Montserrat Bold"/>
            </a:endParaRPr>
          </a:p>
        </p:txBody>
      </p:sp>
      <p:sp>
        <p:nvSpPr>
          <p:cNvPr id="2" name="TextBox 15">
            <a:extLst>
              <a:ext uri="{FF2B5EF4-FFF2-40B4-BE49-F238E27FC236}">
                <a16:creationId xmlns:a16="http://schemas.microsoft.com/office/drawing/2014/main" id="{668A78D1-70EE-7698-932C-BCB2D8523AE0}"/>
              </a:ext>
            </a:extLst>
          </p:cNvPr>
          <p:cNvSpPr txBox="1"/>
          <p:nvPr/>
        </p:nvSpPr>
        <p:spPr>
          <a:xfrm>
            <a:off x="285750" y="671288"/>
            <a:ext cx="13144500" cy="426079"/>
          </a:xfrm>
          <a:prstGeom prst="rect">
            <a:avLst/>
          </a:prstGeom>
        </p:spPr>
        <p:txBody>
          <a:bodyPr wrap="square" lIns="0" tIns="0" rIns="0" bIns="0" rtlCol="0" anchor="t">
            <a:spAutoFit/>
          </a:bodyPr>
          <a:lstStyle/>
          <a:p>
            <a:pPr marL="0" marR="0" lvl="0" indent="0" algn="ctr" defTabSz="914400" rtl="0" eaLnBrk="1" fontAlgn="auto" latinLnBrk="0" hangingPunct="1">
              <a:lnSpc>
                <a:spcPts val="3205"/>
              </a:lnSpc>
              <a:spcBef>
                <a:spcPct val="0"/>
              </a:spcBef>
              <a:spcAft>
                <a:spcPts val="0"/>
              </a:spcAft>
              <a:buClrTx/>
              <a:buSzTx/>
              <a:buFontTx/>
              <a:buNone/>
              <a:tabLst/>
              <a:defRPr/>
            </a:pPr>
            <a:r>
              <a:rPr kumimoji="0" lang="vi-VN" sz="4000" b="1" i="0" u="none" strike="noStrike" kern="1200" cap="none" spc="0" normalizeH="0" baseline="0" noProof="0">
                <a:ln>
                  <a:noFill/>
                </a:ln>
                <a:solidFill>
                  <a:srgbClr val="337096"/>
                </a:solidFill>
                <a:effectLst/>
                <a:uLnTx/>
                <a:uFillTx/>
                <a:latin typeface="Cambria" panose="02040503050406030204" pitchFamily="18" charset="0"/>
                <a:ea typeface="Cambria" panose="02040503050406030204" pitchFamily="18" charset="0"/>
                <a:cs typeface="Montserrat Bold"/>
                <a:sym typeface="Montserrat Bold"/>
              </a:rPr>
              <a:t>MyQA SRS System</a:t>
            </a:r>
            <a:endParaRPr kumimoji="0" lang="en-US" sz="4000" b="1" i="0" u="none" strike="noStrike" kern="1200" cap="none" spc="0" normalizeH="0" baseline="0" noProof="0">
              <a:ln>
                <a:noFill/>
              </a:ln>
              <a:solidFill>
                <a:srgbClr val="337096"/>
              </a:solidFill>
              <a:effectLst/>
              <a:uLnTx/>
              <a:uFillTx/>
              <a:latin typeface="Cambria" panose="02040503050406030204" pitchFamily="18" charset="0"/>
              <a:ea typeface="Cambria" panose="02040503050406030204" pitchFamily="18" charset="0"/>
              <a:cs typeface="Montserrat Bold"/>
              <a:sym typeface="Montserrat Bold"/>
            </a:endParaRPr>
          </a:p>
        </p:txBody>
      </p:sp>
      <p:grpSp>
        <p:nvGrpSpPr>
          <p:cNvPr id="8" name="Group 7"/>
          <p:cNvGrpSpPr/>
          <p:nvPr/>
        </p:nvGrpSpPr>
        <p:grpSpPr>
          <a:xfrm>
            <a:off x="735348" y="2879887"/>
            <a:ext cx="12727558" cy="5435265"/>
            <a:chOff x="874145" y="4513870"/>
            <a:chExt cx="12727558" cy="5435265"/>
          </a:xfrm>
        </p:grpSpPr>
        <p:pic>
          <p:nvPicPr>
            <p:cNvPr id="16" name="Hình ảnh 15" descr="Mở ảnh">
              <a:extLst>
                <a:ext uri="{FF2B5EF4-FFF2-40B4-BE49-F238E27FC236}">
                  <a16:creationId xmlns:a16="http://schemas.microsoft.com/office/drawing/2014/main" id="{9F23FAF4-5B8F-3890-4719-5DC1C3BDE73D}"/>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85763" y="4513870"/>
              <a:ext cx="5844486" cy="4383365"/>
            </a:xfrm>
            <a:prstGeom prst="rect">
              <a:avLst/>
            </a:prstGeom>
            <a:noFill/>
            <a:ln>
              <a:noFill/>
            </a:ln>
          </p:spPr>
        </p:pic>
        <p:pic>
          <p:nvPicPr>
            <p:cNvPr id="1026" name="Picture 2">
              <a:extLst>
                <a:ext uri="{FF2B5EF4-FFF2-40B4-BE49-F238E27FC236}">
                  <a16:creationId xmlns:a16="http://schemas.microsoft.com/office/drawing/2014/main" id="{7D4CA0DC-297F-FD2C-9E7B-B6EB67886FE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p:blipFill>
          <p:spPr bwMode="auto">
            <a:xfrm>
              <a:off x="874145" y="4516156"/>
              <a:ext cx="5844486" cy="438336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6">
              <a:extLst>
                <a:ext uri="{FF2B5EF4-FFF2-40B4-BE49-F238E27FC236}">
                  <a16:creationId xmlns:a16="http://schemas.microsoft.com/office/drawing/2014/main" id="{E546DE4B-05B8-7E92-62B9-F137C9A68BA9}"/>
                </a:ext>
              </a:extLst>
            </p:cNvPr>
            <p:cNvSpPr txBox="1"/>
            <p:nvPr/>
          </p:nvSpPr>
          <p:spPr>
            <a:xfrm>
              <a:off x="1711826" y="9448999"/>
              <a:ext cx="4169124" cy="333425"/>
            </a:xfrm>
            <a:prstGeom prst="rect">
              <a:avLst/>
            </a:prstGeom>
          </p:spPr>
          <p:txBody>
            <a:bodyPr wrap="square" lIns="0" tIns="0" rIns="0" bIns="0" rtlCol="0" anchor="t">
              <a:spAutoFit/>
            </a:bodyPr>
            <a:lstStyle/>
            <a:p>
              <a:pPr algn="just">
                <a:lnSpc>
                  <a:spcPts val="2567"/>
                </a:lnSpc>
                <a:spcBef>
                  <a:spcPct val="0"/>
                </a:spcBef>
              </a:pPr>
              <a:r>
                <a:rPr lang="vi-VN" sz="2400">
                  <a:solidFill>
                    <a:srgbClr val="1F2B5B"/>
                  </a:solidFill>
                  <a:ea typeface="Montserrat"/>
                  <a:cs typeface="Montserrat"/>
                  <a:sym typeface="Montserrat"/>
                </a:rPr>
                <a:t>Figure 5. Phantom MyQA SRS</a:t>
              </a:r>
            </a:p>
          </p:txBody>
        </p:sp>
        <p:sp>
          <p:nvSpPr>
            <p:cNvPr id="7" name="TextBox 6">
              <a:extLst>
                <a:ext uri="{FF2B5EF4-FFF2-40B4-BE49-F238E27FC236}">
                  <a16:creationId xmlns:a16="http://schemas.microsoft.com/office/drawing/2014/main" id="{6197A146-39CF-CD03-DBA2-5381DBA7D05A}"/>
                </a:ext>
              </a:extLst>
            </p:cNvPr>
            <p:cNvSpPr txBox="1"/>
            <p:nvPr/>
          </p:nvSpPr>
          <p:spPr>
            <a:xfrm>
              <a:off x="7467601" y="9282286"/>
              <a:ext cx="6134102" cy="666849"/>
            </a:xfrm>
            <a:prstGeom prst="rect">
              <a:avLst/>
            </a:prstGeom>
          </p:spPr>
          <p:txBody>
            <a:bodyPr wrap="square" lIns="0" tIns="0" rIns="0" bIns="0" rtlCol="0" anchor="t">
              <a:spAutoFit/>
            </a:bodyPr>
            <a:lstStyle/>
            <a:p>
              <a:pPr algn="ctr">
                <a:lnSpc>
                  <a:spcPts val="2567"/>
                </a:lnSpc>
                <a:spcBef>
                  <a:spcPct val="0"/>
                </a:spcBef>
              </a:pPr>
              <a:r>
                <a:rPr lang="vi-VN" sz="2400">
                  <a:solidFill>
                    <a:srgbClr val="1F2B5B"/>
                  </a:solidFill>
                  <a:latin typeface="Arial" panose="020B0604020202020204" pitchFamily="34" charset="0"/>
                  <a:ea typeface="Montserrat"/>
                  <a:cs typeface="Arial" panose="020B0604020202020204" pitchFamily="34" charset="0"/>
                  <a:sym typeface="Montserrat"/>
                </a:rPr>
                <a:t>Figure 6. </a:t>
              </a:r>
              <a:r>
                <a:rPr lang="en-US" sz="2400">
                  <a:solidFill>
                    <a:srgbClr val="1F2B5B"/>
                  </a:solidFill>
                  <a:latin typeface="Arial" panose="020B0604020202020204" pitchFamily="34" charset="0"/>
                  <a:ea typeface="Montserrat"/>
                  <a:cs typeface="Arial" panose="020B0604020202020204" pitchFamily="34" charset="0"/>
                  <a:sym typeface="Montserrat"/>
                </a:rPr>
                <a:t>The alignment markers on the MyQA SRS phantom</a:t>
              </a:r>
              <a:endParaRPr lang="vi-VN" sz="2400">
                <a:solidFill>
                  <a:srgbClr val="1F2B5B"/>
                </a:solidFill>
                <a:latin typeface="Arial" panose="020B0604020202020204" pitchFamily="34" charset="0"/>
                <a:ea typeface="Montserrat"/>
                <a:cs typeface="Arial" panose="020B0604020202020204" pitchFamily="34" charset="0"/>
                <a:sym typeface="Montserrat"/>
              </a:endParaRPr>
            </a:p>
          </p:txBody>
        </p:sp>
      </p:grpSp>
    </p:spTree>
    <p:extLst>
      <p:ext uri="{BB962C8B-B14F-4D97-AF65-F5344CB8AC3E}">
        <p14:creationId xmlns:p14="http://schemas.microsoft.com/office/powerpoint/2010/main" val="21032408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BFAF8"/>
        </a:solidFill>
        <a:effectLst/>
      </p:bgPr>
    </p:bg>
    <p:spTree>
      <p:nvGrpSpPr>
        <p:cNvPr id="1" name="">
          <a:extLst>
            <a:ext uri="{FF2B5EF4-FFF2-40B4-BE49-F238E27FC236}">
              <a16:creationId xmlns:a16="http://schemas.microsoft.com/office/drawing/2014/main" id="{88110226-2AD4-3D2C-304D-A3B42ED3E82B}"/>
            </a:ext>
          </a:extLst>
        </p:cNvPr>
        <p:cNvGrpSpPr/>
        <p:nvPr/>
      </p:nvGrpSpPr>
      <p:grpSpPr>
        <a:xfrm>
          <a:off x="0" y="0"/>
          <a:ext cx="0" cy="0"/>
          <a:chOff x="0" y="0"/>
          <a:chExt cx="0" cy="0"/>
        </a:xfrm>
      </p:grpSpPr>
      <p:sp>
        <p:nvSpPr>
          <p:cNvPr id="6" name="Freeform 6">
            <a:extLst>
              <a:ext uri="{FF2B5EF4-FFF2-40B4-BE49-F238E27FC236}">
                <a16:creationId xmlns:a16="http://schemas.microsoft.com/office/drawing/2014/main" id="{AD6340E3-952D-891E-DFF4-E9DAF948C8CC}"/>
              </a:ext>
            </a:extLst>
          </p:cNvPr>
          <p:cNvSpPr/>
          <p:nvPr/>
        </p:nvSpPr>
        <p:spPr>
          <a:xfrm>
            <a:off x="2" y="4137378"/>
            <a:ext cx="1022015" cy="809521"/>
          </a:xfrm>
          <a:custGeom>
            <a:avLst/>
            <a:gdLst/>
            <a:ahLst/>
            <a:cxnLst/>
            <a:rect l="l" t="t" r="r" b="b"/>
            <a:pathLst>
              <a:path w="1362686" h="1079361">
                <a:moveTo>
                  <a:pt x="0" y="0"/>
                </a:moveTo>
                <a:lnTo>
                  <a:pt x="1362686" y="0"/>
                </a:lnTo>
                <a:lnTo>
                  <a:pt x="1362686" y="1079361"/>
                </a:lnTo>
                <a:lnTo>
                  <a:pt x="0" y="107936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vi-VN" sz="1350"/>
          </a:p>
        </p:txBody>
      </p:sp>
      <p:sp>
        <p:nvSpPr>
          <p:cNvPr id="17" name="TextBox 35">
            <a:extLst>
              <a:ext uri="{FF2B5EF4-FFF2-40B4-BE49-F238E27FC236}">
                <a16:creationId xmlns:a16="http://schemas.microsoft.com/office/drawing/2014/main" id="{BFC0D3AA-B53B-D633-8DC4-F5A50D8F23DD}"/>
              </a:ext>
            </a:extLst>
          </p:cNvPr>
          <p:cNvSpPr txBox="1"/>
          <p:nvPr/>
        </p:nvSpPr>
        <p:spPr>
          <a:xfrm>
            <a:off x="1676400" y="2096534"/>
            <a:ext cx="3429000" cy="332463"/>
          </a:xfrm>
          <a:prstGeom prst="rect">
            <a:avLst/>
          </a:prstGeom>
        </p:spPr>
        <p:txBody>
          <a:bodyPr wrap="square" lIns="0" tIns="0" rIns="0" bIns="0" rtlCol="0" anchor="t">
            <a:spAutoFit/>
          </a:bodyPr>
          <a:lstStyle/>
          <a:p>
            <a:pPr algn="ctr">
              <a:lnSpc>
                <a:spcPts val="2519"/>
              </a:lnSpc>
              <a:spcBef>
                <a:spcPct val="0"/>
              </a:spcBef>
            </a:pPr>
            <a:r>
              <a:rPr lang="vi-VN" sz="2800" b="1">
                <a:solidFill>
                  <a:srgbClr val="1F2B5B"/>
                </a:solidFill>
                <a:latin typeface="Cambria" panose="02040503050406030204" pitchFamily="18" charset="0"/>
                <a:ea typeface="Cambria" panose="02040503050406030204" pitchFamily="18" charset="0"/>
                <a:cs typeface="Montserrat Bold"/>
                <a:sym typeface="Montserrat Bold"/>
              </a:rPr>
              <a:t>MyQA SRS Detector</a:t>
            </a:r>
            <a:endParaRPr lang="en-US" sz="2800" b="1">
              <a:solidFill>
                <a:srgbClr val="1F2B5B"/>
              </a:solidFill>
              <a:latin typeface="Cambria" panose="02040503050406030204" pitchFamily="18" charset="0"/>
              <a:ea typeface="Cambria" panose="02040503050406030204" pitchFamily="18" charset="0"/>
              <a:cs typeface="Montserrat Bold"/>
              <a:sym typeface="Montserrat Bold"/>
            </a:endParaRPr>
          </a:p>
        </p:txBody>
      </p:sp>
      <p:pic>
        <p:nvPicPr>
          <p:cNvPr id="18" name="Hình ảnh 17" descr="Mở ảnh">
            <a:extLst>
              <a:ext uri="{FF2B5EF4-FFF2-40B4-BE49-F238E27FC236}">
                <a16:creationId xmlns:a16="http://schemas.microsoft.com/office/drawing/2014/main" id="{69CECD99-FF2D-9DE6-889E-711B6931E16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870" y="3191887"/>
            <a:ext cx="5924059" cy="4443044"/>
          </a:xfrm>
          <a:prstGeom prst="rect">
            <a:avLst/>
          </a:prstGeom>
          <a:noFill/>
          <a:ln>
            <a:noFill/>
          </a:ln>
        </p:spPr>
      </p:pic>
      <p:sp>
        <p:nvSpPr>
          <p:cNvPr id="8" name="TextBox 5">
            <a:extLst>
              <a:ext uri="{FF2B5EF4-FFF2-40B4-BE49-F238E27FC236}">
                <a16:creationId xmlns:a16="http://schemas.microsoft.com/office/drawing/2014/main" id="{6334BECB-05FB-A004-9BBC-80820D043B14}"/>
              </a:ext>
            </a:extLst>
          </p:cNvPr>
          <p:cNvSpPr txBox="1"/>
          <p:nvPr/>
        </p:nvSpPr>
        <p:spPr>
          <a:xfrm>
            <a:off x="13140607" y="9615712"/>
            <a:ext cx="579285" cy="295274"/>
          </a:xfrm>
          <a:prstGeom prst="rect">
            <a:avLst/>
          </a:prstGeom>
        </p:spPr>
        <p:txBody>
          <a:bodyPr wrap="square" lIns="0" tIns="0" rIns="0" bIns="0" rtlCol="0" anchor="t">
            <a:spAutoFit/>
          </a:bodyPr>
          <a:lstStyle/>
          <a:p>
            <a:pPr algn="just">
              <a:lnSpc>
                <a:spcPts val="2449"/>
              </a:lnSpc>
            </a:pPr>
            <a:r>
              <a:rPr lang="vi-VN" sz="1950">
                <a:solidFill>
                  <a:srgbClr val="1F2B5B"/>
                </a:solidFill>
                <a:ea typeface="Montserrat Bold"/>
                <a:cs typeface="Montserrat Bold"/>
                <a:sym typeface="Montserrat Bold"/>
              </a:rPr>
              <a:t>7</a:t>
            </a:r>
            <a:endParaRPr lang="en-US" sz="1950">
              <a:solidFill>
                <a:srgbClr val="1F2B5B"/>
              </a:solidFill>
              <a:ea typeface="Montserrat Bold"/>
              <a:cs typeface="Montserrat Bold"/>
              <a:sym typeface="Montserrat Bold"/>
            </a:endParaRPr>
          </a:p>
        </p:txBody>
      </p:sp>
      <p:pic>
        <p:nvPicPr>
          <p:cNvPr id="5" name="Hình ảnh 4" descr="Mở ảnh">
            <a:extLst>
              <a:ext uri="{FF2B5EF4-FFF2-40B4-BE49-F238E27FC236}">
                <a16:creationId xmlns:a16="http://schemas.microsoft.com/office/drawing/2014/main" id="{684BCC1D-4F4A-5971-B824-2986BAE4A01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4512" t="38742" r="17853" b="24504"/>
          <a:stretch/>
        </p:blipFill>
        <p:spPr bwMode="auto">
          <a:xfrm>
            <a:off x="7427897" y="3118136"/>
            <a:ext cx="5213295" cy="4431983"/>
          </a:xfrm>
          <a:prstGeom prst="rect">
            <a:avLst/>
          </a:prstGeom>
          <a:noFill/>
          <a:ln>
            <a:noFill/>
          </a:ln>
          <a:extLst>
            <a:ext uri="{53640926-AAD7-44D8-BBD7-CCE9431645EC}">
              <a14:shadowObscured xmlns:a14="http://schemas.microsoft.com/office/drawing/2010/main"/>
            </a:ext>
          </a:extLst>
        </p:spPr>
      </p:pic>
      <p:sp>
        <p:nvSpPr>
          <p:cNvPr id="9" name="TextBox 35">
            <a:extLst>
              <a:ext uri="{FF2B5EF4-FFF2-40B4-BE49-F238E27FC236}">
                <a16:creationId xmlns:a16="http://schemas.microsoft.com/office/drawing/2014/main" id="{B39DC668-C018-0F70-02B1-22C8C95F6EC1}"/>
              </a:ext>
            </a:extLst>
          </p:cNvPr>
          <p:cNvSpPr txBox="1"/>
          <p:nvPr/>
        </p:nvSpPr>
        <p:spPr>
          <a:xfrm>
            <a:off x="6858000" y="2091787"/>
            <a:ext cx="6144753" cy="322204"/>
          </a:xfrm>
          <a:prstGeom prst="rect">
            <a:avLst/>
          </a:prstGeom>
        </p:spPr>
        <p:txBody>
          <a:bodyPr wrap="square" lIns="0" tIns="0" rIns="0" bIns="0" rtlCol="0" anchor="t">
            <a:spAutoFit/>
          </a:bodyPr>
          <a:lstStyle/>
          <a:p>
            <a:pPr algn="ctr">
              <a:lnSpc>
                <a:spcPts val="2519"/>
              </a:lnSpc>
              <a:spcBef>
                <a:spcPct val="0"/>
              </a:spcBef>
            </a:pPr>
            <a:r>
              <a:rPr lang="vi-VN" sz="2800" b="1">
                <a:solidFill>
                  <a:srgbClr val="1F2B5B"/>
                </a:solidFill>
                <a:latin typeface="Cambria" panose="02040503050406030204" pitchFamily="18" charset="0"/>
                <a:ea typeface="Cambria" panose="02040503050406030204" pitchFamily="18" charset="0"/>
                <a:cs typeface="Montserrat Bold"/>
                <a:sym typeface="Montserrat Bold"/>
              </a:rPr>
              <a:t>Gantry Sensor+</a:t>
            </a:r>
          </a:p>
        </p:txBody>
      </p:sp>
      <p:sp>
        <p:nvSpPr>
          <p:cNvPr id="11" name="TextBox 6">
            <a:extLst>
              <a:ext uri="{FF2B5EF4-FFF2-40B4-BE49-F238E27FC236}">
                <a16:creationId xmlns:a16="http://schemas.microsoft.com/office/drawing/2014/main" id="{6BCA98CC-A521-FD14-77BD-AB8F2119587D}"/>
              </a:ext>
            </a:extLst>
          </p:cNvPr>
          <p:cNvSpPr txBox="1"/>
          <p:nvPr/>
        </p:nvSpPr>
        <p:spPr>
          <a:xfrm>
            <a:off x="1061154" y="8071978"/>
            <a:ext cx="5573601" cy="333425"/>
          </a:xfrm>
          <a:prstGeom prst="rect">
            <a:avLst/>
          </a:prstGeom>
        </p:spPr>
        <p:txBody>
          <a:bodyPr wrap="square" lIns="0" tIns="0" rIns="0" bIns="0" rtlCol="0" anchor="t">
            <a:spAutoFit/>
          </a:bodyPr>
          <a:lstStyle/>
          <a:p>
            <a:pPr algn="just">
              <a:lnSpc>
                <a:spcPts val="2567"/>
              </a:lnSpc>
              <a:spcBef>
                <a:spcPct val="0"/>
              </a:spcBef>
            </a:pPr>
            <a:r>
              <a:rPr lang="vi-VN" sz="2400">
                <a:solidFill>
                  <a:srgbClr val="1F2B5B"/>
                </a:solidFill>
                <a:ea typeface="Montserrat"/>
                <a:cs typeface="Montserrat"/>
                <a:sym typeface="Montserrat"/>
              </a:rPr>
              <a:t>Figure 7. MyQA SRS Detector</a:t>
            </a:r>
          </a:p>
        </p:txBody>
      </p:sp>
      <p:sp>
        <p:nvSpPr>
          <p:cNvPr id="12" name="TextBox 6">
            <a:extLst>
              <a:ext uri="{FF2B5EF4-FFF2-40B4-BE49-F238E27FC236}">
                <a16:creationId xmlns:a16="http://schemas.microsoft.com/office/drawing/2014/main" id="{DA6F93DF-B2F3-7C82-E0F2-BFADDC11E41B}"/>
              </a:ext>
            </a:extLst>
          </p:cNvPr>
          <p:cNvSpPr txBox="1"/>
          <p:nvPr/>
        </p:nvSpPr>
        <p:spPr>
          <a:xfrm>
            <a:off x="8496608" y="7992241"/>
            <a:ext cx="4169124" cy="333425"/>
          </a:xfrm>
          <a:prstGeom prst="rect">
            <a:avLst/>
          </a:prstGeom>
        </p:spPr>
        <p:txBody>
          <a:bodyPr wrap="square" lIns="0" tIns="0" rIns="0" bIns="0" rtlCol="0" anchor="t">
            <a:spAutoFit/>
          </a:bodyPr>
          <a:lstStyle/>
          <a:p>
            <a:pPr algn="just">
              <a:lnSpc>
                <a:spcPts val="2567"/>
              </a:lnSpc>
              <a:spcBef>
                <a:spcPct val="0"/>
              </a:spcBef>
            </a:pPr>
            <a:r>
              <a:rPr lang="vi-VN" sz="2400">
                <a:solidFill>
                  <a:srgbClr val="1F2B5B"/>
                </a:solidFill>
                <a:ea typeface="Montserrat"/>
                <a:cs typeface="Montserrat"/>
                <a:sym typeface="Montserrat"/>
              </a:rPr>
              <a:t>Figure 8. Gantry Sensor+</a:t>
            </a:r>
          </a:p>
        </p:txBody>
      </p:sp>
      <p:sp>
        <p:nvSpPr>
          <p:cNvPr id="3" name="TextBox 15">
            <a:extLst>
              <a:ext uri="{FF2B5EF4-FFF2-40B4-BE49-F238E27FC236}">
                <a16:creationId xmlns:a16="http://schemas.microsoft.com/office/drawing/2014/main" id="{01A2D8A2-0D07-7C79-2FA5-84B2829F3227}"/>
              </a:ext>
            </a:extLst>
          </p:cNvPr>
          <p:cNvSpPr txBox="1"/>
          <p:nvPr/>
        </p:nvSpPr>
        <p:spPr>
          <a:xfrm>
            <a:off x="285750" y="671288"/>
            <a:ext cx="13144500" cy="426079"/>
          </a:xfrm>
          <a:prstGeom prst="rect">
            <a:avLst/>
          </a:prstGeom>
        </p:spPr>
        <p:txBody>
          <a:bodyPr wrap="square" lIns="0" tIns="0" rIns="0" bIns="0" rtlCol="0" anchor="t">
            <a:spAutoFit/>
          </a:bodyPr>
          <a:lstStyle/>
          <a:p>
            <a:pPr marL="0" marR="0" lvl="0" indent="0" algn="ctr" defTabSz="914400" rtl="0" eaLnBrk="1" fontAlgn="auto" latinLnBrk="0" hangingPunct="1">
              <a:lnSpc>
                <a:spcPts val="3205"/>
              </a:lnSpc>
              <a:spcBef>
                <a:spcPct val="0"/>
              </a:spcBef>
              <a:spcAft>
                <a:spcPts val="0"/>
              </a:spcAft>
              <a:buClrTx/>
              <a:buSzTx/>
              <a:buFontTx/>
              <a:buNone/>
              <a:tabLst/>
              <a:defRPr/>
            </a:pPr>
            <a:r>
              <a:rPr kumimoji="0" lang="vi-VN" sz="4000" b="1" i="0" u="none" strike="noStrike" kern="1200" cap="none" spc="0" normalizeH="0" baseline="0" noProof="0">
                <a:ln>
                  <a:noFill/>
                </a:ln>
                <a:solidFill>
                  <a:srgbClr val="337096"/>
                </a:solidFill>
                <a:effectLst/>
                <a:uLnTx/>
                <a:uFillTx/>
                <a:latin typeface="Cambria" panose="02040503050406030204" pitchFamily="18" charset="0"/>
                <a:ea typeface="Cambria" panose="02040503050406030204" pitchFamily="18" charset="0"/>
                <a:cs typeface="Montserrat Bold"/>
                <a:sym typeface="Montserrat Bold"/>
              </a:rPr>
              <a:t>MyQA SRS System</a:t>
            </a:r>
            <a:endParaRPr kumimoji="0" lang="en-US" sz="4000" b="1" i="0" u="none" strike="noStrike" kern="1200" cap="none" spc="0" normalizeH="0" baseline="0" noProof="0">
              <a:ln>
                <a:noFill/>
              </a:ln>
              <a:solidFill>
                <a:srgbClr val="337096"/>
              </a:solidFill>
              <a:effectLst/>
              <a:uLnTx/>
              <a:uFillTx/>
              <a:latin typeface="Cambria" panose="02040503050406030204" pitchFamily="18" charset="0"/>
              <a:ea typeface="Cambria" panose="02040503050406030204" pitchFamily="18" charset="0"/>
              <a:cs typeface="Montserrat Bold"/>
              <a:sym typeface="Montserrat Bold"/>
            </a:endParaRPr>
          </a:p>
        </p:txBody>
      </p:sp>
    </p:spTree>
    <p:extLst>
      <p:ext uri="{BB962C8B-B14F-4D97-AF65-F5344CB8AC3E}">
        <p14:creationId xmlns:p14="http://schemas.microsoft.com/office/powerpoint/2010/main" val="4181615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BFAF8"/>
        </a:solidFill>
        <a:effectLst/>
      </p:bgPr>
    </p:bg>
    <p:spTree>
      <p:nvGrpSpPr>
        <p:cNvPr id="1" name="">
          <a:extLst>
            <a:ext uri="{FF2B5EF4-FFF2-40B4-BE49-F238E27FC236}">
              <a16:creationId xmlns:a16="http://schemas.microsoft.com/office/drawing/2014/main" id="{5733D0A7-8035-BBE5-FB0B-23E435364754}"/>
            </a:ext>
          </a:extLst>
        </p:cNvPr>
        <p:cNvGrpSpPr/>
        <p:nvPr/>
      </p:nvGrpSpPr>
      <p:grpSpPr>
        <a:xfrm>
          <a:off x="0" y="0"/>
          <a:ext cx="0" cy="0"/>
          <a:chOff x="0" y="0"/>
          <a:chExt cx="0" cy="0"/>
        </a:xfrm>
      </p:grpSpPr>
      <p:sp>
        <p:nvSpPr>
          <p:cNvPr id="6" name="Freeform 6">
            <a:extLst>
              <a:ext uri="{FF2B5EF4-FFF2-40B4-BE49-F238E27FC236}">
                <a16:creationId xmlns:a16="http://schemas.microsoft.com/office/drawing/2014/main" id="{09A85EF6-25FA-FDB5-1E2C-CE84A0AF1480}"/>
              </a:ext>
            </a:extLst>
          </p:cNvPr>
          <p:cNvSpPr/>
          <p:nvPr/>
        </p:nvSpPr>
        <p:spPr>
          <a:xfrm>
            <a:off x="2" y="4137378"/>
            <a:ext cx="1022015" cy="809521"/>
          </a:xfrm>
          <a:custGeom>
            <a:avLst/>
            <a:gdLst/>
            <a:ahLst/>
            <a:cxnLst/>
            <a:rect l="l" t="t" r="r" b="b"/>
            <a:pathLst>
              <a:path w="1362686" h="1079361">
                <a:moveTo>
                  <a:pt x="0" y="0"/>
                </a:moveTo>
                <a:lnTo>
                  <a:pt x="1362686" y="0"/>
                </a:lnTo>
                <a:lnTo>
                  <a:pt x="1362686" y="1079361"/>
                </a:lnTo>
                <a:lnTo>
                  <a:pt x="0" y="107936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vi-VN" sz="1350"/>
          </a:p>
        </p:txBody>
      </p:sp>
      <p:sp>
        <p:nvSpPr>
          <p:cNvPr id="17" name="TextBox 35">
            <a:extLst>
              <a:ext uri="{FF2B5EF4-FFF2-40B4-BE49-F238E27FC236}">
                <a16:creationId xmlns:a16="http://schemas.microsoft.com/office/drawing/2014/main" id="{5A9640CC-FD61-39A3-3503-83720C12D2A8}"/>
              </a:ext>
            </a:extLst>
          </p:cNvPr>
          <p:cNvSpPr txBox="1"/>
          <p:nvPr/>
        </p:nvSpPr>
        <p:spPr>
          <a:xfrm>
            <a:off x="1022017" y="913981"/>
            <a:ext cx="6526891" cy="345607"/>
          </a:xfrm>
          <a:prstGeom prst="rect">
            <a:avLst/>
          </a:prstGeom>
        </p:spPr>
        <p:txBody>
          <a:bodyPr wrap="square" lIns="0" tIns="0" rIns="0" bIns="0" rtlCol="0" anchor="t">
            <a:spAutoFit/>
          </a:bodyPr>
          <a:lstStyle/>
          <a:p>
            <a:pPr>
              <a:lnSpc>
                <a:spcPts val="2519"/>
              </a:lnSpc>
              <a:spcBef>
                <a:spcPct val="0"/>
              </a:spcBef>
            </a:pPr>
            <a:r>
              <a:rPr lang="vi-VN" sz="2800" b="1">
                <a:solidFill>
                  <a:srgbClr val="1F2B5B"/>
                </a:solidFill>
                <a:ea typeface="Montserrat Bold"/>
                <a:cs typeface="Montserrat Bold"/>
                <a:sym typeface="Montserrat Bold"/>
              </a:rPr>
              <a:t>MyQA Platform</a:t>
            </a:r>
            <a:endParaRPr lang="en-US" sz="2800" b="1" dirty="0">
              <a:solidFill>
                <a:srgbClr val="1F2B5B"/>
              </a:solidFill>
              <a:ea typeface="Montserrat Bold"/>
              <a:cs typeface="Montserrat Bold"/>
              <a:sym typeface="Montserrat Bold"/>
            </a:endParaRPr>
          </a:p>
        </p:txBody>
      </p:sp>
      <p:sp>
        <p:nvSpPr>
          <p:cNvPr id="2" name="TextBox 6">
            <a:extLst>
              <a:ext uri="{FF2B5EF4-FFF2-40B4-BE49-F238E27FC236}">
                <a16:creationId xmlns:a16="http://schemas.microsoft.com/office/drawing/2014/main" id="{90BA6D7A-CE63-03A5-987B-15B85631482A}"/>
              </a:ext>
            </a:extLst>
          </p:cNvPr>
          <p:cNvSpPr txBox="1"/>
          <p:nvPr/>
        </p:nvSpPr>
        <p:spPr>
          <a:xfrm>
            <a:off x="511010" y="1361592"/>
            <a:ext cx="12919240" cy="1072281"/>
          </a:xfrm>
          <a:prstGeom prst="rect">
            <a:avLst/>
          </a:prstGeom>
        </p:spPr>
        <p:txBody>
          <a:bodyPr wrap="square" lIns="0" tIns="0" rIns="0" bIns="0" rtlCol="0" anchor="t">
            <a:spAutoFit/>
          </a:bodyPr>
          <a:lstStyle/>
          <a:p>
            <a:pPr marL="457200" indent="-457200" algn="just">
              <a:lnSpc>
                <a:spcPct val="130000"/>
              </a:lnSpc>
              <a:spcBef>
                <a:spcPct val="0"/>
              </a:spcBef>
              <a:buFont typeface="Arial" panose="020B0604020202020204" pitchFamily="34" charset="0"/>
              <a:buChar char="•"/>
            </a:pPr>
            <a:r>
              <a:rPr lang="en-US" sz="2800">
                <a:solidFill>
                  <a:srgbClr val="1F2B5B"/>
                </a:solidFill>
                <a:ea typeface="Cambria" panose="02040503050406030204" pitchFamily="18" charset="0"/>
                <a:cs typeface="Montserrat"/>
                <a:sym typeface="Montserrat"/>
              </a:rPr>
              <a:t>Treatment plan analysis environment on the MyQA platform.</a:t>
            </a:r>
          </a:p>
          <a:p>
            <a:pPr marL="457200" indent="-457200" algn="just">
              <a:lnSpc>
                <a:spcPct val="130000"/>
              </a:lnSpc>
              <a:spcBef>
                <a:spcPct val="0"/>
              </a:spcBef>
              <a:buFont typeface="Arial" panose="020B0604020202020204" pitchFamily="34" charset="0"/>
              <a:buChar char="•"/>
            </a:pPr>
            <a:r>
              <a:rPr lang="en-US" sz="2800">
                <a:solidFill>
                  <a:srgbClr val="1F2B5B"/>
                </a:solidFill>
                <a:ea typeface="Cambria" panose="02040503050406030204" pitchFamily="18" charset="0"/>
                <a:cs typeface="Montserrat"/>
                <a:sym typeface="Montserrat"/>
              </a:rPr>
              <a:t>Supporting various techniques and compliant with TG-218, TG-135, and TG-148</a:t>
            </a:r>
            <a:endParaRPr lang="vi-VN" sz="2800" dirty="0">
              <a:solidFill>
                <a:srgbClr val="1F2B5B"/>
              </a:solidFill>
              <a:ea typeface="Cambria" panose="02040503050406030204" pitchFamily="18" charset="0"/>
              <a:cs typeface="Montserrat"/>
              <a:sym typeface="Montserrat"/>
            </a:endParaRPr>
          </a:p>
        </p:txBody>
      </p:sp>
      <p:pic>
        <p:nvPicPr>
          <p:cNvPr id="4" name="Hình ảnh 3">
            <a:extLst>
              <a:ext uri="{FF2B5EF4-FFF2-40B4-BE49-F238E27FC236}">
                <a16:creationId xmlns:a16="http://schemas.microsoft.com/office/drawing/2014/main" id="{15B02A78-3195-E487-B6E6-2A08AC642623}"/>
              </a:ext>
            </a:extLst>
          </p:cNvPr>
          <p:cNvPicPr>
            <a:picLocks noChangeAspect="1"/>
          </p:cNvPicPr>
          <p:nvPr/>
        </p:nvPicPr>
        <p:blipFill>
          <a:blip r:embed="rId4"/>
          <a:stretch>
            <a:fillRect/>
          </a:stretch>
        </p:blipFill>
        <p:spPr>
          <a:xfrm>
            <a:off x="1643618" y="2543537"/>
            <a:ext cx="11094535" cy="6829482"/>
          </a:xfrm>
          <a:prstGeom prst="rect">
            <a:avLst/>
          </a:prstGeom>
        </p:spPr>
      </p:pic>
      <p:sp>
        <p:nvSpPr>
          <p:cNvPr id="10" name="TextBox 5">
            <a:extLst>
              <a:ext uri="{FF2B5EF4-FFF2-40B4-BE49-F238E27FC236}">
                <a16:creationId xmlns:a16="http://schemas.microsoft.com/office/drawing/2014/main" id="{0AD43A2E-2A8D-F895-CC4D-C71360196155}"/>
              </a:ext>
            </a:extLst>
          </p:cNvPr>
          <p:cNvSpPr txBox="1"/>
          <p:nvPr/>
        </p:nvSpPr>
        <p:spPr>
          <a:xfrm>
            <a:off x="13140607" y="9814942"/>
            <a:ext cx="579285" cy="295274"/>
          </a:xfrm>
          <a:prstGeom prst="rect">
            <a:avLst/>
          </a:prstGeom>
        </p:spPr>
        <p:txBody>
          <a:bodyPr wrap="square" lIns="0" tIns="0" rIns="0" bIns="0" rtlCol="0" anchor="t">
            <a:spAutoFit/>
          </a:bodyPr>
          <a:lstStyle/>
          <a:p>
            <a:pPr algn="just">
              <a:lnSpc>
                <a:spcPts val="2449"/>
              </a:lnSpc>
            </a:pPr>
            <a:r>
              <a:rPr lang="vi-VN" sz="1950">
                <a:solidFill>
                  <a:srgbClr val="1F2B5B"/>
                </a:solidFill>
                <a:ea typeface="Montserrat Bold"/>
                <a:cs typeface="Montserrat Bold"/>
                <a:sym typeface="Montserrat Bold"/>
              </a:rPr>
              <a:t>8</a:t>
            </a:r>
            <a:endParaRPr lang="en-US" sz="1950">
              <a:solidFill>
                <a:srgbClr val="1F2B5B"/>
              </a:solidFill>
              <a:ea typeface="Montserrat Bold"/>
              <a:cs typeface="Montserrat Bold"/>
              <a:sym typeface="Montserrat Bold"/>
            </a:endParaRPr>
          </a:p>
        </p:txBody>
      </p:sp>
      <p:sp>
        <p:nvSpPr>
          <p:cNvPr id="12" name="TextBox 6">
            <a:extLst>
              <a:ext uri="{FF2B5EF4-FFF2-40B4-BE49-F238E27FC236}">
                <a16:creationId xmlns:a16="http://schemas.microsoft.com/office/drawing/2014/main" id="{A0A43CC9-2FCA-4D8B-6382-1747D53B005B}"/>
              </a:ext>
            </a:extLst>
          </p:cNvPr>
          <p:cNvSpPr txBox="1"/>
          <p:nvPr/>
        </p:nvSpPr>
        <p:spPr>
          <a:xfrm>
            <a:off x="2971800" y="9767247"/>
            <a:ext cx="9476571" cy="333425"/>
          </a:xfrm>
          <a:prstGeom prst="rect">
            <a:avLst/>
          </a:prstGeom>
        </p:spPr>
        <p:txBody>
          <a:bodyPr wrap="square" lIns="0" tIns="0" rIns="0" bIns="0" rtlCol="0" anchor="t">
            <a:spAutoFit/>
          </a:bodyPr>
          <a:lstStyle/>
          <a:p>
            <a:pPr algn="just">
              <a:lnSpc>
                <a:spcPts val="2567"/>
              </a:lnSpc>
              <a:spcBef>
                <a:spcPct val="0"/>
              </a:spcBef>
            </a:pPr>
            <a:r>
              <a:rPr lang="vi-VN" sz="2400">
                <a:solidFill>
                  <a:srgbClr val="1F2B5B"/>
                </a:solidFill>
                <a:ea typeface="Montserrat"/>
                <a:cs typeface="Montserrat"/>
                <a:sym typeface="Montserrat"/>
              </a:rPr>
              <a:t>Figure 9. </a:t>
            </a:r>
            <a:r>
              <a:rPr lang="en-US" sz="2400">
                <a:solidFill>
                  <a:srgbClr val="1F2B5B"/>
                </a:solidFill>
                <a:ea typeface="Montserrat"/>
                <a:cs typeface="Montserrat"/>
                <a:sym typeface="Montserrat"/>
              </a:rPr>
              <a:t>Reporting of QA results using the MyQA SRS</a:t>
            </a:r>
            <a:endParaRPr lang="vi-VN" sz="2400">
              <a:solidFill>
                <a:srgbClr val="1F2B5B"/>
              </a:solidFill>
              <a:ea typeface="Montserrat"/>
              <a:cs typeface="Montserrat"/>
              <a:sym typeface="Montserrat"/>
            </a:endParaRPr>
          </a:p>
        </p:txBody>
      </p:sp>
      <p:sp>
        <p:nvSpPr>
          <p:cNvPr id="3" name="TextBox 15">
            <a:extLst>
              <a:ext uri="{FF2B5EF4-FFF2-40B4-BE49-F238E27FC236}">
                <a16:creationId xmlns:a16="http://schemas.microsoft.com/office/drawing/2014/main" id="{1EE2D9E8-D5E1-5ECB-B78B-B17933950AB6}"/>
              </a:ext>
            </a:extLst>
          </p:cNvPr>
          <p:cNvSpPr txBox="1"/>
          <p:nvPr/>
        </p:nvSpPr>
        <p:spPr>
          <a:xfrm>
            <a:off x="398380" y="378556"/>
            <a:ext cx="13144500" cy="426079"/>
          </a:xfrm>
          <a:prstGeom prst="rect">
            <a:avLst/>
          </a:prstGeom>
        </p:spPr>
        <p:txBody>
          <a:bodyPr wrap="square" lIns="0" tIns="0" rIns="0" bIns="0" rtlCol="0" anchor="t">
            <a:spAutoFit/>
          </a:bodyPr>
          <a:lstStyle/>
          <a:p>
            <a:pPr marL="0" marR="0" lvl="0" indent="0" algn="ctr" defTabSz="914400" rtl="0" eaLnBrk="1" fontAlgn="auto" latinLnBrk="0" hangingPunct="1">
              <a:lnSpc>
                <a:spcPts val="3205"/>
              </a:lnSpc>
              <a:spcBef>
                <a:spcPct val="0"/>
              </a:spcBef>
              <a:spcAft>
                <a:spcPts val="0"/>
              </a:spcAft>
              <a:buClrTx/>
              <a:buSzTx/>
              <a:buFontTx/>
              <a:buNone/>
              <a:tabLst/>
              <a:defRPr/>
            </a:pPr>
            <a:r>
              <a:rPr kumimoji="0" lang="vi-VN" sz="4000" b="1" i="0" u="none" strike="noStrike" kern="1200" cap="none" spc="0" normalizeH="0" baseline="0" noProof="0">
                <a:ln>
                  <a:noFill/>
                </a:ln>
                <a:solidFill>
                  <a:srgbClr val="337096"/>
                </a:solidFill>
                <a:effectLst/>
                <a:uLnTx/>
                <a:uFillTx/>
                <a:latin typeface="Cambria" panose="02040503050406030204" pitchFamily="18" charset="0"/>
                <a:ea typeface="Cambria" panose="02040503050406030204" pitchFamily="18" charset="0"/>
                <a:cs typeface="Montserrat Bold"/>
                <a:sym typeface="Montserrat Bold"/>
              </a:rPr>
              <a:t>MyQA SRS System</a:t>
            </a:r>
            <a:endParaRPr kumimoji="0" lang="en-US" sz="4000" b="1" i="0" u="none" strike="noStrike" kern="1200" cap="none" spc="0" normalizeH="0" baseline="0" noProof="0">
              <a:ln>
                <a:noFill/>
              </a:ln>
              <a:solidFill>
                <a:srgbClr val="337096"/>
              </a:solidFill>
              <a:effectLst/>
              <a:uLnTx/>
              <a:uFillTx/>
              <a:latin typeface="Cambria" panose="02040503050406030204" pitchFamily="18" charset="0"/>
              <a:ea typeface="Cambria" panose="02040503050406030204" pitchFamily="18" charset="0"/>
              <a:cs typeface="Montserrat Bold"/>
              <a:sym typeface="Montserrat Bold"/>
            </a:endParaRPr>
          </a:p>
        </p:txBody>
      </p:sp>
    </p:spTree>
    <p:extLst>
      <p:ext uri="{BB962C8B-B14F-4D97-AF65-F5344CB8AC3E}">
        <p14:creationId xmlns:p14="http://schemas.microsoft.com/office/powerpoint/2010/main" val="37480214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BFAF8"/>
        </a:solidFill>
        <a:effectLst/>
      </p:bgPr>
    </p:bg>
    <p:spTree>
      <p:nvGrpSpPr>
        <p:cNvPr id="1" name="">
          <a:extLst>
            <a:ext uri="{FF2B5EF4-FFF2-40B4-BE49-F238E27FC236}">
              <a16:creationId xmlns:a16="http://schemas.microsoft.com/office/drawing/2014/main" id="{846F140D-3050-6699-CC19-B9D6F12C7AE1}"/>
            </a:ext>
          </a:extLst>
        </p:cNvPr>
        <p:cNvGrpSpPr/>
        <p:nvPr/>
      </p:nvGrpSpPr>
      <p:grpSpPr>
        <a:xfrm>
          <a:off x="0" y="0"/>
          <a:ext cx="0" cy="0"/>
          <a:chOff x="0" y="0"/>
          <a:chExt cx="0" cy="0"/>
        </a:xfrm>
      </p:grpSpPr>
      <p:sp>
        <p:nvSpPr>
          <p:cNvPr id="7" name="TextBox 7">
            <a:extLst>
              <a:ext uri="{FF2B5EF4-FFF2-40B4-BE49-F238E27FC236}">
                <a16:creationId xmlns:a16="http://schemas.microsoft.com/office/drawing/2014/main" id="{E273BF53-38CD-590D-F086-7256AF8AE48C}"/>
              </a:ext>
            </a:extLst>
          </p:cNvPr>
          <p:cNvSpPr txBox="1"/>
          <p:nvPr/>
        </p:nvSpPr>
        <p:spPr>
          <a:xfrm>
            <a:off x="765528" y="824178"/>
            <a:ext cx="12309714" cy="405880"/>
          </a:xfrm>
          <a:prstGeom prst="rect">
            <a:avLst/>
          </a:prstGeom>
        </p:spPr>
        <p:txBody>
          <a:bodyPr lIns="0" tIns="0" rIns="0" bIns="0" rtlCol="0" anchor="t">
            <a:spAutoFit/>
          </a:bodyPr>
          <a:lstStyle/>
          <a:p>
            <a:pPr>
              <a:lnSpc>
                <a:spcPts val="3360"/>
              </a:lnSpc>
            </a:pPr>
            <a:r>
              <a:rPr lang="en-US" sz="2400" b="1">
                <a:solidFill>
                  <a:srgbClr val="1F2B5B"/>
                </a:solidFill>
                <a:ea typeface="Montserrat Bold"/>
                <a:cs typeface="Montserrat Bold"/>
                <a:sym typeface="Montserrat Bold"/>
              </a:rPr>
              <a:t>Experimental setup for QA using the MyQA SRS</a:t>
            </a:r>
            <a:endParaRPr lang="vi-VN" sz="2400" b="1">
              <a:solidFill>
                <a:srgbClr val="1F2B5B"/>
              </a:solidFill>
              <a:ea typeface="Montserrat Bold"/>
              <a:cs typeface="Montserrat Bold"/>
              <a:sym typeface="Montserrat Bold"/>
            </a:endParaRPr>
          </a:p>
        </p:txBody>
      </p:sp>
      <p:pic>
        <p:nvPicPr>
          <p:cNvPr id="13" name="Hình ảnh 12">
            <a:extLst>
              <a:ext uri="{FF2B5EF4-FFF2-40B4-BE49-F238E27FC236}">
                <a16:creationId xmlns:a16="http://schemas.microsoft.com/office/drawing/2014/main" id="{2C9A445A-03F3-9FC5-734F-6C103A27CE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1497882"/>
            <a:ext cx="10487970" cy="7886449"/>
          </a:xfrm>
          <a:prstGeom prst="rect">
            <a:avLst/>
          </a:prstGeom>
        </p:spPr>
      </p:pic>
      <p:sp>
        <p:nvSpPr>
          <p:cNvPr id="3" name="TextBox 5">
            <a:extLst>
              <a:ext uri="{FF2B5EF4-FFF2-40B4-BE49-F238E27FC236}">
                <a16:creationId xmlns:a16="http://schemas.microsoft.com/office/drawing/2014/main" id="{782D9182-8530-6419-DBF9-F0505961E444}"/>
              </a:ext>
            </a:extLst>
          </p:cNvPr>
          <p:cNvSpPr txBox="1"/>
          <p:nvPr/>
        </p:nvSpPr>
        <p:spPr>
          <a:xfrm>
            <a:off x="13258591" y="9635826"/>
            <a:ext cx="457409" cy="287707"/>
          </a:xfrm>
          <a:prstGeom prst="rect">
            <a:avLst/>
          </a:prstGeom>
        </p:spPr>
        <p:txBody>
          <a:bodyPr wrap="square" lIns="0" tIns="0" rIns="0" bIns="0" rtlCol="0" anchor="t">
            <a:spAutoFit/>
          </a:bodyPr>
          <a:lstStyle/>
          <a:p>
            <a:pPr algn="just">
              <a:lnSpc>
                <a:spcPts val="2449"/>
              </a:lnSpc>
            </a:pPr>
            <a:r>
              <a:rPr lang="vi-VN" sz="1950">
                <a:solidFill>
                  <a:srgbClr val="1F2B5B"/>
                </a:solidFill>
                <a:ea typeface="Montserrat Bold"/>
                <a:cs typeface="Montserrat Bold"/>
                <a:sym typeface="Montserrat Bold"/>
              </a:rPr>
              <a:t>10</a:t>
            </a:r>
          </a:p>
        </p:txBody>
      </p:sp>
      <p:sp>
        <p:nvSpPr>
          <p:cNvPr id="8" name="TextBox 6">
            <a:extLst>
              <a:ext uri="{FF2B5EF4-FFF2-40B4-BE49-F238E27FC236}">
                <a16:creationId xmlns:a16="http://schemas.microsoft.com/office/drawing/2014/main" id="{EB3945BC-CE97-94D2-6B11-AB2BDA465119}"/>
              </a:ext>
            </a:extLst>
          </p:cNvPr>
          <p:cNvSpPr txBox="1"/>
          <p:nvPr/>
        </p:nvSpPr>
        <p:spPr>
          <a:xfrm>
            <a:off x="1981200" y="9635826"/>
            <a:ext cx="10487970" cy="666849"/>
          </a:xfrm>
          <a:prstGeom prst="rect">
            <a:avLst/>
          </a:prstGeom>
        </p:spPr>
        <p:txBody>
          <a:bodyPr wrap="square" lIns="0" tIns="0" rIns="0" bIns="0" rtlCol="0" anchor="t">
            <a:spAutoFit/>
          </a:bodyPr>
          <a:lstStyle/>
          <a:p>
            <a:pPr algn="ctr">
              <a:lnSpc>
                <a:spcPts val="2567"/>
              </a:lnSpc>
              <a:spcBef>
                <a:spcPct val="0"/>
              </a:spcBef>
            </a:pPr>
            <a:r>
              <a:rPr lang="vi-VN" sz="2400">
                <a:solidFill>
                  <a:srgbClr val="1F2B5B"/>
                </a:solidFill>
                <a:ea typeface="Montserrat"/>
                <a:cs typeface="Montserrat"/>
                <a:sym typeface="Montserrat"/>
              </a:rPr>
              <a:t>Figure 10. </a:t>
            </a:r>
            <a:r>
              <a:rPr lang="en-US" sz="2400">
                <a:solidFill>
                  <a:srgbClr val="1F2B5B"/>
                </a:solidFill>
                <a:ea typeface="Montserrat"/>
                <a:cs typeface="Montserrat"/>
                <a:sym typeface="Montserrat"/>
              </a:rPr>
              <a:t>Experimental setup for QA using the MyQA SRS</a:t>
            </a:r>
          </a:p>
          <a:p>
            <a:pPr algn="ctr">
              <a:lnSpc>
                <a:spcPts val="2567"/>
              </a:lnSpc>
              <a:spcBef>
                <a:spcPct val="0"/>
              </a:spcBef>
            </a:pPr>
            <a:endParaRPr lang="vi-VN" sz="2400">
              <a:solidFill>
                <a:srgbClr val="1F2B5B"/>
              </a:solidFill>
              <a:ea typeface="Montserrat"/>
              <a:cs typeface="Montserrat"/>
              <a:sym typeface="Montserrat"/>
            </a:endParaRPr>
          </a:p>
        </p:txBody>
      </p:sp>
    </p:spTree>
    <p:extLst>
      <p:ext uri="{BB962C8B-B14F-4D97-AF65-F5344CB8AC3E}">
        <p14:creationId xmlns:p14="http://schemas.microsoft.com/office/powerpoint/2010/main" val="31452608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ln>
          <a:solidFill>
            <a:schemeClr val="tx1"/>
          </a:solidFill>
        </a:ln>
      </a:spPr>
      <a:bodyPr wrap="square" lIns="0" tIns="0" rIns="0" bIns="0" rtlCol="0" anchor="ctr" anchorCtr="0">
        <a:spAutoFit/>
      </a:bodyPr>
      <a:lstStyle>
        <a:defPPr algn="ctr">
          <a:lnSpc>
            <a:spcPts val="2567"/>
          </a:lnSpc>
          <a:spcBef>
            <a:spcPct val="0"/>
          </a:spcBef>
          <a:defRPr sz="2250" b="1">
            <a:solidFill>
              <a:srgbClr val="1F2B5B"/>
            </a:solidFill>
            <a:ea typeface="Montserrat"/>
            <a:cs typeface="Montserrat"/>
            <a:sym typeface="Montserrat"/>
          </a:defRPr>
        </a:defPPr>
      </a:lstStyle>
    </a:txDef>
  </a:objectDefaults>
  <a:extraClrSchemeLst/>
</a:theme>
</file>

<file path=ppt/theme/theme2.xml><?xml version="1.0" encoding="utf-8"?>
<a:theme xmlns:a="http://schemas.openxmlformats.org/drawingml/2006/main" name="Chủ đề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Chủ đề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0829c274-c667-4086-9446-f54ca89a983e"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7A63084B09286458F4CE105524D4267" ma:contentTypeVersion="15" ma:contentTypeDescription="Create a new document." ma:contentTypeScope="" ma:versionID="0c89e6ebc64b8568a871aa88c6a6f830">
  <xsd:schema xmlns:xsd="http://www.w3.org/2001/XMLSchema" xmlns:xs="http://www.w3.org/2001/XMLSchema" xmlns:p="http://schemas.microsoft.com/office/2006/metadata/properties" xmlns:ns3="caac8770-cad0-4013-877b-6dd8e31306c0" xmlns:ns4="0829c274-c667-4086-9446-f54ca89a983e" targetNamespace="http://schemas.microsoft.com/office/2006/metadata/properties" ma:root="true" ma:fieldsID="273211db5d3ad3859b7e6f24db03e069" ns3:_="" ns4:_="">
    <xsd:import namespace="caac8770-cad0-4013-877b-6dd8e31306c0"/>
    <xsd:import namespace="0829c274-c667-4086-9446-f54ca89a983e"/>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ServiceObjectDetectorVersions" minOccurs="0"/>
                <xsd:element ref="ns4:MediaServiceSearchProperties" minOccurs="0"/>
                <xsd:element ref="ns4:MediaServiceDateTaken" minOccurs="0"/>
                <xsd:element ref="ns4: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ac8770-cad0-4013-877b-6dd8e31306c0"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829c274-c667-4086-9446-f54ca89a983e"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DateTaken" ma:index="21" nillable="true" ma:displayName="MediaServiceDateTaken" ma:hidden="true" ma:indexed="true" ma:internalName="MediaServiceDateTaken" ma:readOnly="true">
      <xsd:simpleType>
        <xsd:restriction base="dms:Text"/>
      </xsd:simpleType>
    </xsd:element>
    <xsd:element name="_activity" ma:index="22"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67A7D80-29DA-4485-92DC-81AED196944E}">
  <ds:schemaRefs>
    <ds:schemaRef ds:uri="http://purl.org/dc/terms/"/>
    <ds:schemaRef ds:uri="http://schemas.microsoft.com/office/2006/documentManagement/types"/>
    <ds:schemaRef ds:uri="caac8770-cad0-4013-877b-6dd8e31306c0"/>
    <ds:schemaRef ds:uri="http://www.w3.org/XML/1998/namespace"/>
    <ds:schemaRef ds:uri="http://schemas.microsoft.com/office/infopath/2007/PartnerControls"/>
    <ds:schemaRef ds:uri="0829c274-c667-4086-9446-f54ca89a983e"/>
    <ds:schemaRef ds:uri="http://purl.org/dc/elements/1.1/"/>
    <ds:schemaRef ds:uri="http://purl.org/dc/dcmitype/"/>
    <ds:schemaRef ds:uri="http://schemas.microsoft.com/office/2006/metadata/properties"/>
    <ds:schemaRef ds:uri="http://schemas.openxmlformats.org/package/2006/metadata/core-properties"/>
  </ds:schemaRefs>
</ds:datastoreItem>
</file>

<file path=customXml/itemProps2.xml><?xml version="1.0" encoding="utf-8"?>
<ds:datastoreItem xmlns:ds="http://schemas.openxmlformats.org/officeDocument/2006/customXml" ds:itemID="{A311F843-230E-4AE7-B5B2-5BA2810964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ac8770-cad0-4013-877b-6dd8e31306c0"/>
    <ds:schemaRef ds:uri="0829c274-c667-4086-9446-f54ca89a983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299F6C0-C41E-4168-A0CE-FF129D24E92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6255</TotalTime>
  <Words>2085</Words>
  <Application>Microsoft Office PowerPoint</Application>
  <PresentationFormat>Tùy chỉnh</PresentationFormat>
  <Paragraphs>522</Paragraphs>
  <Slides>17</Slides>
  <Notes>6</Notes>
  <HiddenSlides>0</HiddenSlides>
  <MMClips>0</MMClips>
  <ScaleCrop>false</ScaleCrop>
  <HeadingPairs>
    <vt:vector size="6" baseType="variant">
      <vt:variant>
        <vt:lpstr>Phông được Dùng</vt:lpstr>
      </vt:variant>
      <vt:variant>
        <vt:i4>8</vt:i4>
      </vt:variant>
      <vt:variant>
        <vt:lpstr>Chủ đề</vt:lpstr>
      </vt:variant>
      <vt:variant>
        <vt:i4>1</vt:i4>
      </vt:variant>
      <vt:variant>
        <vt:lpstr>Tiêu đề Bản chiếu</vt:lpstr>
      </vt:variant>
      <vt:variant>
        <vt:i4>17</vt:i4>
      </vt:variant>
    </vt:vector>
  </HeadingPairs>
  <TitlesOfParts>
    <vt:vector size="26" baseType="lpstr">
      <vt:lpstr>Montserrat</vt:lpstr>
      <vt:lpstr>Calibri</vt:lpstr>
      <vt:lpstr>Cambria</vt:lpstr>
      <vt:lpstr>Arial</vt:lpstr>
      <vt:lpstr>Wingdings</vt:lpstr>
      <vt:lpstr>Times New Roman</vt:lpstr>
      <vt:lpstr>ADLaM Display</vt:lpstr>
      <vt:lpstr>Montserrat Bold</vt:lpstr>
      <vt:lpstr>Office Theme</vt:lpstr>
      <vt:lpstr>Bản trình bày PowerPoint</vt:lpstr>
      <vt:lpstr>Bản trình bày PowerPoint</vt:lpstr>
      <vt:lpstr>Bản trình bày PowerPoint</vt:lpstr>
      <vt:lpstr>Bản trình bày PowerPoint</vt:lpstr>
      <vt:lpstr>Bản trình bày PowerPoint</vt:lpstr>
      <vt:lpstr>Bản trình bày PowerPoint</vt:lpstr>
      <vt:lpstr>Bản trình bày PowerPoint</vt:lpstr>
      <vt:lpstr>Bản trình bày PowerPoint</vt:lpstr>
      <vt:lpstr>Bản trình bày PowerPoint</vt:lpstr>
      <vt:lpstr>Bản trình bày PowerPoint</vt:lpstr>
      <vt:lpstr>Bản trình bày PowerPoint</vt:lpstr>
      <vt:lpstr>Bản trình bày PowerPoint</vt:lpstr>
      <vt:lpstr>Bản trình bày PowerPoint</vt:lpstr>
      <vt:lpstr>Bản trình bày PowerPoint</vt:lpstr>
      <vt:lpstr>Bản trình bày PowerPoint</vt:lpstr>
      <vt:lpstr>Bản trình bày PowerPoint</vt:lpstr>
      <vt:lpstr>Bản trình bày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AAPM-RSS Medical Physics Practice Guideline</dc:title>
  <dc:creator>duong</dc:creator>
  <cp:lastModifiedBy>DƯƠNG VĂN TÙNG</cp:lastModifiedBy>
  <cp:revision>58</cp:revision>
  <dcterms:created xsi:type="dcterms:W3CDTF">2006-08-16T00:00:00Z</dcterms:created>
  <dcterms:modified xsi:type="dcterms:W3CDTF">2025-08-18T00:50:11Z</dcterms:modified>
  <dc:identifier>DAGldfoj4JY</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0x010100E7A63084B09286458F4CE105524D4267</vt:lpwstr>
  </property>
</Properties>
</file>