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64" r:id="rId4"/>
    <p:sldId id="269" r:id="rId5"/>
    <p:sldId id="265" r:id="rId6"/>
    <p:sldId id="270" r:id="rId7"/>
    <p:sldId id="266" r:id="rId8"/>
    <p:sldId id="272" r:id="rId9"/>
    <p:sldId id="271" r:id="rId10"/>
    <p:sldId id="267" r:id="rId11"/>
    <p:sldId id="268" r:id="rId12"/>
  </p:sldIdLst>
  <p:sldSz cx="12192000" cy="6858000"/>
  <p:notesSz cx="6858000" cy="9144000"/>
  <p:defaultText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2464" autoAdjust="0"/>
  </p:normalViewPr>
  <p:slideViewPr>
    <p:cSldViewPr snapToGrid="0">
      <p:cViewPr varScale="1">
        <p:scale>
          <a:sx n="36" d="100"/>
          <a:sy n="36" d="100"/>
        </p:scale>
        <p:origin x="1772"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Đầu trang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vi-VN"/>
          </a:p>
        </p:txBody>
      </p:sp>
      <p:sp>
        <p:nvSpPr>
          <p:cNvPr id="3" name="Chỗ dành sẵn cho Ngày tháng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3138C2-50DC-4FB7-A015-FCC2E36199C4}" type="datetimeFigureOut">
              <a:rPr lang="vi-VN" smtClean="0"/>
              <a:t>17/08/2025</a:t>
            </a:fld>
            <a:endParaRPr lang="vi-VN"/>
          </a:p>
        </p:txBody>
      </p:sp>
      <p:sp>
        <p:nvSpPr>
          <p:cNvPr id="4" name="Chỗ dành sẵn cho Hình ảnh của Bản chiế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vi-VN"/>
          </a:p>
        </p:txBody>
      </p:sp>
      <p:sp>
        <p:nvSpPr>
          <p:cNvPr id="5" name="Chỗ dành sẵn cho Ghi ch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6" name="Chỗ dành sẵn cho Chân trang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vi-VN"/>
          </a:p>
        </p:txBody>
      </p:sp>
      <p:sp>
        <p:nvSpPr>
          <p:cNvPr id="7" name="Chỗ dành sẵn cho Số hiệu Bản chiế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A6585B-93DA-435F-8A8F-0C066114A449}" type="slidenum">
              <a:rPr lang="vi-VN" smtClean="0"/>
              <a:t>‹#›</a:t>
            </a:fld>
            <a:endParaRPr lang="vi-VN"/>
          </a:p>
        </p:txBody>
      </p:sp>
    </p:spTree>
    <p:extLst>
      <p:ext uri="{BB962C8B-B14F-4D97-AF65-F5344CB8AC3E}">
        <p14:creationId xmlns:p14="http://schemas.microsoft.com/office/powerpoint/2010/main" val="995916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Osteoporosis has become a growing health concern worldwide, particularly among women. For women working in science, who dedicate so much of their time and energy to advancing knowledge, taking care of their own bone health is equally essential. That is why today I will introduce Dual-Energy X-ray Absorptiometry, or DEXA, the gold standard method for Bone Mineral Density measurement.</a:t>
            </a:r>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1</a:t>
            </a:fld>
            <a:endParaRPr lang="vi-VN"/>
          </a:p>
        </p:txBody>
      </p:sp>
    </p:spTree>
    <p:extLst>
      <p:ext uri="{BB962C8B-B14F-4D97-AF65-F5344CB8AC3E}">
        <p14:creationId xmlns:p14="http://schemas.microsoft.com/office/powerpoint/2010/main" val="1646740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Now, let us consider the clinical significance. DEXA is essential for diagnosing osteoporosis and osteopenia, assessing fracture risk, monitoring bone density changes over time, and evaluating treatment effectiveness. It also helps identify secondary causes of bone loss and provides valuable guidance for clinical decision-making.</a:t>
            </a:r>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10</a:t>
            </a:fld>
            <a:endParaRPr lang="vi-VN"/>
          </a:p>
        </p:txBody>
      </p:sp>
    </p:spTree>
    <p:extLst>
      <p:ext uri="{BB962C8B-B14F-4D97-AF65-F5344CB8AC3E}">
        <p14:creationId xmlns:p14="http://schemas.microsoft.com/office/powerpoint/2010/main" val="3933603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To conclude: DEXA remains the gold standard for diagnosing osteoporosis. By measuring X-ray absorption at two energy levels, it calculates bone mineral density and determines the T-score. This allows physicians not only to diagnose osteoporosis in the elderly, but also to detect bone loss in younger and premenopausal women.</a:t>
            </a:r>
          </a:p>
          <a:p>
            <a:r>
              <a:rPr lang="en-GB" dirty="0"/>
              <a:t>Thank you very much for your kind attention.</a:t>
            </a:r>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11</a:t>
            </a:fld>
            <a:endParaRPr lang="vi-VN"/>
          </a:p>
        </p:txBody>
      </p:sp>
    </p:spTree>
    <p:extLst>
      <p:ext uri="{BB962C8B-B14F-4D97-AF65-F5344CB8AC3E}">
        <p14:creationId xmlns:p14="http://schemas.microsoft.com/office/powerpoint/2010/main" val="1661279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My presentation will cover four main points: an overview of BMD measurement, the principle of DEXA, its equipment, and the clinical significance, before finishing with key takeaways.</a:t>
            </a:r>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2</a:t>
            </a:fld>
            <a:endParaRPr lang="vi-VN"/>
          </a:p>
        </p:txBody>
      </p:sp>
    </p:spTree>
    <p:extLst>
      <p:ext uri="{BB962C8B-B14F-4D97-AF65-F5344CB8AC3E}">
        <p14:creationId xmlns:p14="http://schemas.microsoft.com/office/powerpoint/2010/main" val="3965515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Osteoporosis is a disease characterized by reduced bone mass and deterioration of bone structure, which increases bone fragility and the risk of fractures. In the illustration, you can see that normal bone is denser and stronger compared to osteoporotic bone, and the lumbar spine of a healthy person is straighter than that of a patient with osteoporosis.</a:t>
            </a:r>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3</a:t>
            </a:fld>
            <a:endParaRPr lang="vi-VN"/>
          </a:p>
        </p:txBody>
      </p:sp>
    </p:spTree>
    <p:extLst>
      <p:ext uri="{BB962C8B-B14F-4D97-AF65-F5344CB8AC3E}">
        <p14:creationId xmlns:p14="http://schemas.microsoft.com/office/powerpoint/2010/main" val="4012759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are several methods for assessing bone density: MRI, quantitative ultrasound, quantitative CT, and DEXA. Each has its advantages and limitations, but DEXA is most widely used because of its low radiation dose, relatively low cost, short scan time, and standardized diagnostic criteria.</a:t>
            </a:r>
            <a:endParaRPr lang="vi-VN" b="1" dirty="0"/>
          </a:p>
          <a:p>
            <a:endParaRPr lang="vi-VN" b="1" dirty="0"/>
          </a:p>
          <a:p>
            <a:endParaRPr lang="vi-VN" b="1" dirty="0"/>
          </a:p>
          <a:p>
            <a:r>
              <a:rPr lang="vi-VN" b="1" dirty="0" err="1"/>
              <a:t>Comparison</a:t>
            </a:r>
            <a:r>
              <a:rPr lang="vi-VN" b="1" dirty="0"/>
              <a:t> </a:t>
            </a:r>
            <a:r>
              <a:rPr lang="vi-VN" b="1" dirty="0" err="1"/>
              <a:t>of</a:t>
            </a:r>
            <a:r>
              <a:rPr lang="vi-VN" b="1" dirty="0"/>
              <a:t> </a:t>
            </a:r>
            <a:r>
              <a:rPr lang="vi-VN" b="1" dirty="0" err="1"/>
              <a:t>Techniques</a:t>
            </a:r>
            <a:endParaRPr lang="vi-VN" dirty="0"/>
          </a:p>
          <a:p>
            <a:r>
              <a:rPr lang="vi-VN" b="1" dirty="0"/>
              <a:t>MRI</a:t>
            </a:r>
            <a:endParaRPr lang="vi-VN" dirty="0"/>
          </a:p>
          <a:p>
            <a:pPr lvl="1"/>
            <a:r>
              <a:rPr lang="vi-VN" dirty="0" err="1"/>
              <a:t>Hydrogen</a:t>
            </a:r>
            <a:r>
              <a:rPr lang="vi-VN" dirty="0"/>
              <a:t> </a:t>
            </a:r>
            <a:r>
              <a:rPr lang="vi-VN" dirty="0" err="1"/>
              <a:t>proton</a:t>
            </a:r>
            <a:r>
              <a:rPr lang="vi-VN" dirty="0"/>
              <a:t> </a:t>
            </a:r>
            <a:r>
              <a:rPr lang="vi-VN" dirty="0" err="1"/>
              <a:t>resonance</a:t>
            </a:r>
            <a:r>
              <a:rPr lang="vi-VN" dirty="0"/>
              <a:t>, no </a:t>
            </a:r>
            <a:r>
              <a:rPr lang="vi-VN" dirty="0" err="1"/>
              <a:t>ionizing</a:t>
            </a:r>
            <a:r>
              <a:rPr lang="vi-VN" dirty="0"/>
              <a:t> </a:t>
            </a:r>
            <a:r>
              <a:rPr lang="vi-VN" dirty="0" err="1"/>
              <a:t>radiation</a:t>
            </a:r>
            <a:endParaRPr lang="vi-VN" dirty="0"/>
          </a:p>
          <a:p>
            <a:pPr lvl="1"/>
            <a:r>
              <a:rPr lang="vi-VN" dirty="0" err="1"/>
              <a:t>Provides</a:t>
            </a:r>
            <a:r>
              <a:rPr lang="vi-VN" dirty="0"/>
              <a:t> </a:t>
            </a:r>
            <a:r>
              <a:rPr lang="vi-VN" dirty="0" err="1"/>
              <a:t>detailed</a:t>
            </a:r>
            <a:r>
              <a:rPr lang="vi-VN" dirty="0"/>
              <a:t> </a:t>
            </a:r>
            <a:r>
              <a:rPr lang="vi-VN" dirty="0" err="1"/>
              <a:t>microstructural</a:t>
            </a:r>
            <a:r>
              <a:rPr lang="vi-VN" dirty="0"/>
              <a:t> </a:t>
            </a:r>
            <a:r>
              <a:rPr lang="vi-VN" dirty="0" err="1"/>
              <a:t>information</a:t>
            </a:r>
            <a:endParaRPr lang="vi-VN" dirty="0"/>
          </a:p>
          <a:p>
            <a:pPr lvl="1"/>
            <a:r>
              <a:rPr lang="vi-VN" dirty="0" err="1"/>
              <a:t>High</a:t>
            </a:r>
            <a:r>
              <a:rPr lang="vi-VN" dirty="0"/>
              <a:t> </a:t>
            </a:r>
            <a:r>
              <a:rPr lang="vi-VN" dirty="0" err="1"/>
              <a:t>cost</a:t>
            </a:r>
            <a:r>
              <a:rPr lang="vi-VN" dirty="0"/>
              <a:t> </a:t>
            </a:r>
            <a:r>
              <a:rPr lang="vi-VN" dirty="0" err="1"/>
              <a:t>and</a:t>
            </a:r>
            <a:r>
              <a:rPr lang="vi-VN" dirty="0"/>
              <a:t> long </a:t>
            </a:r>
            <a:r>
              <a:rPr lang="vi-VN" dirty="0" err="1"/>
              <a:t>scan</a:t>
            </a:r>
            <a:r>
              <a:rPr lang="vi-VN" dirty="0"/>
              <a:t> </a:t>
            </a:r>
            <a:r>
              <a:rPr lang="vi-VN" dirty="0" err="1"/>
              <a:t>time</a:t>
            </a:r>
            <a:endParaRPr lang="vi-VN" dirty="0"/>
          </a:p>
          <a:p>
            <a:pPr lvl="1"/>
            <a:r>
              <a:rPr lang="vi-VN" dirty="0" err="1"/>
              <a:t>Mainly</a:t>
            </a:r>
            <a:r>
              <a:rPr lang="vi-VN" dirty="0"/>
              <a:t> </a:t>
            </a:r>
            <a:r>
              <a:rPr lang="vi-VN" dirty="0" err="1"/>
              <a:t>used</a:t>
            </a:r>
            <a:r>
              <a:rPr lang="vi-VN" dirty="0"/>
              <a:t> in </a:t>
            </a:r>
            <a:r>
              <a:rPr lang="vi-VN" dirty="0" err="1"/>
              <a:t>research</a:t>
            </a:r>
            <a:r>
              <a:rPr lang="vi-VN" dirty="0"/>
              <a:t> </a:t>
            </a:r>
            <a:r>
              <a:rPr lang="vi-VN" dirty="0" err="1"/>
              <a:t>for</a:t>
            </a:r>
            <a:r>
              <a:rPr lang="vi-VN" dirty="0"/>
              <a:t> </a:t>
            </a:r>
            <a:r>
              <a:rPr lang="vi-VN" dirty="0" err="1"/>
              <a:t>structural</a:t>
            </a:r>
            <a:r>
              <a:rPr lang="vi-VN" dirty="0"/>
              <a:t> </a:t>
            </a:r>
            <a:r>
              <a:rPr lang="vi-VN" dirty="0" err="1"/>
              <a:t>evaluation</a:t>
            </a:r>
            <a:endParaRPr lang="vi-VN" dirty="0"/>
          </a:p>
          <a:p>
            <a:r>
              <a:rPr lang="vi-VN" b="1" dirty="0"/>
              <a:t>QCT</a:t>
            </a:r>
            <a:endParaRPr lang="vi-VN" dirty="0"/>
          </a:p>
          <a:p>
            <a:pPr lvl="1"/>
            <a:r>
              <a:rPr lang="vi-VN" dirty="0" err="1"/>
              <a:t>Measures</a:t>
            </a:r>
            <a:r>
              <a:rPr lang="vi-VN" dirty="0"/>
              <a:t> X-ray </a:t>
            </a:r>
            <a:r>
              <a:rPr lang="vi-VN" dirty="0" err="1"/>
              <a:t>attenuation</a:t>
            </a:r>
            <a:r>
              <a:rPr lang="vi-VN" dirty="0"/>
              <a:t> in CT </a:t>
            </a:r>
            <a:r>
              <a:rPr lang="vi-VN" dirty="0" err="1"/>
              <a:t>slices</a:t>
            </a:r>
            <a:endParaRPr lang="vi-VN" dirty="0"/>
          </a:p>
          <a:p>
            <a:pPr lvl="1"/>
            <a:r>
              <a:rPr lang="vi-VN" dirty="0" err="1"/>
              <a:t>Differentiates</a:t>
            </a:r>
            <a:r>
              <a:rPr lang="vi-VN" dirty="0"/>
              <a:t> </a:t>
            </a:r>
            <a:r>
              <a:rPr lang="vi-VN" dirty="0" err="1"/>
              <a:t>cortical</a:t>
            </a:r>
            <a:r>
              <a:rPr lang="vi-VN" dirty="0"/>
              <a:t> </a:t>
            </a:r>
            <a:r>
              <a:rPr lang="vi-VN" dirty="0" err="1"/>
              <a:t>vs</a:t>
            </a:r>
            <a:r>
              <a:rPr lang="vi-VN" dirty="0"/>
              <a:t>. </a:t>
            </a:r>
            <a:r>
              <a:rPr lang="vi-VN" dirty="0" err="1"/>
              <a:t>trabecular</a:t>
            </a:r>
            <a:r>
              <a:rPr lang="vi-VN" dirty="0"/>
              <a:t> </a:t>
            </a:r>
            <a:r>
              <a:rPr lang="vi-VN" dirty="0" err="1"/>
              <a:t>bone</a:t>
            </a:r>
            <a:r>
              <a:rPr lang="vi-VN" dirty="0"/>
              <a:t>; 3D </a:t>
            </a:r>
            <a:r>
              <a:rPr lang="vi-VN" dirty="0" err="1"/>
              <a:t>imaging</a:t>
            </a:r>
            <a:endParaRPr lang="vi-VN" dirty="0"/>
          </a:p>
          <a:p>
            <a:pPr lvl="1"/>
            <a:r>
              <a:rPr lang="vi-VN" dirty="0" err="1"/>
              <a:t>Higher</a:t>
            </a:r>
            <a:r>
              <a:rPr lang="vi-VN" dirty="0"/>
              <a:t> </a:t>
            </a:r>
            <a:r>
              <a:rPr lang="vi-VN" dirty="0" err="1"/>
              <a:t>radiation</a:t>
            </a:r>
            <a:r>
              <a:rPr lang="vi-VN" dirty="0"/>
              <a:t> </a:t>
            </a:r>
            <a:r>
              <a:rPr lang="vi-VN" dirty="0" err="1"/>
              <a:t>dose</a:t>
            </a:r>
            <a:r>
              <a:rPr lang="vi-VN" dirty="0"/>
              <a:t> </a:t>
            </a:r>
            <a:r>
              <a:rPr lang="vi-VN" dirty="0" err="1"/>
              <a:t>and</a:t>
            </a:r>
            <a:r>
              <a:rPr lang="vi-VN" dirty="0"/>
              <a:t> </a:t>
            </a:r>
            <a:r>
              <a:rPr lang="vi-VN" dirty="0" err="1"/>
              <a:t>higher</a:t>
            </a:r>
            <a:r>
              <a:rPr lang="vi-VN" dirty="0"/>
              <a:t> </a:t>
            </a:r>
            <a:r>
              <a:rPr lang="vi-VN" dirty="0" err="1"/>
              <a:t>cost</a:t>
            </a:r>
            <a:endParaRPr lang="vi-VN" dirty="0"/>
          </a:p>
          <a:p>
            <a:pPr lvl="1"/>
            <a:r>
              <a:rPr lang="vi-VN" dirty="0" err="1"/>
              <a:t>Allows</a:t>
            </a:r>
            <a:r>
              <a:rPr lang="vi-VN" dirty="0"/>
              <a:t> </a:t>
            </a:r>
            <a:r>
              <a:rPr lang="vi-VN" dirty="0" err="1"/>
              <a:t>separate</a:t>
            </a:r>
            <a:r>
              <a:rPr lang="vi-VN" dirty="0"/>
              <a:t> </a:t>
            </a:r>
            <a:r>
              <a:rPr lang="vi-VN" dirty="0" err="1"/>
              <a:t>assessment</a:t>
            </a:r>
            <a:r>
              <a:rPr lang="vi-VN" dirty="0"/>
              <a:t> </a:t>
            </a:r>
            <a:r>
              <a:rPr lang="vi-VN" dirty="0" err="1"/>
              <a:t>of</a:t>
            </a:r>
            <a:r>
              <a:rPr lang="vi-VN" dirty="0"/>
              <a:t> </a:t>
            </a:r>
            <a:r>
              <a:rPr lang="vi-VN" dirty="0" err="1"/>
              <a:t>bone</a:t>
            </a:r>
            <a:r>
              <a:rPr lang="vi-VN" dirty="0"/>
              <a:t> </a:t>
            </a:r>
            <a:r>
              <a:rPr lang="vi-VN" dirty="0" err="1"/>
              <a:t>compartments</a:t>
            </a:r>
            <a:endParaRPr lang="vi-VN" dirty="0"/>
          </a:p>
          <a:p>
            <a:r>
              <a:rPr lang="vi-VN" b="1" dirty="0" err="1"/>
              <a:t>pQCT</a:t>
            </a:r>
            <a:endParaRPr lang="vi-VN" dirty="0"/>
          </a:p>
          <a:p>
            <a:pPr lvl="1"/>
            <a:r>
              <a:rPr lang="vi-VN" dirty="0" err="1"/>
              <a:t>Measures</a:t>
            </a:r>
            <a:r>
              <a:rPr lang="vi-VN" dirty="0"/>
              <a:t> </a:t>
            </a:r>
            <a:r>
              <a:rPr lang="vi-VN" dirty="0" err="1"/>
              <a:t>peripheral</a:t>
            </a:r>
            <a:r>
              <a:rPr lang="vi-VN" dirty="0"/>
              <a:t> </a:t>
            </a:r>
            <a:r>
              <a:rPr lang="vi-VN" dirty="0" err="1"/>
              <a:t>bone</a:t>
            </a:r>
            <a:r>
              <a:rPr lang="vi-VN" dirty="0"/>
              <a:t> </a:t>
            </a:r>
            <a:r>
              <a:rPr lang="vi-VN" dirty="0" err="1"/>
              <a:t>density</a:t>
            </a:r>
            <a:r>
              <a:rPr lang="vi-VN" dirty="0"/>
              <a:t> </a:t>
            </a:r>
            <a:r>
              <a:rPr lang="vi-VN" dirty="0" err="1"/>
              <a:t>with</a:t>
            </a:r>
            <a:r>
              <a:rPr lang="vi-VN" dirty="0"/>
              <a:t> X-</a:t>
            </a:r>
            <a:r>
              <a:rPr lang="vi-VN" dirty="0" err="1"/>
              <a:t>rays</a:t>
            </a:r>
            <a:endParaRPr lang="vi-VN" dirty="0"/>
          </a:p>
          <a:p>
            <a:pPr lvl="1"/>
            <a:r>
              <a:rPr lang="vi-VN" dirty="0" err="1"/>
              <a:t>Evaluates</a:t>
            </a:r>
            <a:r>
              <a:rPr lang="vi-VN" dirty="0"/>
              <a:t> </a:t>
            </a:r>
            <a:r>
              <a:rPr lang="vi-VN" dirty="0" err="1"/>
              <a:t>bone</a:t>
            </a:r>
            <a:r>
              <a:rPr lang="vi-VN" dirty="0"/>
              <a:t> </a:t>
            </a:r>
            <a:r>
              <a:rPr lang="vi-VN" dirty="0" err="1"/>
              <a:t>geometry</a:t>
            </a:r>
            <a:r>
              <a:rPr lang="vi-VN" dirty="0"/>
              <a:t> </a:t>
            </a:r>
            <a:r>
              <a:rPr lang="vi-VN" dirty="0" err="1"/>
              <a:t>and</a:t>
            </a:r>
            <a:r>
              <a:rPr lang="vi-VN" dirty="0"/>
              <a:t> </a:t>
            </a:r>
            <a:r>
              <a:rPr lang="vi-VN" dirty="0" err="1"/>
              <a:t>size</a:t>
            </a:r>
            <a:endParaRPr lang="vi-VN" dirty="0"/>
          </a:p>
          <a:p>
            <a:pPr lvl="1"/>
            <a:r>
              <a:rPr lang="vi-VN" dirty="0" err="1"/>
              <a:t>Limited</a:t>
            </a:r>
            <a:r>
              <a:rPr lang="vi-VN" dirty="0"/>
              <a:t> to </a:t>
            </a:r>
            <a:r>
              <a:rPr lang="vi-VN" dirty="0" err="1"/>
              <a:t>peripheral</a:t>
            </a:r>
            <a:r>
              <a:rPr lang="vi-VN" dirty="0"/>
              <a:t> </a:t>
            </a:r>
            <a:r>
              <a:rPr lang="vi-VN" dirty="0" err="1"/>
              <a:t>sites</a:t>
            </a:r>
            <a:r>
              <a:rPr lang="vi-VN" dirty="0"/>
              <a:t> </a:t>
            </a:r>
            <a:r>
              <a:rPr lang="vi-VN" dirty="0" err="1"/>
              <a:t>only</a:t>
            </a:r>
            <a:endParaRPr lang="vi-VN" dirty="0"/>
          </a:p>
          <a:p>
            <a:pPr lvl="1"/>
            <a:r>
              <a:rPr lang="vi-VN" dirty="0" err="1"/>
              <a:t>Applied</a:t>
            </a:r>
            <a:r>
              <a:rPr lang="vi-VN" dirty="0"/>
              <a:t> in </a:t>
            </a:r>
            <a:r>
              <a:rPr lang="vi-VN" dirty="0" err="1"/>
              <a:t>research</a:t>
            </a:r>
            <a:r>
              <a:rPr lang="vi-VN" dirty="0"/>
              <a:t> </a:t>
            </a:r>
            <a:r>
              <a:rPr lang="vi-VN" dirty="0" err="1"/>
              <a:t>on</a:t>
            </a:r>
            <a:r>
              <a:rPr lang="vi-VN" dirty="0"/>
              <a:t> </a:t>
            </a:r>
            <a:r>
              <a:rPr lang="vi-VN" dirty="0" err="1"/>
              <a:t>peripheral</a:t>
            </a:r>
            <a:r>
              <a:rPr lang="vi-VN" dirty="0"/>
              <a:t> </a:t>
            </a:r>
            <a:r>
              <a:rPr lang="vi-VN" dirty="0" err="1"/>
              <a:t>bone</a:t>
            </a:r>
            <a:r>
              <a:rPr lang="vi-VN" dirty="0"/>
              <a:t> </a:t>
            </a:r>
            <a:r>
              <a:rPr lang="vi-VN" dirty="0" err="1"/>
              <a:t>structure</a:t>
            </a:r>
            <a:endParaRPr lang="vi-VN" dirty="0"/>
          </a:p>
          <a:p>
            <a:r>
              <a:rPr lang="vi-VN" b="1" dirty="0"/>
              <a:t>QUS</a:t>
            </a:r>
            <a:endParaRPr lang="vi-VN" dirty="0"/>
          </a:p>
          <a:p>
            <a:pPr lvl="1"/>
            <a:r>
              <a:rPr lang="vi-VN" dirty="0" err="1"/>
              <a:t>Assesses</a:t>
            </a:r>
            <a:r>
              <a:rPr lang="vi-VN" dirty="0"/>
              <a:t> </a:t>
            </a:r>
            <a:r>
              <a:rPr lang="vi-VN" dirty="0" err="1"/>
              <a:t>sound</a:t>
            </a:r>
            <a:r>
              <a:rPr lang="vi-VN" dirty="0"/>
              <a:t> </a:t>
            </a:r>
            <a:r>
              <a:rPr lang="vi-VN" dirty="0" err="1"/>
              <a:t>velocity</a:t>
            </a:r>
            <a:r>
              <a:rPr lang="vi-VN" dirty="0"/>
              <a:t> </a:t>
            </a:r>
            <a:r>
              <a:rPr lang="vi-VN" dirty="0" err="1"/>
              <a:t>through</a:t>
            </a:r>
            <a:r>
              <a:rPr lang="vi-VN" dirty="0"/>
              <a:t> </a:t>
            </a:r>
            <a:r>
              <a:rPr lang="vi-VN" dirty="0" err="1"/>
              <a:t>bone</a:t>
            </a:r>
            <a:endParaRPr lang="vi-VN" dirty="0"/>
          </a:p>
          <a:p>
            <a:pPr lvl="1"/>
            <a:r>
              <a:rPr lang="vi-VN" dirty="0"/>
              <a:t>No </a:t>
            </a:r>
            <a:r>
              <a:rPr lang="vi-VN" dirty="0" err="1"/>
              <a:t>radiation</a:t>
            </a:r>
            <a:r>
              <a:rPr lang="vi-VN" dirty="0"/>
              <a:t>, </a:t>
            </a:r>
            <a:r>
              <a:rPr lang="vi-VN" dirty="0" err="1"/>
              <a:t>portable</a:t>
            </a:r>
            <a:r>
              <a:rPr lang="vi-VN" dirty="0"/>
              <a:t> </a:t>
            </a:r>
            <a:r>
              <a:rPr lang="vi-VN" dirty="0" err="1"/>
              <a:t>devices</a:t>
            </a:r>
            <a:r>
              <a:rPr lang="vi-VN" dirty="0"/>
              <a:t>, </a:t>
            </a:r>
            <a:r>
              <a:rPr lang="vi-VN" dirty="0" err="1"/>
              <a:t>low</a:t>
            </a:r>
            <a:r>
              <a:rPr lang="vi-VN" dirty="0"/>
              <a:t> </a:t>
            </a:r>
            <a:r>
              <a:rPr lang="vi-VN" dirty="0" err="1"/>
              <a:t>cost</a:t>
            </a:r>
            <a:endParaRPr lang="vi-VN" dirty="0"/>
          </a:p>
          <a:p>
            <a:pPr lvl="1"/>
            <a:r>
              <a:rPr lang="vi-VN" dirty="0" err="1"/>
              <a:t>Lower</a:t>
            </a:r>
            <a:r>
              <a:rPr lang="vi-VN" dirty="0"/>
              <a:t> </a:t>
            </a:r>
            <a:r>
              <a:rPr lang="vi-VN" dirty="0" err="1"/>
              <a:t>accuracy</a:t>
            </a:r>
            <a:r>
              <a:rPr lang="vi-VN" dirty="0"/>
              <a:t>, </a:t>
            </a:r>
            <a:r>
              <a:rPr lang="vi-VN" dirty="0" err="1"/>
              <a:t>not</a:t>
            </a:r>
            <a:r>
              <a:rPr lang="vi-VN" dirty="0"/>
              <a:t> </a:t>
            </a:r>
            <a:r>
              <a:rPr lang="vi-VN" dirty="0" err="1"/>
              <a:t>suitable</a:t>
            </a:r>
            <a:r>
              <a:rPr lang="vi-VN" dirty="0"/>
              <a:t> </a:t>
            </a:r>
            <a:r>
              <a:rPr lang="vi-VN" dirty="0" err="1"/>
              <a:t>for</a:t>
            </a:r>
            <a:r>
              <a:rPr lang="vi-VN" dirty="0"/>
              <a:t> </a:t>
            </a:r>
            <a:r>
              <a:rPr lang="vi-VN" dirty="0" err="1"/>
              <a:t>treatment</a:t>
            </a:r>
            <a:r>
              <a:rPr lang="vi-VN" dirty="0"/>
              <a:t> </a:t>
            </a:r>
            <a:r>
              <a:rPr lang="vi-VN" dirty="0" err="1"/>
              <a:t>monitoring</a:t>
            </a:r>
            <a:endParaRPr lang="vi-VN" dirty="0"/>
          </a:p>
          <a:p>
            <a:pPr lvl="1"/>
            <a:r>
              <a:rPr lang="vi-VN" dirty="0" err="1"/>
              <a:t>Useful</a:t>
            </a:r>
            <a:r>
              <a:rPr lang="vi-VN" dirty="0"/>
              <a:t> </a:t>
            </a:r>
            <a:r>
              <a:rPr lang="vi-VN" dirty="0" err="1"/>
              <a:t>for</a:t>
            </a:r>
            <a:r>
              <a:rPr lang="vi-VN" dirty="0"/>
              <a:t> </a:t>
            </a:r>
            <a:r>
              <a:rPr lang="vi-VN" dirty="0" err="1"/>
              <a:t>initial</a:t>
            </a:r>
            <a:r>
              <a:rPr lang="vi-VN" dirty="0"/>
              <a:t> </a:t>
            </a:r>
            <a:r>
              <a:rPr lang="vi-VN" dirty="0" err="1"/>
              <a:t>screening</a:t>
            </a:r>
            <a:r>
              <a:rPr lang="vi-VN" dirty="0"/>
              <a:t> </a:t>
            </a:r>
            <a:r>
              <a:rPr lang="vi-VN" dirty="0" err="1"/>
              <a:t>and</a:t>
            </a:r>
            <a:r>
              <a:rPr lang="vi-VN" dirty="0"/>
              <a:t> </a:t>
            </a:r>
            <a:r>
              <a:rPr lang="vi-VN" dirty="0" err="1"/>
              <a:t>community-based</a:t>
            </a:r>
            <a:r>
              <a:rPr lang="vi-VN" dirty="0"/>
              <a:t> </a:t>
            </a:r>
            <a:r>
              <a:rPr lang="vi-VN" dirty="0" err="1"/>
              <a:t>studies</a:t>
            </a:r>
            <a:endParaRPr lang="vi-VN" dirty="0"/>
          </a:p>
          <a:p>
            <a:r>
              <a:rPr lang="vi-VN" b="1" dirty="0"/>
              <a:t>DEXA</a:t>
            </a:r>
            <a:endParaRPr lang="vi-VN" dirty="0"/>
          </a:p>
          <a:p>
            <a:pPr lvl="1"/>
            <a:r>
              <a:rPr lang="vi-VN" dirty="0" err="1"/>
              <a:t>Uses</a:t>
            </a:r>
            <a:r>
              <a:rPr lang="vi-VN" dirty="0"/>
              <a:t> </a:t>
            </a:r>
            <a:r>
              <a:rPr lang="vi-VN" dirty="0" err="1"/>
              <a:t>two</a:t>
            </a:r>
            <a:r>
              <a:rPr lang="vi-VN" dirty="0"/>
              <a:t> X-ray </a:t>
            </a:r>
            <a:r>
              <a:rPr lang="vi-VN" dirty="0" err="1"/>
              <a:t>energy</a:t>
            </a:r>
            <a:r>
              <a:rPr lang="vi-VN" dirty="0"/>
              <a:t> </a:t>
            </a:r>
            <a:r>
              <a:rPr lang="vi-VN" dirty="0" err="1"/>
              <a:t>levels</a:t>
            </a:r>
            <a:r>
              <a:rPr lang="vi-VN" dirty="0"/>
              <a:t> </a:t>
            </a:r>
            <a:r>
              <a:rPr lang="vi-VN" dirty="0" err="1"/>
              <a:t>for</a:t>
            </a:r>
            <a:r>
              <a:rPr lang="vi-VN" dirty="0"/>
              <a:t> </a:t>
            </a:r>
            <a:r>
              <a:rPr lang="vi-VN" dirty="0" err="1"/>
              <a:t>absorption</a:t>
            </a:r>
            <a:r>
              <a:rPr lang="vi-VN" dirty="0"/>
              <a:t> </a:t>
            </a:r>
            <a:r>
              <a:rPr lang="vi-VN" dirty="0" err="1"/>
              <a:t>measurement</a:t>
            </a:r>
            <a:endParaRPr lang="vi-VN" dirty="0"/>
          </a:p>
          <a:p>
            <a:pPr lvl="1"/>
            <a:r>
              <a:rPr lang="vi-VN" dirty="0" err="1"/>
              <a:t>High</a:t>
            </a:r>
            <a:r>
              <a:rPr lang="vi-VN" dirty="0"/>
              <a:t> </a:t>
            </a:r>
            <a:r>
              <a:rPr lang="vi-VN" dirty="0" err="1"/>
              <a:t>accuracy</a:t>
            </a:r>
            <a:r>
              <a:rPr lang="vi-VN" dirty="0"/>
              <a:t> </a:t>
            </a:r>
            <a:r>
              <a:rPr lang="vi-VN" dirty="0" err="1"/>
              <a:t>with</a:t>
            </a:r>
            <a:r>
              <a:rPr lang="vi-VN" dirty="0"/>
              <a:t> </a:t>
            </a:r>
            <a:r>
              <a:rPr lang="vi-VN" dirty="0" err="1"/>
              <a:t>low</a:t>
            </a:r>
            <a:r>
              <a:rPr lang="vi-VN" dirty="0"/>
              <a:t> </a:t>
            </a:r>
            <a:r>
              <a:rPr lang="vi-VN" dirty="0" err="1"/>
              <a:t>radiation</a:t>
            </a:r>
            <a:r>
              <a:rPr lang="vi-VN" dirty="0"/>
              <a:t> </a:t>
            </a:r>
            <a:r>
              <a:rPr lang="vi-VN" dirty="0" err="1"/>
              <a:t>dose</a:t>
            </a:r>
            <a:endParaRPr lang="vi-VN" dirty="0"/>
          </a:p>
          <a:p>
            <a:pPr lvl="1"/>
            <a:r>
              <a:rPr lang="vi-VN" dirty="0" err="1"/>
              <a:t>Cannot</a:t>
            </a:r>
            <a:r>
              <a:rPr lang="vi-VN" dirty="0"/>
              <a:t> </a:t>
            </a:r>
            <a:r>
              <a:rPr lang="vi-VN" dirty="0" err="1"/>
              <a:t>distinguish</a:t>
            </a:r>
            <a:r>
              <a:rPr lang="vi-VN" dirty="0"/>
              <a:t> </a:t>
            </a:r>
            <a:r>
              <a:rPr lang="vi-VN" dirty="0" err="1"/>
              <a:t>cortical</a:t>
            </a:r>
            <a:r>
              <a:rPr lang="vi-VN" dirty="0"/>
              <a:t> </a:t>
            </a:r>
            <a:r>
              <a:rPr lang="vi-VN" dirty="0" err="1"/>
              <a:t>vs</a:t>
            </a:r>
            <a:r>
              <a:rPr lang="vi-VN" dirty="0"/>
              <a:t>. </a:t>
            </a:r>
            <a:r>
              <a:rPr lang="vi-VN" dirty="0" err="1"/>
              <a:t>trabecular</a:t>
            </a:r>
            <a:r>
              <a:rPr lang="vi-VN" dirty="0"/>
              <a:t> </a:t>
            </a:r>
            <a:r>
              <a:rPr lang="vi-VN" dirty="0" err="1"/>
              <a:t>bone</a:t>
            </a:r>
            <a:endParaRPr lang="vi-VN" dirty="0"/>
          </a:p>
          <a:p>
            <a:pPr lvl="1"/>
            <a:r>
              <a:rPr lang="vi-VN" dirty="0" err="1"/>
              <a:t>Gold</a:t>
            </a:r>
            <a:r>
              <a:rPr lang="vi-VN" dirty="0"/>
              <a:t> </a:t>
            </a:r>
            <a:r>
              <a:rPr lang="vi-VN" dirty="0" err="1"/>
              <a:t>standard</a:t>
            </a:r>
            <a:r>
              <a:rPr lang="vi-VN" dirty="0"/>
              <a:t> </a:t>
            </a:r>
            <a:r>
              <a:rPr lang="vi-VN" dirty="0" err="1"/>
              <a:t>for</a:t>
            </a:r>
            <a:r>
              <a:rPr lang="vi-VN" dirty="0"/>
              <a:t> </a:t>
            </a:r>
            <a:r>
              <a:rPr lang="vi-VN" dirty="0" err="1"/>
              <a:t>diagnosis</a:t>
            </a:r>
            <a:r>
              <a:rPr lang="vi-VN" dirty="0"/>
              <a:t> </a:t>
            </a:r>
            <a:r>
              <a:rPr lang="vi-VN" dirty="0" err="1"/>
              <a:t>and</a:t>
            </a:r>
            <a:r>
              <a:rPr lang="vi-VN" dirty="0"/>
              <a:t> </a:t>
            </a:r>
            <a:r>
              <a:rPr lang="vi-VN" dirty="0" err="1"/>
              <a:t>monitoring</a:t>
            </a:r>
            <a:r>
              <a:rPr lang="vi-VN" dirty="0"/>
              <a:t> </a:t>
            </a:r>
            <a:r>
              <a:rPr lang="vi-VN" dirty="0" err="1"/>
              <a:t>of</a:t>
            </a:r>
            <a:r>
              <a:rPr lang="vi-VN" dirty="0"/>
              <a:t> </a:t>
            </a:r>
            <a:r>
              <a:rPr lang="vi-VN" dirty="0" err="1"/>
              <a:t>osteoporosis</a:t>
            </a:r>
            <a:endParaRPr lang="vi-VN" dirty="0"/>
          </a:p>
          <a:p>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4</a:t>
            </a:fld>
            <a:endParaRPr lang="vi-VN"/>
          </a:p>
        </p:txBody>
      </p:sp>
    </p:spTree>
    <p:extLst>
      <p:ext uri="{BB962C8B-B14F-4D97-AF65-F5344CB8AC3E}">
        <p14:creationId xmlns:p14="http://schemas.microsoft.com/office/powerpoint/2010/main" val="2224271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Now let us define the key concept.</a:t>
            </a:r>
          </a:p>
          <a:p>
            <a:endParaRPr lang="en-GB" dirty="0"/>
          </a:p>
          <a:p>
            <a:r>
              <a:rPr lang="en-GB" dirty="0"/>
              <a:t>Areal bone mass density is defined as mineral mass over projected bone area.</a:t>
            </a:r>
            <a:br>
              <a:rPr lang="en-GB" dirty="0"/>
            </a:br>
            <a:r>
              <a:rPr lang="en-GB" dirty="0"/>
              <a:t>Next, bone mineral density, or BMD, is calculated as the ratio of bone mineral content to bone area. BMD can be thought of as the sum of all areal bone density values across the pixels identified as bone. Both values are expressed in grams per square </a:t>
            </a:r>
            <a:r>
              <a:rPr lang="en-GB" dirty="0" err="1"/>
              <a:t>centimeter</a:t>
            </a:r>
            <a:r>
              <a:rPr lang="en-GB" dirty="0"/>
              <a:t>.</a:t>
            </a:r>
          </a:p>
          <a:p>
            <a:br>
              <a:rPr lang="en-GB" dirty="0"/>
            </a:br>
            <a:r>
              <a:rPr lang="en-GB" dirty="0"/>
              <a:t>In the DEXA method, the device records X-ray intensities at two different energy levels after passing through the patient’s body. These data are combined with reference parameters to calculate the BMD.</a:t>
            </a:r>
            <a:br>
              <a:rPr lang="en-GB" dirty="0"/>
            </a:br>
            <a:r>
              <a:rPr lang="en-GB" dirty="0"/>
              <a:t>Back in 1994, the WHO established diagnostic criteria for osteoporosis based on the T-score derived from DEXA.</a:t>
            </a:r>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5</a:t>
            </a:fld>
            <a:endParaRPr lang="vi-VN"/>
          </a:p>
        </p:txBody>
      </p:sp>
    </p:spTree>
    <p:extLst>
      <p:ext uri="{BB962C8B-B14F-4D97-AF65-F5344CB8AC3E}">
        <p14:creationId xmlns:p14="http://schemas.microsoft.com/office/powerpoint/2010/main" val="3902082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2AD03-DC70-2236-5123-A58290D99BA7}"/>
            </a:ext>
          </a:extLst>
        </p:cNvPr>
        <p:cNvGrpSpPr/>
        <p:nvPr/>
      </p:nvGrpSpPr>
      <p:grpSpPr>
        <a:xfrm>
          <a:off x="0" y="0"/>
          <a:ext cx="0" cy="0"/>
          <a:chOff x="0" y="0"/>
          <a:chExt cx="0" cy="0"/>
        </a:xfrm>
      </p:grpSpPr>
      <p:sp>
        <p:nvSpPr>
          <p:cNvPr id="2" name="Chỗ dành sẵn cho Hình ảnh của Bản chiếu 1">
            <a:extLst>
              <a:ext uri="{FF2B5EF4-FFF2-40B4-BE49-F238E27FC236}">
                <a16:creationId xmlns:a16="http://schemas.microsoft.com/office/drawing/2014/main" id="{1F8ACEF9-EE96-FDB2-759F-AED796D9B6D1}"/>
              </a:ext>
            </a:extLst>
          </p:cNvPr>
          <p:cNvSpPr>
            <a:spLocks noGrp="1" noRot="1" noChangeAspect="1"/>
          </p:cNvSpPr>
          <p:nvPr>
            <p:ph type="sldImg"/>
          </p:nvPr>
        </p:nvSpPr>
        <p:spPr/>
      </p:sp>
      <p:sp>
        <p:nvSpPr>
          <p:cNvPr id="3" name="Chỗ dành sẵn cho Ghi chú 2">
            <a:extLst>
              <a:ext uri="{FF2B5EF4-FFF2-40B4-BE49-F238E27FC236}">
                <a16:creationId xmlns:a16="http://schemas.microsoft.com/office/drawing/2014/main" id="{513E9425-1789-A62D-780D-E2995949D3F7}"/>
              </a:ext>
            </a:extLst>
          </p:cNvPr>
          <p:cNvSpPr>
            <a:spLocks noGrp="1"/>
          </p:cNvSpPr>
          <p:nvPr>
            <p:ph type="body" idx="1"/>
          </p:nvPr>
        </p:nvSpPr>
        <p:spPr/>
        <p:txBody>
          <a:bodyPr/>
          <a:lstStyle/>
          <a:p>
            <a:r>
              <a:rPr lang="en-GB" dirty="0"/>
              <a:t>In 1994, the World Health Organization established diagnostic criteria based on the T-score from DEXA. The T-score represents the number of standard deviations between the patient’s BMD and that of a healthy young adult. </a:t>
            </a:r>
          </a:p>
          <a:p>
            <a:endParaRPr lang="en-GB" dirty="0"/>
          </a:p>
          <a:p>
            <a:r>
              <a:rPr lang="en-GB" dirty="0"/>
              <a:t>According to the WHO: A T-score greater than or equal to minus one is normal. Between minus one and minus two point five is osteopenia. And less than or equal to minus two point five indicates osteoporosis.</a:t>
            </a:r>
          </a:p>
        </p:txBody>
      </p:sp>
      <p:sp>
        <p:nvSpPr>
          <p:cNvPr id="4" name="Chỗ dành sẵn cho Số hiệu Bản chiếu 3">
            <a:extLst>
              <a:ext uri="{FF2B5EF4-FFF2-40B4-BE49-F238E27FC236}">
                <a16:creationId xmlns:a16="http://schemas.microsoft.com/office/drawing/2014/main" id="{0AF3E041-1EC1-003A-D68C-BB92F81138D4}"/>
              </a:ext>
            </a:extLst>
          </p:cNvPr>
          <p:cNvSpPr>
            <a:spLocks noGrp="1"/>
          </p:cNvSpPr>
          <p:nvPr>
            <p:ph type="sldNum" sz="quarter" idx="5"/>
          </p:nvPr>
        </p:nvSpPr>
        <p:spPr/>
        <p:txBody>
          <a:bodyPr/>
          <a:lstStyle/>
          <a:p>
            <a:fld id="{A7A6585B-93DA-435F-8A8F-0C066114A449}" type="slidenum">
              <a:rPr lang="vi-VN" smtClean="0"/>
              <a:t>6</a:t>
            </a:fld>
            <a:endParaRPr lang="vi-VN"/>
          </a:p>
        </p:txBody>
      </p:sp>
    </p:spTree>
    <p:extLst>
      <p:ext uri="{BB962C8B-B14F-4D97-AF65-F5344CB8AC3E}">
        <p14:creationId xmlns:p14="http://schemas.microsoft.com/office/powerpoint/2010/main" val="87883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The DEXA system consists of a multi-detector array, a fan-beam X-ray source, a patient table, and a C-arm connecting the source and detectors. The C-arm moves along the patient’s body at the measurement site.</a:t>
            </a:r>
            <a:br>
              <a:rPr lang="en-GB" dirty="0"/>
            </a:br>
            <a:r>
              <a:rPr lang="en-GB" dirty="0"/>
              <a:t>Once the patient is positioned correctly, the system scans typical sites such as the lumbar spine and femoral neck. The data are then transmitted to the computer, processed, and converted into the final results.</a:t>
            </a:r>
            <a:endParaRPr lang="vi-VN" b="0"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7</a:t>
            </a:fld>
            <a:endParaRPr lang="vi-VN"/>
          </a:p>
        </p:txBody>
      </p:sp>
    </p:spTree>
    <p:extLst>
      <p:ext uri="{BB962C8B-B14F-4D97-AF65-F5344CB8AC3E}">
        <p14:creationId xmlns:p14="http://schemas.microsoft.com/office/powerpoint/2010/main" val="1928896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Once the scan is completed, results are displayed in three sections. First is the region of interest image, then a summary table with parameters such as BMC, BMD, and T-score, and finally a graph showing age on the X-axis and BMD or T-score on the Y-axis, which illustrates the natural decline of bone density with age.</a:t>
            </a:r>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8</a:t>
            </a:fld>
            <a:endParaRPr lang="vi-VN"/>
          </a:p>
        </p:txBody>
      </p:sp>
    </p:spTree>
    <p:extLst>
      <p:ext uri="{BB962C8B-B14F-4D97-AF65-F5344CB8AC3E}">
        <p14:creationId xmlns:p14="http://schemas.microsoft.com/office/powerpoint/2010/main" val="3421193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ỗ dành sẵn cho Hình ảnh của Bản chiếu 1"/>
          <p:cNvSpPr>
            <a:spLocks noGrp="1" noRot="1" noChangeAspect="1"/>
          </p:cNvSpPr>
          <p:nvPr>
            <p:ph type="sldImg"/>
          </p:nvPr>
        </p:nvSpPr>
        <p:spPr/>
      </p:sp>
      <p:sp>
        <p:nvSpPr>
          <p:cNvPr id="3" name="Chỗ dành sẵn cho Ghi chú 2"/>
          <p:cNvSpPr>
            <a:spLocks noGrp="1"/>
          </p:cNvSpPr>
          <p:nvPr>
            <p:ph type="body" idx="1"/>
          </p:nvPr>
        </p:nvSpPr>
        <p:spPr/>
        <p:txBody>
          <a:bodyPr/>
          <a:lstStyle/>
          <a:p>
            <a:r>
              <a:rPr lang="en-GB" dirty="0"/>
              <a:t>During my internship at the 108 Military Central Hospital, I recorded a video of a DEXA scan at the lumbar spine. Although I sped up the video, the entire scan of both hip and spine usually takes only about three minutes. Before scanning the hip, the technologist adjusts the patient’s position to ensure accuracy.</a:t>
            </a:r>
            <a:endParaRPr lang="vi-VN" dirty="0"/>
          </a:p>
        </p:txBody>
      </p:sp>
      <p:sp>
        <p:nvSpPr>
          <p:cNvPr id="4" name="Chỗ dành sẵn cho Số hiệu Bản chiếu 3"/>
          <p:cNvSpPr>
            <a:spLocks noGrp="1"/>
          </p:cNvSpPr>
          <p:nvPr>
            <p:ph type="sldNum" sz="quarter" idx="5"/>
          </p:nvPr>
        </p:nvSpPr>
        <p:spPr/>
        <p:txBody>
          <a:bodyPr/>
          <a:lstStyle/>
          <a:p>
            <a:fld id="{A7A6585B-93DA-435F-8A8F-0C066114A449}" type="slidenum">
              <a:rPr lang="vi-VN" smtClean="0"/>
              <a:t>9</a:t>
            </a:fld>
            <a:endParaRPr lang="vi-VN"/>
          </a:p>
        </p:txBody>
      </p:sp>
    </p:spTree>
    <p:extLst>
      <p:ext uri="{BB962C8B-B14F-4D97-AF65-F5344CB8AC3E}">
        <p14:creationId xmlns:p14="http://schemas.microsoft.com/office/powerpoint/2010/main" val="1762855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êu đề Bản chiếu">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D7320D5A-FDA4-CF9A-81C9-4B512B0D1757}"/>
              </a:ext>
            </a:extLst>
          </p:cNvPr>
          <p:cNvSpPr>
            <a:spLocks noGrp="1"/>
          </p:cNvSpPr>
          <p:nvPr>
            <p:ph type="ctrTitle"/>
          </p:nvPr>
        </p:nvSpPr>
        <p:spPr>
          <a:xfrm>
            <a:off x="1524000" y="1122363"/>
            <a:ext cx="9144000" cy="2387600"/>
          </a:xfrm>
        </p:spPr>
        <p:txBody>
          <a:bodyPr anchor="b"/>
          <a:lstStyle>
            <a:lvl1pPr algn="ctr">
              <a:defRPr sz="6000"/>
            </a:lvl1pPr>
          </a:lstStyle>
          <a:p>
            <a:r>
              <a:rPr lang="vi-VN"/>
              <a:t>Bấm để sửa kiểu tiêu đề Bản cái</a:t>
            </a:r>
          </a:p>
        </p:txBody>
      </p:sp>
      <p:sp>
        <p:nvSpPr>
          <p:cNvPr id="3" name="Tiêu đề phụ 2">
            <a:extLst>
              <a:ext uri="{FF2B5EF4-FFF2-40B4-BE49-F238E27FC236}">
                <a16:creationId xmlns:a16="http://schemas.microsoft.com/office/drawing/2014/main" id="{A107A1AD-5BAB-5C0E-7635-EDE6DCE944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vi-VN"/>
              <a:t>Bấm để chỉnh sửa kiểu tiêu đề phụ của Bản cái</a:t>
            </a:r>
          </a:p>
        </p:txBody>
      </p:sp>
      <p:sp>
        <p:nvSpPr>
          <p:cNvPr id="4" name="Chỗ dành sẵn cho Ngày tháng 3">
            <a:extLst>
              <a:ext uri="{FF2B5EF4-FFF2-40B4-BE49-F238E27FC236}">
                <a16:creationId xmlns:a16="http://schemas.microsoft.com/office/drawing/2014/main" id="{F6590F4C-EE03-3898-1EEE-FF028723334D}"/>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5E697A6E-9104-7002-8143-70E801DADAFD}"/>
              </a:ext>
            </a:extLst>
          </p:cNvPr>
          <p:cNvSpPr>
            <a:spLocks noGrp="1"/>
          </p:cNvSpPr>
          <p:nvPr>
            <p:ph type="ftr" sz="quarter" idx="11"/>
          </p:nvPr>
        </p:nvSpPr>
        <p:spPr/>
        <p:txBody>
          <a:bodyPr/>
          <a:lstStyle/>
          <a:p>
            <a:endParaRPr lang="vi-VN"/>
          </a:p>
        </p:txBody>
      </p:sp>
      <p:sp>
        <p:nvSpPr>
          <p:cNvPr id="6" name="Chỗ dành sẵn cho Số hiệu Bản chiếu 5">
            <a:extLst>
              <a:ext uri="{FF2B5EF4-FFF2-40B4-BE49-F238E27FC236}">
                <a16:creationId xmlns:a16="http://schemas.microsoft.com/office/drawing/2014/main" id="{DA56DEF0-F217-4C4B-6945-EF686CC0290C}"/>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33639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êu đề và Văn bản Dọc">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63AC2203-D6C5-DD9E-E2FA-C47C03162527}"/>
              </a:ext>
            </a:extLst>
          </p:cNvPr>
          <p:cNvSpPr>
            <a:spLocks noGrp="1"/>
          </p:cNvSpPr>
          <p:nvPr>
            <p:ph type="title"/>
          </p:nvPr>
        </p:nvSpPr>
        <p:spPr/>
        <p:txBody>
          <a:bodyPr/>
          <a:lstStyle/>
          <a:p>
            <a:r>
              <a:rPr lang="vi-VN"/>
              <a:t>Bấm để sửa kiểu tiêu đề Bản cái</a:t>
            </a:r>
          </a:p>
        </p:txBody>
      </p:sp>
      <p:sp>
        <p:nvSpPr>
          <p:cNvPr id="3" name="Chỗ dành sẵn cho Văn bản Dọc 2">
            <a:extLst>
              <a:ext uri="{FF2B5EF4-FFF2-40B4-BE49-F238E27FC236}">
                <a16:creationId xmlns:a16="http://schemas.microsoft.com/office/drawing/2014/main" id="{A91E12A9-C410-C147-43B7-01050EA45EFD}"/>
              </a:ext>
            </a:extLst>
          </p:cNvPr>
          <p:cNvSpPr>
            <a:spLocks noGrp="1"/>
          </p:cNvSpPr>
          <p:nvPr>
            <p:ph type="body" orient="vert" idx="1"/>
          </p:nvPr>
        </p:nvSpPr>
        <p:spPr/>
        <p:txBody>
          <a:bodyPr vert="eaVert"/>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gày tháng 3">
            <a:extLst>
              <a:ext uri="{FF2B5EF4-FFF2-40B4-BE49-F238E27FC236}">
                <a16:creationId xmlns:a16="http://schemas.microsoft.com/office/drawing/2014/main" id="{CC73DC95-F149-34BA-91C0-7307D14E4DD1}"/>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2FF0228A-10AD-37D5-69CC-41CD0DB51A13}"/>
              </a:ext>
            </a:extLst>
          </p:cNvPr>
          <p:cNvSpPr>
            <a:spLocks noGrp="1"/>
          </p:cNvSpPr>
          <p:nvPr>
            <p:ph type="ftr" sz="quarter" idx="11"/>
          </p:nvPr>
        </p:nvSpPr>
        <p:spPr/>
        <p:txBody>
          <a:bodyPr/>
          <a:lstStyle/>
          <a:p>
            <a:endParaRPr lang="vi-VN"/>
          </a:p>
        </p:txBody>
      </p:sp>
      <p:sp>
        <p:nvSpPr>
          <p:cNvPr id="6" name="Chỗ dành sẵn cho Số hiệu Bản chiếu 5">
            <a:extLst>
              <a:ext uri="{FF2B5EF4-FFF2-40B4-BE49-F238E27FC236}">
                <a16:creationId xmlns:a16="http://schemas.microsoft.com/office/drawing/2014/main" id="{001907AE-867A-22BC-40FB-20439F4A3960}"/>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2393093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êu đề Dọc và Văn bản">
    <p:spTree>
      <p:nvGrpSpPr>
        <p:cNvPr id="1" name=""/>
        <p:cNvGrpSpPr/>
        <p:nvPr/>
      </p:nvGrpSpPr>
      <p:grpSpPr>
        <a:xfrm>
          <a:off x="0" y="0"/>
          <a:ext cx="0" cy="0"/>
          <a:chOff x="0" y="0"/>
          <a:chExt cx="0" cy="0"/>
        </a:xfrm>
      </p:grpSpPr>
      <p:sp>
        <p:nvSpPr>
          <p:cNvPr id="2" name="Tiêu đề Dọc 1">
            <a:extLst>
              <a:ext uri="{FF2B5EF4-FFF2-40B4-BE49-F238E27FC236}">
                <a16:creationId xmlns:a16="http://schemas.microsoft.com/office/drawing/2014/main" id="{FEFCC4AE-99E4-4E76-0F09-A51F36611F71}"/>
              </a:ext>
            </a:extLst>
          </p:cNvPr>
          <p:cNvSpPr>
            <a:spLocks noGrp="1"/>
          </p:cNvSpPr>
          <p:nvPr>
            <p:ph type="title" orient="vert"/>
          </p:nvPr>
        </p:nvSpPr>
        <p:spPr>
          <a:xfrm>
            <a:off x="8724900" y="365125"/>
            <a:ext cx="2628900" cy="5811838"/>
          </a:xfrm>
        </p:spPr>
        <p:txBody>
          <a:bodyPr vert="eaVert"/>
          <a:lstStyle/>
          <a:p>
            <a:r>
              <a:rPr lang="vi-VN"/>
              <a:t>Bấm để sửa kiểu tiêu đề Bản cái</a:t>
            </a:r>
          </a:p>
        </p:txBody>
      </p:sp>
      <p:sp>
        <p:nvSpPr>
          <p:cNvPr id="3" name="Chỗ dành sẵn cho Văn bản Dọc 2">
            <a:extLst>
              <a:ext uri="{FF2B5EF4-FFF2-40B4-BE49-F238E27FC236}">
                <a16:creationId xmlns:a16="http://schemas.microsoft.com/office/drawing/2014/main" id="{4BF8A057-E5EA-8F89-D6E1-4FCE5CF9922D}"/>
              </a:ext>
            </a:extLst>
          </p:cNvPr>
          <p:cNvSpPr>
            <a:spLocks noGrp="1"/>
          </p:cNvSpPr>
          <p:nvPr>
            <p:ph type="body" orient="vert" idx="1"/>
          </p:nvPr>
        </p:nvSpPr>
        <p:spPr>
          <a:xfrm>
            <a:off x="838200" y="365125"/>
            <a:ext cx="7734300" cy="5811838"/>
          </a:xfrm>
        </p:spPr>
        <p:txBody>
          <a:bodyPr vert="eaVert"/>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gày tháng 3">
            <a:extLst>
              <a:ext uri="{FF2B5EF4-FFF2-40B4-BE49-F238E27FC236}">
                <a16:creationId xmlns:a16="http://schemas.microsoft.com/office/drawing/2014/main" id="{15C7650F-6566-CD19-7780-E229B20C1B85}"/>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76B482DA-EA5F-146D-E3F1-9B99C2FA2CE0}"/>
              </a:ext>
            </a:extLst>
          </p:cNvPr>
          <p:cNvSpPr>
            <a:spLocks noGrp="1"/>
          </p:cNvSpPr>
          <p:nvPr>
            <p:ph type="ftr" sz="quarter" idx="11"/>
          </p:nvPr>
        </p:nvSpPr>
        <p:spPr/>
        <p:txBody>
          <a:bodyPr/>
          <a:lstStyle/>
          <a:p>
            <a:endParaRPr lang="vi-VN"/>
          </a:p>
        </p:txBody>
      </p:sp>
      <p:sp>
        <p:nvSpPr>
          <p:cNvPr id="6" name="Chỗ dành sẵn cho Số hiệu Bản chiếu 5">
            <a:extLst>
              <a:ext uri="{FF2B5EF4-FFF2-40B4-BE49-F238E27FC236}">
                <a16:creationId xmlns:a16="http://schemas.microsoft.com/office/drawing/2014/main" id="{BDC18D62-8FDB-C121-F5BC-58175E6F7707}"/>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366491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êu đề và Nội dung">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267424FB-C5DB-BB1C-95CA-F857A32BC4D4}"/>
              </a:ext>
            </a:extLst>
          </p:cNvPr>
          <p:cNvSpPr>
            <a:spLocks noGrp="1"/>
          </p:cNvSpPr>
          <p:nvPr>
            <p:ph type="title"/>
          </p:nvPr>
        </p:nvSpPr>
        <p:spPr/>
        <p:txBody>
          <a:bodyPr/>
          <a:lstStyle/>
          <a:p>
            <a:r>
              <a:rPr lang="vi-VN"/>
              <a:t>Bấm để sửa kiểu tiêu đề Bản cái</a:t>
            </a:r>
          </a:p>
        </p:txBody>
      </p:sp>
      <p:sp>
        <p:nvSpPr>
          <p:cNvPr id="3" name="Chỗ dành sẵn cho Nội dung 2">
            <a:extLst>
              <a:ext uri="{FF2B5EF4-FFF2-40B4-BE49-F238E27FC236}">
                <a16:creationId xmlns:a16="http://schemas.microsoft.com/office/drawing/2014/main" id="{E55FA510-39A1-7FCD-1CE2-594F88721D11}"/>
              </a:ext>
            </a:extLst>
          </p:cNvPr>
          <p:cNvSpPr>
            <a:spLocks noGrp="1"/>
          </p:cNvSpPr>
          <p:nvPr>
            <p:ph idx="1"/>
          </p:nvPr>
        </p:nvSpPr>
        <p:spPr/>
        <p:txBody>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gày tháng 3">
            <a:extLst>
              <a:ext uri="{FF2B5EF4-FFF2-40B4-BE49-F238E27FC236}">
                <a16:creationId xmlns:a16="http://schemas.microsoft.com/office/drawing/2014/main" id="{BF853EA6-F400-E4B2-46A3-5A876261D100}"/>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AFB70534-3A2F-A289-E8D7-76620A0633CB}"/>
              </a:ext>
            </a:extLst>
          </p:cNvPr>
          <p:cNvSpPr>
            <a:spLocks noGrp="1"/>
          </p:cNvSpPr>
          <p:nvPr>
            <p:ph type="ftr" sz="quarter" idx="11"/>
          </p:nvPr>
        </p:nvSpPr>
        <p:spPr/>
        <p:txBody>
          <a:bodyPr/>
          <a:lstStyle/>
          <a:p>
            <a:endParaRPr lang="vi-VN"/>
          </a:p>
        </p:txBody>
      </p:sp>
      <p:sp>
        <p:nvSpPr>
          <p:cNvPr id="6" name="Chỗ dành sẵn cho Số hiệu Bản chiếu 5">
            <a:extLst>
              <a:ext uri="{FF2B5EF4-FFF2-40B4-BE49-F238E27FC236}">
                <a16:creationId xmlns:a16="http://schemas.microsoft.com/office/drawing/2014/main" id="{405EE58B-4F87-559D-6B64-DAAEC66C0667}"/>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1476229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Đầu trang của Phần">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F08FB679-07A0-B5B2-8255-D636DA992DC1}"/>
              </a:ext>
            </a:extLst>
          </p:cNvPr>
          <p:cNvSpPr>
            <a:spLocks noGrp="1"/>
          </p:cNvSpPr>
          <p:nvPr>
            <p:ph type="title"/>
          </p:nvPr>
        </p:nvSpPr>
        <p:spPr>
          <a:xfrm>
            <a:off x="831850" y="1709738"/>
            <a:ext cx="10515600" cy="2852737"/>
          </a:xfrm>
        </p:spPr>
        <p:txBody>
          <a:bodyPr anchor="b"/>
          <a:lstStyle>
            <a:lvl1pPr>
              <a:defRPr sz="6000"/>
            </a:lvl1pPr>
          </a:lstStyle>
          <a:p>
            <a:r>
              <a:rPr lang="vi-VN"/>
              <a:t>Bấm để sửa kiểu tiêu đề Bản cái</a:t>
            </a:r>
          </a:p>
        </p:txBody>
      </p:sp>
      <p:sp>
        <p:nvSpPr>
          <p:cNvPr id="3" name="Chỗ dành sẵn cho Văn bản 2">
            <a:extLst>
              <a:ext uri="{FF2B5EF4-FFF2-40B4-BE49-F238E27FC236}">
                <a16:creationId xmlns:a16="http://schemas.microsoft.com/office/drawing/2014/main" id="{60D6953F-6E2B-5984-8F92-DADAEE4EE58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vi-VN"/>
              <a:t>Bấm để chỉnh sửa kiểu văn bản của Bản cái</a:t>
            </a:r>
          </a:p>
        </p:txBody>
      </p:sp>
      <p:sp>
        <p:nvSpPr>
          <p:cNvPr id="4" name="Chỗ dành sẵn cho Ngày tháng 3">
            <a:extLst>
              <a:ext uri="{FF2B5EF4-FFF2-40B4-BE49-F238E27FC236}">
                <a16:creationId xmlns:a16="http://schemas.microsoft.com/office/drawing/2014/main" id="{9E06E52B-F853-7495-1877-B0A530A2F586}"/>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626AD131-8B9D-EA2F-5E1C-444F94DFD979}"/>
              </a:ext>
            </a:extLst>
          </p:cNvPr>
          <p:cNvSpPr>
            <a:spLocks noGrp="1"/>
          </p:cNvSpPr>
          <p:nvPr>
            <p:ph type="ftr" sz="quarter" idx="11"/>
          </p:nvPr>
        </p:nvSpPr>
        <p:spPr/>
        <p:txBody>
          <a:bodyPr/>
          <a:lstStyle/>
          <a:p>
            <a:endParaRPr lang="vi-VN"/>
          </a:p>
        </p:txBody>
      </p:sp>
      <p:sp>
        <p:nvSpPr>
          <p:cNvPr id="6" name="Chỗ dành sẵn cho Số hiệu Bản chiếu 5">
            <a:extLst>
              <a:ext uri="{FF2B5EF4-FFF2-40B4-BE49-F238E27FC236}">
                <a16:creationId xmlns:a16="http://schemas.microsoft.com/office/drawing/2014/main" id="{268030E2-FBB8-05B4-EEFD-4A3E2A3B4697}"/>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2646794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Hai Nội dung">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28F4112F-87D9-DC2D-99B1-43AC719DBD29}"/>
              </a:ext>
            </a:extLst>
          </p:cNvPr>
          <p:cNvSpPr>
            <a:spLocks noGrp="1"/>
          </p:cNvSpPr>
          <p:nvPr>
            <p:ph type="title"/>
          </p:nvPr>
        </p:nvSpPr>
        <p:spPr/>
        <p:txBody>
          <a:bodyPr/>
          <a:lstStyle/>
          <a:p>
            <a:r>
              <a:rPr lang="vi-VN"/>
              <a:t>Bấm để sửa kiểu tiêu đề Bản cái</a:t>
            </a:r>
          </a:p>
        </p:txBody>
      </p:sp>
      <p:sp>
        <p:nvSpPr>
          <p:cNvPr id="3" name="Chỗ dành sẵn cho Nội dung 2">
            <a:extLst>
              <a:ext uri="{FF2B5EF4-FFF2-40B4-BE49-F238E27FC236}">
                <a16:creationId xmlns:a16="http://schemas.microsoft.com/office/drawing/2014/main" id="{0EA04275-8B66-FABE-6AEF-F17B712F8ACE}"/>
              </a:ext>
            </a:extLst>
          </p:cNvPr>
          <p:cNvSpPr>
            <a:spLocks noGrp="1"/>
          </p:cNvSpPr>
          <p:nvPr>
            <p:ph sz="half" idx="1"/>
          </p:nvPr>
        </p:nvSpPr>
        <p:spPr>
          <a:xfrm>
            <a:off x="838200" y="1825625"/>
            <a:ext cx="5181600" cy="4351338"/>
          </a:xfrm>
        </p:spPr>
        <p:txBody>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ội dung 3">
            <a:extLst>
              <a:ext uri="{FF2B5EF4-FFF2-40B4-BE49-F238E27FC236}">
                <a16:creationId xmlns:a16="http://schemas.microsoft.com/office/drawing/2014/main" id="{27B7E2E9-03D0-D48F-741F-546FB92E6468}"/>
              </a:ext>
            </a:extLst>
          </p:cNvPr>
          <p:cNvSpPr>
            <a:spLocks noGrp="1"/>
          </p:cNvSpPr>
          <p:nvPr>
            <p:ph sz="half" idx="2"/>
          </p:nvPr>
        </p:nvSpPr>
        <p:spPr>
          <a:xfrm>
            <a:off x="6172200" y="1825625"/>
            <a:ext cx="5181600" cy="4351338"/>
          </a:xfrm>
        </p:spPr>
        <p:txBody>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5" name="Chỗ dành sẵn cho Ngày tháng 4">
            <a:extLst>
              <a:ext uri="{FF2B5EF4-FFF2-40B4-BE49-F238E27FC236}">
                <a16:creationId xmlns:a16="http://schemas.microsoft.com/office/drawing/2014/main" id="{2208C699-3A8E-9188-343F-E2263EE19CB5}"/>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6" name="Chỗ dành sẵn cho Chân trang 5">
            <a:extLst>
              <a:ext uri="{FF2B5EF4-FFF2-40B4-BE49-F238E27FC236}">
                <a16:creationId xmlns:a16="http://schemas.microsoft.com/office/drawing/2014/main" id="{E61A6CC1-5385-40AB-3D60-B6172B8D2DBC}"/>
              </a:ext>
            </a:extLst>
          </p:cNvPr>
          <p:cNvSpPr>
            <a:spLocks noGrp="1"/>
          </p:cNvSpPr>
          <p:nvPr>
            <p:ph type="ftr" sz="quarter" idx="11"/>
          </p:nvPr>
        </p:nvSpPr>
        <p:spPr/>
        <p:txBody>
          <a:bodyPr/>
          <a:lstStyle/>
          <a:p>
            <a:endParaRPr lang="vi-VN"/>
          </a:p>
        </p:txBody>
      </p:sp>
      <p:sp>
        <p:nvSpPr>
          <p:cNvPr id="7" name="Chỗ dành sẵn cho Số hiệu Bản chiếu 6">
            <a:extLst>
              <a:ext uri="{FF2B5EF4-FFF2-40B4-BE49-F238E27FC236}">
                <a16:creationId xmlns:a16="http://schemas.microsoft.com/office/drawing/2014/main" id="{6C06D315-0327-7905-4EBF-9CEDE82F6963}"/>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383871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hép so sánh">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7DA37494-72A3-DF66-365E-0CF30904A77E}"/>
              </a:ext>
            </a:extLst>
          </p:cNvPr>
          <p:cNvSpPr>
            <a:spLocks noGrp="1"/>
          </p:cNvSpPr>
          <p:nvPr>
            <p:ph type="title"/>
          </p:nvPr>
        </p:nvSpPr>
        <p:spPr>
          <a:xfrm>
            <a:off x="839788" y="365125"/>
            <a:ext cx="10515600" cy="1325563"/>
          </a:xfrm>
        </p:spPr>
        <p:txBody>
          <a:bodyPr/>
          <a:lstStyle/>
          <a:p>
            <a:r>
              <a:rPr lang="vi-VN"/>
              <a:t>Bấm để sửa kiểu tiêu đề Bản cái</a:t>
            </a:r>
          </a:p>
        </p:txBody>
      </p:sp>
      <p:sp>
        <p:nvSpPr>
          <p:cNvPr id="3" name="Chỗ dành sẵn cho Văn bản 2">
            <a:extLst>
              <a:ext uri="{FF2B5EF4-FFF2-40B4-BE49-F238E27FC236}">
                <a16:creationId xmlns:a16="http://schemas.microsoft.com/office/drawing/2014/main" id="{2167A2F8-6E32-EB33-321B-888DB332FB3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vi-VN"/>
              <a:t>Bấm để chỉnh sửa kiểu văn bản của Bản cái</a:t>
            </a:r>
          </a:p>
        </p:txBody>
      </p:sp>
      <p:sp>
        <p:nvSpPr>
          <p:cNvPr id="4" name="Chỗ dành sẵn cho Nội dung 3">
            <a:extLst>
              <a:ext uri="{FF2B5EF4-FFF2-40B4-BE49-F238E27FC236}">
                <a16:creationId xmlns:a16="http://schemas.microsoft.com/office/drawing/2014/main" id="{B32D5AD6-FC21-3F02-BD00-530AB2A3F69A}"/>
              </a:ext>
            </a:extLst>
          </p:cNvPr>
          <p:cNvSpPr>
            <a:spLocks noGrp="1"/>
          </p:cNvSpPr>
          <p:nvPr>
            <p:ph sz="half" idx="2"/>
          </p:nvPr>
        </p:nvSpPr>
        <p:spPr>
          <a:xfrm>
            <a:off x="839788" y="2505075"/>
            <a:ext cx="5157787" cy="3684588"/>
          </a:xfrm>
        </p:spPr>
        <p:txBody>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5" name="Chỗ dành sẵn cho Văn bản 4">
            <a:extLst>
              <a:ext uri="{FF2B5EF4-FFF2-40B4-BE49-F238E27FC236}">
                <a16:creationId xmlns:a16="http://schemas.microsoft.com/office/drawing/2014/main" id="{580F7D5F-03BB-14E1-77A3-C27FEA1A1F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vi-VN"/>
              <a:t>Bấm để chỉnh sửa kiểu văn bản của Bản cái</a:t>
            </a:r>
          </a:p>
        </p:txBody>
      </p:sp>
      <p:sp>
        <p:nvSpPr>
          <p:cNvPr id="6" name="Chỗ dành sẵn cho Nội dung 5">
            <a:extLst>
              <a:ext uri="{FF2B5EF4-FFF2-40B4-BE49-F238E27FC236}">
                <a16:creationId xmlns:a16="http://schemas.microsoft.com/office/drawing/2014/main" id="{27EA80F9-B296-F8CC-9E08-50AA307858F9}"/>
              </a:ext>
            </a:extLst>
          </p:cNvPr>
          <p:cNvSpPr>
            <a:spLocks noGrp="1"/>
          </p:cNvSpPr>
          <p:nvPr>
            <p:ph sz="quarter" idx="4"/>
          </p:nvPr>
        </p:nvSpPr>
        <p:spPr>
          <a:xfrm>
            <a:off x="6172200" y="2505075"/>
            <a:ext cx="5183188" cy="3684588"/>
          </a:xfrm>
        </p:spPr>
        <p:txBody>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7" name="Chỗ dành sẵn cho Ngày tháng 6">
            <a:extLst>
              <a:ext uri="{FF2B5EF4-FFF2-40B4-BE49-F238E27FC236}">
                <a16:creationId xmlns:a16="http://schemas.microsoft.com/office/drawing/2014/main" id="{236923B1-973D-A01D-53B8-8016A7912D38}"/>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8" name="Chỗ dành sẵn cho Chân trang 7">
            <a:extLst>
              <a:ext uri="{FF2B5EF4-FFF2-40B4-BE49-F238E27FC236}">
                <a16:creationId xmlns:a16="http://schemas.microsoft.com/office/drawing/2014/main" id="{5564F988-4AFE-2A63-7CC3-0DA5952E7A4A}"/>
              </a:ext>
            </a:extLst>
          </p:cNvPr>
          <p:cNvSpPr>
            <a:spLocks noGrp="1"/>
          </p:cNvSpPr>
          <p:nvPr>
            <p:ph type="ftr" sz="quarter" idx="11"/>
          </p:nvPr>
        </p:nvSpPr>
        <p:spPr/>
        <p:txBody>
          <a:bodyPr/>
          <a:lstStyle/>
          <a:p>
            <a:endParaRPr lang="vi-VN"/>
          </a:p>
        </p:txBody>
      </p:sp>
      <p:sp>
        <p:nvSpPr>
          <p:cNvPr id="9" name="Chỗ dành sẵn cho Số hiệu Bản chiếu 8">
            <a:extLst>
              <a:ext uri="{FF2B5EF4-FFF2-40B4-BE49-F238E27FC236}">
                <a16:creationId xmlns:a16="http://schemas.microsoft.com/office/drawing/2014/main" id="{275F03EF-E8C2-4AAA-3B5D-D6F79FAAB8C4}"/>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1766479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hỉ Tiêu đề">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2D6BEF24-88C8-D824-956F-ECDA5C23B213}"/>
              </a:ext>
            </a:extLst>
          </p:cNvPr>
          <p:cNvSpPr>
            <a:spLocks noGrp="1"/>
          </p:cNvSpPr>
          <p:nvPr>
            <p:ph type="title"/>
          </p:nvPr>
        </p:nvSpPr>
        <p:spPr/>
        <p:txBody>
          <a:bodyPr/>
          <a:lstStyle/>
          <a:p>
            <a:r>
              <a:rPr lang="vi-VN"/>
              <a:t>Bấm để sửa kiểu tiêu đề Bản cái</a:t>
            </a:r>
          </a:p>
        </p:txBody>
      </p:sp>
      <p:sp>
        <p:nvSpPr>
          <p:cNvPr id="3" name="Chỗ dành sẵn cho Ngày tháng 2">
            <a:extLst>
              <a:ext uri="{FF2B5EF4-FFF2-40B4-BE49-F238E27FC236}">
                <a16:creationId xmlns:a16="http://schemas.microsoft.com/office/drawing/2014/main" id="{1AB0CD66-5EF3-D004-A1BD-89FB64751FBA}"/>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4" name="Chỗ dành sẵn cho Chân trang 3">
            <a:extLst>
              <a:ext uri="{FF2B5EF4-FFF2-40B4-BE49-F238E27FC236}">
                <a16:creationId xmlns:a16="http://schemas.microsoft.com/office/drawing/2014/main" id="{95C7A2B8-1491-1789-5D4A-5FBDC22755B2}"/>
              </a:ext>
            </a:extLst>
          </p:cNvPr>
          <p:cNvSpPr>
            <a:spLocks noGrp="1"/>
          </p:cNvSpPr>
          <p:nvPr>
            <p:ph type="ftr" sz="quarter" idx="11"/>
          </p:nvPr>
        </p:nvSpPr>
        <p:spPr/>
        <p:txBody>
          <a:bodyPr/>
          <a:lstStyle/>
          <a:p>
            <a:endParaRPr lang="vi-VN"/>
          </a:p>
        </p:txBody>
      </p:sp>
      <p:sp>
        <p:nvSpPr>
          <p:cNvPr id="5" name="Chỗ dành sẵn cho Số hiệu Bản chiếu 4">
            <a:extLst>
              <a:ext uri="{FF2B5EF4-FFF2-40B4-BE49-F238E27FC236}">
                <a16:creationId xmlns:a16="http://schemas.microsoft.com/office/drawing/2014/main" id="{AB7B42DF-AA9B-FDBD-5973-A95E6CC8C6DE}"/>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968132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rống">
    <p:spTree>
      <p:nvGrpSpPr>
        <p:cNvPr id="1" name=""/>
        <p:cNvGrpSpPr/>
        <p:nvPr/>
      </p:nvGrpSpPr>
      <p:grpSpPr>
        <a:xfrm>
          <a:off x="0" y="0"/>
          <a:ext cx="0" cy="0"/>
          <a:chOff x="0" y="0"/>
          <a:chExt cx="0" cy="0"/>
        </a:xfrm>
      </p:grpSpPr>
      <p:sp>
        <p:nvSpPr>
          <p:cNvPr id="2" name="Chỗ dành sẵn cho Ngày tháng 1">
            <a:extLst>
              <a:ext uri="{FF2B5EF4-FFF2-40B4-BE49-F238E27FC236}">
                <a16:creationId xmlns:a16="http://schemas.microsoft.com/office/drawing/2014/main" id="{C150A288-5A33-F4A4-4275-36B39D088CC6}"/>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3" name="Chỗ dành sẵn cho Chân trang 2">
            <a:extLst>
              <a:ext uri="{FF2B5EF4-FFF2-40B4-BE49-F238E27FC236}">
                <a16:creationId xmlns:a16="http://schemas.microsoft.com/office/drawing/2014/main" id="{16514F4B-BFF6-0819-9DED-A2EC7195ECA1}"/>
              </a:ext>
            </a:extLst>
          </p:cNvPr>
          <p:cNvSpPr>
            <a:spLocks noGrp="1"/>
          </p:cNvSpPr>
          <p:nvPr>
            <p:ph type="ftr" sz="quarter" idx="11"/>
          </p:nvPr>
        </p:nvSpPr>
        <p:spPr/>
        <p:txBody>
          <a:bodyPr/>
          <a:lstStyle/>
          <a:p>
            <a:endParaRPr lang="vi-VN"/>
          </a:p>
        </p:txBody>
      </p:sp>
      <p:sp>
        <p:nvSpPr>
          <p:cNvPr id="4" name="Chỗ dành sẵn cho Số hiệu Bản chiếu 3">
            <a:extLst>
              <a:ext uri="{FF2B5EF4-FFF2-40B4-BE49-F238E27FC236}">
                <a16:creationId xmlns:a16="http://schemas.microsoft.com/office/drawing/2014/main" id="{88B48325-E59D-F596-02B0-3AAA220BC76A}"/>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280405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ội dung với Chú thích">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38AC2EA9-55C9-9538-64DB-4589E45B44C7}"/>
              </a:ext>
            </a:extLst>
          </p:cNvPr>
          <p:cNvSpPr>
            <a:spLocks noGrp="1"/>
          </p:cNvSpPr>
          <p:nvPr>
            <p:ph type="title"/>
          </p:nvPr>
        </p:nvSpPr>
        <p:spPr>
          <a:xfrm>
            <a:off x="839788" y="457200"/>
            <a:ext cx="3932237" cy="1600200"/>
          </a:xfrm>
        </p:spPr>
        <p:txBody>
          <a:bodyPr anchor="b"/>
          <a:lstStyle>
            <a:lvl1pPr>
              <a:defRPr sz="3200"/>
            </a:lvl1pPr>
          </a:lstStyle>
          <a:p>
            <a:r>
              <a:rPr lang="vi-VN"/>
              <a:t>Bấm để sửa kiểu tiêu đề Bản cái</a:t>
            </a:r>
          </a:p>
        </p:txBody>
      </p:sp>
      <p:sp>
        <p:nvSpPr>
          <p:cNvPr id="3" name="Chỗ dành sẵn cho Nội dung 2">
            <a:extLst>
              <a:ext uri="{FF2B5EF4-FFF2-40B4-BE49-F238E27FC236}">
                <a16:creationId xmlns:a16="http://schemas.microsoft.com/office/drawing/2014/main" id="{28BC8965-E548-692E-3816-E9A5D7B374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Văn bản 3">
            <a:extLst>
              <a:ext uri="{FF2B5EF4-FFF2-40B4-BE49-F238E27FC236}">
                <a16:creationId xmlns:a16="http://schemas.microsoft.com/office/drawing/2014/main" id="{3A897050-9704-92C5-668D-4B3E14D40F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vi-VN"/>
              <a:t>Bấm để chỉnh sửa kiểu văn bản của Bản cái</a:t>
            </a:r>
          </a:p>
        </p:txBody>
      </p:sp>
      <p:sp>
        <p:nvSpPr>
          <p:cNvPr id="5" name="Chỗ dành sẵn cho Ngày tháng 4">
            <a:extLst>
              <a:ext uri="{FF2B5EF4-FFF2-40B4-BE49-F238E27FC236}">
                <a16:creationId xmlns:a16="http://schemas.microsoft.com/office/drawing/2014/main" id="{C12CE34C-423F-6880-5B92-EB761D42027D}"/>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6" name="Chỗ dành sẵn cho Chân trang 5">
            <a:extLst>
              <a:ext uri="{FF2B5EF4-FFF2-40B4-BE49-F238E27FC236}">
                <a16:creationId xmlns:a16="http://schemas.microsoft.com/office/drawing/2014/main" id="{0843B136-EF51-C3FC-4F17-149A67615236}"/>
              </a:ext>
            </a:extLst>
          </p:cNvPr>
          <p:cNvSpPr>
            <a:spLocks noGrp="1"/>
          </p:cNvSpPr>
          <p:nvPr>
            <p:ph type="ftr" sz="quarter" idx="11"/>
          </p:nvPr>
        </p:nvSpPr>
        <p:spPr/>
        <p:txBody>
          <a:bodyPr/>
          <a:lstStyle/>
          <a:p>
            <a:endParaRPr lang="vi-VN"/>
          </a:p>
        </p:txBody>
      </p:sp>
      <p:sp>
        <p:nvSpPr>
          <p:cNvPr id="7" name="Chỗ dành sẵn cho Số hiệu Bản chiếu 6">
            <a:extLst>
              <a:ext uri="{FF2B5EF4-FFF2-40B4-BE49-F238E27FC236}">
                <a16:creationId xmlns:a16="http://schemas.microsoft.com/office/drawing/2014/main" id="{DA063051-58E9-AAA7-3EA3-55E038D2501F}"/>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377049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nh với Chú thích">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4F75BEEA-4A8B-81A0-AA9A-5D701CE474DA}"/>
              </a:ext>
            </a:extLst>
          </p:cNvPr>
          <p:cNvSpPr>
            <a:spLocks noGrp="1"/>
          </p:cNvSpPr>
          <p:nvPr>
            <p:ph type="title"/>
          </p:nvPr>
        </p:nvSpPr>
        <p:spPr>
          <a:xfrm>
            <a:off x="839788" y="457200"/>
            <a:ext cx="3932237" cy="1600200"/>
          </a:xfrm>
        </p:spPr>
        <p:txBody>
          <a:bodyPr anchor="b"/>
          <a:lstStyle>
            <a:lvl1pPr>
              <a:defRPr sz="3200"/>
            </a:lvl1pPr>
          </a:lstStyle>
          <a:p>
            <a:r>
              <a:rPr lang="vi-VN"/>
              <a:t>Bấm để sửa kiểu tiêu đề Bản cái</a:t>
            </a:r>
          </a:p>
        </p:txBody>
      </p:sp>
      <p:sp>
        <p:nvSpPr>
          <p:cNvPr id="3" name="Chỗ dành sẵn cho Hình ảnh 2">
            <a:extLst>
              <a:ext uri="{FF2B5EF4-FFF2-40B4-BE49-F238E27FC236}">
                <a16:creationId xmlns:a16="http://schemas.microsoft.com/office/drawing/2014/main" id="{DCC0E8BF-A816-B8B0-4FC1-FD635A6FA7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vi-VN"/>
          </a:p>
        </p:txBody>
      </p:sp>
      <p:sp>
        <p:nvSpPr>
          <p:cNvPr id="4" name="Chỗ dành sẵn cho Văn bản 3">
            <a:extLst>
              <a:ext uri="{FF2B5EF4-FFF2-40B4-BE49-F238E27FC236}">
                <a16:creationId xmlns:a16="http://schemas.microsoft.com/office/drawing/2014/main" id="{1A2FDB2E-4A68-6838-E002-3CE8F24DE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vi-VN"/>
              <a:t>Bấm để chỉnh sửa kiểu văn bản của Bản cái</a:t>
            </a:r>
          </a:p>
        </p:txBody>
      </p:sp>
      <p:sp>
        <p:nvSpPr>
          <p:cNvPr id="5" name="Chỗ dành sẵn cho Ngày tháng 4">
            <a:extLst>
              <a:ext uri="{FF2B5EF4-FFF2-40B4-BE49-F238E27FC236}">
                <a16:creationId xmlns:a16="http://schemas.microsoft.com/office/drawing/2014/main" id="{FD44361D-E708-3B70-6E32-3A64042C22BB}"/>
              </a:ext>
            </a:extLst>
          </p:cNvPr>
          <p:cNvSpPr>
            <a:spLocks noGrp="1"/>
          </p:cNvSpPr>
          <p:nvPr>
            <p:ph type="dt" sz="half" idx="10"/>
          </p:nvPr>
        </p:nvSpPr>
        <p:spPr/>
        <p:txBody>
          <a:bodyPr/>
          <a:lstStyle/>
          <a:p>
            <a:fld id="{1A60AD79-EC3C-42AD-9B1F-6CE959542604}" type="datetimeFigureOut">
              <a:rPr lang="vi-VN" smtClean="0"/>
              <a:t>17/08/2025</a:t>
            </a:fld>
            <a:endParaRPr lang="vi-VN"/>
          </a:p>
        </p:txBody>
      </p:sp>
      <p:sp>
        <p:nvSpPr>
          <p:cNvPr id="6" name="Chỗ dành sẵn cho Chân trang 5">
            <a:extLst>
              <a:ext uri="{FF2B5EF4-FFF2-40B4-BE49-F238E27FC236}">
                <a16:creationId xmlns:a16="http://schemas.microsoft.com/office/drawing/2014/main" id="{D3E01CF3-8B7D-4094-729E-105AD6717FE6}"/>
              </a:ext>
            </a:extLst>
          </p:cNvPr>
          <p:cNvSpPr>
            <a:spLocks noGrp="1"/>
          </p:cNvSpPr>
          <p:nvPr>
            <p:ph type="ftr" sz="quarter" idx="11"/>
          </p:nvPr>
        </p:nvSpPr>
        <p:spPr/>
        <p:txBody>
          <a:bodyPr/>
          <a:lstStyle/>
          <a:p>
            <a:endParaRPr lang="vi-VN"/>
          </a:p>
        </p:txBody>
      </p:sp>
      <p:sp>
        <p:nvSpPr>
          <p:cNvPr id="7" name="Chỗ dành sẵn cho Số hiệu Bản chiếu 6">
            <a:extLst>
              <a:ext uri="{FF2B5EF4-FFF2-40B4-BE49-F238E27FC236}">
                <a16:creationId xmlns:a16="http://schemas.microsoft.com/office/drawing/2014/main" id="{F74B6FE3-02B9-C45E-26FF-D0D0E8E90844}"/>
              </a:ext>
            </a:extLst>
          </p:cNvPr>
          <p:cNvSpPr>
            <a:spLocks noGrp="1"/>
          </p:cNvSpPr>
          <p:nvPr>
            <p:ph type="sldNum" sz="quarter" idx="12"/>
          </p:nvPr>
        </p:nvSpPr>
        <p:spPr/>
        <p:txBody>
          <a:bodyPr/>
          <a:lstStyle/>
          <a:p>
            <a:fld id="{F573CA87-0569-4909-A6E3-BCD1CF094BEF}" type="slidenum">
              <a:rPr lang="vi-VN" smtClean="0"/>
              <a:t>‹#›</a:t>
            </a:fld>
            <a:endParaRPr lang="vi-VN"/>
          </a:p>
        </p:txBody>
      </p:sp>
    </p:spTree>
    <p:extLst>
      <p:ext uri="{BB962C8B-B14F-4D97-AF65-F5344CB8AC3E}">
        <p14:creationId xmlns:p14="http://schemas.microsoft.com/office/powerpoint/2010/main" val="1813021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hỗ dành sẵn cho Tiêu đề 1">
            <a:extLst>
              <a:ext uri="{FF2B5EF4-FFF2-40B4-BE49-F238E27FC236}">
                <a16:creationId xmlns:a16="http://schemas.microsoft.com/office/drawing/2014/main" id="{41403F0C-8F5C-4612-F4EA-ECEE16BA06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vi-VN"/>
              <a:t>Bấm để sửa kiểu tiêu đề Bản cái</a:t>
            </a:r>
          </a:p>
        </p:txBody>
      </p:sp>
      <p:sp>
        <p:nvSpPr>
          <p:cNvPr id="3" name="Chỗ dành sẵn cho Văn bản 2">
            <a:extLst>
              <a:ext uri="{FF2B5EF4-FFF2-40B4-BE49-F238E27FC236}">
                <a16:creationId xmlns:a16="http://schemas.microsoft.com/office/drawing/2014/main" id="{BCAA935D-D04D-E915-C072-9C141B480E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vi-VN"/>
              <a:t>Bấm để chỉnh sửa kiểu văn bản của Bản cái</a:t>
            </a:r>
          </a:p>
          <a:p>
            <a:pPr lvl="1"/>
            <a:r>
              <a:rPr lang="vi-VN"/>
              <a:t>Mức hai</a:t>
            </a:r>
          </a:p>
          <a:p>
            <a:pPr lvl="2"/>
            <a:r>
              <a:rPr lang="vi-VN"/>
              <a:t>Mức ba</a:t>
            </a:r>
          </a:p>
          <a:p>
            <a:pPr lvl="3"/>
            <a:r>
              <a:rPr lang="vi-VN"/>
              <a:t>Mức bốn</a:t>
            </a:r>
          </a:p>
          <a:p>
            <a:pPr lvl="4"/>
            <a:r>
              <a:rPr lang="vi-VN"/>
              <a:t>Mức năm</a:t>
            </a:r>
          </a:p>
        </p:txBody>
      </p:sp>
      <p:sp>
        <p:nvSpPr>
          <p:cNvPr id="4" name="Chỗ dành sẵn cho Ngày tháng 3">
            <a:extLst>
              <a:ext uri="{FF2B5EF4-FFF2-40B4-BE49-F238E27FC236}">
                <a16:creationId xmlns:a16="http://schemas.microsoft.com/office/drawing/2014/main" id="{09EE613B-3C54-B5AB-F1BA-6555E5153AA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A60AD79-EC3C-42AD-9B1F-6CE959542604}" type="datetimeFigureOut">
              <a:rPr lang="vi-VN" smtClean="0"/>
              <a:t>17/08/2025</a:t>
            </a:fld>
            <a:endParaRPr lang="vi-VN"/>
          </a:p>
        </p:txBody>
      </p:sp>
      <p:sp>
        <p:nvSpPr>
          <p:cNvPr id="5" name="Chỗ dành sẵn cho Chân trang 4">
            <a:extLst>
              <a:ext uri="{FF2B5EF4-FFF2-40B4-BE49-F238E27FC236}">
                <a16:creationId xmlns:a16="http://schemas.microsoft.com/office/drawing/2014/main" id="{BE387EFF-6B13-03BD-C5DB-200539B2E1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vi-VN"/>
          </a:p>
        </p:txBody>
      </p:sp>
      <p:sp>
        <p:nvSpPr>
          <p:cNvPr id="6" name="Chỗ dành sẵn cho Số hiệu Bản chiếu 5">
            <a:extLst>
              <a:ext uri="{FF2B5EF4-FFF2-40B4-BE49-F238E27FC236}">
                <a16:creationId xmlns:a16="http://schemas.microsoft.com/office/drawing/2014/main" id="{1E8A9ED1-53DE-4C90-D618-4F1A1B362D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573CA87-0569-4909-A6E3-BCD1CF094BEF}" type="slidenum">
              <a:rPr lang="vi-VN" smtClean="0"/>
              <a:t>‹#›</a:t>
            </a:fld>
            <a:endParaRPr lang="vi-VN"/>
          </a:p>
        </p:txBody>
      </p:sp>
    </p:spTree>
    <p:extLst>
      <p:ext uri="{BB962C8B-B14F-4D97-AF65-F5344CB8AC3E}">
        <p14:creationId xmlns:p14="http://schemas.microsoft.com/office/powerpoint/2010/main" val="1058255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vi-V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josemief.com/osteoporosis-actividad-fisica-medicamento-mas-potente/" TargetMode="External"/><Relationship Id="rId5" Type="http://schemas.openxmlformats.org/officeDocument/2006/relationships/image" Target="../media/image3.jpg"/><Relationship Id="rId4" Type="http://schemas.openxmlformats.org/officeDocument/2006/relationships/hyperlink" Target="https://www.publicdomainpictures.net/en/view-image.php?image=104200&amp;picture=bone-density-sig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mp4"/><Relationship Id="rId1" Type="http://schemas.openxmlformats.org/officeDocument/2006/relationships/video" Target="NULL" TargetMode="External"/><Relationship Id="rId5" Type="http://schemas.openxmlformats.org/officeDocument/2006/relationships/image" Target="../media/image14.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B63665FF-44E3-CC45-4527-20AC022C8679}"/>
              </a:ext>
            </a:extLst>
          </p:cNvPr>
          <p:cNvSpPr>
            <a:spLocks noGrp="1"/>
          </p:cNvSpPr>
          <p:nvPr>
            <p:ph type="ctrTitle"/>
          </p:nvPr>
        </p:nvSpPr>
        <p:spPr>
          <a:xfrm>
            <a:off x="1524000" y="2383366"/>
            <a:ext cx="9144000" cy="2091267"/>
          </a:xfrm>
        </p:spPr>
        <p:txBody>
          <a:bodyPr>
            <a:noAutofit/>
          </a:bodyPr>
          <a:lstStyle/>
          <a:p>
            <a:r>
              <a:rPr lang="en-GB" sz="44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Introduction to Dual-Energy X-ray Absorptiometry (DEXA) for Bone Mineral Density Measurement</a:t>
            </a:r>
            <a:endParaRPr lang="vi-VN" sz="44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Tiêu đề phụ 2">
            <a:extLst>
              <a:ext uri="{FF2B5EF4-FFF2-40B4-BE49-F238E27FC236}">
                <a16:creationId xmlns:a16="http://schemas.microsoft.com/office/drawing/2014/main" id="{4B6D0F6B-8943-D672-B9E8-57DE1CAD918B}"/>
              </a:ext>
            </a:extLst>
          </p:cNvPr>
          <p:cNvSpPr>
            <a:spLocks noGrp="1"/>
          </p:cNvSpPr>
          <p:nvPr>
            <p:ph type="subTitle" idx="1"/>
          </p:nvPr>
        </p:nvSpPr>
        <p:spPr>
          <a:xfrm>
            <a:off x="1524000" y="5030786"/>
            <a:ext cx="9144000" cy="1477964"/>
          </a:xfrm>
        </p:spPr>
        <p:txBody>
          <a:bodyPr>
            <a:normAutofit/>
          </a:bodyPr>
          <a:lstStyle/>
          <a:p>
            <a:pPr algn="l"/>
            <a:r>
              <a:rPr lang="en-GB" sz="2000" dirty="0">
                <a:latin typeface="Lato" panose="020F0502020204030203" pitchFamily="34" charset="0"/>
                <a:ea typeface="Lato" panose="020F0502020204030203" pitchFamily="34" charset="0"/>
                <a:cs typeface="Lato" panose="020F0502020204030203" pitchFamily="34" charset="0"/>
              </a:rPr>
              <a:t>Tran Le Phu Quang, B.Sc.</a:t>
            </a:r>
            <a:br>
              <a:rPr lang="en-GB" sz="2000" dirty="0">
                <a:latin typeface="Lato" panose="020F0502020204030203" pitchFamily="34" charset="0"/>
                <a:ea typeface="Lato" panose="020F0502020204030203" pitchFamily="34" charset="0"/>
                <a:cs typeface="Lato" panose="020F0502020204030203" pitchFamily="34" charset="0"/>
              </a:rPr>
            </a:br>
            <a:r>
              <a:rPr lang="en-GB" sz="2000" dirty="0">
                <a:latin typeface="Lato" panose="020F0502020204030203" pitchFamily="34" charset="0"/>
                <a:ea typeface="Lato" panose="020F0502020204030203" pitchFamily="34" charset="0"/>
                <a:cs typeface="Lato" panose="020F0502020204030203" pitchFamily="34" charset="0"/>
              </a:rPr>
              <a:t>Medical Physics, Faculty of Engineering Physics</a:t>
            </a:r>
            <a:br>
              <a:rPr lang="en-GB" sz="2000" dirty="0">
                <a:latin typeface="Lato" panose="020F0502020204030203" pitchFamily="34" charset="0"/>
                <a:ea typeface="Lato" panose="020F0502020204030203" pitchFamily="34" charset="0"/>
                <a:cs typeface="Lato" panose="020F0502020204030203" pitchFamily="34" charset="0"/>
              </a:rPr>
            </a:br>
            <a:r>
              <a:rPr lang="en-GB" sz="2000" dirty="0">
                <a:latin typeface="Lato" panose="020F0502020204030203" pitchFamily="34" charset="0"/>
                <a:ea typeface="Lato" panose="020F0502020204030203" pitchFamily="34" charset="0"/>
                <a:cs typeface="Lato" panose="020F0502020204030203" pitchFamily="34" charset="0"/>
              </a:rPr>
              <a:t>Hanoi University of Science and Technology</a:t>
            </a:r>
            <a:br>
              <a:rPr lang="vi-VN" sz="2000" dirty="0">
                <a:latin typeface="Lato" panose="020F0502020204030203" pitchFamily="34" charset="0"/>
                <a:ea typeface="Lato" panose="020F0502020204030203" pitchFamily="34" charset="0"/>
                <a:cs typeface="Lato" panose="020F0502020204030203" pitchFamily="34" charset="0"/>
              </a:rPr>
            </a:br>
            <a:r>
              <a:rPr lang="vi-VN" sz="2000" dirty="0" err="1">
                <a:latin typeface="Lato" panose="020F0502020204030203" pitchFamily="34" charset="0"/>
                <a:ea typeface="Lato" panose="020F0502020204030203" pitchFamily="34" charset="0"/>
                <a:cs typeface="Lato" panose="020F0502020204030203" pitchFamily="34" charset="0"/>
              </a:rPr>
              <a:t>Email</a:t>
            </a:r>
            <a:r>
              <a:rPr lang="vi-VN" sz="2000" dirty="0">
                <a:latin typeface="Lato" panose="020F0502020204030203" pitchFamily="34" charset="0"/>
                <a:ea typeface="Lato" panose="020F0502020204030203" pitchFamily="34" charset="0"/>
                <a:cs typeface="Lato" panose="020F0502020204030203" pitchFamily="34" charset="0"/>
              </a:rPr>
              <a:t>: quangphu501@gmail.com</a:t>
            </a:r>
          </a:p>
        </p:txBody>
      </p:sp>
      <p:pic>
        <p:nvPicPr>
          <p:cNvPr id="1026" name="Picture 2" descr="Trường IEEE NPSS về các chủ đề nâng cao trong hình ảnh y khoa - Thành phố Hồ Chí Minh">
            <a:extLst>
              <a:ext uri="{FF2B5EF4-FFF2-40B4-BE49-F238E27FC236}">
                <a16:creationId xmlns:a16="http://schemas.microsoft.com/office/drawing/2014/main" id="{5F11445A-8624-6068-19CF-99F439F1D4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98450"/>
            <a:ext cx="9144000" cy="1733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7743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0A12CA-3377-14EF-B162-C66D12609FB9}"/>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FBF89314-A903-E004-5853-4B85411A0067}"/>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4. Clinical Significance</a:t>
            </a:r>
            <a:endParaRPr lang="vi-VN" sz="35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Chỗ dành sẵn cho Nội dung 2">
            <a:extLst>
              <a:ext uri="{FF2B5EF4-FFF2-40B4-BE49-F238E27FC236}">
                <a16:creationId xmlns:a16="http://schemas.microsoft.com/office/drawing/2014/main" id="{98FD7D73-9E73-E1CE-7199-AA976A3D06FF}"/>
              </a:ext>
            </a:extLst>
          </p:cNvPr>
          <p:cNvSpPr>
            <a:spLocks noGrp="1"/>
          </p:cNvSpPr>
          <p:nvPr>
            <p:ph idx="1"/>
          </p:nvPr>
        </p:nvSpPr>
        <p:spPr>
          <a:xfrm>
            <a:off x="838200" y="1651000"/>
            <a:ext cx="10515600" cy="4525963"/>
          </a:xfrm>
        </p:spPr>
        <p:txBody>
          <a:bodyPr/>
          <a:lstStyle/>
          <a:p>
            <a:r>
              <a:rPr lang="en-GB" dirty="0">
                <a:latin typeface="Lato" panose="020F0502020204030203" pitchFamily="34" charset="0"/>
                <a:ea typeface="Lato" panose="020F0502020204030203" pitchFamily="34" charset="0"/>
                <a:cs typeface="Lato" panose="020F0502020204030203" pitchFamily="34" charset="0"/>
              </a:rPr>
              <a:t>Diagnosis of osteoporosis and osteopenia</a:t>
            </a:r>
          </a:p>
          <a:p>
            <a:r>
              <a:rPr lang="en-GB" dirty="0">
                <a:latin typeface="Lato" panose="020F0502020204030203" pitchFamily="34" charset="0"/>
                <a:ea typeface="Lato" panose="020F0502020204030203" pitchFamily="34" charset="0"/>
                <a:cs typeface="Lato" panose="020F0502020204030203" pitchFamily="34" charset="0"/>
              </a:rPr>
              <a:t>Assessment of fracture risk</a:t>
            </a:r>
          </a:p>
          <a:p>
            <a:r>
              <a:rPr lang="en-GB" dirty="0">
                <a:latin typeface="Lato" panose="020F0502020204030203" pitchFamily="34" charset="0"/>
                <a:ea typeface="Lato" panose="020F0502020204030203" pitchFamily="34" charset="0"/>
                <a:cs typeface="Lato" panose="020F0502020204030203" pitchFamily="34" charset="0"/>
              </a:rPr>
              <a:t>Monitoring bone mineral density changes over time</a:t>
            </a:r>
          </a:p>
          <a:p>
            <a:r>
              <a:rPr lang="en-GB" dirty="0">
                <a:latin typeface="Lato" panose="020F0502020204030203" pitchFamily="34" charset="0"/>
                <a:ea typeface="Lato" panose="020F0502020204030203" pitchFamily="34" charset="0"/>
                <a:cs typeface="Lato" panose="020F0502020204030203" pitchFamily="34" charset="0"/>
              </a:rPr>
              <a:t>Evaluation of treatment effectiveness</a:t>
            </a:r>
          </a:p>
          <a:p>
            <a:r>
              <a:rPr lang="en-GB" dirty="0">
                <a:latin typeface="Lato" panose="020F0502020204030203" pitchFamily="34" charset="0"/>
                <a:ea typeface="Lato" panose="020F0502020204030203" pitchFamily="34" charset="0"/>
                <a:cs typeface="Lato" panose="020F0502020204030203" pitchFamily="34" charset="0"/>
              </a:rPr>
              <a:t>Identification of secondary causes of bone loss</a:t>
            </a:r>
          </a:p>
          <a:p>
            <a:r>
              <a:rPr lang="en-GB" dirty="0">
                <a:latin typeface="Lato" panose="020F0502020204030203" pitchFamily="34" charset="0"/>
                <a:ea typeface="Lato" panose="020F0502020204030203" pitchFamily="34" charset="0"/>
                <a:cs typeface="Lato" panose="020F0502020204030203" pitchFamily="34" charset="0"/>
              </a:rPr>
              <a:t>Guidance for clinical decision-making in bone health management</a:t>
            </a:r>
            <a:endParaRPr lang="vi-VN"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71189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67F7C8-F0FE-7951-A2C5-5113775B6B84}"/>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9B183160-1FCE-607F-A605-91FB959304CF}"/>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Conclusion</a:t>
            </a:r>
            <a:endParaRPr lang="vi-VN"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Chỗ dành sẵn cho Nội dung 2">
            <a:extLst>
              <a:ext uri="{FF2B5EF4-FFF2-40B4-BE49-F238E27FC236}">
                <a16:creationId xmlns:a16="http://schemas.microsoft.com/office/drawing/2014/main" id="{FDA2F0E5-46DC-B349-F589-98371A05FB7E}"/>
              </a:ext>
            </a:extLst>
          </p:cNvPr>
          <p:cNvSpPr>
            <a:spLocks noGrp="1"/>
          </p:cNvSpPr>
          <p:nvPr>
            <p:ph idx="1"/>
          </p:nvPr>
        </p:nvSpPr>
        <p:spPr>
          <a:xfrm>
            <a:off x="838200" y="1651000"/>
            <a:ext cx="10515600" cy="4525963"/>
          </a:xfrm>
        </p:spPr>
        <p:txBody>
          <a:bodyPr/>
          <a:lstStyle/>
          <a:p>
            <a:pPr algn="just"/>
            <a:r>
              <a:rPr lang="vi-VN" dirty="0">
                <a:latin typeface="Lato" panose="020F0502020204030203" pitchFamily="34" charset="0"/>
                <a:ea typeface="Lato" panose="020F0502020204030203" pitchFamily="34" charset="0"/>
                <a:cs typeface="Lato" panose="020F0502020204030203" pitchFamily="34" charset="0"/>
              </a:rPr>
              <a:t>DEXA </a:t>
            </a:r>
            <a:r>
              <a:rPr lang="vi-VN" dirty="0" err="1">
                <a:latin typeface="Lato" panose="020F0502020204030203" pitchFamily="34" charset="0"/>
                <a:ea typeface="Lato" panose="020F0502020204030203" pitchFamily="34" charset="0"/>
                <a:cs typeface="Lato" panose="020F0502020204030203" pitchFamily="34" charset="0"/>
              </a:rPr>
              <a:t>is</a:t>
            </a:r>
            <a:r>
              <a:rPr lang="vi-VN" dirty="0">
                <a:latin typeface="Lato" panose="020F0502020204030203" pitchFamily="34" charset="0"/>
                <a:ea typeface="Lato" panose="020F0502020204030203" pitchFamily="34" charset="0"/>
                <a:cs typeface="Lato" panose="020F0502020204030203" pitchFamily="34" charset="0"/>
              </a:rPr>
              <a:t> the </a:t>
            </a:r>
            <a:r>
              <a:rPr lang="vi-VN" dirty="0" err="1">
                <a:solidFill>
                  <a:srgbClr val="C00000"/>
                </a:solidFill>
                <a:latin typeface="Lato" panose="020F0502020204030203" pitchFamily="34" charset="0"/>
                <a:ea typeface="Lato" panose="020F0502020204030203" pitchFamily="34" charset="0"/>
                <a:cs typeface="Lato" panose="020F0502020204030203" pitchFamily="34" charset="0"/>
              </a:rPr>
              <a:t>gold</a:t>
            </a:r>
            <a:r>
              <a:rPr lang="vi-VN" dirty="0">
                <a:solidFill>
                  <a:srgbClr val="C00000"/>
                </a:solidFill>
                <a:latin typeface="Lato" panose="020F0502020204030203" pitchFamily="34" charset="0"/>
                <a:ea typeface="Lato" panose="020F0502020204030203" pitchFamily="34" charset="0"/>
                <a:cs typeface="Lato" panose="020F0502020204030203" pitchFamily="34" charset="0"/>
              </a:rPr>
              <a:t> </a:t>
            </a:r>
            <a:r>
              <a:rPr lang="vi-VN" dirty="0" err="1">
                <a:solidFill>
                  <a:srgbClr val="C00000"/>
                </a:solidFill>
                <a:latin typeface="Lato" panose="020F0502020204030203" pitchFamily="34" charset="0"/>
                <a:ea typeface="Lato" panose="020F0502020204030203" pitchFamily="34" charset="0"/>
                <a:cs typeface="Lato" panose="020F0502020204030203" pitchFamily="34" charset="0"/>
              </a:rPr>
              <a:t>standard</a:t>
            </a:r>
            <a:r>
              <a:rPr lang="vi-VN" dirty="0">
                <a:solidFill>
                  <a:srgbClr val="C00000"/>
                </a:solidFill>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for</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diagnosing</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osteoporosis</a:t>
            </a:r>
            <a:endParaRPr lang="vi-VN" dirty="0">
              <a:latin typeface="Lato" panose="020F0502020204030203" pitchFamily="34" charset="0"/>
              <a:ea typeface="Lato" panose="020F0502020204030203" pitchFamily="34" charset="0"/>
              <a:cs typeface="Lato" panose="020F0502020204030203" pitchFamily="34" charset="0"/>
            </a:endParaRPr>
          </a:p>
          <a:p>
            <a:pPr algn="just"/>
            <a:r>
              <a:rPr lang="vi-VN" dirty="0">
                <a:solidFill>
                  <a:srgbClr val="C00000"/>
                </a:solidFill>
                <a:latin typeface="Lato" panose="020F0502020204030203" pitchFamily="34" charset="0"/>
                <a:ea typeface="Lato" panose="020F0502020204030203" pitchFamily="34" charset="0"/>
                <a:cs typeface="Lato" panose="020F0502020204030203" pitchFamily="34" charset="0"/>
              </a:rPr>
              <a:t>BMD</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is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calculated</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from</a:t>
            </a:r>
            <a:r>
              <a:rPr lang="vi-VN" dirty="0">
                <a:latin typeface="Lato" panose="020F0502020204030203" pitchFamily="34" charset="0"/>
                <a:ea typeface="Lato" panose="020F0502020204030203" pitchFamily="34" charset="0"/>
                <a:cs typeface="Lato" panose="020F0502020204030203" pitchFamily="34" charset="0"/>
              </a:rPr>
              <a:t> X-ray </a:t>
            </a:r>
            <a:r>
              <a:rPr lang="vi-VN" dirty="0" err="1">
                <a:latin typeface="Lato" panose="020F0502020204030203" pitchFamily="34" charset="0"/>
                <a:ea typeface="Lato" panose="020F0502020204030203" pitchFamily="34" charset="0"/>
                <a:cs typeface="Lato" panose="020F0502020204030203" pitchFamily="34" charset="0"/>
              </a:rPr>
              <a:t>intensities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at</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two</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energy</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levels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after</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passing</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through</a:t>
            </a:r>
            <a:r>
              <a:rPr lang="vi-VN" dirty="0">
                <a:latin typeface="Lato" panose="020F0502020204030203" pitchFamily="34" charset="0"/>
                <a:ea typeface="Lato" panose="020F0502020204030203" pitchFamily="34" charset="0"/>
                <a:cs typeface="Lato" panose="020F0502020204030203" pitchFamily="34" charset="0"/>
              </a:rPr>
              <a:t> the </a:t>
            </a:r>
            <a:r>
              <a:rPr lang="vi-VN" dirty="0" err="1">
                <a:latin typeface="Lato" panose="020F0502020204030203" pitchFamily="34" charset="0"/>
                <a:ea typeface="Lato" panose="020F0502020204030203" pitchFamily="34" charset="0"/>
                <a:cs typeface="Lato" panose="020F0502020204030203" pitchFamily="34" charset="0"/>
              </a:rPr>
              <a:t>patient’s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body</a:t>
            </a:r>
            <a:endParaRPr lang="vi-VN" dirty="0">
              <a:latin typeface="Lato" panose="020F0502020204030203" pitchFamily="34" charset="0"/>
              <a:ea typeface="Lato" panose="020F0502020204030203" pitchFamily="34" charset="0"/>
              <a:cs typeface="Lato" panose="020F0502020204030203" pitchFamily="34" charset="0"/>
            </a:endParaRPr>
          </a:p>
          <a:p>
            <a:pPr algn="just"/>
            <a:r>
              <a:rPr lang="vi-VN" dirty="0">
                <a:latin typeface="Lato" panose="020F0502020204030203" pitchFamily="34" charset="0"/>
                <a:ea typeface="Lato" panose="020F0502020204030203" pitchFamily="34" charset="0"/>
                <a:cs typeface="Lato" panose="020F0502020204030203" pitchFamily="34" charset="0"/>
              </a:rPr>
              <a:t>DEXA </a:t>
            </a:r>
            <a:r>
              <a:rPr lang="vi-VN" dirty="0" err="1">
                <a:latin typeface="Lato" panose="020F0502020204030203" pitchFamily="34" charset="0"/>
                <a:ea typeface="Lato" panose="020F0502020204030203" pitchFamily="34" charset="0"/>
                <a:cs typeface="Lato" panose="020F0502020204030203" pitchFamily="34" charset="0"/>
              </a:rPr>
              <a:t>helps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physicians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determine</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osteoporosis</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based</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on</a:t>
            </a:r>
            <a:r>
              <a:rPr lang="vi-VN" dirty="0">
                <a:latin typeface="Lato" panose="020F0502020204030203" pitchFamily="34" charset="0"/>
                <a:ea typeface="Lato" panose="020F0502020204030203" pitchFamily="34" charset="0"/>
                <a:cs typeface="Lato" panose="020F0502020204030203" pitchFamily="34" charset="0"/>
              </a:rPr>
              <a:t> the    </a:t>
            </a:r>
            <a:r>
              <a:rPr lang="vi-VN" dirty="0">
                <a:solidFill>
                  <a:srgbClr val="C00000"/>
                </a:solidFill>
                <a:latin typeface="Lato" panose="020F0502020204030203" pitchFamily="34" charset="0"/>
                <a:ea typeface="Lato" panose="020F0502020204030203" pitchFamily="34" charset="0"/>
                <a:cs typeface="Lato" panose="020F0502020204030203" pitchFamily="34" charset="0"/>
              </a:rPr>
              <a:t>T-</a:t>
            </a:r>
            <a:r>
              <a:rPr lang="vi-VN" dirty="0" err="1">
                <a:solidFill>
                  <a:srgbClr val="C00000"/>
                </a:solidFill>
                <a:latin typeface="Lato" panose="020F0502020204030203" pitchFamily="34" charset="0"/>
                <a:ea typeface="Lato" panose="020F0502020204030203" pitchFamily="34" charset="0"/>
                <a:cs typeface="Lato" panose="020F0502020204030203" pitchFamily="34" charset="0"/>
              </a:rPr>
              <a:t>score</a:t>
            </a:r>
            <a:r>
              <a:rPr lang="vi-VN" dirty="0">
                <a:solidFill>
                  <a:srgbClr val="C00000"/>
                </a:solidFill>
                <a:latin typeface="Lato" panose="020F0502020204030203" pitchFamily="34" charset="0"/>
                <a:ea typeface="Lato" panose="020F0502020204030203" pitchFamily="34" charset="0"/>
                <a:cs typeface="Lato" panose="020F0502020204030203" pitchFamily="34" charset="0"/>
              </a:rPr>
              <a:t> </a:t>
            </a:r>
            <a:r>
              <a:rPr lang="vi-VN" dirty="0" err="1">
                <a:solidFill>
                  <a:srgbClr val="C00000"/>
                </a:solidFill>
                <a:latin typeface="Lato" panose="020F0502020204030203" pitchFamily="34" charset="0"/>
                <a:ea typeface="Lato" panose="020F0502020204030203" pitchFamily="34" charset="0"/>
                <a:cs typeface="Lato" panose="020F0502020204030203" pitchFamily="34" charset="0"/>
              </a:rPr>
              <a:t>criteria</a:t>
            </a:r>
            <a:endParaRPr lang="vi-VN" dirty="0">
              <a:solidFill>
                <a:srgbClr val="C00000"/>
              </a:solidFill>
              <a:latin typeface="Lato" panose="020F0502020204030203" pitchFamily="34" charset="0"/>
              <a:ea typeface="Lato" panose="020F0502020204030203" pitchFamily="34" charset="0"/>
              <a:cs typeface="Lato" panose="020F0502020204030203" pitchFamily="34" charset="0"/>
            </a:endParaRPr>
          </a:p>
          <a:p>
            <a:pPr algn="just"/>
            <a:r>
              <a:rPr lang="en-GB" dirty="0">
                <a:latin typeface="Lato" panose="020F0502020204030203" pitchFamily="34" charset="0"/>
                <a:ea typeface="Lato" panose="020F0502020204030203" pitchFamily="34" charset="0"/>
                <a:cs typeface="Lato" panose="020F0502020204030203" pitchFamily="34" charset="0"/>
              </a:rPr>
              <a:t>DEXA evaluates not only the degree of osteoporosis in the </a:t>
            </a:r>
            <a:r>
              <a:rPr lang="en-GB" dirty="0">
                <a:solidFill>
                  <a:srgbClr val="C00000"/>
                </a:solidFill>
                <a:latin typeface="Lato" panose="020F0502020204030203" pitchFamily="34" charset="0"/>
                <a:ea typeface="Lato" panose="020F0502020204030203" pitchFamily="34" charset="0"/>
                <a:cs typeface="Lato" panose="020F0502020204030203" pitchFamily="34" charset="0"/>
              </a:rPr>
              <a:t>elderly</a:t>
            </a:r>
            <a:r>
              <a:rPr lang="en-GB" dirty="0">
                <a:latin typeface="Lato" panose="020F0502020204030203" pitchFamily="34" charset="0"/>
                <a:ea typeface="Lato" panose="020F0502020204030203" pitchFamily="34" charset="0"/>
                <a:cs typeface="Lato" panose="020F0502020204030203" pitchFamily="34" charset="0"/>
              </a:rPr>
              <a:t> but also bone loss in </a:t>
            </a:r>
            <a:r>
              <a:rPr lang="en-GB" dirty="0">
                <a:solidFill>
                  <a:srgbClr val="C00000"/>
                </a:solidFill>
                <a:latin typeface="Lato" panose="020F0502020204030203" pitchFamily="34" charset="0"/>
                <a:ea typeface="Lato" panose="020F0502020204030203" pitchFamily="34" charset="0"/>
                <a:cs typeface="Lato" panose="020F0502020204030203" pitchFamily="34" charset="0"/>
              </a:rPr>
              <a:t>premenopausal women</a:t>
            </a:r>
            <a:r>
              <a:rPr lang="en-GB" dirty="0">
                <a:latin typeface="Lato" panose="020F0502020204030203" pitchFamily="34" charset="0"/>
                <a:ea typeface="Lato" panose="020F0502020204030203" pitchFamily="34" charset="0"/>
                <a:cs typeface="Lato" panose="020F0502020204030203" pitchFamily="34" charset="0"/>
              </a:rPr>
              <a:t>.</a:t>
            </a:r>
            <a:endParaRPr lang="vi-VN"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540109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êu đề 1">
            <a:extLst>
              <a:ext uri="{FF2B5EF4-FFF2-40B4-BE49-F238E27FC236}">
                <a16:creationId xmlns:a16="http://schemas.microsoft.com/office/drawing/2014/main" id="{2148B679-F86A-C59D-9AF7-9CD22BB4578B}"/>
              </a:ext>
            </a:extLst>
          </p:cNvPr>
          <p:cNvSpPr>
            <a:spLocks noGrp="1"/>
          </p:cNvSpPr>
          <p:nvPr>
            <p:ph type="title"/>
          </p:nvPr>
        </p:nvSpPr>
        <p:spPr/>
        <p:txBody>
          <a:bodyPr/>
          <a:lstStyle/>
          <a:p>
            <a:r>
              <a:rPr lang="vi-VN" dirty="0" err="1">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Table</a:t>
            </a:r>
            <a:r>
              <a:rPr lang="vi-VN"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 </a:t>
            </a:r>
            <a:r>
              <a:rPr lang="vi-VN" dirty="0" err="1">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of</a:t>
            </a:r>
            <a:r>
              <a:rPr lang="vi-VN"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 </a:t>
            </a:r>
            <a:r>
              <a:rPr lang="vi-VN" dirty="0" err="1">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Contents</a:t>
            </a:r>
            <a:endParaRPr lang="vi-VN"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Chỗ dành sẵn cho Nội dung 2">
            <a:extLst>
              <a:ext uri="{FF2B5EF4-FFF2-40B4-BE49-F238E27FC236}">
                <a16:creationId xmlns:a16="http://schemas.microsoft.com/office/drawing/2014/main" id="{DF8A0CD4-5A1A-00EB-A27B-86AE9955E4AD}"/>
              </a:ext>
            </a:extLst>
          </p:cNvPr>
          <p:cNvSpPr>
            <a:spLocks noGrp="1"/>
          </p:cNvSpPr>
          <p:nvPr>
            <p:ph idx="1"/>
          </p:nvPr>
        </p:nvSpPr>
        <p:spPr/>
        <p:txBody>
          <a:bodyPr/>
          <a:lstStyle/>
          <a:p>
            <a:pPr marL="514350" indent="-514350">
              <a:buFont typeface="+mj-lt"/>
              <a:buAutoNum type="arabicPeriod"/>
            </a:pPr>
            <a:r>
              <a:rPr lang="en-GB" sz="3000" dirty="0">
                <a:latin typeface="Lato" panose="020F0502020204030203" pitchFamily="34" charset="0"/>
                <a:ea typeface="Lato" panose="020F0502020204030203" pitchFamily="34" charset="0"/>
                <a:cs typeface="Lato" panose="020F0502020204030203" pitchFamily="34" charset="0"/>
              </a:rPr>
              <a:t>Overview of Bone Mineral Density (BMD) Measurement</a:t>
            </a:r>
            <a:endParaRPr lang="vi-VN" sz="3000" dirty="0">
              <a:latin typeface="Lato" panose="020F0502020204030203" pitchFamily="34" charset="0"/>
              <a:ea typeface="Lato" panose="020F0502020204030203" pitchFamily="34" charset="0"/>
              <a:cs typeface="Lato" panose="020F0502020204030203" pitchFamily="34" charset="0"/>
            </a:endParaRPr>
          </a:p>
          <a:p>
            <a:pPr marL="514350" indent="-514350">
              <a:buFont typeface="+mj-lt"/>
              <a:buAutoNum type="arabicPeriod"/>
            </a:pPr>
            <a:r>
              <a:rPr lang="en-GB" sz="3000" dirty="0">
                <a:latin typeface="Lato" panose="020F0502020204030203" pitchFamily="34" charset="0"/>
                <a:ea typeface="Lato" panose="020F0502020204030203" pitchFamily="34" charset="0"/>
                <a:cs typeface="Lato" panose="020F0502020204030203" pitchFamily="34" charset="0"/>
              </a:rPr>
              <a:t>DEXA Measurement and Formula</a:t>
            </a:r>
          </a:p>
          <a:p>
            <a:pPr marL="514350" indent="-514350">
              <a:buFont typeface="+mj-lt"/>
              <a:buAutoNum type="arabicPeriod"/>
            </a:pPr>
            <a:r>
              <a:rPr lang="en-GB" sz="3000" dirty="0">
                <a:latin typeface="Lato" panose="020F0502020204030203" pitchFamily="34" charset="0"/>
                <a:ea typeface="Lato" panose="020F0502020204030203" pitchFamily="34" charset="0"/>
                <a:cs typeface="Lato" panose="020F0502020204030203" pitchFamily="34" charset="0"/>
              </a:rPr>
              <a:t>DEXA Equipment and Principle</a:t>
            </a:r>
          </a:p>
          <a:p>
            <a:pPr marL="514350" indent="-514350">
              <a:buFont typeface="+mj-lt"/>
              <a:buAutoNum type="arabicPeriod"/>
            </a:pPr>
            <a:r>
              <a:rPr lang="en-GB" sz="3000" dirty="0">
                <a:latin typeface="Lato" panose="020F0502020204030203" pitchFamily="34" charset="0"/>
                <a:ea typeface="Lato" panose="020F0502020204030203" pitchFamily="34" charset="0"/>
                <a:cs typeface="Lato" panose="020F0502020204030203" pitchFamily="34" charset="0"/>
              </a:rPr>
              <a:t>Clinical Significance</a:t>
            </a:r>
            <a:endParaRPr lang="vi-VN" sz="3000" dirty="0">
              <a:latin typeface="Lato" panose="020F0502020204030203" pitchFamily="34" charset="0"/>
              <a:ea typeface="Lato" panose="020F0502020204030203" pitchFamily="34" charset="0"/>
              <a:cs typeface="Lato" panose="020F0502020204030203" pitchFamily="34" charset="0"/>
            </a:endParaRPr>
          </a:p>
          <a:p>
            <a:pPr marL="0" indent="0">
              <a:buNone/>
            </a:pPr>
            <a:endParaRPr lang="vi-VN"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991176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B9E68-E303-467E-FF38-7C59ADBF59A9}"/>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8D26F100-708B-0A6F-98E1-3C9A5B142CF0}"/>
              </a:ext>
            </a:extLst>
          </p:cNvPr>
          <p:cNvSpPr>
            <a:spLocks noGrp="1"/>
          </p:cNvSpPr>
          <p:nvPr>
            <p:ph type="title"/>
          </p:nvPr>
        </p:nvSpPr>
        <p:spPr>
          <a:xfrm>
            <a:off x="838200" y="365125"/>
            <a:ext cx="10515600" cy="1120775"/>
          </a:xfrm>
        </p:spPr>
        <p:txBody>
          <a:bodyPr>
            <a:noAutofit/>
          </a:bodyPr>
          <a:lstStyle/>
          <a:p>
            <a:r>
              <a:rPr lang="en-GB" sz="35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1. Overview of Bone Mineral Density Measurement</a:t>
            </a:r>
            <a:endParaRPr lang="vi-VN" sz="35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Chỗ dành sẵn cho Nội dung 2">
            <a:extLst>
              <a:ext uri="{FF2B5EF4-FFF2-40B4-BE49-F238E27FC236}">
                <a16:creationId xmlns:a16="http://schemas.microsoft.com/office/drawing/2014/main" id="{2E6F7143-7ECD-643F-2A9C-C79DB624A45E}"/>
              </a:ext>
            </a:extLst>
          </p:cNvPr>
          <p:cNvSpPr>
            <a:spLocks noGrp="1"/>
          </p:cNvSpPr>
          <p:nvPr>
            <p:ph idx="1"/>
          </p:nvPr>
        </p:nvSpPr>
        <p:spPr>
          <a:xfrm>
            <a:off x="838200" y="1651000"/>
            <a:ext cx="10515600" cy="4525963"/>
          </a:xfrm>
        </p:spPr>
        <p:txBody>
          <a:bodyPr/>
          <a:lstStyle/>
          <a:p>
            <a:pPr marL="0" indent="0" algn="just">
              <a:buNone/>
            </a:pPr>
            <a:r>
              <a:rPr lang="en-GB" dirty="0"/>
              <a:t>Osteoporosis is a disease characterized by reduced bone mass and deterioration of bone microarchitecture, leading to increased bone fragility and consequently a higher risk of fractures</a:t>
            </a:r>
            <a:endParaRPr lang="vi-VN" dirty="0">
              <a:latin typeface="Lato" panose="020F0502020204030203" pitchFamily="34" charset="0"/>
              <a:ea typeface="Lato" panose="020F0502020204030203" pitchFamily="34" charset="0"/>
              <a:cs typeface="Lato" panose="020F0502020204030203" pitchFamily="34" charset="0"/>
            </a:endParaRPr>
          </a:p>
        </p:txBody>
      </p:sp>
      <p:pic>
        <p:nvPicPr>
          <p:cNvPr id="5" name="Hình ảnh 4" descr="Ảnh có chứa Đồ ăn vặt, thực phẩm, bánh quy&#10;&#10;Nội dung do AI tạo ra có thể không chính xác.">
            <a:extLst>
              <a:ext uri="{FF2B5EF4-FFF2-40B4-BE49-F238E27FC236}">
                <a16:creationId xmlns:a16="http://schemas.microsoft.com/office/drawing/2014/main" id="{F05FA98E-4B2A-515B-069D-8B3EEE33CD7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524173" y="3075253"/>
            <a:ext cx="4571827" cy="3266810"/>
          </a:xfrm>
          <a:prstGeom prst="rect">
            <a:avLst/>
          </a:prstGeom>
        </p:spPr>
      </p:pic>
      <p:pic>
        <p:nvPicPr>
          <p:cNvPr id="7" name="Hình ảnh 6" descr="Ảnh có chứa bản phác thảo, hình vẽ, bộ xương, minh họa&#10;&#10;Nội dung do AI tạo ra có thể không chính xác.">
            <a:extLst>
              <a:ext uri="{FF2B5EF4-FFF2-40B4-BE49-F238E27FC236}">
                <a16:creationId xmlns:a16="http://schemas.microsoft.com/office/drawing/2014/main" id="{B8F04516-0047-D1A1-7B56-24AF4B928C4F}"/>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6438986" y="3075253"/>
            <a:ext cx="4571827" cy="3266810"/>
          </a:xfrm>
          <a:prstGeom prst="rect">
            <a:avLst/>
          </a:prstGeom>
        </p:spPr>
      </p:pic>
    </p:spTree>
    <p:extLst>
      <p:ext uri="{BB962C8B-B14F-4D97-AF65-F5344CB8AC3E}">
        <p14:creationId xmlns:p14="http://schemas.microsoft.com/office/powerpoint/2010/main" val="1014223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0920B-2275-4972-557E-9DF221147465}"/>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FAD56205-0623-552D-908E-E6D9766901DF}"/>
              </a:ext>
            </a:extLst>
          </p:cNvPr>
          <p:cNvSpPr>
            <a:spLocks noGrp="1"/>
          </p:cNvSpPr>
          <p:nvPr>
            <p:ph type="title"/>
          </p:nvPr>
        </p:nvSpPr>
        <p:spPr>
          <a:xfrm>
            <a:off x="838200" y="365125"/>
            <a:ext cx="10515600" cy="1120775"/>
          </a:xfrm>
        </p:spPr>
        <p:txBody>
          <a:bodyPr>
            <a:noAutofit/>
          </a:bodyPr>
          <a:lstStyle/>
          <a:p>
            <a:r>
              <a:rPr lang="en-GB" sz="35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1. Overview of Bone Mineral Density Measurement</a:t>
            </a:r>
            <a:endParaRPr lang="vi-VN" sz="35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 name="Content Placeholder 2">
            <a:extLst>
              <a:ext uri="{FF2B5EF4-FFF2-40B4-BE49-F238E27FC236}">
                <a16:creationId xmlns:a16="http://schemas.microsoft.com/office/drawing/2014/main" id="{22FAEF15-1415-8DA5-37D4-980549C0FB21}"/>
              </a:ext>
            </a:extLst>
          </p:cNvPr>
          <p:cNvSpPr txBox="1">
            <a:spLocks/>
          </p:cNvSpPr>
          <p:nvPr/>
        </p:nvSpPr>
        <p:spPr>
          <a:xfrm>
            <a:off x="330200" y="1253331"/>
            <a:ext cx="11514527" cy="4351338"/>
          </a:xfrm>
          <a:prstGeom prst="rect">
            <a:avLst/>
          </a:prstGeom>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vi-VN" sz="2800" dirty="0">
              <a:latin typeface="Lato" panose="020F0502020204030203" pitchFamily="34" charset="0"/>
              <a:ea typeface="Lato" panose="020F0502020204030203" pitchFamily="34" charset="0"/>
              <a:cs typeface="Lato" panose="020F0502020204030203" pitchFamily="34" charset="0"/>
            </a:endParaRPr>
          </a:p>
        </p:txBody>
      </p:sp>
      <p:pic>
        <p:nvPicPr>
          <p:cNvPr id="6" name="Hình ảnh 5">
            <a:extLst>
              <a:ext uri="{FF2B5EF4-FFF2-40B4-BE49-F238E27FC236}">
                <a16:creationId xmlns:a16="http://schemas.microsoft.com/office/drawing/2014/main" id="{D9E99328-0078-67BC-288E-D8B7EF3A4574}"/>
              </a:ext>
            </a:extLst>
          </p:cNvPr>
          <p:cNvPicPr>
            <a:picLocks noChangeAspect="1"/>
          </p:cNvPicPr>
          <p:nvPr/>
        </p:nvPicPr>
        <p:blipFill>
          <a:blip r:embed="rId3"/>
          <a:stretch>
            <a:fillRect/>
          </a:stretch>
        </p:blipFill>
        <p:spPr>
          <a:xfrm>
            <a:off x="330200" y="1419509"/>
            <a:ext cx="2535627" cy="4018982"/>
          </a:xfrm>
          <a:prstGeom prst="rect">
            <a:avLst/>
          </a:prstGeom>
          <a:ln w="57150">
            <a:noFill/>
          </a:ln>
        </p:spPr>
      </p:pic>
      <p:sp>
        <p:nvSpPr>
          <p:cNvPr id="8" name="Hộp Văn bản 7">
            <a:extLst>
              <a:ext uri="{FF2B5EF4-FFF2-40B4-BE49-F238E27FC236}">
                <a16:creationId xmlns:a16="http://schemas.microsoft.com/office/drawing/2014/main" id="{0A93DEE5-8D0F-E51D-2E4C-64462619DAE0}"/>
              </a:ext>
            </a:extLst>
          </p:cNvPr>
          <p:cNvSpPr txBox="1"/>
          <p:nvPr/>
        </p:nvSpPr>
        <p:spPr>
          <a:xfrm>
            <a:off x="2038292" y="5485582"/>
            <a:ext cx="4686300" cy="461665"/>
          </a:xfrm>
          <a:prstGeom prst="rect">
            <a:avLst/>
          </a:prstGeom>
          <a:noFill/>
          <a:ln>
            <a:noFill/>
          </a:ln>
        </p:spPr>
        <p:txBody>
          <a:bodyPr wrap="square">
            <a:spAutoFit/>
          </a:bodyPr>
          <a:lstStyle/>
          <a:p>
            <a:pPr algn="ctr"/>
            <a:r>
              <a:rPr lang="vi-VN" sz="2400" dirty="0">
                <a:latin typeface="Lato" panose="020F0502020204030203" pitchFamily="34" charset="0"/>
                <a:ea typeface="Lato" panose="020F0502020204030203" pitchFamily="34" charset="0"/>
                <a:cs typeface="Lato" panose="020F0502020204030203" pitchFamily="34" charset="0"/>
              </a:rPr>
              <a:t>QUS</a:t>
            </a:r>
          </a:p>
        </p:txBody>
      </p:sp>
      <p:pic>
        <p:nvPicPr>
          <p:cNvPr id="9" name="Picture 6" descr="Đo vBMD bằng Mindways (MW) qCT Pro, với chức năng đặt ROI bán tự động ở phần xốp của đốt sống thắt lưng. vBMD, mật độ khoáng xương thể tích; ROI, vùng quan tâm.">
            <a:extLst>
              <a:ext uri="{FF2B5EF4-FFF2-40B4-BE49-F238E27FC236}">
                <a16:creationId xmlns:a16="http://schemas.microsoft.com/office/drawing/2014/main" id="{C239A40C-7FFE-3E46-A55D-92D8BD2F34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3676" y="1419509"/>
            <a:ext cx="2743315" cy="4018982"/>
          </a:xfrm>
          <a:prstGeom prst="rect">
            <a:avLst/>
          </a:prstGeom>
          <a:noFill/>
          <a:ln w="57150">
            <a:noFill/>
          </a:ln>
          <a:extLst>
            <a:ext uri="{909E8E84-426E-40DD-AFC4-6F175D3DCCD1}">
              <a14:hiddenFill xmlns:a14="http://schemas.microsoft.com/office/drawing/2010/main">
                <a:solidFill>
                  <a:srgbClr val="FFFFFF"/>
                </a:solidFill>
              </a14:hiddenFill>
            </a:ext>
          </a:extLst>
        </p:spPr>
      </p:pic>
      <p:pic>
        <p:nvPicPr>
          <p:cNvPr id="10" name="Picture 8" descr="hình 3">
            <a:extLst>
              <a:ext uri="{FF2B5EF4-FFF2-40B4-BE49-F238E27FC236}">
                <a16:creationId xmlns:a16="http://schemas.microsoft.com/office/drawing/2014/main" id="{33302E10-14D6-E98F-26CA-69F8094E26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8094" y="1419509"/>
            <a:ext cx="2743315" cy="4018982"/>
          </a:xfrm>
          <a:prstGeom prst="rect">
            <a:avLst/>
          </a:prstGeom>
          <a:noFill/>
          <a:ln w="57150">
            <a:noFill/>
          </a:ln>
          <a:extLst>
            <a:ext uri="{909E8E84-426E-40DD-AFC4-6F175D3DCCD1}">
              <a14:hiddenFill xmlns:a14="http://schemas.microsoft.com/office/drawing/2010/main">
                <a:solidFill>
                  <a:srgbClr val="FFFFFF"/>
                </a:solidFill>
              </a14:hiddenFill>
            </a:ext>
          </a:extLst>
        </p:spPr>
      </p:pic>
      <p:pic>
        <p:nvPicPr>
          <p:cNvPr id="11" name="Hình ảnh 10" descr="Ảnh có chứa văn bản, ảnh chụp màn hình, In ấn, thiết kế&#10;&#10;Nội dung do AI tạo ra có thể không chính xác.">
            <a:extLst>
              <a:ext uri="{FF2B5EF4-FFF2-40B4-BE49-F238E27FC236}">
                <a16:creationId xmlns:a16="http://schemas.microsoft.com/office/drawing/2014/main" id="{C02A7CBB-1090-8287-ABE4-7D25E3ED4EE5}"/>
              </a:ext>
            </a:extLst>
          </p:cNvPr>
          <p:cNvPicPr>
            <a:picLocks noChangeAspect="1"/>
          </p:cNvPicPr>
          <p:nvPr/>
        </p:nvPicPr>
        <p:blipFill>
          <a:blip r:embed="rId6" cstate="print">
            <a:extLst>
              <a:ext uri="{28A0092B-C50C-407E-A947-70E740481C1C}">
                <a14:useLocalDpi xmlns:a14="http://schemas.microsoft.com/office/drawing/2010/main" val="0"/>
              </a:ext>
            </a:extLst>
          </a:blip>
          <a:srcRect l="4684" t="17686" r="58257" b="57223"/>
          <a:stretch>
            <a:fillRect/>
          </a:stretch>
        </p:blipFill>
        <p:spPr>
          <a:xfrm>
            <a:off x="8869258" y="1408289"/>
            <a:ext cx="2992542" cy="4018981"/>
          </a:xfrm>
          <a:prstGeom prst="rect">
            <a:avLst/>
          </a:prstGeom>
          <a:ln w="57150">
            <a:noFill/>
          </a:ln>
        </p:spPr>
      </p:pic>
      <p:sp>
        <p:nvSpPr>
          <p:cNvPr id="12" name="Hộp Văn bản 11">
            <a:extLst>
              <a:ext uri="{FF2B5EF4-FFF2-40B4-BE49-F238E27FC236}">
                <a16:creationId xmlns:a16="http://schemas.microsoft.com/office/drawing/2014/main" id="{607F5B74-67C3-A5B9-7210-702210B7EC36}"/>
              </a:ext>
            </a:extLst>
          </p:cNvPr>
          <p:cNvSpPr txBox="1"/>
          <p:nvPr/>
        </p:nvSpPr>
        <p:spPr>
          <a:xfrm>
            <a:off x="4804648" y="5485582"/>
            <a:ext cx="4686300" cy="461665"/>
          </a:xfrm>
          <a:prstGeom prst="rect">
            <a:avLst/>
          </a:prstGeom>
          <a:noFill/>
          <a:ln>
            <a:noFill/>
          </a:ln>
        </p:spPr>
        <p:txBody>
          <a:bodyPr wrap="square">
            <a:spAutoFit/>
          </a:bodyPr>
          <a:lstStyle/>
          <a:p>
            <a:pPr algn="ctr"/>
            <a:r>
              <a:rPr lang="vi-VN" sz="2400" dirty="0">
                <a:latin typeface="Lato" panose="020F0502020204030203" pitchFamily="34" charset="0"/>
                <a:ea typeface="Lato" panose="020F0502020204030203" pitchFamily="34" charset="0"/>
                <a:cs typeface="Lato" panose="020F0502020204030203" pitchFamily="34" charset="0"/>
              </a:rPr>
              <a:t>QCT</a:t>
            </a:r>
          </a:p>
        </p:txBody>
      </p:sp>
      <p:sp>
        <p:nvSpPr>
          <p:cNvPr id="13" name="Hộp Văn bản 12">
            <a:extLst>
              <a:ext uri="{FF2B5EF4-FFF2-40B4-BE49-F238E27FC236}">
                <a16:creationId xmlns:a16="http://schemas.microsoft.com/office/drawing/2014/main" id="{A1767DAB-544C-FB83-B3B1-B4C9861BA03A}"/>
              </a:ext>
            </a:extLst>
          </p:cNvPr>
          <p:cNvSpPr txBox="1"/>
          <p:nvPr/>
        </p:nvSpPr>
        <p:spPr>
          <a:xfrm>
            <a:off x="-728064" y="5485582"/>
            <a:ext cx="4686300" cy="461665"/>
          </a:xfrm>
          <a:prstGeom prst="rect">
            <a:avLst/>
          </a:prstGeom>
          <a:noFill/>
        </p:spPr>
        <p:txBody>
          <a:bodyPr wrap="square">
            <a:spAutoFit/>
          </a:bodyPr>
          <a:lstStyle/>
          <a:p>
            <a:pPr algn="ctr"/>
            <a:r>
              <a:rPr lang="vi-VN" sz="2400" dirty="0">
                <a:latin typeface="Lato" panose="020F0502020204030203" pitchFamily="34" charset="0"/>
                <a:ea typeface="Lato" panose="020F0502020204030203" pitchFamily="34" charset="0"/>
                <a:cs typeface="Lato" panose="020F0502020204030203" pitchFamily="34" charset="0"/>
              </a:rPr>
              <a:t>MRI</a:t>
            </a:r>
          </a:p>
        </p:txBody>
      </p:sp>
      <p:sp>
        <p:nvSpPr>
          <p:cNvPr id="14" name="Hộp Văn bản 13">
            <a:extLst>
              <a:ext uri="{FF2B5EF4-FFF2-40B4-BE49-F238E27FC236}">
                <a16:creationId xmlns:a16="http://schemas.microsoft.com/office/drawing/2014/main" id="{5D7DD570-07F9-7105-C961-AE27FD85DF60}"/>
              </a:ext>
            </a:extLst>
          </p:cNvPr>
          <p:cNvSpPr txBox="1"/>
          <p:nvPr/>
        </p:nvSpPr>
        <p:spPr>
          <a:xfrm>
            <a:off x="7850463" y="5485582"/>
            <a:ext cx="4686300" cy="461665"/>
          </a:xfrm>
          <a:prstGeom prst="rect">
            <a:avLst/>
          </a:prstGeom>
          <a:noFill/>
        </p:spPr>
        <p:txBody>
          <a:bodyPr wrap="square">
            <a:spAutoFit/>
          </a:bodyPr>
          <a:lstStyle/>
          <a:p>
            <a:pPr algn="ctr"/>
            <a:r>
              <a:rPr lang="vi-VN" sz="2400" dirty="0">
                <a:latin typeface="Lato" panose="020F0502020204030203" pitchFamily="34" charset="0"/>
                <a:ea typeface="Lato" panose="020F0502020204030203" pitchFamily="34" charset="0"/>
                <a:cs typeface="Lato" panose="020F0502020204030203" pitchFamily="34" charset="0"/>
              </a:rPr>
              <a:t>DEXA</a:t>
            </a:r>
          </a:p>
        </p:txBody>
      </p:sp>
    </p:spTree>
    <p:extLst>
      <p:ext uri="{BB962C8B-B14F-4D97-AF65-F5344CB8AC3E}">
        <p14:creationId xmlns:p14="http://schemas.microsoft.com/office/powerpoint/2010/main" val="655743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E5CECF-6629-99A5-5431-DD35FF92DF04}"/>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F1E5E675-2F1F-D1F2-621C-AC3A2C84B246}"/>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2. DEXA Measurement and Formula</a:t>
            </a:r>
          </a:p>
        </p:txBody>
      </p:sp>
      <p:sp>
        <p:nvSpPr>
          <p:cNvPr id="3" name="Chỗ dành sẵn cho Nội dung 2">
            <a:extLst>
              <a:ext uri="{FF2B5EF4-FFF2-40B4-BE49-F238E27FC236}">
                <a16:creationId xmlns:a16="http://schemas.microsoft.com/office/drawing/2014/main" id="{F0FB38D7-BD09-C568-8546-65D32B7ADFF6}"/>
              </a:ext>
            </a:extLst>
          </p:cNvPr>
          <p:cNvSpPr>
            <a:spLocks noGrp="1"/>
          </p:cNvSpPr>
          <p:nvPr>
            <p:ph idx="1"/>
          </p:nvPr>
        </p:nvSpPr>
        <p:spPr>
          <a:xfrm>
            <a:off x="838200" y="1651000"/>
            <a:ext cx="10515600" cy="4525963"/>
          </a:xfrm>
        </p:spPr>
        <p:txBody>
          <a:bodyPr/>
          <a:lstStyle/>
          <a:p>
            <a:r>
              <a:rPr lang="en-GB" dirty="0">
                <a:latin typeface="Lato" panose="020F0502020204030203" pitchFamily="34" charset="0"/>
                <a:ea typeface="Lato" panose="020F0502020204030203" pitchFamily="34" charset="0"/>
                <a:cs typeface="Lato" panose="020F0502020204030203" pitchFamily="34" charset="0"/>
              </a:rPr>
              <a:t>Areal Mass Density of Bone:</a:t>
            </a:r>
            <a:endParaRPr lang="vi-VN" dirty="0">
              <a:latin typeface="Lato" panose="020F0502020204030203" pitchFamily="34" charset="0"/>
              <a:ea typeface="Lato" panose="020F0502020204030203" pitchFamily="34" charset="0"/>
              <a:cs typeface="Lato" panose="020F0502020204030203" pitchFamily="34" charset="0"/>
            </a:endParaRPr>
          </a:p>
          <a:p>
            <a:pPr marL="0" indent="0">
              <a:buNone/>
            </a:pPr>
            <a:endParaRPr lang="vi-VN" dirty="0">
              <a:latin typeface="Lato" panose="020F0502020204030203" pitchFamily="34" charset="0"/>
              <a:ea typeface="Lato" panose="020F0502020204030203" pitchFamily="34" charset="0"/>
              <a:cs typeface="Lato" panose="020F0502020204030203" pitchFamily="34" charset="0"/>
            </a:endParaRPr>
          </a:p>
          <a:p>
            <a:pPr marL="0" indent="0">
              <a:buNone/>
            </a:pPr>
            <a:endParaRPr lang="vi-VN" dirty="0">
              <a:latin typeface="Lato" panose="020F0502020204030203" pitchFamily="34" charset="0"/>
              <a:ea typeface="Lato" panose="020F0502020204030203" pitchFamily="34" charset="0"/>
              <a:cs typeface="Lato" panose="020F0502020204030203" pitchFamily="34" charset="0"/>
            </a:endParaRPr>
          </a:p>
          <a:p>
            <a:pPr marL="0" indent="0">
              <a:buNone/>
            </a:pPr>
            <a:endParaRPr lang="vi-VN" dirty="0">
              <a:latin typeface="Lato" panose="020F0502020204030203" pitchFamily="34" charset="0"/>
              <a:ea typeface="Lato" panose="020F0502020204030203" pitchFamily="34" charset="0"/>
              <a:cs typeface="Lato" panose="020F0502020204030203" pitchFamily="34" charset="0"/>
            </a:endParaRPr>
          </a:p>
          <a:p>
            <a:pPr marL="0" indent="0" algn="just">
              <a:buNone/>
            </a:pPr>
            <a:r>
              <a:rPr lang="en-GB" dirty="0">
                <a:latin typeface="Lato" panose="020F0502020204030203" pitchFamily="34" charset="0"/>
                <a:ea typeface="Lato" panose="020F0502020204030203" pitchFamily="34" charset="0"/>
                <a:cs typeface="Lato" panose="020F0502020204030203" pitchFamily="34" charset="0"/>
              </a:rPr>
              <a:t>Where 𝑅𝑠​ is the tissue proportionality constant, 𝜇/𝜌 is the mass attenuation coefficient, I0 is the initial X-ray intensity, and 𝐼 is the transmitted intensity after passing through the material..</a:t>
            </a:r>
            <a:endParaRPr lang="vi-VN" dirty="0">
              <a:latin typeface="Lato" panose="020F0502020204030203" pitchFamily="34" charset="0"/>
              <a:ea typeface="Lato" panose="020F0502020204030203" pitchFamily="34" charset="0"/>
              <a:cs typeface="Lato" panose="020F0502020204030203" pitchFamily="34" charset="0"/>
            </a:endParaRPr>
          </a:p>
          <a:p>
            <a:r>
              <a:rPr lang="vi-VN" dirty="0" err="1">
                <a:latin typeface="Lato" panose="020F0502020204030203" pitchFamily="34" charset="0"/>
                <a:ea typeface="Lato" panose="020F0502020204030203" pitchFamily="34" charset="0"/>
                <a:cs typeface="Lato" panose="020F0502020204030203" pitchFamily="34" charset="0"/>
              </a:rPr>
              <a:t>Bone</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Mineral</a:t>
            </a:r>
            <a:r>
              <a:rPr lang="vi-VN" dirty="0">
                <a:latin typeface="Lato" panose="020F0502020204030203" pitchFamily="34" charset="0"/>
                <a:ea typeface="Lato" panose="020F0502020204030203" pitchFamily="34" charset="0"/>
                <a:cs typeface="Lato" panose="020F0502020204030203" pitchFamily="34" charset="0"/>
              </a:rPr>
              <a:t> </a:t>
            </a:r>
            <a:r>
              <a:rPr lang="vi-VN" dirty="0" err="1">
                <a:latin typeface="Lato" panose="020F0502020204030203" pitchFamily="34" charset="0"/>
                <a:ea typeface="Lato" panose="020F0502020204030203" pitchFamily="34" charset="0"/>
                <a:cs typeface="Lato" panose="020F0502020204030203" pitchFamily="34" charset="0"/>
              </a:rPr>
              <a:t>Density</a:t>
            </a:r>
            <a:r>
              <a:rPr lang="vi-VN" dirty="0">
                <a:latin typeface="Lato" panose="020F0502020204030203" pitchFamily="34" charset="0"/>
                <a:ea typeface="Lato" panose="020F0502020204030203" pitchFamily="34" charset="0"/>
                <a:cs typeface="Lato" panose="020F0502020204030203" pitchFamily="34" charset="0"/>
              </a:rPr>
              <a:t> (BMD):</a:t>
            </a:r>
          </a:p>
        </p:txBody>
      </p:sp>
      <p:pic>
        <p:nvPicPr>
          <p:cNvPr id="4" name="Hình ảnh 3" descr="Ảnh có chứa Phông chữ, biểu đồ, hàng, số&#10;&#10;Mô tả được tạo tự động">
            <a:extLst>
              <a:ext uri="{FF2B5EF4-FFF2-40B4-BE49-F238E27FC236}">
                <a16:creationId xmlns:a16="http://schemas.microsoft.com/office/drawing/2014/main" id="{1931C3C6-8146-ACA0-85E2-013279FB456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93479" y="2099734"/>
            <a:ext cx="4205042" cy="1464734"/>
          </a:xfrm>
          <a:prstGeom prst="rect">
            <a:avLst/>
          </a:prstGeom>
          <a:noFill/>
          <a:ln>
            <a:noFill/>
          </a:ln>
        </p:spPr>
      </p:pic>
      <mc:AlternateContent xmlns:mc="http://schemas.openxmlformats.org/markup-compatibility/2006">
        <mc:Choice xmlns:a14="http://schemas.microsoft.com/office/drawing/2010/main" Requires="a14">
          <p:sp>
            <p:nvSpPr>
              <p:cNvPr id="5" name="Hộp Văn bản 4">
                <a:extLst>
                  <a:ext uri="{FF2B5EF4-FFF2-40B4-BE49-F238E27FC236}">
                    <a16:creationId xmlns:a16="http://schemas.microsoft.com/office/drawing/2014/main" id="{EFAAEC9A-4662-D942-035F-55982640747E}"/>
                  </a:ext>
                </a:extLst>
              </p:cNvPr>
              <p:cNvSpPr txBox="1"/>
              <p:nvPr/>
            </p:nvSpPr>
            <p:spPr>
              <a:xfrm>
                <a:off x="2858495" y="5699068"/>
                <a:ext cx="6166972" cy="793807"/>
              </a:xfrm>
              <a:prstGeom prst="rect">
                <a:avLst/>
              </a:prstGeom>
              <a:noFill/>
            </p:spPr>
            <p:txBody>
              <a:bodyPr wrap="square">
                <a:spAutoFit/>
              </a:bodyPr>
              <a:lstStyle/>
              <a:p>
                <a:r>
                  <a:rPr lang="vi-VN" sz="2800" dirty="0">
                    <a:effectLst/>
                    <a:latin typeface="Lato" panose="020F0502020204030203" pitchFamily="34" charset="0"/>
                    <a:ea typeface="Lato" panose="020F0502020204030203" pitchFamily="34" charset="0"/>
                    <a:cs typeface="Lato" panose="020F0502020204030203" pitchFamily="34" charset="0"/>
                  </a:rPr>
                  <a:t>BMD = </a:t>
                </a:r>
                <a14:m>
                  <m:oMath xmlns:m="http://schemas.openxmlformats.org/officeDocument/2006/math">
                    <m:f>
                      <m:fPr>
                        <m:ctrlPr>
                          <a:rPr lang="vi-VN" sz="2800" i="1">
                            <a:effectLst/>
                            <a:latin typeface="Cambria Math" panose="02040503050406030204" pitchFamily="18" charset="0"/>
                          </a:rPr>
                        </m:ctrlPr>
                      </m:fPr>
                      <m:num>
                        <m:r>
                          <a:rPr lang="vi-VN" sz="2800" i="1">
                            <a:latin typeface="Cambria Math" panose="02040503050406030204" pitchFamily="18" charset="0"/>
                          </a:rPr>
                          <m:t>𝐵𝑀𝐶</m:t>
                        </m:r>
                        <m:r>
                          <a:rPr lang="vi-VN" sz="2800" i="1">
                            <a:latin typeface="Cambria Math" panose="02040503050406030204" pitchFamily="18" charset="0"/>
                          </a:rPr>
                          <m:t>  (</m:t>
                        </m:r>
                        <m:r>
                          <a:rPr lang="vi-VN" sz="2800" i="1">
                            <a:latin typeface="Cambria Math" panose="02040503050406030204" pitchFamily="18" charset="0"/>
                          </a:rPr>
                          <m:t>𝐵𝑜𝑛𝑒</m:t>
                        </m:r>
                        <m:r>
                          <a:rPr lang="vi-VN" sz="2800" i="1">
                            <a:latin typeface="Cambria Math" panose="02040503050406030204" pitchFamily="18" charset="0"/>
                          </a:rPr>
                          <m:t> </m:t>
                        </m:r>
                        <m:r>
                          <a:rPr lang="vi-VN" sz="2800" i="1">
                            <a:latin typeface="Cambria Math" panose="02040503050406030204" pitchFamily="18" charset="0"/>
                          </a:rPr>
                          <m:t>𝑀𝑖𝑛𝑒𝑟𝑎𝑙</m:t>
                        </m:r>
                        <m:r>
                          <a:rPr lang="vi-VN" sz="2800" i="1">
                            <a:latin typeface="Cambria Math" panose="02040503050406030204" pitchFamily="18" charset="0"/>
                          </a:rPr>
                          <m:t> </m:t>
                        </m:r>
                        <m:r>
                          <a:rPr lang="vi-VN" sz="2800" i="1">
                            <a:latin typeface="Cambria Math" panose="02040503050406030204" pitchFamily="18" charset="0"/>
                          </a:rPr>
                          <m:t>𝐶𝑜𝑛𝑡𝑒𝑛𝑡</m:t>
                        </m:r>
                        <m:r>
                          <a:rPr lang="vi-VN" sz="2800" i="1">
                            <a:latin typeface="Cambria Math" panose="02040503050406030204" pitchFamily="18" charset="0"/>
                          </a:rPr>
                          <m:t>)</m:t>
                        </m:r>
                      </m:num>
                      <m:den>
                        <m:r>
                          <a:rPr lang="en-GB" sz="2800" i="1">
                            <a:latin typeface="Cambria Math" panose="02040503050406030204" pitchFamily="18" charset="0"/>
                            <a:ea typeface="Calibri" panose="020F0502020204030204" pitchFamily="34" charset="0"/>
                            <a:cs typeface="Times New Roman" panose="02020603050405020304" pitchFamily="18" charset="0"/>
                          </a:rPr>
                          <m:t>𝐵𝐴</m:t>
                        </m:r>
                        <m:r>
                          <a:rPr lang="en-GB" sz="2800" i="1" smtClean="0">
                            <a:latin typeface="Cambria Math" panose="02040503050406030204" pitchFamily="18" charset="0"/>
                            <a:ea typeface="Calibri" panose="020F0502020204030204" pitchFamily="34" charset="0"/>
                            <a:cs typeface="Times New Roman" panose="02020603050405020304" pitchFamily="18" charset="0"/>
                          </a:rPr>
                          <m:t> </m:t>
                        </m:r>
                        <m:r>
                          <a:rPr lang="en-GB" sz="2800" b="0" i="1" smtClean="0">
                            <a:latin typeface="Cambria Math" panose="02040503050406030204" pitchFamily="18" charset="0"/>
                            <a:ea typeface="Calibri" panose="020F0502020204030204" pitchFamily="34" charset="0"/>
                            <a:cs typeface="Times New Roman" panose="02020603050405020304" pitchFamily="18" charset="0"/>
                          </a:rPr>
                          <m:t>(</m:t>
                        </m:r>
                        <m:r>
                          <a:rPr lang="en-GB" sz="2800" i="1" smtClean="0">
                            <a:latin typeface="Cambria Math" panose="02040503050406030204" pitchFamily="18" charset="0"/>
                            <a:ea typeface="Calibri" panose="020F0502020204030204" pitchFamily="34" charset="0"/>
                            <a:cs typeface="Times New Roman" panose="02020603050405020304" pitchFamily="18" charset="0"/>
                          </a:rPr>
                          <m:t>𝐵</m:t>
                        </m:r>
                        <m:r>
                          <a:rPr lang="en-GB" sz="2800" i="1">
                            <a:latin typeface="Cambria Math" panose="02040503050406030204" pitchFamily="18" charset="0"/>
                            <a:ea typeface="Calibri" panose="020F0502020204030204" pitchFamily="34" charset="0"/>
                            <a:cs typeface="Times New Roman" panose="02020603050405020304" pitchFamily="18" charset="0"/>
                          </a:rPr>
                          <m:t>𝑜𝑛𝑒</m:t>
                        </m:r>
                        <m:r>
                          <a:rPr lang="en-GB" sz="2800" i="1">
                            <a:latin typeface="Cambria Math" panose="02040503050406030204" pitchFamily="18" charset="0"/>
                            <a:ea typeface="Calibri" panose="020F0502020204030204" pitchFamily="34" charset="0"/>
                            <a:cs typeface="Times New Roman" panose="02020603050405020304" pitchFamily="18" charset="0"/>
                          </a:rPr>
                          <m:t> </m:t>
                        </m:r>
                        <m:r>
                          <a:rPr lang="en-GB" sz="2800" i="1">
                            <a:latin typeface="Cambria Math" panose="02040503050406030204" pitchFamily="18" charset="0"/>
                            <a:ea typeface="Calibri" panose="020F0502020204030204" pitchFamily="34" charset="0"/>
                            <a:cs typeface="Times New Roman" panose="02020603050405020304" pitchFamily="18" charset="0"/>
                          </a:rPr>
                          <m:t>𝐴𝑟𝑒𝑎</m:t>
                        </m:r>
                        <m:r>
                          <a:rPr lang="en-GB" sz="2800" i="1">
                            <a:latin typeface="Cambria Math" panose="02040503050406030204" pitchFamily="18" charset="0"/>
                            <a:ea typeface="Calibri" panose="020F0502020204030204" pitchFamily="34" charset="0"/>
                            <a:cs typeface="Times New Roman" panose="02020603050405020304" pitchFamily="18" charset="0"/>
                          </a:rPr>
                          <m:t>)</m:t>
                        </m:r>
                      </m:den>
                    </m:f>
                    <m:r>
                      <a:rPr lang="vi-VN" sz="2800">
                        <a:effectLst/>
                        <a:latin typeface="Cambria Math" panose="02040503050406030204" pitchFamily="18" charset="0"/>
                        <a:ea typeface="Calibri" panose="020F0502020204030204" pitchFamily="34" charset="0"/>
                        <a:cs typeface="Times New Roman" panose="02020603050405020304" pitchFamily="18" charset="0"/>
                      </a:rPr>
                      <m:t> (</m:t>
                    </m:r>
                    <m:f>
                      <m:fPr>
                        <m:ctrlPr>
                          <a:rPr lang="vi-VN" sz="2800" i="1">
                            <a:effectLst/>
                            <a:latin typeface="Cambria Math" panose="02040503050406030204" pitchFamily="18" charset="0"/>
                          </a:rPr>
                        </m:ctrlPr>
                      </m:fPr>
                      <m:num>
                        <m:r>
                          <m:rPr>
                            <m:sty m:val="p"/>
                          </m:rPr>
                          <a:rPr lang="vi-VN" sz="2800">
                            <a:effectLst/>
                            <a:latin typeface="Cambria Math" panose="02040503050406030204" pitchFamily="18" charset="0"/>
                            <a:ea typeface="Calibri" panose="020F0502020204030204" pitchFamily="34" charset="0"/>
                            <a:cs typeface="Times New Roman" panose="02020603050405020304" pitchFamily="18" charset="0"/>
                          </a:rPr>
                          <m:t>g</m:t>
                        </m:r>
                      </m:num>
                      <m:den>
                        <m:sSup>
                          <m:sSupPr>
                            <m:ctrlPr>
                              <a:rPr lang="vi-VN" sz="2800" i="1">
                                <a:effectLst/>
                                <a:latin typeface="Cambria Math" panose="02040503050406030204" pitchFamily="18" charset="0"/>
                              </a:rPr>
                            </m:ctrlPr>
                          </m:sSupPr>
                          <m:e>
                            <m:r>
                              <m:rPr>
                                <m:sty m:val="p"/>
                              </m:rPr>
                              <a:rPr lang="vi-VN" sz="2800">
                                <a:effectLst/>
                                <a:latin typeface="Cambria Math" panose="02040503050406030204" pitchFamily="18" charset="0"/>
                                <a:ea typeface="Calibri" panose="020F0502020204030204" pitchFamily="34" charset="0"/>
                                <a:cs typeface="Times New Roman" panose="02020603050405020304" pitchFamily="18" charset="0"/>
                              </a:rPr>
                              <m:t>cm</m:t>
                            </m:r>
                          </m:e>
                          <m:sup>
                            <m:r>
                              <a:rPr lang="vi-VN" sz="2800">
                                <a:effectLst/>
                                <a:latin typeface="Cambria Math" panose="02040503050406030204" pitchFamily="18" charset="0"/>
                                <a:ea typeface="Calibri" panose="020F0502020204030204" pitchFamily="34" charset="0"/>
                                <a:cs typeface="Times New Roman" panose="02020603050405020304" pitchFamily="18" charset="0"/>
                              </a:rPr>
                              <m:t>2</m:t>
                            </m:r>
                          </m:sup>
                        </m:sSup>
                      </m:den>
                    </m:f>
                    <m:r>
                      <a:rPr lang="vi-VN" sz="2800">
                        <a:effectLst/>
                        <a:latin typeface="Cambria Math" panose="02040503050406030204" pitchFamily="18" charset="0"/>
                        <a:ea typeface="Calibri" panose="020F0502020204030204" pitchFamily="34" charset="0"/>
                        <a:cs typeface="Times New Roman" panose="02020603050405020304" pitchFamily="18" charset="0"/>
                      </a:rPr>
                      <m:t>)</m:t>
                    </m:r>
                  </m:oMath>
                </a14:m>
                <a:endParaRPr lang="vi-VN" sz="2800" dirty="0">
                  <a:latin typeface="Lato" panose="020F0502020204030203" pitchFamily="34" charset="0"/>
                  <a:ea typeface="Lato" panose="020F0502020204030203" pitchFamily="34" charset="0"/>
                  <a:cs typeface="Lato" panose="020F0502020204030203" pitchFamily="34" charset="0"/>
                </a:endParaRPr>
              </a:p>
            </p:txBody>
          </p:sp>
        </mc:Choice>
        <mc:Fallback>
          <p:sp>
            <p:nvSpPr>
              <p:cNvPr id="5" name="Hộp Văn bản 4">
                <a:extLst>
                  <a:ext uri="{FF2B5EF4-FFF2-40B4-BE49-F238E27FC236}">
                    <a16:creationId xmlns:a16="http://schemas.microsoft.com/office/drawing/2014/main" id="{EFAAEC9A-4662-D942-035F-55982640747E}"/>
                  </a:ext>
                </a:extLst>
              </p:cNvPr>
              <p:cNvSpPr txBox="1">
                <a:spLocks noRot="1" noChangeAspect="1" noMove="1" noResize="1" noEditPoints="1" noAdjustHandles="1" noChangeArrowheads="1" noChangeShapeType="1" noTextEdit="1"/>
              </p:cNvSpPr>
              <p:nvPr/>
            </p:nvSpPr>
            <p:spPr>
              <a:xfrm>
                <a:off x="2858495" y="5699068"/>
                <a:ext cx="6166972" cy="793807"/>
              </a:xfrm>
              <a:prstGeom prst="rect">
                <a:avLst/>
              </a:prstGeom>
              <a:blipFill>
                <a:blip r:embed="rId4"/>
                <a:stretch>
                  <a:fillRect l="-2075"/>
                </a:stretch>
              </a:blipFill>
            </p:spPr>
            <p:txBody>
              <a:bodyPr/>
              <a:lstStyle/>
              <a:p>
                <a:r>
                  <a:rPr lang="vi-VN">
                    <a:noFill/>
                  </a:rPr>
                  <a:t> </a:t>
                </a:r>
              </a:p>
            </p:txBody>
          </p:sp>
        </mc:Fallback>
      </mc:AlternateContent>
    </p:spTree>
    <p:extLst>
      <p:ext uri="{BB962C8B-B14F-4D97-AF65-F5344CB8AC3E}">
        <p14:creationId xmlns:p14="http://schemas.microsoft.com/office/powerpoint/2010/main" val="440220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90DC11-86DD-95A8-F0DB-A02F8F65908C}"/>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567A82D7-4798-E052-2E03-C16AD9B39005}"/>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2. DEXA Measurement and Formula</a:t>
            </a:r>
          </a:p>
        </p:txBody>
      </p:sp>
      <p:sp>
        <p:nvSpPr>
          <p:cNvPr id="3" name="Chỗ dành sẵn cho Nội dung 2">
            <a:extLst>
              <a:ext uri="{FF2B5EF4-FFF2-40B4-BE49-F238E27FC236}">
                <a16:creationId xmlns:a16="http://schemas.microsoft.com/office/drawing/2014/main" id="{65A16BB6-CE6A-ABD2-D589-08BF5F0AE139}"/>
              </a:ext>
            </a:extLst>
          </p:cNvPr>
          <p:cNvSpPr>
            <a:spLocks noGrp="1"/>
          </p:cNvSpPr>
          <p:nvPr>
            <p:ph idx="1"/>
          </p:nvPr>
        </p:nvSpPr>
        <p:spPr>
          <a:xfrm>
            <a:off x="838200" y="1651000"/>
            <a:ext cx="10515600" cy="4525963"/>
          </a:xfrm>
        </p:spPr>
        <p:txBody>
          <a:bodyPr/>
          <a:lstStyle/>
          <a:p>
            <a:pPr algn="just"/>
            <a:r>
              <a:rPr lang="en-GB" dirty="0">
                <a:latin typeface="Lato" panose="020F0502020204030203" pitchFamily="34" charset="0"/>
                <a:ea typeface="Lato" panose="020F0502020204030203" pitchFamily="34" charset="0"/>
                <a:cs typeface="Lato" panose="020F0502020204030203" pitchFamily="34" charset="0"/>
              </a:rPr>
              <a:t>In 1994, the World Health Organization (WHO) established the diagnostic criteria for bone mineral density using the T-score obtained from the DEXA method:</a:t>
            </a:r>
            <a:endParaRPr lang="vi-VN" dirty="0">
              <a:latin typeface="Lato" panose="020F0502020204030203" pitchFamily="34" charset="0"/>
              <a:ea typeface="Lato" panose="020F0502020204030203" pitchFamily="34" charset="0"/>
              <a:cs typeface="Lato" panose="020F0502020204030203" pitchFamily="34" charset="0"/>
            </a:endParaRPr>
          </a:p>
          <a:p>
            <a:pPr marL="0" indent="0" algn="just">
              <a:buNone/>
            </a:pPr>
            <a:endParaRPr lang="vi-VN" dirty="0">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mc:Choice xmlns:a14="http://schemas.microsoft.com/office/drawing/2010/main" Requires="a14">
          <p:sp>
            <p:nvSpPr>
              <p:cNvPr id="6" name="Hộp Văn bản 5">
                <a:extLst>
                  <a:ext uri="{FF2B5EF4-FFF2-40B4-BE49-F238E27FC236}">
                    <a16:creationId xmlns:a16="http://schemas.microsoft.com/office/drawing/2014/main" id="{E9FCC048-41BC-6003-EBB8-85FB4B54FDBE}"/>
                  </a:ext>
                </a:extLst>
              </p:cNvPr>
              <p:cNvSpPr txBox="1"/>
              <p:nvPr/>
            </p:nvSpPr>
            <p:spPr>
              <a:xfrm>
                <a:off x="2123954" y="2771963"/>
                <a:ext cx="7944090" cy="1114088"/>
              </a:xfrm>
              <a:prstGeom prst="rect">
                <a:avLst/>
              </a:prstGeom>
              <a:noFill/>
            </p:spPr>
            <p:txBody>
              <a:bodyPr wrap="square">
                <a:spAutoFit/>
              </a:bodyPr>
              <a:lstStyle/>
              <a:p>
                <a:pPr marL="88900" algn="ctr">
                  <a:lnSpc>
                    <a:spcPct val="130000"/>
                  </a:lnSpc>
                  <a:spcBef>
                    <a:spcPts val="600"/>
                  </a:spcBef>
                  <a:spcAft>
                    <a:spcPts val="600"/>
                  </a:spcAft>
                </a:pPr>
                <a:r>
                  <a:rPr lang="vi-VN" sz="3200" dirty="0">
                    <a:effectLst/>
                    <a:latin typeface="Lato" panose="020F0502020204030203" pitchFamily="34" charset="0"/>
                    <a:ea typeface="Lato" panose="020F0502020204030203" pitchFamily="34" charset="0"/>
                    <a:cs typeface="Lato" panose="020F0502020204030203" pitchFamily="34" charset="0"/>
                  </a:rPr>
                  <a:t>T-</a:t>
                </a:r>
                <a:r>
                  <a:rPr lang="vi-VN" sz="3200" dirty="0" err="1">
                    <a:effectLst/>
                    <a:latin typeface="Lato" panose="020F0502020204030203" pitchFamily="34" charset="0"/>
                    <a:ea typeface="Lato" panose="020F0502020204030203" pitchFamily="34" charset="0"/>
                    <a:cs typeface="Lato" panose="020F0502020204030203" pitchFamily="34" charset="0"/>
                  </a:rPr>
                  <a:t>Score</a:t>
                </a:r>
                <a:r>
                  <a:rPr lang="vi-VN" sz="3200" dirty="0">
                    <a:effectLst/>
                    <a:latin typeface="Lato" panose="020F0502020204030203" pitchFamily="34" charset="0"/>
                    <a:ea typeface="Lato" panose="020F0502020204030203" pitchFamily="34" charset="0"/>
                    <a:cs typeface="Lato" panose="020F0502020204030203" pitchFamily="34" charset="0"/>
                  </a:rPr>
                  <a:t> = </a:t>
                </a:r>
                <a14:m>
                  <m:oMath xmlns:m="http://schemas.openxmlformats.org/officeDocument/2006/math">
                    <m:f>
                      <m:fPr>
                        <m:ctrlPr>
                          <a:rPr lang="vi-VN" sz="3200" i="1">
                            <a:effectLst/>
                            <a:latin typeface="Cambria Math" panose="02040503050406030204" pitchFamily="18" charset="0"/>
                            <a:ea typeface="Calibri" panose="020F0502020204030204" pitchFamily="34" charset="0"/>
                          </a:rPr>
                        </m:ctrlPr>
                      </m:fPr>
                      <m:num>
                        <m:r>
                          <m:rPr>
                            <m:sty m:val="p"/>
                          </m:rPr>
                          <a:rPr lang="vi-VN" sz="3200">
                            <a:effectLst/>
                            <a:latin typeface="Cambria Math" panose="02040503050406030204" pitchFamily="18" charset="0"/>
                            <a:ea typeface="Calibri" panose="020F0502020204030204" pitchFamily="34" charset="0"/>
                          </a:rPr>
                          <m:t>BMD</m:t>
                        </m:r>
                        <m:r>
                          <a:rPr lang="vi-VN" sz="3200" b="0" i="0" smtClean="0">
                            <a:effectLst/>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patient</m:t>
                        </m:r>
                        <m:r>
                          <a:rPr lang="vi-VN" sz="3200">
                            <a:effectLst/>
                            <a:latin typeface="Cambria Math" panose="02040503050406030204" pitchFamily="18" charset="0"/>
                            <a:ea typeface="Calibri" panose="020F0502020204030204" pitchFamily="34" charset="0"/>
                          </a:rPr>
                          <m:t> </m:t>
                        </m:r>
                        <m:r>
                          <a:rPr lang="vi-VN" sz="3200" i="1">
                            <a:effectLst/>
                            <a:latin typeface="Cambria Math" panose="02040503050406030204" pitchFamily="18" charset="0"/>
                            <a:ea typeface="Calibri" panose="020F0502020204030204" pitchFamily="34" charset="0"/>
                          </a:rPr>
                          <m:t>−</m:t>
                        </m:r>
                        <m:r>
                          <a:rPr lang="vi-VN" sz="3200">
                            <a:effectLst/>
                            <a:latin typeface="Cambria Math" panose="02040503050406030204" pitchFamily="18" charset="0"/>
                            <a:ea typeface="Calibri" panose="020F0502020204030204" pitchFamily="34" charset="0"/>
                          </a:rPr>
                          <m:t> </m:t>
                        </m:r>
                        <m:r>
                          <m:rPr>
                            <m:sty m:val="p"/>
                          </m:rPr>
                          <a:rPr lang="vi-VN" sz="3200">
                            <a:effectLst/>
                            <a:latin typeface="Cambria Math" panose="02040503050406030204" pitchFamily="18" charset="0"/>
                            <a:ea typeface="Calibri" panose="020F0502020204030204" pitchFamily="34" charset="0"/>
                          </a:rPr>
                          <m:t>BMD</m:t>
                        </m:r>
                        <m:r>
                          <a:rPr lang="vi-VN" sz="3200">
                            <a:effectLst/>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young</m:t>
                        </m:r>
                        <m:r>
                          <a:rPr lang="vi-VN" sz="3200" b="0" i="1" smtClean="0">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adult</m:t>
                        </m:r>
                        <m:r>
                          <a:rPr lang="vi-VN" sz="3200" b="0" i="1" smtClean="0">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mean</m:t>
                        </m:r>
                      </m:num>
                      <m:den>
                        <m:r>
                          <m:rPr>
                            <m:sty m:val="p"/>
                          </m:rPr>
                          <a:rPr lang="vi-VN" sz="3200">
                            <a:effectLst/>
                            <a:latin typeface="Cambria Math" panose="02040503050406030204" pitchFamily="18" charset="0"/>
                            <a:ea typeface="Calibri" panose="020F0502020204030204" pitchFamily="34" charset="0"/>
                          </a:rPr>
                          <m:t>SD</m:t>
                        </m:r>
                        <m:r>
                          <a:rPr lang="vi-VN" sz="3200">
                            <a:effectLst/>
                            <a:latin typeface="Cambria Math" panose="02040503050406030204" pitchFamily="18" charset="0"/>
                            <a:ea typeface="Calibri" panose="020F0502020204030204" pitchFamily="34" charset="0"/>
                          </a:rPr>
                          <m:t> </m:t>
                        </m:r>
                        <m:r>
                          <a:rPr lang="vi-VN" sz="3200" b="0" i="1" smtClean="0">
                            <a:effectLst/>
                            <a:latin typeface="Cambria Math" panose="02040503050406030204" pitchFamily="18" charset="0"/>
                            <a:ea typeface="Calibri" panose="020F0502020204030204" pitchFamily="34" charset="0"/>
                          </a:rPr>
                          <m:t>(</m:t>
                        </m:r>
                        <m:r>
                          <m:rPr>
                            <m:sty m:val="p"/>
                          </m:rPr>
                          <a:rPr lang="vi-VN" sz="3200" i="1">
                            <a:latin typeface="Cambria Math" panose="02040503050406030204" pitchFamily="18" charset="0"/>
                            <a:ea typeface="Calibri" panose="020F0502020204030204" pitchFamily="34" charset="0"/>
                          </a:rPr>
                          <m:t>young</m:t>
                        </m:r>
                        <m:r>
                          <a:rPr lang="vi-VN" sz="3200" b="0" i="1" smtClean="0">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adult</m:t>
                        </m:r>
                        <m:r>
                          <a:rPr lang="vi-VN" sz="3200" b="0" i="1" smtClean="0">
                            <a:latin typeface="Cambria Math" panose="02040503050406030204" pitchFamily="18" charset="0"/>
                            <a:ea typeface="Calibri" panose="020F0502020204030204" pitchFamily="34" charset="0"/>
                          </a:rPr>
                          <m:t> </m:t>
                        </m:r>
                        <m:r>
                          <m:rPr>
                            <m:sty m:val="p"/>
                          </m:rPr>
                          <a:rPr lang="vi-VN" sz="3200" i="1">
                            <a:latin typeface="Cambria Math" panose="02040503050406030204" pitchFamily="18" charset="0"/>
                            <a:ea typeface="Calibri" panose="020F0502020204030204" pitchFamily="34" charset="0"/>
                          </a:rPr>
                          <m:t>BMD</m:t>
                        </m:r>
                        <m:r>
                          <a:rPr lang="vi-VN" sz="3200" b="0" i="1" smtClean="0">
                            <a:latin typeface="Cambria Math" panose="02040503050406030204" pitchFamily="18" charset="0"/>
                            <a:ea typeface="Calibri" panose="020F0502020204030204" pitchFamily="34" charset="0"/>
                          </a:rPr>
                          <m:t>)</m:t>
                        </m:r>
                      </m:den>
                    </m:f>
                  </m:oMath>
                </a14:m>
                <a:endParaRPr lang="vi-VN" sz="3200" dirty="0">
                  <a:effectLst/>
                  <a:latin typeface="Lato" panose="020F0502020204030203" pitchFamily="34" charset="0"/>
                  <a:ea typeface="Lato" panose="020F0502020204030203" pitchFamily="34" charset="0"/>
                  <a:cs typeface="Lato" panose="020F0502020204030203" pitchFamily="34" charset="0"/>
                </a:endParaRPr>
              </a:p>
            </p:txBody>
          </p:sp>
        </mc:Choice>
        <mc:Fallback>
          <p:sp>
            <p:nvSpPr>
              <p:cNvPr id="6" name="Hộp Văn bản 5">
                <a:extLst>
                  <a:ext uri="{FF2B5EF4-FFF2-40B4-BE49-F238E27FC236}">
                    <a16:creationId xmlns:a16="http://schemas.microsoft.com/office/drawing/2014/main" id="{E9FCC048-41BC-6003-EBB8-85FB4B54FDBE}"/>
                  </a:ext>
                </a:extLst>
              </p:cNvPr>
              <p:cNvSpPr txBox="1">
                <a:spLocks noRot="1" noChangeAspect="1" noMove="1" noResize="1" noEditPoints="1" noAdjustHandles="1" noChangeArrowheads="1" noChangeShapeType="1" noTextEdit="1"/>
              </p:cNvSpPr>
              <p:nvPr/>
            </p:nvSpPr>
            <p:spPr>
              <a:xfrm>
                <a:off x="2123954" y="2771963"/>
                <a:ext cx="7944090" cy="1114088"/>
              </a:xfrm>
              <a:prstGeom prst="rect">
                <a:avLst/>
              </a:prstGeom>
              <a:blipFill>
                <a:blip r:embed="rId3"/>
                <a:stretch>
                  <a:fillRect b="-1099"/>
                </a:stretch>
              </a:blipFill>
            </p:spPr>
            <p:txBody>
              <a:bodyPr/>
              <a:lstStyle/>
              <a:p>
                <a:r>
                  <a:rPr lang="vi-VN">
                    <a:noFill/>
                  </a:rPr>
                  <a:t> </a:t>
                </a:r>
              </a:p>
            </p:txBody>
          </p:sp>
        </mc:Fallback>
      </mc:AlternateContent>
      <mc:AlternateContent xmlns:mc="http://schemas.openxmlformats.org/markup-compatibility/2006">
        <mc:Choice xmlns:a14="http://schemas.microsoft.com/office/drawing/2010/main" Requires="a14">
          <p:graphicFrame>
            <p:nvGraphicFramePr>
              <p:cNvPr id="7" name="Bảng 6">
                <a:extLst>
                  <a:ext uri="{FF2B5EF4-FFF2-40B4-BE49-F238E27FC236}">
                    <a16:creationId xmlns:a16="http://schemas.microsoft.com/office/drawing/2014/main" id="{3AB75545-C8A7-0BFE-FE0F-B357DF7048AD}"/>
                  </a:ext>
                </a:extLst>
              </p:cNvPr>
              <p:cNvGraphicFramePr>
                <a:graphicFrameLocks noGrp="1"/>
              </p:cNvGraphicFramePr>
              <p:nvPr>
                <p:extLst>
                  <p:ext uri="{D42A27DB-BD31-4B8C-83A1-F6EECF244321}">
                    <p14:modId xmlns:p14="http://schemas.microsoft.com/office/powerpoint/2010/main" val="1116490685"/>
                  </p:ext>
                </p:extLst>
              </p:nvPr>
            </p:nvGraphicFramePr>
            <p:xfrm>
              <a:off x="915210" y="4086037"/>
              <a:ext cx="10361579" cy="2498783"/>
            </p:xfrm>
            <a:graphic>
              <a:graphicData uri="http://schemas.openxmlformats.org/drawingml/2006/table">
                <a:tbl>
                  <a:tblPr firstRow="1">
                    <a:tableStyleId>{2D5ABB26-0587-4C30-8999-92F81FD0307C}</a:tableStyleId>
                  </a:tblPr>
                  <a:tblGrid>
                    <a:gridCol w="5310492">
                      <a:extLst>
                        <a:ext uri="{9D8B030D-6E8A-4147-A177-3AD203B41FA5}">
                          <a16:colId xmlns:a16="http://schemas.microsoft.com/office/drawing/2014/main" val="1656139960"/>
                        </a:ext>
                      </a:extLst>
                    </a:gridCol>
                    <a:gridCol w="5051087">
                      <a:extLst>
                        <a:ext uri="{9D8B030D-6E8A-4147-A177-3AD203B41FA5}">
                          <a16:colId xmlns:a16="http://schemas.microsoft.com/office/drawing/2014/main" val="1586935052"/>
                        </a:ext>
                      </a:extLst>
                    </a:gridCol>
                  </a:tblGrid>
                  <a:tr h="611998">
                    <a:tc>
                      <a:txBody>
                        <a:bodyPr/>
                        <a:lstStyle/>
                        <a:p>
                          <a:pPr marL="0" indent="0" algn="ctr">
                            <a:lnSpc>
                              <a:spcPct val="130000"/>
                            </a:lnSpc>
                            <a:spcBef>
                              <a:spcPts val="600"/>
                            </a:spcBef>
                            <a:spcAft>
                              <a:spcPts val="600"/>
                            </a:spcAft>
                            <a:buNone/>
                          </a:pPr>
                          <a:r>
                            <a:rPr lang="vi-VN" sz="2400" b="1" kern="1200" dirty="0" err="1">
                              <a:solidFill>
                                <a:schemeClr val="tx1"/>
                              </a:solidFill>
                              <a:latin typeface="Lato" panose="020F0502020204030203" pitchFamily="34" charset="0"/>
                              <a:ea typeface="Lato" panose="020F0502020204030203" pitchFamily="34" charset="0"/>
                              <a:cs typeface="Lato" panose="020F0502020204030203" pitchFamily="34" charset="0"/>
                            </a:rPr>
                            <a:t>Diagnosis</a:t>
                          </a:r>
                          <a:endParaRPr lang="vi-VN" sz="2400" b="1"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17780" indent="-17780" algn="ctr">
                            <a:lnSpc>
                              <a:spcPct val="130000"/>
                            </a:lnSpc>
                            <a:spcBef>
                              <a:spcPts val="600"/>
                            </a:spcBef>
                            <a:spcAft>
                              <a:spcPts val="600"/>
                            </a:spcAft>
                            <a:buNone/>
                          </a:pPr>
                          <a:r>
                            <a:rPr lang="vi-VN" sz="2400" b="1" kern="1200" dirty="0">
                              <a:solidFill>
                                <a:schemeClr val="tx1"/>
                              </a:solidFill>
                              <a:latin typeface="Lato" panose="020F0502020204030203" pitchFamily="34" charset="0"/>
                              <a:ea typeface="Lato" panose="020F0502020204030203" pitchFamily="34" charset="0"/>
                              <a:cs typeface="Lato" panose="020F0502020204030203" pitchFamily="34" charset="0"/>
                            </a:rPr>
                            <a:t>Standard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08715318"/>
                      </a:ext>
                    </a:extLst>
                  </a:tr>
                  <a:tr h="531191">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Normal</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17780" indent="-17780" algn="ctr">
                            <a:lnSpc>
                              <a:spcPct val="130000"/>
                            </a:lnSpc>
                            <a:spcBef>
                              <a:spcPts val="600"/>
                            </a:spcBef>
                            <a:spcAft>
                              <a:spcPts val="600"/>
                            </a:spcAft>
                            <a:buNone/>
                          </a:pPr>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T </a:t>
                          </a:r>
                          <a14:m>
                            <m:oMath xmlns:m="http://schemas.openxmlformats.org/officeDocument/2006/math">
                              <m:r>
                                <a:rPr lang="vi-VN" sz="2400" kern="1200" smtClean="0">
                                  <a:solidFill>
                                    <a:schemeClr val="tx1"/>
                                  </a:solidFill>
                                  <a:latin typeface="Cambria Math" panose="02040503050406030204" pitchFamily="18" charset="0"/>
                                </a:rPr>
                                <m:t>≥</m:t>
                              </m:r>
                            </m:oMath>
                          </a14:m>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517700260"/>
                      </a:ext>
                    </a:extLst>
                  </a:tr>
                  <a:tr h="677797">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Osteopenia</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17780" indent="-17780" algn="ctr">
                            <a:lnSpc>
                              <a:spcPct val="130000"/>
                            </a:lnSpc>
                            <a:spcBef>
                              <a:spcPts val="600"/>
                            </a:spcBef>
                            <a:spcAft>
                              <a:spcPts val="600"/>
                            </a:spcAft>
                            <a:buNone/>
                          </a:pPr>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-2,5 &lt; T &lt;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269572959"/>
                      </a:ext>
                    </a:extLst>
                  </a:tr>
                  <a:tr h="677797">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Osteoporosis</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17780" indent="-17780" algn="ctr">
                            <a:lnSpc>
                              <a:spcPct val="130000"/>
                            </a:lnSpc>
                            <a:spcBef>
                              <a:spcPts val="600"/>
                            </a:spcBef>
                            <a:spcAft>
                              <a:spcPts val="600"/>
                            </a:spcAft>
                            <a:buNone/>
                          </a:pPr>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T </a:t>
                          </a:r>
                          <a14:m>
                            <m:oMath xmlns:m="http://schemas.openxmlformats.org/officeDocument/2006/math">
                              <m:r>
                                <a:rPr lang="vi-VN" sz="2400" kern="1200">
                                  <a:solidFill>
                                    <a:schemeClr val="tx1"/>
                                  </a:solidFill>
                                  <a:latin typeface="Cambria Math" panose="02040503050406030204" pitchFamily="18" charset="0"/>
                                </a:rPr>
                                <m:t>≤</m:t>
                              </m:r>
                            </m:oMath>
                          </a14:m>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  -2,5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528961791"/>
                      </a:ext>
                    </a:extLst>
                  </a:tr>
                </a:tbl>
              </a:graphicData>
            </a:graphic>
          </p:graphicFrame>
        </mc:Choice>
        <mc:Fallback>
          <p:graphicFrame>
            <p:nvGraphicFramePr>
              <p:cNvPr id="7" name="Bảng 6">
                <a:extLst>
                  <a:ext uri="{FF2B5EF4-FFF2-40B4-BE49-F238E27FC236}">
                    <a16:creationId xmlns:a16="http://schemas.microsoft.com/office/drawing/2014/main" id="{3AB75545-C8A7-0BFE-FE0F-B357DF7048AD}"/>
                  </a:ext>
                </a:extLst>
              </p:cNvPr>
              <p:cNvGraphicFramePr>
                <a:graphicFrameLocks noGrp="1"/>
              </p:cNvGraphicFramePr>
              <p:nvPr>
                <p:extLst>
                  <p:ext uri="{D42A27DB-BD31-4B8C-83A1-F6EECF244321}">
                    <p14:modId xmlns:p14="http://schemas.microsoft.com/office/powerpoint/2010/main" val="1116490685"/>
                  </p:ext>
                </p:extLst>
              </p:nvPr>
            </p:nvGraphicFramePr>
            <p:xfrm>
              <a:off x="915210" y="4086037"/>
              <a:ext cx="10361579" cy="2498783"/>
            </p:xfrm>
            <a:graphic>
              <a:graphicData uri="http://schemas.openxmlformats.org/drawingml/2006/table">
                <a:tbl>
                  <a:tblPr firstRow="1">
                    <a:tableStyleId>{2D5ABB26-0587-4C30-8999-92F81FD0307C}</a:tableStyleId>
                  </a:tblPr>
                  <a:tblGrid>
                    <a:gridCol w="5310492">
                      <a:extLst>
                        <a:ext uri="{9D8B030D-6E8A-4147-A177-3AD203B41FA5}">
                          <a16:colId xmlns:a16="http://schemas.microsoft.com/office/drawing/2014/main" val="1656139960"/>
                        </a:ext>
                      </a:extLst>
                    </a:gridCol>
                    <a:gridCol w="5051087">
                      <a:extLst>
                        <a:ext uri="{9D8B030D-6E8A-4147-A177-3AD203B41FA5}">
                          <a16:colId xmlns:a16="http://schemas.microsoft.com/office/drawing/2014/main" val="1586935052"/>
                        </a:ext>
                      </a:extLst>
                    </a:gridCol>
                  </a:tblGrid>
                  <a:tr h="611998">
                    <a:tc>
                      <a:txBody>
                        <a:bodyPr/>
                        <a:lstStyle/>
                        <a:p>
                          <a:pPr marL="0" indent="0" algn="ctr">
                            <a:lnSpc>
                              <a:spcPct val="130000"/>
                            </a:lnSpc>
                            <a:spcBef>
                              <a:spcPts val="600"/>
                            </a:spcBef>
                            <a:spcAft>
                              <a:spcPts val="600"/>
                            </a:spcAft>
                            <a:buNone/>
                          </a:pPr>
                          <a:r>
                            <a:rPr lang="vi-VN" sz="2400" b="1" kern="1200" dirty="0" err="1">
                              <a:solidFill>
                                <a:schemeClr val="tx1"/>
                              </a:solidFill>
                              <a:latin typeface="Lato" panose="020F0502020204030203" pitchFamily="34" charset="0"/>
                              <a:ea typeface="Lato" panose="020F0502020204030203" pitchFamily="34" charset="0"/>
                              <a:cs typeface="Lato" panose="020F0502020204030203" pitchFamily="34" charset="0"/>
                            </a:rPr>
                            <a:t>Diagnosis</a:t>
                          </a:r>
                          <a:endParaRPr lang="vi-VN" sz="2400" b="1"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marL="17780" indent="-17780" algn="ctr">
                            <a:lnSpc>
                              <a:spcPct val="130000"/>
                            </a:lnSpc>
                            <a:spcBef>
                              <a:spcPts val="600"/>
                            </a:spcBef>
                            <a:spcAft>
                              <a:spcPts val="600"/>
                            </a:spcAft>
                            <a:buNone/>
                          </a:pPr>
                          <a:r>
                            <a:rPr lang="vi-VN" sz="2400" b="1" kern="1200" dirty="0">
                              <a:solidFill>
                                <a:schemeClr val="tx1"/>
                              </a:solidFill>
                              <a:latin typeface="Lato" panose="020F0502020204030203" pitchFamily="34" charset="0"/>
                              <a:ea typeface="Lato" panose="020F0502020204030203" pitchFamily="34" charset="0"/>
                              <a:cs typeface="Lato" panose="020F0502020204030203" pitchFamily="34" charset="0"/>
                            </a:rPr>
                            <a:t>Standard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208715318"/>
                      </a:ext>
                    </a:extLst>
                  </a:tr>
                  <a:tr h="531191">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Normal</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vi-VN"/>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05187" t="-117241" r="-241" b="-267816"/>
                          </a:stretch>
                        </a:blipFill>
                      </a:tcPr>
                    </a:tc>
                    <a:extLst>
                      <a:ext uri="{0D108BD9-81ED-4DB2-BD59-A6C34878D82A}">
                        <a16:rowId xmlns:a16="http://schemas.microsoft.com/office/drawing/2014/main" val="2517700260"/>
                      </a:ext>
                    </a:extLst>
                  </a:tr>
                  <a:tr h="677797">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Osteopenia</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17780" indent="-17780" algn="ctr">
                            <a:lnSpc>
                              <a:spcPct val="130000"/>
                            </a:lnSpc>
                            <a:spcBef>
                              <a:spcPts val="600"/>
                            </a:spcBef>
                            <a:spcAft>
                              <a:spcPts val="600"/>
                            </a:spcAft>
                            <a:buNone/>
                          </a:pPr>
                          <a:r>
                            <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rPr>
                            <a:t>-2,5 &lt; T &lt; -1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269572959"/>
                      </a:ext>
                    </a:extLst>
                  </a:tr>
                  <a:tr h="677797">
                    <a:tc>
                      <a:txBody>
                        <a:bodyPr/>
                        <a:lstStyle/>
                        <a:p>
                          <a:pPr marL="0" indent="0" algn="ctr">
                            <a:lnSpc>
                              <a:spcPct val="130000"/>
                            </a:lnSpc>
                            <a:spcBef>
                              <a:spcPts val="600"/>
                            </a:spcBef>
                            <a:spcAft>
                              <a:spcPts val="600"/>
                            </a:spcAft>
                            <a:buNone/>
                          </a:pPr>
                          <a:r>
                            <a:rPr lang="vi-VN" sz="2400" kern="1200" dirty="0" err="1">
                              <a:solidFill>
                                <a:schemeClr val="tx1"/>
                              </a:solidFill>
                              <a:latin typeface="Lato" panose="020F0502020204030203" pitchFamily="34" charset="0"/>
                              <a:ea typeface="Lato" panose="020F0502020204030203" pitchFamily="34" charset="0"/>
                              <a:cs typeface="Lato" panose="020F0502020204030203" pitchFamily="34" charset="0"/>
                            </a:rPr>
                            <a:t>Osteoporosis</a:t>
                          </a:r>
                          <a:endParaRPr lang="vi-VN" sz="2400" kern="1200" dirty="0">
                            <a:solidFill>
                              <a:schemeClr val="tx1"/>
                            </a:solidFill>
                            <a:latin typeface="Lato" panose="020F0502020204030203" pitchFamily="34" charset="0"/>
                            <a:ea typeface="Lato" panose="020F0502020204030203" pitchFamily="34" charset="0"/>
                            <a:cs typeface="Lato" panose="020F0502020204030203"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endParaRPr lang="vi-VN"/>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05187" t="-271171" r="-241" b="-9009"/>
                          </a:stretch>
                        </a:blipFill>
                      </a:tcPr>
                    </a:tc>
                    <a:extLst>
                      <a:ext uri="{0D108BD9-81ED-4DB2-BD59-A6C34878D82A}">
                        <a16:rowId xmlns:a16="http://schemas.microsoft.com/office/drawing/2014/main" val="528961791"/>
                      </a:ext>
                    </a:extLst>
                  </a:tr>
                </a:tbl>
              </a:graphicData>
            </a:graphic>
          </p:graphicFrame>
        </mc:Fallback>
      </mc:AlternateContent>
    </p:spTree>
    <p:extLst>
      <p:ext uri="{BB962C8B-B14F-4D97-AF65-F5344CB8AC3E}">
        <p14:creationId xmlns:p14="http://schemas.microsoft.com/office/powerpoint/2010/main" val="124188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90863-A162-B4B2-ECEF-17836517146E}"/>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26C1FD0A-8CE1-58D1-F88C-05299894A1E4}"/>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3. DEXA Equipment and Principle</a:t>
            </a:r>
            <a:endParaRPr lang="vi-VN"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pic>
        <p:nvPicPr>
          <p:cNvPr id="3074" name="Picture 2">
            <a:extLst>
              <a:ext uri="{FF2B5EF4-FFF2-40B4-BE49-F238E27FC236}">
                <a16:creationId xmlns:a16="http://schemas.microsoft.com/office/drawing/2014/main" id="{2B76EC3C-3582-D60C-8925-0D7AAC31432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99" t="3463" r="4338" b="8553"/>
          <a:stretch>
            <a:fillRect/>
          </a:stretch>
        </p:blipFill>
        <p:spPr bwMode="auto">
          <a:xfrm>
            <a:off x="838200" y="1485900"/>
            <a:ext cx="5115128" cy="4817623"/>
          </a:xfrm>
          <a:prstGeom prst="rect">
            <a:avLst/>
          </a:prstGeom>
          <a:noFill/>
          <a:extLst>
            <a:ext uri="{909E8E84-426E-40DD-AFC4-6F175D3DCCD1}">
              <a14:hiddenFill xmlns:a14="http://schemas.microsoft.com/office/drawing/2010/main">
                <a:solidFill>
                  <a:srgbClr val="FFFFFF"/>
                </a:solidFill>
              </a14:hiddenFill>
            </a:ext>
          </a:extLst>
        </p:spPr>
      </p:pic>
      <p:pic>
        <p:nvPicPr>
          <p:cNvPr id="4" name="Mô phỏng chụp">
            <a:hlinkClick r:id="" action="ppaction://media"/>
            <a:extLst>
              <a:ext uri="{FF2B5EF4-FFF2-40B4-BE49-F238E27FC236}">
                <a16:creationId xmlns:a16="http://schemas.microsoft.com/office/drawing/2014/main" id="{E2E59CA9-E5E8-C4DC-69C9-95C32F82BC81}"/>
              </a:ext>
            </a:extLst>
          </p:cNvPr>
          <p:cNvPicPr>
            <a:picLocks noChangeAspect="1"/>
          </p:cNvPicPr>
          <p:nvPr>
            <a:videoFile r:link="rId1"/>
            <p:extLst>
              <p:ext uri="{DAA4B4D4-6D71-4841-9C94-3DE7FCFB9230}">
                <p14:media xmlns:p14="http://schemas.microsoft.com/office/powerpoint/2010/main" r:embed="rId2">
                  <p14:trim st="8501"/>
                </p14:media>
              </p:ext>
            </p:extLst>
          </p:nvPr>
        </p:nvPicPr>
        <p:blipFill>
          <a:blip r:embed="rId6"/>
          <a:stretch>
            <a:fillRect/>
          </a:stretch>
        </p:blipFill>
        <p:spPr>
          <a:xfrm>
            <a:off x="6096001" y="1485899"/>
            <a:ext cx="5257800" cy="4817623"/>
          </a:xfrm>
          <a:prstGeom prst="rect">
            <a:avLst/>
          </a:prstGeom>
        </p:spPr>
      </p:pic>
    </p:spTree>
    <p:extLst>
      <p:ext uri="{BB962C8B-B14F-4D97-AF65-F5344CB8AC3E}">
        <p14:creationId xmlns:p14="http://schemas.microsoft.com/office/powerpoint/2010/main" val="34553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16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showWhenStopped="0">
                <p:cTn id="7" repeatCount="indefinite" fill="remove"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E8F9C-1D6F-6AAD-67A1-10CA6162D724}"/>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EFD03B02-7799-0EE1-F948-9D1D125B4AD2}"/>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3. DEXA Equipment and Principle</a:t>
            </a:r>
            <a:endParaRPr lang="vi-VN"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pic>
        <p:nvPicPr>
          <p:cNvPr id="7" name="Hình ảnh 6" descr="Ảnh có chứa văn bản, ảnh chụp màn hình, In ấn, thiết kế&#10;&#10;Nội dung do AI tạo ra có thể không chính xác.">
            <a:extLst>
              <a:ext uri="{FF2B5EF4-FFF2-40B4-BE49-F238E27FC236}">
                <a16:creationId xmlns:a16="http://schemas.microsoft.com/office/drawing/2014/main" id="{D60A8492-8A5F-4E42-8905-FB99F385AD56}"/>
              </a:ext>
            </a:extLst>
          </p:cNvPr>
          <p:cNvPicPr>
            <a:picLocks noChangeAspect="1"/>
          </p:cNvPicPr>
          <p:nvPr/>
        </p:nvPicPr>
        <p:blipFill>
          <a:blip r:embed="rId3" cstate="print">
            <a:extLst>
              <a:ext uri="{28A0092B-C50C-407E-A947-70E740481C1C}">
                <a14:useLocalDpi xmlns:a14="http://schemas.microsoft.com/office/drawing/2010/main" val="0"/>
              </a:ext>
            </a:extLst>
          </a:blip>
          <a:srcRect t="57316" r="53237" b="14302"/>
          <a:stretch/>
        </p:blipFill>
        <p:spPr>
          <a:xfrm>
            <a:off x="8027670" y="1414463"/>
            <a:ext cx="3547109" cy="5078412"/>
          </a:xfrm>
          <a:prstGeom prst="rect">
            <a:avLst/>
          </a:prstGeom>
        </p:spPr>
      </p:pic>
      <p:pic>
        <p:nvPicPr>
          <p:cNvPr id="8" name="Hình ảnh 7" descr="Ảnh có chứa văn bản, ảnh chụp màn hình, In ấn, thiết kế&#10;&#10;Nội dung do AI tạo ra có thể không chính xác.">
            <a:extLst>
              <a:ext uri="{FF2B5EF4-FFF2-40B4-BE49-F238E27FC236}">
                <a16:creationId xmlns:a16="http://schemas.microsoft.com/office/drawing/2014/main" id="{2AE10FE5-A0FA-8015-CB3B-989251F01895}"/>
              </a:ext>
            </a:extLst>
          </p:cNvPr>
          <p:cNvPicPr>
            <a:picLocks noChangeAspect="1"/>
          </p:cNvPicPr>
          <p:nvPr/>
        </p:nvPicPr>
        <p:blipFill>
          <a:blip r:embed="rId3" cstate="print">
            <a:extLst>
              <a:ext uri="{28A0092B-C50C-407E-A947-70E740481C1C}">
                <a14:useLocalDpi xmlns:a14="http://schemas.microsoft.com/office/drawing/2010/main" val="0"/>
              </a:ext>
            </a:extLst>
          </a:blip>
          <a:srcRect l="45934" t="38437" b="42143"/>
          <a:stretch/>
        </p:blipFill>
        <p:spPr>
          <a:xfrm>
            <a:off x="4377690" y="1414463"/>
            <a:ext cx="3547110" cy="5078412"/>
          </a:xfrm>
          <a:prstGeom prst="rect">
            <a:avLst/>
          </a:prstGeom>
        </p:spPr>
      </p:pic>
      <p:pic>
        <p:nvPicPr>
          <p:cNvPr id="9" name="Hình ảnh 8" descr="Ảnh có chứa văn bản, ảnh chụp màn hình, In ấn, thiết kế&#10;&#10;Nội dung do AI tạo ra có thể không chính xác.">
            <a:extLst>
              <a:ext uri="{FF2B5EF4-FFF2-40B4-BE49-F238E27FC236}">
                <a16:creationId xmlns:a16="http://schemas.microsoft.com/office/drawing/2014/main" id="{506EB788-8737-6234-0B7A-72D34BEE9779}"/>
              </a:ext>
            </a:extLst>
          </p:cNvPr>
          <p:cNvPicPr>
            <a:picLocks noChangeAspect="1"/>
          </p:cNvPicPr>
          <p:nvPr/>
        </p:nvPicPr>
        <p:blipFill>
          <a:blip r:embed="rId3" cstate="print">
            <a:extLst>
              <a:ext uri="{28A0092B-C50C-407E-A947-70E740481C1C}">
                <a14:useLocalDpi xmlns:a14="http://schemas.microsoft.com/office/drawing/2010/main" val="0"/>
              </a:ext>
            </a:extLst>
          </a:blip>
          <a:srcRect l="3319" t="16605" r="54232" b="51960"/>
          <a:stretch/>
        </p:blipFill>
        <p:spPr>
          <a:xfrm>
            <a:off x="838200" y="1414463"/>
            <a:ext cx="3436620" cy="5078412"/>
          </a:xfrm>
          <a:prstGeom prst="rect">
            <a:avLst/>
          </a:prstGeom>
        </p:spPr>
      </p:pic>
    </p:spTree>
    <p:extLst>
      <p:ext uri="{BB962C8B-B14F-4D97-AF65-F5344CB8AC3E}">
        <p14:creationId xmlns:p14="http://schemas.microsoft.com/office/powerpoint/2010/main" val="681306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E8F9C-1D6F-6AAD-67A1-10CA6162D724}"/>
            </a:ext>
          </a:extLst>
        </p:cNvPr>
        <p:cNvGrpSpPr/>
        <p:nvPr/>
      </p:nvGrpSpPr>
      <p:grpSpPr>
        <a:xfrm>
          <a:off x="0" y="0"/>
          <a:ext cx="0" cy="0"/>
          <a:chOff x="0" y="0"/>
          <a:chExt cx="0" cy="0"/>
        </a:xfrm>
      </p:grpSpPr>
      <p:sp>
        <p:nvSpPr>
          <p:cNvPr id="2" name="Tiêu đề 1">
            <a:extLst>
              <a:ext uri="{FF2B5EF4-FFF2-40B4-BE49-F238E27FC236}">
                <a16:creationId xmlns:a16="http://schemas.microsoft.com/office/drawing/2014/main" id="{EFD03B02-7799-0EE1-F948-9D1D125B4AD2}"/>
              </a:ext>
            </a:extLst>
          </p:cNvPr>
          <p:cNvSpPr>
            <a:spLocks noGrp="1"/>
          </p:cNvSpPr>
          <p:nvPr>
            <p:ph type="title"/>
          </p:nvPr>
        </p:nvSpPr>
        <p:spPr>
          <a:xfrm>
            <a:off x="838200" y="365125"/>
            <a:ext cx="10515600" cy="1120775"/>
          </a:xfrm>
        </p:spPr>
        <p:txBody>
          <a:bodyPr>
            <a:noAutofit/>
          </a:bodyPr>
          <a:lstStyle/>
          <a:p>
            <a:r>
              <a:rPr lang="en-GB"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rPr>
              <a:t>3. DEXA Equipment and Principle</a:t>
            </a:r>
            <a:endParaRPr lang="vi-VN" sz="3600" dirty="0">
              <a:solidFill>
                <a:schemeClr val="tx2">
                  <a:lumMod val="90000"/>
                  <a:lumOff val="10000"/>
                </a:schemeClr>
              </a:solidFill>
              <a:latin typeface="Lato" panose="020F0502020204030203" pitchFamily="34" charset="0"/>
              <a:ea typeface="Lato" panose="020F0502020204030203" pitchFamily="34" charset="0"/>
              <a:cs typeface="Lato" panose="020F0502020204030203" pitchFamily="34" charset="0"/>
            </a:endParaRPr>
          </a:p>
        </p:txBody>
      </p:sp>
      <p:pic>
        <p:nvPicPr>
          <p:cNvPr id="4" name="lv_0_20250509153519 (online-video-cutter.com)">
            <a:hlinkClick r:id="" action="ppaction://media"/>
            <a:extLst>
              <a:ext uri="{FF2B5EF4-FFF2-40B4-BE49-F238E27FC236}">
                <a16:creationId xmlns:a16="http://schemas.microsoft.com/office/drawing/2014/main" id="{1C8B762E-45D2-6445-EC7C-8F98A6DF2177}"/>
              </a:ext>
            </a:extLst>
          </p:cNvPr>
          <p:cNvPicPr>
            <a:picLocks noChangeAspect="1"/>
          </p:cNvPicPr>
          <p:nvPr>
            <a:videoFile r:link="rId1"/>
            <p:extLst>
              <p:ext uri="{DAA4B4D4-6D71-4841-9C94-3DE7FCFB9230}">
                <p14:media xmlns:p14="http://schemas.microsoft.com/office/powerpoint/2010/main" r:embed="rId2">
                  <p14:trim st="530" end="24489"/>
                </p14:media>
              </p:ext>
            </p:extLst>
          </p:nvPr>
        </p:nvPicPr>
        <p:blipFill>
          <a:blip r:embed="rId5"/>
          <a:stretch>
            <a:fillRect/>
          </a:stretch>
        </p:blipFill>
        <p:spPr>
          <a:xfrm>
            <a:off x="838200" y="1376364"/>
            <a:ext cx="10515600" cy="5078411"/>
          </a:xfrm>
          <a:prstGeom prst="rect">
            <a:avLst/>
          </a:prstGeom>
        </p:spPr>
      </p:pic>
    </p:spTree>
    <p:extLst>
      <p:ext uri="{BB962C8B-B14F-4D97-AF65-F5344CB8AC3E}">
        <p14:creationId xmlns:p14="http://schemas.microsoft.com/office/powerpoint/2010/main" val="2210301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551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theme/theme1.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hủ đề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435</TotalTime>
  <Words>1234</Words>
  <Application>Microsoft Office PowerPoint</Application>
  <PresentationFormat>Màn hình rộng</PresentationFormat>
  <Paragraphs>104</Paragraphs>
  <Slides>11</Slides>
  <Notes>11</Notes>
  <HiddenSlides>0</HiddenSlides>
  <MMClips>2</MMClips>
  <ScaleCrop>false</ScaleCrop>
  <HeadingPairs>
    <vt:vector size="6" baseType="variant">
      <vt:variant>
        <vt:lpstr>Phông được Dùng</vt:lpstr>
      </vt:variant>
      <vt:variant>
        <vt:i4>4</vt:i4>
      </vt:variant>
      <vt:variant>
        <vt:lpstr>Chủ đề</vt:lpstr>
      </vt:variant>
      <vt:variant>
        <vt:i4>1</vt:i4>
      </vt:variant>
      <vt:variant>
        <vt:lpstr>Tiêu đề Bản chiếu</vt:lpstr>
      </vt:variant>
      <vt:variant>
        <vt:i4>11</vt:i4>
      </vt:variant>
    </vt:vector>
  </HeadingPairs>
  <TitlesOfParts>
    <vt:vector size="16" baseType="lpstr">
      <vt:lpstr>Arial</vt:lpstr>
      <vt:lpstr>Cambria Math</vt:lpstr>
      <vt:lpstr>Lato</vt:lpstr>
      <vt:lpstr>Times New Roman</vt:lpstr>
      <vt:lpstr>Chủ đề Office</vt:lpstr>
      <vt:lpstr>Introduction to Dual-Energy X-ray Absorptiometry (DEXA) for Bone Mineral Density Measurement</vt:lpstr>
      <vt:lpstr>Table of Contents</vt:lpstr>
      <vt:lpstr>1. Overview of Bone Mineral Density Measurement</vt:lpstr>
      <vt:lpstr>1. Overview of Bone Mineral Density Measurement</vt:lpstr>
      <vt:lpstr>2. DEXA Measurement and Formula</vt:lpstr>
      <vt:lpstr>2. DEXA Measurement and Formula</vt:lpstr>
      <vt:lpstr>3. DEXA Equipment and Principle</vt:lpstr>
      <vt:lpstr>3. DEXA Equipment and Principle</vt:lpstr>
      <vt:lpstr>3. DEXA Equipment and Principle</vt:lpstr>
      <vt:lpstr>4. Clinical Significance</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Tran Le Phu Quang 20217531</dc:creator>
  <cp:lastModifiedBy>Tran Le Phu Quang 20217531</cp:lastModifiedBy>
  <cp:revision>1</cp:revision>
  <dcterms:created xsi:type="dcterms:W3CDTF">2025-08-17T11:15:21Z</dcterms:created>
  <dcterms:modified xsi:type="dcterms:W3CDTF">2025-08-17T18:30:57Z</dcterms:modified>
</cp:coreProperties>
</file>