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6.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7.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59" r:id="rId2"/>
    <p:sldId id="257" r:id="rId3"/>
    <p:sldId id="289" r:id="rId4"/>
    <p:sldId id="316" r:id="rId5"/>
    <p:sldId id="264" r:id="rId6"/>
    <p:sldId id="265" r:id="rId7"/>
    <p:sldId id="306" r:id="rId8"/>
    <p:sldId id="268" r:id="rId9"/>
    <p:sldId id="269" r:id="rId10"/>
    <p:sldId id="270" r:id="rId11"/>
    <p:sldId id="271" r:id="rId12"/>
    <p:sldId id="272" r:id="rId13"/>
    <p:sldId id="273" r:id="rId14"/>
    <p:sldId id="292" r:id="rId15"/>
    <p:sldId id="295" r:id="rId16"/>
    <p:sldId id="276" r:id="rId17"/>
    <p:sldId id="291" r:id="rId18"/>
    <p:sldId id="277" r:id="rId19"/>
    <p:sldId id="279" r:id="rId20"/>
    <p:sldId id="262" r:id="rId21"/>
    <p:sldId id="280" r:id="rId22"/>
    <p:sldId id="294" r:id="rId23"/>
    <p:sldId id="293" r:id="rId24"/>
    <p:sldId id="308" r:id="rId25"/>
    <p:sldId id="296" r:id="rId26"/>
    <p:sldId id="290" r:id="rId27"/>
    <p:sldId id="300" r:id="rId28"/>
    <p:sldId id="309" r:id="rId29"/>
    <p:sldId id="312" r:id="rId30"/>
    <p:sldId id="313" r:id="rId31"/>
    <p:sldId id="314" r:id="rId32"/>
    <p:sldId id="315" r:id="rId33"/>
    <p:sldId id="310" r:id="rId34"/>
    <p:sldId id="311"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003366"/>
    <a:srgbClr val="00376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69804" autoAdjust="0"/>
  </p:normalViewPr>
  <p:slideViewPr>
    <p:cSldViewPr snapToGrid="0">
      <p:cViewPr varScale="1">
        <p:scale>
          <a:sx n="54" d="100"/>
          <a:sy n="54" d="100"/>
        </p:scale>
        <p:origin x="1685"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D:\&#272;&#7891;%20&#225;n\&#272;&#7891;%20&#225;n%20THV\Result%20TCP_NTCP_1.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D:\&#272;&#7891;%20&#225;n\&#272;&#7891;%20&#225;n%20THV\Result%20TCP_NTCP_1.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D:\&#272;&#7891;%20&#225;n\&#272;&#7891;%20&#225;n%20THV\Result%20TCP_NTCP_1.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D:\&#272;&#7891;%20&#225;n\&#272;&#7891;%20&#225;n%20THV\Result%20TCP_NTCP_1.xlsx"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oleObject" Target="file:///D:\&#272;&#7891;%20&#225;n\&#272;&#7891;%20&#225;n%20THV\Result%20TCP_NTCP_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272;&#7891;%20&#225;n\&#272;&#7891;%20&#225;n%20THV\Result%20TCP_NTCP_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272;&#7891;%20&#225;n\&#272;&#7891;%20&#225;n%20THV\Result%20TCP_NTCP_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272;&#7891;%20&#225;n\&#272;&#7891;%20&#225;n%20THV\Result%20TCP_NTCP_1.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272;&#7891;%20&#225;n\&#272;&#7891;%20&#225;n%20THV\Result%20TCP_NTCP_1.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D:\&#272;&#7891;%20&#225;n\&#272;&#7891;%20&#225;n%20THV\Result%20TCP_NTCP_1.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D:\&#272;&#7891;%20&#225;n\&#272;&#7891;%20&#225;n%20THV\Result%20TCP_NTCP_1.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D:\&#272;&#7891;%20&#225;n\Data%20prostate\RESULT_CF_HF\SUM_RESULT_ALL%20PARAMETER.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atin typeface="+mj-lt"/>
                <a:ea typeface="Lato" panose="020F0502020204030203" pitchFamily="34" charset="0"/>
                <a:cs typeface="Lato" panose="020F0502020204030203" pitchFamily="34" charset="0"/>
              </a:rPr>
              <a:t>CI</a:t>
            </a:r>
            <a:r>
              <a:rPr lang="en-US" baseline="0">
                <a:latin typeface="+mj-lt"/>
                <a:ea typeface="Lato" panose="020F0502020204030203" pitchFamily="34" charset="0"/>
                <a:cs typeface="Lato" panose="020F0502020204030203" pitchFamily="34" charset="0"/>
              </a:rPr>
              <a:t> - Paddick</a:t>
            </a:r>
            <a:endParaRPr lang="en-US">
              <a:latin typeface="+mj-lt"/>
              <a:ea typeface="Lato" panose="020F0502020204030203" pitchFamily="34" charset="0"/>
              <a:cs typeface="Lato" panose="020F0502020204030203" pitchFamily="34"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803201833660228"/>
          <c:y val="0.18849741081762247"/>
          <c:w val="0.83819446033274614"/>
          <c:h val="0.54296151482073074"/>
        </c:manualLayout>
      </c:layout>
      <c:barChart>
        <c:barDir val="col"/>
        <c:grouping val="clustered"/>
        <c:varyColors val="0"/>
        <c:ser>
          <c:idx val="0"/>
          <c:order val="0"/>
          <c:tx>
            <c:strRef>
              <c:f>'CI, HI, GI'!$X$1</c:f>
              <c:strCache>
                <c:ptCount val="1"/>
                <c:pt idx="0">
                  <c:v>CF</c:v>
                </c:pt>
              </c:strCache>
            </c:strRef>
          </c:tx>
          <c:spPr>
            <a:solidFill>
              <a:schemeClr val="accent1"/>
            </a:solidFill>
            <a:ln>
              <a:noFill/>
            </a:ln>
            <a:effectLst/>
          </c:spPr>
          <c:invertIfNegative val="0"/>
          <c:cat>
            <c:numRef>
              <c:f>'CI, HI, GI'!$W$2:$W$23</c:f>
              <c:numCache>
                <c:formatCode>General</c:formatCode>
                <c:ptCount val="22"/>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numCache>
            </c:numRef>
          </c:cat>
          <c:val>
            <c:numRef>
              <c:f>'CI, HI, GI'!$X$2:$X$23</c:f>
              <c:numCache>
                <c:formatCode>General</c:formatCode>
                <c:ptCount val="22"/>
                <c:pt idx="0">
                  <c:v>0.90169540069294396</c:v>
                </c:pt>
                <c:pt idx="1">
                  <c:v>0.88572735249108003</c:v>
                </c:pt>
                <c:pt idx="2">
                  <c:v>0.89154921944568799</c:v>
                </c:pt>
                <c:pt idx="3">
                  <c:v>0.87200087030662299</c:v>
                </c:pt>
                <c:pt idx="4">
                  <c:v>0.91566916695810296</c:v>
                </c:pt>
                <c:pt idx="5">
                  <c:v>0.91108488484528904</c:v>
                </c:pt>
                <c:pt idx="6">
                  <c:v>0.89556486986536099</c:v>
                </c:pt>
                <c:pt idx="7">
                  <c:v>0.93340736434882898</c:v>
                </c:pt>
                <c:pt idx="8">
                  <c:v>0.91781147907755301</c:v>
                </c:pt>
                <c:pt idx="9">
                  <c:v>0.91749836918712602</c:v>
                </c:pt>
                <c:pt idx="10">
                  <c:v>0.89006948697062505</c:v>
                </c:pt>
                <c:pt idx="11">
                  <c:v>0.93097895370329298</c:v>
                </c:pt>
                <c:pt idx="12">
                  <c:v>0.90158884260244498</c:v>
                </c:pt>
                <c:pt idx="13">
                  <c:v>0.89958709939987902</c:v>
                </c:pt>
                <c:pt idx="14">
                  <c:v>0.85408313092467802</c:v>
                </c:pt>
                <c:pt idx="15">
                  <c:v>0.86475210232232103</c:v>
                </c:pt>
                <c:pt idx="16">
                  <c:v>0.92488718986754903</c:v>
                </c:pt>
                <c:pt idx="17">
                  <c:v>0.87436536561423195</c:v>
                </c:pt>
                <c:pt idx="18">
                  <c:v>0.92875466463558598</c:v>
                </c:pt>
                <c:pt idx="19">
                  <c:v>0.89351346934883902</c:v>
                </c:pt>
                <c:pt idx="20">
                  <c:v>0.92285869116196395</c:v>
                </c:pt>
                <c:pt idx="21">
                  <c:v>0.91254673862579205</c:v>
                </c:pt>
              </c:numCache>
            </c:numRef>
          </c:val>
          <c:extLst>
            <c:ext xmlns:c16="http://schemas.microsoft.com/office/drawing/2014/chart" uri="{C3380CC4-5D6E-409C-BE32-E72D297353CC}">
              <c16:uniqueId val="{00000000-A643-41D6-9121-07EE7558F857}"/>
            </c:ext>
          </c:extLst>
        </c:ser>
        <c:ser>
          <c:idx val="1"/>
          <c:order val="1"/>
          <c:tx>
            <c:strRef>
              <c:f>'CI, HI, GI'!$Y$1</c:f>
              <c:strCache>
                <c:ptCount val="1"/>
                <c:pt idx="0">
                  <c:v>HF</c:v>
                </c:pt>
              </c:strCache>
            </c:strRef>
          </c:tx>
          <c:spPr>
            <a:solidFill>
              <a:schemeClr val="accent2"/>
            </a:solidFill>
            <a:ln>
              <a:noFill/>
            </a:ln>
            <a:effectLst/>
          </c:spPr>
          <c:invertIfNegative val="0"/>
          <c:cat>
            <c:numRef>
              <c:f>'CI, HI, GI'!$W$2:$W$23</c:f>
              <c:numCache>
                <c:formatCode>General</c:formatCode>
                <c:ptCount val="22"/>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numCache>
            </c:numRef>
          </c:cat>
          <c:val>
            <c:numRef>
              <c:f>'CI, HI, GI'!$Y$2:$Y$23</c:f>
              <c:numCache>
                <c:formatCode>General</c:formatCode>
                <c:ptCount val="22"/>
                <c:pt idx="0">
                  <c:v>0.92659610388361002</c:v>
                </c:pt>
                <c:pt idx="1">
                  <c:v>0.87131936856778602</c:v>
                </c:pt>
                <c:pt idx="2">
                  <c:v>0.88364804249644102</c:v>
                </c:pt>
                <c:pt idx="3">
                  <c:v>0.87644659291805704</c:v>
                </c:pt>
                <c:pt idx="4">
                  <c:v>0.91169599252693001</c:v>
                </c:pt>
                <c:pt idx="5">
                  <c:v>0.90127038741538801</c:v>
                </c:pt>
                <c:pt idx="6">
                  <c:v>0.88887258777303901</c:v>
                </c:pt>
                <c:pt idx="7">
                  <c:v>0.92952226134892502</c:v>
                </c:pt>
                <c:pt idx="8">
                  <c:v>0.92853585904633895</c:v>
                </c:pt>
                <c:pt idx="9">
                  <c:v>0.91652960769130898</c:v>
                </c:pt>
                <c:pt idx="10">
                  <c:v>0.90176547601250501</c:v>
                </c:pt>
                <c:pt idx="11">
                  <c:v>0.888440246753329</c:v>
                </c:pt>
                <c:pt idx="12">
                  <c:v>0.91036331607015697</c:v>
                </c:pt>
                <c:pt idx="13">
                  <c:v>0.85681337073477604</c:v>
                </c:pt>
                <c:pt idx="14">
                  <c:v>0.92493098407215901</c:v>
                </c:pt>
                <c:pt idx="15">
                  <c:v>0.90532760010511804</c:v>
                </c:pt>
                <c:pt idx="16">
                  <c:v>0.94815758539468398</c:v>
                </c:pt>
                <c:pt idx="17">
                  <c:v>0.87831244826337096</c:v>
                </c:pt>
                <c:pt idx="18">
                  <c:v>0.92586573674803996</c:v>
                </c:pt>
                <c:pt idx="19">
                  <c:v>0.90755235204093299</c:v>
                </c:pt>
                <c:pt idx="20">
                  <c:v>0.92848541172198495</c:v>
                </c:pt>
                <c:pt idx="21">
                  <c:v>0.90252972047179902</c:v>
                </c:pt>
              </c:numCache>
            </c:numRef>
          </c:val>
          <c:extLst>
            <c:ext xmlns:c16="http://schemas.microsoft.com/office/drawing/2014/chart" uri="{C3380CC4-5D6E-409C-BE32-E72D297353CC}">
              <c16:uniqueId val="{00000001-A643-41D6-9121-07EE7558F857}"/>
            </c:ext>
          </c:extLst>
        </c:ser>
        <c:dLbls>
          <c:showLegendKey val="0"/>
          <c:showVal val="0"/>
          <c:showCatName val="0"/>
          <c:showSerName val="0"/>
          <c:showPercent val="0"/>
          <c:showBubbleSize val="0"/>
        </c:dLbls>
        <c:gapWidth val="219"/>
        <c:overlap val="-27"/>
        <c:axId val="1068790272"/>
        <c:axId val="1068784992"/>
      </c:barChart>
      <c:catAx>
        <c:axId val="106879027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a:t>Patients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784992"/>
        <c:crosses val="autoZero"/>
        <c:auto val="1"/>
        <c:lblAlgn val="ctr"/>
        <c:lblOffset val="100"/>
        <c:noMultiLvlLbl val="0"/>
      </c:catAx>
      <c:valAx>
        <c:axId val="1068784992"/>
        <c:scaling>
          <c:orientation val="minMax"/>
          <c:max val="1"/>
          <c:min val="0.70000000000000007"/>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aseline="0"/>
                  <a:t>CI Index</a:t>
                </a:r>
                <a:endParaRPr lang="en-US" sz="12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7902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300"/>
              <a:t>NTCP</a:t>
            </a:r>
            <a:r>
              <a:rPr lang="en-US" sz="1300" baseline="0"/>
              <a:t> - Bladder</a:t>
            </a:r>
            <a:endParaRPr lang="en-US" sz="130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8990345699911035"/>
          <c:y val="0.18846533141443753"/>
          <c:w val="0.7795410055262515"/>
          <c:h val="0.55348058844494208"/>
        </c:manualLayout>
      </c:layout>
      <c:barChart>
        <c:barDir val="col"/>
        <c:grouping val="clustered"/>
        <c:varyColors val="0"/>
        <c:ser>
          <c:idx val="0"/>
          <c:order val="0"/>
          <c:tx>
            <c:strRef>
              <c:f>'Turkish logit_new'!$O$1</c:f>
              <c:strCache>
                <c:ptCount val="1"/>
                <c:pt idx="0">
                  <c:v>CF</c:v>
                </c:pt>
              </c:strCache>
            </c:strRef>
          </c:tx>
          <c:spPr>
            <a:solidFill>
              <a:schemeClr val="accent1"/>
            </a:solidFill>
            <a:ln>
              <a:noFill/>
            </a:ln>
            <a:effectLst/>
          </c:spPr>
          <c:invertIfNegative val="0"/>
          <c:val>
            <c:numRef>
              <c:f>'Turkish logit_new'!$O$2:$O$23</c:f>
              <c:numCache>
                <c:formatCode>General</c:formatCode>
                <c:ptCount val="22"/>
                <c:pt idx="0" formatCode="0.00E+00">
                  <c:v>6.03685718171099E-5</c:v>
                </c:pt>
                <c:pt idx="1">
                  <c:v>2.9078036959201302E-3</c:v>
                </c:pt>
                <c:pt idx="2" formatCode="0.00E+00">
                  <c:v>1.9485778726119499E-11</c:v>
                </c:pt>
                <c:pt idx="3" formatCode="0.00E+00">
                  <c:v>9.0052834200786008E-6</c:v>
                </c:pt>
                <c:pt idx="4">
                  <c:v>2.7578830576898798E-3</c:v>
                </c:pt>
                <c:pt idx="5">
                  <c:v>1.1928877566457099E-2</c:v>
                </c:pt>
                <c:pt idx="6" formatCode="0.00E+00">
                  <c:v>3.90286504470904E-7</c:v>
                </c:pt>
                <c:pt idx="7">
                  <c:v>8.7340450984782301E-3</c:v>
                </c:pt>
                <c:pt idx="8" formatCode="0.00E+00">
                  <c:v>4.3223328539555198E-6</c:v>
                </c:pt>
                <c:pt idx="9">
                  <c:v>1.57748331505194E-3</c:v>
                </c:pt>
                <c:pt idx="10" formatCode="0.00E+00">
                  <c:v>2.7242032670695399E-9</c:v>
                </c:pt>
                <c:pt idx="11" formatCode="0.00E+00">
                  <c:v>1.6122038786782801E-8</c:v>
                </c:pt>
                <c:pt idx="12" formatCode="0.00E+00">
                  <c:v>2.9938040899505198E-7</c:v>
                </c:pt>
                <c:pt idx="13" formatCode="0.00E+00">
                  <c:v>9.2988715669640298E-6</c:v>
                </c:pt>
                <c:pt idx="14" formatCode="0.00E+00">
                  <c:v>7.9160440100586004E-7</c:v>
                </c:pt>
                <c:pt idx="15" formatCode="0.00E+00">
                  <c:v>3.3588342035171203E-8</c:v>
                </c:pt>
                <c:pt idx="16">
                  <c:v>1.5818711029340199E-3</c:v>
                </c:pt>
                <c:pt idx="17">
                  <c:v>2.8486173033173598E-3</c:v>
                </c:pt>
                <c:pt idx="18">
                  <c:v>3.3703380964656099E-3</c:v>
                </c:pt>
                <c:pt idx="19" formatCode="0.00E+00">
                  <c:v>9.7663594653582695E-7</c:v>
                </c:pt>
                <c:pt idx="20">
                  <c:v>2.83535786931652E-3</c:v>
                </c:pt>
                <c:pt idx="21">
                  <c:v>2.4990978398280899E-4</c:v>
                </c:pt>
              </c:numCache>
            </c:numRef>
          </c:val>
          <c:extLst>
            <c:ext xmlns:c16="http://schemas.microsoft.com/office/drawing/2014/chart" uri="{C3380CC4-5D6E-409C-BE32-E72D297353CC}">
              <c16:uniqueId val="{00000000-B8DA-4671-9C8B-528754D4E85D}"/>
            </c:ext>
          </c:extLst>
        </c:ser>
        <c:ser>
          <c:idx val="1"/>
          <c:order val="1"/>
          <c:tx>
            <c:strRef>
              <c:f>'Turkish logit_new'!$P$1</c:f>
              <c:strCache>
                <c:ptCount val="1"/>
                <c:pt idx="0">
                  <c:v>HF</c:v>
                </c:pt>
              </c:strCache>
            </c:strRef>
          </c:tx>
          <c:spPr>
            <a:solidFill>
              <a:schemeClr val="accent2"/>
            </a:solidFill>
            <a:ln>
              <a:noFill/>
            </a:ln>
            <a:effectLst/>
          </c:spPr>
          <c:invertIfNegative val="0"/>
          <c:val>
            <c:numRef>
              <c:f>'Turkish logit_new'!$P$2:$P$23</c:f>
              <c:numCache>
                <c:formatCode>General</c:formatCode>
                <c:ptCount val="22"/>
                <c:pt idx="0" formatCode="0.00E+00">
                  <c:v>3.3985285286489698E-6</c:v>
                </c:pt>
                <c:pt idx="1">
                  <c:v>2.7859105952828298E-4</c:v>
                </c:pt>
                <c:pt idx="2" formatCode="0.00E+00">
                  <c:v>1.24625815909833E-11</c:v>
                </c:pt>
                <c:pt idx="3" formatCode="0.00E+00">
                  <c:v>5.8656303470248601E-7</c:v>
                </c:pt>
                <c:pt idx="4">
                  <c:v>2.3654252835276899E-4</c:v>
                </c:pt>
                <c:pt idx="5">
                  <c:v>7.7324134899381999E-4</c:v>
                </c:pt>
                <c:pt idx="6" formatCode="0.00E+00">
                  <c:v>2.2701733771672801E-8</c:v>
                </c:pt>
                <c:pt idx="7">
                  <c:v>1.01035796827246E-3</c:v>
                </c:pt>
                <c:pt idx="8" formatCode="0.00E+00">
                  <c:v>2.1421190121829299E-7</c:v>
                </c:pt>
                <c:pt idx="9">
                  <c:v>1.5110147534261101E-4</c:v>
                </c:pt>
                <c:pt idx="10" formatCode="0.00E+00">
                  <c:v>1.94554205526023E-10</c:v>
                </c:pt>
                <c:pt idx="11" formatCode="0.00E+00">
                  <c:v>2.23311818101711E-9</c:v>
                </c:pt>
                <c:pt idx="12" formatCode="0.00E+00">
                  <c:v>2.6817536143372999E-8</c:v>
                </c:pt>
                <c:pt idx="13" formatCode="0.00E+00">
                  <c:v>1.3364128655822699E-6</c:v>
                </c:pt>
                <c:pt idx="14" formatCode="0.00E+00">
                  <c:v>3.2036567697473897E-8</c:v>
                </c:pt>
                <c:pt idx="15" formatCode="0.00E+00">
                  <c:v>1.9460583148246202E-9</c:v>
                </c:pt>
                <c:pt idx="16">
                  <c:v>1.88422369287157E-4</c:v>
                </c:pt>
                <c:pt idx="17">
                  <c:v>2.8322794218406101E-4</c:v>
                </c:pt>
                <c:pt idx="18">
                  <c:v>1.87291548330031E-4</c:v>
                </c:pt>
                <c:pt idx="19" formatCode="0.00E+00">
                  <c:v>6.5988468879793004E-8</c:v>
                </c:pt>
                <c:pt idx="20">
                  <c:v>3.8275422404838701E-4</c:v>
                </c:pt>
                <c:pt idx="21" formatCode="0.00E+00">
                  <c:v>1.6589361479436001E-5</c:v>
                </c:pt>
              </c:numCache>
            </c:numRef>
          </c:val>
          <c:extLst>
            <c:ext xmlns:c16="http://schemas.microsoft.com/office/drawing/2014/chart" uri="{C3380CC4-5D6E-409C-BE32-E72D297353CC}">
              <c16:uniqueId val="{00000001-B8DA-4671-9C8B-528754D4E85D}"/>
            </c:ext>
          </c:extLst>
        </c:ser>
        <c:dLbls>
          <c:showLegendKey val="0"/>
          <c:showVal val="0"/>
          <c:showCatName val="0"/>
          <c:showSerName val="0"/>
          <c:showPercent val="0"/>
          <c:showBubbleSize val="0"/>
        </c:dLbls>
        <c:gapWidth val="219"/>
        <c:overlap val="-27"/>
        <c:axId val="1068820032"/>
        <c:axId val="1068820512"/>
      </c:barChart>
      <c:catAx>
        <c:axId val="106882003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a:t>Patients</a:t>
                </a:r>
              </a:p>
            </c:rich>
          </c:tx>
          <c:layout>
            <c:manualLayout>
              <c:xMode val="edge"/>
              <c:yMode val="edge"/>
              <c:x val="0.48515466848474376"/>
              <c:y val="0.80448926252821518"/>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20512"/>
        <c:crosses val="autoZero"/>
        <c:auto val="1"/>
        <c:lblAlgn val="ctr"/>
        <c:lblOffset val="100"/>
        <c:noMultiLvlLbl val="0"/>
      </c:catAx>
      <c:valAx>
        <c:axId val="1068820512"/>
        <c:scaling>
          <c:orientation val="minMax"/>
          <c:max val="1.4000000000000002E-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aseline="0"/>
                  <a:t>NTCP indices</a:t>
                </a:r>
                <a:endParaRPr lang="en-US" sz="12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200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NTCP</a:t>
            </a:r>
            <a:r>
              <a:rPr lang="en-US" baseline="0"/>
              <a:t> - Rectum</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5905599300087489"/>
          <c:y val="0.18846540888776345"/>
          <c:w val="0.81316622922134729"/>
          <c:h val="0.53259781110953985"/>
        </c:manualLayout>
      </c:layout>
      <c:barChart>
        <c:barDir val="col"/>
        <c:grouping val="clustered"/>
        <c:varyColors val="0"/>
        <c:ser>
          <c:idx val="0"/>
          <c:order val="0"/>
          <c:tx>
            <c:strRef>
              <c:f>'Turkish logit_new'!$S$1</c:f>
              <c:strCache>
                <c:ptCount val="1"/>
                <c:pt idx="0">
                  <c:v>CF</c:v>
                </c:pt>
              </c:strCache>
            </c:strRef>
          </c:tx>
          <c:spPr>
            <a:solidFill>
              <a:schemeClr val="accent1"/>
            </a:solidFill>
            <a:ln>
              <a:noFill/>
            </a:ln>
            <a:effectLst/>
          </c:spPr>
          <c:invertIfNegative val="0"/>
          <c:val>
            <c:numRef>
              <c:f>'Turkish logit_new'!$S$2:$S$23</c:f>
              <c:numCache>
                <c:formatCode>General</c:formatCode>
                <c:ptCount val="22"/>
                <c:pt idx="0">
                  <c:v>4.8988070354368998E-3</c:v>
                </c:pt>
                <c:pt idx="1">
                  <c:v>8.9364793767765707E-3</c:v>
                </c:pt>
                <c:pt idx="2">
                  <c:v>1.5840256844926401E-3</c:v>
                </c:pt>
                <c:pt idx="3">
                  <c:v>1.25415664091495E-2</c:v>
                </c:pt>
                <c:pt idx="4">
                  <c:v>8.8855932111119793E-3</c:v>
                </c:pt>
                <c:pt idx="5">
                  <c:v>1.67817320044166E-2</c:v>
                </c:pt>
                <c:pt idx="6">
                  <c:v>6.8805579318870396E-3</c:v>
                </c:pt>
                <c:pt idx="7">
                  <c:v>5.1260373835944504E-3</c:v>
                </c:pt>
                <c:pt idx="8">
                  <c:v>9.1719088345103197E-3</c:v>
                </c:pt>
                <c:pt idx="9">
                  <c:v>6.21884107058441E-3</c:v>
                </c:pt>
                <c:pt idx="10">
                  <c:v>6.0564669093893901E-3</c:v>
                </c:pt>
                <c:pt idx="11">
                  <c:v>1.4547699230888399E-2</c:v>
                </c:pt>
                <c:pt idx="12">
                  <c:v>4.1730481972309403E-3</c:v>
                </c:pt>
                <c:pt idx="13">
                  <c:v>1.04367754343973E-2</c:v>
                </c:pt>
                <c:pt idx="14">
                  <c:v>4.10154422794536E-3</c:v>
                </c:pt>
                <c:pt idx="15">
                  <c:v>1.7832091036313099E-3</c:v>
                </c:pt>
                <c:pt idx="16">
                  <c:v>4.2350687723616103E-3</c:v>
                </c:pt>
                <c:pt idx="17">
                  <c:v>3.7227263054346398E-3</c:v>
                </c:pt>
                <c:pt idx="18">
                  <c:v>7.4431702821041897E-3</c:v>
                </c:pt>
                <c:pt idx="19">
                  <c:v>1.3905871559255E-2</c:v>
                </c:pt>
                <c:pt idx="20">
                  <c:v>9.1190241254089505E-3</c:v>
                </c:pt>
                <c:pt idx="21">
                  <c:v>1.3933058942240201E-2</c:v>
                </c:pt>
              </c:numCache>
            </c:numRef>
          </c:val>
          <c:extLst>
            <c:ext xmlns:c16="http://schemas.microsoft.com/office/drawing/2014/chart" uri="{C3380CC4-5D6E-409C-BE32-E72D297353CC}">
              <c16:uniqueId val="{00000000-4FFD-4A2D-91A6-3190DD7FCE55}"/>
            </c:ext>
          </c:extLst>
        </c:ser>
        <c:ser>
          <c:idx val="1"/>
          <c:order val="1"/>
          <c:tx>
            <c:strRef>
              <c:f>'Turkish logit_new'!$T$1</c:f>
              <c:strCache>
                <c:ptCount val="1"/>
                <c:pt idx="0">
                  <c:v>HF</c:v>
                </c:pt>
              </c:strCache>
            </c:strRef>
          </c:tx>
          <c:spPr>
            <a:solidFill>
              <a:schemeClr val="accent2"/>
            </a:solidFill>
            <a:ln>
              <a:noFill/>
            </a:ln>
            <a:effectLst/>
          </c:spPr>
          <c:invertIfNegative val="0"/>
          <c:val>
            <c:numRef>
              <c:f>'Turkish logit_new'!$T$2:$T$23</c:f>
              <c:numCache>
                <c:formatCode>General</c:formatCode>
                <c:ptCount val="22"/>
                <c:pt idx="0">
                  <c:v>5.5537497491070802E-4</c:v>
                </c:pt>
                <c:pt idx="1">
                  <c:v>2.6112913255006498E-3</c:v>
                </c:pt>
                <c:pt idx="2">
                  <c:v>4.2157546295158997E-4</c:v>
                </c:pt>
                <c:pt idx="3">
                  <c:v>3.37093070382958E-3</c:v>
                </c:pt>
                <c:pt idx="4">
                  <c:v>2.4203404451411999E-3</c:v>
                </c:pt>
                <c:pt idx="5">
                  <c:v>4.3200963499782398E-3</c:v>
                </c:pt>
                <c:pt idx="6">
                  <c:v>7.3032551505097896E-4</c:v>
                </c:pt>
                <c:pt idx="7">
                  <c:v>7.4485770498274896E-4</c:v>
                </c:pt>
                <c:pt idx="8">
                  <c:v>1.2914768352978701E-3</c:v>
                </c:pt>
                <c:pt idx="9">
                  <c:v>7.3457513829726297E-4</c:v>
                </c:pt>
                <c:pt idx="10">
                  <c:v>1.4449392707134999E-3</c:v>
                </c:pt>
                <c:pt idx="11">
                  <c:v>5.2009052057259498E-3</c:v>
                </c:pt>
                <c:pt idx="12">
                  <c:v>8.6957848168791002E-4</c:v>
                </c:pt>
                <c:pt idx="13">
                  <c:v>2.26291533699428E-3</c:v>
                </c:pt>
                <c:pt idx="14">
                  <c:v>9.1268682198936395E-4</c:v>
                </c:pt>
                <c:pt idx="15">
                  <c:v>6.0878632651540103E-4</c:v>
                </c:pt>
                <c:pt idx="16">
                  <c:v>6.4283787809583004E-4</c:v>
                </c:pt>
                <c:pt idx="17">
                  <c:v>1.5458776689180199E-3</c:v>
                </c:pt>
                <c:pt idx="18">
                  <c:v>1.23737192945253E-3</c:v>
                </c:pt>
                <c:pt idx="19">
                  <c:v>2.0400014635756801E-3</c:v>
                </c:pt>
                <c:pt idx="20">
                  <c:v>1.9102471245174999E-3</c:v>
                </c:pt>
                <c:pt idx="21">
                  <c:v>1.4548460195064701E-3</c:v>
                </c:pt>
              </c:numCache>
            </c:numRef>
          </c:val>
          <c:extLst>
            <c:ext xmlns:c16="http://schemas.microsoft.com/office/drawing/2014/chart" uri="{C3380CC4-5D6E-409C-BE32-E72D297353CC}">
              <c16:uniqueId val="{00000001-4FFD-4A2D-91A6-3190DD7FCE55}"/>
            </c:ext>
          </c:extLst>
        </c:ser>
        <c:dLbls>
          <c:showLegendKey val="0"/>
          <c:showVal val="0"/>
          <c:showCatName val="0"/>
          <c:showSerName val="0"/>
          <c:showPercent val="0"/>
          <c:showBubbleSize val="0"/>
        </c:dLbls>
        <c:gapWidth val="219"/>
        <c:overlap val="-27"/>
        <c:axId val="1068892992"/>
        <c:axId val="1068886272"/>
      </c:barChart>
      <c:catAx>
        <c:axId val="106889299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Patients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86272"/>
        <c:crosses val="autoZero"/>
        <c:auto val="1"/>
        <c:lblAlgn val="ctr"/>
        <c:lblOffset val="100"/>
        <c:noMultiLvlLbl val="0"/>
      </c:catAx>
      <c:valAx>
        <c:axId val="10688862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NTCP indices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929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TCP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515313761004758"/>
          <c:y val="0.18846540888776345"/>
          <c:w val="0.82984685692188487"/>
          <c:h val="0.52737716266389545"/>
        </c:manualLayout>
      </c:layout>
      <c:barChart>
        <c:barDir val="col"/>
        <c:grouping val="clustered"/>
        <c:varyColors val="0"/>
        <c:ser>
          <c:idx val="0"/>
          <c:order val="0"/>
          <c:tx>
            <c:strRef>
              <c:f>'Turkish logit_new'!$W$1</c:f>
              <c:strCache>
                <c:ptCount val="1"/>
                <c:pt idx="0">
                  <c:v>CF</c:v>
                </c:pt>
              </c:strCache>
            </c:strRef>
          </c:tx>
          <c:spPr>
            <a:solidFill>
              <a:schemeClr val="accent1"/>
            </a:solidFill>
            <a:ln>
              <a:noFill/>
            </a:ln>
            <a:effectLst/>
          </c:spPr>
          <c:invertIfNegative val="0"/>
          <c:val>
            <c:numRef>
              <c:f>'Turkish logit_new'!$W$2:$W$23</c:f>
              <c:numCache>
                <c:formatCode>General</c:formatCode>
                <c:ptCount val="22"/>
                <c:pt idx="0">
                  <c:v>0.98537654417509601</c:v>
                </c:pt>
                <c:pt idx="1">
                  <c:v>0.98570136089740201</c:v>
                </c:pt>
                <c:pt idx="2">
                  <c:v>0.98609517356532295</c:v>
                </c:pt>
                <c:pt idx="3">
                  <c:v>0.98458599896432997</c:v>
                </c:pt>
                <c:pt idx="4">
                  <c:v>0.98482893592967802</c:v>
                </c:pt>
                <c:pt idx="5">
                  <c:v>0.98428921498882205</c:v>
                </c:pt>
                <c:pt idx="6">
                  <c:v>0.98478391817721</c:v>
                </c:pt>
                <c:pt idx="7">
                  <c:v>0.98454804804273999</c:v>
                </c:pt>
                <c:pt idx="8">
                  <c:v>0.98475763122459303</c:v>
                </c:pt>
                <c:pt idx="9">
                  <c:v>0.98506841606653395</c:v>
                </c:pt>
                <c:pt idx="10">
                  <c:v>0.98491826906365898</c:v>
                </c:pt>
                <c:pt idx="11">
                  <c:v>0.985309762902007</c:v>
                </c:pt>
                <c:pt idx="12">
                  <c:v>0.98488163070429702</c:v>
                </c:pt>
                <c:pt idx="13">
                  <c:v>0.98520004996538002</c:v>
                </c:pt>
                <c:pt idx="14">
                  <c:v>0.98527750525750502</c:v>
                </c:pt>
                <c:pt idx="15">
                  <c:v>0.98406734085855996</c:v>
                </c:pt>
                <c:pt idx="16">
                  <c:v>0.98493122956980195</c:v>
                </c:pt>
                <c:pt idx="17">
                  <c:v>0.98515897243265105</c:v>
                </c:pt>
                <c:pt idx="18">
                  <c:v>0.98552571182109505</c:v>
                </c:pt>
                <c:pt idx="19">
                  <c:v>0.98483915031931901</c:v>
                </c:pt>
                <c:pt idx="20">
                  <c:v>0.98488469365222397</c:v>
                </c:pt>
                <c:pt idx="21">
                  <c:v>0.985168131472967</c:v>
                </c:pt>
              </c:numCache>
            </c:numRef>
          </c:val>
          <c:extLst>
            <c:ext xmlns:c16="http://schemas.microsoft.com/office/drawing/2014/chart" uri="{C3380CC4-5D6E-409C-BE32-E72D297353CC}">
              <c16:uniqueId val="{00000000-DAC2-465A-8BBC-5F3F1D7A46EA}"/>
            </c:ext>
          </c:extLst>
        </c:ser>
        <c:ser>
          <c:idx val="1"/>
          <c:order val="1"/>
          <c:tx>
            <c:strRef>
              <c:f>'Turkish logit_new'!$X$1</c:f>
              <c:strCache>
                <c:ptCount val="1"/>
                <c:pt idx="0">
                  <c:v>HF</c:v>
                </c:pt>
              </c:strCache>
            </c:strRef>
          </c:tx>
          <c:spPr>
            <a:solidFill>
              <a:schemeClr val="accent2"/>
            </a:solidFill>
            <a:ln>
              <a:noFill/>
            </a:ln>
            <a:effectLst/>
          </c:spPr>
          <c:invertIfNegative val="0"/>
          <c:val>
            <c:numRef>
              <c:f>'Turkish logit_new'!$X$2:$X$23</c:f>
              <c:numCache>
                <c:formatCode>General</c:formatCode>
                <c:ptCount val="22"/>
                <c:pt idx="0">
                  <c:v>0.97967357354699902</c:v>
                </c:pt>
                <c:pt idx="1">
                  <c:v>0.98075807125187697</c:v>
                </c:pt>
                <c:pt idx="2">
                  <c:v>0.97936308199556499</c:v>
                </c:pt>
                <c:pt idx="3">
                  <c:v>0.97979923709753103</c:v>
                </c:pt>
                <c:pt idx="4">
                  <c:v>0.978480175283723</c:v>
                </c:pt>
                <c:pt idx="5">
                  <c:v>0.97825964231096596</c:v>
                </c:pt>
                <c:pt idx="6">
                  <c:v>0.97915055458765898</c:v>
                </c:pt>
                <c:pt idx="7">
                  <c:v>0.97882115598644404</c:v>
                </c:pt>
                <c:pt idx="8">
                  <c:v>0.97895475469515003</c:v>
                </c:pt>
                <c:pt idx="9">
                  <c:v>0.97995127630926504</c:v>
                </c:pt>
                <c:pt idx="10">
                  <c:v>0.97904351339246298</c:v>
                </c:pt>
                <c:pt idx="11">
                  <c:v>0.97910118511703004</c:v>
                </c:pt>
                <c:pt idx="12">
                  <c:v>0.978379500651544</c:v>
                </c:pt>
                <c:pt idx="13">
                  <c:v>0.98001892454302098</c:v>
                </c:pt>
                <c:pt idx="14">
                  <c:v>0.97908342631897005</c:v>
                </c:pt>
                <c:pt idx="15">
                  <c:v>0.97979195360768101</c:v>
                </c:pt>
                <c:pt idx="16">
                  <c:v>0.97993038183521297</c:v>
                </c:pt>
                <c:pt idx="17">
                  <c:v>0.979609601926547</c:v>
                </c:pt>
                <c:pt idx="18">
                  <c:v>0.98054250459367898</c:v>
                </c:pt>
                <c:pt idx="19">
                  <c:v>0.97918176086394604</c:v>
                </c:pt>
                <c:pt idx="20">
                  <c:v>0.97990030857764299</c:v>
                </c:pt>
                <c:pt idx="21">
                  <c:v>0.97909262053879198</c:v>
                </c:pt>
              </c:numCache>
            </c:numRef>
          </c:val>
          <c:extLst>
            <c:ext xmlns:c16="http://schemas.microsoft.com/office/drawing/2014/chart" uri="{C3380CC4-5D6E-409C-BE32-E72D297353CC}">
              <c16:uniqueId val="{00000001-DAC2-465A-8BBC-5F3F1D7A46EA}"/>
            </c:ext>
          </c:extLst>
        </c:ser>
        <c:dLbls>
          <c:showLegendKey val="0"/>
          <c:showVal val="0"/>
          <c:showCatName val="0"/>
          <c:showSerName val="0"/>
          <c:showPercent val="0"/>
          <c:showBubbleSize val="0"/>
        </c:dLbls>
        <c:gapWidth val="219"/>
        <c:overlap val="-27"/>
        <c:axId val="1068850272"/>
        <c:axId val="1068858912"/>
      </c:barChart>
      <c:catAx>
        <c:axId val="106885027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Patients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58912"/>
        <c:crosses val="autoZero"/>
        <c:auto val="1"/>
        <c:lblAlgn val="ctr"/>
        <c:lblOffset val="100"/>
        <c:noMultiLvlLbl val="0"/>
      </c:catAx>
      <c:valAx>
        <c:axId val="1068858912"/>
        <c:scaling>
          <c:orientation val="minMax"/>
          <c:max val="0.99"/>
          <c:min val="0.9"/>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TCP indices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502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GI</a:t>
            </a:r>
            <a:r>
              <a:rPr lang="en-US" baseline="0"/>
              <a:t> - Paddick</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820746363929632"/>
          <c:y val="0.18846540888776345"/>
          <c:w val="0.85273600424637186"/>
          <c:h val="0.51171521732696224"/>
        </c:manualLayout>
      </c:layout>
      <c:barChart>
        <c:barDir val="col"/>
        <c:grouping val="clustered"/>
        <c:varyColors val="0"/>
        <c:ser>
          <c:idx val="0"/>
          <c:order val="0"/>
          <c:tx>
            <c:strRef>
              <c:f>'CI, HI, GI'!$AB$1</c:f>
              <c:strCache>
                <c:ptCount val="1"/>
                <c:pt idx="0">
                  <c:v>CF</c:v>
                </c:pt>
              </c:strCache>
            </c:strRef>
          </c:tx>
          <c:spPr>
            <a:solidFill>
              <a:schemeClr val="accent1"/>
            </a:solidFill>
            <a:ln>
              <a:noFill/>
            </a:ln>
            <a:effectLst/>
          </c:spPr>
          <c:invertIfNegative val="0"/>
          <c:val>
            <c:numRef>
              <c:f>'CI, HI, GI'!$AB$2:$AB$23</c:f>
              <c:numCache>
                <c:formatCode>General</c:formatCode>
                <c:ptCount val="22"/>
                <c:pt idx="0">
                  <c:v>3.62357426330427</c:v>
                </c:pt>
                <c:pt idx="1">
                  <c:v>15.9573486218111</c:v>
                </c:pt>
                <c:pt idx="2">
                  <c:v>3.6009630506088302</c:v>
                </c:pt>
                <c:pt idx="3">
                  <c:v>3.8885494418389599</c:v>
                </c:pt>
                <c:pt idx="4">
                  <c:v>5.6618034203034604</c:v>
                </c:pt>
                <c:pt idx="5">
                  <c:v>4.0470401047046503</c:v>
                </c:pt>
                <c:pt idx="6">
                  <c:v>4.6378801250830799</c:v>
                </c:pt>
                <c:pt idx="7">
                  <c:v>17.3123718445032</c:v>
                </c:pt>
                <c:pt idx="8">
                  <c:v>3.8210420386664898</c:v>
                </c:pt>
                <c:pt idx="9">
                  <c:v>19.5561459433337</c:v>
                </c:pt>
                <c:pt idx="10">
                  <c:v>4.2637079306079997</c:v>
                </c:pt>
                <c:pt idx="11">
                  <c:v>3.9639195264741098</c:v>
                </c:pt>
                <c:pt idx="12">
                  <c:v>3.6075052211942702</c:v>
                </c:pt>
                <c:pt idx="13">
                  <c:v>3.9699547250085501</c:v>
                </c:pt>
                <c:pt idx="14">
                  <c:v>3.5657193402171501</c:v>
                </c:pt>
                <c:pt idx="15">
                  <c:v>3.48749477764511</c:v>
                </c:pt>
                <c:pt idx="16">
                  <c:v>3.98181312338028</c:v>
                </c:pt>
                <c:pt idx="17">
                  <c:v>3.8472849117965899</c:v>
                </c:pt>
                <c:pt idx="18">
                  <c:v>23.491327407583199</c:v>
                </c:pt>
                <c:pt idx="19">
                  <c:v>3.8487496320335399</c:v>
                </c:pt>
                <c:pt idx="20">
                  <c:v>3.8398439646173301</c:v>
                </c:pt>
                <c:pt idx="21">
                  <c:v>3.9485355815719001</c:v>
                </c:pt>
              </c:numCache>
            </c:numRef>
          </c:val>
          <c:extLst>
            <c:ext xmlns:c16="http://schemas.microsoft.com/office/drawing/2014/chart" uri="{C3380CC4-5D6E-409C-BE32-E72D297353CC}">
              <c16:uniqueId val="{00000000-5163-4F53-836B-A96AF7A99732}"/>
            </c:ext>
          </c:extLst>
        </c:ser>
        <c:ser>
          <c:idx val="1"/>
          <c:order val="1"/>
          <c:tx>
            <c:strRef>
              <c:f>'CI, HI, GI'!$AC$1</c:f>
              <c:strCache>
                <c:ptCount val="1"/>
                <c:pt idx="0">
                  <c:v>HF</c:v>
                </c:pt>
              </c:strCache>
            </c:strRef>
          </c:tx>
          <c:spPr>
            <a:solidFill>
              <a:schemeClr val="accent2"/>
            </a:solidFill>
            <a:ln>
              <a:noFill/>
            </a:ln>
            <a:effectLst/>
          </c:spPr>
          <c:invertIfNegative val="0"/>
          <c:val>
            <c:numRef>
              <c:f>'CI, HI, GI'!$AC$2:$AC$23</c:f>
              <c:numCache>
                <c:formatCode>General</c:formatCode>
                <c:ptCount val="22"/>
                <c:pt idx="0">
                  <c:v>3.5925557664688101</c:v>
                </c:pt>
                <c:pt idx="1">
                  <c:v>15.709923399119001</c:v>
                </c:pt>
                <c:pt idx="2">
                  <c:v>3.95495368446054</c:v>
                </c:pt>
                <c:pt idx="3">
                  <c:v>4.1857518679476504</c:v>
                </c:pt>
                <c:pt idx="4">
                  <c:v>5.9903096597033896</c:v>
                </c:pt>
                <c:pt idx="5">
                  <c:v>4.1361729494619102</c:v>
                </c:pt>
                <c:pt idx="6">
                  <c:v>4.46260949497134</c:v>
                </c:pt>
                <c:pt idx="7">
                  <c:v>18.273553951836199</c:v>
                </c:pt>
                <c:pt idx="8">
                  <c:v>3.92218225274924</c:v>
                </c:pt>
                <c:pt idx="9">
                  <c:v>19.474908951043901</c:v>
                </c:pt>
                <c:pt idx="10">
                  <c:v>4.2826739861169099</c:v>
                </c:pt>
                <c:pt idx="11">
                  <c:v>4.1891785005314901</c:v>
                </c:pt>
                <c:pt idx="12">
                  <c:v>3.7558365936876301</c:v>
                </c:pt>
                <c:pt idx="13">
                  <c:v>3.8482004138296402</c:v>
                </c:pt>
                <c:pt idx="14">
                  <c:v>3.8219201677905099</c:v>
                </c:pt>
                <c:pt idx="15">
                  <c:v>3.49916127364778</c:v>
                </c:pt>
                <c:pt idx="16">
                  <c:v>3.9624165031198602</c:v>
                </c:pt>
                <c:pt idx="17">
                  <c:v>3.9340685449541599</c:v>
                </c:pt>
                <c:pt idx="18">
                  <c:v>23.662372958248199</c:v>
                </c:pt>
                <c:pt idx="19">
                  <c:v>3.8704972488505001</c:v>
                </c:pt>
                <c:pt idx="20">
                  <c:v>3.9185603652705501</c:v>
                </c:pt>
                <c:pt idx="21">
                  <c:v>4.0238187295261296</c:v>
                </c:pt>
              </c:numCache>
            </c:numRef>
          </c:val>
          <c:extLst>
            <c:ext xmlns:c16="http://schemas.microsoft.com/office/drawing/2014/chart" uri="{C3380CC4-5D6E-409C-BE32-E72D297353CC}">
              <c16:uniqueId val="{00000001-5163-4F53-836B-A96AF7A99732}"/>
            </c:ext>
          </c:extLst>
        </c:ser>
        <c:dLbls>
          <c:showLegendKey val="0"/>
          <c:showVal val="0"/>
          <c:showCatName val="0"/>
          <c:showSerName val="0"/>
          <c:showPercent val="0"/>
          <c:showBubbleSize val="0"/>
        </c:dLbls>
        <c:gapWidth val="219"/>
        <c:overlap val="-27"/>
        <c:axId val="1068818592"/>
        <c:axId val="1068821952"/>
      </c:barChart>
      <c:catAx>
        <c:axId val="106881859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a:t>Petients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21952"/>
        <c:crosses val="autoZero"/>
        <c:auto val="1"/>
        <c:lblAlgn val="ctr"/>
        <c:lblOffset val="100"/>
        <c:noMultiLvlLbl val="0"/>
      </c:catAx>
      <c:valAx>
        <c:axId val="10688219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aseline="0"/>
                  <a:t>GI Index</a:t>
                </a:r>
                <a:endParaRPr lang="en-US" sz="12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185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HI</a:t>
            </a:r>
            <a:r>
              <a:rPr lang="en-US" baseline="0"/>
              <a:t> - Wu</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803207575582357"/>
          <c:y val="0.18846540888776345"/>
          <c:w val="0.83555288955520413"/>
          <c:h val="0.52215651421825104"/>
        </c:manualLayout>
      </c:layout>
      <c:barChart>
        <c:barDir val="col"/>
        <c:grouping val="clustered"/>
        <c:varyColors val="0"/>
        <c:ser>
          <c:idx val="0"/>
          <c:order val="0"/>
          <c:tx>
            <c:strRef>
              <c:f>'CI, HI, GI'!$AJ$1</c:f>
              <c:strCache>
                <c:ptCount val="1"/>
                <c:pt idx="0">
                  <c:v>CF</c:v>
                </c:pt>
              </c:strCache>
            </c:strRef>
          </c:tx>
          <c:spPr>
            <a:solidFill>
              <a:schemeClr val="accent1"/>
            </a:solidFill>
            <a:ln>
              <a:noFill/>
            </a:ln>
            <a:effectLst/>
          </c:spPr>
          <c:invertIfNegative val="0"/>
          <c:val>
            <c:numRef>
              <c:f>'CI, HI, GI'!$AJ$2:$AJ$23</c:f>
              <c:numCache>
                <c:formatCode>General</c:formatCode>
                <c:ptCount val="22"/>
                <c:pt idx="0">
                  <c:v>6.8793012368603301E-2</c:v>
                </c:pt>
                <c:pt idx="1">
                  <c:v>8.9013108918784598E-2</c:v>
                </c:pt>
                <c:pt idx="2">
                  <c:v>0.12046167286543701</c:v>
                </c:pt>
                <c:pt idx="3">
                  <c:v>6.7690445620264703E-2</c:v>
                </c:pt>
                <c:pt idx="4">
                  <c:v>6.8682999216248805E-2</c:v>
                </c:pt>
                <c:pt idx="5">
                  <c:v>5.1000384809974299E-2</c:v>
                </c:pt>
                <c:pt idx="6">
                  <c:v>6.8314074509830999E-2</c:v>
                </c:pt>
                <c:pt idx="7">
                  <c:v>4.9310626001547703E-2</c:v>
                </c:pt>
                <c:pt idx="8">
                  <c:v>4.56875996036189E-2</c:v>
                </c:pt>
                <c:pt idx="9">
                  <c:v>6.7980313688282501E-2</c:v>
                </c:pt>
                <c:pt idx="10">
                  <c:v>8.6497514305363593E-2</c:v>
                </c:pt>
                <c:pt idx="11">
                  <c:v>7.6642053643658697E-2</c:v>
                </c:pt>
                <c:pt idx="12">
                  <c:v>8.0860403558802599E-2</c:v>
                </c:pt>
                <c:pt idx="13">
                  <c:v>9.4379523275166299E-2</c:v>
                </c:pt>
                <c:pt idx="14">
                  <c:v>5.8612685904410801E-2</c:v>
                </c:pt>
                <c:pt idx="15">
                  <c:v>0.119554565383097</c:v>
                </c:pt>
                <c:pt idx="16">
                  <c:v>6.5321178821778597E-2</c:v>
                </c:pt>
                <c:pt idx="17">
                  <c:v>0.12123333181625499</c:v>
                </c:pt>
                <c:pt idx="18">
                  <c:v>7.9730515997570695E-2</c:v>
                </c:pt>
                <c:pt idx="19">
                  <c:v>7.0694907858956199E-2</c:v>
                </c:pt>
                <c:pt idx="20">
                  <c:v>6.60142412619526E-2</c:v>
                </c:pt>
                <c:pt idx="21">
                  <c:v>8.1926781155941694E-2</c:v>
                </c:pt>
              </c:numCache>
            </c:numRef>
          </c:val>
          <c:extLst>
            <c:ext xmlns:c16="http://schemas.microsoft.com/office/drawing/2014/chart" uri="{C3380CC4-5D6E-409C-BE32-E72D297353CC}">
              <c16:uniqueId val="{00000000-68EE-4A9F-8688-9E6EA02029E9}"/>
            </c:ext>
          </c:extLst>
        </c:ser>
        <c:ser>
          <c:idx val="1"/>
          <c:order val="1"/>
          <c:tx>
            <c:strRef>
              <c:f>'CI, HI, GI'!$AK$1</c:f>
              <c:strCache>
                <c:ptCount val="1"/>
                <c:pt idx="0">
                  <c:v>HF</c:v>
                </c:pt>
              </c:strCache>
            </c:strRef>
          </c:tx>
          <c:spPr>
            <a:solidFill>
              <a:schemeClr val="accent2"/>
            </a:solidFill>
            <a:ln>
              <a:noFill/>
            </a:ln>
            <a:effectLst/>
          </c:spPr>
          <c:invertIfNegative val="0"/>
          <c:val>
            <c:numRef>
              <c:f>'CI, HI, GI'!$AK$2:$AK$23</c:f>
              <c:numCache>
                <c:formatCode>General</c:formatCode>
                <c:ptCount val="22"/>
                <c:pt idx="0">
                  <c:v>7.2239214740058302E-2</c:v>
                </c:pt>
                <c:pt idx="1">
                  <c:v>9.0798486802340997E-2</c:v>
                </c:pt>
                <c:pt idx="2">
                  <c:v>7.2884773312594797E-2</c:v>
                </c:pt>
                <c:pt idx="3">
                  <c:v>7.7107305622324901E-2</c:v>
                </c:pt>
                <c:pt idx="4">
                  <c:v>4.6322059711074198E-2</c:v>
                </c:pt>
                <c:pt idx="5">
                  <c:v>4.6528207369697899E-2</c:v>
                </c:pt>
                <c:pt idx="6">
                  <c:v>8.3948224427734794E-2</c:v>
                </c:pt>
                <c:pt idx="7">
                  <c:v>4.7899009059034298E-2</c:v>
                </c:pt>
                <c:pt idx="8">
                  <c:v>5.3356245720354599E-2</c:v>
                </c:pt>
                <c:pt idx="9">
                  <c:v>7.3883705430695598E-2</c:v>
                </c:pt>
                <c:pt idx="10">
                  <c:v>7.5263932977596204E-2</c:v>
                </c:pt>
                <c:pt idx="11">
                  <c:v>6.2867965907599799E-2</c:v>
                </c:pt>
                <c:pt idx="12">
                  <c:v>5.64992637288712E-2</c:v>
                </c:pt>
                <c:pt idx="13">
                  <c:v>8.7795493289556006E-2</c:v>
                </c:pt>
                <c:pt idx="14">
                  <c:v>5.2796159870738102E-2</c:v>
                </c:pt>
                <c:pt idx="15">
                  <c:v>9.5659864043595597E-2</c:v>
                </c:pt>
                <c:pt idx="16">
                  <c:v>6.3789671819450597E-2</c:v>
                </c:pt>
                <c:pt idx="17">
                  <c:v>9.2644870700130499E-2</c:v>
                </c:pt>
                <c:pt idx="18">
                  <c:v>9.0999347860395804E-2</c:v>
                </c:pt>
                <c:pt idx="19">
                  <c:v>6.8716442412304804E-2</c:v>
                </c:pt>
                <c:pt idx="20">
                  <c:v>7.8707083956141205E-2</c:v>
                </c:pt>
                <c:pt idx="21">
                  <c:v>6.9367412254751001E-2</c:v>
                </c:pt>
              </c:numCache>
            </c:numRef>
          </c:val>
          <c:extLst>
            <c:ext xmlns:c16="http://schemas.microsoft.com/office/drawing/2014/chart" uri="{C3380CC4-5D6E-409C-BE32-E72D297353CC}">
              <c16:uniqueId val="{00000001-68EE-4A9F-8688-9E6EA02029E9}"/>
            </c:ext>
          </c:extLst>
        </c:ser>
        <c:dLbls>
          <c:showLegendKey val="0"/>
          <c:showVal val="0"/>
          <c:showCatName val="0"/>
          <c:showSerName val="0"/>
          <c:showPercent val="0"/>
          <c:showBubbleSize val="0"/>
        </c:dLbls>
        <c:gapWidth val="219"/>
        <c:overlap val="-27"/>
        <c:axId val="1068833472"/>
        <c:axId val="1068828192"/>
      </c:barChart>
      <c:catAx>
        <c:axId val="106883347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a:t>Patients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28192"/>
        <c:crosses val="autoZero"/>
        <c:auto val="1"/>
        <c:lblAlgn val="ctr"/>
        <c:lblOffset val="100"/>
        <c:noMultiLvlLbl val="0"/>
      </c:catAx>
      <c:valAx>
        <c:axId val="10688281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aseline="0"/>
                  <a:t>HI Index</a:t>
                </a:r>
                <a:endParaRPr lang="en-US" sz="12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334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GI</a:t>
            </a:r>
            <a:r>
              <a:rPr lang="en-US" baseline="0"/>
              <a:t> - Paddick - sau khi lọc</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0498665936752008"/>
          <c:y val="0.18849741081762247"/>
          <c:w val="0.85010778166122702"/>
          <c:h val="0.54818304974642662"/>
        </c:manualLayout>
      </c:layout>
      <c:barChart>
        <c:barDir val="col"/>
        <c:grouping val="clustered"/>
        <c:varyColors val="0"/>
        <c:ser>
          <c:idx val="0"/>
          <c:order val="0"/>
          <c:tx>
            <c:strRef>
              <c:f>'CI, HI, GI'!$AF$1</c:f>
              <c:strCache>
                <c:ptCount val="1"/>
                <c:pt idx="0">
                  <c:v>CF</c:v>
                </c:pt>
              </c:strCache>
            </c:strRef>
          </c:tx>
          <c:spPr>
            <a:solidFill>
              <a:schemeClr val="accent1"/>
            </a:solidFill>
            <a:ln>
              <a:noFill/>
            </a:ln>
            <a:effectLst/>
          </c:spPr>
          <c:invertIfNegative val="0"/>
          <c:val>
            <c:numRef>
              <c:f>'CI, HI, GI'!$AF$2:$AF$23</c:f>
              <c:numCache>
                <c:formatCode>General</c:formatCode>
                <c:ptCount val="22"/>
                <c:pt idx="0">
                  <c:v>3.62357426330427</c:v>
                </c:pt>
                <c:pt idx="2">
                  <c:v>3.6009630506088302</c:v>
                </c:pt>
                <c:pt idx="3">
                  <c:v>3.8885494418389599</c:v>
                </c:pt>
                <c:pt idx="4">
                  <c:v>5.6618034203034604</c:v>
                </c:pt>
                <c:pt idx="5">
                  <c:v>4.0470401047046503</c:v>
                </c:pt>
                <c:pt idx="6">
                  <c:v>4.6378801250830799</c:v>
                </c:pt>
                <c:pt idx="8">
                  <c:v>3.8210420386664898</c:v>
                </c:pt>
                <c:pt idx="10">
                  <c:v>4.2637079306079997</c:v>
                </c:pt>
                <c:pt idx="11">
                  <c:v>3.9639195264741098</c:v>
                </c:pt>
                <c:pt idx="12">
                  <c:v>3.6075052211942702</c:v>
                </c:pt>
                <c:pt idx="13">
                  <c:v>3.9699547250085501</c:v>
                </c:pt>
                <c:pt idx="14">
                  <c:v>3.5657193402171501</c:v>
                </c:pt>
                <c:pt idx="15">
                  <c:v>3.48749477764511</c:v>
                </c:pt>
                <c:pt idx="16">
                  <c:v>3.98181312338028</c:v>
                </c:pt>
                <c:pt idx="17">
                  <c:v>3.8472849117965899</c:v>
                </c:pt>
                <c:pt idx="19">
                  <c:v>3.8487496320335399</c:v>
                </c:pt>
                <c:pt idx="20">
                  <c:v>3.8398439646173301</c:v>
                </c:pt>
                <c:pt idx="21">
                  <c:v>3.9485355815719001</c:v>
                </c:pt>
              </c:numCache>
            </c:numRef>
          </c:val>
          <c:extLst>
            <c:ext xmlns:c16="http://schemas.microsoft.com/office/drawing/2014/chart" uri="{C3380CC4-5D6E-409C-BE32-E72D297353CC}">
              <c16:uniqueId val="{00000000-9068-4FCF-B50D-4C10044043BC}"/>
            </c:ext>
          </c:extLst>
        </c:ser>
        <c:ser>
          <c:idx val="1"/>
          <c:order val="1"/>
          <c:tx>
            <c:strRef>
              <c:f>'CI, HI, GI'!$AG$1</c:f>
              <c:strCache>
                <c:ptCount val="1"/>
                <c:pt idx="0">
                  <c:v>HF</c:v>
                </c:pt>
              </c:strCache>
            </c:strRef>
          </c:tx>
          <c:spPr>
            <a:solidFill>
              <a:schemeClr val="accent2"/>
            </a:solidFill>
            <a:ln>
              <a:noFill/>
            </a:ln>
            <a:effectLst/>
          </c:spPr>
          <c:invertIfNegative val="0"/>
          <c:val>
            <c:numRef>
              <c:f>'CI, HI, GI'!$AG$2:$AG$23</c:f>
              <c:numCache>
                <c:formatCode>General</c:formatCode>
                <c:ptCount val="22"/>
                <c:pt idx="0">
                  <c:v>3.5925557664688101</c:v>
                </c:pt>
                <c:pt idx="2">
                  <c:v>3.95495368446054</c:v>
                </c:pt>
                <c:pt idx="3">
                  <c:v>4.1857518679476504</c:v>
                </c:pt>
                <c:pt idx="4">
                  <c:v>5.9903096597033896</c:v>
                </c:pt>
                <c:pt idx="5">
                  <c:v>4.1361729494619102</c:v>
                </c:pt>
                <c:pt idx="6">
                  <c:v>4.46260949497134</c:v>
                </c:pt>
                <c:pt idx="8">
                  <c:v>3.92218225274924</c:v>
                </c:pt>
                <c:pt idx="10">
                  <c:v>4.2826739861169099</c:v>
                </c:pt>
                <c:pt idx="11">
                  <c:v>4.1891785005314901</c:v>
                </c:pt>
                <c:pt idx="12">
                  <c:v>3.7558365936876301</c:v>
                </c:pt>
                <c:pt idx="13">
                  <c:v>3.8482004138296402</c:v>
                </c:pt>
                <c:pt idx="14">
                  <c:v>3.8219201677905099</c:v>
                </c:pt>
                <c:pt idx="15">
                  <c:v>3.49916127364778</c:v>
                </c:pt>
                <c:pt idx="16">
                  <c:v>3.9624165031198602</c:v>
                </c:pt>
                <c:pt idx="17">
                  <c:v>3.9340685449541599</c:v>
                </c:pt>
                <c:pt idx="19">
                  <c:v>3.8704972488505001</c:v>
                </c:pt>
                <c:pt idx="20">
                  <c:v>3.9185603652705501</c:v>
                </c:pt>
                <c:pt idx="21">
                  <c:v>4.0238187295261296</c:v>
                </c:pt>
              </c:numCache>
            </c:numRef>
          </c:val>
          <c:extLst>
            <c:ext xmlns:c16="http://schemas.microsoft.com/office/drawing/2014/chart" uri="{C3380CC4-5D6E-409C-BE32-E72D297353CC}">
              <c16:uniqueId val="{00000001-9068-4FCF-B50D-4C10044043BC}"/>
            </c:ext>
          </c:extLst>
        </c:ser>
        <c:dLbls>
          <c:showLegendKey val="0"/>
          <c:showVal val="0"/>
          <c:showCatName val="0"/>
          <c:showSerName val="0"/>
          <c:showPercent val="0"/>
          <c:showBubbleSize val="0"/>
        </c:dLbls>
        <c:gapWidth val="219"/>
        <c:overlap val="-27"/>
        <c:axId val="1068829152"/>
        <c:axId val="1068817152"/>
      </c:barChart>
      <c:catAx>
        <c:axId val="106882915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Patients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17152"/>
        <c:crosses val="autoZero"/>
        <c:auto val="1"/>
        <c:lblAlgn val="ctr"/>
        <c:lblOffset val="100"/>
        <c:noMultiLvlLbl val="0"/>
      </c:catAx>
      <c:valAx>
        <c:axId val="10688171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GI Index</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29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atin typeface="+mj-lt"/>
                <a:ea typeface="Lato" panose="020F0502020204030203" pitchFamily="34" charset="0"/>
                <a:cs typeface="Lato" panose="020F0502020204030203" pitchFamily="34" charset="0"/>
              </a:rPr>
              <a:t>CI</a:t>
            </a:r>
            <a:r>
              <a:rPr lang="en-US" baseline="0">
                <a:latin typeface="+mj-lt"/>
                <a:ea typeface="Lato" panose="020F0502020204030203" pitchFamily="34" charset="0"/>
                <a:cs typeface="Lato" panose="020F0502020204030203" pitchFamily="34" charset="0"/>
              </a:rPr>
              <a:t> - Paddick</a:t>
            </a:r>
            <a:endParaRPr lang="en-US">
              <a:latin typeface="+mj-lt"/>
              <a:ea typeface="Lato" panose="020F0502020204030203" pitchFamily="34" charset="0"/>
              <a:cs typeface="Lato" panose="020F0502020204030203" pitchFamily="34"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803201833660228"/>
          <c:y val="0.18849741081762247"/>
          <c:w val="0.82762845085245662"/>
          <c:h val="0.54296151482073074"/>
        </c:manualLayout>
      </c:layout>
      <c:barChart>
        <c:barDir val="col"/>
        <c:grouping val="clustered"/>
        <c:varyColors val="0"/>
        <c:ser>
          <c:idx val="0"/>
          <c:order val="0"/>
          <c:tx>
            <c:strRef>
              <c:f>'CI, HI, GI'!$X$1</c:f>
              <c:strCache>
                <c:ptCount val="1"/>
                <c:pt idx="0">
                  <c:v>CF</c:v>
                </c:pt>
              </c:strCache>
            </c:strRef>
          </c:tx>
          <c:spPr>
            <a:solidFill>
              <a:schemeClr val="accent1"/>
            </a:solidFill>
            <a:ln>
              <a:noFill/>
            </a:ln>
            <a:effectLst/>
          </c:spPr>
          <c:invertIfNegative val="0"/>
          <c:cat>
            <c:numRef>
              <c:f>'CI, HI, GI'!$W$2:$W$23</c:f>
              <c:numCache>
                <c:formatCode>General</c:formatCode>
                <c:ptCount val="22"/>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numCache>
            </c:numRef>
          </c:cat>
          <c:val>
            <c:numRef>
              <c:f>'CI, HI, GI'!$X$2:$X$23</c:f>
              <c:numCache>
                <c:formatCode>General</c:formatCode>
                <c:ptCount val="22"/>
                <c:pt idx="0">
                  <c:v>0.90169540069294396</c:v>
                </c:pt>
                <c:pt idx="1">
                  <c:v>0.88572735249108003</c:v>
                </c:pt>
                <c:pt idx="2">
                  <c:v>0.89154921944568799</c:v>
                </c:pt>
                <c:pt idx="3">
                  <c:v>0.87200087030662299</c:v>
                </c:pt>
                <c:pt idx="4">
                  <c:v>0.91566916695810296</c:v>
                </c:pt>
                <c:pt idx="5">
                  <c:v>0.91108488484528904</c:v>
                </c:pt>
                <c:pt idx="6">
                  <c:v>0.89556486986536099</c:v>
                </c:pt>
                <c:pt idx="7">
                  <c:v>0.93340736434882898</c:v>
                </c:pt>
                <c:pt idx="8">
                  <c:v>0.91781147907755301</c:v>
                </c:pt>
                <c:pt idx="9">
                  <c:v>0.91749836918712602</c:v>
                </c:pt>
                <c:pt idx="10">
                  <c:v>0.89006948697062505</c:v>
                </c:pt>
                <c:pt idx="11">
                  <c:v>0.93097895370329298</c:v>
                </c:pt>
                <c:pt idx="12">
                  <c:v>0.90158884260244498</c:v>
                </c:pt>
                <c:pt idx="13">
                  <c:v>0.89958709939987902</c:v>
                </c:pt>
                <c:pt idx="14">
                  <c:v>0.85408313092467802</c:v>
                </c:pt>
                <c:pt idx="15">
                  <c:v>0.86475210232232103</c:v>
                </c:pt>
                <c:pt idx="16">
                  <c:v>0.92488718986754903</c:v>
                </c:pt>
                <c:pt idx="17">
                  <c:v>0.87436536561423195</c:v>
                </c:pt>
                <c:pt idx="18">
                  <c:v>0.92875466463558598</c:v>
                </c:pt>
                <c:pt idx="19">
                  <c:v>0.89351346934883902</c:v>
                </c:pt>
                <c:pt idx="20">
                  <c:v>0.92285869116196395</c:v>
                </c:pt>
                <c:pt idx="21">
                  <c:v>0.91254673862579205</c:v>
                </c:pt>
              </c:numCache>
            </c:numRef>
          </c:val>
          <c:extLst>
            <c:ext xmlns:c16="http://schemas.microsoft.com/office/drawing/2014/chart" uri="{C3380CC4-5D6E-409C-BE32-E72D297353CC}">
              <c16:uniqueId val="{00000000-3AC4-4FD0-BF96-04971460FC4A}"/>
            </c:ext>
          </c:extLst>
        </c:ser>
        <c:ser>
          <c:idx val="1"/>
          <c:order val="1"/>
          <c:tx>
            <c:strRef>
              <c:f>'CI, HI, GI'!$Y$1</c:f>
              <c:strCache>
                <c:ptCount val="1"/>
                <c:pt idx="0">
                  <c:v>HF</c:v>
                </c:pt>
              </c:strCache>
            </c:strRef>
          </c:tx>
          <c:spPr>
            <a:solidFill>
              <a:schemeClr val="accent2"/>
            </a:solidFill>
            <a:ln>
              <a:noFill/>
            </a:ln>
            <a:effectLst/>
          </c:spPr>
          <c:invertIfNegative val="0"/>
          <c:cat>
            <c:numRef>
              <c:f>'CI, HI, GI'!$W$2:$W$23</c:f>
              <c:numCache>
                <c:formatCode>General</c:formatCode>
                <c:ptCount val="22"/>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numCache>
            </c:numRef>
          </c:cat>
          <c:val>
            <c:numRef>
              <c:f>'CI, HI, GI'!$Y$2:$Y$23</c:f>
              <c:numCache>
                <c:formatCode>General</c:formatCode>
                <c:ptCount val="22"/>
                <c:pt idx="0">
                  <c:v>0.92659610388361002</c:v>
                </c:pt>
                <c:pt idx="1">
                  <c:v>0.87131936856778602</c:v>
                </c:pt>
                <c:pt idx="2">
                  <c:v>0.88364804249644102</c:v>
                </c:pt>
                <c:pt idx="3">
                  <c:v>0.87644659291805704</c:v>
                </c:pt>
                <c:pt idx="4">
                  <c:v>0.91169599252693001</c:v>
                </c:pt>
                <c:pt idx="5">
                  <c:v>0.90127038741538801</c:v>
                </c:pt>
                <c:pt idx="6">
                  <c:v>0.88887258777303901</c:v>
                </c:pt>
                <c:pt idx="7">
                  <c:v>0.92952226134892502</c:v>
                </c:pt>
                <c:pt idx="8">
                  <c:v>0.92853585904633895</c:v>
                </c:pt>
                <c:pt idx="9">
                  <c:v>0.91652960769130898</c:v>
                </c:pt>
                <c:pt idx="10">
                  <c:v>0.90176547601250501</c:v>
                </c:pt>
                <c:pt idx="11">
                  <c:v>0.888440246753329</c:v>
                </c:pt>
                <c:pt idx="12">
                  <c:v>0.91036331607015697</c:v>
                </c:pt>
                <c:pt idx="13">
                  <c:v>0.85681337073477604</c:v>
                </c:pt>
                <c:pt idx="14">
                  <c:v>0.92493098407215901</c:v>
                </c:pt>
                <c:pt idx="15">
                  <c:v>0.90532760010511804</c:v>
                </c:pt>
                <c:pt idx="16">
                  <c:v>0.94815758539468398</c:v>
                </c:pt>
                <c:pt idx="17">
                  <c:v>0.87831244826337096</c:v>
                </c:pt>
                <c:pt idx="18">
                  <c:v>0.92586573674803996</c:v>
                </c:pt>
                <c:pt idx="19">
                  <c:v>0.90755235204093299</c:v>
                </c:pt>
                <c:pt idx="20">
                  <c:v>0.92848541172198495</c:v>
                </c:pt>
                <c:pt idx="21">
                  <c:v>0.90252972047179902</c:v>
                </c:pt>
              </c:numCache>
            </c:numRef>
          </c:val>
          <c:extLst>
            <c:ext xmlns:c16="http://schemas.microsoft.com/office/drawing/2014/chart" uri="{C3380CC4-5D6E-409C-BE32-E72D297353CC}">
              <c16:uniqueId val="{00000001-3AC4-4FD0-BF96-04971460FC4A}"/>
            </c:ext>
          </c:extLst>
        </c:ser>
        <c:dLbls>
          <c:showLegendKey val="0"/>
          <c:showVal val="0"/>
          <c:showCatName val="0"/>
          <c:showSerName val="0"/>
          <c:showPercent val="0"/>
          <c:showBubbleSize val="0"/>
        </c:dLbls>
        <c:gapWidth val="219"/>
        <c:overlap val="-27"/>
        <c:axId val="1068790272"/>
        <c:axId val="1068784992"/>
      </c:barChart>
      <c:catAx>
        <c:axId val="106879027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Patients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784992"/>
        <c:crosses val="autoZero"/>
        <c:auto val="1"/>
        <c:lblAlgn val="ctr"/>
        <c:lblOffset val="100"/>
        <c:noMultiLvlLbl val="0"/>
      </c:catAx>
      <c:valAx>
        <c:axId val="1068784992"/>
        <c:scaling>
          <c:orientation val="minMax"/>
          <c:max val="1"/>
          <c:min val="0.70000000000000007"/>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CI Index</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7902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HI</a:t>
            </a:r>
            <a:r>
              <a:rPr lang="en-US" baseline="0"/>
              <a:t> - Wu</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803207575582357"/>
          <c:y val="0.18846540888776345"/>
          <c:w val="0.83555288955520413"/>
          <c:h val="0.52215651421825104"/>
        </c:manualLayout>
      </c:layout>
      <c:barChart>
        <c:barDir val="col"/>
        <c:grouping val="clustered"/>
        <c:varyColors val="0"/>
        <c:ser>
          <c:idx val="0"/>
          <c:order val="0"/>
          <c:tx>
            <c:strRef>
              <c:f>'CI, HI, GI'!$AJ$1</c:f>
              <c:strCache>
                <c:ptCount val="1"/>
                <c:pt idx="0">
                  <c:v>CF</c:v>
                </c:pt>
              </c:strCache>
            </c:strRef>
          </c:tx>
          <c:spPr>
            <a:solidFill>
              <a:schemeClr val="accent1"/>
            </a:solidFill>
            <a:ln>
              <a:noFill/>
            </a:ln>
            <a:effectLst/>
          </c:spPr>
          <c:invertIfNegative val="0"/>
          <c:val>
            <c:numRef>
              <c:f>'CI, HI, GI'!$AJ$2:$AJ$23</c:f>
              <c:numCache>
                <c:formatCode>General</c:formatCode>
                <c:ptCount val="22"/>
                <c:pt idx="0">
                  <c:v>6.8793012368603301E-2</c:v>
                </c:pt>
                <c:pt idx="1">
                  <c:v>8.9013108918784598E-2</c:v>
                </c:pt>
                <c:pt idx="2">
                  <c:v>0.12046167286543701</c:v>
                </c:pt>
                <c:pt idx="3">
                  <c:v>6.7690445620264703E-2</c:v>
                </c:pt>
                <c:pt idx="4">
                  <c:v>6.8682999216248805E-2</c:v>
                </c:pt>
                <c:pt idx="5">
                  <c:v>5.1000384809974299E-2</c:v>
                </c:pt>
                <c:pt idx="6">
                  <c:v>6.8314074509830999E-2</c:v>
                </c:pt>
                <c:pt idx="7">
                  <c:v>4.9310626001547703E-2</c:v>
                </c:pt>
                <c:pt idx="8">
                  <c:v>4.56875996036189E-2</c:v>
                </c:pt>
                <c:pt idx="9">
                  <c:v>6.7980313688282501E-2</c:v>
                </c:pt>
                <c:pt idx="10">
                  <c:v>8.6497514305363593E-2</c:v>
                </c:pt>
                <c:pt idx="11">
                  <c:v>7.6642053643658697E-2</c:v>
                </c:pt>
                <c:pt idx="12">
                  <c:v>8.0860403558802599E-2</c:v>
                </c:pt>
                <c:pt idx="13">
                  <c:v>9.4379523275166299E-2</c:v>
                </c:pt>
                <c:pt idx="14">
                  <c:v>5.8612685904410801E-2</c:v>
                </c:pt>
                <c:pt idx="15">
                  <c:v>0.119554565383097</c:v>
                </c:pt>
                <c:pt idx="16">
                  <c:v>6.5321178821778597E-2</c:v>
                </c:pt>
                <c:pt idx="17">
                  <c:v>0.12123333181625499</c:v>
                </c:pt>
                <c:pt idx="18">
                  <c:v>7.9730515997570695E-2</c:v>
                </c:pt>
                <c:pt idx="19">
                  <c:v>7.0694907858956199E-2</c:v>
                </c:pt>
                <c:pt idx="20">
                  <c:v>6.60142412619526E-2</c:v>
                </c:pt>
                <c:pt idx="21">
                  <c:v>8.1926781155941694E-2</c:v>
                </c:pt>
              </c:numCache>
            </c:numRef>
          </c:val>
          <c:extLst>
            <c:ext xmlns:c16="http://schemas.microsoft.com/office/drawing/2014/chart" uri="{C3380CC4-5D6E-409C-BE32-E72D297353CC}">
              <c16:uniqueId val="{00000000-BB44-4FA1-B3B3-E3D806E8784F}"/>
            </c:ext>
          </c:extLst>
        </c:ser>
        <c:ser>
          <c:idx val="1"/>
          <c:order val="1"/>
          <c:tx>
            <c:strRef>
              <c:f>'CI, HI, GI'!$AK$1</c:f>
              <c:strCache>
                <c:ptCount val="1"/>
                <c:pt idx="0">
                  <c:v>HF</c:v>
                </c:pt>
              </c:strCache>
            </c:strRef>
          </c:tx>
          <c:spPr>
            <a:solidFill>
              <a:schemeClr val="accent2"/>
            </a:solidFill>
            <a:ln>
              <a:noFill/>
            </a:ln>
            <a:effectLst/>
          </c:spPr>
          <c:invertIfNegative val="0"/>
          <c:val>
            <c:numRef>
              <c:f>'CI, HI, GI'!$AK$2:$AK$23</c:f>
              <c:numCache>
                <c:formatCode>General</c:formatCode>
                <c:ptCount val="22"/>
                <c:pt idx="0">
                  <c:v>7.2239214740058302E-2</c:v>
                </c:pt>
                <c:pt idx="1">
                  <c:v>9.0798486802340997E-2</c:v>
                </c:pt>
                <c:pt idx="2">
                  <c:v>7.2884773312594797E-2</c:v>
                </c:pt>
                <c:pt idx="3">
                  <c:v>7.7107305622324901E-2</c:v>
                </c:pt>
                <c:pt idx="4">
                  <c:v>4.6322059711074198E-2</c:v>
                </c:pt>
                <c:pt idx="5">
                  <c:v>4.6528207369697899E-2</c:v>
                </c:pt>
                <c:pt idx="6">
                  <c:v>8.3948224427734794E-2</c:v>
                </c:pt>
                <c:pt idx="7">
                  <c:v>4.7899009059034298E-2</c:v>
                </c:pt>
                <c:pt idx="8">
                  <c:v>5.3356245720354599E-2</c:v>
                </c:pt>
                <c:pt idx="9">
                  <c:v>7.3883705430695598E-2</c:v>
                </c:pt>
                <c:pt idx="10">
                  <c:v>7.5263932977596204E-2</c:v>
                </c:pt>
                <c:pt idx="11">
                  <c:v>6.2867965907599799E-2</c:v>
                </c:pt>
                <c:pt idx="12">
                  <c:v>5.64992637288712E-2</c:v>
                </c:pt>
                <c:pt idx="13">
                  <c:v>8.7795493289556006E-2</c:v>
                </c:pt>
                <c:pt idx="14">
                  <c:v>5.2796159870738102E-2</c:v>
                </c:pt>
                <c:pt idx="15">
                  <c:v>9.5659864043595597E-2</c:v>
                </c:pt>
                <c:pt idx="16">
                  <c:v>6.3789671819450597E-2</c:v>
                </c:pt>
                <c:pt idx="17">
                  <c:v>9.2644870700130499E-2</c:v>
                </c:pt>
                <c:pt idx="18">
                  <c:v>9.0999347860395804E-2</c:v>
                </c:pt>
                <c:pt idx="19">
                  <c:v>6.8716442412304804E-2</c:v>
                </c:pt>
                <c:pt idx="20">
                  <c:v>7.8707083956141205E-2</c:v>
                </c:pt>
                <c:pt idx="21">
                  <c:v>6.9367412254751001E-2</c:v>
                </c:pt>
              </c:numCache>
            </c:numRef>
          </c:val>
          <c:extLst>
            <c:ext xmlns:c16="http://schemas.microsoft.com/office/drawing/2014/chart" uri="{C3380CC4-5D6E-409C-BE32-E72D297353CC}">
              <c16:uniqueId val="{00000001-BB44-4FA1-B3B3-E3D806E8784F}"/>
            </c:ext>
          </c:extLst>
        </c:ser>
        <c:dLbls>
          <c:showLegendKey val="0"/>
          <c:showVal val="0"/>
          <c:showCatName val="0"/>
          <c:showSerName val="0"/>
          <c:showPercent val="0"/>
          <c:showBubbleSize val="0"/>
        </c:dLbls>
        <c:gapWidth val="219"/>
        <c:overlap val="-27"/>
        <c:axId val="1068833472"/>
        <c:axId val="1068828192"/>
      </c:barChart>
      <c:catAx>
        <c:axId val="106883347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Patients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28192"/>
        <c:crosses val="autoZero"/>
        <c:auto val="1"/>
        <c:lblAlgn val="ctr"/>
        <c:lblOffset val="100"/>
        <c:noMultiLvlLbl val="0"/>
      </c:catAx>
      <c:valAx>
        <c:axId val="10688281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HI Index</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334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NTCP</a:t>
            </a:r>
            <a:r>
              <a:rPr lang="en-US" baseline="0"/>
              <a:t> - Bladder</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780117797298314"/>
          <c:y val="0.18846540888776345"/>
          <c:w val="0.82674273944864296"/>
          <c:h val="0.53781845955518437"/>
        </c:manualLayout>
      </c:layout>
      <c:barChart>
        <c:barDir val="col"/>
        <c:grouping val="clustered"/>
        <c:varyColors val="0"/>
        <c:ser>
          <c:idx val="0"/>
          <c:order val="0"/>
          <c:tx>
            <c:strRef>
              <c:f>'NTCP_Burman, TCP_TG166_new'!$AA$1</c:f>
              <c:strCache>
                <c:ptCount val="1"/>
                <c:pt idx="0">
                  <c:v>CF</c:v>
                </c:pt>
              </c:strCache>
            </c:strRef>
          </c:tx>
          <c:spPr>
            <a:solidFill>
              <a:schemeClr val="accent1"/>
            </a:solidFill>
            <a:ln>
              <a:noFill/>
            </a:ln>
            <a:effectLst/>
          </c:spPr>
          <c:invertIfNegative val="0"/>
          <c:val>
            <c:numRef>
              <c:f>'NTCP_Burman, TCP_TG166_new'!$AA$2:$AA$23</c:f>
              <c:numCache>
                <c:formatCode>General</c:formatCode>
                <c:ptCount val="22"/>
                <c:pt idx="0">
                  <c:v>3.6530476102556803E-2</c:v>
                </c:pt>
                <c:pt idx="1">
                  <c:v>2.42148550631054E-2</c:v>
                </c:pt>
                <c:pt idx="2">
                  <c:v>1.3148467220206801E-4</c:v>
                </c:pt>
                <c:pt idx="3">
                  <c:v>1.89491114482092E-2</c:v>
                </c:pt>
                <c:pt idx="4">
                  <c:v>5.2724394424941201E-2</c:v>
                </c:pt>
                <c:pt idx="5">
                  <c:v>0.169298719788021</c:v>
                </c:pt>
                <c:pt idx="6">
                  <c:v>5.5977283025334303E-3</c:v>
                </c:pt>
                <c:pt idx="7">
                  <c:v>9.0774989533399394E-2</c:v>
                </c:pt>
                <c:pt idx="8">
                  <c:v>9.7071294474868793E-3</c:v>
                </c:pt>
                <c:pt idx="9">
                  <c:v>1.8819127055429E-2</c:v>
                </c:pt>
                <c:pt idx="10">
                  <c:v>1.37576305577755E-3</c:v>
                </c:pt>
                <c:pt idx="11">
                  <c:v>1.14133357063638E-3</c:v>
                </c:pt>
                <c:pt idx="12">
                  <c:v>1.08296310950681E-3</c:v>
                </c:pt>
                <c:pt idx="13">
                  <c:v>1.9837778931172299E-2</c:v>
                </c:pt>
                <c:pt idx="14">
                  <c:v>1.25080167762019E-2</c:v>
                </c:pt>
                <c:pt idx="15">
                  <c:v>2.87135183653413E-3</c:v>
                </c:pt>
                <c:pt idx="16">
                  <c:v>8.7604149356109898E-2</c:v>
                </c:pt>
                <c:pt idx="17">
                  <c:v>6.5149360096928399E-2</c:v>
                </c:pt>
                <c:pt idx="18">
                  <c:v>2.7502208042222E-2</c:v>
                </c:pt>
                <c:pt idx="19">
                  <c:v>1.55723535321907E-2</c:v>
                </c:pt>
                <c:pt idx="20">
                  <c:v>8.8210146893084304E-2</c:v>
                </c:pt>
                <c:pt idx="21">
                  <c:v>4.2046958473967402E-2</c:v>
                </c:pt>
              </c:numCache>
            </c:numRef>
          </c:val>
          <c:extLst>
            <c:ext xmlns:c16="http://schemas.microsoft.com/office/drawing/2014/chart" uri="{C3380CC4-5D6E-409C-BE32-E72D297353CC}">
              <c16:uniqueId val="{00000000-46AB-4B97-B412-16D3671BAE8E}"/>
            </c:ext>
          </c:extLst>
        </c:ser>
        <c:ser>
          <c:idx val="1"/>
          <c:order val="1"/>
          <c:tx>
            <c:strRef>
              <c:f>'NTCP_Burman, TCP_TG166_new'!$AB$1</c:f>
              <c:strCache>
                <c:ptCount val="1"/>
                <c:pt idx="0">
                  <c:v>HF</c:v>
                </c:pt>
              </c:strCache>
            </c:strRef>
          </c:tx>
          <c:spPr>
            <a:solidFill>
              <a:schemeClr val="accent2"/>
            </a:solidFill>
            <a:ln>
              <a:noFill/>
            </a:ln>
            <a:effectLst/>
          </c:spPr>
          <c:invertIfNegative val="0"/>
          <c:val>
            <c:numRef>
              <c:f>'NTCP_Burman, TCP_TG166_new'!$AB$2:$AB$23</c:f>
              <c:numCache>
                <c:formatCode>General</c:formatCode>
                <c:ptCount val="22"/>
                <c:pt idx="0">
                  <c:v>8.0177121252950796E-3</c:v>
                </c:pt>
                <c:pt idx="1">
                  <c:v>6.6533028370729204E-3</c:v>
                </c:pt>
                <c:pt idx="2" formatCode="0.00E+00">
                  <c:v>3.5102362288065403E-5</c:v>
                </c:pt>
                <c:pt idx="3">
                  <c:v>5.1378059227787602E-3</c:v>
                </c:pt>
                <c:pt idx="4">
                  <c:v>1.21024250260567E-2</c:v>
                </c:pt>
                <c:pt idx="5">
                  <c:v>5.1014987536872003E-2</c:v>
                </c:pt>
                <c:pt idx="6">
                  <c:v>1.06007620400568E-3</c:v>
                </c:pt>
                <c:pt idx="7">
                  <c:v>2.94824164891445E-2</c:v>
                </c:pt>
                <c:pt idx="8">
                  <c:v>1.6851057082862299E-3</c:v>
                </c:pt>
                <c:pt idx="9">
                  <c:v>4.8697424862698098E-3</c:v>
                </c:pt>
                <c:pt idx="10">
                  <c:v>2.3673614182065101E-4</c:v>
                </c:pt>
                <c:pt idx="11">
                  <c:v>3.0775254436577598E-4</c:v>
                </c:pt>
                <c:pt idx="12">
                  <c:v>1.9325222852242401E-4</c:v>
                </c:pt>
                <c:pt idx="13">
                  <c:v>6.5768245113805197E-3</c:v>
                </c:pt>
                <c:pt idx="14">
                  <c:v>1.8071438293204101E-3</c:v>
                </c:pt>
                <c:pt idx="15">
                  <c:v>5.3857740209796803E-4</c:v>
                </c:pt>
                <c:pt idx="16">
                  <c:v>2.7202806353071901E-2</c:v>
                </c:pt>
                <c:pt idx="17">
                  <c:v>1.77049908396156E-2</c:v>
                </c:pt>
                <c:pt idx="18">
                  <c:v>6.3740269590771897E-3</c:v>
                </c:pt>
                <c:pt idx="19">
                  <c:v>3.2154054347168898E-3</c:v>
                </c:pt>
                <c:pt idx="20">
                  <c:v>2.98795620761091E-2</c:v>
                </c:pt>
                <c:pt idx="21">
                  <c:v>9.0328988404031595E-3</c:v>
                </c:pt>
              </c:numCache>
            </c:numRef>
          </c:val>
          <c:extLst>
            <c:ext xmlns:c16="http://schemas.microsoft.com/office/drawing/2014/chart" uri="{C3380CC4-5D6E-409C-BE32-E72D297353CC}">
              <c16:uniqueId val="{00000001-46AB-4B97-B412-16D3671BAE8E}"/>
            </c:ext>
          </c:extLst>
        </c:ser>
        <c:dLbls>
          <c:showLegendKey val="0"/>
          <c:showVal val="0"/>
          <c:showCatName val="0"/>
          <c:showSerName val="0"/>
          <c:showPercent val="0"/>
          <c:showBubbleSize val="0"/>
        </c:dLbls>
        <c:gapWidth val="219"/>
        <c:overlap val="-27"/>
        <c:axId val="1068856512"/>
        <c:axId val="1068857952"/>
      </c:barChart>
      <c:catAx>
        <c:axId val="106885651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a:t>Patients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57952"/>
        <c:crosses val="autoZero"/>
        <c:auto val="1"/>
        <c:lblAlgn val="ctr"/>
        <c:lblOffset val="100"/>
        <c:noMultiLvlLbl val="0"/>
      </c:catAx>
      <c:valAx>
        <c:axId val="10688579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aseline="0"/>
                  <a:t>NTCP indices</a:t>
                </a:r>
                <a:endParaRPr lang="en-US" sz="12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56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NTCP</a:t>
            </a:r>
            <a:r>
              <a:rPr lang="en-US" baseline="0"/>
              <a:t> - Rectum</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780117797298314"/>
          <c:y val="0.18846540888776345"/>
          <c:w val="0.81825737858918512"/>
          <c:h val="0.54303910800082877"/>
        </c:manualLayout>
      </c:layout>
      <c:barChart>
        <c:barDir val="col"/>
        <c:grouping val="clustered"/>
        <c:varyColors val="0"/>
        <c:ser>
          <c:idx val="0"/>
          <c:order val="0"/>
          <c:tx>
            <c:strRef>
              <c:f>'NTCP_Burman, TCP_TG166_new'!$AE$1</c:f>
              <c:strCache>
                <c:ptCount val="1"/>
                <c:pt idx="0">
                  <c:v>CF</c:v>
                </c:pt>
              </c:strCache>
            </c:strRef>
          </c:tx>
          <c:spPr>
            <a:solidFill>
              <a:schemeClr val="accent1"/>
            </a:solidFill>
            <a:ln>
              <a:noFill/>
            </a:ln>
            <a:effectLst/>
          </c:spPr>
          <c:invertIfNegative val="0"/>
          <c:val>
            <c:numRef>
              <c:f>'NTCP_Burman, TCP_TG166_new'!$AE$2:$AE$23</c:f>
              <c:numCache>
                <c:formatCode>General</c:formatCode>
                <c:ptCount val="22"/>
                <c:pt idx="0">
                  <c:v>2.7075771537203201E-2</c:v>
                </c:pt>
                <c:pt idx="1">
                  <c:v>4.2050527799134499E-2</c:v>
                </c:pt>
                <c:pt idx="2">
                  <c:v>1.18233634705282E-2</c:v>
                </c:pt>
                <c:pt idx="3">
                  <c:v>5.1872044459311997E-2</c:v>
                </c:pt>
                <c:pt idx="4">
                  <c:v>4.1714629872622498E-2</c:v>
                </c:pt>
                <c:pt idx="5">
                  <c:v>6.3294449459998306E-2</c:v>
                </c:pt>
                <c:pt idx="6">
                  <c:v>3.4913770304194902E-2</c:v>
                </c:pt>
                <c:pt idx="7">
                  <c:v>2.86479225952662E-2</c:v>
                </c:pt>
                <c:pt idx="8">
                  <c:v>4.2091953751837802E-2</c:v>
                </c:pt>
                <c:pt idx="9">
                  <c:v>3.2712212770147103E-2</c:v>
                </c:pt>
                <c:pt idx="10">
                  <c:v>3.1881439719765398E-2</c:v>
                </c:pt>
                <c:pt idx="11">
                  <c:v>5.7469774132048401E-2</c:v>
                </c:pt>
                <c:pt idx="12">
                  <c:v>2.4572587213435498E-2</c:v>
                </c:pt>
                <c:pt idx="13">
                  <c:v>4.60268028287018E-2</c:v>
                </c:pt>
                <c:pt idx="14">
                  <c:v>2.4116540945041301E-2</c:v>
                </c:pt>
                <c:pt idx="15">
                  <c:v>1.33277963561637E-2</c:v>
                </c:pt>
                <c:pt idx="16">
                  <c:v>2.49418521729972E-2</c:v>
                </c:pt>
                <c:pt idx="17">
                  <c:v>2.2939608852497299E-2</c:v>
                </c:pt>
                <c:pt idx="18">
                  <c:v>3.7287141615425401E-2</c:v>
                </c:pt>
                <c:pt idx="19">
                  <c:v>5.5504797457816897E-2</c:v>
                </c:pt>
                <c:pt idx="20">
                  <c:v>4.2074558609804899E-2</c:v>
                </c:pt>
                <c:pt idx="21">
                  <c:v>5.5897890634866103E-2</c:v>
                </c:pt>
              </c:numCache>
            </c:numRef>
          </c:val>
          <c:extLst>
            <c:ext xmlns:c16="http://schemas.microsoft.com/office/drawing/2014/chart" uri="{C3380CC4-5D6E-409C-BE32-E72D297353CC}">
              <c16:uniqueId val="{00000000-8837-4561-B266-A0A39195227C}"/>
            </c:ext>
          </c:extLst>
        </c:ser>
        <c:ser>
          <c:idx val="1"/>
          <c:order val="1"/>
          <c:tx>
            <c:strRef>
              <c:f>'NTCP_Burman, TCP_TG166_new'!$AF$1</c:f>
              <c:strCache>
                <c:ptCount val="1"/>
                <c:pt idx="0">
                  <c:v>HF</c:v>
                </c:pt>
              </c:strCache>
            </c:strRef>
          </c:tx>
          <c:spPr>
            <a:solidFill>
              <a:schemeClr val="accent2"/>
            </a:solidFill>
            <a:ln>
              <a:noFill/>
            </a:ln>
            <a:effectLst/>
          </c:spPr>
          <c:invertIfNegative val="0"/>
          <c:val>
            <c:numRef>
              <c:f>'NTCP_Burman, TCP_TG166_new'!$AF$2:$AF$23</c:f>
              <c:numCache>
                <c:formatCode>General</c:formatCode>
                <c:ptCount val="22"/>
                <c:pt idx="0">
                  <c:v>7.64139090496848E-3</c:v>
                </c:pt>
                <c:pt idx="1">
                  <c:v>2.4210182478613802E-2</c:v>
                </c:pt>
                <c:pt idx="2">
                  <c:v>6.12895341125825E-3</c:v>
                </c:pt>
                <c:pt idx="3">
                  <c:v>2.86588156913717E-2</c:v>
                </c:pt>
                <c:pt idx="4">
                  <c:v>2.29786726210859E-2</c:v>
                </c:pt>
                <c:pt idx="5">
                  <c:v>3.4140748301503099E-2</c:v>
                </c:pt>
                <c:pt idx="6">
                  <c:v>9.6261356105707806E-3</c:v>
                </c:pt>
                <c:pt idx="7">
                  <c:v>9.7755644703874708E-3</c:v>
                </c:pt>
                <c:pt idx="8">
                  <c:v>1.4508852366924899E-2</c:v>
                </c:pt>
                <c:pt idx="9">
                  <c:v>9.4615272875182895E-3</c:v>
                </c:pt>
                <c:pt idx="10">
                  <c:v>1.5702080703675E-2</c:v>
                </c:pt>
                <c:pt idx="11">
                  <c:v>3.8757222027909898E-2</c:v>
                </c:pt>
                <c:pt idx="12">
                  <c:v>1.0825349387576301E-2</c:v>
                </c:pt>
                <c:pt idx="13">
                  <c:v>2.15465526348219E-2</c:v>
                </c:pt>
                <c:pt idx="14">
                  <c:v>1.1100611356751999E-2</c:v>
                </c:pt>
                <c:pt idx="15">
                  <c:v>8.1950519916018302E-3</c:v>
                </c:pt>
                <c:pt idx="16">
                  <c:v>8.6757057516541908E-3</c:v>
                </c:pt>
                <c:pt idx="17">
                  <c:v>1.6692073738176501E-2</c:v>
                </c:pt>
                <c:pt idx="18">
                  <c:v>1.4344629035813E-2</c:v>
                </c:pt>
                <c:pt idx="19">
                  <c:v>1.98496929090545E-2</c:v>
                </c:pt>
                <c:pt idx="20">
                  <c:v>1.9214510078505002E-2</c:v>
                </c:pt>
                <c:pt idx="21">
                  <c:v>1.56995144358908E-2</c:v>
                </c:pt>
              </c:numCache>
            </c:numRef>
          </c:val>
          <c:extLst>
            <c:ext xmlns:c16="http://schemas.microsoft.com/office/drawing/2014/chart" uri="{C3380CC4-5D6E-409C-BE32-E72D297353CC}">
              <c16:uniqueId val="{00000001-8837-4561-B266-A0A39195227C}"/>
            </c:ext>
          </c:extLst>
        </c:ser>
        <c:dLbls>
          <c:showLegendKey val="0"/>
          <c:showVal val="0"/>
          <c:showCatName val="0"/>
          <c:showSerName val="0"/>
          <c:showPercent val="0"/>
          <c:showBubbleSize val="0"/>
        </c:dLbls>
        <c:gapWidth val="219"/>
        <c:overlap val="-27"/>
        <c:axId val="1068883392"/>
        <c:axId val="1068880992"/>
      </c:barChart>
      <c:catAx>
        <c:axId val="106888339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Patients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80992"/>
        <c:crosses val="autoZero"/>
        <c:auto val="1"/>
        <c:lblAlgn val="ctr"/>
        <c:lblOffset val="100"/>
        <c:noMultiLvlLbl val="0"/>
      </c:catAx>
      <c:valAx>
        <c:axId val="10688809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NTCP indices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688833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tx1"/>
      </a:solid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TCP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462832345703439"/>
          <c:y val="0.16954122589072104"/>
          <c:w val="0.81923834169222187"/>
          <c:h val="0.55985824623992964"/>
        </c:manualLayout>
      </c:layout>
      <c:barChart>
        <c:barDir val="col"/>
        <c:grouping val="clustered"/>
        <c:varyColors val="0"/>
        <c:ser>
          <c:idx val="0"/>
          <c:order val="0"/>
          <c:tx>
            <c:strRef>
              <c:f>AAPM166_newvjp!$M$1</c:f>
              <c:strCache>
                <c:ptCount val="1"/>
                <c:pt idx="0">
                  <c:v>CF</c:v>
                </c:pt>
              </c:strCache>
            </c:strRef>
          </c:tx>
          <c:spPr>
            <a:solidFill>
              <a:schemeClr val="accent1"/>
            </a:solidFill>
            <a:ln>
              <a:noFill/>
            </a:ln>
            <a:effectLst/>
          </c:spPr>
          <c:invertIfNegative val="0"/>
          <c:cat>
            <c:numRef>
              <c:f>AAPM166_newvjp!$L$2:$L$23</c:f>
              <c:numCache>
                <c:formatCode>General</c:formatCode>
                <c:ptCount val="22"/>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numCache>
            </c:numRef>
          </c:cat>
          <c:val>
            <c:numRef>
              <c:f>AAPM166_newvjp!$M$2:$M$23</c:f>
              <c:numCache>
                <c:formatCode>General</c:formatCode>
                <c:ptCount val="22"/>
                <c:pt idx="0">
                  <c:v>0.90585053087701195</c:v>
                </c:pt>
                <c:pt idx="1">
                  <c:v>0.908142132033807</c:v>
                </c:pt>
                <c:pt idx="2">
                  <c:v>0.91093413279666802</c:v>
                </c:pt>
                <c:pt idx="3">
                  <c:v>0.900316572042973</c:v>
                </c:pt>
                <c:pt idx="4">
                  <c:v>0.90201055958059495</c:v>
                </c:pt>
                <c:pt idx="5">
                  <c:v>0.89825516417813001</c:v>
                </c:pt>
                <c:pt idx="6">
                  <c:v>0.90169620715145404</c:v>
                </c:pt>
                <c:pt idx="7">
                  <c:v>0.90005247676032896</c:v>
                </c:pt>
                <c:pt idx="8">
                  <c:v>0.90151274281357496</c:v>
                </c:pt>
                <c:pt idx="9">
                  <c:v>0.90368620704662095</c:v>
                </c:pt>
                <c:pt idx="10">
                  <c:v>0.902634958456631</c:v>
                </c:pt>
                <c:pt idx="11">
                  <c:v>0.90538065982399196</c:v>
                </c:pt>
                <c:pt idx="12">
                  <c:v>0.90237877643110898</c:v>
                </c:pt>
                <c:pt idx="13">
                  <c:v>0.90460967332600095</c:v>
                </c:pt>
                <c:pt idx="14">
                  <c:v>0.90515385265083803</c:v>
                </c:pt>
                <c:pt idx="15">
                  <c:v>0.89671988843865502</c:v>
                </c:pt>
                <c:pt idx="16">
                  <c:v>0.90272561264798601</c:v>
                </c:pt>
                <c:pt idx="17">
                  <c:v>0.90432131378142799</c:v>
                </c:pt>
                <c:pt idx="18">
                  <c:v>0.90690164419938601</c:v>
                </c:pt>
                <c:pt idx="19">
                  <c:v>0.90208191333991805</c:v>
                </c:pt>
                <c:pt idx="20">
                  <c:v>0.90240018799556299</c:v>
                </c:pt>
                <c:pt idx="21">
                  <c:v>0.90438559477296199</c:v>
                </c:pt>
              </c:numCache>
            </c:numRef>
          </c:val>
          <c:extLst>
            <c:ext xmlns:c16="http://schemas.microsoft.com/office/drawing/2014/chart" uri="{C3380CC4-5D6E-409C-BE32-E72D297353CC}">
              <c16:uniqueId val="{00000000-21FF-453D-91B9-2F27DA8545BA}"/>
            </c:ext>
          </c:extLst>
        </c:ser>
        <c:ser>
          <c:idx val="1"/>
          <c:order val="1"/>
          <c:tx>
            <c:strRef>
              <c:f>AAPM166_newvjp!$N$1</c:f>
              <c:strCache>
                <c:ptCount val="1"/>
                <c:pt idx="0">
                  <c:v>HF</c:v>
                </c:pt>
              </c:strCache>
            </c:strRef>
          </c:tx>
          <c:spPr>
            <a:solidFill>
              <a:schemeClr val="accent2"/>
            </a:solidFill>
            <a:ln>
              <a:noFill/>
            </a:ln>
            <a:effectLst/>
          </c:spPr>
          <c:invertIfNegative val="0"/>
          <c:cat>
            <c:numRef>
              <c:f>AAPM166_newvjp!$L$2:$L$23</c:f>
              <c:numCache>
                <c:formatCode>General</c:formatCode>
                <c:ptCount val="22"/>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numCache>
            </c:numRef>
          </c:cat>
          <c:val>
            <c:numRef>
              <c:f>AAPM166_newvjp!$N$2:$N$23</c:f>
              <c:numCache>
                <c:formatCode>General</c:formatCode>
                <c:ptCount val="22"/>
                <c:pt idx="0">
                  <c:v>0.89971569434687404</c:v>
                </c:pt>
                <c:pt idx="1">
                  <c:v>0.90552641738776696</c:v>
                </c:pt>
                <c:pt idx="2">
                  <c:v>0.898064257939724</c:v>
                </c:pt>
                <c:pt idx="3">
                  <c:v>0.90038562356721996</c:v>
                </c:pt>
                <c:pt idx="4">
                  <c:v>0.89339836924955296</c:v>
                </c:pt>
                <c:pt idx="5">
                  <c:v>0.892239925694992</c:v>
                </c:pt>
                <c:pt idx="6">
                  <c:v>0.89693703375674805</c:v>
                </c:pt>
                <c:pt idx="7">
                  <c:v>0.89519504212492995</c:v>
                </c:pt>
                <c:pt idx="8">
                  <c:v>0.895900815622381</c:v>
                </c:pt>
                <c:pt idx="9">
                  <c:v>0.90119735558243497</c:v>
                </c:pt>
                <c:pt idx="10">
                  <c:v>0.89637027505035505</c:v>
                </c:pt>
                <c:pt idx="11">
                  <c:v>0.896675552215495</c:v>
                </c:pt>
                <c:pt idx="12">
                  <c:v>0.89286918383241198</c:v>
                </c:pt>
                <c:pt idx="13">
                  <c:v>0.90155894505214496</c:v>
                </c:pt>
                <c:pt idx="14">
                  <c:v>0.89658152822828496</c:v>
                </c:pt>
                <c:pt idx="15">
                  <c:v>0.90034676996316598</c:v>
                </c:pt>
                <c:pt idx="16">
                  <c:v>0.90108572360486805</c:v>
                </c:pt>
                <c:pt idx="17">
                  <c:v>0.899374996057408</c:v>
                </c:pt>
                <c:pt idx="18">
                  <c:v>0.90436620418485503</c:v>
                </c:pt>
                <c:pt idx="19">
                  <c:v>0.89710238723920899</c:v>
                </c:pt>
                <c:pt idx="20">
                  <c:v>0.90092509564802903</c:v>
                </c:pt>
                <c:pt idx="21">
                  <c:v>0.89663020478801903</c:v>
                </c:pt>
              </c:numCache>
            </c:numRef>
          </c:val>
          <c:extLst>
            <c:ext xmlns:c16="http://schemas.microsoft.com/office/drawing/2014/chart" uri="{C3380CC4-5D6E-409C-BE32-E72D297353CC}">
              <c16:uniqueId val="{00000001-21FF-453D-91B9-2F27DA8545BA}"/>
            </c:ext>
          </c:extLst>
        </c:ser>
        <c:dLbls>
          <c:showLegendKey val="0"/>
          <c:showVal val="0"/>
          <c:showCatName val="0"/>
          <c:showSerName val="0"/>
          <c:showPercent val="0"/>
          <c:showBubbleSize val="0"/>
        </c:dLbls>
        <c:gapWidth val="219"/>
        <c:overlap val="-27"/>
        <c:axId val="144973760"/>
        <c:axId val="144958400"/>
      </c:barChart>
      <c:catAx>
        <c:axId val="14497376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Patients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4958400"/>
        <c:crosses val="autoZero"/>
        <c:auto val="1"/>
        <c:lblAlgn val="ctr"/>
        <c:lblOffset val="100"/>
        <c:noMultiLvlLbl val="0"/>
      </c:catAx>
      <c:valAx>
        <c:axId val="144958400"/>
        <c:scaling>
          <c:orientation val="minMax"/>
          <c:max val="0.92"/>
          <c:min val="0.8"/>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0" i="0" u="none" strike="noStrike" kern="1200" baseline="0">
                    <a:solidFill>
                      <a:prstClr val="black">
                        <a:lumMod val="65000"/>
                        <a:lumOff val="35000"/>
                      </a:prstClr>
                    </a:solidFill>
                  </a:rPr>
                  <a:t>TCP indices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49737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5EAC724-B034-4F10-A9E8-56851A79B80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20872BB-3892-4F66-9266-36ADB83FAD5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B45424-6BAC-416C-8F6C-5F9DE854A36B}" type="datetimeFigureOut">
              <a:rPr lang="en-US" smtClean="0"/>
              <a:t>08/17/2025</a:t>
            </a:fld>
            <a:endParaRPr lang="en-US"/>
          </a:p>
        </p:txBody>
      </p:sp>
      <p:sp>
        <p:nvSpPr>
          <p:cNvPr id="4" name="Footer Placeholder 3">
            <a:extLst>
              <a:ext uri="{FF2B5EF4-FFF2-40B4-BE49-F238E27FC236}">
                <a16:creationId xmlns:a16="http://schemas.microsoft.com/office/drawing/2014/main" id="{0ACA138F-B9BA-4997-B3C2-DA8B17B6D5B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E86FBF-0AC4-4904-8ED7-0BD6E9AC71D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E34D737-83BD-4FDE-8CF3-8BC01E7FCF39}" type="slidenum">
              <a:rPr lang="en-US" smtClean="0"/>
              <a:t>‹#›</a:t>
            </a:fld>
            <a:endParaRPr lang="en-US"/>
          </a:p>
        </p:txBody>
      </p:sp>
    </p:spTree>
    <p:extLst>
      <p:ext uri="{BB962C8B-B14F-4D97-AF65-F5344CB8AC3E}">
        <p14:creationId xmlns:p14="http://schemas.microsoft.com/office/powerpoint/2010/main" val="408907374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733702-C25A-40B9-9167-54BAA79B29B0}" type="datetimeFigureOut">
              <a:rPr lang="en-US" smtClean="0"/>
              <a:t>08/17/2025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2FC7A4-3D1B-482D-8C9D-7642A2CE3076}" type="slidenum">
              <a:rPr lang="en-US" smtClean="0"/>
              <a:t>‹#›</a:t>
            </a:fld>
            <a:endParaRPr lang="en-US"/>
          </a:p>
        </p:txBody>
      </p:sp>
    </p:spTree>
    <p:extLst>
      <p:ext uri="{BB962C8B-B14F-4D97-AF65-F5344CB8AC3E}">
        <p14:creationId xmlns:p14="http://schemas.microsoft.com/office/powerpoint/2010/main" val="39819265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Good morning doctors and medical physicists.</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My name is Trinh Huy Vu, and today I’m honored to present my graduation thesis titled:</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“Evaluation of Conventional and Hypofractionated Treatment Protocols for Prostate Cancer Using the Biological Indices TCP and NTCP.”</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This research was conducted under the supervision of Dr. Pham Quang Trung.</a:t>
            </a:r>
            <a:endParaRPr lang="vi-VN" sz="1200" kern="1200">
              <a:solidFill>
                <a:schemeClr val="tx1"/>
              </a:solidFill>
              <a:effectLst/>
              <a:latin typeface="+mn-lt"/>
              <a:ea typeface="+mn-ea"/>
              <a:cs typeface="+mn-cs"/>
            </a:endParaRPr>
          </a:p>
          <a:p>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2</a:t>
            </a:fld>
            <a:endParaRPr lang="en-US"/>
          </a:p>
        </p:txBody>
      </p:sp>
    </p:spTree>
    <p:extLst>
      <p:ext uri="{BB962C8B-B14F-4D97-AF65-F5344CB8AC3E}">
        <p14:creationId xmlns:p14="http://schemas.microsoft.com/office/powerpoint/2010/main" val="9793467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After confirming that the treatment plans were acceptable both in terms of tumor evaluation and OAR citeria, I moved on to calculate TCP and NTCP using biological models. For NTCP, I used the well-established Lyman–Kutcher–Burman (LKB) model, which is widely used today, and I cross-checked the results using Niemierko’s Logistic model. For TCP, I applied both the Poisson model and the Logistic model as well.</a:t>
            </a:r>
            <a:endParaRPr lang="vi-VN" sz="1200" kern="1200">
              <a:solidFill>
                <a:schemeClr val="tx1"/>
              </a:solidFill>
              <a:effectLst/>
              <a:latin typeface="+mn-lt"/>
              <a:ea typeface="+mn-ea"/>
              <a:cs typeface="+mn-cs"/>
            </a:endParaRPr>
          </a:p>
          <a:p>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11</a:t>
            </a:fld>
            <a:endParaRPr lang="en-US"/>
          </a:p>
        </p:txBody>
      </p:sp>
    </p:spTree>
    <p:extLst>
      <p:ext uri="{BB962C8B-B14F-4D97-AF65-F5344CB8AC3E}">
        <p14:creationId xmlns:p14="http://schemas.microsoft.com/office/powerpoint/2010/main" val="3159228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Now, all these models are based on a common principle: They convert a non-uniform dose distribution into an equivalent uniform dose (EUD). EUD reflects a uniform dose that would produce the same biological effect as the actual non-uniform distribution. So once we have the EUD, we can plug it into the formulas to compute TCP and NTCP accordingly.</a:t>
            </a:r>
            <a:endParaRPr lang="vi-VN" sz="1200" kern="1200">
              <a:solidFill>
                <a:schemeClr val="tx1"/>
              </a:solidFill>
              <a:effectLst/>
              <a:latin typeface="+mn-lt"/>
              <a:ea typeface="+mn-ea"/>
              <a:cs typeface="+mn-cs"/>
            </a:endParaRPr>
          </a:p>
          <a:p>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12</a:t>
            </a:fld>
            <a:endParaRPr lang="en-US"/>
          </a:p>
        </p:txBody>
      </p:sp>
    </p:spTree>
    <p:extLst>
      <p:ext uri="{BB962C8B-B14F-4D97-AF65-F5344CB8AC3E}">
        <p14:creationId xmlns:p14="http://schemas.microsoft.com/office/powerpoint/2010/main" val="3118752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Regarding the parameters used for modeling:</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For TCP, I referred to the AAPM Report No. 166 and a study by Karabey et al.</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For NTCP, I used parameter sets from Burman and Karabey as well.</a:t>
            </a:r>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13</a:t>
            </a:fld>
            <a:endParaRPr lang="en-US"/>
          </a:p>
        </p:txBody>
      </p:sp>
    </p:spTree>
    <p:extLst>
      <p:ext uri="{BB962C8B-B14F-4D97-AF65-F5344CB8AC3E}">
        <p14:creationId xmlns:p14="http://schemas.microsoft.com/office/powerpoint/2010/main" val="23257984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During the study, I have replanned all 22 patients under both protocols—conventional and hypofractionated. I also developed an R-based program to automatically calculate CI, HI, GI, TCP, and NTCP, as well as check the dose constraints for OARs. </a:t>
            </a:r>
            <a:endParaRPr lang="vi-VN" sz="1200" kern="1200">
              <a:solidFill>
                <a:schemeClr val="tx1"/>
              </a:solidFill>
              <a:effectLst/>
              <a:latin typeface="+mn-lt"/>
              <a:ea typeface="+mn-ea"/>
              <a:cs typeface="+mn-cs"/>
            </a:endParaRPr>
          </a:p>
          <a:p>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14</a:t>
            </a:fld>
            <a:endParaRPr lang="en-US"/>
          </a:p>
        </p:txBody>
      </p:sp>
    </p:spTree>
    <p:extLst>
      <p:ext uri="{BB962C8B-B14F-4D97-AF65-F5344CB8AC3E}">
        <p14:creationId xmlns:p14="http://schemas.microsoft.com/office/powerpoint/2010/main" val="22762549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Let’s move on to the results. For CI and HI, the values for both protocols were within the optimal range. However, GI values were noticeably higher than expected. This could be explained that some of patients are received extended indications including pelvic lymph nodes, which increased the 50% isodose volume, hence increasing the GI value.</a:t>
            </a:r>
            <a:endParaRPr lang="vi-VN" sz="1200" kern="1200">
              <a:solidFill>
                <a:schemeClr val="tx1"/>
              </a:solidFill>
              <a:effectLst/>
              <a:latin typeface="+mn-lt"/>
              <a:ea typeface="+mn-ea"/>
              <a:cs typeface="+mn-cs"/>
            </a:endParaRPr>
          </a:p>
          <a:p>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15</a:t>
            </a:fld>
            <a:endParaRPr lang="en-US"/>
          </a:p>
        </p:txBody>
      </p:sp>
    </p:spTree>
    <p:extLst>
      <p:ext uri="{BB962C8B-B14F-4D97-AF65-F5344CB8AC3E}">
        <p14:creationId xmlns:p14="http://schemas.microsoft.com/office/powerpoint/2010/main" val="707269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After removing these outlier cases, the GI values for both protocols fell back within the optimal range. However, the differences in CI, HI, and GI between the two protocols were not statistically significant.</a:t>
            </a:r>
            <a:endParaRPr lang="vi-VN" sz="1200" kern="1200">
              <a:solidFill>
                <a:schemeClr val="tx1"/>
              </a:solidFill>
              <a:effectLst/>
              <a:latin typeface="+mn-lt"/>
              <a:ea typeface="+mn-ea"/>
              <a:cs typeface="+mn-cs"/>
            </a:endParaRPr>
          </a:p>
          <a:p>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16</a:t>
            </a:fld>
            <a:endParaRPr lang="en-US"/>
          </a:p>
        </p:txBody>
      </p:sp>
    </p:spTree>
    <p:extLst>
      <p:ext uri="{BB962C8B-B14F-4D97-AF65-F5344CB8AC3E}">
        <p14:creationId xmlns:p14="http://schemas.microsoft.com/office/powerpoint/2010/main" val="860810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Now let’s look at the biological outcomes. Based on the Poisson model for TCP and LKB model for NTCP, I found that the HF protocol significantly reduced NTCP, especially for the rectum and bladder. However, TCP in HF plans was around 0.5% lower than in CF plans. These differences were statistically significant.</a:t>
            </a:r>
            <a:endParaRPr lang="vi-VN" sz="1200" kern="1200">
              <a:solidFill>
                <a:schemeClr val="tx1"/>
              </a:solidFill>
              <a:effectLst/>
              <a:latin typeface="+mn-lt"/>
              <a:ea typeface="+mn-ea"/>
              <a:cs typeface="+mn-cs"/>
            </a:endParaRPr>
          </a:p>
          <a:p>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17</a:t>
            </a:fld>
            <a:endParaRPr lang="en-US"/>
          </a:p>
        </p:txBody>
      </p:sp>
    </p:spTree>
    <p:extLst>
      <p:ext uri="{BB962C8B-B14F-4D97-AF65-F5344CB8AC3E}">
        <p14:creationId xmlns:p14="http://schemas.microsoft.com/office/powerpoint/2010/main" val="1768316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When calculated using the Logistic model, the results were consistent. Again, NTCP values were clearly lower in the HF protocol, while TCP remained slightly lower compared to the CF protocol.</a:t>
            </a:r>
            <a:endParaRPr lang="vi-VN" sz="1200" kern="1200">
              <a:solidFill>
                <a:schemeClr val="tx1"/>
              </a:solidFill>
              <a:effectLst/>
              <a:latin typeface="+mn-lt"/>
              <a:ea typeface="+mn-ea"/>
              <a:cs typeface="+mn-cs"/>
            </a:endParaRPr>
          </a:p>
          <a:p>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18</a:t>
            </a:fld>
            <a:endParaRPr lang="en-US"/>
          </a:p>
        </p:txBody>
      </p:sp>
    </p:spTree>
    <p:extLst>
      <p:ext uri="{BB962C8B-B14F-4D97-AF65-F5344CB8AC3E}">
        <p14:creationId xmlns:p14="http://schemas.microsoft.com/office/powerpoint/2010/main" val="2098199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So in conclusion,</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Both HF and CF treatment plans satisfied the dose and dosimetric index requirements (CI, HI, GI), meaning they are clinically acceptable.</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CF showed higher TCP, indicating slightly better tumor control.</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Meanwhile, HF significantly reduced NTCP for both the rectum and bladder.</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HF also shortens treatment time, aligning well with modern clinical trends and improving overall patient quality of life.</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Of course, more studies with larger and more homogeneous patient groups will be needed to further validate these findings.</a:t>
            </a:r>
            <a:endParaRPr lang="vi-VN" sz="1200" kern="1200">
              <a:solidFill>
                <a:schemeClr val="tx1"/>
              </a:solidFill>
              <a:effectLst/>
              <a:latin typeface="+mn-lt"/>
              <a:ea typeface="+mn-ea"/>
              <a:cs typeface="+mn-cs"/>
            </a:endParaRPr>
          </a:p>
          <a:p>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19</a:t>
            </a:fld>
            <a:endParaRPr lang="en-US"/>
          </a:p>
        </p:txBody>
      </p:sp>
    </p:spTree>
    <p:extLst>
      <p:ext uri="{BB962C8B-B14F-4D97-AF65-F5344CB8AC3E}">
        <p14:creationId xmlns:p14="http://schemas.microsoft.com/office/powerpoint/2010/main" val="1043442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34CE5A-9C35-3073-FB65-40F26ED250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05ADD9-90D7-AAC3-D68A-CD633274F5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1A608B-92B8-9237-0D5F-F1D224A28187}"/>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vi-VN" sz="1200" b="0" i="0" u="none" strike="noStrike" kern="1200">
                <a:solidFill>
                  <a:schemeClr val="tx1"/>
                </a:solidFill>
                <a:effectLst/>
                <a:latin typeface="+mn-lt"/>
                <a:ea typeface="+mn-ea"/>
                <a:cs typeface="+mn-cs"/>
              </a:rPr>
              <a:t>Sau khi đã lập xong kế hoạch và đánh giá định tính qua DVH và phân bố liều trên phần mềm Eclipse, dữ liệu sẽ được xuất ra dưới dạng file txt và được tải vào phần mềm R để tính toán các chỉ số đánh giá kế hoạch và chỉ số sinh học TCP và NTCP.</a:t>
            </a:r>
            <a:endParaRPr lang="en-US"/>
          </a:p>
          <a:p>
            <a:pPr marL="171450" indent="-171450">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0E5B91B7-D9D6-682A-7CED-A3ABC209DB27}"/>
              </a:ext>
            </a:extLst>
          </p:cNvPr>
          <p:cNvSpPr>
            <a:spLocks noGrp="1"/>
          </p:cNvSpPr>
          <p:nvPr>
            <p:ph type="sldNum" sz="quarter" idx="5"/>
          </p:nvPr>
        </p:nvSpPr>
        <p:spPr/>
        <p:txBody>
          <a:bodyPr/>
          <a:lstStyle/>
          <a:p>
            <a:fld id="{AB2FC7A4-3D1B-482D-8C9D-7642A2CE3076}" type="slidenum">
              <a:rPr lang="en-US" smtClean="0"/>
              <a:t>27</a:t>
            </a:fld>
            <a:endParaRPr lang="en-US"/>
          </a:p>
        </p:txBody>
      </p:sp>
    </p:spTree>
    <p:extLst>
      <p:ext uri="{BB962C8B-B14F-4D97-AF65-F5344CB8AC3E}">
        <p14:creationId xmlns:p14="http://schemas.microsoft.com/office/powerpoint/2010/main" val="3393330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To begin with, let me briefly introduce prostate cancer and the current situation in Vietnam.</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The prostate is part of the male reproductive system. It sits just below the bladder, in front of the rectum, and surrounds the urethra.</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According to GLOBOCAN 2022, prostate cancer ranks fifth in incidence among all cancers in Vietnam, accounting for around 6,000 out of 95,000 new cancer cases reported that year.</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In terms of treatment, several modalities are available for prostate cancer. However, at the 108 Military Central Hospital, two radiotherapy protocols are currently applied:</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The Conventional Fractionation protocol,</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And the Hypofractionated protocol.</a:t>
            </a:r>
            <a:endParaRPr lang="vi-VN" sz="1200"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5"/>
          </p:nvPr>
        </p:nvSpPr>
        <p:spPr/>
        <p:txBody>
          <a:bodyPr/>
          <a:lstStyle/>
          <a:p>
            <a:fld id="{AB2FC7A4-3D1B-482D-8C9D-7642A2CE3076}" type="slidenum">
              <a:rPr lang="en-US" smtClean="0"/>
              <a:t>3</a:t>
            </a:fld>
            <a:endParaRPr lang="en-US"/>
          </a:p>
        </p:txBody>
      </p:sp>
    </p:spTree>
    <p:extLst>
      <p:ext uri="{BB962C8B-B14F-4D97-AF65-F5344CB8AC3E}">
        <p14:creationId xmlns:p14="http://schemas.microsoft.com/office/powerpoint/2010/main" val="4221846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1E92D2-A19F-DB27-BEC9-DCEFB8C2D9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8213F2-8350-3F0F-0F3F-C87DCE799F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AF585F-E88E-196A-BD83-0EE604AF9441}"/>
              </a:ext>
            </a:extLst>
          </p:cNvPr>
          <p:cNvSpPr>
            <a:spLocks noGrp="1"/>
          </p:cNvSpPr>
          <p:nvPr>
            <p:ph type="body" idx="1"/>
          </p:nvPr>
        </p:nvSpPr>
        <p:spPr/>
        <p:txBody>
          <a:bodyPr/>
          <a:lstStyle/>
          <a:p>
            <a:r>
              <a:rPr lang="en-US" sz="1200" kern="1200">
                <a:solidFill>
                  <a:schemeClr val="tx1"/>
                </a:solidFill>
                <a:effectLst/>
                <a:latin typeface="+mn-lt"/>
                <a:ea typeface="+mn-ea"/>
                <a:cs typeface="+mn-cs"/>
              </a:rPr>
              <a:t>To begin with, let me briefly introduce prostate cancer and the current situation in Vietnam.</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The prostate is part of the male reproductive system. It sits just below the bladder, in front of the rectum, and surrounds the urethra.</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In terms of treatment, several modalities are available for prostate cancer. However, at the 108 Military Central Hospital, two radiotherapy protocols are currently applied:</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The Conventional Fractionation protocol,</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And the Hypofractionated protocol.</a:t>
            </a:r>
            <a:endParaRPr lang="vi-VN" sz="1200" kern="1200">
              <a:solidFill>
                <a:schemeClr val="tx1"/>
              </a:solidFill>
              <a:effectLst/>
              <a:latin typeface="+mn-lt"/>
              <a:ea typeface="+mn-ea"/>
              <a:cs typeface="+mn-cs"/>
            </a:endParaRPr>
          </a:p>
          <a:p>
            <a:endParaRPr lang="en-US"/>
          </a:p>
        </p:txBody>
      </p:sp>
      <p:sp>
        <p:nvSpPr>
          <p:cNvPr id="4" name="Slide Number Placeholder 3">
            <a:extLst>
              <a:ext uri="{FF2B5EF4-FFF2-40B4-BE49-F238E27FC236}">
                <a16:creationId xmlns:a16="http://schemas.microsoft.com/office/drawing/2014/main" id="{6DB6F989-D1AF-901D-E452-81919BD87662}"/>
              </a:ext>
            </a:extLst>
          </p:cNvPr>
          <p:cNvSpPr>
            <a:spLocks noGrp="1"/>
          </p:cNvSpPr>
          <p:nvPr>
            <p:ph type="sldNum" sz="quarter" idx="5"/>
          </p:nvPr>
        </p:nvSpPr>
        <p:spPr/>
        <p:txBody>
          <a:bodyPr/>
          <a:lstStyle/>
          <a:p>
            <a:fld id="{AB2FC7A4-3D1B-482D-8C9D-7642A2CE3076}" type="slidenum">
              <a:rPr lang="en-US" smtClean="0"/>
              <a:t>4</a:t>
            </a:fld>
            <a:endParaRPr lang="en-US"/>
          </a:p>
        </p:txBody>
      </p:sp>
    </p:spTree>
    <p:extLst>
      <p:ext uri="{BB962C8B-B14F-4D97-AF65-F5344CB8AC3E}">
        <p14:creationId xmlns:p14="http://schemas.microsoft.com/office/powerpoint/2010/main" val="1281022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Let’s take a look at the characteristics of these two protocols.</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The hypofractionated protocol delivers a lower total dose of about 60–65 Gy, but with larger dose per fraction, typically around 2.6–3 Gy/Fx.</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In contrast, the conventional protocol uses a higher total dose of about 74–79.2 Gy, with smaller fractions, around 1.8–2 Gy/Fx.</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As a result, the treatment duration is also shorter for the HF protocol, taking about 4 to 5 weeks, compared to 7 to 8 weeks for CF.</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vi-VN" sz="1200" kern="1200">
                <a:solidFill>
                  <a:schemeClr val="tx1"/>
                </a:solidFill>
                <a:effectLst/>
                <a:latin typeface="+mn-lt"/>
                <a:ea typeface="+mn-ea"/>
                <a:cs typeface="+mn-cs"/>
              </a:rPr>
              <a:t>The reason why the hypofractionated protocol can use a lower total dose while still achieving similar treatment effectiveness is due to </a:t>
            </a:r>
            <a:r>
              <a:rPr lang="en-US" sz="1200" b="1" kern="1200">
                <a:solidFill>
                  <a:schemeClr val="tx1"/>
                </a:solidFill>
                <a:effectLst/>
                <a:latin typeface="+mn-lt"/>
                <a:ea typeface="+mn-ea"/>
                <a:cs typeface="+mn-cs"/>
              </a:rPr>
              <a:t>the </a:t>
            </a:r>
            <a:r>
              <a:rPr lang="vi-VN" sz="1200" b="1" kern="1200">
                <a:solidFill>
                  <a:schemeClr val="tx1"/>
                </a:solidFill>
                <a:effectLst/>
                <a:latin typeface="+mn-lt"/>
                <a:ea typeface="+mn-ea"/>
                <a:cs typeface="+mn-cs"/>
              </a:rPr>
              <a:t>calculations</a:t>
            </a:r>
            <a:r>
              <a:rPr lang="vi-VN" sz="1200" kern="1200">
                <a:solidFill>
                  <a:schemeClr val="tx1"/>
                </a:solidFill>
                <a:effectLst/>
                <a:latin typeface="+mn-lt"/>
                <a:ea typeface="+mn-ea"/>
                <a:cs typeface="+mn-cs"/>
              </a:rPr>
              <a:t> </a:t>
            </a:r>
            <a:r>
              <a:rPr lang="en-US" sz="1200" kern="1200">
                <a:solidFill>
                  <a:schemeClr val="tx1"/>
                </a:solidFill>
                <a:effectLst/>
                <a:latin typeface="+mn-lt"/>
                <a:ea typeface="+mn-ea"/>
                <a:cs typeface="+mn-cs"/>
              </a:rPr>
              <a:t>of </a:t>
            </a:r>
            <a:r>
              <a:rPr lang="vi-VN" sz="1200" b="1" kern="1200">
                <a:solidFill>
                  <a:schemeClr val="tx1"/>
                </a:solidFill>
                <a:effectLst/>
                <a:latin typeface="+mn-lt"/>
                <a:ea typeface="+mn-ea"/>
                <a:cs typeface="+mn-cs"/>
              </a:rPr>
              <a:t>Biologically Effective Dose (BED)</a:t>
            </a:r>
            <a:r>
              <a:rPr lang="en-US" sz="1200" kern="1200">
                <a:solidFill>
                  <a:schemeClr val="tx1"/>
                </a:solidFill>
                <a:effectLst/>
                <a:latin typeface="+mn-lt"/>
                <a:ea typeface="+mn-ea"/>
                <a:cs typeface="+mn-cs"/>
              </a:rPr>
              <a:t>.</a:t>
            </a:r>
            <a:endParaRPr lang="vi-VN" sz="1200" kern="1200">
              <a:solidFill>
                <a:schemeClr val="tx1"/>
              </a:solidFill>
              <a:effectLst/>
              <a:latin typeface="+mn-lt"/>
              <a:ea typeface="+mn-ea"/>
              <a:cs typeface="+mn-cs"/>
            </a:endParaRPr>
          </a:p>
          <a:p>
            <a:r>
              <a:rPr lang="vi-VN" sz="1200" kern="1200">
                <a:solidFill>
                  <a:schemeClr val="tx1"/>
                </a:solidFill>
                <a:effectLst/>
                <a:latin typeface="+mn-lt"/>
                <a:ea typeface="+mn-ea"/>
                <a:cs typeface="+mn-cs"/>
              </a:rPr>
              <a:t>In addition, </a:t>
            </a:r>
            <a:r>
              <a:rPr lang="vi-VN" sz="1200" b="1" kern="1200">
                <a:solidFill>
                  <a:schemeClr val="tx1"/>
                </a:solidFill>
                <a:effectLst/>
                <a:latin typeface="+mn-lt"/>
                <a:ea typeface="+mn-ea"/>
                <a:cs typeface="+mn-cs"/>
              </a:rPr>
              <a:t>prostate tissue has a relatively low alpha over beta ratio</a:t>
            </a:r>
            <a:r>
              <a:rPr lang="vi-VN" sz="1200" kern="1200">
                <a:solidFill>
                  <a:schemeClr val="tx1"/>
                </a:solidFill>
                <a:effectLst/>
                <a:latin typeface="+mn-lt"/>
                <a:ea typeface="+mn-ea"/>
                <a:cs typeface="+mn-cs"/>
              </a:rPr>
              <a:t>, which makes it more responsive to changes in fraction size.</a:t>
            </a:r>
          </a:p>
          <a:p>
            <a:endParaRPr lang="en-US"/>
          </a:p>
        </p:txBody>
      </p:sp>
      <p:sp>
        <p:nvSpPr>
          <p:cNvPr id="4" name="Slide Number Placeholder 3"/>
          <p:cNvSpPr>
            <a:spLocks noGrp="1"/>
          </p:cNvSpPr>
          <p:nvPr>
            <p:ph type="sldNum" sz="quarter" idx="5"/>
          </p:nvPr>
        </p:nvSpPr>
        <p:spPr/>
        <p:txBody>
          <a:bodyPr/>
          <a:lstStyle/>
          <a:p>
            <a:fld id="{AB2FC7A4-3D1B-482D-8C9D-7642A2CE3076}" type="slidenum">
              <a:rPr lang="en-US" smtClean="0"/>
              <a:t>5</a:t>
            </a:fld>
            <a:endParaRPr lang="en-US"/>
          </a:p>
        </p:txBody>
      </p:sp>
    </p:spTree>
    <p:extLst>
      <p:ext uri="{BB962C8B-B14F-4D97-AF65-F5344CB8AC3E}">
        <p14:creationId xmlns:p14="http://schemas.microsoft.com/office/powerpoint/2010/main" val="3774589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vi-VN" sz="1200" kern="1200">
                <a:solidFill>
                  <a:schemeClr val="tx1"/>
                </a:solidFill>
                <a:effectLst/>
                <a:latin typeface="+mn-lt"/>
                <a:ea typeface="+mn-ea"/>
                <a:cs typeface="+mn-cs"/>
              </a:rPr>
              <a:t>Now, here's the motivation behind this study</a:t>
            </a:r>
          </a:p>
          <a:p>
            <a:r>
              <a:rPr lang="vi-VN" sz="1200" kern="1200">
                <a:solidFill>
                  <a:schemeClr val="tx1"/>
                </a:solidFill>
                <a:effectLst/>
                <a:latin typeface="+mn-lt"/>
                <a:ea typeface="+mn-ea"/>
                <a:cs typeface="+mn-cs"/>
              </a:rPr>
              <a:t>When evaluating treatment plans using techniques like </a:t>
            </a:r>
            <a:r>
              <a:rPr lang="vi-VN" sz="1200" b="1" kern="1200">
                <a:solidFill>
                  <a:schemeClr val="tx1"/>
                </a:solidFill>
                <a:effectLst/>
                <a:latin typeface="+mn-lt"/>
                <a:ea typeface="+mn-ea"/>
                <a:cs typeface="+mn-cs"/>
              </a:rPr>
              <a:t>IMRT</a:t>
            </a:r>
            <a:r>
              <a:rPr lang="vi-VN" sz="1200" kern="1200">
                <a:solidFill>
                  <a:schemeClr val="tx1"/>
                </a:solidFill>
                <a:effectLst/>
                <a:latin typeface="+mn-lt"/>
                <a:ea typeface="+mn-ea"/>
                <a:cs typeface="+mn-cs"/>
              </a:rPr>
              <a:t> and </a:t>
            </a:r>
            <a:r>
              <a:rPr lang="vi-VN" sz="1200" b="1" kern="1200">
                <a:solidFill>
                  <a:schemeClr val="tx1"/>
                </a:solidFill>
                <a:effectLst/>
                <a:latin typeface="+mn-lt"/>
                <a:ea typeface="+mn-ea"/>
                <a:cs typeface="+mn-cs"/>
              </a:rPr>
              <a:t>VMAT</a:t>
            </a:r>
            <a:r>
              <a:rPr lang="vi-VN" sz="1200" kern="1200">
                <a:solidFill>
                  <a:schemeClr val="tx1"/>
                </a:solidFill>
                <a:effectLst/>
                <a:latin typeface="+mn-lt"/>
                <a:ea typeface="+mn-ea"/>
                <a:cs typeface="+mn-cs"/>
              </a:rPr>
              <a:t>, if we just rely on </a:t>
            </a:r>
            <a:r>
              <a:rPr lang="vi-VN" sz="1200" b="1" kern="1200">
                <a:solidFill>
                  <a:schemeClr val="tx1"/>
                </a:solidFill>
                <a:effectLst/>
                <a:latin typeface="+mn-lt"/>
                <a:ea typeface="+mn-ea"/>
                <a:cs typeface="+mn-cs"/>
              </a:rPr>
              <a:t>qualitative assessments</a:t>
            </a:r>
            <a:r>
              <a:rPr lang="vi-VN" sz="1200" kern="1200">
                <a:solidFill>
                  <a:schemeClr val="tx1"/>
                </a:solidFill>
                <a:effectLst/>
                <a:latin typeface="+mn-lt"/>
                <a:ea typeface="+mn-ea"/>
                <a:cs typeface="+mn-cs"/>
              </a:rPr>
              <a:t>—looking at DVH plots or dose distributions-sometimes is imprecise </a:t>
            </a:r>
          </a:p>
          <a:p>
            <a:r>
              <a:rPr lang="vi-VN" sz="1200" kern="1200">
                <a:solidFill>
                  <a:schemeClr val="tx1"/>
                </a:solidFill>
                <a:effectLst/>
                <a:latin typeface="+mn-lt"/>
                <a:ea typeface="+mn-ea"/>
                <a:cs typeface="+mn-cs"/>
              </a:rPr>
              <a:t>In addition, If only use dose distribution and DVH plot, we are unable to evalutate the impact of dose escalation in HF protocol.</a:t>
            </a:r>
          </a:p>
          <a:p>
            <a:r>
              <a:rPr lang="vi-VN" sz="1200" kern="1200">
                <a:solidFill>
                  <a:schemeClr val="tx1"/>
                </a:solidFill>
                <a:effectLst/>
                <a:latin typeface="+mn-lt"/>
                <a:ea typeface="+mn-ea"/>
                <a:cs typeface="+mn-cs"/>
              </a:rPr>
              <a:t>That’s why I aimed to shift from qualitative to </a:t>
            </a:r>
            <a:r>
              <a:rPr lang="vi-VN" sz="1200" b="1" kern="1200">
                <a:solidFill>
                  <a:schemeClr val="tx1"/>
                </a:solidFill>
                <a:effectLst/>
                <a:latin typeface="+mn-lt"/>
                <a:ea typeface="+mn-ea"/>
                <a:cs typeface="+mn-cs"/>
              </a:rPr>
              <a:t>quantitative evaluation</a:t>
            </a:r>
            <a:r>
              <a:rPr lang="vi-VN" sz="1200" kern="1200">
                <a:solidFill>
                  <a:schemeClr val="tx1"/>
                </a:solidFill>
                <a:effectLst/>
                <a:latin typeface="+mn-lt"/>
                <a:ea typeface="+mn-ea"/>
                <a:cs typeface="+mn-cs"/>
              </a:rPr>
              <a:t>, by utilizing dose distribution data and </a:t>
            </a:r>
            <a:r>
              <a:rPr lang="vi-VN" sz="1200" b="1" kern="1200">
                <a:solidFill>
                  <a:schemeClr val="tx1"/>
                </a:solidFill>
                <a:effectLst/>
                <a:latin typeface="+mn-lt"/>
                <a:ea typeface="+mn-ea"/>
                <a:cs typeface="+mn-cs"/>
              </a:rPr>
              <a:t>DVHs</a:t>
            </a:r>
            <a:r>
              <a:rPr lang="vi-VN" sz="1200" kern="1200">
                <a:solidFill>
                  <a:schemeClr val="tx1"/>
                </a:solidFill>
                <a:effectLst/>
                <a:latin typeface="+mn-lt"/>
                <a:ea typeface="+mn-ea"/>
                <a:cs typeface="+mn-cs"/>
              </a:rPr>
              <a:t> to calculate </a:t>
            </a:r>
            <a:r>
              <a:rPr lang="vi-VN" sz="1200" b="1" kern="1200">
                <a:solidFill>
                  <a:schemeClr val="tx1"/>
                </a:solidFill>
                <a:effectLst/>
                <a:latin typeface="+mn-lt"/>
                <a:ea typeface="+mn-ea"/>
                <a:cs typeface="+mn-cs"/>
              </a:rPr>
              <a:t>Tumor Control Probability (TCP)</a:t>
            </a:r>
            <a:r>
              <a:rPr lang="vi-VN" sz="1200" kern="1200">
                <a:solidFill>
                  <a:schemeClr val="tx1"/>
                </a:solidFill>
                <a:effectLst/>
                <a:latin typeface="+mn-lt"/>
                <a:ea typeface="+mn-ea"/>
                <a:cs typeface="+mn-cs"/>
              </a:rPr>
              <a:t> and </a:t>
            </a:r>
            <a:r>
              <a:rPr lang="vi-VN" sz="1200" b="1" kern="1200">
                <a:solidFill>
                  <a:schemeClr val="tx1"/>
                </a:solidFill>
                <a:effectLst/>
                <a:latin typeface="+mn-lt"/>
                <a:ea typeface="+mn-ea"/>
                <a:cs typeface="+mn-cs"/>
              </a:rPr>
              <a:t>Normal Tissue Complication Probability (NTCP)</a:t>
            </a:r>
            <a:r>
              <a:rPr lang="vi-VN" sz="1200" kern="1200">
                <a:solidFill>
                  <a:schemeClr val="tx1"/>
                </a:solidFill>
                <a:effectLst/>
                <a:latin typeface="+mn-lt"/>
                <a:ea typeface="+mn-ea"/>
                <a:cs typeface="+mn-cs"/>
              </a:rPr>
              <a:t>.</a:t>
            </a:r>
          </a:p>
          <a:p>
            <a:r>
              <a:rPr lang="vi-VN" sz="1200" kern="1200">
                <a:solidFill>
                  <a:schemeClr val="tx1"/>
                </a:solidFill>
                <a:effectLst/>
                <a:latin typeface="+mn-lt"/>
                <a:ea typeface="+mn-ea"/>
                <a:cs typeface="+mn-cs"/>
              </a:rPr>
              <a:t>The ultimate goal is to </a:t>
            </a:r>
            <a:r>
              <a:rPr lang="vi-VN" sz="1200" b="1" kern="1200">
                <a:solidFill>
                  <a:schemeClr val="tx1"/>
                </a:solidFill>
                <a:effectLst/>
                <a:latin typeface="+mn-lt"/>
                <a:ea typeface="+mn-ea"/>
                <a:cs typeface="+mn-cs"/>
              </a:rPr>
              <a:t>gradually integrate TCP and NTCP</a:t>
            </a:r>
            <a:r>
              <a:rPr lang="vi-VN" sz="1200" kern="1200">
                <a:solidFill>
                  <a:schemeClr val="tx1"/>
                </a:solidFill>
                <a:effectLst/>
                <a:latin typeface="+mn-lt"/>
                <a:ea typeface="+mn-ea"/>
                <a:cs typeface="+mn-cs"/>
              </a:rPr>
              <a:t> into routine treatment plan evaluation</a:t>
            </a:r>
          </a:p>
          <a:p>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6</a:t>
            </a:fld>
            <a:endParaRPr lang="en-US"/>
          </a:p>
        </p:txBody>
      </p:sp>
    </p:spTree>
    <p:extLst>
      <p:ext uri="{BB962C8B-B14F-4D97-AF65-F5344CB8AC3E}">
        <p14:creationId xmlns:p14="http://schemas.microsoft.com/office/powerpoint/2010/main" val="2557790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DC68A0-0AF3-7C7B-DC47-343D2C8FC9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B06757-1975-CD9E-469A-B835C68FE5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FF8134-A50E-0401-A46C-073CD9B77EFE}"/>
              </a:ext>
            </a:extLst>
          </p:cNvPr>
          <p:cNvSpPr>
            <a:spLocks noGrp="1"/>
          </p:cNvSpPr>
          <p:nvPr>
            <p:ph type="body" idx="1"/>
          </p:nvPr>
        </p:nvSpPr>
        <p:spPr/>
        <p:txBody>
          <a:bodyPr/>
          <a:lstStyle/>
          <a:p>
            <a:r>
              <a:rPr lang="en-US" sz="1200" kern="1200">
                <a:solidFill>
                  <a:schemeClr val="tx1"/>
                </a:solidFill>
                <a:effectLst/>
                <a:latin typeface="+mn-lt"/>
                <a:ea typeface="+mn-ea"/>
                <a:cs typeface="+mn-cs"/>
              </a:rPr>
              <a:t>So, in order to address the problem I just mentioned, I used data from 22 prostate cancer patients who were prescribed a treatment dose of 60Gy in 20 fractions. Each of these patients had already undergone treatment planning with both IMRT and VMAT techniques, but for this study, I replanned all 22 patients using VMAT only, to ensure consistency.</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The planning target volume (PTV) varied from around 40.7 to 174.3 cm³, and some patients had extended indications including the seminal vesicles and pelvic lymph nodes—the prescribed doses are listed in the table.</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Regarding arc setup, I used clockwise arcs from 200° to 160°, and counterclockwise arcs from 160° to 200°, to avoid low-dose regions in the rectum. The collimator angles were offset by 30 degrees. Also, if the monitor units (MUs) exceeded 400, I added a third arc with a collimator angle of 0° or 90°.</a:t>
            </a:r>
            <a:endParaRPr lang="vi-VN" sz="1200" kern="1200">
              <a:solidFill>
                <a:schemeClr val="tx1"/>
              </a:solidFill>
              <a:effectLst/>
              <a:latin typeface="+mn-lt"/>
              <a:ea typeface="+mn-ea"/>
              <a:cs typeface="+mn-cs"/>
            </a:endParaRPr>
          </a:p>
          <a:p>
            <a:pPr marL="171450" indent="-171450">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50CDE5BF-BDAF-F151-F22D-AA017275FB14}"/>
              </a:ext>
            </a:extLst>
          </p:cNvPr>
          <p:cNvSpPr>
            <a:spLocks noGrp="1"/>
          </p:cNvSpPr>
          <p:nvPr>
            <p:ph type="sldNum" sz="quarter" idx="5"/>
          </p:nvPr>
        </p:nvSpPr>
        <p:spPr/>
        <p:txBody>
          <a:bodyPr/>
          <a:lstStyle/>
          <a:p>
            <a:fld id="{AB2FC7A4-3D1B-482D-8C9D-7642A2CE3076}" type="slidenum">
              <a:rPr lang="en-US" smtClean="0"/>
              <a:t>7</a:t>
            </a:fld>
            <a:endParaRPr lang="en-US"/>
          </a:p>
        </p:txBody>
      </p:sp>
    </p:spTree>
    <p:extLst>
      <p:ext uri="{BB962C8B-B14F-4D97-AF65-F5344CB8AC3E}">
        <p14:creationId xmlns:p14="http://schemas.microsoft.com/office/powerpoint/2010/main" val="475455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a:solidFill>
                  <a:schemeClr val="tx1"/>
                </a:solidFill>
                <a:effectLst/>
                <a:latin typeface="+mn-lt"/>
                <a:ea typeface="+mn-ea"/>
                <a:cs typeface="+mn-cs"/>
              </a:rPr>
              <a:t>Once the plans were created, they were first evaluated qualitatively based on dose distribution and DVH curves. Then I moved on to quantitative evaluation, using three main dosimetric indices:</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Conformity Index (CI),</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Homogeneity Index (HI),</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And Gradient Index (GI).</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So, I started calculating TCP and NTCP </a:t>
            </a:r>
            <a:r>
              <a:rPr lang="en-US" sz="1200" b="1" kern="1200">
                <a:solidFill>
                  <a:schemeClr val="tx1"/>
                </a:solidFill>
                <a:effectLst/>
                <a:latin typeface="+mn-lt"/>
                <a:ea typeface="+mn-ea"/>
                <a:cs typeface="+mn-cs"/>
              </a:rPr>
              <a:t>only after</a:t>
            </a:r>
            <a:r>
              <a:rPr lang="en-US" sz="1200" kern="1200">
                <a:solidFill>
                  <a:schemeClr val="tx1"/>
                </a:solidFill>
                <a:effectLst/>
                <a:latin typeface="+mn-lt"/>
                <a:ea typeface="+mn-ea"/>
                <a:cs typeface="+mn-cs"/>
              </a:rPr>
              <a:t> the plans had passed the dosimetric checks.” All these calculations were done using the R programming language in RStudio.</a:t>
            </a:r>
            <a:endParaRPr lang="vi-VN" sz="1200" kern="1200">
              <a:solidFill>
                <a:schemeClr val="tx1"/>
              </a:solidFill>
              <a:effectLst/>
              <a:latin typeface="+mn-lt"/>
              <a:ea typeface="+mn-ea"/>
              <a:cs typeface="+mn-cs"/>
            </a:endParaRPr>
          </a:p>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AB2FC7A4-3D1B-482D-8C9D-7642A2CE3076}" type="slidenum">
              <a:rPr lang="en-US" smtClean="0"/>
              <a:t>8</a:t>
            </a:fld>
            <a:endParaRPr lang="en-US"/>
          </a:p>
        </p:txBody>
      </p:sp>
    </p:spTree>
    <p:extLst>
      <p:ext uri="{BB962C8B-B14F-4D97-AF65-F5344CB8AC3E}">
        <p14:creationId xmlns:p14="http://schemas.microsoft.com/office/powerpoint/2010/main" val="48228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First, let’s talk about PTV evaluation. From a qualitative perspective, the dose distribution must ensure that at least 95% of the PTV is covered by 100% of the prescribed dose, and the Dmax should not exceed 110% of the prescribed dose</a:t>
            </a:r>
            <a:br>
              <a:rPr lang="en-US" sz="1200" kern="1200">
                <a:solidFill>
                  <a:schemeClr val="tx1"/>
                </a:solidFill>
                <a:effectLst/>
                <a:latin typeface="+mn-lt"/>
                <a:ea typeface="+mn-ea"/>
                <a:cs typeface="+mn-cs"/>
              </a:rPr>
            </a:b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For quantitative analysis, I used:</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CI based on Paddick’s 2000 definition,</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HI from Wu (2000),</a:t>
            </a:r>
            <a:br>
              <a:rPr lang="en-US" sz="1200" kern="1200">
                <a:solidFill>
                  <a:schemeClr val="tx1"/>
                </a:solidFill>
                <a:effectLst/>
                <a:latin typeface="+mn-lt"/>
                <a:ea typeface="+mn-ea"/>
                <a:cs typeface="+mn-cs"/>
              </a:rPr>
            </a:br>
            <a:r>
              <a:rPr lang="en-US" sz="1200" kern="1200">
                <a:solidFill>
                  <a:schemeClr val="tx1"/>
                </a:solidFill>
                <a:effectLst/>
                <a:latin typeface="+mn-lt"/>
                <a:ea typeface="+mn-ea"/>
                <a:cs typeface="+mn-cs"/>
              </a:rPr>
              <a:t>- And GI, also from Paddick, published in 2006.</a:t>
            </a:r>
            <a:endParaRPr lang="vi-VN" sz="1200" kern="1200">
              <a:solidFill>
                <a:schemeClr val="tx1"/>
              </a:solidFill>
              <a:effectLst/>
              <a:latin typeface="+mn-lt"/>
              <a:ea typeface="+mn-ea"/>
              <a:cs typeface="+mn-cs"/>
            </a:endParaRPr>
          </a:p>
          <a:p>
            <a:br>
              <a:rPr lang="vi-VN"/>
            </a:br>
            <a:endParaRPr lang="en-US"/>
          </a:p>
        </p:txBody>
      </p:sp>
      <p:sp>
        <p:nvSpPr>
          <p:cNvPr id="4" name="Slide Number Placeholder 3"/>
          <p:cNvSpPr>
            <a:spLocks noGrp="1"/>
          </p:cNvSpPr>
          <p:nvPr>
            <p:ph type="sldNum" sz="quarter" idx="5"/>
          </p:nvPr>
        </p:nvSpPr>
        <p:spPr/>
        <p:txBody>
          <a:bodyPr/>
          <a:lstStyle/>
          <a:p>
            <a:fld id="{AB2FC7A4-3D1B-482D-8C9D-7642A2CE3076}" type="slidenum">
              <a:rPr lang="en-US" smtClean="0"/>
              <a:t>9</a:t>
            </a:fld>
            <a:endParaRPr lang="en-US"/>
          </a:p>
        </p:txBody>
      </p:sp>
    </p:spTree>
    <p:extLst>
      <p:ext uri="{BB962C8B-B14F-4D97-AF65-F5344CB8AC3E}">
        <p14:creationId xmlns:p14="http://schemas.microsoft.com/office/powerpoint/2010/main" val="2478589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As for the organs at risk, I applied the dose constraints for prostate cancer outlined in the 5th edition of Practical Radiotherapy Planning. The two most critical OARs in this case are the rectum and bladder.</a:t>
            </a:r>
            <a:endParaRPr lang="vi-VN" sz="1200" kern="1200">
              <a:solidFill>
                <a:schemeClr val="tx1"/>
              </a:solidFill>
              <a:effectLst/>
              <a:latin typeface="+mn-lt"/>
              <a:ea typeface="+mn-ea"/>
              <a:cs typeface="+mn-cs"/>
            </a:endParaRPr>
          </a:p>
          <a:p>
            <a:endParaRPr lang="vi-VN"/>
          </a:p>
        </p:txBody>
      </p:sp>
      <p:sp>
        <p:nvSpPr>
          <p:cNvPr id="4" name="Slide Number Placeholder 3"/>
          <p:cNvSpPr>
            <a:spLocks noGrp="1"/>
          </p:cNvSpPr>
          <p:nvPr>
            <p:ph type="sldNum" sz="quarter" idx="5"/>
          </p:nvPr>
        </p:nvSpPr>
        <p:spPr/>
        <p:txBody>
          <a:bodyPr/>
          <a:lstStyle/>
          <a:p>
            <a:fld id="{AB2FC7A4-3D1B-482D-8C9D-7642A2CE3076}" type="slidenum">
              <a:rPr lang="en-US" smtClean="0"/>
              <a:t>10</a:t>
            </a:fld>
            <a:endParaRPr lang="en-US"/>
          </a:p>
        </p:txBody>
      </p:sp>
    </p:spTree>
    <p:extLst>
      <p:ext uri="{BB962C8B-B14F-4D97-AF65-F5344CB8AC3E}">
        <p14:creationId xmlns:p14="http://schemas.microsoft.com/office/powerpoint/2010/main" val="7996437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Date Placeholder 3">
            <a:extLst>
              <a:ext uri="{FF2B5EF4-FFF2-40B4-BE49-F238E27FC236}">
                <a16:creationId xmlns:a16="http://schemas.microsoft.com/office/drawing/2014/main" id="{26152509-8D0C-4712-AA81-AF54972C78DB}"/>
              </a:ext>
            </a:extLst>
          </p:cNvPr>
          <p:cNvSpPr>
            <a:spLocks noGrp="1"/>
          </p:cNvSpPr>
          <p:nvPr>
            <p:ph type="dt" sz="half" idx="10"/>
          </p:nvPr>
        </p:nvSpPr>
        <p:spPr>
          <a:xfrm>
            <a:off x="838200" y="6486006"/>
            <a:ext cx="27432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58E92B09-5AF4-4E86-A8BE-E866F0E2C017}" type="datetime1">
              <a:rPr lang="en-US" smtClean="0"/>
              <a:pPr/>
              <a:t>08/17/2025</a:t>
            </a:fld>
            <a:endParaRPr lang="en-US" dirty="0"/>
          </a:p>
        </p:txBody>
      </p:sp>
      <p:sp>
        <p:nvSpPr>
          <p:cNvPr id="10" name="Footer Placeholder 4">
            <a:extLst>
              <a:ext uri="{FF2B5EF4-FFF2-40B4-BE49-F238E27FC236}">
                <a16:creationId xmlns:a16="http://schemas.microsoft.com/office/drawing/2014/main" id="{A9A90DE7-FAAB-4B91-AC83-B18850F1EC89}"/>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11" name="Slide Number Placeholder 5">
            <a:extLst>
              <a:ext uri="{FF2B5EF4-FFF2-40B4-BE49-F238E27FC236}">
                <a16:creationId xmlns:a16="http://schemas.microsoft.com/office/drawing/2014/main" id="{0FD5971E-BD21-416C-BC2E-97EE0E09A50C}"/>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dirty="0"/>
          </a:p>
        </p:txBody>
      </p:sp>
    </p:spTree>
    <p:extLst>
      <p:ext uri="{BB962C8B-B14F-4D97-AF65-F5344CB8AC3E}">
        <p14:creationId xmlns:p14="http://schemas.microsoft.com/office/powerpoint/2010/main" val="4079575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84B5929F-A28F-4256-A6B2-5D095331D016}"/>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B3ACFEBC-8634-4116-B617-2BE5C2034C2C}" type="datetime1">
              <a:rPr lang="en-US" smtClean="0"/>
              <a:pPr/>
              <a:t>08/17/2025</a:t>
            </a:fld>
            <a:endParaRPr lang="en-US"/>
          </a:p>
        </p:txBody>
      </p:sp>
      <p:sp>
        <p:nvSpPr>
          <p:cNvPr id="9" name="Footer Placeholder 4">
            <a:extLst>
              <a:ext uri="{FF2B5EF4-FFF2-40B4-BE49-F238E27FC236}">
                <a16:creationId xmlns:a16="http://schemas.microsoft.com/office/drawing/2014/main" id="{7C2F339A-915E-4496-B889-28FBBAAD3123}"/>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a:p>
        </p:txBody>
      </p:sp>
      <p:sp>
        <p:nvSpPr>
          <p:cNvPr id="10" name="Slide Number Placeholder 5">
            <a:extLst>
              <a:ext uri="{FF2B5EF4-FFF2-40B4-BE49-F238E27FC236}">
                <a16:creationId xmlns:a16="http://schemas.microsoft.com/office/drawing/2014/main" id="{028A2E5F-7F4D-4F39-A494-67088E8046DE}"/>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
        <p:nvSpPr>
          <p:cNvPr id="11" name="Title 8">
            <a:extLst>
              <a:ext uri="{FF2B5EF4-FFF2-40B4-BE49-F238E27FC236}">
                <a16:creationId xmlns:a16="http://schemas.microsoft.com/office/drawing/2014/main" id="{FC0C4515-8106-49DA-9C06-E98AF815242A}"/>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9:……………………………………..</a:t>
            </a:r>
          </a:p>
        </p:txBody>
      </p:sp>
      <p:sp>
        <p:nvSpPr>
          <p:cNvPr id="12" name="Chart Placeholder 9">
            <a:extLst>
              <a:ext uri="{FF2B5EF4-FFF2-40B4-BE49-F238E27FC236}">
                <a16:creationId xmlns:a16="http://schemas.microsoft.com/office/drawing/2014/main" id="{F49327FB-190B-40C4-9FC9-66F9F7D12317}"/>
              </a:ext>
            </a:extLst>
          </p:cNvPr>
          <p:cNvSpPr>
            <a:spLocks noGrp="1"/>
          </p:cNvSpPr>
          <p:nvPr>
            <p:ph type="chart" sz="quarter" idx="13" hasCustomPrompt="1"/>
          </p:nvPr>
        </p:nvSpPr>
        <p:spPr>
          <a:xfrm>
            <a:off x="330201" y="1406769"/>
            <a:ext cx="5765800" cy="4655894"/>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Chart</a:t>
            </a:r>
          </a:p>
        </p:txBody>
      </p:sp>
      <p:sp>
        <p:nvSpPr>
          <p:cNvPr id="13" name="Picture Placeholder 11">
            <a:extLst>
              <a:ext uri="{FF2B5EF4-FFF2-40B4-BE49-F238E27FC236}">
                <a16:creationId xmlns:a16="http://schemas.microsoft.com/office/drawing/2014/main" id="{733EBCBB-E1FE-415C-8ED9-6D1F36748478}"/>
              </a:ext>
            </a:extLst>
          </p:cNvPr>
          <p:cNvSpPr>
            <a:spLocks noGrp="1"/>
          </p:cNvSpPr>
          <p:nvPr>
            <p:ph type="pic" sz="quarter" idx="14" hasCustomPrompt="1"/>
          </p:nvPr>
        </p:nvSpPr>
        <p:spPr>
          <a:xfrm>
            <a:off x="6238875" y="1414463"/>
            <a:ext cx="5445125" cy="4656137"/>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Picture</a:t>
            </a:r>
          </a:p>
        </p:txBody>
      </p:sp>
    </p:spTree>
    <p:extLst>
      <p:ext uri="{BB962C8B-B14F-4D97-AF65-F5344CB8AC3E}">
        <p14:creationId xmlns:p14="http://schemas.microsoft.com/office/powerpoint/2010/main" val="1226200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A21A061D-9F38-49ED-BAF8-8055D9FB97A5}"/>
              </a:ext>
            </a:extLst>
          </p:cNvPr>
          <p:cNvSpPr>
            <a:spLocks noGrp="1"/>
          </p:cNvSpPr>
          <p:nvPr>
            <p:ph type="dt" sz="half" idx="10"/>
          </p:nvPr>
        </p:nvSpPr>
        <p:spPr>
          <a:xfrm>
            <a:off x="838200" y="6492875"/>
            <a:ext cx="2743200" cy="365125"/>
          </a:xfrm>
          <a:prstGeom prst="rect">
            <a:avLst/>
          </a:prstGeom>
        </p:spPr>
        <p:txBody>
          <a:bodyPr/>
          <a:lstStyle>
            <a:lvl1pPr>
              <a:defRPr sz="12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fld id="{82F65D4C-DEE4-4C7B-91C4-D6D57A523E98}" type="datetime1">
              <a:rPr lang="en-US" smtClean="0"/>
              <a:pPr/>
              <a:t>08/17/2025</a:t>
            </a:fld>
            <a:endParaRPr lang="en-US"/>
          </a:p>
        </p:txBody>
      </p:sp>
      <p:sp>
        <p:nvSpPr>
          <p:cNvPr id="9" name="Footer Placeholder 4">
            <a:extLst>
              <a:ext uri="{FF2B5EF4-FFF2-40B4-BE49-F238E27FC236}">
                <a16:creationId xmlns:a16="http://schemas.microsoft.com/office/drawing/2014/main" id="{490FAA6E-46AD-4366-8E80-2F5BEB7D5B24}"/>
              </a:ext>
            </a:extLst>
          </p:cNvPr>
          <p:cNvSpPr>
            <a:spLocks noGrp="1"/>
          </p:cNvSpPr>
          <p:nvPr>
            <p:ph type="ftr" sz="quarter" idx="11"/>
          </p:nvPr>
        </p:nvSpPr>
        <p:spPr>
          <a:xfrm>
            <a:off x="4038600" y="6492875"/>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10" name="Slide Number Placeholder 5">
            <a:extLst>
              <a:ext uri="{FF2B5EF4-FFF2-40B4-BE49-F238E27FC236}">
                <a16:creationId xmlns:a16="http://schemas.microsoft.com/office/drawing/2014/main" id="{9A5604C7-0828-446E-97CC-8D6162E69E60}"/>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Tree>
    <p:extLst>
      <p:ext uri="{BB962C8B-B14F-4D97-AF65-F5344CB8AC3E}">
        <p14:creationId xmlns:p14="http://schemas.microsoft.com/office/powerpoint/2010/main" val="2014881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6033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4C167836-5AFF-4757-AB55-39FD3BBF9D47}"/>
              </a:ext>
            </a:extLst>
          </p:cNvPr>
          <p:cNvSpPr>
            <a:spLocks noGrp="1"/>
          </p:cNvSpPr>
          <p:nvPr>
            <p:ph type="title" hasCustomPrompt="1"/>
          </p:nvPr>
        </p:nvSpPr>
        <p:spPr>
          <a:xfrm>
            <a:off x="3788898" y="2461846"/>
            <a:ext cx="4614203" cy="1934307"/>
          </a:xfrm>
          <a:prstGeom prst="rect">
            <a:avLst/>
          </a:prstGeom>
        </p:spPr>
        <p:txBody>
          <a:bodyPr/>
          <a:lstStyle>
            <a:lvl1pPr algn="ctr">
              <a:defRPr sz="4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Tree>
    <p:extLst>
      <p:ext uri="{BB962C8B-B14F-4D97-AF65-F5344CB8AC3E}">
        <p14:creationId xmlns:p14="http://schemas.microsoft.com/office/powerpoint/2010/main" val="2981520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B30FC03-A82E-4B34-AE4B-8AC40A0CD5B2}"/>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F70EAA40-3A53-4A3D-924A-D38F1059C7D5}" type="datetime1">
              <a:rPr lang="en-US" smtClean="0"/>
              <a:pPr/>
              <a:t>08/17/2025</a:t>
            </a:fld>
            <a:endParaRPr lang="en-US" dirty="0"/>
          </a:p>
        </p:txBody>
      </p:sp>
      <p:sp>
        <p:nvSpPr>
          <p:cNvPr id="5" name="Footer Placeholder 4">
            <a:extLst>
              <a:ext uri="{FF2B5EF4-FFF2-40B4-BE49-F238E27FC236}">
                <a16:creationId xmlns:a16="http://schemas.microsoft.com/office/drawing/2014/main" id="{D149FB7E-C73B-452D-861A-6C73FF59EC96}"/>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6" name="Slide Number Placeholder 5">
            <a:extLst>
              <a:ext uri="{FF2B5EF4-FFF2-40B4-BE49-F238E27FC236}">
                <a16:creationId xmlns:a16="http://schemas.microsoft.com/office/drawing/2014/main" id="{8A5733BD-32DD-483E-A597-B70529CBDA53}"/>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dirty="0"/>
          </a:p>
        </p:txBody>
      </p:sp>
      <p:sp>
        <p:nvSpPr>
          <p:cNvPr id="7" name="Title 8">
            <a:extLst>
              <a:ext uri="{FF2B5EF4-FFF2-40B4-BE49-F238E27FC236}">
                <a16:creationId xmlns:a16="http://schemas.microsoft.com/office/drawing/2014/main" id="{DEAFB3E9-4F5E-435C-B51A-CC5766A852DA}"/>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1:……………………………………..</a:t>
            </a:r>
          </a:p>
        </p:txBody>
      </p:sp>
      <p:sp>
        <p:nvSpPr>
          <p:cNvPr id="8" name="Content Placeholder 7">
            <a:extLst>
              <a:ext uri="{FF2B5EF4-FFF2-40B4-BE49-F238E27FC236}">
                <a16:creationId xmlns:a16="http://schemas.microsoft.com/office/drawing/2014/main" id="{69C57778-6639-411E-9B4C-12D035AECE27}"/>
              </a:ext>
            </a:extLst>
          </p:cNvPr>
          <p:cNvSpPr>
            <a:spLocks noGrp="1"/>
          </p:cNvSpPr>
          <p:nvPr>
            <p:ph sz="quarter" idx="13"/>
          </p:nvPr>
        </p:nvSpPr>
        <p:spPr>
          <a:xfrm>
            <a:off x="338736" y="1058844"/>
            <a:ext cx="11514528" cy="4909124"/>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vl2pPr>
              <a:defRPr>
                <a:latin typeface="Lato" panose="020F0502020204030203" pitchFamily="34" charset="0"/>
                <a:ea typeface="Lato" panose="020F0502020204030203" pitchFamily="34" charset="0"/>
                <a:cs typeface="Lato" panose="020F0502020204030203" pitchFamily="34" charset="0"/>
              </a:defRPr>
            </a:lvl2pPr>
            <a:lvl3pPr>
              <a:defRPr>
                <a:latin typeface="Lato" panose="020F0502020204030203" pitchFamily="34" charset="0"/>
                <a:ea typeface="Lato" panose="020F0502020204030203" pitchFamily="34" charset="0"/>
                <a:cs typeface="Lato" panose="020F0502020204030203" pitchFamily="34" charset="0"/>
              </a:defRPr>
            </a:lvl3pPr>
            <a:lvl4pPr>
              <a:defRPr>
                <a:latin typeface="Lato" panose="020F0502020204030203" pitchFamily="34" charset="0"/>
                <a:ea typeface="Lato" panose="020F0502020204030203" pitchFamily="34" charset="0"/>
                <a:cs typeface="Lato" panose="020F0502020204030203" pitchFamily="34" charset="0"/>
              </a:defRPr>
            </a:lvl4pPr>
            <a:lvl5pPr>
              <a:defRPr>
                <a:latin typeface="Lato" panose="020F0502020204030203" pitchFamily="34" charset="0"/>
                <a:ea typeface="Lato" panose="020F0502020204030203" pitchFamily="34" charset="0"/>
                <a:cs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61329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84B5929F-A28F-4256-A6B2-5D095331D016}"/>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B3ACFEBC-8634-4116-B617-2BE5C2034C2C}" type="datetime1">
              <a:rPr lang="en-US" smtClean="0"/>
              <a:pPr/>
              <a:t>08/17/2025</a:t>
            </a:fld>
            <a:endParaRPr lang="en-US" dirty="0"/>
          </a:p>
        </p:txBody>
      </p:sp>
      <p:sp>
        <p:nvSpPr>
          <p:cNvPr id="9" name="Footer Placeholder 4">
            <a:extLst>
              <a:ext uri="{FF2B5EF4-FFF2-40B4-BE49-F238E27FC236}">
                <a16:creationId xmlns:a16="http://schemas.microsoft.com/office/drawing/2014/main" id="{7C2F339A-915E-4496-B889-28FBBAAD3123}"/>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10" name="Slide Number Placeholder 5">
            <a:extLst>
              <a:ext uri="{FF2B5EF4-FFF2-40B4-BE49-F238E27FC236}">
                <a16:creationId xmlns:a16="http://schemas.microsoft.com/office/drawing/2014/main" id="{028A2E5F-7F4D-4F39-A494-67088E8046DE}"/>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dirty="0"/>
          </a:p>
        </p:txBody>
      </p:sp>
      <p:sp>
        <p:nvSpPr>
          <p:cNvPr id="11" name="Title 8">
            <a:extLst>
              <a:ext uri="{FF2B5EF4-FFF2-40B4-BE49-F238E27FC236}">
                <a16:creationId xmlns:a16="http://schemas.microsoft.com/office/drawing/2014/main" id="{FC0C4515-8106-49DA-9C06-E98AF815242A}"/>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2:……………………………………..</a:t>
            </a:r>
          </a:p>
        </p:txBody>
      </p:sp>
      <p:sp>
        <p:nvSpPr>
          <p:cNvPr id="12" name="Chart Placeholder 9">
            <a:extLst>
              <a:ext uri="{FF2B5EF4-FFF2-40B4-BE49-F238E27FC236}">
                <a16:creationId xmlns:a16="http://schemas.microsoft.com/office/drawing/2014/main" id="{F49327FB-190B-40C4-9FC9-66F9F7D12317}"/>
              </a:ext>
            </a:extLst>
          </p:cNvPr>
          <p:cNvSpPr>
            <a:spLocks noGrp="1"/>
          </p:cNvSpPr>
          <p:nvPr>
            <p:ph type="chart" sz="quarter" idx="13" hasCustomPrompt="1"/>
          </p:nvPr>
        </p:nvSpPr>
        <p:spPr>
          <a:xfrm>
            <a:off x="330201" y="1406769"/>
            <a:ext cx="5765800" cy="4655894"/>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Chart</a:t>
            </a:r>
          </a:p>
        </p:txBody>
      </p:sp>
      <p:sp>
        <p:nvSpPr>
          <p:cNvPr id="13" name="Picture Placeholder 11">
            <a:extLst>
              <a:ext uri="{FF2B5EF4-FFF2-40B4-BE49-F238E27FC236}">
                <a16:creationId xmlns:a16="http://schemas.microsoft.com/office/drawing/2014/main" id="{733EBCBB-E1FE-415C-8ED9-6D1F36748478}"/>
              </a:ext>
            </a:extLst>
          </p:cNvPr>
          <p:cNvSpPr>
            <a:spLocks noGrp="1"/>
          </p:cNvSpPr>
          <p:nvPr>
            <p:ph type="pic" sz="quarter" idx="14" hasCustomPrompt="1"/>
          </p:nvPr>
        </p:nvSpPr>
        <p:spPr>
          <a:xfrm>
            <a:off x="6238875" y="1414463"/>
            <a:ext cx="5445125" cy="4656137"/>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Picture</a:t>
            </a:r>
          </a:p>
        </p:txBody>
      </p:sp>
    </p:spTree>
    <p:extLst>
      <p:ext uri="{BB962C8B-B14F-4D97-AF65-F5344CB8AC3E}">
        <p14:creationId xmlns:p14="http://schemas.microsoft.com/office/powerpoint/2010/main" val="3887669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8">
            <a:extLst>
              <a:ext uri="{FF2B5EF4-FFF2-40B4-BE49-F238E27FC236}">
                <a16:creationId xmlns:a16="http://schemas.microsoft.com/office/drawing/2014/main" id="{3E6AE9CF-41FF-46D0-BF7A-815E4777895E}"/>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3:……………………………………..</a:t>
            </a:r>
          </a:p>
        </p:txBody>
      </p:sp>
      <p:sp>
        <p:nvSpPr>
          <p:cNvPr id="12" name="Text Placeholder 9">
            <a:extLst>
              <a:ext uri="{FF2B5EF4-FFF2-40B4-BE49-F238E27FC236}">
                <a16:creationId xmlns:a16="http://schemas.microsoft.com/office/drawing/2014/main" id="{A85E41C6-3987-4F5C-A750-35F5C730A567}"/>
              </a:ext>
            </a:extLst>
          </p:cNvPr>
          <p:cNvSpPr>
            <a:spLocks noGrp="1"/>
          </p:cNvSpPr>
          <p:nvPr>
            <p:ph type="body" sz="quarter" idx="13"/>
          </p:nvPr>
        </p:nvSpPr>
        <p:spPr>
          <a:xfrm>
            <a:off x="337539" y="1032510"/>
            <a:ext cx="11515725" cy="4938713"/>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vl2pPr>
              <a:defRPr>
                <a:latin typeface="Lato" panose="020F0502020204030203" pitchFamily="34" charset="0"/>
                <a:ea typeface="Lato" panose="020F0502020204030203" pitchFamily="34" charset="0"/>
                <a:cs typeface="Lato" panose="020F0502020204030203" pitchFamily="34" charset="0"/>
              </a:defRPr>
            </a:lvl2pPr>
            <a:lvl3pPr>
              <a:defRPr>
                <a:latin typeface="Lato" panose="020F0502020204030203" pitchFamily="34" charset="0"/>
                <a:ea typeface="Lato" panose="020F0502020204030203" pitchFamily="34" charset="0"/>
                <a:cs typeface="Lato" panose="020F0502020204030203" pitchFamily="34" charset="0"/>
              </a:defRPr>
            </a:lvl3pPr>
            <a:lvl4pPr>
              <a:defRPr>
                <a:latin typeface="Lato" panose="020F0502020204030203" pitchFamily="34" charset="0"/>
                <a:ea typeface="Lato" panose="020F0502020204030203" pitchFamily="34" charset="0"/>
                <a:cs typeface="Lato" panose="020F0502020204030203" pitchFamily="34" charset="0"/>
              </a:defRPr>
            </a:lvl4pPr>
            <a:lvl5pPr>
              <a:defRPr>
                <a:latin typeface="Lato" panose="020F0502020204030203" pitchFamily="34" charset="0"/>
                <a:ea typeface="Lato" panose="020F0502020204030203" pitchFamily="34" charset="0"/>
                <a:cs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Date Placeholder 3">
            <a:extLst>
              <a:ext uri="{FF2B5EF4-FFF2-40B4-BE49-F238E27FC236}">
                <a16:creationId xmlns:a16="http://schemas.microsoft.com/office/drawing/2014/main" id="{C99BA7CA-DC84-4A35-BD8A-C14D582181A5}"/>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8CDB0C24-DFE0-41C5-B02D-FC32F5C22F7C}" type="datetime1">
              <a:rPr lang="en-US" smtClean="0"/>
              <a:pPr/>
              <a:t>08/17/2025</a:t>
            </a:fld>
            <a:endParaRPr lang="en-US" dirty="0"/>
          </a:p>
        </p:txBody>
      </p:sp>
      <p:sp>
        <p:nvSpPr>
          <p:cNvPr id="14" name="Footer Placeholder 4">
            <a:extLst>
              <a:ext uri="{FF2B5EF4-FFF2-40B4-BE49-F238E27FC236}">
                <a16:creationId xmlns:a16="http://schemas.microsoft.com/office/drawing/2014/main" id="{E1DCC345-F4E6-42D6-9173-88011D0E2741}"/>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15" name="Slide Number Placeholder 5">
            <a:extLst>
              <a:ext uri="{FF2B5EF4-FFF2-40B4-BE49-F238E27FC236}">
                <a16:creationId xmlns:a16="http://schemas.microsoft.com/office/drawing/2014/main" id="{BD82AFB1-CD7C-4710-A82A-F9FEE6DA5C86}"/>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dirty="0"/>
          </a:p>
        </p:txBody>
      </p:sp>
    </p:spTree>
    <p:extLst>
      <p:ext uri="{BB962C8B-B14F-4D97-AF65-F5344CB8AC3E}">
        <p14:creationId xmlns:p14="http://schemas.microsoft.com/office/powerpoint/2010/main" val="958126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Date Placeholder 3">
            <a:extLst>
              <a:ext uri="{FF2B5EF4-FFF2-40B4-BE49-F238E27FC236}">
                <a16:creationId xmlns:a16="http://schemas.microsoft.com/office/drawing/2014/main" id="{98A78F82-82C6-4F07-B7D8-4A1219A1BB45}"/>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19A9EFEF-A194-4819-82D7-1112425D0E86}" type="datetime1">
              <a:rPr lang="en-US" smtClean="0"/>
              <a:pPr/>
              <a:t>08/17/2025</a:t>
            </a:fld>
            <a:endParaRPr lang="en-US"/>
          </a:p>
        </p:txBody>
      </p:sp>
      <p:sp>
        <p:nvSpPr>
          <p:cNvPr id="8" name="Footer Placeholder 4">
            <a:extLst>
              <a:ext uri="{FF2B5EF4-FFF2-40B4-BE49-F238E27FC236}">
                <a16:creationId xmlns:a16="http://schemas.microsoft.com/office/drawing/2014/main" id="{12041C72-5CA2-4523-9F1E-50662A3276CE}"/>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9" name="Slide Number Placeholder 5">
            <a:extLst>
              <a:ext uri="{FF2B5EF4-FFF2-40B4-BE49-F238E27FC236}">
                <a16:creationId xmlns:a16="http://schemas.microsoft.com/office/drawing/2014/main" id="{3AD6B24F-6759-4931-A1C4-77BA8AF7E085}"/>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
        <p:nvSpPr>
          <p:cNvPr id="10" name="Title 8">
            <a:extLst>
              <a:ext uri="{FF2B5EF4-FFF2-40B4-BE49-F238E27FC236}">
                <a16:creationId xmlns:a16="http://schemas.microsoft.com/office/drawing/2014/main" id="{1CD850F7-B0EC-49AD-960D-051EAF5F36DD}"/>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4:……………………………………..</a:t>
            </a:r>
          </a:p>
        </p:txBody>
      </p:sp>
      <p:sp>
        <p:nvSpPr>
          <p:cNvPr id="11" name="Chart Placeholder 14">
            <a:extLst>
              <a:ext uri="{FF2B5EF4-FFF2-40B4-BE49-F238E27FC236}">
                <a16:creationId xmlns:a16="http://schemas.microsoft.com/office/drawing/2014/main" id="{4A80550F-98CB-400B-9D36-210A7AED20E8}"/>
              </a:ext>
            </a:extLst>
          </p:cNvPr>
          <p:cNvSpPr>
            <a:spLocks noGrp="1"/>
          </p:cNvSpPr>
          <p:nvPr>
            <p:ph type="chart" sz="quarter" idx="13" hasCustomPrompt="1"/>
          </p:nvPr>
        </p:nvSpPr>
        <p:spPr>
          <a:xfrm>
            <a:off x="338736" y="1406525"/>
            <a:ext cx="5757264" cy="4670425"/>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Chart</a:t>
            </a:r>
          </a:p>
        </p:txBody>
      </p:sp>
      <p:sp>
        <p:nvSpPr>
          <p:cNvPr id="12" name="Table Placeholder 16">
            <a:extLst>
              <a:ext uri="{FF2B5EF4-FFF2-40B4-BE49-F238E27FC236}">
                <a16:creationId xmlns:a16="http://schemas.microsoft.com/office/drawing/2014/main" id="{15345DA2-1E92-473D-9483-A24F87614F3D}"/>
              </a:ext>
            </a:extLst>
          </p:cNvPr>
          <p:cNvSpPr>
            <a:spLocks noGrp="1"/>
          </p:cNvSpPr>
          <p:nvPr>
            <p:ph type="tbl" sz="quarter" idx="14" hasCustomPrompt="1"/>
          </p:nvPr>
        </p:nvSpPr>
        <p:spPr>
          <a:xfrm>
            <a:off x="6210300" y="1392239"/>
            <a:ext cx="5592763" cy="4684712"/>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Table</a:t>
            </a:r>
          </a:p>
        </p:txBody>
      </p:sp>
    </p:spTree>
    <p:extLst>
      <p:ext uri="{BB962C8B-B14F-4D97-AF65-F5344CB8AC3E}">
        <p14:creationId xmlns:p14="http://schemas.microsoft.com/office/powerpoint/2010/main" val="3242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Date Placeholder 3">
            <a:extLst>
              <a:ext uri="{FF2B5EF4-FFF2-40B4-BE49-F238E27FC236}">
                <a16:creationId xmlns:a16="http://schemas.microsoft.com/office/drawing/2014/main" id="{4F1F29B1-F2F8-4527-A0B9-5A566F0DB568}"/>
              </a:ext>
            </a:extLst>
          </p:cNvPr>
          <p:cNvSpPr>
            <a:spLocks noGrp="1"/>
          </p:cNvSpPr>
          <p:nvPr>
            <p:ph type="dt" sz="half" idx="10"/>
          </p:nvPr>
        </p:nvSpPr>
        <p:spPr>
          <a:xfrm>
            <a:off x="838200" y="6486006"/>
            <a:ext cx="2743200" cy="365125"/>
          </a:xfrm>
          <a:prstGeom prst="rect">
            <a:avLst/>
          </a:prstGeom>
        </p:spPr>
        <p:txBody>
          <a:bodyPr/>
          <a:lstStyle>
            <a:lvl1pPr>
              <a:defRPr sz="12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fld id="{EEBFCEF3-2DDE-476B-8A96-303EC557333C}" type="datetime1">
              <a:rPr lang="en-US" smtClean="0"/>
              <a:pPr/>
              <a:t>08/17/2025</a:t>
            </a:fld>
            <a:endParaRPr lang="en-US"/>
          </a:p>
        </p:txBody>
      </p:sp>
      <p:sp>
        <p:nvSpPr>
          <p:cNvPr id="7" name="Footer Placeholder 4">
            <a:extLst>
              <a:ext uri="{FF2B5EF4-FFF2-40B4-BE49-F238E27FC236}">
                <a16:creationId xmlns:a16="http://schemas.microsoft.com/office/drawing/2014/main" id="{B1F89192-9608-4DA0-9D58-CE5D74F0161B}"/>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8" name="Slide Number Placeholder 5">
            <a:extLst>
              <a:ext uri="{FF2B5EF4-FFF2-40B4-BE49-F238E27FC236}">
                <a16:creationId xmlns:a16="http://schemas.microsoft.com/office/drawing/2014/main" id="{41300396-45C9-472A-AA37-70408F1C2FAF}"/>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dirty="0"/>
          </a:p>
        </p:txBody>
      </p:sp>
      <p:sp>
        <p:nvSpPr>
          <p:cNvPr id="9" name="Content Placeholder 4">
            <a:extLst>
              <a:ext uri="{FF2B5EF4-FFF2-40B4-BE49-F238E27FC236}">
                <a16:creationId xmlns:a16="http://schemas.microsoft.com/office/drawing/2014/main" id="{45B855E6-8413-49D5-929E-33A3B3627516}"/>
              </a:ext>
            </a:extLst>
          </p:cNvPr>
          <p:cNvSpPr>
            <a:spLocks noGrp="1"/>
          </p:cNvSpPr>
          <p:nvPr>
            <p:ph sz="quarter" idx="13"/>
          </p:nvPr>
        </p:nvSpPr>
        <p:spPr>
          <a:xfrm>
            <a:off x="4558372" y="1248325"/>
            <a:ext cx="7391400" cy="5205412"/>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vl2pPr>
              <a:defRPr>
                <a:latin typeface="Lato" panose="020F0502020204030203" pitchFamily="34" charset="0"/>
                <a:ea typeface="Lato" panose="020F0502020204030203" pitchFamily="34" charset="0"/>
                <a:cs typeface="Lato" panose="020F0502020204030203" pitchFamily="34" charset="0"/>
              </a:defRPr>
            </a:lvl2pPr>
            <a:lvl3pPr>
              <a:defRPr>
                <a:latin typeface="Lato" panose="020F0502020204030203" pitchFamily="34" charset="0"/>
                <a:ea typeface="Lato" panose="020F0502020204030203" pitchFamily="34" charset="0"/>
                <a:cs typeface="Lato" panose="020F0502020204030203" pitchFamily="34" charset="0"/>
              </a:defRPr>
            </a:lvl3pPr>
            <a:lvl4pPr>
              <a:defRPr>
                <a:latin typeface="Lato" panose="020F0502020204030203" pitchFamily="34" charset="0"/>
                <a:ea typeface="Lato" panose="020F0502020204030203" pitchFamily="34" charset="0"/>
                <a:cs typeface="Lato" panose="020F0502020204030203" pitchFamily="34" charset="0"/>
              </a:defRPr>
            </a:lvl4pPr>
            <a:lvl5pPr>
              <a:defRPr>
                <a:latin typeface="Lato" panose="020F0502020204030203" pitchFamily="34" charset="0"/>
                <a:ea typeface="Lato" panose="020F0502020204030203" pitchFamily="34" charset="0"/>
                <a:cs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8">
            <a:extLst>
              <a:ext uri="{FF2B5EF4-FFF2-40B4-BE49-F238E27FC236}">
                <a16:creationId xmlns:a16="http://schemas.microsoft.com/office/drawing/2014/main" id="{AB6BBE52-BFE6-4B4F-95C1-25C2EB84A64F}"/>
              </a:ext>
            </a:extLst>
          </p:cNvPr>
          <p:cNvSpPr>
            <a:spLocks noGrp="1"/>
          </p:cNvSpPr>
          <p:nvPr>
            <p:ph type="title" hasCustomPrompt="1"/>
          </p:nvPr>
        </p:nvSpPr>
        <p:spPr>
          <a:xfrm>
            <a:off x="4558372" y="404265"/>
            <a:ext cx="7391400" cy="436098"/>
          </a:xfrm>
          <a:prstGeom prst="rect">
            <a:avLst/>
          </a:prstGeom>
        </p:spPr>
        <p:txBody>
          <a:bodyPr/>
          <a:lstStyle>
            <a:lvl1pPr>
              <a:defRPr sz="2800" b="1">
                <a:solidFill>
                  <a:schemeClr val="tx1"/>
                </a:solidFill>
                <a:latin typeface="Lato" panose="020F0502020204030203" pitchFamily="34" charset="0"/>
                <a:ea typeface="Lato" panose="020F0502020204030203" pitchFamily="34" charset="0"/>
                <a:cs typeface="Lato" panose="020F0502020204030203" pitchFamily="34" charset="0"/>
              </a:defRPr>
            </a:lvl1pPr>
          </a:lstStyle>
          <a:p>
            <a:r>
              <a:rPr lang="en-US" dirty="0"/>
              <a:t>Title 5:……………………………………..</a:t>
            </a:r>
          </a:p>
        </p:txBody>
      </p:sp>
    </p:spTree>
    <p:extLst>
      <p:ext uri="{BB962C8B-B14F-4D97-AF65-F5344CB8AC3E}">
        <p14:creationId xmlns:p14="http://schemas.microsoft.com/office/powerpoint/2010/main" val="4113439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8">
            <a:extLst>
              <a:ext uri="{FF2B5EF4-FFF2-40B4-BE49-F238E27FC236}">
                <a16:creationId xmlns:a16="http://schemas.microsoft.com/office/drawing/2014/main" id="{3E6AE9CF-41FF-46D0-BF7A-815E4777895E}"/>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6:……………………………………..</a:t>
            </a:r>
          </a:p>
        </p:txBody>
      </p:sp>
      <p:sp>
        <p:nvSpPr>
          <p:cNvPr id="12" name="Text Placeholder 9">
            <a:extLst>
              <a:ext uri="{FF2B5EF4-FFF2-40B4-BE49-F238E27FC236}">
                <a16:creationId xmlns:a16="http://schemas.microsoft.com/office/drawing/2014/main" id="{A85E41C6-3987-4F5C-A750-35F5C730A567}"/>
              </a:ext>
            </a:extLst>
          </p:cNvPr>
          <p:cNvSpPr>
            <a:spLocks noGrp="1"/>
          </p:cNvSpPr>
          <p:nvPr>
            <p:ph type="body" sz="quarter" idx="13"/>
          </p:nvPr>
        </p:nvSpPr>
        <p:spPr>
          <a:xfrm>
            <a:off x="337539" y="1032510"/>
            <a:ext cx="11515725" cy="4938713"/>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vl2pPr>
              <a:defRPr>
                <a:latin typeface="Lato" panose="020F0502020204030203" pitchFamily="34" charset="0"/>
                <a:ea typeface="Lato" panose="020F0502020204030203" pitchFamily="34" charset="0"/>
                <a:cs typeface="Lato" panose="020F0502020204030203" pitchFamily="34" charset="0"/>
              </a:defRPr>
            </a:lvl2pPr>
            <a:lvl3pPr>
              <a:defRPr>
                <a:latin typeface="Lato" panose="020F0502020204030203" pitchFamily="34" charset="0"/>
                <a:ea typeface="Lato" panose="020F0502020204030203" pitchFamily="34" charset="0"/>
                <a:cs typeface="Lato" panose="020F0502020204030203" pitchFamily="34" charset="0"/>
              </a:defRPr>
            </a:lvl3pPr>
            <a:lvl4pPr>
              <a:defRPr>
                <a:latin typeface="Lato" panose="020F0502020204030203" pitchFamily="34" charset="0"/>
                <a:ea typeface="Lato" panose="020F0502020204030203" pitchFamily="34" charset="0"/>
                <a:cs typeface="Lato" panose="020F0502020204030203" pitchFamily="34" charset="0"/>
              </a:defRPr>
            </a:lvl4pPr>
            <a:lvl5pPr>
              <a:defRPr>
                <a:latin typeface="Lato" panose="020F0502020204030203" pitchFamily="34" charset="0"/>
                <a:ea typeface="Lato" panose="020F0502020204030203" pitchFamily="34" charset="0"/>
                <a:cs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Date Placeholder 3">
            <a:extLst>
              <a:ext uri="{FF2B5EF4-FFF2-40B4-BE49-F238E27FC236}">
                <a16:creationId xmlns:a16="http://schemas.microsoft.com/office/drawing/2014/main" id="{C99BA7CA-DC84-4A35-BD8A-C14D582181A5}"/>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8CDB0C24-DFE0-41C5-B02D-FC32F5C22F7C}" type="datetime1">
              <a:rPr lang="en-US" smtClean="0"/>
              <a:pPr/>
              <a:t>08/17/2025</a:t>
            </a:fld>
            <a:endParaRPr lang="en-US"/>
          </a:p>
        </p:txBody>
      </p:sp>
      <p:sp>
        <p:nvSpPr>
          <p:cNvPr id="14" name="Footer Placeholder 4">
            <a:extLst>
              <a:ext uri="{FF2B5EF4-FFF2-40B4-BE49-F238E27FC236}">
                <a16:creationId xmlns:a16="http://schemas.microsoft.com/office/drawing/2014/main" id="{E1DCC345-F4E6-42D6-9173-88011D0E2741}"/>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15" name="Slide Number Placeholder 5">
            <a:extLst>
              <a:ext uri="{FF2B5EF4-FFF2-40B4-BE49-F238E27FC236}">
                <a16:creationId xmlns:a16="http://schemas.microsoft.com/office/drawing/2014/main" id="{BD82AFB1-CD7C-4710-A82A-F9FEE6DA5C86}"/>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Tree>
    <p:extLst>
      <p:ext uri="{BB962C8B-B14F-4D97-AF65-F5344CB8AC3E}">
        <p14:creationId xmlns:p14="http://schemas.microsoft.com/office/powerpoint/2010/main" val="1791335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84B5929F-A28F-4256-A6B2-5D095331D016}"/>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B3ACFEBC-8634-4116-B617-2BE5C2034C2C}" type="datetime1">
              <a:rPr lang="en-US" smtClean="0"/>
              <a:pPr/>
              <a:t>08/17/2025</a:t>
            </a:fld>
            <a:endParaRPr lang="en-US"/>
          </a:p>
        </p:txBody>
      </p:sp>
      <p:sp>
        <p:nvSpPr>
          <p:cNvPr id="9" name="Footer Placeholder 4">
            <a:extLst>
              <a:ext uri="{FF2B5EF4-FFF2-40B4-BE49-F238E27FC236}">
                <a16:creationId xmlns:a16="http://schemas.microsoft.com/office/drawing/2014/main" id="{7C2F339A-915E-4496-B889-28FBBAAD3123}"/>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a:p>
        </p:txBody>
      </p:sp>
      <p:sp>
        <p:nvSpPr>
          <p:cNvPr id="10" name="Slide Number Placeholder 5">
            <a:extLst>
              <a:ext uri="{FF2B5EF4-FFF2-40B4-BE49-F238E27FC236}">
                <a16:creationId xmlns:a16="http://schemas.microsoft.com/office/drawing/2014/main" id="{028A2E5F-7F4D-4F39-A494-67088E8046DE}"/>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
        <p:nvSpPr>
          <p:cNvPr id="11" name="Title 8">
            <a:extLst>
              <a:ext uri="{FF2B5EF4-FFF2-40B4-BE49-F238E27FC236}">
                <a16:creationId xmlns:a16="http://schemas.microsoft.com/office/drawing/2014/main" id="{FC0C4515-8106-49DA-9C06-E98AF815242A}"/>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7:……………………………………..</a:t>
            </a:r>
          </a:p>
        </p:txBody>
      </p:sp>
      <p:sp>
        <p:nvSpPr>
          <p:cNvPr id="12" name="Chart Placeholder 9">
            <a:extLst>
              <a:ext uri="{FF2B5EF4-FFF2-40B4-BE49-F238E27FC236}">
                <a16:creationId xmlns:a16="http://schemas.microsoft.com/office/drawing/2014/main" id="{F49327FB-190B-40C4-9FC9-66F9F7D12317}"/>
              </a:ext>
            </a:extLst>
          </p:cNvPr>
          <p:cNvSpPr>
            <a:spLocks noGrp="1"/>
          </p:cNvSpPr>
          <p:nvPr>
            <p:ph type="chart" sz="quarter" idx="13" hasCustomPrompt="1"/>
          </p:nvPr>
        </p:nvSpPr>
        <p:spPr>
          <a:xfrm>
            <a:off x="330201" y="1406769"/>
            <a:ext cx="5765800" cy="4655894"/>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Chart</a:t>
            </a:r>
          </a:p>
        </p:txBody>
      </p:sp>
      <p:sp>
        <p:nvSpPr>
          <p:cNvPr id="13" name="Picture Placeholder 11">
            <a:extLst>
              <a:ext uri="{FF2B5EF4-FFF2-40B4-BE49-F238E27FC236}">
                <a16:creationId xmlns:a16="http://schemas.microsoft.com/office/drawing/2014/main" id="{733EBCBB-E1FE-415C-8ED9-6D1F36748478}"/>
              </a:ext>
            </a:extLst>
          </p:cNvPr>
          <p:cNvSpPr>
            <a:spLocks noGrp="1"/>
          </p:cNvSpPr>
          <p:nvPr>
            <p:ph type="pic" sz="quarter" idx="14" hasCustomPrompt="1"/>
          </p:nvPr>
        </p:nvSpPr>
        <p:spPr>
          <a:xfrm>
            <a:off x="6238875" y="1414463"/>
            <a:ext cx="5445125" cy="4656137"/>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Picture</a:t>
            </a:r>
          </a:p>
        </p:txBody>
      </p:sp>
    </p:spTree>
    <p:extLst>
      <p:ext uri="{BB962C8B-B14F-4D97-AF65-F5344CB8AC3E}">
        <p14:creationId xmlns:p14="http://schemas.microsoft.com/office/powerpoint/2010/main" val="960585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itle 8">
            <a:extLst>
              <a:ext uri="{FF2B5EF4-FFF2-40B4-BE49-F238E27FC236}">
                <a16:creationId xmlns:a16="http://schemas.microsoft.com/office/drawing/2014/main" id="{3E6AE9CF-41FF-46D0-BF7A-815E4777895E}"/>
              </a:ext>
            </a:extLst>
          </p:cNvPr>
          <p:cNvSpPr>
            <a:spLocks noGrp="1"/>
          </p:cNvSpPr>
          <p:nvPr>
            <p:ph type="title" hasCustomPrompt="1"/>
          </p:nvPr>
        </p:nvSpPr>
        <p:spPr>
          <a:xfrm>
            <a:off x="338736" y="112543"/>
            <a:ext cx="11514528" cy="436098"/>
          </a:xfrm>
          <a:prstGeom prst="rect">
            <a:avLst/>
          </a:prstGeom>
        </p:spPr>
        <p:txBody>
          <a:bodyPr/>
          <a:lstStyle>
            <a:lvl1pPr>
              <a:defRPr sz="2800" b="1">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US" dirty="0"/>
              <a:t>Title 8:……………………………………..</a:t>
            </a:r>
          </a:p>
        </p:txBody>
      </p:sp>
      <p:sp>
        <p:nvSpPr>
          <p:cNvPr id="12" name="Text Placeholder 9">
            <a:extLst>
              <a:ext uri="{FF2B5EF4-FFF2-40B4-BE49-F238E27FC236}">
                <a16:creationId xmlns:a16="http://schemas.microsoft.com/office/drawing/2014/main" id="{A85E41C6-3987-4F5C-A750-35F5C730A567}"/>
              </a:ext>
            </a:extLst>
          </p:cNvPr>
          <p:cNvSpPr>
            <a:spLocks noGrp="1"/>
          </p:cNvSpPr>
          <p:nvPr>
            <p:ph type="body" sz="quarter" idx="13"/>
          </p:nvPr>
        </p:nvSpPr>
        <p:spPr>
          <a:xfrm>
            <a:off x="337539" y="1032510"/>
            <a:ext cx="11515725" cy="4938713"/>
          </a:xfrm>
          <a:prstGeom prst="rect">
            <a:avLst/>
          </a:prstGeom>
        </p:spPr>
        <p:txBody>
          <a:bodyPr/>
          <a:lstStyle>
            <a:lvl1pPr>
              <a:defRPr>
                <a:latin typeface="Lato" panose="020F0502020204030203" pitchFamily="34" charset="0"/>
                <a:ea typeface="Lato" panose="020F0502020204030203" pitchFamily="34" charset="0"/>
                <a:cs typeface="Lato" panose="020F0502020204030203" pitchFamily="34" charset="0"/>
              </a:defRPr>
            </a:lvl1pPr>
            <a:lvl2pPr>
              <a:defRPr>
                <a:latin typeface="Lato" panose="020F0502020204030203" pitchFamily="34" charset="0"/>
                <a:ea typeface="Lato" panose="020F0502020204030203" pitchFamily="34" charset="0"/>
                <a:cs typeface="Lato" panose="020F0502020204030203" pitchFamily="34" charset="0"/>
              </a:defRPr>
            </a:lvl2pPr>
            <a:lvl3pPr>
              <a:defRPr>
                <a:latin typeface="Lato" panose="020F0502020204030203" pitchFamily="34" charset="0"/>
                <a:ea typeface="Lato" panose="020F0502020204030203" pitchFamily="34" charset="0"/>
                <a:cs typeface="Lato" panose="020F0502020204030203" pitchFamily="34" charset="0"/>
              </a:defRPr>
            </a:lvl3pPr>
            <a:lvl4pPr>
              <a:defRPr>
                <a:latin typeface="Lato" panose="020F0502020204030203" pitchFamily="34" charset="0"/>
                <a:ea typeface="Lato" panose="020F0502020204030203" pitchFamily="34" charset="0"/>
                <a:cs typeface="Lato" panose="020F0502020204030203" pitchFamily="34" charset="0"/>
              </a:defRPr>
            </a:lvl4pPr>
            <a:lvl5pPr>
              <a:defRPr>
                <a:latin typeface="Lato" panose="020F0502020204030203" pitchFamily="34" charset="0"/>
                <a:ea typeface="Lato" panose="020F0502020204030203" pitchFamily="34" charset="0"/>
                <a:cs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Date Placeholder 3">
            <a:extLst>
              <a:ext uri="{FF2B5EF4-FFF2-40B4-BE49-F238E27FC236}">
                <a16:creationId xmlns:a16="http://schemas.microsoft.com/office/drawing/2014/main" id="{C99BA7CA-DC84-4A35-BD8A-C14D582181A5}"/>
              </a:ext>
            </a:extLst>
          </p:cNvPr>
          <p:cNvSpPr>
            <a:spLocks noGrp="1"/>
          </p:cNvSpPr>
          <p:nvPr>
            <p:ph type="dt" sz="half" idx="10"/>
          </p:nvPr>
        </p:nvSpPr>
        <p:spPr>
          <a:xfrm>
            <a:off x="838200" y="6486006"/>
            <a:ext cx="2743200" cy="365125"/>
          </a:xfrm>
          <a:prstGeom prst="rect">
            <a:avLst/>
          </a:prstGeom>
        </p:spPr>
        <p:txBody>
          <a:bodyPr/>
          <a:lstStyle>
            <a:lvl1pP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8CDB0C24-DFE0-41C5-B02D-FC32F5C22F7C}" type="datetime1">
              <a:rPr lang="en-US" smtClean="0"/>
              <a:pPr/>
              <a:t>08/17/2025</a:t>
            </a:fld>
            <a:endParaRPr lang="en-US"/>
          </a:p>
        </p:txBody>
      </p:sp>
      <p:sp>
        <p:nvSpPr>
          <p:cNvPr id="14" name="Footer Placeholder 4">
            <a:extLst>
              <a:ext uri="{FF2B5EF4-FFF2-40B4-BE49-F238E27FC236}">
                <a16:creationId xmlns:a16="http://schemas.microsoft.com/office/drawing/2014/main" id="{E1DCC345-F4E6-42D6-9173-88011D0E2741}"/>
              </a:ext>
            </a:extLst>
          </p:cNvPr>
          <p:cNvSpPr>
            <a:spLocks noGrp="1"/>
          </p:cNvSpPr>
          <p:nvPr>
            <p:ph type="ftr" sz="quarter" idx="11"/>
          </p:nvPr>
        </p:nvSpPr>
        <p:spPr>
          <a:xfrm>
            <a:off x="4038600" y="6486006"/>
            <a:ext cx="4114800" cy="365125"/>
          </a:xfrm>
          <a:prstGeom prst="rect">
            <a:avLst/>
          </a:prstGeom>
        </p:spPr>
        <p:txBody>
          <a:bodyPr/>
          <a:lstStyle>
            <a:lvl1pPr algn="ct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endParaRPr lang="en-US" dirty="0"/>
          </a:p>
        </p:txBody>
      </p:sp>
      <p:sp>
        <p:nvSpPr>
          <p:cNvPr id="15" name="Slide Number Placeholder 5">
            <a:extLst>
              <a:ext uri="{FF2B5EF4-FFF2-40B4-BE49-F238E27FC236}">
                <a16:creationId xmlns:a16="http://schemas.microsoft.com/office/drawing/2014/main" id="{BD82AFB1-CD7C-4710-A82A-F9FEE6DA5C86}"/>
              </a:ext>
            </a:extLst>
          </p:cNvPr>
          <p:cNvSpPr>
            <a:spLocks noGrp="1"/>
          </p:cNvSpPr>
          <p:nvPr>
            <p:ph type="sldNum" sz="quarter" idx="12"/>
          </p:nvPr>
        </p:nvSpPr>
        <p:spPr>
          <a:xfrm>
            <a:off x="9156511" y="6492875"/>
            <a:ext cx="2743200" cy="365125"/>
          </a:xfrm>
          <a:prstGeom prst="rect">
            <a:avLst/>
          </a:prstGeom>
        </p:spPr>
        <p:txBody>
          <a:bodyPr/>
          <a:lstStyle>
            <a:lvl1pPr algn="r">
              <a:defRPr sz="1200" b="1">
                <a:solidFill>
                  <a:srgbClr val="00376F"/>
                </a:solidFill>
                <a:latin typeface="Lato" panose="020F0502020204030203" pitchFamily="34" charset="0"/>
                <a:ea typeface="Lato" panose="020F0502020204030203" pitchFamily="34" charset="0"/>
                <a:cs typeface="Lato" panose="020F0502020204030203" pitchFamily="34" charset="0"/>
              </a:defRPr>
            </a:lvl1pPr>
          </a:lstStyle>
          <a:p>
            <a:fld id="{9EA0BE3B-158A-4EDF-80DC-E394A0D1600F}" type="slidenum">
              <a:rPr lang="en-US" smtClean="0"/>
              <a:pPr/>
              <a:t>‹#›</a:t>
            </a:fld>
            <a:endParaRPr lang="en-US"/>
          </a:p>
        </p:txBody>
      </p:sp>
    </p:spTree>
    <p:extLst>
      <p:ext uri="{BB962C8B-B14F-4D97-AF65-F5344CB8AC3E}">
        <p14:creationId xmlns:p14="http://schemas.microsoft.com/office/powerpoint/2010/main" val="2750032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9543385"/>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5" r:id="rId5"/>
    <p:sldLayoutId id="2147483654" r:id="rId6"/>
    <p:sldLayoutId id="2147483660" r:id="rId7"/>
    <p:sldLayoutId id="2147483659" r:id="rId8"/>
    <p:sldLayoutId id="2147483658" r:id="rId9"/>
    <p:sldLayoutId id="2147483661" r:id="rId10"/>
    <p:sldLayoutId id="2147483656" r:id="rId11"/>
    <p:sldLayoutId id="2147483657" r:id="rId12"/>
    <p:sldLayoutId id="2147483649"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1.png"/><Relationship Id="rId7" Type="http://schemas.openxmlformats.org/officeDocument/2006/relationships/image" Target="../media/image270.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271.png"/><Relationship Id="rId5" Type="http://schemas.openxmlformats.org/officeDocument/2006/relationships/image" Target="../media/image250.png"/><Relationship Id="rId4" Type="http://schemas.openxmlformats.org/officeDocument/2006/relationships/image" Target="../media/image26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1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chart" Target="../charts/chart9.xml"/><Relationship Id="rId4" Type="http://schemas.openxmlformats.org/officeDocument/2006/relationships/chart" Target="../charts/chart8.xml"/></Relationships>
</file>

<file path=ppt/slides/_rels/slide1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chart" Target="../charts/chart12.xml"/><Relationship Id="rId4" Type="http://schemas.openxmlformats.org/officeDocument/2006/relationships/chart" Target="../charts/char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 Id="rId6" Type="http://schemas.openxmlformats.org/officeDocument/2006/relationships/image" Target="../media/image220.png"/><Relationship Id="rId5" Type="http://schemas.openxmlformats.org/officeDocument/2006/relationships/image" Target="../media/image210.png"/><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7.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63553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14DB8-FAEA-7B95-A548-D5B45ECFEDC0}"/>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DE84D528-A164-D827-3CEF-64D24B6EE9AB}"/>
              </a:ext>
            </a:extLst>
          </p:cNvPr>
          <p:cNvSpPr txBox="1"/>
          <p:nvPr/>
        </p:nvSpPr>
        <p:spPr>
          <a:xfrm>
            <a:off x="167148" y="1418212"/>
            <a:ext cx="11508454" cy="41306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a:latin typeface="Lato" panose="020F0502020204030203" pitchFamily="34" charset="0"/>
                <a:ea typeface="Lato" panose="020F0502020204030203" pitchFamily="34" charset="0"/>
                <a:cs typeface="Lato" panose="020F0502020204030203" pitchFamily="34" charset="0"/>
              </a:rPr>
              <a:t>Referenced from the textbook “Practical Radiotherapy Planning” 5</a:t>
            </a:r>
            <a:r>
              <a:rPr lang="en-US" sz="1600" baseline="30000">
                <a:latin typeface="Lato" panose="020F0502020204030203" pitchFamily="34" charset="0"/>
                <a:ea typeface="Lato" panose="020F0502020204030203" pitchFamily="34" charset="0"/>
                <a:cs typeface="Lato" panose="020F0502020204030203" pitchFamily="34" charset="0"/>
              </a:rPr>
              <a:t>th</a:t>
            </a:r>
            <a:r>
              <a:rPr lang="en-US" sz="1600">
                <a:latin typeface="Lato" panose="020F0502020204030203" pitchFamily="34" charset="0"/>
                <a:ea typeface="Lato" panose="020F0502020204030203" pitchFamily="34" charset="0"/>
                <a:cs typeface="Lato" panose="020F0502020204030203" pitchFamily="34" charset="0"/>
              </a:rPr>
              <a:t> edition.</a:t>
            </a:r>
          </a:p>
        </p:txBody>
      </p:sp>
      <p:sp>
        <p:nvSpPr>
          <p:cNvPr id="2" name="Freeform 1">
            <a:extLst>
              <a:ext uri="{FF2B5EF4-FFF2-40B4-BE49-F238E27FC236}">
                <a16:creationId xmlns:a16="http://schemas.microsoft.com/office/drawing/2014/main" id="{52458F3C-F46D-B314-AA35-822D94C66F85}"/>
              </a:ext>
            </a:extLst>
          </p:cNvPr>
          <p:cNvSpPr/>
          <p:nvPr/>
        </p:nvSpPr>
        <p:spPr>
          <a:xfrm>
            <a:off x="3209400" y="2164680"/>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TextBox 2">
            <a:extLst>
              <a:ext uri="{FF2B5EF4-FFF2-40B4-BE49-F238E27FC236}">
                <a16:creationId xmlns:a16="http://schemas.microsoft.com/office/drawing/2014/main" id="{9BB571E6-1B94-9680-47B4-8969A797576D}"/>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latin typeface="Lato" panose="020F0502020204030203" pitchFamily="34" charset="0"/>
                <a:ea typeface="Lato" panose="020F0502020204030203" pitchFamily="34" charset="0"/>
                <a:cs typeface="Lato" panose="020F0502020204030203" pitchFamily="34" charset="0"/>
              </a:rPr>
              <a:t>10</a:t>
            </a:fld>
            <a:endParaRPr lang="vi-VN">
              <a:latin typeface="Lato" panose="020F0502020204030203" pitchFamily="34" charset="0"/>
              <a:ea typeface="Lato" panose="020F0502020204030203" pitchFamily="34" charset="0"/>
              <a:cs typeface="Lato" panose="020F0502020204030203" pitchFamily="34" charset="0"/>
            </a:endParaRPr>
          </a:p>
        </p:txBody>
      </p:sp>
      <p:sp>
        <p:nvSpPr>
          <p:cNvPr id="4" name="TextBox 3">
            <a:extLst>
              <a:ext uri="{FF2B5EF4-FFF2-40B4-BE49-F238E27FC236}">
                <a16:creationId xmlns:a16="http://schemas.microsoft.com/office/drawing/2014/main" id="{38DEAC54-B4AC-F7BE-6097-1A3CB98A506C}"/>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 Method</a:t>
            </a:r>
          </a:p>
        </p:txBody>
      </p:sp>
      <p:sp>
        <p:nvSpPr>
          <p:cNvPr id="5" name="TextBox 4">
            <a:extLst>
              <a:ext uri="{FF2B5EF4-FFF2-40B4-BE49-F238E27FC236}">
                <a16:creationId xmlns:a16="http://schemas.microsoft.com/office/drawing/2014/main" id="{CD897C82-2125-270D-FFB7-FE49E3B7F475}"/>
              </a:ext>
            </a:extLst>
          </p:cNvPr>
          <p:cNvSpPr txBox="1"/>
          <p:nvPr/>
        </p:nvSpPr>
        <p:spPr>
          <a:xfrm>
            <a:off x="70072" y="1123479"/>
            <a:ext cx="8168640" cy="400110"/>
          </a:xfrm>
          <a:prstGeom prst="rect">
            <a:avLst/>
          </a:prstGeom>
          <a:noFill/>
        </p:spPr>
        <p:txBody>
          <a:bodyPr wrap="square">
            <a:spAutoFit/>
          </a:bodyPr>
          <a:lstStyle/>
          <a:p>
            <a:pPr marL="342900" indent="-342900">
              <a:buFont typeface="Wingdings" panose="05000000000000000000" pitchFamily="2" charset="2"/>
              <a:buChar char="Ø"/>
            </a:pPr>
            <a:r>
              <a:rPr lang="en-US" sz="2000" b="1">
                <a:latin typeface="Lato" panose="020F0502020204030203" pitchFamily="34" charset="0"/>
                <a:ea typeface="Lato" panose="020F0502020204030203" pitchFamily="34" charset="0"/>
                <a:cs typeface="Lato" panose="020F0502020204030203" pitchFamily="34" charset="0"/>
              </a:rPr>
              <a:t>Dose constraint for OARs</a:t>
            </a:r>
            <a:endParaRPr lang="vi-VN" sz="2000" b="1">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5F5CC000-C07B-4714-268A-0D7F01F5BE5B}"/>
              </a:ext>
            </a:extLst>
          </p:cNvPr>
          <p:cNvSpPr txBox="1"/>
          <p:nvPr/>
        </p:nvSpPr>
        <p:spPr>
          <a:xfrm>
            <a:off x="4411337" y="1826126"/>
            <a:ext cx="4209738" cy="338554"/>
          </a:xfrm>
          <a:prstGeom prst="rect">
            <a:avLst/>
          </a:prstGeom>
          <a:noFill/>
        </p:spPr>
        <p:txBody>
          <a:bodyPr wrap="square" rtlCol="0">
            <a:spAutoFit/>
          </a:bodyPr>
          <a:lstStyle/>
          <a:p>
            <a:r>
              <a:rPr lang="en-US" sz="1600">
                <a:latin typeface="Lato" panose="020F0502020204030203" pitchFamily="34" charset="0"/>
                <a:ea typeface="Lato" panose="020F0502020204030203" pitchFamily="34" charset="0"/>
                <a:cs typeface="Lato" panose="020F0502020204030203" pitchFamily="34" charset="0"/>
              </a:rPr>
              <a:t>Table: Dose constraint for OARs</a:t>
            </a:r>
          </a:p>
        </p:txBody>
      </p:sp>
      <p:graphicFrame>
        <p:nvGraphicFramePr>
          <p:cNvPr id="9" name="Table 8">
            <a:extLst>
              <a:ext uri="{FF2B5EF4-FFF2-40B4-BE49-F238E27FC236}">
                <a16:creationId xmlns:a16="http://schemas.microsoft.com/office/drawing/2014/main" id="{6CB886A5-C873-E788-2123-C95BD7A3F943}"/>
              </a:ext>
            </a:extLst>
          </p:cNvPr>
          <p:cNvGraphicFramePr>
            <a:graphicFrameLocks noGrp="1"/>
          </p:cNvGraphicFramePr>
          <p:nvPr>
            <p:extLst>
              <p:ext uri="{D42A27DB-BD31-4B8C-83A1-F6EECF244321}">
                <p14:modId xmlns:p14="http://schemas.microsoft.com/office/powerpoint/2010/main" val="2240974628"/>
              </p:ext>
            </p:extLst>
          </p:nvPr>
        </p:nvGraphicFramePr>
        <p:xfrm>
          <a:off x="167148" y="2126321"/>
          <a:ext cx="5966695" cy="3732526"/>
        </p:xfrm>
        <a:graphic>
          <a:graphicData uri="http://schemas.openxmlformats.org/drawingml/2006/table">
            <a:tbl>
              <a:tblPr firstRow="1" firstCol="1" bandRow="1">
                <a:tableStyleId>{5C22544A-7EE6-4342-B048-85BDC9FD1C3A}</a:tableStyleId>
              </a:tblPr>
              <a:tblGrid>
                <a:gridCol w="1360459">
                  <a:extLst>
                    <a:ext uri="{9D8B030D-6E8A-4147-A177-3AD203B41FA5}">
                      <a16:colId xmlns:a16="http://schemas.microsoft.com/office/drawing/2014/main" val="1826605376"/>
                    </a:ext>
                  </a:extLst>
                </a:gridCol>
                <a:gridCol w="1092807">
                  <a:extLst>
                    <a:ext uri="{9D8B030D-6E8A-4147-A177-3AD203B41FA5}">
                      <a16:colId xmlns:a16="http://schemas.microsoft.com/office/drawing/2014/main" val="1528414526"/>
                    </a:ext>
                  </a:extLst>
                </a:gridCol>
                <a:gridCol w="1171143">
                  <a:extLst>
                    <a:ext uri="{9D8B030D-6E8A-4147-A177-3AD203B41FA5}">
                      <a16:colId xmlns:a16="http://schemas.microsoft.com/office/drawing/2014/main" val="2288390065"/>
                    </a:ext>
                  </a:extLst>
                </a:gridCol>
                <a:gridCol w="1171143">
                  <a:extLst>
                    <a:ext uri="{9D8B030D-6E8A-4147-A177-3AD203B41FA5}">
                      <a16:colId xmlns:a16="http://schemas.microsoft.com/office/drawing/2014/main" val="2907072481"/>
                    </a:ext>
                  </a:extLst>
                </a:gridCol>
                <a:gridCol w="1171143">
                  <a:extLst>
                    <a:ext uri="{9D8B030D-6E8A-4147-A177-3AD203B41FA5}">
                      <a16:colId xmlns:a16="http://schemas.microsoft.com/office/drawing/2014/main" val="3326878146"/>
                    </a:ext>
                  </a:extLst>
                </a:gridCol>
              </a:tblGrid>
              <a:tr h="646599">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OARs</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gridSpan="2">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Prescribe Dose</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hMerge="1">
                  <a:txBody>
                    <a:bodyPr/>
                    <a:lstStyle/>
                    <a:p>
                      <a:endParaRPr lang="en-US"/>
                    </a:p>
                  </a:txBody>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Optimum</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Mandatory</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2132805058"/>
                  </a:ext>
                </a:extLst>
              </a:tr>
              <a:tr h="381976">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 </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2Gy/Fx</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3Gy/Fx</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 or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 or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21311486"/>
                  </a:ext>
                </a:extLst>
              </a:tr>
              <a:tr h="180715">
                <a:tc rowSpan="4">
                  <a:txBody>
                    <a:bodyPr/>
                    <a:lstStyle/>
                    <a:p>
                      <a:pPr algn="ctr">
                        <a:lnSpc>
                          <a:spcPct val="120000"/>
                        </a:lnSpc>
                        <a:spcBef>
                          <a:spcPts val="300"/>
                        </a:spcBef>
                        <a:buNone/>
                      </a:pPr>
                      <a:r>
                        <a:rPr lang="en-US" sz="1300">
                          <a:solidFill>
                            <a:schemeClr val="tx1"/>
                          </a:solidFill>
                          <a:effectLst/>
                          <a:latin typeface="Lato" panose="020F0502020204030203" pitchFamily="34" charset="0"/>
                          <a:ea typeface="Lato" panose="020F0502020204030203" pitchFamily="34" charset="0"/>
                          <a:cs typeface="Lato" panose="020F0502020204030203" pitchFamily="34" charset="0"/>
                        </a:rPr>
                        <a:t>Bladder</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V50Gy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&lt;50%</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_</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2369362"/>
                  </a:ext>
                </a:extLst>
              </a:tr>
              <a:tr h="180715">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V60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V48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&lt;25%</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&lt;50%</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6858672"/>
                  </a:ext>
                </a:extLst>
              </a:tr>
              <a:tr h="180715">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V78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V56,8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&lt;5%</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_</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2268700"/>
                  </a:ext>
                </a:extLst>
              </a:tr>
              <a:tr h="319586">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 </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V60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&lt;3%</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&lt;35%</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1864653018"/>
                  </a:ext>
                </a:extLst>
              </a:tr>
              <a:tr h="180715">
                <a:tc rowSpan="7">
                  <a:txBody>
                    <a:bodyPr/>
                    <a:lstStyle/>
                    <a:p>
                      <a:pPr algn="ctr">
                        <a:lnSpc>
                          <a:spcPct val="120000"/>
                        </a:lnSpc>
                        <a:spcBef>
                          <a:spcPts val="300"/>
                        </a:spcBef>
                        <a:buNone/>
                      </a:pPr>
                      <a:r>
                        <a:rPr lang="en-US" sz="1300">
                          <a:solidFill>
                            <a:schemeClr val="tx1"/>
                          </a:solidFill>
                          <a:effectLst/>
                          <a:latin typeface="Lato" panose="020F0502020204030203" pitchFamily="34" charset="0"/>
                          <a:ea typeface="Lato" panose="020F0502020204030203" pitchFamily="34" charset="0"/>
                          <a:cs typeface="Lato" panose="020F0502020204030203" pitchFamily="34" charset="0"/>
                        </a:rPr>
                        <a:t>Rectum</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V30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V24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&lt;70%</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&lt;80%</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58955554"/>
                  </a:ext>
                </a:extLst>
              </a:tr>
              <a:tr h="180715">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V32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&lt;51%</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&lt;65%</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9803570"/>
                  </a:ext>
                </a:extLst>
              </a:tr>
              <a:tr h="180715">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V50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&lt;38%</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&lt;50%</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8495246"/>
                  </a:ext>
                </a:extLst>
              </a:tr>
              <a:tr h="180715">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V60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V48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&lt;27%</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&lt;35%</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4444519"/>
                  </a:ext>
                </a:extLst>
              </a:tr>
              <a:tr h="180715">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V70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V54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&lt;15%</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&lt;20%</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74313593"/>
                  </a:ext>
                </a:extLst>
              </a:tr>
              <a:tr h="180715">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V75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V57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&lt;10%</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&lt;15%</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9910837"/>
                  </a:ext>
                </a:extLst>
              </a:tr>
              <a:tr h="462982">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V78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V60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&lt;0.01%*</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&lt;3%</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4051461356"/>
                  </a:ext>
                </a:extLst>
              </a:tr>
            </a:tbl>
          </a:graphicData>
        </a:graphic>
      </p:graphicFrame>
      <p:graphicFrame>
        <p:nvGraphicFramePr>
          <p:cNvPr id="23" name="Table 22">
            <a:extLst>
              <a:ext uri="{FF2B5EF4-FFF2-40B4-BE49-F238E27FC236}">
                <a16:creationId xmlns:a16="http://schemas.microsoft.com/office/drawing/2014/main" id="{99E8B2A6-5FA2-D795-0E6D-EA1D60F725C2}"/>
              </a:ext>
            </a:extLst>
          </p:cNvPr>
          <p:cNvGraphicFramePr>
            <a:graphicFrameLocks noGrp="1"/>
          </p:cNvGraphicFramePr>
          <p:nvPr>
            <p:extLst>
              <p:ext uri="{D42A27DB-BD31-4B8C-83A1-F6EECF244321}">
                <p14:modId xmlns:p14="http://schemas.microsoft.com/office/powerpoint/2010/main" val="2773698909"/>
              </p:ext>
            </p:extLst>
          </p:nvPr>
        </p:nvGraphicFramePr>
        <p:xfrm>
          <a:off x="6133843" y="2126321"/>
          <a:ext cx="5966694" cy="3334006"/>
        </p:xfrm>
        <a:graphic>
          <a:graphicData uri="http://schemas.openxmlformats.org/drawingml/2006/table">
            <a:tbl>
              <a:tblPr firstRow="1" firstCol="1" bandRow="1">
                <a:tableStyleId>{5C22544A-7EE6-4342-B048-85BDC9FD1C3A}</a:tableStyleId>
              </a:tblPr>
              <a:tblGrid>
                <a:gridCol w="1360459">
                  <a:extLst>
                    <a:ext uri="{9D8B030D-6E8A-4147-A177-3AD203B41FA5}">
                      <a16:colId xmlns:a16="http://schemas.microsoft.com/office/drawing/2014/main" val="1826605376"/>
                    </a:ext>
                  </a:extLst>
                </a:gridCol>
                <a:gridCol w="1092806">
                  <a:extLst>
                    <a:ext uri="{9D8B030D-6E8A-4147-A177-3AD203B41FA5}">
                      <a16:colId xmlns:a16="http://schemas.microsoft.com/office/drawing/2014/main" val="1528414526"/>
                    </a:ext>
                  </a:extLst>
                </a:gridCol>
                <a:gridCol w="1171143">
                  <a:extLst>
                    <a:ext uri="{9D8B030D-6E8A-4147-A177-3AD203B41FA5}">
                      <a16:colId xmlns:a16="http://schemas.microsoft.com/office/drawing/2014/main" val="2288390065"/>
                    </a:ext>
                  </a:extLst>
                </a:gridCol>
                <a:gridCol w="1171143">
                  <a:extLst>
                    <a:ext uri="{9D8B030D-6E8A-4147-A177-3AD203B41FA5}">
                      <a16:colId xmlns:a16="http://schemas.microsoft.com/office/drawing/2014/main" val="2907072481"/>
                    </a:ext>
                  </a:extLst>
                </a:gridCol>
                <a:gridCol w="1171143">
                  <a:extLst>
                    <a:ext uri="{9D8B030D-6E8A-4147-A177-3AD203B41FA5}">
                      <a16:colId xmlns:a16="http://schemas.microsoft.com/office/drawing/2014/main" val="3326878146"/>
                    </a:ext>
                  </a:extLst>
                </a:gridCol>
              </a:tblGrid>
              <a:tr h="646599">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OARs</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gridSpan="2">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Prescribe Dose</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hMerge="1">
                  <a:txBody>
                    <a:bodyPr/>
                    <a:lstStyle/>
                    <a:p>
                      <a:endParaRPr lang="en-US"/>
                    </a:p>
                  </a:txBody>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Optimum</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Mandatory</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2132805058"/>
                  </a:ext>
                </a:extLst>
              </a:tr>
              <a:tr h="381976">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 </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2Gy/Fx</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3Gy/Fx</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 or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914400" rtl="0" eaLnBrk="1" fontAlgn="auto" latinLnBrk="0" hangingPunct="1">
                        <a:lnSpc>
                          <a:spcPct val="120000"/>
                        </a:lnSpc>
                        <a:spcBef>
                          <a:spcPts val="300"/>
                        </a:spcBef>
                        <a:spcAft>
                          <a:spcPts val="0"/>
                        </a:spcAft>
                        <a:buClrTx/>
                        <a:buSzTx/>
                        <a:buFontTx/>
                        <a:buNone/>
                        <a:tabLst/>
                        <a:defRPr/>
                      </a:pPr>
                      <a:r>
                        <a:rPr lang="en-US" sz="1300">
                          <a:effectLst/>
                          <a:latin typeface="Lato" panose="020F0502020204030203" pitchFamily="34" charset="0"/>
                          <a:ea typeface="Lato" panose="020F0502020204030203" pitchFamily="34" charset="0"/>
                          <a:cs typeface="Lato" panose="020F0502020204030203" pitchFamily="34" charset="0"/>
                        </a:rPr>
                        <a:t>%V or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21311486"/>
                  </a:ext>
                </a:extLst>
              </a:tr>
              <a:tr h="180715">
                <a:tc>
                  <a:txBody>
                    <a:bodyPr/>
                    <a:lstStyle/>
                    <a:p>
                      <a:pPr algn="ctr">
                        <a:lnSpc>
                          <a:spcPct val="120000"/>
                        </a:lnSpc>
                        <a:spcBef>
                          <a:spcPts val="300"/>
                        </a:spcBef>
                        <a:buNone/>
                      </a:pPr>
                      <a:r>
                        <a:rPr lang="en-US" sz="1300">
                          <a:solidFill>
                            <a:schemeClr val="tx1"/>
                          </a:solidFill>
                          <a:effectLst/>
                          <a:latin typeface="Lato" panose="020F0502020204030203" pitchFamily="34" charset="0"/>
                          <a:ea typeface="Lato" panose="020F0502020204030203" pitchFamily="34" charset="0"/>
                          <a:cs typeface="Lato" panose="020F0502020204030203" pitchFamily="34" charset="0"/>
                        </a:rPr>
                        <a:t>Femoral Heads</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V50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&lt;5%</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&lt;50%</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17835170"/>
                  </a:ext>
                </a:extLst>
              </a:tr>
              <a:tr h="323299">
                <a:tc rowSpan="5">
                  <a:txBody>
                    <a:bodyPr/>
                    <a:lstStyle/>
                    <a:p>
                      <a:pPr algn="ctr">
                        <a:lnSpc>
                          <a:spcPct val="120000"/>
                        </a:lnSpc>
                        <a:spcBef>
                          <a:spcPts val="300"/>
                        </a:spcBef>
                        <a:buNone/>
                      </a:pPr>
                      <a:r>
                        <a:rPr lang="en-US" sz="1300">
                          <a:solidFill>
                            <a:schemeClr val="tx1"/>
                          </a:solidFill>
                          <a:effectLst/>
                          <a:latin typeface="Lato" panose="020F0502020204030203" pitchFamily="34" charset="0"/>
                          <a:ea typeface="Lato" panose="020F0502020204030203" pitchFamily="34" charset="0"/>
                          <a:cs typeface="Lato" panose="020F0502020204030203" pitchFamily="34" charset="0"/>
                        </a:rPr>
                        <a:t>Bowel </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V45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V36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&lt;78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&lt;158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90627538"/>
                  </a:ext>
                </a:extLst>
              </a:tr>
              <a:tr h="180715">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V50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&lt;17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&lt;110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38662149"/>
                  </a:ext>
                </a:extLst>
              </a:tr>
              <a:tr h="180715">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V55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V44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&lt;14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&lt;28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00118988"/>
                  </a:ext>
                </a:extLst>
              </a:tr>
              <a:tr h="180715">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V60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V48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&lt;0.5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&lt;6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2251623"/>
                  </a:ext>
                </a:extLst>
              </a:tr>
              <a:tr h="220276">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V65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V52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0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&lt;0 cc</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44097433"/>
                  </a:ext>
                </a:extLst>
              </a:tr>
              <a:tr h="180715">
                <a:tc rowSpan="2">
                  <a:txBody>
                    <a:bodyPr/>
                    <a:lstStyle/>
                    <a:p>
                      <a:pPr algn="ctr">
                        <a:lnSpc>
                          <a:spcPct val="120000"/>
                        </a:lnSpc>
                        <a:spcBef>
                          <a:spcPts val="300"/>
                        </a:spcBef>
                        <a:buNone/>
                      </a:pPr>
                      <a:r>
                        <a:rPr lang="en-US" sz="1300">
                          <a:solidFill>
                            <a:schemeClr val="tx1"/>
                          </a:solidFill>
                          <a:effectLst/>
                          <a:latin typeface="Lato" panose="020F0502020204030203" pitchFamily="34" charset="0"/>
                          <a:ea typeface="Lato" panose="020F0502020204030203" pitchFamily="34" charset="0"/>
                          <a:cs typeface="Lato" panose="020F0502020204030203" pitchFamily="34" charset="0"/>
                        </a:rPr>
                        <a:t>Penile Bulb</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V50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&lt;50%</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_</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1743599"/>
                  </a:ext>
                </a:extLst>
              </a:tr>
              <a:tr h="243190">
                <a:tc vMerge="1">
                  <a:txBody>
                    <a:bodyPr/>
                    <a:lstStyle/>
                    <a:p>
                      <a:endParaRPr lang="en-US"/>
                    </a:p>
                  </a:txBody>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V60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V48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&lt;10%</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_</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87706647"/>
                  </a:ext>
                </a:extLst>
              </a:tr>
              <a:tr h="381976">
                <a:tc>
                  <a:txBody>
                    <a:bodyPr/>
                    <a:lstStyle/>
                    <a:p>
                      <a:pPr algn="ctr">
                        <a:lnSpc>
                          <a:spcPct val="120000"/>
                        </a:lnSpc>
                        <a:spcBef>
                          <a:spcPts val="300"/>
                        </a:spcBef>
                        <a:buNone/>
                      </a:pPr>
                      <a:r>
                        <a:rPr lang="en-US" sz="1300">
                          <a:solidFill>
                            <a:schemeClr val="tx1"/>
                          </a:solidFill>
                          <a:effectLst/>
                          <a:latin typeface="Lato" panose="020F0502020204030203" pitchFamily="34" charset="0"/>
                          <a:ea typeface="Lato" panose="020F0502020204030203" pitchFamily="34" charset="0"/>
                          <a:cs typeface="Lato" panose="020F0502020204030203" pitchFamily="34" charset="0"/>
                        </a:rPr>
                        <a:t>Mean rectal dose</a:t>
                      </a: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≤45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≤35 Gy</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 </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effectLst/>
                          <a:latin typeface="Lato" panose="020F0502020204030203" pitchFamily="34" charset="0"/>
                          <a:ea typeface="Lato" panose="020F0502020204030203" pitchFamily="34" charset="0"/>
                          <a:cs typeface="Lato" panose="020F0502020204030203" pitchFamily="34" charset="0"/>
                        </a:rPr>
                        <a:t> </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50602" marR="506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6345613"/>
                  </a:ext>
                </a:extLst>
              </a:tr>
            </a:tbl>
          </a:graphicData>
        </a:graphic>
      </p:graphicFrame>
      <p:sp>
        <p:nvSpPr>
          <p:cNvPr id="25" name="TextBox 24">
            <a:extLst>
              <a:ext uri="{FF2B5EF4-FFF2-40B4-BE49-F238E27FC236}">
                <a16:creationId xmlns:a16="http://schemas.microsoft.com/office/drawing/2014/main" id="{9AA7A107-D850-63DF-3522-651496CC8BC1}"/>
              </a:ext>
            </a:extLst>
          </p:cNvPr>
          <p:cNvSpPr txBox="1"/>
          <p:nvPr/>
        </p:nvSpPr>
        <p:spPr>
          <a:xfrm>
            <a:off x="6434538" y="5591942"/>
            <a:ext cx="5508646" cy="738664"/>
          </a:xfrm>
          <a:prstGeom prst="rect">
            <a:avLst/>
          </a:prstGeom>
          <a:noFill/>
        </p:spPr>
        <p:txBody>
          <a:bodyPr wrap="square" rtlCol="0">
            <a:spAutoFit/>
          </a:bodyPr>
          <a:lstStyle/>
          <a:p>
            <a:r>
              <a:rPr lang="en-US" sz="1400"/>
              <a:t>*: The &lt;0.01 constraint is a very small volume and care should be taken to ensure that this optimum constraint is achieved without compromising the PTV coverage.</a:t>
            </a:r>
            <a:r>
              <a:rPr lang="vi-VN" sz="1400"/>
              <a:t> </a:t>
            </a:r>
            <a:endParaRPr lang="en-US" sz="1400"/>
          </a:p>
        </p:txBody>
      </p:sp>
      <p:sp>
        <p:nvSpPr>
          <p:cNvPr id="26" name="TextBox 25">
            <a:extLst>
              <a:ext uri="{FF2B5EF4-FFF2-40B4-BE49-F238E27FC236}">
                <a16:creationId xmlns:a16="http://schemas.microsoft.com/office/drawing/2014/main" id="{ABD04CE5-8ECB-55BE-AB70-B5A051FC33C5}"/>
              </a:ext>
            </a:extLst>
          </p:cNvPr>
          <p:cNvSpPr txBox="1"/>
          <p:nvPr/>
        </p:nvSpPr>
        <p:spPr>
          <a:xfrm>
            <a:off x="167148" y="784702"/>
            <a:ext cx="8168640" cy="400110"/>
          </a:xfrm>
          <a:prstGeom prst="rect">
            <a:avLst/>
          </a:prstGeom>
          <a:noFill/>
        </p:spPr>
        <p:txBody>
          <a:bodyPr wrap="square">
            <a:spAutoFit/>
          </a:bodyPr>
          <a:lstStyle/>
          <a:p>
            <a:r>
              <a:rPr lang="en-US" sz="2000" b="1">
                <a:latin typeface="Lato" panose="020F0502020204030203" pitchFamily="34" charset="0"/>
                <a:ea typeface="Lato" panose="020F0502020204030203" pitchFamily="34" charset="0"/>
                <a:cs typeface="Lato" panose="020F0502020204030203" pitchFamily="34" charset="0"/>
              </a:rPr>
              <a:t>2.3. Plan evaluation</a:t>
            </a:r>
            <a:endParaRPr lang="vi-VN" sz="2000" b="1">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018169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0D6FC7-867C-D597-9855-E90BBFCE13E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207F30F-9661-D691-7F7D-5C60F8081B81}"/>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latin typeface="Lato" panose="020F0502020204030203" pitchFamily="34" charset="0"/>
                <a:ea typeface="Lato" panose="020F0502020204030203" pitchFamily="34" charset="0"/>
                <a:cs typeface="Lato" panose="020F0502020204030203" pitchFamily="34" charset="0"/>
              </a:rPr>
              <a:t>11</a:t>
            </a:fld>
            <a:endParaRPr lang="vi-VN">
              <a:latin typeface="Lato" panose="020F0502020204030203" pitchFamily="34" charset="0"/>
              <a:ea typeface="Lato" panose="020F0502020204030203" pitchFamily="34" charset="0"/>
              <a:cs typeface="Lato" panose="020F0502020204030203" pitchFamily="34" charset="0"/>
            </a:endParaRPr>
          </a:p>
        </p:txBody>
      </p:sp>
      <p:sp>
        <p:nvSpPr>
          <p:cNvPr id="3" name="TextBox 2">
            <a:extLst>
              <a:ext uri="{FF2B5EF4-FFF2-40B4-BE49-F238E27FC236}">
                <a16:creationId xmlns:a16="http://schemas.microsoft.com/office/drawing/2014/main" id="{294E60BB-52AE-4210-3F01-37E682B95C11}"/>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 Method</a:t>
            </a:r>
          </a:p>
        </p:txBody>
      </p:sp>
      <p:sp>
        <p:nvSpPr>
          <p:cNvPr id="4" name="TextBox 3">
            <a:extLst>
              <a:ext uri="{FF2B5EF4-FFF2-40B4-BE49-F238E27FC236}">
                <a16:creationId xmlns:a16="http://schemas.microsoft.com/office/drawing/2014/main" id="{85AF4F99-81D7-2B47-5975-468F13C9CEA3}"/>
              </a:ext>
            </a:extLst>
          </p:cNvPr>
          <p:cNvSpPr txBox="1"/>
          <p:nvPr/>
        </p:nvSpPr>
        <p:spPr>
          <a:xfrm>
            <a:off x="167148" y="1111952"/>
            <a:ext cx="8168640" cy="400110"/>
          </a:xfrm>
          <a:prstGeom prst="rect">
            <a:avLst/>
          </a:prstGeom>
          <a:noFill/>
        </p:spPr>
        <p:txBody>
          <a:bodyPr wrap="square">
            <a:spAutoFit/>
          </a:bodyPr>
          <a:lstStyle/>
          <a:p>
            <a:pPr marL="342900" indent="-342900">
              <a:buFont typeface="Wingdings" panose="05000000000000000000" pitchFamily="2" charset="2"/>
              <a:buChar char="Ø"/>
            </a:pPr>
            <a:r>
              <a:rPr lang="en-US" sz="2000" b="1">
                <a:latin typeface="Lato" panose="020F0502020204030203" pitchFamily="34" charset="0"/>
                <a:ea typeface="Lato" panose="020F0502020204030203" pitchFamily="34" charset="0"/>
                <a:cs typeface="Lato" panose="020F0502020204030203" pitchFamily="34" charset="0"/>
              </a:rPr>
              <a:t>Biological Indices Evaluation</a:t>
            </a:r>
            <a:endParaRPr lang="vi-VN" sz="2000" b="1">
              <a:latin typeface="Lato" panose="020F0502020204030203" pitchFamily="34" charset="0"/>
              <a:ea typeface="Lato" panose="020F0502020204030203" pitchFamily="34" charset="0"/>
              <a:cs typeface="Lato" panose="020F0502020204030203" pitchFamily="34" charset="0"/>
            </a:endParaRPr>
          </a:p>
        </p:txBody>
      </p:sp>
      <p:sp>
        <p:nvSpPr>
          <p:cNvPr id="5" name="Rectangle: Rounded Corners 4">
            <a:extLst>
              <a:ext uri="{FF2B5EF4-FFF2-40B4-BE49-F238E27FC236}">
                <a16:creationId xmlns:a16="http://schemas.microsoft.com/office/drawing/2014/main" id="{A1831E36-5709-C0A2-39F5-FB61DE5ED2D7}"/>
              </a:ext>
            </a:extLst>
          </p:cNvPr>
          <p:cNvSpPr/>
          <p:nvPr/>
        </p:nvSpPr>
        <p:spPr>
          <a:xfrm>
            <a:off x="2406772" y="1938510"/>
            <a:ext cx="2514783" cy="1678885"/>
          </a:xfrm>
          <a:prstGeom prst="roundRect">
            <a:avLst/>
          </a:prstGeom>
          <a:solidFill>
            <a:schemeClr val="bg1"/>
          </a:solidFill>
          <a:ln w="19050">
            <a:solidFill>
              <a:schemeClr val="accent6">
                <a:lumMod val="50000"/>
              </a:schemeClr>
            </a:solidFill>
            <a:prstDash val="solid"/>
            <a:extLst>
              <a:ext uri="{C807C97D-BFC1-408E-A445-0C87EB9F89A2}">
                <ask:lineSketchStyleProps xmlns:ask="http://schemas.microsoft.com/office/drawing/2018/sketchyshapes" sd="758641292">
                  <a:custGeom>
                    <a:avLst/>
                    <a:gdLst>
                      <a:gd name="connsiteX0" fmla="*/ 0 w 3558448"/>
                      <a:gd name="connsiteY0" fmla="*/ 204770 h 525306"/>
                      <a:gd name="connsiteX1" fmla="*/ 204770 w 3558448"/>
                      <a:gd name="connsiteY1" fmla="*/ 0 h 525306"/>
                      <a:gd name="connsiteX2" fmla="*/ 897530 w 3558448"/>
                      <a:gd name="connsiteY2" fmla="*/ 0 h 525306"/>
                      <a:gd name="connsiteX3" fmla="*/ 1464333 w 3558448"/>
                      <a:gd name="connsiteY3" fmla="*/ 0 h 525306"/>
                      <a:gd name="connsiteX4" fmla="*/ 2094115 w 3558448"/>
                      <a:gd name="connsiteY4" fmla="*/ 0 h 525306"/>
                      <a:gd name="connsiteX5" fmla="*/ 2660918 w 3558448"/>
                      <a:gd name="connsiteY5" fmla="*/ 0 h 525306"/>
                      <a:gd name="connsiteX6" fmla="*/ 3353678 w 3558448"/>
                      <a:gd name="connsiteY6" fmla="*/ 0 h 525306"/>
                      <a:gd name="connsiteX7" fmla="*/ 3558448 w 3558448"/>
                      <a:gd name="connsiteY7" fmla="*/ 204770 h 525306"/>
                      <a:gd name="connsiteX8" fmla="*/ 3558448 w 3558448"/>
                      <a:gd name="connsiteY8" fmla="*/ 320536 h 525306"/>
                      <a:gd name="connsiteX9" fmla="*/ 3353678 w 3558448"/>
                      <a:gd name="connsiteY9" fmla="*/ 525306 h 525306"/>
                      <a:gd name="connsiteX10" fmla="*/ 2723896 w 3558448"/>
                      <a:gd name="connsiteY10" fmla="*/ 525306 h 525306"/>
                      <a:gd name="connsiteX11" fmla="*/ 2157093 w 3558448"/>
                      <a:gd name="connsiteY11" fmla="*/ 525306 h 525306"/>
                      <a:gd name="connsiteX12" fmla="*/ 1558800 w 3558448"/>
                      <a:gd name="connsiteY12" fmla="*/ 525306 h 525306"/>
                      <a:gd name="connsiteX13" fmla="*/ 897530 w 3558448"/>
                      <a:gd name="connsiteY13" fmla="*/ 525306 h 525306"/>
                      <a:gd name="connsiteX14" fmla="*/ 204770 w 3558448"/>
                      <a:gd name="connsiteY14" fmla="*/ 525306 h 525306"/>
                      <a:gd name="connsiteX15" fmla="*/ 0 w 3558448"/>
                      <a:gd name="connsiteY15" fmla="*/ 320536 h 525306"/>
                      <a:gd name="connsiteX16" fmla="*/ 0 w 3558448"/>
                      <a:gd name="connsiteY16" fmla="*/ 204770 h 525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58448" h="525306" fill="none" extrusionOk="0">
                        <a:moveTo>
                          <a:pt x="0" y="204770"/>
                        </a:moveTo>
                        <a:cubicBezTo>
                          <a:pt x="9986" y="69217"/>
                          <a:pt x="102442" y="4163"/>
                          <a:pt x="204770" y="0"/>
                        </a:cubicBezTo>
                        <a:cubicBezTo>
                          <a:pt x="359252" y="-9109"/>
                          <a:pt x="691263" y="27633"/>
                          <a:pt x="897530" y="0"/>
                        </a:cubicBezTo>
                        <a:cubicBezTo>
                          <a:pt x="1103797" y="-27633"/>
                          <a:pt x="1197479" y="-24403"/>
                          <a:pt x="1464333" y="0"/>
                        </a:cubicBezTo>
                        <a:cubicBezTo>
                          <a:pt x="1731187" y="24403"/>
                          <a:pt x="1836495" y="9685"/>
                          <a:pt x="2094115" y="0"/>
                        </a:cubicBezTo>
                        <a:cubicBezTo>
                          <a:pt x="2351735" y="-9685"/>
                          <a:pt x="2413033" y="-23856"/>
                          <a:pt x="2660918" y="0"/>
                        </a:cubicBezTo>
                        <a:cubicBezTo>
                          <a:pt x="2908803" y="23856"/>
                          <a:pt x="3058713" y="-26004"/>
                          <a:pt x="3353678" y="0"/>
                        </a:cubicBezTo>
                        <a:cubicBezTo>
                          <a:pt x="3470440" y="-5564"/>
                          <a:pt x="3550575" y="78319"/>
                          <a:pt x="3558448" y="204770"/>
                        </a:cubicBezTo>
                        <a:cubicBezTo>
                          <a:pt x="3557565" y="238495"/>
                          <a:pt x="3552794" y="290365"/>
                          <a:pt x="3558448" y="320536"/>
                        </a:cubicBezTo>
                        <a:cubicBezTo>
                          <a:pt x="3565165" y="430843"/>
                          <a:pt x="3465670" y="519286"/>
                          <a:pt x="3353678" y="525306"/>
                        </a:cubicBezTo>
                        <a:cubicBezTo>
                          <a:pt x="3221897" y="525155"/>
                          <a:pt x="2915419" y="526474"/>
                          <a:pt x="2723896" y="525306"/>
                        </a:cubicBezTo>
                        <a:cubicBezTo>
                          <a:pt x="2532373" y="524138"/>
                          <a:pt x="2412727" y="533236"/>
                          <a:pt x="2157093" y="525306"/>
                        </a:cubicBezTo>
                        <a:cubicBezTo>
                          <a:pt x="1901459" y="517376"/>
                          <a:pt x="1749601" y="543794"/>
                          <a:pt x="1558800" y="525306"/>
                        </a:cubicBezTo>
                        <a:cubicBezTo>
                          <a:pt x="1367999" y="506818"/>
                          <a:pt x="1046302" y="508889"/>
                          <a:pt x="897530" y="525306"/>
                        </a:cubicBezTo>
                        <a:cubicBezTo>
                          <a:pt x="748758" y="541724"/>
                          <a:pt x="518451" y="496986"/>
                          <a:pt x="204770" y="525306"/>
                        </a:cubicBezTo>
                        <a:cubicBezTo>
                          <a:pt x="94953" y="552339"/>
                          <a:pt x="69" y="436889"/>
                          <a:pt x="0" y="320536"/>
                        </a:cubicBezTo>
                        <a:cubicBezTo>
                          <a:pt x="4856" y="267377"/>
                          <a:pt x="1264" y="237486"/>
                          <a:pt x="0" y="204770"/>
                        </a:cubicBezTo>
                        <a:close/>
                      </a:path>
                      <a:path w="3558448" h="525306" stroke="0" extrusionOk="0">
                        <a:moveTo>
                          <a:pt x="0" y="204770"/>
                        </a:moveTo>
                        <a:cubicBezTo>
                          <a:pt x="18888" y="78632"/>
                          <a:pt x="97849" y="-16285"/>
                          <a:pt x="204770" y="0"/>
                        </a:cubicBezTo>
                        <a:cubicBezTo>
                          <a:pt x="356154" y="18343"/>
                          <a:pt x="560452" y="-10332"/>
                          <a:pt x="803063" y="0"/>
                        </a:cubicBezTo>
                        <a:cubicBezTo>
                          <a:pt x="1045674" y="10332"/>
                          <a:pt x="1347643" y="-26730"/>
                          <a:pt x="1495822" y="0"/>
                        </a:cubicBezTo>
                        <a:cubicBezTo>
                          <a:pt x="1644001" y="26730"/>
                          <a:pt x="1858538" y="-15706"/>
                          <a:pt x="2157093" y="0"/>
                        </a:cubicBezTo>
                        <a:cubicBezTo>
                          <a:pt x="2455648" y="15706"/>
                          <a:pt x="2849762" y="57131"/>
                          <a:pt x="3353678" y="0"/>
                        </a:cubicBezTo>
                        <a:cubicBezTo>
                          <a:pt x="3469058" y="13636"/>
                          <a:pt x="3554231" y="69822"/>
                          <a:pt x="3558448" y="204770"/>
                        </a:cubicBezTo>
                        <a:cubicBezTo>
                          <a:pt x="3563025" y="234819"/>
                          <a:pt x="3558739" y="278924"/>
                          <a:pt x="3558448" y="320536"/>
                        </a:cubicBezTo>
                        <a:cubicBezTo>
                          <a:pt x="3580046" y="433954"/>
                          <a:pt x="3464704" y="529768"/>
                          <a:pt x="3353678" y="525306"/>
                        </a:cubicBezTo>
                        <a:cubicBezTo>
                          <a:pt x="3151748" y="548887"/>
                          <a:pt x="2834509" y="556153"/>
                          <a:pt x="2660918" y="525306"/>
                        </a:cubicBezTo>
                        <a:cubicBezTo>
                          <a:pt x="2487327" y="494459"/>
                          <a:pt x="2339634" y="510914"/>
                          <a:pt x="2031137" y="525306"/>
                        </a:cubicBezTo>
                        <a:cubicBezTo>
                          <a:pt x="1722640" y="539698"/>
                          <a:pt x="1695141" y="534158"/>
                          <a:pt x="1432844" y="525306"/>
                        </a:cubicBezTo>
                        <a:cubicBezTo>
                          <a:pt x="1170547" y="516454"/>
                          <a:pt x="1129287" y="517692"/>
                          <a:pt x="866041" y="525306"/>
                        </a:cubicBezTo>
                        <a:cubicBezTo>
                          <a:pt x="602795" y="532920"/>
                          <a:pt x="383510" y="554919"/>
                          <a:pt x="204770" y="525306"/>
                        </a:cubicBezTo>
                        <a:cubicBezTo>
                          <a:pt x="91148" y="515863"/>
                          <a:pt x="4725" y="445628"/>
                          <a:pt x="0" y="320536"/>
                        </a:cubicBezTo>
                        <a:cubicBezTo>
                          <a:pt x="-4516" y="264287"/>
                          <a:pt x="3034" y="232570"/>
                          <a:pt x="0" y="20477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a:solidFill>
                  <a:schemeClr val="tx1"/>
                </a:solidFill>
                <a:latin typeface="Lato" panose="020F0502020204030203" pitchFamily="34" charset="0"/>
                <a:ea typeface="Lato" panose="020F0502020204030203" pitchFamily="34" charset="0"/>
                <a:cs typeface="Lato" panose="020F0502020204030203" pitchFamily="34" charset="0"/>
              </a:rPr>
              <a:t>NTCP</a:t>
            </a:r>
            <a:endParaRPr lang="vi-VN" sz="2800" b="1">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6" name="Rectangle: Rounded Corners 5">
            <a:extLst>
              <a:ext uri="{FF2B5EF4-FFF2-40B4-BE49-F238E27FC236}">
                <a16:creationId xmlns:a16="http://schemas.microsoft.com/office/drawing/2014/main" id="{F73F6F87-8CBC-CF2F-4A5C-63FDFFED428B}"/>
              </a:ext>
            </a:extLst>
          </p:cNvPr>
          <p:cNvSpPr/>
          <p:nvPr/>
        </p:nvSpPr>
        <p:spPr>
          <a:xfrm>
            <a:off x="5774973" y="1974898"/>
            <a:ext cx="5673688" cy="525306"/>
          </a:xfrm>
          <a:prstGeom prst="roundRect">
            <a:avLst/>
          </a:prstGeom>
          <a:solidFill>
            <a:schemeClr val="bg1"/>
          </a:solidFill>
          <a:ln w="19050">
            <a:solidFill>
              <a:schemeClr val="accent6">
                <a:lumMod val="50000"/>
              </a:schemeClr>
            </a:solidFill>
            <a:prstDash val="solid"/>
            <a:extLst>
              <a:ext uri="{C807C97D-BFC1-408E-A445-0C87EB9F89A2}">
                <ask:lineSketchStyleProps xmlns:ask="http://schemas.microsoft.com/office/drawing/2018/sketchyshapes" sd="758641292">
                  <a:custGeom>
                    <a:avLst/>
                    <a:gdLst>
                      <a:gd name="connsiteX0" fmla="*/ 0 w 3558448"/>
                      <a:gd name="connsiteY0" fmla="*/ 204770 h 525306"/>
                      <a:gd name="connsiteX1" fmla="*/ 204770 w 3558448"/>
                      <a:gd name="connsiteY1" fmla="*/ 0 h 525306"/>
                      <a:gd name="connsiteX2" fmla="*/ 897530 w 3558448"/>
                      <a:gd name="connsiteY2" fmla="*/ 0 h 525306"/>
                      <a:gd name="connsiteX3" fmla="*/ 1464333 w 3558448"/>
                      <a:gd name="connsiteY3" fmla="*/ 0 h 525306"/>
                      <a:gd name="connsiteX4" fmla="*/ 2094115 w 3558448"/>
                      <a:gd name="connsiteY4" fmla="*/ 0 h 525306"/>
                      <a:gd name="connsiteX5" fmla="*/ 2660918 w 3558448"/>
                      <a:gd name="connsiteY5" fmla="*/ 0 h 525306"/>
                      <a:gd name="connsiteX6" fmla="*/ 3353678 w 3558448"/>
                      <a:gd name="connsiteY6" fmla="*/ 0 h 525306"/>
                      <a:gd name="connsiteX7" fmla="*/ 3558448 w 3558448"/>
                      <a:gd name="connsiteY7" fmla="*/ 204770 h 525306"/>
                      <a:gd name="connsiteX8" fmla="*/ 3558448 w 3558448"/>
                      <a:gd name="connsiteY8" fmla="*/ 320536 h 525306"/>
                      <a:gd name="connsiteX9" fmla="*/ 3353678 w 3558448"/>
                      <a:gd name="connsiteY9" fmla="*/ 525306 h 525306"/>
                      <a:gd name="connsiteX10" fmla="*/ 2723896 w 3558448"/>
                      <a:gd name="connsiteY10" fmla="*/ 525306 h 525306"/>
                      <a:gd name="connsiteX11" fmla="*/ 2157093 w 3558448"/>
                      <a:gd name="connsiteY11" fmla="*/ 525306 h 525306"/>
                      <a:gd name="connsiteX12" fmla="*/ 1558800 w 3558448"/>
                      <a:gd name="connsiteY12" fmla="*/ 525306 h 525306"/>
                      <a:gd name="connsiteX13" fmla="*/ 897530 w 3558448"/>
                      <a:gd name="connsiteY13" fmla="*/ 525306 h 525306"/>
                      <a:gd name="connsiteX14" fmla="*/ 204770 w 3558448"/>
                      <a:gd name="connsiteY14" fmla="*/ 525306 h 525306"/>
                      <a:gd name="connsiteX15" fmla="*/ 0 w 3558448"/>
                      <a:gd name="connsiteY15" fmla="*/ 320536 h 525306"/>
                      <a:gd name="connsiteX16" fmla="*/ 0 w 3558448"/>
                      <a:gd name="connsiteY16" fmla="*/ 204770 h 525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58448" h="525306" fill="none" extrusionOk="0">
                        <a:moveTo>
                          <a:pt x="0" y="204770"/>
                        </a:moveTo>
                        <a:cubicBezTo>
                          <a:pt x="9986" y="69217"/>
                          <a:pt x="102442" y="4163"/>
                          <a:pt x="204770" y="0"/>
                        </a:cubicBezTo>
                        <a:cubicBezTo>
                          <a:pt x="359252" y="-9109"/>
                          <a:pt x="691263" y="27633"/>
                          <a:pt x="897530" y="0"/>
                        </a:cubicBezTo>
                        <a:cubicBezTo>
                          <a:pt x="1103797" y="-27633"/>
                          <a:pt x="1197479" y="-24403"/>
                          <a:pt x="1464333" y="0"/>
                        </a:cubicBezTo>
                        <a:cubicBezTo>
                          <a:pt x="1731187" y="24403"/>
                          <a:pt x="1836495" y="9685"/>
                          <a:pt x="2094115" y="0"/>
                        </a:cubicBezTo>
                        <a:cubicBezTo>
                          <a:pt x="2351735" y="-9685"/>
                          <a:pt x="2413033" y="-23856"/>
                          <a:pt x="2660918" y="0"/>
                        </a:cubicBezTo>
                        <a:cubicBezTo>
                          <a:pt x="2908803" y="23856"/>
                          <a:pt x="3058713" y="-26004"/>
                          <a:pt x="3353678" y="0"/>
                        </a:cubicBezTo>
                        <a:cubicBezTo>
                          <a:pt x="3470440" y="-5564"/>
                          <a:pt x="3550575" y="78319"/>
                          <a:pt x="3558448" y="204770"/>
                        </a:cubicBezTo>
                        <a:cubicBezTo>
                          <a:pt x="3557565" y="238495"/>
                          <a:pt x="3552794" y="290365"/>
                          <a:pt x="3558448" y="320536"/>
                        </a:cubicBezTo>
                        <a:cubicBezTo>
                          <a:pt x="3565165" y="430843"/>
                          <a:pt x="3465670" y="519286"/>
                          <a:pt x="3353678" y="525306"/>
                        </a:cubicBezTo>
                        <a:cubicBezTo>
                          <a:pt x="3221897" y="525155"/>
                          <a:pt x="2915419" y="526474"/>
                          <a:pt x="2723896" y="525306"/>
                        </a:cubicBezTo>
                        <a:cubicBezTo>
                          <a:pt x="2532373" y="524138"/>
                          <a:pt x="2412727" y="533236"/>
                          <a:pt x="2157093" y="525306"/>
                        </a:cubicBezTo>
                        <a:cubicBezTo>
                          <a:pt x="1901459" y="517376"/>
                          <a:pt x="1749601" y="543794"/>
                          <a:pt x="1558800" y="525306"/>
                        </a:cubicBezTo>
                        <a:cubicBezTo>
                          <a:pt x="1367999" y="506818"/>
                          <a:pt x="1046302" y="508889"/>
                          <a:pt x="897530" y="525306"/>
                        </a:cubicBezTo>
                        <a:cubicBezTo>
                          <a:pt x="748758" y="541724"/>
                          <a:pt x="518451" y="496986"/>
                          <a:pt x="204770" y="525306"/>
                        </a:cubicBezTo>
                        <a:cubicBezTo>
                          <a:pt x="94953" y="552339"/>
                          <a:pt x="69" y="436889"/>
                          <a:pt x="0" y="320536"/>
                        </a:cubicBezTo>
                        <a:cubicBezTo>
                          <a:pt x="4856" y="267377"/>
                          <a:pt x="1264" y="237486"/>
                          <a:pt x="0" y="204770"/>
                        </a:cubicBezTo>
                        <a:close/>
                      </a:path>
                      <a:path w="3558448" h="525306" stroke="0" extrusionOk="0">
                        <a:moveTo>
                          <a:pt x="0" y="204770"/>
                        </a:moveTo>
                        <a:cubicBezTo>
                          <a:pt x="18888" y="78632"/>
                          <a:pt x="97849" y="-16285"/>
                          <a:pt x="204770" y="0"/>
                        </a:cubicBezTo>
                        <a:cubicBezTo>
                          <a:pt x="356154" y="18343"/>
                          <a:pt x="560452" y="-10332"/>
                          <a:pt x="803063" y="0"/>
                        </a:cubicBezTo>
                        <a:cubicBezTo>
                          <a:pt x="1045674" y="10332"/>
                          <a:pt x="1347643" y="-26730"/>
                          <a:pt x="1495822" y="0"/>
                        </a:cubicBezTo>
                        <a:cubicBezTo>
                          <a:pt x="1644001" y="26730"/>
                          <a:pt x="1858538" y="-15706"/>
                          <a:pt x="2157093" y="0"/>
                        </a:cubicBezTo>
                        <a:cubicBezTo>
                          <a:pt x="2455648" y="15706"/>
                          <a:pt x="2849762" y="57131"/>
                          <a:pt x="3353678" y="0"/>
                        </a:cubicBezTo>
                        <a:cubicBezTo>
                          <a:pt x="3469058" y="13636"/>
                          <a:pt x="3554231" y="69822"/>
                          <a:pt x="3558448" y="204770"/>
                        </a:cubicBezTo>
                        <a:cubicBezTo>
                          <a:pt x="3563025" y="234819"/>
                          <a:pt x="3558739" y="278924"/>
                          <a:pt x="3558448" y="320536"/>
                        </a:cubicBezTo>
                        <a:cubicBezTo>
                          <a:pt x="3580046" y="433954"/>
                          <a:pt x="3464704" y="529768"/>
                          <a:pt x="3353678" y="525306"/>
                        </a:cubicBezTo>
                        <a:cubicBezTo>
                          <a:pt x="3151748" y="548887"/>
                          <a:pt x="2834509" y="556153"/>
                          <a:pt x="2660918" y="525306"/>
                        </a:cubicBezTo>
                        <a:cubicBezTo>
                          <a:pt x="2487327" y="494459"/>
                          <a:pt x="2339634" y="510914"/>
                          <a:pt x="2031137" y="525306"/>
                        </a:cubicBezTo>
                        <a:cubicBezTo>
                          <a:pt x="1722640" y="539698"/>
                          <a:pt x="1695141" y="534158"/>
                          <a:pt x="1432844" y="525306"/>
                        </a:cubicBezTo>
                        <a:cubicBezTo>
                          <a:pt x="1170547" y="516454"/>
                          <a:pt x="1129287" y="517692"/>
                          <a:pt x="866041" y="525306"/>
                        </a:cubicBezTo>
                        <a:cubicBezTo>
                          <a:pt x="602795" y="532920"/>
                          <a:pt x="383510" y="554919"/>
                          <a:pt x="204770" y="525306"/>
                        </a:cubicBezTo>
                        <a:cubicBezTo>
                          <a:pt x="91148" y="515863"/>
                          <a:pt x="4725" y="445628"/>
                          <a:pt x="0" y="320536"/>
                        </a:cubicBezTo>
                        <a:cubicBezTo>
                          <a:pt x="-4516" y="264287"/>
                          <a:pt x="3034" y="232570"/>
                          <a:pt x="0" y="20477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solidFill>
                <a:latin typeface="Lato" panose="020F0502020204030203" pitchFamily="34" charset="0"/>
                <a:ea typeface="Lato" panose="020F0502020204030203" pitchFamily="34" charset="0"/>
                <a:cs typeface="Lato" panose="020F0502020204030203" pitchFamily="34" charset="0"/>
              </a:rPr>
              <a:t>Lyman – Kutcher – Burman (LKB)</a:t>
            </a:r>
          </a:p>
        </p:txBody>
      </p:sp>
      <p:sp>
        <p:nvSpPr>
          <p:cNvPr id="9" name="Rectangle: Rounded Corners 8">
            <a:extLst>
              <a:ext uri="{FF2B5EF4-FFF2-40B4-BE49-F238E27FC236}">
                <a16:creationId xmlns:a16="http://schemas.microsoft.com/office/drawing/2014/main" id="{E1270C43-D774-F04B-235A-24C1C8DACBC4}"/>
              </a:ext>
            </a:extLst>
          </p:cNvPr>
          <p:cNvSpPr/>
          <p:nvPr/>
        </p:nvSpPr>
        <p:spPr>
          <a:xfrm>
            <a:off x="5774973" y="3028597"/>
            <a:ext cx="5673688" cy="525306"/>
          </a:xfrm>
          <a:prstGeom prst="roundRect">
            <a:avLst/>
          </a:prstGeom>
          <a:solidFill>
            <a:schemeClr val="bg1"/>
          </a:solidFill>
          <a:ln w="19050">
            <a:solidFill>
              <a:schemeClr val="accent6">
                <a:lumMod val="50000"/>
              </a:schemeClr>
            </a:solidFill>
            <a:prstDash val="solid"/>
            <a:extLst>
              <a:ext uri="{C807C97D-BFC1-408E-A445-0C87EB9F89A2}">
                <ask:lineSketchStyleProps xmlns:ask="http://schemas.microsoft.com/office/drawing/2018/sketchyshapes" sd="758641292">
                  <a:custGeom>
                    <a:avLst/>
                    <a:gdLst>
                      <a:gd name="connsiteX0" fmla="*/ 0 w 3558448"/>
                      <a:gd name="connsiteY0" fmla="*/ 204770 h 525306"/>
                      <a:gd name="connsiteX1" fmla="*/ 204770 w 3558448"/>
                      <a:gd name="connsiteY1" fmla="*/ 0 h 525306"/>
                      <a:gd name="connsiteX2" fmla="*/ 897530 w 3558448"/>
                      <a:gd name="connsiteY2" fmla="*/ 0 h 525306"/>
                      <a:gd name="connsiteX3" fmla="*/ 1464333 w 3558448"/>
                      <a:gd name="connsiteY3" fmla="*/ 0 h 525306"/>
                      <a:gd name="connsiteX4" fmla="*/ 2094115 w 3558448"/>
                      <a:gd name="connsiteY4" fmla="*/ 0 h 525306"/>
                      <a:gd name="connsiteX5" fmla="*/ 2660918 w 3558448"/>
                      <a:gd name="connsiteY5" fmla="*/ 0 h 525306"/>
                      <a:gd name="connsiteX6" fmla="*/ 3353678 w 3558448"/>
                      <a:gd name="connsiteY6" fmla="*/ 0 h 525306"/>
                      <a:gd name="connsiteX7" fmla="*/ 3558448 w 3558448"/>
                      <a:gd name="connsiteY7" fmla="*/ 204770 h 525306"/>
                      <a:gd name="connsiteX8" fmla="*/ 3558448 w 3558448"/>
                      <a:gd name="connsiteY8" fmla="*/ 320536 h 525306"/>
                      <a:gd name="connsiteX9" fmla="*/ 3353678 w 3558448"/>
                      <a:gd name="connsiteY9" fmla="*/ 525306 h 525306"/>
                      <a:gd name="connsiteX10" fmla="*/ 2723896 w 3558448"/>
                      <a:gd name="connsiteY10" fmla="*/ 525306 h 525306"/>
                      <a:gd name="connsiteX11" fmla="*/ 2157093 w 3558448"/>
                      <a:gd name="connsiteY11" fmla="*/ 525306 h 525306"/>
                      <a:gd name="connsiteX12" fmla="*/ 1558800 w 3558448"/>
                      <a:gd name="connsiteY12" fmla="*/ 525306 h 525306"/>
                      <a:gd name="connsiteX13" fmla="*/ 897530 w 3558448"/>
                      <a:gd name="connsiteY13" fmla="*/ 525306 h 525306"/>
                      <a:gd name="connsiteX14" fmla="*/ 204770 w 3558448"/>
                      <a:gd name="connsiteY14" fmla="*/ 525306 h 525306"/>
                      <a:gd name="connsiteX15" fmla="*/ 0 w 3558448"/>
                      <a:gd name="connsiteY15" fmla="*/ 320536 h 525306"/>
                      <a:gd name="connsiteX16" fmla="*/ 0 w 3558448"/>
                      <a:gd name="connsiteY16" fmla="*/ 204770 h 525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58448" h="525306" fill="none" extrusionOk="0">
                        <a:moveTo>
                          <a:pt x="0" y="204770"/>
                        </a:moveTo>
                        <a:cubicBezTo>
                          <a:pt x="9986" y="69217"/>
                          <a:pt x="102442" y="4163"/>
                          <a:pt x="204770" y="0"/>
                        </a:cubicBezTo>
                        <a:cubicBezTo>
                          <a:pt x="359252" y="-9109"/>
                          <a:pt x="691263" y="27633"/>
                          <a:pt x="897530" y="0"/>
                        </a:cubicBezTo>
                        <a:cubicBezTo>
                          <a:pt x="1103797" y="-27633"/>
                          <a:pt x="1197479" y="-24403"/>
                          <a:pt x="1464333" y="0"/>
                        </a:cubicBezTo>
                        <a:cubicBezTo>
                          <a:pt x="1731187" y="24403"/>
                          <a:pt x="1836495" y="9685"/>
                          <a:pt x="2094115" y="0"/>
                        </a:cubicBezTo>
                        <a:cubicBezTo>
                          <a:pt x="2351735" y="-9685"/>
                          <a:pt x="2413033" y="-23856"/>
                          <a:pt x="2660918" y="0"/>
                        </a:cubicBezTo>
                        <a:cubicBezTo>
                          <a:pt x="2908803" y="23856"/>
                          <a:pt x="3058713" y="-26004"/>
                          <a:pt x="3353678" y="0"/>
                        </a:cubicBezTo>
                        <a:cubicBezTo>
                          <a:pt x="3470440" y="-5564"/>
                          <a:pt x="3550575" y="78319"/>
                          <a:pt x="3558448" y="204770"/>
                        </a:cubicBezTo>
                        <a:cubicBezTo>
                          <a:pt x="3557565" y="238495"/>
                          <a:pt x="3552794" y="290365"/>
                          <a:pt x="3558448" y="320536"/>
                        </a:cubicBezTo>
                        <a:cubicBezTo>
                          <a:pt x="3565165" y="430843"/>
                          <a:pt x="3465670" y="519286"/>
                          <a:pt x="3353678" y="525306"/>
                        </a:cubicBezTo>
                        <a:cubicBezTo>
                          <a:pt x="3221897" y="525155"/>
                          <a:pt x="2915419" y="526474"/>
                          <a:pt x="2723896" y="525306"/>
                        </a:cubicBezTo>
                        <a:cubicBezTo>
                          <a:pt x="2532373" y="524138"/>
                          <a:pt x="2412727" y="533236"/>
                          <a:pt x="2157093" y="525306"/>
                        </a:cubicBezTo>
                        <a:cubicBezTo>
                          <a:pt x="1901459" y="517376"/>
                          <a:pt x="1749601" y="543794"/>
                          <a:pt x="1558800" y="525306"/>
                        </a:cubicBezTo>
                        <a:cubicBezTo>
                          <a:pt x="1367999" y="506818"/>
                          <a:pt x="1046302" y="508889"/>
                          <a:pt x="897530" y="525306"/>
                        </a:cubicBezTo>
                        <a:cubicBezTo>
                          <a:pt x="748758" y="541724"/>
                          <a:pt x="518451" y="496986"/>
                          <a:pt x="204770" y="525306"/>
                        </a:cubicBezTo>
                        <a:cubicBezTo>
                          <a:pt x="94953" y="552339"/>
                          <a:pt x="69" y="436889"/>
                          <a:pt x="0" y="320536"/>
                        </a:cubicBezTo>
                        <a:cubicBezTo>
                          <a:pt x="4856" y="267377"/>
                          <a:pt x="1264" y="237486"/>
                          <a:pt x="0" y="204770"/>
                        </a:cubicBezTo>
                        <a:close/>
                      </a:path>
                      <a:path w="3558448" h="525306" stroke="0" extrusionOk="0">
                        <a:moveTo>
                          <a:pt x="0" y="204770"/>
                        </a:moveTo>
                        <a:cubicBezTo>
                          <a:pt x="18888" y="78632"/>
                          <a:pt x="97849" y="-16285"/>
                          <a:pt x="204770" y="0"/>
                        </a:cubicBezTo>
                        <a:cubicBezTo>
                          <a:pt x="356154" y="18343"/>
                          <a:pt x="560452" y="-10332"/>
                          <a:pt x="803063" y="0"/>
                        </a:cubicBezTo>
                        <a:cubicBezTo>
                          <a:pt x="1045674" y="10332"/>
                          <a:pt x="1347643" y="-26730"/>
                          <a:pt x="1495822" y="0"/>
                        </a:cubicBezTo>
                        <a:cubicBezTo>
                          <a:pt x="1644001" y="26730"/>
                          <a:pt x="1858538" y="-15706"/>
                          <a:pt x="2157093" y="0"/>
                        </a:cubicBezTo>
                        <a:cubicBezTo>
                          <a:pt x="2455648" y="15706"/>
                          <a:pt x="2849762" y="57131"/>
                          <a:pt x="3353678" y="0"/>
                        </a:cubicBezTo>
                        <a:cubicBezTo>
                          <a:pt x="3469058" y="13636"/>
                          <a:pt x="3554231" y="69822"/>
                          <a:pt x="3558448" y="204770"/>
                        </a:cubicBezTo>
                        <a:cubicBezTo>
                          <a:pt x="3563025" y="234819"/>
                          <a:pt x="3558739" y="278924"/>
                          <a:pt x="3558448" y="320536"/>
                        </a:cubicBezTo>
                        <a:cubicBezTo>
                          <a:pt x="3580046" y="433954"/>
                          <a:pt x="3464704" y="529768"/>
                          <a:pt x="3353678" y="525306"/>
                        </a:cubicBezTo>
                        <a:cubicBezTo>
                          <a:pt x="3151748" y="548887"/>
                          <a:pt x="2834509" y="556153"/>
                          <a:pt x="2660918" y="525306"/>
                        </a:cubicBezTo>
                        <a:cubicBezTo>
                          <a:pt x="2487327" y="494459"/>
                          <a:pt x="2339634" y="510914"/>
                          <a:pt x="2031137" y="525306"/>
                        </a:cubicBezTo>
                        <a:cubicBezTo>
                          <a:pt x="1722640" y="539698"/>
                          <a:pt x="1695141" y="534158"/>
                          <a:pt x="1432844" y="525306"/>
                        </a:cubicBezTo>
                        <a:cubicBezTo>
                          <a:pt x="1170547" y="516454"/>
                          <a:pt x="1129287" y="517692"/>
                          <a:pt x="866041" y="525306"/>
                        </a:cubicBezTo>
                        <a:cubicBezTo>
                          <a:pt x="602795" y="532920"/>
                          <a:pt x="383510" y="554919"/>
                          <a:pt x="204770" y="525306"/>
                        </a:cubicBezTo>
                        <a:cubicBezTo>
                          <a:pt x="91148" y="515863"/>
                          <a:pt x="4725" y="445628"/>
                          <a:pt x="0" y="320536"/>
                        </a:cubicBezTo>
                        <a:cubicBezTo>
                          <a:pt x="-4516" y="264287"/>
                          <a:pt x="3034" y="232570"/>
                          <a:pt x="0" y="20477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solidFill>
                <a:latin typeface="Lato" panose="020F0502020204030203" pitchFamily="34" charset="0"/>
                <a:ea typeface="Lato" panose="020F0502020204030203" pitchFamily="34" charset="0"/>
                <a:cs typeface="Lato" panose="020F0502020204030203" pitchFamily="34" charset="0"/>
              </a:rPr>
              <a:t>Logistic (Niemierko)</a:t>
            </a:r>
          </a:p>
        </p:txBody>
      </p:sp>
      <p:sp>
        <p:nvSpPr>
          <p:cNvPr id="23" name="Rectangle: Rounded Corners 22">
            <a:extLst>
              <a:ext uri="{FF2B5EF4-FFF2-40B4-BE49-F238E27FC236}">
                <a16:creationId xmlns:a16="http://schemas.microsoft.com/office/drawing/2014/main" id="{CDA6A8FA-6652-68ED-76F1-A5B5A61ECDA8}"/>
              </a:ext>
            </a:extLst>
          </p:cNvPr>
          <p:cNvSpPr/>
          <p:nvPr/>
        </p:nvSpPr>
        <p:spPr>
          <a:xfrm>
            <a:off x="2406772" y="4621154"/>
            <a:ext cx="2514783" cy="1678885"/>
          </a:xfrm>
          <a:prstGeom prst="roundRect">
            <a:avLst/>
          </a:prstGeom>
          <a:solidFill>
            <a:schemeClr val="bg1"/>
          </a:solidFill>
          <a:ln w="19050">
            <a:solidFill>
              <a:srgbClr val="7A0000"/>
            </a:solidFill>
            <a:prstDash val="solid"/>
            <a:extLst>
              <a:ext uri="{C807C97D-BFC1-408E-A445-0C87EB9F89A2}">
                <ask:lineSketchStyleProps xmlns:ask="http://schemas.microsoft.com/office/drawing/2018/sketchyshapes" sd="758641292">
                  <a:custGeom>
                    <a:avLst/>
                    <a:gdLst>
                      <a:gd name="connsiteX0" fmla="*/ 0 w 3558448"/>
                      <a:gd name="connsiteY0" fmla="*/ 204770 h 525306"/>
                      <a:gd name="connsiteX1" fmla="*/ 204770 w 3558448"/>
                      <a:gd name="connsiteY1" fmla="*/ 0 h 525306"/>
                      <a:gd name="connsiteX2" fmla="*/ 897530 w 3558448"/>
                      <a:gd name="connsiteY2" fmla="*/ 0 h 525306"/>
                      <a:gd name="connsiteX3" fmla="*/ 1464333 w 3558448"/>
                      <a:gd name="connsiteY3" fmla="*/ 0 h 525306"/>
                      <a:gd name="connsiteX4" fmla="*/ 2094115 w 3558448"/>
                      <a:gd name="connsiteY4" fmla="*/ 0 h 525306"/>
                      <a:gd name="connsiteX5" fmla="*/ 2660918 w 3558448"/>
                      <a:gd name="connsiteY5" fmla="*/ 0 h 525306"/>
                      <a:gd name="connsiteX6" fmla="*/ 3353678 w 3558448"/>
                      <a:gd name="connsiteY6" fmla="*/ 0 h 525306"/>
                      <a:gd name="connsiteX7" fmla="*/ 3558448 w 3558448"/>
                      <a:gd name="connsiteY7" fmla="*/ 204770 h 525306"/>
                      <a:gd name="connsiteX8" fmla="*/ 3558448 w 3558448"/>
                      <a:gd name="connsiteY8" fmla="*/ 320536 h 525306"/>
                      <a:gd name="connsiteX9" fmla="*/ 3353678 w 3558448"/>
                      <a:gd name="connsiteY9" fmla="*/ 525306 h 525306"/>
                      <a:gd name="connsiteX10" fmla="*/ 2723896 w 3558448"/>
                      <a:gd name="connsiteY10" fmla="*/ 525306 h 525306"/>
                      <a:gd name="connsiteX11" fmla="*/ 2157093 w 3558448"/>
                      <a:gd name="connsiteY11" fmla="*/ 525306 h 525306"/>
                      <a:gd name="connsiteX12" fmla="*/ 1558800 w 3558448"/>
                      <a:gd name="connsiteY12" fmla="*/ 525306 h 525306"/>
                      <a:gd name="connsiteX13" fmla="*/ 897530 w 3558448"/>
                      <a:gd name="connsiteY13" fmla="*/ 525306 h 525306"/>
                      <a:gd name="connsiteX14" fmla="*/ 204770 w 3558448"/>
                      <a:gd name="connsiteY14" fmla="*/ 525306 h 525306"/>
                      <a:gd name="connsiteX15" fmla="*/ 0 w 3558448"/>
                      <a:gd name="connsiteY15" fmla="*/ 320536 h 525306"/>
                      <a:gd name="connsiteX16" fmla="*/ 0 w 3558448"/>
                      <a:gd name="connsiteY16" fmla="*/ 204770 h 525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58448" h="525306" fill="none" extrusionOk="0">
                        <a:moveTo>
                          <a:pt x="0" y="204770"/>
                        </a:moveTo>
                        <a:cubicBezTo>
                          <a:pt x="9986" y="69217"/>
                          <a:pt x="102442" y="4163"/>
                          <a:pt x="204770" y="0"/>
                        </a:cubicBezTo>
                        <a:cubicBezTo>
                          <a:pt x="359252" y="-9109"/>
                          <a:pt x="691263" y="27633"/>
                          <a:pt x="897530" y="0"/>
                        </a:cubicBezTo>
                        <a:cubicBezTo>
                          <a:pt x="1103797" y="-27633"/>
                          <a:pt x="1197479" y="-24403"/>
                          <a:pt x="1464333" y="0"/>
                        </a:cubicBezTo>
                        <a:cubicBezTo>
                          <a:pt x="1731187" y="24403"/>
                          <a:pt x="1836495" y="9685"/>
                          <a:pt x="2094115" y="0"/>
                        </a:cubicBezTo>
                        <a:cubicBezTo>
                          <a:pt x="2351735" y="-9685"/>
                          <a:pt x="2413033" y="-23856"/>
                          <a:pt x="2660918" y="0"/>
                        </a:cubicBezTo>
                        <a:cubicBezTo>
                          <a:pt x="2908803" y="23856"/>
                          <a:pt x="3058713" y="-26004"/>
                          <a:pt x="3353678" y="0"/>
                        </a:cubicBezTo>
                        <a:cubicBezTo>
                          <a:pt x="3470440" y="-5564"/>
                          <a:pt x="3550575" y="78319"/>
                          <a:pt x="3558448" y="204770"/>
                        </a:cubicBezTo>
                        <a:cubicBezTo>
                          <a:pt x="3557565" y="238495"/>
                          <a:pt x="3552794" y="290365"/>
                          <a:pt x="3558448" y="320536"/>
                        </a:cubicBezTo>
                        <a:cubicBezTo>
                          <a:pt x="3565165" y="430843"/>
                          <a:pt x="3465670" y="519286"/>
                          <a:pt x="3353678" y="525306"/>
                        </a:cubicBezTo>
                        <a:cubicBezTo>
                          <a:pt x="3221897" y="525155"/>
                          <a:pt x="2915419" y="526474"/>
                          <a:pt x="2723896" y="525306"/>
                        </a:cubicBezTo>
                        <a:cubicBezTo>
                          <a:pt x="2532373" y="524138"/>
                          <a:pt x="2412727" y="533236"/>
                          <a:pt x="2157093" y="525306"/>
                        </a:cubicBezTo>
                        <a:cubicBezTo>
                          <a:pt x="1901459" y="517376"/>
                          <a:pt x="1749601" y="543794"/>
                          <a:pt x="1558800" y="525306"/>
                        </a:cubicBezTo>
                        <a:cubicBezTo>
                          <a:pt x="1367999" y="506818"/>
                          <a:pt x="1046302" y="508889"/>
                          <a:pt x="897530" y="525306"/>
                        </a:cubicBezTo>
                        <a:cubicBezTo>
                          <a:pt x="748758" y="541724"/>
                          <a:pt x="518451" y="496986"/>
                          <a:pt x="204770" y="525306"/>
                        </a:cubicBezTo>
                        <a:cubicBezTo>
                          <a:pt x="94953" y="552339"/>
                          <a:pt x="69" y="436889"/>
                          <a:pt x="0" y="320536"/>
                        </a:cubicBezTo>
                        <a:cubicBezTo>
                          <a:pt x="4856" y="267377"/>
                          <a:pt x="1264" y="237486"/>
                          <a:pt x="0" y="204770"/>
                        </a:cubicBezTo>
                        <a:close/>
                      </a:path>
                      <a:path w="3558448" h="525306" stroke="0" extrusionOk="0">
                        <a:moveTo>
                          <a:pt x="0" y="204770"/>
                        </a:moveTo>
                        <a:cubicBezTo>
                          <a:pt x="18888" y="78632"/>
                          <a:pt x="97849" y="-16285"/>
                          <a:pt x="204770" y="0"/>
                        </a:cubicBezTo>
                        <a:cubicBezTo>
                          <a:pt x="356154" y="18343"/>
                          <a:pt x="560452" y="-10332"/>
                          <a:pt x="803063" y="0"/>
                        </a:cubicBezTo>
                        <a:cubicBezTo>
                          <a:pt x="1045674" y="10332"/>
                          <a:pt x="1347643" y="-26730"/>
                          <a:pt x="1495822" y="0"/>
                        </a:cubicBezTo>
                        <a:cubicBezTo>
                          <a:pt x="1644001" y="26730"/>
                          <a:pt x="1858538" y="-15706"/>
                          <a:pt x="2157093" y="0"/>
                        </a:cubicBezTo>
                        <a:cubicBezTo>
                          <a:pt x="2455648" y="15706"/>
                          <a:pt x="2849762" y="57131"/>
                          <a:pt x="3353678" y="0"/>
                        </a:cubicBezTo>
                        <a:cubicBezTo>
                          <a:pt x="3469058" y="13636"/>
                          <a:pt x="3554231" y="69822"/>
                          <a:pt x="3558448" y="204770"/>
                        </a:cubicBezTo>
                        <a:cubicBezTo>
                          <a:pt x="3563025" y="234819"/>
                          <a:pt x="3558739" y="278924"/>
                          <a:pt x="3558448" y="320536"/>
                        </a:cubicBezTo>
                        <a:cubicBezTo>
                          <a:pt x="3580046" y="433954"/>
                          <a:pt x="3464704" y="529768"/>
                          <a:pt x="3353678" y="525306"/>
                        </a:cubicBezTo>
                        <a:cubicBezTo>
                          <a:pt x="3151748" y="548887"/>
                          <a:pt x="2834509" y="556153"/>
                          <a:pt x="2660918" y="525306"/>
                        </a:cubicBezTo>
                        <a:cubicBezTo>
                          <a:pt x="2487327" y="494459"/>
                          <a:pt x="2339634" y="510914"/>
                          <a:pt x="2031137" y="525306"/>
                        </a:cubicBezTo>
                        <a:cubicBezTo>
                          <a:pt x="1722640" y="539698"/>
                          <a:pt x="1695141" y="534158"/>
                          <a:pt x="1432844" y="525306"/>
                        </a:cubicBezTo>
                        <a:cubicBezTo>
                          <a:pt x="1170547" y="516454"/>
                          <a:pt x="1129287" y="517692"/>
                          <a:pt x="866041" y="525306"/>
                        </a:cubicBezTo>
                        <a:cubicBezTo>
                          <a:pt x="602795" y="532920"/>
                          <a:pt x="383510" y="554919"/>
                          <a:pt x="204770" y="525306"/>
                        </a:cubicBezTo>
                        <a:cubicBezTo>
                          <a:pt x="91148" y="515863"/>
                          <a:pt x="4725" y="445628"/>
                          <a:pt x="0" y="320536"/>
                        </a:cubicBezTo>
                        <a:cubicBezTo>
                          <a:pt x="-4516" y="264287"/>
                          <a:pt x="3034" y="232570"/>
                          <a:pt x="0" y="20477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a:solidFill>
                  <a:schemeClr val="tx1"/>
                </a:solidFill>
                <a:latin typeface="Lato" panose="020F0502020204030203" pitchFamily="34" charset="0"/>
                <a:ea typeface="Lato" panose="020F0502020204030203" pitchFamily="34" charset="0"/>
                <a:cs typeface="Lato" panose="020F0502020204030203" pitchFamily="34" charset="0"/>
              </a:rPr>
              <a:t>TCP</a:t>
            </a:r>
            <a:endParaRPr lang="vi-VN" sz="2800" b="1">
              <a:solidFill>
                <a:schemeClr val="tx1"/>
              </a:solidFill>
            </a:endParaRPr>
          </a:p>
        </p:txBody>
      </p:sp>
      <p:sp>
        <p:nvSpPr>
          <p:cNvPr id="24" name="Rectangle: Rounded Corners 23">
            <a:extLst>
              <a:ext uri="{FF2B5EF4-FFF2-40B4-BE49-F238E27FC236}">
                <a16:creationId xmlns:a16="http://schemas.microsoft.com/office/drawing/2014/main" id="{067DBE5B-BA93-E202-1414-CB921CCB8962}"/>
              </a:ext>
            </a:extLst>
          </p:cNvPr>
          <p:cNvSpPr/>
          <p:nvPr/>
        </p:nvSpPr>
        <p:spPr>
          <a:xfrm>
            <a:off x="5774973" y="4657542"/>
            <a:ext cx="5673688" cy="525306"/>
          </a:xfrm>
          <a:prstGeom prst="roundRect">
            <a:avLst/>
          </a:prstGeom>
          <a:solidFill>
            <a:schemeClr val="bg1"/>
          </a:solidFill>
          <a:ln w="19050">
            <a:solidFill>
              <a:srgbClr val="7A0000"/>
            </a:solidFill>
            <a:prstDash val="solid"/>
            <a:extLst>
              <a:ext uri="{C807C97D-BFC1-408E-A445-0C87EB9F89A2}">
                <ask:lineSketchStyleProps xmlns:ask="http://schemas.microsoft.com/office/drawing/2018/sketchyshapes" sd="758641292">
                  <a:custGeom>
                    <a:avLst/>
                    <a:gdLst>
                      <a:gd name="connsiteX0" fmla="*/ 0 w 3558448"/>
                      <a:gd name="connsiteY0" fmla="*/ 204770 h 525306"/>
                      <a:gd name="connsiteX1" fmla="*/ 204770 w 3558448"/>
                      <a:gd name="connsiteY1" fmla="*/ 0 h 525306"/>
                      <a:gd name="connsiteX2" fmla="*/ 897530 w 3558448"/>
                      <a:gd name="connsiteY2" fmla="*/ 0 h 525306"/>
                      <a:gd name="connsiteX3" fmla="*/ 1464333 w 3558448"/>
                      <a:gd name="connsiteY3" fmla="*/ 0 h 525306"/>
                      <a:gd name="connsiteX4" fmla="*/ 2094115 w 3558448"/>
                      <a:gd name="connsiteY4" fmla="*/ 0 h 525306"/>
                      <a:gd name="connsiteX5" fmla="*/ 2660918 w 3558448"/>
                      <a:gd name="connsiteY5" fmla="*/ 0 h 525306"/>
                      <a:gd name="connsiteX6" fmla="*/ 3353678 w 3558448"/>
                      <a:gd name="connsiteY6" fmla="*/ 0 h 525306"/>
                      <a:gd name="connsiteX7" fmla="*/ 3558448 w 3558448"/>
                      <a:gd name="connsiteY7" fmla="*/ 204770 h 525306"/>
                      <a:gd name="connsiteX8" fmla="*/ 3558448 w 3558448"/>
                      <a:gd name="connsiteY8" fmla="*/ 320536 h 525306"/>
                      <a:gd name="connsiteX9" fmla="*/ 3353678 w 3558448"/>
                      <a:gd name="connsiteY9" fmla="*/ 525306 h 525306"/>
                      <a:gd name="connsiteX10" fmla="*/ 2723896 w 3558448"/>
                      <a:gd name="connsiteY10" fmla="*/ 525306 h 525306"/>
                      <a:gd name="connsiteX11" fmla="*/ 2157093 w 3558448"/>
                      <a:gd name="connsiteY11" fmla="*/ 525306 h 525306"/>
                      <a:gd name="connsiteX12" fmla="*/ 1558800 w 3558448"/>
                      <a:gd name="connsiteY12" fmla="*/ 525306 h 525306"/>
                      <a:gd name="connsiteX13" fmla="*/ 897530 w 3558448"/>
                      <a:gd name="connsiteY13" fmla="*/ 525306 h 525306"/>
                      <a:gd name="connsiteX14" fmla="*/ 204770 w 3558448"/>
                      <a:gd name="connsiteY14" fmla="*/ 525306 h 525306"/>
                      <a:gd name="connsiteX15" fmla="*/ 0 w 3558448"/>
                      <a:gd name="connsiteY15" fmla="*/ 320536 h 525306"/>
                      <a:gd name="connsiteX16" fmla="*/ 0 w 3558448"/>
                      <a:gd name="connsiteY16" fmla="*/ 204770 h 525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58448" h="525306" fill="none" extrusionOk="0">
                        <a:moveTo>
                          <a:pt x="0" y="204770"/>
                        </a:moveTo>
                        <a:cubicBezTo>
                          <a:pt x="9986" y="69217"/>
                          <a:pt x="102442" y="4163"/>
                          <a:pt x="204770" y="0"/>
                        </a:cubicBezTo>
                        <a:cubicBezTo>
                          <a:pt x="359252" y="-9109"/>
                          <a:pt x="691263" y="27633"/>
                          <a:pt x="897530" y="0"/>
                        </a:cubicBezTo>
                        <a:cubicBezTo>
                          <a:pt x="1103797" y="-27633"/>
                          <a:pt x="1197479" y="-24403"/>
                          <a:pt x="1464333" y="0"/>
                        </a:cubicBezTo>
                        <a:cubicBezTo>
                          <a:pt x="1731187" y="24403"/>
                          <a:pt x="1836495" y="9685"/>
                          <a:pt x="2094115" y="0"/>
                        </a:cubicBezTo>
                        <a:cubicBezTo>
                          <a:pt x="2351735" y="-9685"/>
                          <a:pt x="2413033" y="-23856"/>
                          <a:pt x="2660918" y="0"/>
                        </a:cubicBezTo>
                        <a:cubicBezTo>
                          <a:pt x="2908803" y="23856"/>
                          <a:pt x="3058713" y="-26004"/>
                          <a:pt x="3353678" y="0"/>
                        </a:cubicBezTo>
                        <a:cubicBezTo>
                          <a:pt x="3470440" y="-5564"/>
                          <a:pt x="3550575" y="78319"/>
                          <a:pt x="3558448" y="204770"/>
                        </a:cubicBezTo>
                        <a:cubicBezTo>
                          <a:pt x="3557565" y="238495"/>
                          <a:pt x="3552794" y="290365"/>
                          <a:pt x="3558448" y="320536"/>
                        </a:cubicBezTo>
                        <a:cubicBezTo>
                          <a:pt x="3565165" y="430843"/>
                          <a:pt x="3465670" y="519286"/>
                          <a:pt x="3353678" y="525306"/>
                        </a:cubicBezTo>
                        <a:cubicBezTo>
                          <a:pt x="3221897" y="525155"/>
                          <a:pt x="2915419" y="526474"/>
                          <a:pt x="2723896" y="525306"/>
                        </a:cubicBezTo>
                        <a:cubicBezTo>
                          <a:pt x="2532373" y="524138"/>
                          <a:pt x="2412727" y="533236"/>
                          <a:pt x="2157093" y="525306"/>
                        </a:cubicBezTo>
                        <a:cubicBezTo>
                          <a:pt x="1901459" y="517376"/>
                          <a:pt x="1749601" y="543794"/>
                          <a:pt x="1558800" y="525306"/>
                        </a:cubicBezTo>
                        <a:cubicBezTo>
                          <a:pt x="1367999" y="506818"/>
                          <a:pt x="1046302" y="508889"/>
                          <a:pt x="897530" y="525306"/>
                        </a:cubicBezTo>
                        <a:cubicBezTo>
                          <a:pt x="748758" y="541724"/>
                          <a:pt x="518451" y="496986"/>
                          <a:pt x="204770" y="525306"/>
                        </a:cubicBezTo>
                        <a:cubicBezTo>
                          <a:pt x="94953" y="552339"/>
                          <a:pt x="69" y="436889"/>
                          <a:pt x="0" y="320536"/>
                        </a:cubicBezTo>
                        <a:cubicBezTo>
                          <a:pt x="4856" y="267377"/>
                          <a:pt x="1264" y="237486"/>
                          <a:pt x="0" y="204770"/>
                        </a:cubicBezTo>
                        <a:close/>
                      </a:path>
                      <a:path w="3558448" h="525306" stroke="0" extrusionOk="0">
                        <a:moveTo>
                          <a:pt x="0" y="204770"/>
                        </a:moveTo>
                        <a:cubicBezTo>
                          <a:pt x="18888" y="78632"/>
                          <a:pt x="97849" y="-16285"/>
                          <a:pt x="204770" y="0"/>
                        </a:cubicBezTo>
                        <a:cubicBezTo>
                          <a:pt x="356154" y="18343"/>
                          <a:pt x="560452" y="-10332"/>
                          <a:pt x="803063" y="0"/>
                        </a:cubicBezTo>
                        <a:cubicBezTo>
                          <a:pt x="1045674" y="10332"/>
                          <a:pt x="1347643" y="-26730"/>
                          <a:pt x="1495822" y="0"/>
                        </a:cubicBezTo>
                        <a:cubicBezTo>
                          <a:pt x="1644001" y="26730"/>
                          <a:pt x="1858538" y="-15706"/>
                          <a:pt x="2157093" y="0"/>
                        </a:cubicBezTo>
                        <a:cubicBezTo>
                          <a:pt x="2455648" y="15706"/>
                          <a:pt x="2849762" y="57131"/>
                          <a:pt x="3353678" y="0"/>
                        </a:cubicBezTo>
                        <a:cubicBezTo>
                          <a:pt x="3469058" y="13636"/>
                          <a:pt x="3554231" y="69822"/>
                          <a:pt x="3558448" y="204770"/>
                        </a:cubicBezTo>
                        <a:cubicBezTo>
                          <a:pt x="3563025" y="234819"/>
                          <a:pt x="3558739" y="278924"/>
                          <a:pt x="3558448" y="320536"/>
                        </a:cubicBezTo>
                        <a:cubicBezTo>
                          <a:pt x="3580046" y="433954"/>
                          <a:pt x="3464704" y="529768"/>
                          <a:pt x="3353678" y="525306"/>
                        </a:cubicBezTo>
                        <a:cubicBezTo>
                          <a:pt x="3151748" y="548887"/>
                          <a:pt x="2834509" y="556153"/>
                          <a:pt x="2660918" y="525306"/>
                        </a:cubicBezTo>
                        <a:cubicBezTo>
                          <a:pt x="2487327" y="494459"/>
                          <a:pt x="2339634" y="510914"/>
                          <a:pt x="2031137" y="525306"/>
                        </a:cubicBezTo>
                        <a:cubicBezTo>
                          <a:pt x="1722640" y="539698"/>
                          <a:pt x="1695141" y="534158"/>
                          <a:pt x="1432844" y="525306"/>
                        </a:cubicBezTo>
                        <a:cubicBezTo>
                          <a:pt x="1170547" y="516454"/>
                          <a:pt x="1129287" y="517692"/>
                          <a:pt x="866041" y="525306"/>
                        </a:cubicBezTo>
                        <a:cubicBezTo>
                          <a:pt x="602795" y="532920"/>
                          <a:pt x="383510" y="554919"/>
                          <a:pt x="204770" y="525306"/>
                        </a:cubicBezTo>
                        <a:cubicBezTo>
                          <a:pt x="91148" y="515863"/>
                          <a:pt x="4725" y="445628"/>
                          <a:pt x="0" y="320536"/>
                        </a:cubicBezTo>
                        <a:cubicBezTo>
                          <a:pt x="-4516" y="264287"/>
                          <a:pt x="3034" y="232570"/>
                          <a:pt x="0" y="20477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solidFill>
                <a:latin typeface="Lato" panose="020F0502020204030203" pitchFamily="34" charset="0"/>
                <a:ea typeface="Lato" panose="020F0502020204030203" pitchFamily="34" charset="0"/>
                <a:cs typeface="Lato" panose="020F0502020204030203" pitchFamily="34" charset="0"/>
              </a:rPr>
              <a:t>Poisson</a:t>
            </a:r>
          </a:p>
        </p:txBody>
      </p:sp>
      <p:sp>
        <p:nvSpPr>
          <p:cNvPr id="25" name="Rectangle: Rounded Corners 24">
            <a:extLst>
              <a:ext uri="{FF2B5EF4-FFF2-40B4-BE49-F238E27FC236}">
                <a16:creationId xmlns:a16="http://schemas.microsoft.com/office/drawing/2014/main" id="{1CAABCA8-A901-E54B-CB59-92557778D765}"/>
              </a:ext>
            </a:extLst>
          </p:cNvPr>
          <p:cNvSpPr/>
          <p:nvPr/>
        </p:nvSpPr>
        <p:spPr>
          <a:xfrm>
            <a:off x="5774973" y="5711241"/>
            <a:ext cx="5673688" cy="525306"/>
          </a:xfrm>
          <a:prstGeom prst="roundRect">
            <a:avLst/>
          </a:prstGeom>
          <a:solidFill>
            <a:schemeClr val="bg1"/>
          </a:solidFill>
          <a:ln w="19050">
            <a:solidFill>
              <a:srgbClr val="7A0000"/>
            </a:solidFill>
            <a:prstDash val="solid"/>
            <a:extLst>
              <a:ext uri="{C807C97D-BFC1-408E-A445-0C87EB9F89A2}">
                <ask:lineSketchStyleProps xmlns:ask="http://schemas.microsoft.com/office/drawing/2018/sketchyshapes" sd="758641292">
                  <a:custGeom>
                    <a:avLst/>
                    <a:gdLst>
                      <a:gd name="connsiteX0" fmla="*/ 0 w 3558448"/>
                      <a:gd name="connsiteY0" fmla="*/ 204770 h 525306"/>
                      <a:gd name="connsiteX1" fmla="*/ 204770 w 3558448"/>
                      <a:gd name="connsiteY1" fmla="*/ 0 h 525306"/>
                      <a:gd name="connsiteX2" fmla="*/ 897530 w 3558448"/>
                      <a:gd name="connsiteY2" fmla="*/ 0 h 525306"/>
                      <a:gd name="connsiteX3" fmla="*/ 1464333 w 3558448"/>
                      <a:gd name="connsiteY3" fmla="*/ 0 h 525306"/>
                      <a:gd name="connsiteX4" fmla="*/ 2094115 w 3558448"/>
                      <a:gd name="connsiteY4" fmla="*/ 0 h 525306"/>
                      <a:gd name="connsiteX5" fmla="*/ 2660918 w 3558448"/>
                      <a:gd name="connsiteY5" fmla="*/ 0 h 525306"/>
                      <a:gd name="connsiteX6" fmla="*/ 3353678 w 3558448"/>
                      <a:gd name="connsiteY6" fmla="*/ 0 h 525306"/>
                      <a:gd name="connsiteX7" fmla="*/ 3558448 w 3558448"/>
                      <a:gd name="connsiteY7" fmla="*/ 204770 h 525306"/>
                      <a:gd name="connsiteX8" fmla="*/ 3558448 w 3558448"/>
                      <a:gd name="connsiteY8" fmla="*/ 320536 h 525306"/>
                      <a:gd name="connsiteX9" fmla="*/ 3353678 w 3558448"/>
                      <a:gd name="connsiteY9" fmla="*/ 525306 h 525306"/>
                      <a:gd name="connsiteX10" fmla="*/ 2723896 w 3558448"/>
                      <a:gd name="connsiteY10" fmla="*/ 525306 h 525306"/>
                      <a:gd name="connsiteX11" fmla="*/ 2157093 w 3558448"/>
                      <a:gd name="connsiteY11" fmla="*/ 525306 h 525306"/>
                      <a:gd name="connsiteX12" fmla="*/ 1558800 w 3558448"/>
                      <a:gd name="connsiteY12" fmla="*/ 525306 h 525306"/>
                      <a:gd name="connsiteX13" fmla="*/ 897530 w 3558448"/>
                      <a:gd name="connsiteY13" fmla="*/ 525306 h 525306"/>
                      <a:gd name="connsiteX14" fmla="*/ 204770 w 3558448"/>
                      <a:gd name="connsiteY14" fmla="*/ 525306 h 525306"/>
                      <a:gd name="connsiteX15" fmla="*/ 0 w 3558448"/>
                      <a:gd name="connsiteY15" fmla="*/ 320536 h 525306"/>
                      <a:gd name="connsiteX16" fmla="*/ 0 w 3558448"/>
                      <a:gd name="connsiteY16" fmla="*/ 204770 h 525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58448" h="525306" fill="none" extrusionOk="0">
                        <a:moveTo>
                          <a:pt x="0" y="204770"/>
                        </a:moveTo>
                        <a:cubicBezTo>
                          <a:pt x="9986" y="69217"/>
                          <a:pt x="102442" y="4163"/>
                          <a:pt x="204770" y="0"/>
                        </a:cubicBezTo>
                        <a:cubicBezTo>
                          <a:pt x="359252" y="-9109"/>
                          <a:pt x="691263" y="27633"/>
                          <a:pt x="897530" y="0"/>
                        </a:cubicBezTo>
                        <a:cubicBezTo>
                          <a:pt x="1103797" y="-27633"/>
                          <a:pt x="1197479" y="-24403"/>
                          <a:pt x="1464333" y="0"/>
                        </a:cubicBezTo>
                        <a:cubicBezTo>
                          <a:pt x="1731187" y="24403"/>
                          <a:pt x="1836495" y="9685"/>
                          <a:pt x="2094115" y="0"/>
                        </a:cubicBezTo>
                        <a:cubicBezTo>
                          <a:pt x="2351735" y="-9685"/>
                          <a:pt x="2413033" y="-23856"/>
                          <a:pt x="2660918" y="0"/>
                        </a:cubicBezTo>
                        <a:cubicBezTo>
                          <a:pt x="2908803" y="23856"/>
                          <a:pt x="3058713" y="-26004"/>
                          <a:pt x="3353678" y="0"/>
                        </a:cubicBezTo>
                        <a:cubicBezTo>
                          <a:pt x="3470440" y="-5564"/>
                          <a:pt x="3550575" y="78319"/>
                          <a:pt x="3558448" y="204770"/>
                        </a:cubicBezTo>
                        <a:cubicBezTo>
                          <a:pt x="3557565" y="238495"/>
                          <a:pt x="3552794" y="290365"/>
                          <a:pt x="3558448" y="320536"/>
                        </a:cubicBezTo>
                        <a:cubicBezTo>
                          <a:pt x="3565165" y="430843"/>
                          <a:pt x="3465670" y="519286"/>
                          <a:pt x="3353678" y="525306"/>
                        </a:cubicBezTo>
                        <a:cubicBezTo>
                          <a:pt x="3221897" y="525155"/>
                          <a:pt x="2915419" y="526474"/>
                          <a:pt x="2723896" y="525306"/>
                        </a:cubicBezTo>
                        <a:cubicBezTo>
                          <a:pt x="2532373" y="524138"/>
                          <a:pt x="2412727" y="533236"/>
                          <a:pt x="2157093" y="525306"/>
                        </a:cubicBezTo>
                        <a:cubicBezTo>
                          <a:pt x="1901459" y="517376"/>
                          <a:pt x="1749601" y="543794"/>
                          <a:pt x="1558800" y="525306"/>
                        </a:cubicBezTo>
                        <a:cubicBezTo>
                          <a:pt x="1367999" y="506818"/>
                          <a:pt x="1046302" y="508889"/>
                          <a:pt x="897530" y="525306"/>
                        </a:cubicBezTo>
                        <a:cubicBezTo>
                          <a:pt x="748758" y="541724"/>
                          <a:pt x="518451" y="496986"/>
                          <a:pt x="204770" y="525306"/>
                        </a:cubicBezTo>
                        <a:cubicBezTo>
                          <a:pt x="94953" y="552339"/>
                          <a:pt x="69" y="436889"/>
                          <a:pt x="0" y="320536"/>
                        </a:cubicBezTo>
                        <a:cubicBezTo>
                          <a:pt x="4856" y="267377"/>
                          <a:pt x="1264" y="237486"/>
                          <a:pt x="0" y="204770"/>
                        </a:cubicBezTo>
                        <a:close/>
                      </a:path>
                      <a:path w="3558448" h="525306" stroke="0" extrusionOk="0">
                        <a:moveTo>
                          <a:pt x="0" y="204770"/>
                        </a:moveTo>
                        <a:cubicBezTo>
                          <a:pt x="18888" y="78632"/>
                          <a:pt x="97849" y="-16285"/>
                          <a:pt x="204770" y="0"/>
                        </a:cubicBezTo>
                        <a:cubicBezTo>
                          <a:pt x="356154" y="18343"/>
                          <a:pt x="560452" y="-10332"/>
                          <a:pt x="803063" y="0"/>
                        </a:cubicBezTo>
                        <a:cubicBezTo>
                          <a:pt x="1045674" y="10332"/>
                          <a:pt x="1347643" y="-26730"/>
                          <a:pt x="1495822" y="0"/>
                        </a:cubicBezTo>
                        <a:cubicBezTo>
                          <a:pt x="1644001" y="26730"/>
                          <a:pt x="1858538" y="-15706"/>
                          <a:pt x="2157093" y="0"/>
                        </a:cubicBezTo>
                        <a:cubicBezTo>
                          <a:pt x="2455648" y="15706"/>
                          <a:pt x="2849762" y="57131"/>
                          <a:pt x="3353678" y="0"/>
                        </a:cubicBezTo>
                        <a:cubicBezTo>
                          <a:pt x="3469058" y="13636"/>
                          <a:pt x="3554231" y="69822"/>
                          <a:pt x="3558448" y="204770"/>
                        </a:cubicBezTo>
                        <a:cubicBezTo>
                          <a:pt x="3563025" y="234819"/>
                          <a:pt x="3558739" y="278924"/>
                          <a:pt x="3558448" y="320536"/>
                        </a:cubicBezTo>
                        <a:cubicBezTo>
                          <a:pt x="3580046" y="433954"/>
                          <a:pt x="3464704" y="529768"/>
                          <a:pt x="3353678" y="525306"/>
                        </a:cubicBezTo>
                        <a:cubicBezTo>
                          <a:pt x="3151748" y="548887"/>
                          <a:pt x="2834509" y="556153"/>
                          <a:pt x="2660918" y="525306"/>
                        </a:cubicBezTo>
                        <a:cubicBezTo>
                          <a:pt x="2487327" y="494459"/>
                          <a:pt x="2339634" y="510914"/>
                          <a:pt x="2031137" y="525306"/>
                        </a:cubicBezTo>
                        <a:cubicBezTo>
                          <a:pt x="1722640" y="539698"/>
                          <a:pt x="1695141" y="534158"/>
                          <a:pt x="1432844" y="525306"/>
                        </a:cubicBezTo>
                        <a:cubicBezTo>
                          <a:pt x="1170547" y="516454"/>
                          <a:pt x="1129287" y="517692"/>
                          <a:pt x="866041" y="525306"/>
                        </a:cubicBezTo>
                        <a:cubicBezTo>
                          <a:pt x="602795" y="532920"/>
                          <a:pt x="383510" y="554919"/>
                          <a:pt x="204770" y="525306"/>
                        </a:cubicBezTo>
                        <a:cubicBezTo>
                          <a:pt x="91148" y="515863"/>
                          <a:pt x="4725" y="445628"/>
                          <a:pt x="0" y="320536"/>
                        </a:cubicBezTo>
                        <a:cubicBezTo>
                          <a:pt x="-4516" y="264287"/>
                          <a:pt x="3034" y="232570"/>
                          <a:pt x="0" y="20477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solidFill>
                <a:latin typeface="Lato" panose="020F0502020204030203" pitchFamily="34" charset="0"/>
                <a:ea typeface="Lato" panose="020F0502020204030203" pitchFamily="34" charset="0"/>
                <a:cs typeface="Lato" panose="020F0502020204030203" pitchFamily="34" charset="0"/>
              </a:rPr>
              <a:t>Logistic (Niemierko)</a:t>
            </a:r>
          </a:p>
        </p:txBody>
      </p:sp>
      <p:sp>
        <p:nvSpPr>
          <p:cNvPr id="26" name="Rectangle: Rounded Corners 25">
            <a:extLst>
              <a:ext uri="{FF2B5EF4-FFF2-40B4-BE49-F238E27FC236}">
                <a16:creationId xmlns:a16="http://schemas.microsoft.com/office/drawing/2014/main" id="{6D5801E3-A8B4-9BED-B611-0E5BB68F7110}"/>
              </a:ext>
            </a:extLst>
          </p:cNvPr>
          <p:cNvSpPr/>
          <p:nvPr/>
        </p:nvSpPr>
        <p:spPr>
          <a:xfrm>
            <a:off x="1117800" y="1938510"/>
            <a:ext cx="859316" cy="4361529"/>
          </a:xfrm>
          <a:prstGeom prst="roundRect">
            <a:avLst/>
          </a:prstGeom>
          <a:solidFill>
            <a:schemeClr val="bg1"/>
          </a:solidFill>
          <a:ln w="19050">
            <a:solidFill>
              <a:schemeClr val="tx1"/>
            </a:solidFill>
            <a:prstDash val="solid"/>
            <a:extLst>
              <a:ext uri="{C807C97D-BFC1-408E-A445-0C87EB9F89A2}">
                <ask:lineSketchStyleProps xmlns:ask="http://schemas.microsoft.com/office/drawing/2018/sketchyshapes" sd="758641292">
                  <a:custGeom>
                    <a:avLst/>
                    <a:gdLst>
                      <a:gd name="connsiteX0" fmla="*/ 0 w 3558448"/>
                      <a:gd name="connsiteY0" fmla="*/ 204770 h 525306"/>
                      <a:gd name="connsiteX1" fmla="*/ 204770 w 3558448"/>
                      <a:gd name="connsiteY1" fmla="*/ 0 h 525306"/>
                      <a:gd name="connsiteX2" fmla="*/ 897530 w 3558448"/>
                      <a:gd name="connsiteY2" fmla="*/ 0 h 525306"/>
                      <a:gd name="connsiteX3" fmla="*/ 1464333 w 3558448"/>
                      <a:gd name="connsiteY3" fmla="*/ 0 h 525306"/>
                      <a:gd name="connsiteX4" fmla="*/ 2094115 w 3558448"/>
                      <a:gd name="connsiteY4" fmla="*/ 0 h 525306"/>
                      <a:gd name="connsiteX5" fmla="*/ 2660918 w 3558448"/>
                      <a:gd name="connsiteY5" fmla="*/ 0 h 525306"/>
                      <a:gd name="connsiteX6" fmla="*/ 3353678 w 3558448"/>
                      <a:gd name="connsiteY6" fmla="*/ 0 h 525306"/>
                      <a:gd name="connsiteX7" fmla="*/ 3558448 w 3558448"/>
                      <a:gd name="connsiteY7" fmla="*/ 204770 h 525306"/>
                      <a:gd name="connsiteX8" fmla="*/ 3558448 w 3558448"/>
                      <a:gd name="connsiteY8" fmla="*/ 320536 h 525306"/>
                      <a:gd name="connsiteX9" fmla="*/ 3353678 w 3558448"/>
                      <a:gd name="connsiteY9" fmla="*/ 525306 h 525306"/>
                      <a:gd name="connsiteX10" fmla="*/ 2723896 w 3558448"/>
                      <a:gd name="connsiteY10" fmla="*/ 525306 h 525306"/>
                      <a:gd name="connsiteX11" fmla="*/ 2157093 w 3558448"/>
                      <a:gd name="connsiteY11" fmla="*/ 525306 h 525306"/>
                      <a:gd name="connsiteX12" fmla="*/ 1558800 w 3558448"/>
                      <a:gd name="connsiteY12" fmla="*/ 525306 h 525306"/>
                      <a:gd name="connsiteX13" fmla="*/ 897530 w 3558448"/>
                      <a:gd name="connsiteY13" fmla="*/ 525306 h 525306"/>
                      <a:gd name="connsiteX14" fmla="*/ 204770 w 3558448"/>
                      <a:gd name="connsiteY14" fmla="*/ 525306 h 525306"/>
                      <a:gd name="connsiteX15" fmla="*/ 0 w 3558448"/>
                      <a:gd name="connsiteY15" fmla="*/ 320536 h 525306"/>
                      <a:gd name="connsiteX16" fmla="*/ 0 w 3558448"/>
                      <a:gd name="connsiteY16" fmla="*/ 204770 h 525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58448" h="525306" fill="none" extrusionOk="0">
                        <a:moveTo>
                          <a:pt x="0" y="204770"/>
                        </a:moveTo>
                        <a:cubicBezTo>
                          <a:pt x="9986" y="69217"/>
                          <a:pt x="102442" y="4163"/>
                          <a:pt x="204770" y="0"/>
                        </a:cubicBezTo>
                        <a:cubicBezTo>
                          <a:pt x="359252" y="-9109"/>
                          <a:pt x="691263" y="27633"/>
                          <a:pt x="897530" y="0"/>
                        </a:cubicBezTo>
                        <a:cubicBezTo>
                          <a:pt x="1103797" y="-27633"/>
                          <a:pt x="1197479" y="-24403"/>
                          <a:pt x="1464333" y="0"/>
                        </a:cubicBezTo>
                        <a:cubicBezTo>
                          <a:pt x="1731187" y="24403"/>
                          <a:pt x="1836495" y="9685"/>
                          <a:pt x="2094115" y="0"/>
                        </a:cubicBezTo>
                        <a:cubicBezTo>
                          <a:pt x="2351735" y="-9685"/>
                          <a:pt x="2413033" y="-23856"/>
                          <a:pt x="2660918" y="0"/>
                        </a:cubicBezTo>
                        <a:cubicBezTo>
                          <a:pt x="2908803" y="23856"/>
                          <a:pt x="3058713" y="-26004"/>
                          <a:pt x="3353678" y="0"/>
                        </a:cubicBezTo>
                        <a:cubicBezTo>
                          <a:pt x="3470440" y="-5564"/>
                          <a:pt x="3550575" y="78319"/>
                          <a:pt x="3558448" y="204770"/>
                        </a:cubicBezTo>
                        <a:cubicBezTo>
                          <a:pt x="3557565" y="238495"/>
                          <a:pt x="3552794" y="290365"/>
                          <a:pt x="3558448" y="320536"/>
                        </a:cubicBezTo>
                        <a:cubicBezTo>
                          <a:pt x="3565165" y="430843"/>
                          <a:pt x="3465670" y="519286"/>
                          <a:pt x="3353678" y="525306"/>
                        </a:cubicBezTo>
                        <a:cubicBezTo>
                          <a:pt x="3221897" y="525155"/>
                          <a:pt x="2915419" y="526474"/>
                          <a:pt x="2723896" y="525306"/>
                        </a:cubicBezTo>
                        <a:cubicBezTo>
                          <a:pt x="2532373" y="524138"/>
                          <a:pt x="2412727" y="533236"/>
                          <a:pt x="2157093" y="525306"/>
                        </a:cubicBezTo>
                        <a:cubicBezTo>
                          <a:pt x="1901459" y="517376"/>
                          <a:pt x="1749601" y="543794"/>
                          <a:pt x="1558800" y="525306"/>
                        </a:cubicBezTo>
                        <a:cubicBezTo>
                          <a:pt x="1367999" y="506818"/>
                          <a:pt x="1046302" y="508889"/>
                          <a:pt x="897530" y="525306"/>
                        </a:cubicBezTo>
                        <a:cubicBezTo>
                          <a:pt x="748758" y="541724"/>
                          <a:pt x="518451" y="496986"/>
                          <a:pt x="204770" y="525306"/>
                        </a:cubicBezTo>
                        <a:cubicBezTo>
                          <a:pt x="94953" y="552339"/>
                          <a:pt x="69" y="436889"/>
                          <a:pt x="0" y="320536"/>
                        </a:cubicBezTo>
                        <a:cubicBezTo>
                          <a:pt x="4856" y="267377"/>
                          <a:pt x="1264" y="237486"/>
                          <a:pt x="0" y="204770"/>
                        </a:cubicBezTo>
                        <a:close/>
                      </a:path>
                      <a:path w="3558448" h="525306" stroke="0" extrusionOk="0">
                        <a:moveTo>
                          <a:pt x="0" y="204770"/>
                        </a:moveTo>
                        <a:cubicBezTo>
                          <a:pt x="18888" y="78632"/>
                          <a:pt x="97849" y="-16285"/>
                          <a:pt x="204770" y="0"/>
                        </a:cubicBezTo>
                        <a:cubicBezTo>
                          <a:pt x="356154" y="18343"/>
                          <a:pt x="560452" y="-10332"/>
                          <a:pt x="803063" y="0"/>
                        </a:cubicBezTo>
                        <a:cubicBezTo>
                          <a:pt x="1045674" y="10332"/>
                          <a:pt x="1347643" y="-26730"/>
                          <a:pt x="1495822" y="0"/>
                        </a:cubicBezTo>
                        <a:cubicBezTo>
                          <a:pt x="1644001" y="26730"/>
                          <a:pt x="1858538" y="-15706"/>
                          <a:pt x="2157093" y="0"/>
                        </a:cubicBezTo>
                        <a:cubicBezTo>
                          <a:pt x="2455648" y="15706"/>
                          <a:pt x="2849762" y="57131"/>
                          <a:pt x="3353678" y="0"/>
                        </a:cubicBezTo>
                        <a:cubicBezTo>
                          <a:pt x="3469058" y="13636"/>
                          <a:pt x="3554231" y="69822"/>
                          <a:pt x="3558448" y="204770"/>
                        </a:cubicBezTo>
                        <a:cubicBezTo>
                          <a:pt x="3563025" y="234819"/>
                          <a:pt x="3558739" y="278924"/>
                          <a:pt x="3558448" y="320536"/>
                        </a:cubicBezTo>
                        <a:cubicBezTo>
                          <a:pt x="3580046" y="433954"/>
                          <a:pt x="3464704" y="529768"/>
                          <a:pt x="3353678" y="525306"/>
                        </a:cubicBezTo>
                        <a:cubicBezTo>
                          <a:pt x="3151748" y="548887"/>
                          <a:pt x="2834509" y="556153"/>
                          <a:pt x="2660918" y="525306"/>
                        </a:cubicBezTo>
                        <a:cubicBezTo>
                          <a:pt x="2487327" y="494459"/>
                          <a:pt x="2339634" y="510914"/>
                          <a:pt x="2031137" y="525306"/>
                        </a:cubicBezTo>
                        <a:cubicBezTo>
                          <a:pt x="1722640" y="539698"/>
                          <a:pt x="1695141" y="534158"/>
                          <a:pt x="1432844" y="525306"/>
                        </a:cubicBezTo>
                        <a:cubicBezTo>
                          <a:pt x="1170547" y="516454"/>
                          <a:pt x="1129287" y="517692"/>
                          <a:pt x="866041" y="525306"/>
                        </a:cubicBezTo>
                        <a:cubicBezTo>
                          <a:pt x="602795" y="532920"/>
                          <a:pt x="383510" y="554919"/>
                          <a:pt x="204770" y="525306"/>
                        </a:cubicBezTo>
                        <a:cubicBezTo>
                          <a:pt x="91148" y="515863"/>
                          <a:pt x="4725" y="445628"/>
                          <a:pt x="0" y="320536"/>
                        </a:cubicBezTo>
                        <a:cubicBezTo>
                          <a:pt x="-4516" y="264287"/>
                          <a:pt x="3034" y="232570"/>
                          <a:pt x="0" y="20477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US" sz="2800" b="1">
                <a:solidFill>
                  <a:schemeClr val="tx1"/>
                </a:solidFill>
                <a:latin typeface="Lato" panose="020F0502020204030203" pitchFamily="34" charset="0"/>
                <a:ea typeface="Lato" panose="020F0502020204030203" pitchFamily="34" charset="0"/>
                <a:cs typeface="Lato" panose="020F0502020204030203" pitchFamily="34" charset="0"/>
              </a:rPr>
              <a:t> MODELS</a:t>
            </a:r>
            <a:endParaRPr lang="vi-VN" sz="2800" b="1">
              <a:solidFill>
                <a:schemeClr val="tx1"/>
              </a:solidFill>
              <a:latin typeface="Lato" panose="020F0502020204030203" pitchFamily="34" charset="0"/>
              <a:ea typeface="Lato" panose="020F0502020204030203" pitchFamily="34" charset="0"/>
              <a:cs typeface="Lato" panose="020F0502020204030203" pitchFamily="34" charset="0"/>
            </a:endParaRPr>
          </a:p>
        </p:txBody>
      </p:sp>
      <p:cxnSp>
        <p:nvCxnSpPr>
          <p:cNvPr id="27" name="Straight Connector 26">
            <a:extLst>
              <a:ext uri="{FF2B5EF4-FFF2-40B4-BE49-F238E27FC236}">
                <a16:creationId xmlns:a16="http://schemas.microsoft.com/office/drawing/2014/main" id="{E6CBD8C6-F9CD-39AC-4232-D6CAE46CDAE5}"/>
              </a:ext>
            </a:extLst>
          </p:cNvPr>
          <p:cNvCxnSpPr>
            <a:cxnSpLocks/>
            <a:stCxn id="5" idx="3"/>
            <a:endCxn id="6" idx="1"/>
          </p:cNvCxnSpPr>
          <p:nvPr/>
        </p:nvCxnSpPr>
        <p:spPr>
          <a:xfrm flipV="1">
            <a:off x="4921555" y="2237551"/>
            <a:ext cx="853418" cy="540402"/>
          </a:xfrm>
          <a:prstGeom prst="line">
            <a:avLst/>
          </a:prstGeom>
          <a:ln w="28575">
            <a:solidFill>
              <a:schemeClr val="accent6">
                <a:lumMod val="50000"/>
              </a:schemeClr>
            </a:solidFill>
            <a:prstDash val="soli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0EC7E19-0646-974A-ACF0-F49EDEBFAFF8}"/>
              </a:ext>
            </a:extLst>
          </p:cNvPr>
          <p:cNvCxnSpPr>
            <a:cxnSpLocks/>
            <a:stCxn id="5" idx="3"/>
            <a:endCxn id="9" idx="1"/>
          </p:cNvCxnSpPr>
          <p:nvPr/>
        </p:nvCxnSpPr>
        <p:spPr>
          <a:xfrm>
            <a:off x="4921555" y="2777953"/>
            <a:ext cx="853418" cy="513297"/>
          </a:xfrm>
          <a:prstGeom prst="line">
            <a:avLst/>
          </a:prstGeom>
          <a:ln w="28575">
            <a:solidFill>
              <a:schemeClr val="accent6">
                <a:lumMod val="50000"/>
              </a:schemeClr>
            </a:solidFill>
            <a:prstDash val="soli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63C2690-A151-C4B1-146E-C75BB387B57C}"/>
              </a:ext>
            </a:extLst>
          </p:cNvPr>
          <p:cNvCxnSpPr/>
          <p:nvPr/>
        </p:nvCxnSpPr>
        <p:spPr>
          <a:xfrm flipV="1">
            <a:off x="4921555" y="4920195"/>
            <a:ext cx="853418" cy="540402"/>
          </a:xfrm>
          <a:prstGeom prst="line">
            <a:avLst/>
          </a:prstGeom>
          <a:ln w="28575">
            <a:solidFill>
              <a:srgbClr val="7A0000"/>
            </a:solidFill>
            <a:prstDash val="soli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038C2B2-88A5-E5AC-989D-97470D300BB4}"/>
              </a:ext>
            </a:extLst>
          </p:cNvPr>
          <p:cNvCxnSpPr/>
          <p:nvPr/>
        </p:nvCxnSpPr>
        <p:spPr>
          <a:xfrm>
            <a:off x="4921555" y="5460597"/>
            <a:ext cx="853418" cy="513297"/>
          </a:xfrm>
          <a:prstGeom prst="line">
            <a:avLst/>
          </a:prstGeom>
          <a:ln w="28575">
            <a:solidFill>
              <a:srgbClr val="7A0000"/>
            </a:solidFill>
            <a:prstDash val="soli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B0298316-9E66-84B7-0907-FA3931EAD75E}"/>
              </a:ext>
            </a:extLst>
          </p:cNvPr>
          <p:cNvSpPr txBox="1"/>
          <p:nvPr/>
        </p:nvSpPr>
        <p:spPr>
          <a:xfrm>
            <a:off x="852444" y="1522222"/>
            <a:ext cx="3108656" cy="369332"/>
          </a:xfrm>
          <a:prstGeom prst="rect">
            <a:avLst/>
          </a:prstGeom>
          <a:noFill/>
        </p:spPr>
        <p:txBody>
          <a:bodyPr wrap="square">
            <a:spAutoFit/>
          </a:bodyPr>
          <a:lstStyle/>
          <a:p>
            <a:r>
              <a:rPr lang="en-US" b="1">
                <a:latin typeface="Lato" panose="020F0502020204030203" pitchFamily="34" charset="0"/>
                <a:ea typeface="Lato" panose="020F0502020204030203" pitchFamily="34" charset="0"/>
                <a:cs typeface="Lato" panose="020F0502020204030203" pitchFamily="34" charset="0"/>
              </a:rPr>
              <a:t>TCP and NTCP models</a:t>
            </a:r>
            <a:endParaRPr lang="vi-VN" b="1">
              <a:latin typeface="Lato" panose="020F0502020204030203" pitchFamily="34" charset="0"/>
              <a:ea typeface="Lato" panose="020F0502020204030203" pitchFamily="34" charset="0"/>
              <a:cs typeface="Lato" panose="020F0502020204030203" pitchFamily="34" charset="0"/>
            </a:endParaRPr>
          </a:p>
        </p:txBody>
      </p:sp>
      <p:sp>
        <p:nvSpPr>
          <p:cNvPr id="32" name="TextBox 31">
            <a:extLst>
              <a:ext uri="{FF2B5EF4-FFF2-40B4-BE49-F238E27FC236}">
                <a16:creationId xmlns:a16="http://schemas.microsoft.com/office/drawing/2014/main" id="{65DF1555-F538-C708-5703-9BE4CD22B62D}"/>
              </a:ext>
            </a:extLst>
          </p:cNvPr>
          <p:cNvSpPr txBox="1"/>
          <p:nvPr/>
        </p:nvSpPr>
        <p:spPr>
          <a:xfrm>
            <a:off x="167148" y="793069"/>
            <a:ext cx="8168640" cy="400110"/>
          </a:xfrm>
          <a:prstGeom prst="rect">
            <a:avLst/>
          </a:prstGeom>
          <a:noFill/>
        </p:spPr>
        <p:txBody>
          <a:bodyPr wrap="square">
            <a:spAutoFit/>
          </a:bodyPr>
          <a:lstStyle/>
          <a:p>
            <a:r>
              <a:rPr lang="en-US" sz="2000" b="1">
                <a:latin typeface="Lato" panose="020F0502020204030203" pitchFamily="34" charset="0"/>
                <a:ea typeface="Lato" panose="020F0502020204030203" pitchFamily="34" charset="0"/>
                <a:cs typeface="Lato" panose="020F0502020204030203" pitchFamily="34" charset="0"/>
              </a:rPr>
              <a:t>2.3. Plan evaluation</a:t>
            </a:r>
            <a:endParaRPr lang="vi-VN" sz="2000" b="1">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662362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5CFAF2-3ECE-297C-3543-EA50168BD429}"/>
            </a:ext>
          </a:extLst>
        </p:cNvPr>
        <p:cNvGrpSpPr/>
        <p:nvPr/>
      </p:nvGrpSpPr>
      <p:grpSpPr>
        <a:xfrm>
          <a:off x="0" y="0"/>
          <a:ext cx="0" cy="0"/>
          <a:chOff x="0" y="0"/>
          <a:chExt cx="0" cy="0"/>
        </a:xfrm>
      </p:grpSpPr>
      <p:sp>
        <p:nvSpPr>
          <p:cNvPr id="35" name="TextBox 34">
            <a:extLst>
              <a:ext uri="{FF2B5EF4-FFF2-40B4-BE49-F238E27FC236}">
                <a16:creationId xmlns:a16="http://schemas.microsoft.com/office/drawing/2014/main" id="{8AF39912-008F-1FC7-3EAF-C275617D1E48}"/>
              </a:ext>
            </a:extLst>
          </p:cNvPr>
          <p:cNvSpPr txBox="1"/>
          <p:nvPr/>
        </p:nvSpPr>
        <p:spPr>
          <a:xfrm>
            <a:off x="405066" y="3456216"/>
            <a:ext cx="4050671" cy="338554"/>
          </a:xfrm>
          <a:prstGeom prst="rect">
            <a:avLst/>
          </a:prstGeom>
          <a:noFill/>
        </p:spPr>
        <p:txBody>
          <a:bodyPr wrap="square" rtlCol="0">
            <a:spAutoFit/>
          </a:bodyPr>
          <a:lstStyle/>
          <a:p>
            <a:pPr marL="285750" indent="-285750">
              <a:buFont typeface="Wingdings" panose="05000000000000000000" pitchFamily="2" charset="2"/>
              <a:buChar char="q"/>
            </a:pPr>
            <a:r>
              <a:rPr lang="en-US" sz="1600" b="1">
                <a:latin typeface="Lato" panose="020F0502020204030203" pitchFamily="34" charset="0"/>
              </a:rPr>
              <a:t>Lyman – Kutcher – Burman (LKB</a:t>
            </a:r>
            <a:r>
              <a:rPr lang="en-US" sz="1600">
                <a:latin typeface="Lato" panose="020F0502020204030203" pitchFamily="34" charset="0"/>
              </a:rPr>
              <a:t>)</a:t>
            </a:r>
          </a:p>
        </p:txBody>
      </p:sp>
      <p:sp>
        <p:nvSpPr>
          <p:cNvPr id="36" name="TextBox 35">
            <a:extLst>
              <a:ext uri="{FF2B5EF4-FFF2-40B4-BE49-F238E27FC236}">
                <a16:creationId xmlns:a16="http://schemas.microsoft.com/office/drawing/2014/main" id="{4312441D-A1C4-C519-6DC0-43E0591C1409}"/>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12</a:t>
            </a:fld>
            <a:endParaRPr lang="vi-VN"/>
          </a:p>
        </p:txBody>
      </p:sp>
      <p:sp>
        <p:nvSpPr>
          <p:cNvPr id="37" name="TextBox 36">
            <a:extLst>
              <a:ext uri="{FF2B5EF4-FFF2-40B4-BE49-F238E27FC236}">
                <a16:creationId xmlns:a16="http://schemas.microsoft.com/office/drawing/2014/main" id="{F9DB0BA3-23DD-5908-EE4E-11CE9B91FF96}"/>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 Method</a:t>
            </a:r>
          </a:p>
        </p:txBody>
      </p:sp>
      <p:sp>
        <p:nvSpPr>
          <p:cNvPr id="38" name="TextBox 37">
            <a:extLst>
              <a:ext uri="{FF2B5EF4-FFF2-40B4-BE49-F238E27FC236}">
                <a16:creationId xmlns:a16="http://schemas.microsoft.com/office/drawing/2014/main" id="{7294B8C3-0551-E867-4952-AC2163760CB0}"/>
              </a:ext>
            </a:extLst>
          </p:cNvPr>
          <p:cNvSpPr txBox="1"/>
          <p:nvPr/>
        </p:nvSpPr>
        <p:spPr>
          <a:xfrm>
            <a:off x="0" y="2723973"/>
            <a:ext cx="3839368" cy="400110"/>
          </a:xfrm>
          <a:prstGeom prst="rect">
            <a:avLst/>
          </a:prstGeom>
          <a:noFill/>
        </p:spPr>
        <p:txBody>
          <a:bodyPr wrap="square">
            <a:spAutoFit/>
          </a:bodyPr>
          <a:lstStyle/>
          <a:p>
            <a:pPr marL="342900" indent="-342900">
              <a:buFont typeface="Wingdings" panose="05000000000000000000" pitchFamily="2" charset="2"/>
              <a:buChar char="Ø"/>
            </a:pPr>
            <a:r>
              <a:rPr lang="en-US" sz="2000" b="1">
                <a:latin typeface="Lato" panose="020F0502020204030203" pitchFamily="34" charset="0"/>
                <a:ea typeface="Lato" panose="020F0502020204030203" pitchFamily="34" charset="0"/>
                <a:cs typeface="Lato" panose="020F0502020204030203" pitchFamily="34" charset="0"/>
              </a:rPr>
              <a:t>TCP và NTCP models</a:t>
            </a:r>
            <a:endParaRPr lang="vi-VN" sz="2000" b="1">
              <a:latin typeface="Lato" panose="020F0502020204030203" pitchFamily="34" charset="0"/>
              <a:ea typeface="Lato" panose="020F0502020204030203" pitchFamily="34" charset="0"/>
              <a:cs typeface="Lato" panose="020F0502020204030203" pitchFamily="34" charset="0"/>
            </a:endParaRPr>
          </a:p>
        </p:txBody>
      </p:sp>
      <mc:AlternateContent xmlns:mc="http://schemas.openxmlformats.org/markup-compatibility/2006" xmlns:a14="http://schemas.microsoft.com/office/drawing/2010/main">
        <mc:Choice Requires="a14">
          <p:sp>
            <p:nvSpPr>
              <p:cNvPr id="39" name="Hình chữ nhật 17">
                <a:extLst>
                  <a:ext uri="{FF2B5EF4-FFF2-40B4-BE49-F238E27FC236}">
                    <a16:creationId xmlns:a16="http://schemas.microsoft.com/office/drawing/2014/main" id="{4F14DCC2-CD3C-38C9-9ED3-96F2064BFA7F}"/>
                  </a:ext>
                </a:extLst>
              </p:cNvPr>
              <p:cNvSpPr/>
              <p:nvPr/>
            </p:nvSpPr>
            <p:spPr>
              <a:xfrm>
                <a:off x="811422" y="3816011"/>
                <a:ext cx="4827334" cy="1035190"/>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1600" i="1" smtClean="0">
                          <a:solidFill>
                            <a:schemeClr val="tx1"/>
                          </a:solidFill>
                          <a:latin typeface="Cambria Math" panose="02040503050406030204" pitchFamily="18" charset="0"/>
                          <a:ea typeface="Lato" panose="020F0502020204030203" pitchFamily="34" charset="0"/>
                          <a:cs typeface="Lato" panose="020F0502020204030203" pitchFamily="34" charset="0"/>
                        </a:rPr>
                        <m:t>𝑁𝑇𝐶𝑃</m:t>
                      </m:r>
                      <m:r>
                        <a:rPr lang="en-US" sz="1600" i="1" smtClean="0">
                          <a:solidFill>
                            <a:schemeClr val="tx1"/>
                          </a:solidFill>
                          <a:latin typeface="Cambria Math" panose="02040503050406030204" pitchFamily="18" charset="0"/>
                          <a:ea typeface="Lato" panose="020F0502020204030203" pitchFamily="34" charset="0"/>
                          <a:cs typeface="Lato" panose="020F0502020204030203" pitchFamily="34" charset="0"/>
                        </a:rPr>
                        <m:t>= </m:t>
                      </m:r>
                      <m:r>
                        <a:rPr lang="en-US" sz="1600" i="1">
                          <a:solidFill>
                            <a:schemeClr val="tx1"/>
                          </a:solidFill>
                          <a:latin typeface="Cambria Math" panose="02040503050406030204" pitchFamily="18" charset="0"/>
                        </a:rPr>
                        <m:t>𝜙</m:t>
                      </m:r>
                      <m:d>
                        <m:dPr>
                          <m:ctrlPr>
                            <a:rPr lang="en-US" sz="1600" i="1">
                              <a:solidFill>
                                <a:schemeClr val="tx1"/>
                              </a:solidFill>
                              <a:latin typeface="Cambria Math" panose="02040503050406030204" pitchFamily="18" charset="0"/>
                            </a:rPr>
                          </m:ctrlPr>
                        </m:dPr>
                        <m:e>
                          <m:f>
                            <m:fPr>
                              <m:ctrlPr>
                                <a:rPr lang="en-US" sz="1600" i="1">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𝑔</m:t>
                              </m:r>
                              <m:r>
                                <a:rPr lang="en-US" sz="1600" i="1">
                                  <a:solidFill>
                                    <a:schemeClr val="tx1"/>
                                  </a:solidFill>
                                  <a:latin typeface="Cambria Math" panose="02040503050406030204" pitchFamily="18" charset="0"/>
                                </a:rPr>
                                <m:t>𝐸𝑈𝐷</m:t>
                              </m:r>
                              <m:r>
                                <a:rPr lang="en-US" sz="1600" i="1">
                                  <a:solidFill>
                                    <a:schemeClr val="tx1"/>
                                  </a:solidFill>
                                  <a:latin typeface="Cambria Math" panose="02040503050406030204" pitchFamily="18" charset="0"/>
                                </a:rPr>
                                <m:t>−</m:t>
                              </m:r>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𝐷</m:t>
                                  </m:r>
                                </m:e>
                                <m:sub>
                                  <m:r>
                                    <a:rPr lang="en-US" sz="1600" i="1">
                                      <a:solidFill>
                                        <a:schemeClr val="tx1"/>
                                      </a:solidFill>
                                      <a:latin typeface="Cambria Math" panose="02040503050406030204" pitchFamily="18" charset="0"/>
                                    </a:rPr>
                                    <m:t>50</m:t>
                                  </m:r>
                                </m:sub>
                              </m:sSub>
                            </m:num>
                            <m:den>
                              <m:r>
                                <a:rPr lang="en-US" sz="1600" i="1">
                                  <a:solidFill>
                                    <a:schemeClr val="tx1"/>
                                  </a:solidFill>
                                  <a:latin typeface="Cambria Math" panose="02040503050406030204" pitchFamily="18" charset="0"/>
                                </a:rPr>
                                <m:t>𝑚</m:t>
                              </m:r>
                              <m:r>
                                <a:rPr lang="en-US" sz="1600" i="1">
                                  <a:solidFill>
                                    <a:schemeClr val="tx1"/>
                                  </a:solidFill>
                                  <a:latin typeface="Cambria Math" panose="02040503050406030204" pitchFamily="18" charset="0"/>
                                </a:rPr>
                                <m:t>.</m:t>
                              </m:r>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𝐷</m:t>
                                  </m:r>
                                </m:e>
                                <m:sub>
                                  <m:r>
                                    <a:rPr lang="en-US" sz="1600" i="1">
                                      <a:solidFill>
                                        <a:schemeClr val="tx1"/>
                                      </a:solidFill>
                                      <a:latin typeface="Cambria Math" panose="02040503050406030204" pitchFamily="18" charset="0"/>
                                    </a:rPr>
                                    <m:t>50</m:t>
                                  </m:r>
                                </m:sub>
                              </m:sSub>
                            </m:den>
                          </m:f>
                        </m:e>
                      </m:d>
                      <m:r>
                        <a:rPr lang="en-US" sz="1600">
                          <a:solidFill>
                            <a:schemeClr val="tx1"/>
                          </a:solidFill>
                          <a:latin typeface="Cambria Math" panose="02040503050406030204" pitchFamily="18" charset="0"/>
                        </a:rPr>
                        <m:t>=</m:t>
                      </m:r>
                      <m:f>
                        <m:fPr>
                          <m:ctrlPr>
                            <a:rPr lang="en-US" sz="1600" i="1" smtClean="0">
                              <a:solidFill>
                                <a:schemeClr val="tx1"/>
                              </a:solidFill>
                              <a:latin typeface="Cambria Math" panose="02040503050406030204" pitchFamily="18" charset="0"/>
                            </a:rPr>
                          </m:ctrlPr>
                        </m:fPr>
                        <m:num>
                          <m:r>
                            <a:rPr lang="en-US" sz="1600">
                              <a:solidFill>
                                <a:schemeClr val="tx1"/>
                              </a:solidFill>
                              <a:latin typeface="Cambria Math" panose="02040503050406030204" pitchFamily="18" charset="0"/>
                            </a:rPr>
                            <m:t>1</m:t>
                          </m:r>
                        </m:num>
                        <m:den>
                          <m:rad>
                            <m:radPr>
                              <m:degHide m:val="on"/>
                              <m:ctrlPr>
                                <a:rPr lang="en-US" sz="1600" i="1">
                                  <a:solidFill>
                                    <a:schemeClr val="tx1"/>
                                  </a:solidFill>
                                  <a:latin typeface="Cambria Math" panose="02040503050406030204" pitchFamily="18" charset="0"/>
                                </a:rPr>
                              </m:ctrlPr>
                            </m:radPr>
                            <m:deg/>
                            <m:e>
                              <m:r>
                                <a:rPr lang="en-US" sz="1600">
                                  <a:solidFill>
                                    <a:schemeClr val="tx1"/>
                                  </a:solidFill>
                                  <a:latin typeface="Cambria Math" panose="02040503050406030204" pitchFamily="18" charset="0"/>
                                </a:rPr>
                                <m:t>2</m:t>
                              </m:r>
                              <m:r>
                                <a:rPr lang="en-US" sz="1600" i="1">
                                  <a:solidFill>
                                    <a:schemeClr val="tx1"/>
                                  </a:solidFill>
                                  <a:latin typeface="Cambria Math" panose="02040503050406030204" pitchFamily="18" charset="0"/>
                                </a:rPr>
                                <m:t>𝜋</m:t>
                              </m:r>
                            </m:e>
                          </m:rad>
                        </m:den>
                      </m:f>
                      <m:nary>
                        <m:naryPr>
                          <m:limLoc m:val="undOvr"/>
                          <m:grow m:val="on"/>
                          <m:ctrlPr>
                            <a:rPr lang="en-US" sz="1600" i="1">
                              <a:solidFill>
                                <a:schemeClr val="tx1"/>
                              </a:solidFill>
                              <a:latin typeface="Cambria Math" panose="02040503050406030204" pitchFamily="18" charset="0"/>
                            </a:rPr>
                          </m:ctrlPr>
                        </m:naryPr>
                        <m:sub>
                          <m:r>
                            <a:rPr lang="en-US" sz="1600">
                              <a:solidFill>
                                <a:schemeClr val="tx1"/>
                              </a:solidFill>
                              <a:latin typeface="Cambria Math" panose="02040503050406030204" pitchFamily="18" charset="0"/>
                            </a:rPr>
                            <m:t>−∞</m:t>
                          </m:r>
                        </m:sub>
                        <m:sup>
                          <m:r>
                            <a:rPr lang="en-US" sz="1600" i="1">
                              <a:solidFill>
                                <a:schemeClr val="tx1"/>
                              </a:solidFill>
                              <a:latin typeface="Cambria Math" panose="02040503050406030204" pitchFamily="18" charset="0"/>
                            </a:rPr>
                            <m:t>𝑥</m:t>
                          </m:r>
                        </m:sup>
                        <m:e>
                          <m:func>
                            <m:funcPr>
                              <m:ctrlPr>
                                <a:rPr lang="en-US" sz="1600" i="1">
                                  <a:solidFill>
                                    <a:schemeClr val="tx1"/>
                                  </a:solidFill>
                                  <a:latin typeface="Cambria Math" panose="02040503050406030204" pitchFamily="18" charset="0"/>
                                </a:rPr>
                              </m:ctrlPr>
                            </m:funcPr>
                            <m:fName>
                              <m:r>
                                <m:rPr>
                                  <m:sty m:val="p"/>
                                </m:rPr>
                                <a:rPr lang="en-US" sz="1600">
                                  <a:solidFill>
                                    <a:schemeClr val="tx1"/>
                                  </a:solidFill>
                                  <a:latin typeface="Cambria Math" panose="02040503050406030204" pitchFamily="18" charset="0"/>
                                </a:rPr>
                                <m:t>exp</m:t>
                              </m:r>
                            </m:fName>
                            <m:e>
                              <m:d>
                                <m:dPr>
                                  <m:ctrlPr>
                                    <a:rPr lang="en-US" sz="1600" i="1">
                                      <a:solidFill>
                                        <a:schemeClr val="tx1"/>
                                      </a:solidFill>
                                      <a:latin typeface="Cambria Math" panose="02040503050406030204" pitchFamily="18" charset="0"/>
                                    </a:rPr>
                                  </m:ctrlPr>
                                </m:dPr>
                                <m:e>
                                  <m:f>
                                    <m:fPr>
                                      <m:ctrlPr>
                                        <a:rPr lang="en-US" sz="1600" i="1">
                                          <a:solidFill>
                                            <a:schemeClr val="tx1"/>
                                          </a:solidFill>
                                          <a:latin typeface="Cambria Math" panose="02040503050406030204" pitchFamily="18" charset="0"/>
                                        </a:rPr>
                                      </m:ctrlPr>
                                    </m:fPr>
                                    <m:num>
                                      <m:sSup>
                                        <m:sSupPr>
                                          <m:ctrlPr>
                                            <a:rPr lang="en-US" sz="1600" i="1">
                                              <a:solidFill>
                                                <a:schemeClr val="tx1"/>
                                              </a:solidFill>
                                              <a:latin typeface="Cambria Math" panose="02040503050406030204" pitchFamily="18" charset="0"/>
                                            </a:rPr>
                                          </m:ctrlPr>
                                        </m:sSupPr>
                                        <m:e>
                                          <m:r>
                                            <a:rPr lang="en-US" sz="1600" i="1">
                                              <a:solidFill>
                                                <a:schemeClr val="tx1"/>
                                              </a:solidFill>
                                              <a:latin typeface="Cambria Math" panose="02040503050406030204" pitchFamily="18" charset="0"/>
                                            </a:rPr>
                                            <m:t>−</m:t>
                                          </m:r>
                                          <m:r>
                                            <a:rPr lang="en-US" sz="1600" i="1">
                                              <a:solidFill>
                                                <a:schemeClr val="tx1"/>
                                              </a:solidFill>
                                              <a:latin typeface="Cambria Math" panose="02040503050406030204" pitchFamily="18" charset="0"/>
                                            </a:rPr>
                                            <m:t>𝑡</m:t>
                                          </m:r>
                                        </m:e>
                                        <m:sup>
                                          <m:r>
                                            <a:rPr lang="en-US" sz="1600" i="1">
                                              <a:solidFill>
                                                <a:schemeClr val="tx1"/>
                                              </a:solidFill>
                                              <a:latin typeface="Cambria Math" panose="02040503050406030204" pitchFamily="18" charset="0"/>
                                            </a:rPr>
                                            <m:t>2</m:t>
                                          </m:r>
                                        </m:sup>
                                      </m:sSup>
                                    </m:num>
                                    <m:den>
                                      <m:r>
                                        <a:rPr lang="en-US" sz="1600" i="1">
                                          <a:solidFill>
                                            <a:schemeClr val="tx1"/>
                                          </a:solidFill>
                                          <a:latin typeface="Cambria Math" panose="02040503050406030204" pitchFamily="18" charset="0"/>
                                        </a:rPr>
                                        <m:t>2</m:t>
                                      </m:r>
                                    </m:den>
                                  </m:f>
                                </m:e>
                              </m:d>
                            </m:e>
                          </m:func>
                        </m:e>
                      </m:nary>
                      <m:r>
                        <a:rPr lang="en-US" sz="1600" i="1">
                          <a:solidFill>
                            <a:schemeClr val="tx1"/>
                          </a:solidFill>
                          <a:latin typeface="Cambria Math" panose="02040503050406030204" pitchFamily="18" charset="0"/>
                        </a:rPr>
                        <m:t>𝑑𝑡</m:t>
                      </m:r>
                    </m:oMath>
                  </m:oMathPara>
                </a14:m>
                <a:endParaRPr lang="en-US" sz="1600">
                  <a:solidFill>
                    <a:schemeClr val="tx1"/>
                  </a:solidFill>
                  <a:latin typeface="Lato" panose="020F0502020204030203" pitchFamily="34" charset="0"/>
                </a:endParaRPr>
              </a:p>
            </p:txBody>
          </p:sp>
        </mc:Choice>
        <mc:Fallback xmlns="">
          <p:sp>
            <p:nvSpPr>
              <p:cNvPr id="39" name="Hình chữ nhật 17">
                <a:extLst>
                  <a:ext uri="{FF2B5EF4-FFF2-40B4-BE49-F238E27FC236}">
                    <a16:creationId xmlns:a16="http://schemas.microsoft.com/office/drawing/2014/main" id="{4F14DCC2-CD3C-38C9-9ED3-96F2064BFA7F}"/>
                  </a:ext>
                </a:extLst>
              </p:cNvPr>
              <p:cNvSpPr>
                <a:spLocks noRot="1" noChangeAspect="1" noMove="1" noResize="1" noEditPoints="1" noAdjustHandles="1" noChangeArrowheads="1" noChangeShapeType="1" noTextEdit="1"/>
              </p:cNvSpPr>
              <p:nvPr/>
            </p:nvSpPr>
            <p:spPr>
              <a:xfrm>
                <a:off x="811422" y="3816011"/>
                <a:ext cx="4827334" cy="1035190"/>
              </a:xfrm>
              <a:prstGeom prst="rect">
                <a:avLst/>
              </a:prstGeom>
              <a:blipFill>
                <a:blip r:embed="rId3"/>
                <a:stretch>
                  <a:fillRect/>
                </a:stretch>
              </a:blipFill>
              <a:ln>
                <a:solidFill>
                  <a:schemeClr val="tx1"/>
                </a:solidFill>
              </a:ln>
            </p:spPr>
            <p:txBody>
              <a:bodyPr/>
              <a:lstStyle/>
              <a:p>
                <a:r>
                  <a:rPr lang="vi-VN">
                    <a:noFill/>
                  </a:rPr>
                  <a:t> </a:t>
                </a:r>
              </a:p>
            </p:txBody>
          </p:sp>
        </mc:Fallback>
      </mc:AlternateContent>
      <p:sp>
        <p:nvSpPr>
          <p:cNvPr id="40" name="Hình chữ nhật 7">
            <a:extLst>
              <a:ext uri="{FF2B5EF4-FFF2-40B4-BE49-F238E27FC236}">
                <a16:creationId xmlns:a16="http://schemas.microsoft.com/office/drawing/2014/main" id="{A9BF44B4-8714-AF09-385B-1D63832C2F59}"/>
              </a:ext>
            </a:extLst>
          </p:cNvPr>
          <p:cNvSpPr/>
          <p:nvPr/>
        </p:nvSpPr>
        <p:spPr>
          <a:xfrm>
            <a:off x="167148" y="3115361"/>
            <a:ext cx="3839368" cy="338554"/>
          </a:xfrm>
          <a:prstGeom prst="rect">
            <a:avLst/>
          </a:prstGeom>
        </p:spPr>
        <p:txBody>
          <a:bodyPr wrap="square">
            <a:spAutoFit/>
          </a:bodyPr>
          <a:lstStyle/>
          <a:p>
            <a:pPr marL="285750" indent="-285750">
              <a:buFont typeface="Wingdings" panose="05000000000000000000" pitchFamily="2" charset="2"/>
              <a:buChar char="v"/>
            </a:pPr>
            <a:r>
              <a:rPr lang="en-US" sz="1600" b="1">
                <a:latin typeface="Lato" panose="020F0502020204030203" pitchFamily="34" charset="0"/>
                <a:ea typeface="Lato" panose="020F0502020204030203" pitchFamily="34" charset="0"/>
                <a:cs typeface="Lato" panose="020F0502020204030203" pitchFamily="34" charset="0"/>
              </a:rPr>
              <a:t>NTCP </a:t>
            </a: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41" name="TextBox 40">
            <a:extLst>
              <a:ext uri="{FF2B5EF4-FFF2-40B4-BE49-F238E27FC236}">
                <a16:creationId xmlns:a16="http://schemas.microsoft.com/office/drawing/2014/main" id="{9BF1C840-446F-FA31-0F37-C8E04DAA41DF}"/>
              </a:ext>
            </a:extLst>
          </p:cNvPr>
          <p:cNvSpPr txBox="1"/>
          <p:nvPr/>
        </p:nvSpPr>
        <p:spPr>
          <a:xfrm>
            <a:off x="488465" y="4928264"/>
            <a:ext cx="4050671" cy="338554"/>
          </a:xfrm>
          <a:prstGeom prst="rect">
            <a:avLst/>
          </a:prstGeom>
          <a:noFill/>
        </p:spPr>
        <p:txBody>
          <a:bodyPr wrap="square" rtlCol="0">
            <a:spAutoFit/>
          </a:bodyPr>
          <a:lstStyle/>
          <a:p>
            <a:pPr marL="285750" indent="-285750">
              <a:buFont typeface="Wingdings" panose="05000000000000000000" pitchFamily="2" charset="2"/>
              <a:buChar char="q"/>
            </a:pPr>
            <a:r>
              <a:rPr lang="en-US" sz="1600" b="1">
                <a:latin typeface="Lato" panose="020F0502020204030203" pitchFamily="34" charset="0"/>
              </a:rPr>
              <a:t>Logistic</a:t>
            </a:r>
            <a:endParaRPr lang="en-US" sz="1600">
              <a:latin typeface="Lato" panose="020F0502020204030203" pitchFamily="34" charset="0"/>
            </a:endParaRPr>
          </a:p>
        </p:txBody>
      </p:sp>
      <mc:AlternateContent xmlns:mc="http://schemas.openxmlformats.org/markup-compatibility/2006" xmlns:a14="http://schemas.microsoft.com/office/drawing/2010/main">
        <mc:Choice Requires="a14">
          <p:sp>
            <p:nvSpPr>
              <p:cNvPr id="42" name="Hình chữ nhật 17">
                <a:extLst>
                  <a:ext uri="{FF2B5EF4-FFF2-40B4-BE49-F238E27FC236}">
                    <a16:creationId xmlns:a16="http://schemas.microsoft.com/office/drawing/2014/main" id="{3C37F8B6-091E-BEF0-55EA-131C49B44E37}"/>
                  </a:ext>
                </a:extLst>
              </p:cNvPr>
              <p:cNvSpPr/>
              <p:nvPr/>
            </p:nvSpPr>
            <p:spPr>
              <a:xfrm>
                <a:off x="811422" y="5280089"/>
                <a:ext cx="4827334" cy="918932"/>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i="1" smtClean="0">
                          <a:solidFill>
                            <a:schemeClr val="tx1"/>
                          </a:solidFill>
                          <a:latin typeface="Cambria Math" panose="02040503050406030204" pitchFamily="18" charset="0"/>
                          <a:ea typeface="Lato" panose="020F0502020204030203" pitchFamily="34" charset="0"/>
                          <a:cs typeface="Lato" panose="020F0502020204030203" pitchFamily="34" charset="0"/>
                        </a:rPr>
                        <m:t>𝑁𝑇𝐶𝑃</m:t>
                      </m:r>
                      <m:r>
                        <a:rPr lang="en-US" i="1" smtClean="0">
                          <a:solidFill>
                            <a:schemeClr val="tx1"/>
                          </a:solidFill>
                          <a:latin typeface="Cambria Math" panose="02040503050406030204" pitchFamily="18" charset="0"/>
                          <a:ea typeface="Lato" panose="020F0502020204030203" pitchFamily="34" charset="0"/>
                          <a:cs typeface="Lato" panose="020F0502020204030203" pitchFamily="34" charset="0"/>
                        </a:rPr>
                        <m:t>= </m:t>
                      </m:r>
                      <m:f>
                        <m:fPr>
                          <m:ctrlP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fPr>
                        <m:num>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1</m:t>
                          </m:r>
                        </m:num>
                        <m:den>
                          <m:sSup>
                            <m:sSupPr>
                              <m:ctrlP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sSupPr>
                            <m:e>
                              <m:r>
                                <a:rPr lang="en-US" i="1">
                                  <a:solidFill>
                                    <a:schemeClr val="tx1"/>
                                  </a:solidFill>
                                  <a:latin typeface="Cambria Math" panose="02040503050406030204" pitchFamily="18" charset="0"/>
                                  <a:ea typeface="Lato" panose="020F0502020204030203" pitchFamily="34" charset="0"/>
                                  <a:cs typeface="Lato" panose="020F0502020204030203" pitchFamily="34" charset="0"/>
                                </a:rPr>
                                <m:t>1+</m:t>
                              </m:r>
                              <m:d>
                                <m:dPr>
                                  <m:ctrlPr>
                                    <a:rPr lang="en-US" i="1">
                                      <a:solidFill>
                                        <a:schemeClr val="tx1"/>
                                      </a:solidFill>
                                      <a:latin typeface="Cambria Math" panose="02040503050406030204" pitchFamily="18" charset="0"/>
                                      <a:ea typeface="Lato" panose="020F0502020204030203" pitchFamily="34" charset="0"/>
                                      <a:cs typeface="Lato" panose="020F0502020204030203" pitchFamily="34" charset="0"/>
                                    </a:rPr>
                                  </m:ctrlPr>
                                </m:dPr>
                                <m:e>
                                  <m:f>
                                    <m:fPr>
                                      <m:ctrlPr>
                                        <a:rPr lang="en-US" i="1">
                                          <a:solidFill>
                                            <a:schemeClr val="tx1"/>
                                          </a:solidFill>
                                          <a:latin typeface="Cambria Math" panose="02040503050406030204" pitchFamily="18" charset="0"/>
                                          <a:ea typeface="Lato" panose="020F0502020204030203" pitchFamily="34" charset="0"/>
                                          <a:cs typeface="Lato" panose="020F0502020204030203" pitchFamily="34" charset="0"/>
                                        </a:rPr>
                                      </m:ctrlPr>
                                    </m:fPr>
                                    <m:num>
                                      <m:sSub>
                                        <m:sSubPr>
                                          <m:ctrlPr>
                                            <a:rPr lang="en-US" i="1">
                                              <a:solidFill>
                                                <a:schemeClr val="tx1"/>
                                              </a:solidFill>
                                              <a:latin typeface="Cambria Math" panose="02040503050406030204" pitchFamily="18" charset="0"/>
                                              <a:ea typeface="Lato" panose="020F0502020204030203" pitchFamily="34" charset="0"/>
                                              <a:cs typeface="Lato" panose="020F0502020204030203" pitchFamily="34" charset="0"/>
                                            </a:rPr>
                                          </m:ctrlPr>
                                        </m:sSubPr>
                                        <m:e>
                                          <m:r>
                                            <a:rPr lang="en-US" i="1">
                                              <a:solidFill>
                                                <a:schemeClr val="tx1"/>
                                              </a:solidFill>
                                              <a:latin typeface="Cambria Math" panose="02040503050406030204" pitchFamily="18" charset="0"/>
                                              <a:ea typeface="Lato" panose="020F0502020204030203" pitchFamily="34" charset="0"/>
                                              <a:cs typeface="Lato" panose="020F0502020204030203" pitchFamily="34" charset="0"/>
                                            </a:rPr>
                                            <m:t>𝑇𝐶𝐷</m:t>
                                          </m:r>
                                        </m:e>
                                        <m:sub>
                                          <m:r>
                                            <a:rPr lang="en-US" i="1">
                                              <a:solidFill>
                                                <a:schemeClr val="tx1"/>
                                              </a:solidFill>
                                              <a:latin typeface="Cambria Math" panose="02040503050406030204" pitchFamily="18" charset="0"/>
                                              <a:ea typeface="Lato" panose="020F0502020204030203" pitchFamily="34" charset="0"/>
                                              <a:cs typeface="Lato" panose="020F0502020204030203" pitchFamily="34" charset="0"/>
                                            </a:rPr>
                                            <m:t>50</m:t>
                                          </m:r>
                                        </m:sub>
                                      </m:sSub>
                                    </m:num>
                                    <m:den>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𝑔</m:t>
                                      </m:r>
                                      <m:r>
                                        <a:rPr lang="en-US" i="1">
                                          <a:solidFill>
                                            <a:schemeClr val="tx1"/>
                                          </a:solidFill>
                                          <a:latin typeface="Cambria Math" panose="02040503050406030204" pitchFamily="18" charset="0"/>
                                          <a:ea typeface="Lato" panose="020F0502020204030203" pitchFamily="34" charset="0"/>
                                          <a:cs typeface="Lato" panose="020F0502020204030203" pitchFamily="34" charset="0"/>
                                        </a:rPr>
                                        <m:t>𝐸𝑈𝐷</m:t>
                                      </m:r>
                                    </m:den>
                                  </m:f>
                                </m:e>
                              </m:d>
                            </m:e>
                            <m:sup>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4</m:t>
                              </m:r>
                              <m:sSub>
                                <m:sSubPr>
                                  <m:ctrlP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sSubPr>
                                <m:e>
                                  <m:r>
                                    <a:rPr lang="en-US" b="0" i="1" smtClean="0">
                                      <a:solidFill>
                                        <a:schemeClr val="tx1"/>
                                      </a:solidFill>
                                      <a:latin typeface="Cambria Math" panose="02040503050406030204" pitchFamily="18" charset="0"/>
                                    </a:rPr>
                                    <m:t>𝛾</m:t>
                                  </m:r>
                                </m:e>
                                <m:sub>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50</m:t>
                                  </m:r>
                                </m:sub>
                              </m:sSub>
                            </m:sup>
                          </m:sSup>
                        </m:den>
                      </m:f>
                    </m:oMath>
                  </m:oMathPara>
                </a14:m>
                <a:endParaRPr lang="en-US">
                  <a:solidFill>
                    <a:schemeClr val="tx1"/>
                  </a:solidFill>
                  <a:latin typeface="Lato" panose="020F0502020204030203" pitchFamily="34" charset="0"/>
                </a:endParaRPr>
              </a:p>
            </p:txBody>
          </p:sp>
        </mc:Choice>
        <mc:Fallback xmlns="">
          <p:sp>
            <p:nvSpPr>
              <p:cNvPr id="42" name="Hình chữ nhật 17">
                <a:extLst>
                  <a:ext uri="{FF2B5EF4-FFF2-40B4-BE49-F238E27FC236}">
                    <a16:creationId xmlns:a16="http://schemas.microsoft.com/office/drawing/2014/main" id="{3C37F8B6-091E-BEF0-55EA-131C49B44E37}"/>
                  </a:ext>
                </a:extLst>
              </p:cNvPr>
              <p:cNvSpPr>
                <a:spLocks noRot="1" noChangeAspect="1" noMove="1" noResize="1" noEditPoints="1" noAdjustHandles="1" noChangeArrowheads="1" noChangeShapeType="1" noTextEdit="1"/>
              </p:cNvSpPr>
              <p:nvPr/>
            </p:nvSpPr>
            <p:spPr>
              <a:xfrm>
                <a:off x="811422" y="5280089"/>
                <a:ext cx="4827334" cy="918932"/>
              </a:xfrm>
              <a:prstGeom prst="rect">
                <a:avLst/>
              </a:prstGeom>
              <a:blipFill>
                <a:blip r:embed="rId4"/>
                <a:stretch>
                  <a:fillRect/>
                </a:stretch>
              </a:blipFill>
              <a:ln>
                <a:solidFill>
                  <a:schemeClr val="tx1"/>
                </a:solidFill>
              </a:ln>
            </p:spPr>
            <p:txBody>
              <a:bodyPr/>
              <a:lstStyle/>
              <a:p>
                <a:r>
                  <a:rPr lang="vi-VN">
                    <a:noFill/>
                  </a:rPr>
                  <a:t> </a:t>
                </a:r>
              </a:p>
            </p:txBody>
          </p:sp>
        </mc:Fallback>
      </mc:AlternateContent>
      <p:sp>
        <p:nvSpPr>
          <p:cNvPr id="43" name="Hình chữ nhật 7">
            <a:extLst>
              <a:ext uri="{FF2B5EF4-FFF2-40B4-BE49-F238E27FC236}">
                <a16:creationId xmlns:a16="http://schemas.microsoft.com/office/drawing/2014/main" id="{06F2E7F8-BA0B-92D0-0057-E415E5DE1B80}"/>
              </a:ext>
            </a:extLst>
          </p:cNvPr>
          <p:cNvSpPr/>
          <p:nvPr/>
        </p:nvSpPr>
        <p:spPr>
          <a:xfrm>
            <a:off x="6442550" y="3115361"/>
            <a:ext cx="3839368" cy="338554"/>
          </a:xfrm>
          <a:prstGeom prst="rect">
            <a:avLst/>
          </a:prstGeom>
        </p:spPr>
        <p:txBody>
          <a:bodyPr wrap="square">
            <a:spAutoFit/>
          </a:bodyPr>
          <a:lstStyle/>
          <a:p>
            <a:pPr marL="285750" indent="-285750">
              <a:buFont typeface="Wingdings" panose="05000000000000000000" pitchFamily="2" charset="2"/>
              <a:buChar char="v"/>
            </a:pPr>
            <a:r>
              <a:rPr lang="en-US" sz="1600" b="1">
                <a:latin typeface="Lato" panose="020F0502020204030203" pitchFamily="34" charset="0"/>
                <a:ea typeface="Lato" panose="020F0502020204030203" pitchFamily="34" charset="0"/>
                <a:cs typeface="Lato" panose="020F0502020204030203" pitchFamily="34" charset="0"/>
              </a:rPr>
              <a:t>TCP </a:t>
            </a: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44" name="TextBox 43">
            <a:extLst>
              <a:ext uri="{FF2B5EF4-FFF2-40B4-BE49-F238E27FC236}">
                <a16:creationId xmlns:a16="http://schemas.microsoft.com/office/drawing/2014/main" id="{424871AD-339E-564A-6EB7-91F2060B75AF}"/>
              </a:ext>
            </a:extLst>
          </p:cNvPr>
          <p:cNvSpPr txBox="1"/>
          <p:nvPr/>
        </p:nvSpPr>
        <p:spPr>
          <a:xfrm>
            <a:off x="6686392" y="3489358"/>
            <a:ext cx="4050671" cy="338554"/>
          </a:xfrm>
          <a:prstGeom prst="rect">
            <a:avLst/>
          </a:prstGeom>
          <a:noFill/>
        </p:spPr>
        <p:txBody>
          <a:bodyPr wrap="square" rtlCol="0">
            <a:spAutoFit/>
          </a:bodyPr>
          <a:lstStyle/>
          <a:p>
            <a:pPr marL="285750" indent="-285750">
              <a:buFont typeface="Wingdings" panose="05000000000000000000" pitchFamily="2" charset="2"/>
              <a:buChar char="q"/>
            </a:pPr>
            <a:r>
              <a:rPr lang="en-US" sz="1600" b="1">
                <a:latin typeface="Lato" panose="020F0502020204030203" pitchFamily="34" charset="0"/>
              </a:rPr>
              <a:t>Poisson</a:t>
            </a:r>
            <a:endParaRPr lang="en-US" sz="1600">
              <a:latin typeface="Lato" panose="020F0502020204030203" pitchFamily="34" charset="0"/>
            </a:endParaRPr>
          </a:p>
        </p:txBody>
      </p:sp>
      <mc:AlternateContent xmlns:mc="http://schemas.openxmlformats.org/markup-compatibility/2006" xmlns:a14="http://schemas.microsoft.com/office/drawing/2010/main">
        <mc:Choice Requires="a14">
          <p:sp>
            <p:nvSpPr>
              <p:cNvPr id="45" name="Hình chữ nhật 17">
                <a:extLst>
                  <a:ext uri="{FF2B5EF4-FFF2-40B4-BE49-F238E27FC236}">
                    <a16:creationId xmlns:a16="http://schemas.microsoft.com/office/drawing/2014/main" id="{A311CAA2-54AD-6ADD-F1E8-3D173726BDC7}"/>
                  </a:ext>
                </a:extLst>
              </p:cNvPr>
              <p:cNvSpPr/>
              <p:nvPr/>
            </p:nvSpPr>
            <p:spPr>
              <a:xfrm>
                <a:off x="6442550" y="3816011"/>
                <a:ext cx="4827334" cy="1035190"/>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i="1" smtClean="0">
                          <a:solidFill>
                            <a:schemeClr val="tx1"/>
                          </a:solidFill>
                          <a:latin typeface="Cambria Math" panose="02040503050406030204" pitchFamily="18" charset="0"/>
                          <a:ea typeface="Lato" panose="020F0502020204030203" pitchFamily="34" charset="0"/>
                          <a:cs typeface="Lato" panose="020F0502020204030203" pitchFamily="34" charset="0"/>
                        </a:rPr>
                        <m:t>𝑇𝐶𝑃</m:t>
                      </m:r>
                      <m:r>
                        <a:rPr lang="en-US" i="1" smtClean="0">
                          <a:solidFill>
                            <a:schemeClr val="tx1"/>
                          </a:solidFill>
                          <a:latin typeface="Cambria Math" panose="02040503050406030204" pitchFamily="18" charset="0"/>
                          <a:ea typeface="Lato" panose="020F0502020204030203" pitchFamily="34" charset="0"/>
                          <a:cs typeface="Lato" panose="020F0502020204030203" pitchFamily="34" charset="0"/>
                        </a:rPr>
                        <m:t>= </m:t>
                      </m:r>
                      <m:sSup>
                        <m:sSupPr>
                          <m:ctrlPr>
                            <a:rPr lang="en-US"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sSupPr>
                        <m:e>
                          <m:d>
                            <m:dPr>
                              <m:ctrlPr>
                                <a:rPr lang="en-US" i="1">
                                  <a:solidFill>
                                    <a:schemeClr val="tx1"/>
                                  </a:solidFill>
                                  <a:latin typeface="Cambria Math" panose="02040503050406030204" pitchFamily="18" charset="0"/>
                                  <a:ea typeface="Lato" panose="020F0502020204030203" pitchFamily="34" charset="0"/>
                                  <a:cs typeface="Lato" panose="020F0502020204030203" pitchFamily="34" charset="0"/>
                                </a:rPr>
                              </m:ctrlPr>
                            </m:dPr>
                            <m:e>
                              <m:f>
                                <m:fPr>
                                  <m:ctrlPr>
                                    <a:rPr lang="en-US" i="1">
                                      <a:solidFill>
                                        <a:schemeClr val="tx1"/>
                                      </a:solidFill>
                                      <a:latin typeface="Cambria Math" panose="02040503050406030204" pitchFamily="18" charset="0"/>
                                      <a:ea typeface="Lato" panose="020F0502020204030203" pitchFamily="34" charset="0"/>
                                      <a:cs typeface="Lato" panose="020F0502020204030203" pitchFamily="34" charset="0"/>
                                    </a:rPr>
                                  </m:ctrlPr>
                                </m:fPr>
                                <m:num>
                                  <m:r>
                                    <a:rPr lang="en-US" i="1">
                                      <a:solidFill>
                                        <a:schemeClr val="tx1"/>
                                      </a:solidFill>
                                      <a:latin typeface="Cambria Math" panose="02040503050406030204" pitchFamily="18" charset="0"/>
                                      <a:ea typeface="Lato" panose="020F0502020204030203" pitchFamily="34" charset="0"/>
                                      <a:cs typeface="Lato" panose="020F0502020204030203" pitchFamily="34" charset="0"/>
                                    </a:rPr>
                                    <m:t>1</m:t>
                                  </m:r>
                                </m:num>
                                <m:den>
                                  <m:r>
                                    <a:rPr lang="en-US" i="1">
                                      <a:solidFill>
                                        <a:schemeClr val="tx1"/>
                                      </a:solidFill>
                                      <a:latin typeface="Cambria Math" panose="02040503050406030204" pitchFamily="18" charset="0"/>
                                      <a:ea typeface="Lato" panose="020F0502020204030203" pitchFamily="34" charset="0"/>
                                      <a:cs typeface="Lato" panose="020F0502020204030203" pitchFamily="34" charset="0"/>
                                    </a:rPr>
                                    <m:t>2</m:t>
                                  </m:r>
                                </m:den>
                              </m:f>
                            </m:e>
                          </m:d>
                        </m:e>
                        <m:sup>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𝑒𝑥𝑝</m:t>
                          </m:r>
                          <m:d>
                            <m:dPr>
                              <m:begChr m:val="["/>
                              <m:endChr m:val="]"/>
                              <m:ctrlP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dPr>
                            <m:e>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2</m:t>
                              </m:r>
                              <m:sSub>
                                <m:sSubPr>
                                  <m:ctrlP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sSubPr>
                                <m:e>
                                  <m:r>
                                    <a:rPr lang="en-US" b="0" i="1" smtClean="0">
                                      <a:solidFill>
                                        <a:schemeClr val="tx1"/>
                                      </a:solidFill>
                                      <a:latin typeface="Cambria Math" panose="02040503050406030204" pitchFamily="18" charset="0"/>
                                    </a:rPr>
                                    <m:t>𝛾</m:t>
                                  </m:r>
                                </m:e>
                                <m:sub>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50</m:t>
                                  </m:r>
                                </m:sub>
                              </m:sSub>
                              <m:d>
                                <m:dPr>
                                  <m:ctrlP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dPr>
                                <m:e>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1−</m:t>
                                  </m:r>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𝐷</m:t>
                                  </m:r>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m:t>
                                  </m:r>
                                  <m:sSub>
                                    <m:sSubPr>
                                      <m:ctrlP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sSubPr>
                                    <m:e>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𝐷</m:t>
                                      </m:r>
                                    </m:e>
                                    <m:sub>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50</m:t>
                                      </m:r>
                                    </m:sub>
                                  </m:sSub>
                                </m:e>
                              </m:d>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m:t>
                              </m:r>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𝑙𝑛</m:t>
                              </m:r>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2</m:t>
                              </m:r>
                            </m:e>
                          </m:d>
                        </m:sup>
                      </m:sSup>
                    </m:oMath>
                  </m:oMathPara>
                </a14:m>
                <a:endParaRPr lang="en-US">
                  <a:solidFill>
                    <a:schemeClr val="tx1"/>
                  </a:solidFill>
                  <a:latin typeface="Lato" panose="020F0502020204030203" pitchFamily="34" charset="0"/>
                </a:endParaRPr>
              </a:p>
            </p:txBody>
          </p:sp>
        </mc:Choice>
        <mc:Fallback xmlns="">
          <p:sp>
            <p:nvSpPr>
              <p:cNvPr id="45" name="Hình chữ nhật 17">
                <a:extLst>
                  <a:ext uri="{FF2B5EF4-FFF2-40B4-BE49-F238E27FC236}">
                    <a16:creationId xmlns:a16="http://schemas.microsoft.com/office/drawing/2014/main" id="{A311CAA2-54AD-6ADD-F1E8-3D173726BDC7}"/>
                  </a:ext>
                </a:extLst>
              </p:cNvPr>
              <p:cNvSpPr>
                <a:spLocks noRot="1" noChangeAspect="1" noMove="1" noResize="1" noEditPoints="1" noAdjustHandles="1" noChangeArrowheads="1" noChangeShapeType="1" noTextEdit="1"/>
              </p:cNvSpPr>
              <p:nvPr/>
            </p:nvSpPr>
            <p:spPr>
              <a:xfrm>
                <a:off x="6442550" y="3816011"/>
                <a:ext cx="4827334" cy="1035190"/>
              </a:xfrm>
              <a:prstGeom prst="rect">
                <a:avLst/>
              </a:prstGeom>
              <a:blipFill>
                <a:blip r:embed="rId5"/>
                <a:stretch>
                  <a:fillRect/>
                </a:stretch>
              </a:blipFill>
              <a:ln>
                <a:solidFill>
                  <a:schemeClr val="tx1"/>
                </a:solidFill>
              </a:ln>
            </p:spPr>
            <p:txBody>
              <a:bodyPr/>
              <a:lstStyle/>
              <a:p>
                <a:r>
                  <a:rPr lang="en-US">
                    <a:noFill/>
                  </a:rPr>
                  <a:t> </a:t>
                </a:r>
              </a:p>
            </p:txBody>
          </p:sp>
        </mc:Fallback>
      </mc:AlternateContent>
      <p:sp>
        <p:nvSpPr>
          <p:cNvPr id="46" name="TextBox 45">
            <a:extLst>
              <a:ext uri="{FF2B5EF4-FFF2-40B4-BE49-F238E27FC236}">
                <a16:creationId xmlns:a16="http://schemas.microsoft.com/office/drawing/2014/main" id="{AB7A0C69-981A-0C5E-7A37-0C46BA4D07FC}"/>
              </a:ext>
            </a:extLst>
          </p:cNvPr>
          <p:cNvSpPr txBox="1"/>
          <p:nvPr/>
        </p:nvSpPr>
        <p:spPr>
          <a:xfrm>
            <a:off x="6686392" y="4941535"/>
            <a:ext cx="4050671" cy="338554"/>
          </a:xfrm>
          <a:prstGeom prst="rect">
            <a:avLst/>
          </a:prstGeom>
          <a:noFill/>
        </p:spPr>
        <p:txBody>
          <a:bodyPr wrap="square" rtlCol="0">
            <a:spAutoFit/>
          </a:bodyPr>
          <a:lstStyle/>
          <a:p>
            <a:pPr marL="285750" indent="-285750">
              <a:buFont typeface="Wingdings" panose="05000000000000000000" pitchFamily="2" charset="2"/>
              <a:buChar char="q"/>
            </a:pPr>
            <a:r>
              <a:rPr lang="en-US" sz="1600" b="1">
                <a:latin typeface="Lato" panose="020F0502020204030203" pitchFamily="34" charset="0"/>
              </a:rPr>
              <a:t>Logistic</a:t>
            </a:r>
            <a:endParaRPr lang="en-US" sz="1600">
              <a:latin typeface="Lato" panose="020F0502020204030203" pitchFamily="34" charset="0"/>
            </a:endParaRPr>
          </a:p>
        </p:txBody>
      </p:sp>
      <mc:AlternateContent xmlns:mc="http://schemas.openxmlformats.org/markup-compatibility/2006" xmlns:a14="http://schemas.microsoft.com/office/drawing/2010/main">
        <mc:Choice Requires="a14">
          <p:sp>
            <p:nvSpPr>
              <p:cNvPr id="47" name="Hình chữ nhật 17">
                <a:extLst>
                  <a:ext uri="{FF2B5EF4-FFF2-40B4-BE49-F238E27FC236}">
                    <a16:creationId xmlns:a16="http://schemas.microsoft.com/office/drawing/2014/main" id="{3825B5EB-3B54-0029-7937-73EBAB3DBD3C}"/>
                  </a:ext>
                </a:extLst>
              </p:cNvPr>
              <p:cNvSpPr/>
              <p:nvPr/>
            </p:nvSpPr>
            <p:spPr>
              <a:xfrm>
                <a:off x="6442551" y="5280089"/>
                <a:ext cx="4827333" cy="918932"/>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i="1" smtClean="0">
                          <a:solidFill>
                            <a:schemeClr val="tx1"/>
                          </a:solidFill>
                          <a:latin typeface="Cambria Math" panose="02040503050406030204" pitchFamily="18" charset="0"/>
                          <a:ea typeface="Lato" panose="020F0502020204030203" pitchFamily="34" charset="0"/>
                          <a:cs typeface="Lato" panose="020F0502020204030203" pitchFamily="34" charset="0"/>
                        </a:rPr>
                        <m:t>𝑇𝐶𝑃</m:t>
                      </m:r>
                      <m:r>
                        <a:rPr lang="en-US" i="1" smtClean="0">
                          <a:solidFill>
                            <a:schemeClr val="tx1"/>
                          </a:solidFill>
                          <a:latin typeface="Cambria Math" panose="02040503050406030204" pitchFamily="18" charset="0"/>
                          <a:ea typeface="Lato" panose="020F0502020204030203" pitchFamily="34" charset="0"/>
                          <a:cs typeface="Lato" panose="020F0502020204030203" pitchFamily="34" charset="0"/>
                        </a:rPr>
                        <m:t>= </m:t>
                      </m:r>
                      <m:f>
                        <m:fPr>
                          <m:ctrlP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fPr>
                        <m:num>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1</m:t>
                          </m:r>
                        </m:num>
                        <m:den>
                          <m:sSup>
                            <m:sSupPr>
                              <m:ctrlP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sSupPr>
                            <m:e>
                              <m:r>
                                <a:rPr lang="en-US" i="1">
                                  <a:solidFill>
                                    <a:schemeClr val="tx1"/>
                                  </a:solidFill>
                                  <a:latin typeface="Cambria Math" panose="02040503050406030204" pitchFamily="18" charset="0"/>
                                  <a:ea typeface="Lato" panose="020F0502020204030203" pitchFamily="34" charset="0"/>
                                  <a:cs typeface="Lato" panose="020F0502020204030203" pitchFamily="34" charset="0"/>
                                </a:rPr>
                                <m:t>1+</m:t>
                              </m:r>
                              <m:d>
                                <m:dPr>
                                  <m:ctrlPr>
                                    <a:rPr lang="en-US" i="1">
                                      <a:solidFill>
                                        <a:schemeClr val="tx1"/>
                                      </a:solidFill>
                                      <a:latin typeface="Cambria Math" panose="02040503050406030204" pitchFamily="18" charset="0"/>
                                      <a:ea typeface="Lato" panose="020F0502020204030203" pitchFamily="34" charset="0"/>
                                      <a:cs typeface="Lato" panose="020F0502020204030203" pitchFamily="34" charset="0"/>
                                    </a:rPr>
                                  </m:ctrlPr>
                                </m:dPr>
                                <m:e>
                                  <m:f>
                                    <m:fPr>
                                      <m:ctrlPr>
                                        <a:rPr lang="en-US" i="1">
                                          <a:solidFill>
                                            <a:schemeClr val="tx1"/>
                                          </a:solidFill>
                                          <a:latin typeface="Cambria Math" panose="02040503050406030204" pitchFamily="18" charset="0"/>
                                          <a:ea typeface="Lato" panose="020F0502020204030203" pitchFamily="34" charset="0"/>
                                          <a:cs typeface="Lato" panose="020F0502020204030203" pitchFamily="34" charset="0"/>
                                        </a:rPr>
                                      </m:ctrlPr>
                                    </m:fPr>
                                    <m:num>
                                      <m:sSub>
                                        <m:sSubPr>
                                          <m:ctrlPr>
                                            <a:rPr lang="en-US" i="1">
                                              <a:solidFill>
                                                <a:schemeClr val="tx1"/>
                                              </a:solidFill>
                                              <a:latin typeface="Cambria Math" panose="02040503050406030204" pitchFamily="18" charset="0"/>
                                              <a:ea typeface="Lato" panose="020F0502020204030203" pitchFamily="34" charset="0"/>
                                              <a:cs typeface="Lato" panose="020F0502020204030203" pitchFamily="34" charset="0"/>
                                            </a:rPr>
                                          </m:ctrlPr>
                                        </m:sSubPr>
                                        <m:e>
                                          <m:r>
                                            <a:rPr lang="en-US" i="1">
                                              <a:solidFill>
                                                <a:schemeClr val="tx1"/>
                                              </a:solidFill>
                                              <a:latin typeface="Cambria Math" panose="02040503050406030204" pitchFamily="18" charset="0"/>
                                              <a:ea typeface="Lato" panose="020F0502020204030203" pitchFamily="34" charset="0"/>
                                              <a:cs typeface="Lato" panose="020F0502020204030203" pitchFamily="34" charset="0"/>
                                            </a:rPr>
                                            <m:t>𝑇</m:t>
                                          </m:r>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𝐶</m:t>
                                          </m:r>
                                          <m:r>
                                            <a:rPr lang="en-US" i="1">
                                              <a:solidFill>
                                                <a:schemeClr val="tx1"/>
                                              </a:solidFill>
                                              <a:latin typeface="Cambria Math" panose="02040503050406030204" pitchFamily="18" charset="0"/>
                                              <a:ea typeface="Lato" panose="020F0502020204030203" pitchFamily="34" charset="0"/>
                                              <a:cs typeface="Lato" panose="020F0502020204030203" pitchFamily="34" charset="0"/>
                                            </a:rPr>
                                            <m:t>𝐷</m:t>
                                          </m:r>
                                        </m:e>
                                        <m:sub>
                                          <m:r>
                                            <a:rPr lang="en-US" i="1">
                                              <a:solidFill>
                                                <a:schemeClr val="tx1"/>
                                              </a:solidFill>
                                              <a:latin typeface="Cambria Math" panose="02040503050406030204" pitchFamily="18" charset="0"/>
                                              <a:ea typeface="Lato" panose="020F0502020204030203" pitchFamily="34" charset="0"/>
                                              <a:cs typeface="Lato" panose="020F0502020204030203" pitchFamily="34" charset="0"/>
                                            </a:rPr>
                                            <m:t>50</m:t>
                                          </m:r>
                                        </m:sub>
                                      </m:sSub>
                                    </m:num>
                                    <m:den>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𝑔</m:t>
                                      </m:r>
                                      <m:r>
                                        <a:rPr lang="en-US" i="1">
                                          <a:solidFill>
                                            <a:schemeClr val="tx1"/>
                                          </a:solidFill>
                                          <a:latin typeface="Cambria Math" panose="02040503050406030204" pitchFamily="18" charset="0"/>
                                          <a:ea typeface="Lato" panose="020F0502020204030203" pitchFamily="34" charset="0"/>
                                          <a:cs typeface="Lato" panose="020F0502020204030203" pitchFamily="34" charset="0"/>
                                        </a:rPr>
                                        <m:t>𝐸𝑈𝐷</m:t>
                                      </m:r>
                                    </m:den>
                                  </m:f>
                                </m:e>
                              </m:d>
                            </m:e>
                            <m:sup>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4</m:t>
                              </m:r>
                              <m:sSub>
                                <m:sSubPr>
                                  <m:ctrlP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sSubPr>
                                <m:e>
                                  <m:r>
                                    <a:rPr lang="en-US" b="0" i="1" smtClean="0">
                                      <a:solidFill>
                                        <a:schemeClr val="tx1"/>
                                      </a:solidFill>
                                      <a:latin typeface="Cambria Math" panose="02040503050406030204" pitchFamily="18" charset="0"/>
                                    </a:rPr>
                                    <m:t>𝛾</m:t>
                                  </m:r>
                                </m:e>
                                <m:sub>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50</m:t>
                                  </m:r>
                                </m:sub>
                              </m:sSub>
                            </m:sup>
                          </m:sSup>
                        </m:den>
                      </m:f>
                    </m:oMath>
                  </m:oMathPara>
                </a14:m>
                <a:endParaRPr lang="en-US">
                  <a:solidFill>
                    <a:schemeClr val="tx1"/>
                  </a:solidFill>
                  <a:latin typeface="Lato" panose="020F0502020204030203" pitchFamily="34" charset="0"/>
                </a:endParaRPr>
              </a:p>
            </p:txBody>
          </p:sp>
        </mc:Choice>
        <mc:Fallback xmlns="">
          <p:sp>
            <p:nvSpPr>
              <p:cNvPr id="47" name="Hình chữ nhật 17">
                <a:extLst>
                  <a:ext uri="{FF2B5EF4-FFF2-40B4-BE49-F238E27FC236}">
                    <a16:creationId xmlns:a16="http://schemas.microsoft.com/office/drawing/2014/main" id="{3825B5EB-3B54-0029-7937-73EBAB3DBD3C}"/>
                  </a:ext>
                </a:extLst>
              </p:cNvPr>
              <p:cNvSpPr>
                <a:spLocks noRot="1" noChangeAspect="1" noMove="1" noResize="1" noEditPoints="1" noAdjustHandles="1" noChangeArrowheads="1" noChangeShapeType="1" noTextEdit="1"/>
              </p:cNvSpPr>
              <p:nvPr/>
            </p:nvSpPr>
            <p:spPr>
              <a:xfrm>
                <a:off x="6442551" y="5280089"/>
                <a:ext cx="4827333" cy="918932"/>
              </a:xfrm>
              <a:prstGeom prst="rect">
                <a:avLst/>
              </a:prstGeom>
              <a:blipFill>
                <a:blip r:embed="rId6"/>
                <a:stretch>
                  <a:fillRect/>
                </a:stretch>
              </a:blipFill>
              <a:ln>
                <a:solidFill>
                  <a:schemeClr val="tx1"/>
                </a:solidFill>
              </a:ln>
            </p:spPr>
            <p:txBody>
              <a:bodyPr/>
              <a:lstStyle/>
              <a:p>
                <a:r>
                  <a:rPr lang="vi-VN">
                    <a:noFill/>
                  </a:rPr>
                  <a:t> </a:t>
                </a:r>
              </a:p>
            </p:txBody>
          </p:sp>
        </mc:Fallback>
      </mc:AlternateContent>
      <p:sp>
        <p:nvSpPr>
          <p:cNvPr id="48" name="TextBox 47">
            <a:extLst>
              <a:ext uri="{FF2B5EF4-FFF2-40B4-BE49-F238E27FC236}">
                <a16:creationId xmlns:a16="http://schemas.microsoft.com/office/drawing/2014/main" id="{F5FC72AF-07EC-6CCD-C10A-043B0D987F21}"/>
              </a:ext>
            </a:extLst>
          </p:cNvPr>
          <p:cNvSpPr txBox="1"/>
          <p:nvPr/>
        </p:nvSpPr>
        <p:spPr>
          <a:xfrm>
            <a:off x="0" y="1145376"/>
            <a:ext cx="8168640" cy="400110"/>
          </a:xfrm>
          <a:prstGeom prst="rect">
            <a:avLst/>
          </a:prstGeom>
          <a:noFill/>
        </p:spPr>
        <p:txBody>
          <a:bodyPr wrap="square">
            <a:spAutoFit/>
          </a:bodyPr>
          <a:lstStyle/>
          <a:p>
            <a:pPr marL="342900" indent="-342900">
              <a:buFont typeface="Wingdings" panose="05000000000000000000" pitchFamily="2" charset="2"/>
              <a:buChar char="Ø"/>
            </a:pPr>
            <a:r>
              <a:rPr lang="en-US" sz="2000" b="1">
                <a:latin typeface="Lato" panose="020F0502020204030203" pitchFamily="34" charset="0"/>
                <a:ea typeface="Lato" panose="020F0502020204030203" pitchFamily="34" charset="0"/>
                <a:cs typeface="Lato" panose="020F0502020204030203" pitchFamily="34" charset="0"/>
              </a:rPr>
              <a:t>Calculating theory of TCP và NTCP</a:t>
            </a:r>
            <a:endParaRPr lang="vi-VN" sz="2000" b="1">
              <a:latin typeface="Lato" panose="020F0502020204030203" pitchFamily="34" charset="0"/>
              <a:ea typeface="Lato" panose="020F0502020204030203" pitchFamily="34" charset="0"/>
              <a:cs typeface="Lato" panose="020F0502020204030203" pitchFamily="34" charset="0"/>
            </a:endParaRPr>
          </a:p>
        </p:txBody>
      </p:sp>
      <p:sp>
        <p:nvSpPr>
          <p:cNvPr id="49" name="Rectangle 48">
            <a:extLst>
              <a:ext uri="{FF2B5EF4-FFF2-40B4-BE49-F238E27FC236}">
                <a16:creationId xmlns:a16="http://schemas.microsoft.com/office/drawing/2014/main" id="{F3EB981B-36D3-2524-0A1F-CE9595B9DBED}"/>
              </a:ext>
            </a:extLst>
          </p:cNvPr>
          <p:cNvSpPr/>
          <p:nvPr/>
        </p:nvSpPr>
        <p:spPr>
          <a:xfrm>
            <a:off x="714368" y="1890418"/>
            <a:ext cx="5051383" cy="782394"/>
          </a:xfrm>
          <a:prstGeom prst="rect">
            <a:avLst/>
          </a:prstGeom>
        </p:spPr>
        <p:txBody>
          <a:bodyPr wrap="none">
            <a:spAutoFit/>
          </a:bodyPr>
          <a:lstStyle/>
          <a:p>
            <a:pPr marL="285750" indent="-285750">
              <a:lnSpc>
                <a:spcPct val="150000"/>
              </a:lnSpc>
              <a:buFont typeface="Arial" panose="020B0604020202020204" pitchFamily="34" charset="0"/>
              <a:buChar char="•"/>
            </a:pPr>
            <a:r>
              <a:rPr lang="en-US" sz="1600">
                <a:latin typeface="Lato" panose="020F0502020204030203" pitchFamily="34" charset="0"/>
                <a:ea typeface="Lato" panose="020F0502020204030203" pitchFamily="34" charset="0"/>
                <a:cs typeface="Lato" panose="020F0502020204030203" pitchFamily="34" charset="0"/>
              </a:rPr>
              <a:t>Convert nonuniform dose to nominal uniform dose.</a:t>
            </a:r>
          </a:p>
          <a:p>
            <a:pPr marL="285750" indent="-285750">
              <a:lnSpc>
                <a:spcPct val="150000"/>
              </a:lnSpc>
              <a:buFont typeface="Arial" panose="020B0604020202020204" pitchFamily="34" charset="0"/>
              <a:buChar char="•"/>
            </a:pPr>
            <a:r>
              <a:rPr lang="en-US" sz="1600">
                <a:latin typeface="Lato" panose="020F0502020204030203" pitchFamily="34" charset="0"/>
                <a:ea typeface="Lato" panose="020F0502020204030203" pitchFamily="34" charset="0"/>
                <a:cs typeface="Lato" panose="020F0502020204030203" pitchFamily="34" charset="0"/>
              </a:rPr>
              <a:t>“a: reflects the tissue’s properties.</a:t>
            </a:r>
          </a:p>
        </p:txBody>
      </p:sp>
      <p:sp>
        <p:nvSpPr>
          <p:cNvPr id="50" name="Hộp Văn bản 5">
            <a:extLst>
              <a:ext uri="{FF2B5EF4-FFF2-40B4-BE49-F238E27FC236}">
                <a16:creationId xmlns:a16="http://schemas.microsoft.com/office/drawing/2014/main" id="{8211979D-2654-96B0-9E7D-C502B1935C9C}"/>
              </a:ext>
            </a:extLst>
          </p:cNvPr>
          <p:cNvSpPr txBox="1"/>
          <p:nvPr/>
        </p:nvSpPr>
        <p:spPr>
          <a:xfrm>
            <a:off x="640145" y="1510905"/>
            <a:ext cx="4721146" cy="369332"/>
          </a:xfrm>
          <a:prstGeom prst="rect">
            <a:avLst/>
          </a:prstGeom>
          <a:noFill/>
        </p:spPr>
        <p:txBody>
          <a:bodyPr wrap="square" rtlCol="0">
            <a:spAutoFit/>
          </a:bodyPr>
          <a:lstStyle/>
          <a:p>
            <a:r>
              <a:rPr lang="en-US" b="1">
                <a:latin typeface="Lato" panose="020F0502020204030203" pitchFamily="34" charset="0"/>
                <a:ea typeface="Lato" panose="020F0502020204030203" pitchFamily="34" charset="0"/>
                <a:cs typeface="Lato" panose="020F0502020204030203" pitchFamily="34" charset="0"/>
              </a:rPr>
              <a:t>Equivalent Uniform Dose (EUD)</a:t>
            </a:r>
          </a:p>
        </p:txBody>
      </p:sp>
      <mc:AlternateContent xmlns:mc="http://schemas.openxmlformats.org/markup-compatibility/2006" xmlns:a14="http://schemas.microsoft.com/office/drawing/2010/main">
        <mc:Choice Requires="a14">
          <p:sp>
            <p:nvSpPr>
              <p:cNvPr id="51" name="Hình chữ nhật 17">
                <a:extLst>
                  <a:ext uri="{FF2B5EF4-FFF2-40B4-BE49-F238E27FC236}">
                    <a16:creationId xmlns:a16="http://schemas.microsoft.com/office/drawing/2014/main" id="{DEF16E63-2764-00D3-D890-5B95E307ACDB}"/>
                  </a:ext>
                </a:extLst>
              </p:cNvPr>
              <p:cNvSpPr/>
              <p:nvPr/>
            </p:nvSpPr>
            <p:spPr>
              <a:xfrm>
                <a:off x="6686392" y="1228979"/>
                <a:ext cx="3839368" cy="1035190"/>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b="0" i="1" smtClean="0">
                          <a:solidFill>
                            <a:schemeClr val="tx1"/>
                          </a:solidFill>
                          <a:latin typeface="Cambria Math" panose="02040503050406030204" pitchFamily="18" charset="0"/>
                        </a:rPr>
                        <m:t>𝑔𝐸𝑈𝐷</m:t>
                      </m:r>
                      <m:r>
                        <a:rPr lang="en-US" b="0" i="1" smtClean="0">
                          <a:solidFill>
                            <a:schemeClr val="tx1"/>
                          </a:solidFill>
                          <a:latin typeface="Cambria Math" panose="02040503050406030204" pitchFamily="18" charset="0"/>
                        </a:rPr>
                        <m:t>= </m:t>
                      </m:r>
                      <m:sSup>
                        <m:sSupPr>
                          <m:ctrlPr>
                            <a:rPr lang="en-US" b="0" i="1" smtClean="0">
                              <a:solidFill>
                                <a:schemeClr val="tx1"/>
                              </a:solidFill>
                              <a:latin typeface="Cambria Math" panose="02040503050406030204" pitchFamily="18" charset="0"/>
                            </a:rPr>
                          </m:ctrlPr>
                        </m:sSupPr>
                        <m:e>
                          <m:d>
                            <m:dPr>
                              <m:ctrlPr>
                                <a:rPr lang="en-US" b="0" i="1" smtClean="0">
                                  <a:solidFill>
                                    <a:schemeClr val="tx1"/>
                                  </a:solidFill>
                                  <a:latin typeface="Cambria Math" panose="02040503050406030204" pitchFamily="18" charset="0"/>
                                </a:rPr>
                              </m:ctrlPr>
                            </m:dPr>
                            <m:e>
                              <m:nary>
                                <m:naryPr>
                                  <m:chr m:val="∑"/>
                                  <m:supHide m:val="on"/>
                                  <m:ctrlPr>
                                    <a:rPr lang="en-US" b="0" i="1" smtClean="0">
                                      <a:solidFill>
                                        <a:schemeClr val="tx1"/>
                                      </a:solidFill>
                                      <a:latin typeface="Cambria Math" panose="02040503050406030204" pitchFamily="18" charset="0"/>
                                    </a:rPr>
                                  </m:ctrlPr>
                                </m:naryPr>
                                <m:sub>
                                  <m:r>
                                    <m:rPr>
                                      <m:brk m:alnAt="7"/>
                                    </m:rPr>
                                    <a:rPr lang="en-US" b="0" i="1" smtClean="0">
                                      <a:solidFill>
                                        <a:schemeClr val="tx1"/>
                                      </a:solidFill>
                                      <a:latin typeface="Cambria Math" panose="02040503050406030204" pitchFamily="18" charset="0"/>
                                    </a:rPr>
                                    <m:t>𝑖</m:t>
                                  </m:r>
                                </m:sub>
                                <m:sup/>
                                <m:e>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𝑣</m:t>
                                      </m:r>
                                    </m:e>
                                    <m:sub>
                                      <m:r>
                                        <a:rPr lang="en-US" b="0" i="1" smtClean="0">
                                          <a:solidFill>
                                            <a:schemeClr val="tx1"/>
                                          </a:solidFill>
                                          <a:latin typeface="Cambria Math" panose="02040503050406030204" pitchFamily="18" charset="0"/>
                                        </a:rPr>
                                        <m:t>𝑖</m:t>
                                      </m:r>
                                    </m:sub>
                                  </m:sSub>
                                  <m:sSubSup>
                                    <m:sSubSupPr>
                                      <m:ctrlPr>
                                        <a:rPr lang="en-US" b="0" i="1" smtClean="0">
                                          <a:solidFill>
                                            <a:schemeClr val="tx1"/>
                                          </a:solidFill>
                                          <a:latin typeface="Cambria Math" panose="02040503050406030204" pitchFamily="18" charset="0"/>
                                        </a:rPr>
                                      </m:ctrlPr>
                                    </m:sSubSupPr>
                                    <m:e>
                                      <m:r>
                                        <a:rPr lang="en-US" b="0" i="1" smtClean="0">
                                          <a:solidFill>
                                            <a:schemeClr val="tx1"/>
                                          </a:solidFill>
                                          <a:latin typeface="Cambria Math" panose="02040503050406030204" pitchFamily="18" charset="0"/>
                                        </a:rPr>
                                        <m:t>𝐷</m:t>
                                      </m:r>
                                    </m:e>
                                    <m:sub>
                                      <m:r>
                                        <a:rPr lang="en-US" b="0" i="1" smtClean="0">
                                          <a:solidFill>
                                            <a:schemeClr val="tx1"/>
                                          </a:solidFill>
                                          <a:latin typeface="Cambria Math" panose="02040503050406030204" pitchFamily="18" charset="0"/>
                                        </a:rPr>
                                        <m:t>𝑖</m:t>
                                      </m:r>
                                    </m:sub>
                                    <m:sup>
                                      <m:r>
                                        <a:rPr lang="en-US" b="0" i="1" smtClean="0">
                                          <a:solidFill>
                                            <a:schemeClr val="tx1"/>
                                          </a:solidFill>
                                          <a:latin typeface="Cambria Math" panose="02040503050406030204" pitchFamily="18" charset="0"/>
                                        </a:rPr>
                                        <m:t>𝑎</m:t>
                                      </m:r>
                                    </m:sup>
                                  </m:sSubSup>
                                </m:e>
                              </m:nary>
                            </m:e>
                          </m:d>
                        </m:e>
                        <m:sup>
                          <m:r>
                            <a:rPr lang="en-US" b="0" i="1" smtClean="0">
                              <a:solidFill>
                                <a:schemeClr val="tx1"/>
                              </a:solidFill>
                              <a:latin typeface="Cambria Math" panose="02040503050406030204" pitchFamily="18" charset="0"/>
                            </a:rPr>
                            <m:t>1/</m:t>
                          </m:r>
                          <m:r>
                            <a:rPr lang="en-US" b="0" i="1" smtClean="0">
                              <a:solidFill>
                                <a:schemeClr val="tx1"/>
                              </a:solidFill>
                              <a:latin typeface="Cambria Math" panose="02040503050406030204" pitchFamily="18" charset="0"/>
                            </a:rPr>
                            <m:t>𝑎</m:t>
                          </m:r>
                        </m:sup>
                      </m:sSup>
                    </m:oMath>
                  </m:oMathPara>
                </a14:m>
                <a:endParaRPr lang="en-US">
                  <a:solidFill>
                    <a:schemeClr val="tx1"/>
                  </a:solidFill>
                  <a:latin typeface="Lato" panose="020F0502020204030203" pitchFamily="34" charset="0"/>
                </a:endParaRPr>
              </a:p>
            </p:txBody>
          </p:sp>
        </mc:Choice>
        <mc:Fallback xmlns="">
          <p:sp>
            <p:nvSpPr>
              <p:cNvPr id="51" name="Hình chữ nhật 17">
                <a:extLst>
                  <a:ext uri="{FF2B5EF4-FFF2-40B4-BE49-F238E27FC236}">
                    <a16:creationId xmlns:a16="http://schemas.microsoft.com/office/drawing/2014/main" id="{DEF16E63-2764-00D3-D890-5B95E307ACDB}"/>
                  </a:ext>
                </a:extLst>
              </p:cNvPr>
              <p:cNvSpPr>
                <a:spLocks noRot="1" noChangeAspect="1" noMove="1" noResize="1" noEditPoints="1" noAdjustHandles="1" noChangeArrowheads="1" noChangeShapeType="1" noTextEdit="1"/>
              </p:cNvSpPr>
              <p:nvPr/>
            </p:nvSpPr>
            <p:spPr>
              <a:xfrm>
                <a:off x="6686392" y="1228979"/>
                <a:ext cx="3839368" cy="1035190"/>
              </a:xfrm>
              <a:prstGeom prst="rect">
                <a:avLst/>
              </a:prstGeom>
              <a:blipFill>
                <a:blip r:embed="rId7"/>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Rectangle 51">
                <a:extLst>
                  <a:ext uri="{FF2B5EF4-FFF2-40B4-BE49-F238E27FC236}">
                    <a16:creationId xmlns:a16="http://schemas.microsoft.com/office/drawing/2014/main" id="{F2B82DE4-5638-DC07-68F0-C05DF19F7A35}"/>
                  </a:ext>
                </a:extLst>
              </p:cNvPr>
              <p:cNvSpPr/>
              <p:nvPr/>
            </p:nvSpPr>
            <p:spPr>
              <a:xfrm>
                <a:off x="6463120" y="2295363"/>
                <a:ext cx="2456122" cy="783933"/>
              </a:xfrm>
              <a:prstGeom prst="rect">
                <a:avLst/>
              </a:prstGeom>
            </p:spPr>
            <p:txBody>
              <a:bodyPr wrap="none">
                <a:spAutoFit/>
              </a:bodyPr>
              <a:lstStyle/>
              <a:p>
                <a:pPr marL="285750" indent="-285750">
                  <a:lnSpc>
                    <a:spcPct val="150000"/>
                  </a:lnSpc>
                  <a:buFont typeface="Arial" panose="020B0604020202020204" pitchFamily="34" charset="0"/>
                  <a:buChar char="•"/>
                </a:pPr>
                <a:r>
                  <a:rPr lang="en-US" sz="1600">
                    <a:latin typeface="Lato" panose="020F0502020204030203" pitchFamily="34" charset="0"/>
                    <a:ea typeface="Lato" panose="020F0502020204030203" pitchFamily="34" charset="0"/>
                    <a:cs typeface="Lato" panose="020F0502020204030203" pitchFamily="34" charset="0"/>
                  </a:rPr>
                  <a:t>a → − </a:t>
                </a:r>
                <a14:m>
                  <m:oMath xmlns:m="http://schemas.openxmlformats.org/officeDocument/2006/math">
                    <m:r>
                      <a:rPr lang="en-US" sz="1600" smtClean="0">
                        <a:latin typeface="Cambria Math" panose="02040503050406030204" pitchFamily="18" charset="0"/>
                      </a:rPr>
                      <m:t>∞</m:t>
                    </m:r>
                  </m:oMath>
                </a14:m>
                <a:r>
                  <a:rPr lang="en-US" sz="1600">
                    <a:latin typeface="Lato" panose="020F0502020204030203" pitchFamily="34" charset="0"/>
                    <a:ea typeface="Lato" panose="020F0502020204030203" pitchFamily="34" charset="0"/>
                    <a:cs typeface="Lato" panose="020F0502020204030203" pitchFamily="34" charset="0"/>
                  </a:rPr>
                  <a:t>, tumor tissue</a:t>
                </a:r>
              </a:p>
              <a:p>
                <a:pPr marL="285750" indent="-285750">
                  <a:lnSpc>
                    <a:spcPct val="150000"/>
                  </a:lnSpc>
                  <a:buFont typeface="Arial" panose="020B0604020202020204" pitchFamily="34" charset="0"/>
                  <a:buChar char="•"/>
                </a:pPr>
                <a:r>
                  <a:rPr lang="en-US" sz="1600">
                    <a:latin typeface="Lato" panose="020F0502020204030203" pitchFamily="34" charset="0"/>
                    <a:ea typeface="Lato" panose="020F0502020204030203" pitchFamily="34" charset="0"/>
                    <a:cs typeface="Lato" panose="020F0502020204030203" pitchFamily="34" charset="0"/>
                  </a:rPr>
                  <a:t>a → + </a:t>
                </a:r>
                <a14:m>
                  <m:oMath xmlns:m="http://schemas.openxmlformats.org/officeDocument/2006/math">
                    <m:r>
                      <a:rPr lang="en-US" sz="1600">
                        <a:latin typeface="Cambria Math" panose="02040503050406030204" pitchFamily="18" charset="0"/>
                      </a:rPr>
                      <m:t>∞</m:t>
                    </m:r>
                  </m:oMath>
                </a14:m>
                <a:r>
                  <a:rPr lang="en-US" sz="1600">
                    <a:latin typeface="Lato" panose="020F0502020204030203" pitchFamily="34" charset="0"/>
                    <a:ea typeface="Lato" panose="020F0502020204030203" pitchFamily="34" charset="0"/>
                    <a:cs typeface="Lato" panose="020F0502020204030203" pitchFamily="34" charset="0"/>
                  </a:rPr>
                  <a:t>, serial tissue</a:t>
                </a:r>
              </a:p>
            </p:txBody>
          </p:sp>
        </mc:Choice>
        <mc:Fallback xmlns="">
          <p:sp>
            <p:nvSpPr>
              <p:cNvPr id="52" name="Rectangle 51">
                <a:extLst>
                  <a:ext uri="{FF2B5EF4-FFF2-40B4-BE49-F238E27FC236}">
                    <a16:creationId xmlns:a16="http://schemas.microsoft.com/office/drawing/2014/main" id="{F2B82DE4-5638-DC07-68F0-C05DF19F7A35}"/>
                  </a:ext>
                </a:extLst>
              </p:cNvPr>
              <p:cNvSpPr>
                <a:spLocks noRot="1" noChangeAspect="1" noMove="1" noResize="1" noEditPoints="1" noAdjustHandles="1" noChangeArrowheads="1" noChangeShapeType="1" noTextEdit="1"/>
              </p:cNvSpPr>
              <p:nvPr/>
            </p:nvSpPr>
            <p:spPr>
              <a:xfrm>
                <a:off x="6463120" y="2295363"/>
                <a:ext cx="2456122" cy="783933"/>
              </a:xfrm>
              <a:prstGeom prst="rect">
                <a:avLst/>
              </a:prstGeom>
              <a:blipFill>
                <a:blip r:embed="rId8"/>
                <a:stretch>
                  <a:fillRect l="-993" b="-9375"/>
                </a:stretch>
              </a:blipFill>
            </p:spPr>
            <p:txBody>
              <a:bodyPr/>
              <a:lstStyle/>
              <a:p>
                <a:r>
                  <a:rPr lang="vi-VN">
                    <a:noFill/>
                  </a:rPr>
                  <a:t> </a:t>
                </a:r>
              </a:p>
            </p:txBody>
          </p:sp>
        </mc:Fallback>
      </mc:AlternateContent>
      <p:sp>
        <p:nvSpPr>
          <p:cNvPr id="55" name="TextBox 54">
            <a:extLst>
              <a:ext uri="{FF2B5EF4-FFF2-40B4-BE49-F238E27FC236}">
                <a16:creationId xmlns:a16="http://schemas.microsoft.com/office/drawing/2014/main" id="{F6E16225-D1C0-9C0F-F207-E000FE0C3257}"/>
              </a:ext>
            </a:extLst>
          </p:cNvPr>
          <p:cNvSpPr txBox="1"/>
          <p:nvPr/>
        </p:nvSpPr>
        <p:spPr>
          <a:xfrm>
            <a:off x="167148" y="793069"/>
            <a:ext cx="8168640" cy="400110"/>
          </a:xfrm>
          <a:prstGeom prst="rect">
            <a:avLst/>
          </a:prstGeom>
          <a:noFill/>
        </p:spPr>
        <p:txBody>
          <a:bodyPr wrap="square">
            <a:spAutoFit/>
          </a:bodyPr>
          <a:lstStyle/>
          <a:p>
            <a:r>
              <a:rPr lang="en-US" sz="2000" b="1">
                <a:latin typeface="Lato" panose="020F0502020204030203" pitchFamily="34" charset="0"/>
                <a:ea typeface="Lato" panose="020F0502020204030203" pitchFamily="34" charset="0"/>
                <a:cs typeface="Lato" panose="020F0502020204030203" pitchFamily="34" charset="0"/>
              </a:rPr>
              <a:t>2.3. Plan evaluation</a:t>
            </a:r>
            <a:endParaRPr lang="vi-VN" sz="2000" b="1">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080372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71B750-32F9-78C7-49BA-EAD2418BC87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BE46A86-3C2B-E375-8133-CC93409E73D6}"/>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 Method</a:t>
            </a:r>
          </a:p>
        </p:txBody>
      </p:sp>
      <p:sp>
        <p:nvSpPr>
          <p:cNvPr id="3" name="TextBox 2">
            <a:extLst>
              <a:ext uri="{FF2B5EF4-FFF2-40B4-BE49-F238E27FC236}">
                <a16:creationId xmlns:a16="http://schemas.microsoft.com/office/drawing/2014/main" id="{688CD21B-34C7-5E62-672E-E56381F68E11}"/>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13</a:t>
            </a:fld>
            <a:endParaRPr lang="vi-VN"/>
          </a:p>
        </p:txBody>
      </p:sp>
      <p:sp>
        <p:nvSpPr>
          <p:cNvPr id="4" name="TextBox 3">
            <a:extLst>
              <a:ext uri="{FF2B5EF4-FFF2-40B4-BE49-F238E27FC236}">
                <a16:creationId xmlns:a16="http://schemas.microsoft.com/office/drawing/2014/main" id="{526531AA-D39E-0CD4-626A-AC5E7A4862B4}"/>
              </a:ext>
            </a:extLst>
          </p:cNvPr>
          <p:cNvSpPr txBox="1"/>
          <p:nvPr/>
        </p:nvSpPr>
        <p:spPr>
          <a:xfrm>
            <a:off x="0" y="1140306"/>
            <a:ext cx="8168640" cy="400110"/>
          </a:xfrm>
          <a:prstGeom prst="rect">
            <a:avLst/>
          </a:prstGeom>
          <a:noFill/>
        </p:spPr>
        <p:txBody>
          <a:bodyPr wrap="square">
            <a:spAutoFit/>
          </a:bodyPr>
          <a:lstStyle/>
          <a:p>
            <a:pPr marL="342900" indent="-342900">
              <a:buFont typeface="Wingdings" panose="05000000000000000000" pitchFamily="2" charset="2"/>
              <a:buChar char="Ø"/>
            </a:pPr>
            <a:r>
              <a:rPr lang="en-US" sz="2000" b="1">
                <a:latin typeface="Lato" panose="020F0502020204030203" pitchFamily="34" charset="0"/>
                <a:ea typeface="Lato" panose="020F0502020204030203" pitchFamily="34" charset="0"/>
                <a:cs typeface="Lato" panose="020F0502020204030203" pitchFamily="34" charset="0"/>
              </a:rPr>
              <a:t>Parameter used for biological models</a:t>
            </a:r>
            <a:endParaRPr lang="vi-VN" sz="2000" b="1">
              <a:latin typeface="Lato" panose="020F0502020204030203" pitchFamily="34" charset="0"/>
              <a:ea typeface="Lato" panose="020F0502020204030203" pitchFamily="34" charset="0"/>
              <a:cs typeface="Lato" panose="020F0502020204030203" pitchFamily="34" charset="0"/>
            </a:endParaRPr>
          </a:p>
        </p:txBody>
      </p:sp>
      <p:graphicFrame>
        <p:nvGraphicFramePr>
          <p:cNvPr id="5" name="Table 4">
            <a:extLst>
              <a:ext uri="{FF2B5EF4-FFF2-40B4-BE49-F238E27FC236}">
                <a16:creationId xmlns:a16="http://schemas.microsoft.com/office/drawing/2014/main" id="{DBEF6C8F-B789-2E62-E6D1-D41BDFB237BB}"/>
              </a:ext>
            </a:extLst>
          </p:cNvPr>
          <p:cNvGraphicFramePr>
            <a:graphicFrameLocks noGrp="1"/>
          </p:cNvGraphicFramePr>
          <p:nvPr>
            <p:extLst>
              <p:ext uri="{D42A27DB-BD31-4B8C-83A1-F6EECF244321}">
                <p14:modId xmlns:p14="http://schemas.microsoft.com/office/powerpoint/2010/main" val="620816704"/>
              </p:ext>
            </p:extLst>
          </p:nvPr>
        </p:nvGraphicFramePr>
        <p:xfrm>
          <a:off x="1413905" y="2074521"/>
          <a:ext cx="9364190" cy="1398113"/>
        </p:xfrm>
        <a:graphic>
          <a:graphicData uri="http://schemas.openxmlformats.org/drawingml/2006/table">
            <a:tbl>
              <a:tblPr firstRow="1" firstCol="1" bandRow="1">
                <a:tableStyleId>{5C22544A-7EE6-4342-B048-85BDC9FD1C3A}</a:tableStyleId>
              </a:tblPr>
              <a:tblGrid>
                <a:gridCol w="1560404">
                  <a:extLst>
                    <a:ext uri="{9D8B030D-6E8A-4147-A177-3AD203B41FA5}">
                      <a16:colId xmlns:a16="http://schemas.microsoft.com/office/drawing/2014/main" val="2582436265"/>
                    </a:ext>
                  </a:extLst>
                </a:gridCol>
                <a:gridCol w="1560404">
                  <a:extLst>
                    <a:ext uri="{9D8B030D-6E8A-4147-A177-3AD203B41FA5}">
                      <a16:colId xmlns:a16="http://schemas.microsoft.com/office/drawing/2014/main" val="1598435195"/>
                    </a:ext>
                  </a:extLst>
                </a:gridCol>
                <a:gridCol w="1560404">
                  <a:extLst>
                    <a:ext uri="{9D8B030D-6E8A-4147-A177-3AD203B41FA5}">
                      <a16:colId xmlns:a16="http://schemas.microsoft.com/office/drawing/2014/main" val="808063087"/>
                    </a:ext>
                  </a:extLst>
                </a:gridCol>
                <a:gridCol w="1560404">
                  <a:extLst>
                    <a:ext uri="{9D8B030D-6E8A-4147-A177-3AD203B41FA5}">
                      <a16:colId xmlns:a16="http://schemas.microsoft.com/office/drawing/2014/main" val="3924146630"/>
                    </a:ext>
                  </a:extLst>
                </a:gridCol>
                <a:gridCol w="1561287">
                  <a:extLst>
                    <a:ext uri="{9D8B030D-6E8A-4147-A177-3AD203B41FA5}">
                      <a16:colId xmlns:a16="http://schemas.microsoft.com/office/drawing/2014/main" val="378957435"/>
                    </a:ext>
                  </a:extLst>
                </a:gridCol>
                <a:gridCol w="1561287">
                  <a:extLst>
                    <a:ext uri="{9D8B030D-6E8A-4147-A177-3AD203B41FA5}">
                      <a16:colId xmlns:a16="http://schemas.microsoft.com/office/drawing/2014/main" val="1815693028"/>
                    </a:ext>
                  </a:extLst>
                </a:gridCol>
              </a:tblGrid>
              <a:tr h="426309">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Model</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solidFill>
                            <a:schemeClr val="bg1"/>
                          </a:solidFill>
                          <a:effectLst/>
                          <a:latin typeface="Lato" panose="020F0502020204030203" pitchFamily="34" charset="0"/>
                          <a:ea typeface="Lato" panose="020F0502020204030203" pitchFamily="34" charset="0"/>
                          <a:cs typeface="Lato" panose="020F0502020204030203" pitchFamily="34" charset="0"/>
                        </a:rPr>
                        <a:t>Reference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a</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TCD</a:t>
                      </a:r>
                      <a:r>
                        <a:rPr lang="en-US" sz="1400" baseline="-25000">
                          <a:effectLst/>
                          <a:latin typeface="Lato" panose="020F0502020204030203" pitchFamily="34" charset="0"/>
                          <a:ea typeface="Lato" panose="020F0502020204030203" pitchFamily="34" charset="0"/>
                          <a:cs typeface="Lato" panose="020F0502020204030203" pitchFamily="34" charset="0"/>
                        </a:rPr>
                        <a:t>50</a:t>
                      </a:r>
                      <a:r>
                        <a:rPr lang="en-US" sz="1400">
                          <a:effectLst/>
                          <a:latin typeface="Lato" panose="020F0502020204030203" pitchFamily="34" charset="0"/>
                          <a:ea typeface="Lato" panose="020F0502020204030203" pitchFamily="34" charset="0"/>
                          <a:cs typeface="Lato" panose="020F0502020204030203" pitchFamily="34" charset="0"/>
                        </a:rPr>
                        <a:t> (cGy)</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γ</a:t>
                      </a:r>
                      <a:r>
                        <a:rPr lang="en-US" sz="1400" baseline="-25000">
                          <a:effectLst/>
                          <a:latin typeface="Lato" panose="020F0502020204030203" pitchFamily="34" charset="0"/>
                          <a:ea typeface="Lato" panose="020F0502020204030203" pitchFamily="34" charset="0"/>
                          <a:cs typeface="Lato" panose="020F0502020204030203" pitchFamily="34" charset="0"/>
                        </a:rPr>
                        <a:t>50</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α/β</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0321284"/>
                  </a:ext>
                </a:extLst>
              </a:tr>
              <a:tr h="426309">
                <a:tc>
                  <a:txBody>
                    <a:bodyPr/>
                    <a:lstStyle/>
                    <a:p>
                      <a:pPr algn="ctr">
                        <a:lnSpc>
                          <a:spcPct val="120000"/>
                        </a:lnSpc>
                        <a:spcBef>
                          <a:spcPts val="300"/>
                        </a:spcBef>
                        <a:buNone/>
                      </a:pPr>
                      <a:r>
                        <a:rPr lang="en-US" sz="1400">
                          <a:solidFill>
                            <a:schemeClr val="tx1"/>
                          </a:solidFill>
                          <a:effectLst/>
                          <a:latin typeface="Lato" panose="020F0502020204030203" pitchFamily="34" charset="0"/>
                          <a:ea typeface="Lato" panose="020F0502020204030203" pitchFamily="34" charset="0"/>
                          <a:cs typeface="Lato" panose="020F0502020204030203" pitchFamily="34" charset="0"/>
                        </a:rPr>
                        <a:t>Poisson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solidFill>
                            <a:schemeClr val="tx1"/>
                          </a:solidFill>
                          <a:effectLst/>
                          <a:latin typeface="Lato" panose="020F0502020204030203" pitchFamily="34" charset="0"/>
                          <a:ea typeface="Lato" panose="020F0502020204030203" pitchFamily="34" charset="0"/>
                          <a:cs typeface="Lato" panose="020F0502020204030203" pitchFamily="34" charset="0"/>
                        </a:rPr>
                        <a:t>AAPM Report 166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-10</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4629</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0,95</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solidFill>
                            <a:srgbClr val="000000"/>
                          </a:solidFill>
                          <a:effectLst/>
                          <a:latin typeface="Lato" panose="020F0502020204030203" pitchFamily="34" charset="0"/>
                          <a:ea typeface="Lato" panose="020F0502020204030203" pitchFamily="34" charset="0"/>
                          <a:cs typeface="Lato" panose="020F0502020204030203" pitchFamily="34" charset="0"/>
                        </a:rPr>
                        <a:t>1,5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29904669"/>
                  </a:ext>
                </a:extLst>
              </a:tr>
              <a:tr h="426309">
                <a:tc>
                  <a:txBody>
                    <a:bodyPr/>
                    <a:lstStyle/>
                    <a:p>
                      <a:pPr algn="ctr">
                        <a:lnSpc>
                          <a:spcPct val="120000"/>
                        </a:lnSpc>
                        <a:spcBef>
                          <a:spcPts val="300"/>
                        </a:spcBef>
                        <a:buNone/>
                      </a:pPr>
                      <a:r>
                        <a:rPr lang="en-US" sz="1400">
                          <a:solidFill>
                            <a:schemeClr val="tx1"/>
                          </a:solidFill>
                          <a:effectLst/>
                          <a:latin typeface="Lato" panose="020F0502020204030203" pitchFamily="34" charset="0"/>
                          <a:ea typeface="Lato" panose="020F0502020204030203" pitchFamily="34" charset="0"/>
                          <a:cs typeface="Lato" panose="020F0502020204030203" pitchFamily="34" charset="0"/>
                        </a:rPr>
                        <a:t>Logit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kern="1200">
                          <a:solidFill>
                            <a:schemeClr val="dk1"/>
                          </a:solidFill>
                          <a:effectLst/>
                          <a:latin typeface="Lato" panose="020F0502020204030203" pitchFamily="34" charset="0"/>
                          <a:ea typeface="Lato" panose="020F0502020204030203" pitchFamily="34" charset="0"/>
                          <a:cs typeface="Lato" panose="020F0502020204030203" pitchFamily="34" charset="0"/>
                        </a:rPr>
                        <a:t>Ayşegül Ünal Karabey et al</a:t>
                      </a:r>
                      <a:endParaRPr lang="en-US" sz="140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-10</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2834</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1</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1,2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35512800"/>
                  </a:ext>
                </a:extLst>
              </a:tr>
            </a:tbl>
          </a:graphicData>
        </a:graphic>
      </p:graphicFrame>
      <p:graphicFrame>
        <p:nvGraphicFramePr>
          <p:cNvPr id="6" name="Table 5">
            <a:extLst>
              <a:ext uri="{FF2B5EF4-FFF2-40B4-BE49-F238E27FC236}">
                <a16:creationId xmlns:a16="http://schemas.microsoft.com/office/drawing/2014/main" id="{3547327C-F38F-78EB-F0A5-E85D9E5FAF17}"/>
              </a:ext>
            </a:extLst>
          </p:cNvPr>
          <p:cNvGraphicFramePr>
            <a:graphicFrameLocks noGrp="1"/>
          </p:cNvGraphicFramePr>
          <p:nvPr>
            <p:extLst>
              <p:ext uri="{D42A27DB-BD31-4B8C-83A1-F6EECF244321}">
                <p14:modId xmlns:p14="http://schemas.microsoft.com/office/powerpoint/2010/main" val="347267730"/>
              </p:ext>
            </p:extLst>
          </p:nvPr>
        </p:nvGraphicFramePr>
        <p:xfrm>
          <a:off x="1413906" y="3869446"/>
          <a:ext cx="9364188" cy="2443480"/>
        </p:xfrm>
        <a:graphic>
          <a:graphicData uri="http://schemas.openxmlformats.org/drawingml/2006/table">
            <a:tbl>
              <a:tblPr firstRow="1" firstCol="1" bandRow="1">
                <a:tableStyleId>{5C22544A-7EE6-4342-B048-85BDC9FD1C3A}</a:tableStyleId>
              </a:tblPr>
              <a:tblGrid>
                <a:gridCol w="1179382">
                  <a:extLst>
                    <a:ext uri="{9D8B030D-6E8A-4147-A177-3AD203B41FA5}">
                      <a16:colId xmlns:a16="http://schemas.microsoft.com/office/drawing/2014/main" val="4226609497"/>
                    </a:ext>
                  </a:extLst>
                </a:gridCol>
                <a:gridCol w="1179382">
                  <a:extLst>
                    <a:ext uri="{9D8B030D-6E8A-4147-A177-3AD203B41FA5}">
                      <a16:colId xmlns:a16="http://schemas.microsoft.com/office/drawing/2014/main" val="2147958575"/>
                    </a:ext>
                  </a:extLst>
                </a:gridCol>
                <a:gridCol w="1179382">
                  <a:extLst>
                    <a:ext uri="{9D8B030D-6E8A-4147-A177-3AD203B41FA5}">
                      <a16:colId xmlns:a16="http://schemas.microsoft.com/office/drawing/2014/main" val="176454466"/>
                    </a:ext>
                  </a:extLst>
                </a:gridCol>
                <a:gridCol w="1011398">
                  <a:extLst>
                    <a:ext uri="{9D8B030D-6E8A-4147-A177-3AD203B41FA5}">
                      <a16:colId xmlns:a16="http://schemas.microsoft.com/office/drawing/2014/main" val="3402307309"/>
                    </a:ext>
                  </a:extLst>
                </a:gridCol>
                <a:gridCol w="1011398">
                  <a:extLst>
                    <a:ext uri="{9D8B030D-6E8A-4147-A177-3AD203B41FA5}">
                      <a16:colId xmlns:a16="http://schemas.microsoft.com/office/drawing/2014/main" val="2384135280"/>
                    </a:ext>
                  </a:extLst>
                </a:gridCol>
                <a:gridCol w="891536">
                  <a:extLst>
                    <a:ext uri="{9D8B030D-6E8A-4147-A177-3AD203B41FA5}">
                      <a16:colId xmlns:a16="http://schemas.microsoft.com/office/drawing/2014/main" val="4293116599"/>
                    </a:ext>
                  </a:extLst>
                </a:gridCol>
                <a:gridCol w="989526">
                  <a:extLst>
                    <a:ext uri="{9D8B030D-6E8A-4147-A177-3AD203B41FA5}">
                      <a16:colId xmlns:a16="http://schemas.microsoft.com/office/drawing/2014/main" val="503070190"/>
                    </a:ext>
                  </a:extLst>
                </a:gridCol>
                <a:gridCol w="989526">
                  <a:extLst>
                    <a:ext uri="{9D8B030D-6E8A-4147-A177-3AD203B41FA5}">
                      <a16:colId xmlns:a16="http://schemas.microsoft.com/office/drawing/2014/main" val="4194423583"/>
                    </a:ext>
                  </a:extLst>
                </a:gridCol>
                <a:gridCol w="932658">
                  <a:extLst>
                    <a:ext uri="{9D8B030D-6E8A-4147-A177-3AD203B41FA5}">
                      <a16:colId xmlns:a16="http://schemas.microsoft.com/office/drawing/2014/main" val="3411720405"/>
                    </a:ext>
                  </a:extLst>
                </a:gridCol>
              </a:tblGrid>
              <a:tr h="488696">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Model</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solidFill>
                            <a:schemeClr val="bg1"/>
                          </a:solidFill>
                          <a:effectLst/>
                          <a:latin typeface="Lato" panose="020F0502020204030203" pitchFamily="34" charset="0"/>
                          <a:ea typeface="Lato" panose="020F0502020204030203" pitchFamily="34" charset="0"/>
                          <a:cs typeface="Lato" panose="020F0502020204030203" pitchFamily="34" charset="0"/>
                        </a:rPr>
                        <a:t>Reference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solidFill>
                            <a:schemeClr val="bg1"/>
                          </a:solidFill>
                          <a:effectLst/>
                          <a:latin typeface="Lato" panose="020F0502020204030203" pitchFamily="34" charset="0"/>
                          <a:ea typeface="Lato" panose="020F0502020204030203" pitchFamily="34" charset="0"/>
                          <a:cs typeface="Lato" panose="020F0502020204030203" pitchFamily="34" charset="0"/>
                        </a:rPr>
                        <a:t>Organ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a</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TD</a:t>
                      </a:r>
                      <a:r>
                        <a:rPr lang="en-US" sz="1400" baseline="-25000">
                          <a:effectLst/>
                          <a:latin typeface="Lato" panose="020F0502020204030203" pitchFamily="34" charset="0"/>
                          <a:ea typeface="Lato" panose="020F0502020204030203" pitchFamily="34" charset="0"/>
                          <a:cs typeface="Lato" panose="020F0502020204030203" pitchFamily="34" charset="0"/>
                        </a:rPr>
                        <a:t>50</a:t>
                      </a:r>
                      <a:r>
                        <a:rPr lang="en-US" sz="1400">
                          <a:effectLst/>
                          <a:latin typeface="Lato" panose="020F0502020204030203" pitchFamily="34" charset="0"/>
                          <a:ea typeface="Lato" panose="020F0502020204030203" pitchFamily="34" charset="0"/>
                          <a:cs typeface="Lato" panose="020F0502020204030203" pitchFamily="34" charset="0"/>
                        </a:rPr>
                        <a:t> (cGy)</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m</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n</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γ</a:t>
                      </a:r>
                      <a:r>
                        <a:rPr lang="en-US" sz="1400" baseline="-25000">
                          <a:effectLst/>
                          <a:latin typeface="Lato" panose="020F0502020204030203" pitchFamily="34" charset="0"/>
                          <a:ea typeface="Lato" panose="020F0502020204030203" pitchFamily="34" charset="0"/>
                          <a:cs typeface="Lato" panose="020F0502020204030203" pitchFamily="34" charset="0"/>
                        </a:rPr>
                        <a:t>50</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α/β</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7299211"/>
                  </a:ext>
                </a:extLst>
              </a:tr>
              <a:tr h="488696">
                <a:tc rowSpan="2">
                  <a:txBody>
                    <a:bodyPr/>
                    <a:lstStyle/>
                    <a:p>
                      <a:pPr algn="ctr">
                        <a:lnSpc>
                          <a:spcPct val="120000"/>
                        </a:lnSpc>
                        <a:spcBef>
                          <a:spcPts val="300"/>
                        </a:spcBef>
                        <a:buNone/>
                      </a:pPr>
                      <a:r>
                        <a:rPr lang="en-US" sz="1400">
                          <a:solidFill>
                            <a:schemeClr val="tx1"/>
                          </a:solidFill>
                          <a:effectLst/>
                          <a:latin typeface="Lato" panose="020F0502020204030203" pitchFamily="34" charset="0"/>
                          <a:ea typeface="Lato" panose="020F0502020204030203" pitchFamily="34" charset="0"/>
                          <a:cs typeface="Lato" panose="020F0502020204030203" pitchFamily="34" charset="0"/>
                        </a:rPr>
                        <a:t>LKB</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a:lnSpc>
                          <a:spcPct val="120000"/>
                        </a:lnSpc>
                        <a:spcBef>
                          <a:spcPts val="300"/>
                        </a:spcBef>
                        <a:buNone/>
                      </a:pPr>
                      <a:r>
                        <a:rPr lang="en-US" sz="1400">
                          <a:solidFill>
                            <a:schemeClr val="tx1"/>
                          </a:solidFill>
                          <a:effectLst/>
                          <a:latin typeface="Lato" panose="020F0502020204030203" pitchFamily="34" charset="0"/>
                          <a:ea typeface="Lato" panose="020F0502020204030203" pitchFamily="34" charset="0"/>
                          <a:cs typeface="Lato" panose="020F0502020204030203" pitchFamily="34" charset="0"/>
                        </a:rPr>
                        <a:t>Burman et al</a:t>
                      </a:r>
                    </a:p>
                    <a:p>
                      <a:pPr algn="ctr">
                        <a:lnSpc>
                          <a:spcPct val="120000"/>
                        </a:lnSpc>
                        <a:spcBef>
                          <a:spcPts val="300"/>
                        </a:spcBef>
                        <a:buNone/>
                      </a:pPr>
                      <a:r>
                        <a:rPr lang="en-US" sz="1400">
                          <a:solidFill>
                            <a:schemeClr val="tx1"/>
                          </a:solidFill>
                          <a:effectLst/>
                          <a:latin typeface="Lato" panose="020F0502020204030203" pitchFamily="34" charset="0"/>
                          <a:ea typeface="Lato" panose="020F0502020204030203" pitchFamily="34" charset="0"/>
                          <a:cs typeface="Lato" panose="020F0502020204030203" pitchFamily="34" charset="0"/>
                        </a:rPr>
                        <a:t>Francis et al</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Rectum</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8</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8000</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0,15</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0,12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 </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3</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03695080"/>
                  </a:ext>
                </a:extLst>
              </a:tr>
              <a:tr h="488696">
                <a:tc vMerge="1">
                  <a:txBody>
                    <a:bodyPr/>
                    <a:lstStyle/>
                    <a:p>
                      <a:endParaRPr lang="en-US"/>
                    </a:p>
                  </a:txBody>
                  <a:tcPr/>
                </a:tc>
                <a:tc vMerge="1">
                  <a:txBody>
                    <a:bodyPr/>
                    <a:lstStyle/>
                    <a:p>
                      <a:endParaRPr lang="en-US"/>
                    </a:p>
                  </a:txBody>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Bladder</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8</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8000</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0,11</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0,5</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 </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3</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42557838"/>
                  </a:ext>
                </a:extLst>
              </a:tr>
              <a:tr h="488696">
                <a:tc rowSpan="2">
                  <a:txBody>
                    <a:bodyPr/>
                    <a:lstStyle/>
                    <a:p>
                      <a:pPr algn="ctr">
                        <a:lnSpc>
                          <a:spcPct val="120000"/>
                        </a:lnSpc>
                        <a:spcBef>
                          <a:spcPts val="300"/>
                        </a:spcBef>
                        <a:buNone/>
                      </a:pPr>
                      <a:r>
                        <a:rPr lang="en-US" sz="1400">
                          <a:solidFill>
                            <a:schemeClr val="tx1"/>
                          </a:solidFill>
                          <a:effectLst/>
                          <a:latin typeface="Lato" panose="020F0502020204030203" pitchFamily="34" charset="0"/>
                          <a:ea typeface="Lato" panose="020F0502020204030203" pitchFamily="34" charset="0"/>
                          <a:cs typeface="Lato" panose="020F0502020204030203" pitchFamily="34" charset="0"/>
                        </a:rPr>
                        <a:t>Logit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algn="ctr">
                        <a:lnSpc>
                          <a:spcPct val="120000"/>
                        </a:lnSpc>
                        <a:spcBef>
                          <a:spcPts val="300"/>
                        </a:spcBef>
                        <a:buNone/>
                      </a:pPr>
                      <a:r>
                        <a:rPr lang="en-US" sz="1400" kern="1200">
                          <a:solidFill>
                            <a:schemeClr val="dk1"/>
                          </a:solidFill>
                          <a:effectLst/>
                          <a:latin typeface="Lato" panose="020F0502020204030203" pitchFamily="34" charset="0"/>
                          <a:ea typeface="Lato" panose="020F0502020204030203" pitchFamily="34" charset="0"/>
                          <a:cs typeface="Lato" panose="020F0502020204030203" pitchFamily="34" charset="0"/>
                        </a:rPr>
                        <a:t>Ayşegül Ünal Karabey et al </a:t>
                      </a:r>
                      <a:endParaRPr lang="en-US" sz="1400">
                        <a:solidFill>
                          <a:schemeClr val="tx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Rectum</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8,33</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8000</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 </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 </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4</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3,9</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26845352"/>
                  </a:ext>
                </a:extLst>
              </a:tr>
              <a:tr h="488696">
                <a:tc vMerge="1">
                  <a:txBody>
                    <a:bodyPr/>
                    <a:lstStyle/>
                    <a:p>
                      <a:endParaRPr lang="en-US"/>
                    </a:p>
                  </a:txBody>
                  <a:tcPr/>
                </a:tc>
                <a:tc vMerge="1">
                  <a:txBody>
                    <a:bodyPr/>
                    <a:lstStyle/>
                    <a:p>
                      <a:endParaRPr lang="en-US"/>
                    </a:p>
                  </a:txBody>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Bladder</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8000</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 </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 </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4</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400">
                          <a:effectLst/>
                          <a:latin typeface="Lato" panose="020F0502020204030203" pitchFamily="34" charset="0"/>
                          <a:ea typeface="Lato" panose="020F0502020204030203" pitchFamily="34" charset="0"/>
                          <a:cs typeface="Lato" panose="020F0502020204030203" pitchFamily="34" charset="0"/>
                        </a:rPr>
                        <a:t>8</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85798149"/>
                  </a:ext>
                </a:extLst>
              </a:tr>
            </a:tbl>
          </a:graphicData>
        </a:graphic>
      </p:graphicFrame>
      <p:sp>
        <p:nvSpPr>
          <p:cNvPr id="9" name="TextBox 8">
            <a:extLst>
              <a:ext uri="{FF2B5EF4-FFF2-40B4-BE49-F238E27FC236}">
                <a16:creationId xmlns:a16="http://schemas.microsoft.com/office/drawing/2014/main" id="{03D3D84B-DC81-DB37-0425-53705A301E66}"/>
              </a:ext>
            </a:extLst>
          </p:cNvPr>
          <p:cNvSpPr txBox="1"/>
          <p:nvPr/>
        </p:nvSpPr>
        <p:spPr>
          <a:xfrm>
            <a:off x="3921760" y="1631856"/>
            <a:ext cx="5207000" cy="369332"/>
          </a:xfrm>
          <a:prstGeom prst="rect">
            <a:avLst/>
          </a:prstGeom>
          <a:noFill/>
        </p:spPr>
        <p:txBody>
          <a:bodyPr wrap="square" rtlCol="0">
            <a:spAutoFit/>
          </a:bodyPr>
          <a:lstStyle/>
          <a:p>
            <a:r>
              <a:rPr lang="en-US">
                <a:latin typeface="Lato" panose="020F0502020204030203" pitchFamily="34" charset="0"/>
                <a:ea typeface="Lato" panose="020F0502020204030203" pitchFamily="34" charset="0"/>
                <a:cs typeface="Lato" panose="020F0502020204030203" pitchFamily="34" charset="0"/>
              </a:rPr>
              <a:t>Table: Parameters for TCP calculation models</a:t>
            </a:r>
          </a:p>
        </p:txBody>
      </p:sp>
      <p:sp>
        <p:nvSpPr>
          <p:cNvPr id="23" name="TextBox 22">
            <a:extLst>
              <a:ext uri="{FF2B5EF4-FFF2-40B4-BE49-F238E27FC236}">
                <a16:creationId xmlns:a16="http://schemas.microsoft.com/office/drawing/2014/main" id="{F4F76499-3A7E-ECA6-0328-D8FC66D61EFA}"/>
              </a:ext>
            </a:extLst>
          </p:cNvPr>
          <p:cNvSpPr txBox="1"/>
          <p:nvPr/>
        </p:nvSpPr>
        <p:spPr>
          <a:xfrm>
            <a:off x="3921760" y="3472662"/>
            <a:ext cx="5313680" cy="369332"/>
          </a:xfrm>
          <a:prstGeom prst="rect">
            <a:avLst/>
          </a:prstGeom>
          <a:noFill/>
        </p:spPr>
        <p:txBody>
          <a:bodyPr wrap="square" rtlCol="0">
            <a:spAutoFit/>
          </a:bodyPr>
          <a:lstStyle/>
          <a:p>
            <a:r>
              <a:rPr lang="en-US">
                <a:latin typeface="Lato" panose="020F0502020204030203" pitchFamily="34" charset="0"/>
                <a:ea typeface="Lato" panose="020F0502020204030203" pitchFamily="34" charset="0"/>
                <a:cs typeface="Lato" panose="020F0502020204030203" pitchFamily="34" charset="0"/>
              </a:rPr>
              <a:t>Table: Parameters for NTCP calculation models</a:t>
            </a:r>
          </a:p>
        </p:txBody>
      </p:sp>
      <p:sp>
        <p:nvSpPr>
          <p:cNvPr id="24" name="TextBox 23">
            <a:extLst>
              <a:ext uri="{FF2B5EF4-FFF2-40B4-BE49-F238E27FC236}">
                <a16:creationId xmlns:a16="http://schemas.microsoft.com/office/drawing/2014/main" id="{3C240BFE-BA42-D64D-BDAC-2BA2A186540F}"/>
              </a:ext>
            </a:extLst>
          </p:cNvPr>
          <p:cNvSpPr txBox="1"/>
          <p:nvPr/>
        </p:nvSpPr>
        <p:spPr>
          <a:xfrm>
            <a:off x="167148" y="793069"/>
            <a:ext cx="8168640" cy="400110"/>
          </a:xfrm>
          <a:prstGeom prst="rect">
            <a:avLst/>
          </a:prstGeom>
          <a:noFill/>
        </p:spPr>
        <p:txBody>
          <a:bodyPr wrap="square">
            <a:spAutoFit/>
          </a:bodyPr>
          <a:lstStyle/>
          <a:p>
            <a:r>
              <a:rPr lang="en-US" sz="2000" b="1">
                <a:latin typeface="Lato" panose="020F0502020204030203" pitchFamily="34" charset="0"/>
                <a:ea typeface="Lato" panose="020F0502020204030203" pitchFamily="34" charset="0"/>
                <a:cs typeface="Lato" panose="020F0502020204030203" pitchFamily="34" charset="0"/>
              </a:rPr>
              <a:t>2.3. Plan evaluation</a:t>
            </a:r>
            <a:endParaRPr lang="vi-VN" sz="2000" b="1">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737475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BEE175-E7AD-6C43-79A6-FCB2C7E156D1}"/>
            </a:ext>
          </a:extLst>
        </p:cNvPr>
        <p:cNvGrpSpPr/>
        <p:nvPr/>
      </p:nvGrpSpPr>
      <p:grpSpPr>
        <a:xfrm>
          <a:off x="0" y="0"/>
          <a:ext cx="0" cy="0"/>
          <a:chOff x="0" y="0"/>
          <a:chExt cx="0" cy="0"/>
        </a:xfrm>
      </p:grpSpPr>
      <p:sp>
        <p:nvSpPr>
          <p:cNvPr id="26" name="TextBox 25">
            <a:extLst>
              <a:ext uri="{FF2B5EF4-FFF2-40B4-BE49-F238E27FC236}">
                <a16:creationId xmlns:a16="http://schemas.microsoft.com/office/drawing/2014/main" id="{861C1E2A-A1FE-D31D-675D-113FB6162283}"/>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III. Result</a:t>
            </a:r>
          </a:p>
        </p:txBody>
      </p:sp>
      <p:sp>
        <p:nvSpPr>
          <p:cNvPr id="27" name="TextBox 26">
            <a:extLst>
              <a:ext uri="{FF2B5EF4-FFF2-40B4-BE49-F238E27FC236}">
                <a16:creationId xmlns:a16="http://schemas.microsoft.com/office/drawing/2014/main" id="{1C46B2B3-263E-4AB6-F0A7-8CC3A2E79165}"/>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14</a:t>
            </a:fld>
            <a:endParaRPr lang="vi-VN"/>
          </a:p>
        </p:txBody>
      </p:sp>
      <p:grpSp>
        <p:nvGrpSpPr>
          <p:cNvPr id="40" name="Group 39">
            <a:extLst>
              <a:ext uri="{FF2B5EF4-FFF2-40B4-BE49-F238E27FC236}">
                <a16:creationId xmlns:a16="http://schemas.microsoft.com/office/drawing/2014/main" id="{E3DF3E6E-60DA-F551-6C5C-F4912B8CD749}"/>
              </a:ext>
            </a:extLst>
          </p:cNvPr>
          <p:cNvGrpSpPr/>
          <p:nvPr/>
        </p:nvGrpSpPr>
        <p:grpSpPr>
          <a:xfrm>
            <a:off x="717663" y="885656"/>
            <a:ext cx="4344311" cy="4601831"/>
            <a:chOff x="639168" y="1127164"/>
            <a:chExt cx="4344311" cy="4601831"/>
          </a:xfrm>
        </p:grpSpPr>
        <p:pic>
          <p:nvPicPr>
            <p:cNvPr id="2" name="Picture 1">
              <a:extLst>
                <a:ext uri="{FF2B5EF4-FFF2-40B4-BE49-F238E27FC236}">
                  <a16:creationId xmlns:a16="http://schemas.microsoft.com/office/drawing/2014/main" id="{D19F062A-14E9-7F8F-6F94-7209BBCB2B6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39168" y="1127164"/>
              <a:ext cx="4344311" cy="2301836"/>
            </a:xfrm>
            <a:prstGeom prst="rect">
              <a:avLst/>
            </a:prstGeom>
          </p:spPr>
        </p:pic>
        <p:pic>
          <p:nvPicPr>
            <p:cNvPr id="3" name="Picture 2">
              <a:extLst>
                <a:ext uri="{FF2B5EF4-FFF2-40B4-BE49-F238E27FC236}">
                  <a16:creationId xmlns:a16="http://schemas.microsoft.com/office/drawing/2014/main" id="{F5F3489F-B48D-8E40-46CE-776C64119C8F}"/>
                </a:ext>
              </a:extLst>
            </p:cNvPr>
            <p:cNvPicPr>
              <a:picLocks noChangeAspect="1"/>
            </p:cNvPicPr>
            <p:nvPr/>
          </p:nvPicPr>
          <p:blipFill>
            <a:blip r:embed="rId4" cstate="print">
              <a:extLst>
                <a:ext uri="{28A0092B-C50C-407E-A947-70E740481C1C}">
                  <a14:useLocalDpi xmlns:a14="http://schemas.microsoft.com/office/drawing/2010/main" val="0"/>
                </a:ext>
              </a:extLst>
            </a:blip>
            <a:srcRect r="1637"/>
            <a:stretch>
              <a:fillRect/>
            </a:stretch>
          </p:blipFill>
          <p:spPr>
            <a:xfrm>
              <a:off x="639168" y="3429000"/>
              <a:ext cx="4344311" cy="2299995"/>
            </a:xfrm>
            <a:prstGeom prst="rect">
              <a:avLst/>
            </a:prstGeom>
          </p:spPr>
        </p:pic>
      </p:grpSp>
      <p:grpSp>
        <p:nvGrpSpPr>
          <p:cNvPr id="12" name="Group 11">
            <a:extLst>
              <a:ext uri="{FF2B5EF4-FFF2-40B4-BE49-F238E27FC236}">
                <a16:creationId xmlns:a16="http://schemas.microsoft.com/office/drawing/2014/main" id="{E1269178-D4A1-824C-C636-1B59906A54E4}"/>
              </a:ext>
            </a:extLst>
          </p:cNvPr>
          <p:cNvGrpSpPr/>
          <p:nvPr/>
        </p:nvGrpSpPr>
        <p:grpSpPr>
          <a:xfrm>
            <a:off x="5466365" y="763377"/>
            <a:ext cx="5201635" cy="5515964"/>
            <a:chOff x="5872765" y="946257"/>
            <a:chExt cx="5201635" cy="5515964"/>
          </a:xfrm>
        </p:grpSpPr>
        <p:grpSp>
          <p:nvGrpSpPr>
            <p:cNvPr id="10" name="Group 9">
              <a:extLst>
                <a:ext uri="{FF2B5EF4-FFF2-40B4-BE49-F238E27FC236}">
                  <a16:creationId xmlns:a16="http://schemas.microsoft.com/office/drawing/2014/main" id="{4C8CC49B-023E-C190-76DD-42D0BAACA1E9}"/>
                </a:ext>
              </a:extLst>
            </p:cNvPr>
            <p:cNvGrpSpPr/>
            <p:nvPr/>
          </p:nvGrpSpPr>
          <p:grpSpPr>
            <a:xfrm>
              <a:off x="5872765" y="986600"/>
              <a:ext cx="5201635" cy="5475621"/>
              <a:chOff x="5872765" y="913804"/>
              <a:chExt cx="5201635" cy="5475621"/>
            </a:xfrm>
          </p:grpSpPr>
          <p:pic>
            <p:nvPicPr>
              <p:cNvPr id="4" name="Picture 3" descr="A screenshot of a computer&#10;&#10;AI-generated content may be incorrect.">
                <a:extLst>
                  <a:ext uri="{FF2B5EF4-FFF2-40B4-BE49-F238E27FC236}">
                    <a16:creationId xmlns:a16="http://schemas.microsoft.com/office/drawing/2014/main" id="{561DD6A7-7A71-5EC3-AB4E-7E271D3EA6FF}"/>
                  </a:ext>
                </a:extLst>
              </p:cNvPr>
              <p:cNvPicPr>
                <a:picLocks noChangeAspect="1"/>
              </p:cNvPicPr>
              <p:nvPr/>
            </p:nvPicPr>
            <p:blipFill>
              <a:blip r:embed="rId5"/>
              <a:stretch>
                <a:fillRect/>
              </a:stretch>
            </p:blipFill>
            <p:spPr>
              <a:xfrm>
                <a:off x="5989637" y="913804"/>
                <a:ext cx="4881563" cy="1860709"/>
              </a:xfrm>
              <a:prstGeom prst="rect">
                <a:avLst/>
              </a:prstGeom>
            </p:spPr>
          </p:pic>
          <p:pic>
            <p:nvPicPr>
              <p:cNvPr id="5" name="Picture 4" descr="A screenshot of a computer&#10;&#10;AI-generated content may be incorrect.">
                <a:extLst>
                  <a:ext uri="{FF2B5EF4-FFF2-40B4-BE49-F238E27FC236}">
                    <a16:creationId xmlns:a16="http://schemas.microsoft.com/office/drawing/2014/main" id="{546118EA-8F46-08F8-6FC1-B05FBD777543}"/>
                  </a:ext>
                </a:extLst>
              </p:cNvPr>
              <p:cNvPicPr>
                <a:picLocks noChangeAspect="1"/>
              </p:cNvPicPr>
              <p:nvPr/>
            </p:nvPicPr>
            <p:blipFill>
              <a:blip r:embed="rId6"/>
              <a:stretch>
                <a:fillRect/>
              </a:stretch>
            </p:blipFill>
            <p:spPr>
              <a:xfrm>
                <a:off x="5989636" y="2864325"/>
                <a:ext cx="4881563" cy="1924377"/>
              </a:xfrm>
              <a:prstGeom prst="rect">
                <a:avLst/>
              </a:prstGeom>
            </p:spPr>
          </p:pic>
          <p:sp>
            <p:nvSpPr>
              <p:cNvPr id="7" name="Rectangle 6">
                <a:extLst>
                  <a:ext uri="{FF2B5EF4-FFF2-40B4-BE49-F238E27FC236}">
                    <a16:creationId xmlns:a16="http://schemas.microsoft.com/office/drawing/2014/main" id="{FED01BA2-EA0C-98FE-D9C1-5DF590A849FA}"/>
                  </a:ext>
                </a:extLst>
              </p:cNvPr>
              <p:cNvSpPr/>
              <p:nvPr/>
            </p:nvSpPr>
            <p:spPr>
              <a:xfrm>
                <a:off x="10129520" y="2814854"/>
                <a:ext cx="873760" cy="1941393"/>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pic>
            <p:nvPicPr>
              <p:cNvPr id="8" name="Picture 7" descr="A screenshot of a computer&#10;&#10;AI-generated content may be incorrect.">
                <a:extLst>
                  <a:ext uri="{FF2B5EF4-FFF2-40B4-BE49-F238E27FC236}">
                    <a16:creationId xmlns:a16="http://schemas.microsoft.com/office/drawing/2014/main" id="{8E3233A5-D69C-2C8D-D40F-BE6ADC2CF2F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72765" y="4805718"/>
                <a:ext cx="5130515" cy="1583707"/>
              </a:xfrm>
              <a:prstGeom prst="rect">
                <a:avLst/>
              </a:prstGeom>
            </p:spPr>
          </p:pic>
          <p:sp>
            <p:nvSpPr>
              <p:cNvPr id="9" name="Rectangle 8">
                <a:extLst>
                  <a:ext uri="{FF2B5EF4-FFF2-40B4-BE49-F238E27FC236}">
                    <a16:creationId xmlns:a16="http://schemas.microsoft.com/office/drawing/2014/main" id="{F1A9BEA4-F545-F986-7C73-8EB1A4800E47}"/>
                  </a:ext>
                </a:extLst>
              </p:cNvPr>
              <p:cNvSpPr/>
              <p:nvPr/>
            </p:nvSpPr>
            <p:spPr>
              <a:xfrm>
                <a:off x="8613298" y="4758298"/>
                <a:ext cx="2461102" cy="1631127"/>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grpSp>
        <p:sp>
          <p:nvSpPr>
            <p:cNvPr id="6" name="Rectangle 5">
              <a:extLst>
                <a:ext uri="{FF2B5EF4-FFF2-40B4-BE49-F238E27FC236}">
                  <a16:creationId xmlns:a16="http://schemas.microsoft.com/office/drawing/2014/main" id="{8DE66664-5A9D-373C-444B-510D1EBB986B}"/>
                </a:ext>
              </a:extLst>
            </p:cNvPr>
            <p:cNvSpPr/>
            <p:nvPr/>
          </p:nvSpPr>
          <p:spPr>
            <a:xfrm>
              <a:off x="8542178" y="946257"/>
              <a:ext cx="2461102" cy="1941393"/>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grpSp>
      <p:grpSp>
        <p:nvGrpSpPr>
          <p:cNvPr id="21" name="Group 20">
            <a:extLst>
              <a:ext uri="{FF2B5EF4-FFF2-40B4-BE49-F238E27FC236}">
                <a16:creationId xmlns:a16="http://schemas.microsoft.com/office/drawing/2014/main" id="{1BFDFD30-1152-1EC8-9277-351B71EF0863}"/>
              </a:ext>
            </a:extLst>
          </p:cNvPr>
          <p:cNvGrpSpPr/>
          <p:nvPr/>
        </p:nvGrpSpPr>
        <p:grpSpPr>
          <a:xfrm>
            <a:off x="10596880" y="3560585"/>
            <a:ext cx="1473200" cy="475712"/>
            <a:chOff x="10596880" y="1734074"/>
            <a:chExt cx="1473200" cy="475712"/>
          </a:xfrm>
        </p:grpSpPr>
        <p:cxnSp>
          <p:nvCxnSpPr>
            <p:cNvPr id="17" name="Straight Connector 16">
              <a:extLst>
                <a:ext uri="{FF2B5EF4-FFF2-40B4-BE49-F238E27FC236}">
                  <a16:creationId xmlns:a16="http://schemas.microsoft.com/office/drawing/2014/main" id="{CF33A6F3-4D36-1BE0-3081-8D885C8BC125}"/>
                </a:ext>
              </a:extLst>
            </p:cNvPr>
            <p:cNvCxnSpPr>
              <a:cxnSpLocks/>
              <a:stCxn id="6" idx="3"/>
            </p:cNvCxnSpPr>
            <p:nvPr/>
          </p:nvCxnSpPr>
          <p:spPr>
            <a:xfrm>
              <a:off x="10596880" y="1734074"/>
              <a:ext cx="223520" cy="47571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BAEADB2-4026-A811-4DA9-3CDE6D1F7031}"/>
                </a:ext>
              </a:extLst>
            </p:cNvPr>
            <p:cNvCxnSpPr/>
            <p:nvPr/>
          </p:nvCxnSpPr>
          <p:spPr>
            <a:xfrm>
              <a:off x="10820400" y="2204720"/>
              <a:ext cx="124968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24DBC427-766E-6F8C-9B61-F29146200B49}"/>
              </a:ext>
            </a:extLst>
          </p:cNvPr>
          <p:cNvSpPr txBox="1"/>
          <p:nvPr/>
        </p:nvSpPr>
        <p:spPr>
          <a:xfrm>
            <a:off x="10891520" y="1852418"/>
            <a:ext cx="1209040" cy="369332"/>
          </a:xfrm>
          <a:prstGeom prst="rect">
            <a:avLst/>
          </a:prstGeom>
          <a:noFill/>
        </p:spPr>
        <p:txBody>
          <a:bodyPr wrap="square" rtlCol="0">
            <a:spAutoFit/>
          </a:bodyPr>
          <a:lstStyle/>
          <a:p>
            <a:r>
              <a:rPr lang="en-US">
                <a:latin typeface="Lato" panose="020F0502020204030203" pitchFamily="34" charset="0"/>
                <a:ea typeface="Lato" panose="020F0502020204030203" pitchFamily="34" charset="0"/>
                <a:cs typeface="Lato" panose="020F0502020204030203" pitchFamily="34" charset="0"/>
              </a:rPr>
              <a:t>CI, HI, GI</a:t>
            </a:r>
          </a:p>
        </p:txBody>
      </p:sp>
      <p:grpSp>
        <p:nvGrpSpPr>
          <p:cNvPr id="23" name="Group 22">
            <a:extLst>
              <a:ext uri="{FF2B5EF4-FFF2-40B4-BE49-F238E27FC236}">
                <a16:creationId xmlns:a16="http://schemas.microsoft.com/office/drawing/2014/main" id="{1B388B2C-04D8-639A-C5A6-B78719A0788A}"/>
              </a:ext>
            </a:extLst>
          </p:cNvPr>
          <p:cNvGrpSpPr/>
          <p:nvPr/>
        </p:nvGrpSpPr>
        <p:grpSpPr>
          <a:xfrm>
            <a:off x="10596880" y="1734074"/>
            <a:ext cx="1473200" cy="475712"/>
            <a:chOff x="10596880" y="1734074"/>
            <a:chExt cx="1473200" cy="475712"/>
          </a:xfrm>
        </p:grpSpPr>
        <p:cxnSp>
          <p:nvCxnSpPr>
            <p:cNvPr id="24" name="Straight Connector 23">
              <a:extLst>
                <a:ext uri="{FF2B5EF4-FFF2-40B4-BE49-F238E27FC236}">
                  <a16:creationId xmlns:a16="http://schemas.microsoft.com/office/drawing/2014/main" id="{9BEFB0E0-1A88-A2D9-876D-F0F32A36D3AB}"/>
                </a:ext>
              </a:extLst>
            </p:cNvPr>
            <p:cNvCxnSpPr>
              <a:cxnSpLocks/>
            </p:cNvCxnSpPr>
            <p:nvPr/>
          </p:nvCxnSpPr>
          <p:spPr>
            <a:xfrm>
              <a:off x="10596880" y="1734074"/>
              <a:ext cx="223520" cy="47571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CF78DB1-039D-E04F-4B62-5336D5CD5B50}"/>
                </a:ext>
              </a:extLst>
            </p:cNvPr>
            <p:cNvCxnSpPr/>
            <p:nvPr/>
          </p:nvCxnSpPr>
          <p:spPr>
            <a:xfrm>
              <a:off x="10820400" y="2204720"/>
              <a:ext cx="124968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97484BC8-6534-137F-19FD-A7F240166E86}"/>
              </a:ext>
            </a:extLst>
          </p:cNvPr>
          <p:cNvSpPr txBox="1"/>
          <p:nvPr/>
        </p:nvSpPr>
        <p:spPr>
          <a:xfrm>
            <a:off x="10820400" y="3393263"/>
            <a:ext cx="1493520" cy="646331"/>
          </a:xfrm>
          <a:prstGeom prst="rect">
            <a:avLst/>
          </a:prstGeom>
          <a:noFill/>
        </p:spPr>
        <p:txBody>
          <a:bodyPr wrap="square" rtlCol="0">
            <a:spAutoFit/>
          </a:bodyPr>
          <a:lstStyle/>
          <a:p>
            <a:r>
              <a:rPr lang="en-US">
                <a:latin typeface="Lato" panose="020F0502020204030203" pitchFamily="34" charset="0"/>
                <a:ea typeface="Lato" panose="020F0502020204030203" pitchFamily="34" charset="0"/>
                <a:cs typeface="Lato" panose="020F0502020204030203" pitchFamily="34" charset="0"/>
              </a:rPr>
              <a:t>OARs constraint</a:t>
            </a:r>
          </a:p>
        </p:txBody>
      </p:sp>
      <p:grpSp>
        <p:nvGrpSpPr>
          <p:cNvPr id="36" name="Group 35">
            <a:extLst>
              <a:ext uri="{FF2B5EF4-FFF2-40B4-BE49-F238E27FC236}">
                <a16:creationId xmlns:a16="http://schemas.microsoft.com/office/drawing/2014/main" id="{566D9124-B029-9D2F-43D2-C925DE6F2551}"/>
              </a:ext>
            </a:extLst>
          </p:cNvPr>
          <p:cNvGrpSpPr/>
          <p:nvPr/>
        </p:nvGrpSpPr>
        <p:grpSpPr>
          <a:xfrm>
            <a:off x="10668000" y="5487487"/>
            <a:ext cx="1473200" cy="475712"/>
            <a:chOff x="10596880" y="1734074"/>
            <a:chExt cx="1473200" cy="475712"/>
          </a:xfrm>
        </p:grpSpPr>
        <p:cxnSp>
          <p:nvCxnSpPr>
            <p:cNvPr id="37" name="Straight Connector 36">
              <a:extLst>
                <a:ext uri="{FF2B5EF4-FFF2-40B4-BE49-F238E27FC236}">
                  <a16:creationId xmlns:a16="http://schemas.microsoft.com/office/drawing/2014/main" id="{05D79F49-4631-1259-C775-4AC29C603AF1}"/>
                </a:ext>
              </a:extLst>
            </p:cNvPr>
            <p:cNvCxnSpPr>
              <a:cxnSpLocks/>
            </p:cNvCxnSpPr>
            <p:nvPr/>
          </p:nvCxnSpPr>
          <p:spPr>
            <a:xfrm>
              <a:off x="10596880" y="1734074"/>
              <a:ext cx="223520" cy="47571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0DA82EAF-6807-2D5C-3F12-5D173502C61F}"/>
                </a:ext>
              </a:extLst>
            </p:cNvPr>
            <p:cNvCxnSpPr/>
            <p:nvPr/>
          </p:nvCxnSpPr>
          <p:spPr>
            <a:xfrm>
              <a:off x="10820400" y="2204720"/>
              <a:ext cx="124968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9" name="TextBox 38">
            <a:extLst>
              <a:ext uri="{FF2B5EF4-FFF2-40B4-BE49-F238E27FC236}">
                <a16:creationId xmlns:a16="http://schemas.microsoft.com/office/drawing/2014/main" id="{BCFC464D-8CC9-5120-877C-0785301B022E}"/>
              </a:ext>
            </a:extLst>
          </p:cNvPr>
          <p:cNvSpPr txBox="1"/>
          <p:nvPr/>
        </p:nvSpPr>
        <p:spPr>
          <a:xfrm>
            <a:off x="10901680" y="5580439"/>
            <a:ext cx="1493520" cy="369332"/>
          </a:xfrm>
          <a:prstGeom prst="rect">
            <a:avLst/>
          </a:prstGeom>
          <a:noFill/>
        </p:spPr>
        <p:txBody>
          <a:bodyPr wrap="square" rtlCol="0">
            <a:spAutoFit/>
          </a:bodyPr>
          <a:lstStyle/>
          <a:p>
            <a:r>
              <a:rPr lang="en-US">
                <a:latin typeface="Lato" panose="020F0502020204030203" pitchFamily="34" charset="0"/>
                <a:ea typeface="Lato" panose="020F0502020204030203" pitchFamily="34" charset="0"/>
                <a:cs typeface="Lato" panose="020F0502020204030203" pitchFamily="34" charset="0"/>
              </a:rPr>
              <a:t>TCP, NTCP</a:t>
            </a:r>
          </a:p>
        </p:txBody>
      </p:sp>
      <p:sp>
        <p:nvSpPr>
          <p:cNvPr id="41" name="TextBox 40">
            <a:extLst>
              <a:ext uri="{FF2B5EF4-FFF2-40B4-BE49-F238E27FC236}">
                <a16:creationId xmlns:a16="http://schemas.microsoft.com/office/drawing/2014/main" id="{42B9AAF5-CD92-90D6-E7D6-A80E83E7CE1E}"/>
              </a:ext>
            </a:extLst>
          </p:cNvPr>
          <p:cNvSpPr txBox="1"/>
          <p:nvPr/>
        </p:nvSpPr>
        <p:spPr>
          <a:xfrm>
            <a:off x="1026160" y="5580439"/>
            <a:ext cx="3870960" cy="646331"/>
          </a:xfrm>
          <a:prstGeom prst="rect">
            <a:avLst/>
          </a:prstGeom>
          <a:noFill/>
        </p:spPr>
        <p:txBody>
          <a:bodyPr wrap="square" rtlCol="0">
            <a:spAutoFit/>
          </a:bodyPr>
          <a:lstStyle/>
          <a:p>
            <a:pPr algn="ctr"/>
            <a:r>
              <a:rPr lang="en-US">
                <a:latin typeface="Lato" panose="020F0502020204030203" pitchFamily="34" charset="0"/>
                <a:ea typeface="Lato" panose="020F0502020204030203" pitchFamily="34" charset="0"/>
                <a:cs typeface="Lato" panose="020F0502020204030203" pitchFamily="34" charset="0"/>
              </a:rPr>
              <a:t>Figure: Planning step results and calculation program.</a:t>
            </a:r>
          </a:p>
        </p:txBody>
      </p:sp>
    </p:spTree>
    <p:extLst>
      <p:ext uri="{BB962C8B-B14F-4D97-AF65-F5344CB8AC3E}">
        <p14:creationId xmlns:p14="http://schemas.microsoft.com/office/powerpoint/2010/main" val="3691528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2BC90D-2F0F-6E71-1464-76CDF60CCB2C}"/>
            </a:ext>
          </a:extLst>
        </p:cNvPr>
        <p:cNvGrpSpPr/>
        <p:nvPr/>
      </p:nvGrpSpPr>
      <p:grpSpPr>
        <a:xfrm>
          <a:off x="0" y="0"/>
          <a:ext cx="0" cy="0"/>
          <a:chOff x="0" y="0"/>
          <a:chExt cx="0" cy="0"/>
        </a:xfrm>
      </p:grpSpPr>
      <p:sp>
        <p:nvSpPr>
          <p:cNvPr id="26" name="TextBox 25">
            <a:extLst>
              <a:ext uri="{FF2B5EF4-FFF2-40B4-BE49-F238E27FC236}">
                <a16:creationId xmlns:a16="http://schemas.microsoft.com/office/drawing/2014/main" id="{4F0A9594-020A-441A-33AD-F40C9E2F1562}"/>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III. Result</a:t>
            </a:r>
          </a:p>
        </p:txBody>
      </p:sp>
      <p:sp>
        <p:nvSpPr>
          <p:cNvPr id="27" name="TextBox 26">
            <a:extLst>
              <a:ext uri="{FF2B5EF4-FFF2-40B4-BE49-F238E27FC236}">
                <a16:creationId xmlns:a16="http://schemas.microsoft.com/office/drawing/2014/main" id="{ABCFD177-D3E3-34DF-8B14-D9C187537CEC}"/>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15</a:t>
            </a:fld>
            <a:endParaRPr lang="vi-VN"/>
          </a:p>
        </p:txBody>
      </p:sp>
      <p:sp>
        <p:nvSpPr>
          <p:cNvPr id="28" name="TextBox 27">
            <a:extLst>
              <a:ext uri="{FF2B5EF4-FFF2-40B4-BE49-F238E27FC236}">
                <a16:creationId xmlns:a16="http://schemas.microsoft.com/office/drawing/2014/main" id="{658B27D2-AFFB-FAE2-3F59-50A807D5EDB0}"/>
              </a:ext>
            </a:extLst>
          </p:cNvPr>
          <p:cNvSpPr txBox="1"/>
          <p:nvPr/>
        </p:nvSpPr>
        <p:spPr>
          <a:xfrm>
            <a:off x="0" y="805026"/>
            <a:ext cx="5207000" cy="400110"/>
          </a:xfrm>
          <a:prstGeom prst="rect">
            <a:avLst/>
          </a:prstGeom>
          <a:noFill/>
        </p:spPr>
        <p:txBody>
          <a:bodyPr wrap="square">
            <a:spAutoFit/>
          </a:bodyPr>
          <a:lstStyle/>
          <a:p>
            <a:pPr marL="342900" indent="-342900">
              <a:buFont typeface="Wingdings" panose="05000000000000000000" pitchFamily="2" charset="2"/>
              <a:buChar char="Ø"/>
            </a:pPr>
            <a:r>
              <a:rPr lang="en-US" sz="2000" b="1">
                <a:latin typeface="Lato" panose="020F0502020204030203" pitchFamily="34" charset="0"/>
                <a:ea typeface="Lato" panose="020F0502020204030203" pitchFamily="34" charset="0"/>
                <a:cs typeface="Lato" panose="020F0502020204030203" pitchFamily="34" charset="0"/>
              </a:rPr>
              <a:t>CI, HI, GI index</a:t>
            </a:r>
            <a:endParaRPr lang="vi-VN" sz="2000" b="1">
              <a:latin typeface="Lato" panose="020F0502020204030203" pitchFamily="34" charset="0"/>
              <a:ea typeface="Lato" panose="020F0502020204030203" pitchFamily="34" charset="0"/>
              <a:cs typeface="Lato" panose="020F0502020204030203" pitchFamily="34" charset="0"/>
            </a:endParaRPr>
          </a:p>
        </p:txBody>
      </p:sp>
      <mc:AlternateContent xmlns:mc="http://schemas.openxmlformats.org/markup-compatibility/2006" xmlns:a14="http://schemas.microsoft.com/office/drawing/2010/main">
        <mc:Choice Requires="a14">
          <p:graphicFrame>
            <p:nvGraphicFramePr>
              <p:cNvPr id="29" name="Table 28">
                <a:extLst>
                  <a:ext uri="{FF2B5EF4-FFF2-40B4-BE49-F238E27FC236}">
                    <a16:creationId xmlns:a16="http://schemas.microsoft.com/office/drawing/2014/main" id="{963C0607-57AA-1D23-0E78-821C31395E96}"/>
                  </a:ext>
                </a:extLst>
              </p:cNvPr>
              <p:cNvGraphicFramePr>
                <a:graphicFrameLocks noGrp="1"/>
              </p:cNvGraphicFramePr>
              <p:nvPr>
                <p:extLst>
                  <p:ext uri="{D42A27DB-BD31-4B8C-83A1-F6EECF244321}">
                    <p14:modId xmlns:p14="http://schemas.microsoft.com/office/powerpoint/2010/main" val="463560162"/>
                  </p:ext>
                </p:extLst>
              </p:nvPr>
            </p:nvGraphicFramePr>
            <p:xfrm>
              <a:off x="352710" y="3911984"/>
              <a:ext cx="5207000" cy="2277784"/>
            </p:xfrm>
            <a:graphic>
              <a:graphicData uri="http://schemas.openxmlformats.org/drawingml/2006/table">
                <a:tbl>
                  <a:tblPr firstRow="1" bandRow="1">
                    <a:tableStyleId>{5C22544A-7EE6-4342-B048-85BDC9FD1C3A}</a:tableStyleId>
                  </a:tblPr>
                  <a:tblGrid>
                    <a:gridCol w="879280">
                      <a:extLst>
                        <a:ext uri="{9D8B030D-6E8A-4147-A177-3AD203B41FA5}">
                          <a16:colId xmlns:a16="http://schemas.microsoft.com/office/drawing/2014/main" val="3624837216"/>
                        </a:ext>
                      </a:extLst>
                    </a:gridCol>
                    <a:gridCol w="1440090">
                      <a:extLst>
                        <a:ext uri="{9D8B030D-6E8A-4147-A177-3AD203B41FA5}">
                          <a16:colId xmlns:a16="http://schemas.microsoft.com/office/drawing/2014/main" val="1405537465"/>
                        </a:ext>
                      </a:extLst>
                    </a:gridCol>
                    <a:gridCol w="1486861">
                      <a:extLst>
                        <a:ext uri="{9D8B030D-6E8A-4147-A177-3AD203B41FA5}">
                          <a16:colId xmlns:a16="http://schemas.microsoft.com/office/drawing/2014/main" val="2008234915"/>
                        </a:ext>
                      </a:extLst>
                    </a:gridCol>
                    <a:gridCol w="1400769">
                      <a:extLst>
                        <a:ext uri="{9D8B030D-6E8A-4147-A177-3AD203B41FA5}">
                          <a16:colId xmlns:a16="http://schemas.microsoft.com/office/drawing/2014/main" val="3021288390"/>
                        </a:ext>
                      </a:extLst>
                    </a:gridCol>
                  </a:tblGrid>
                  <a:tr h="399248">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Index</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CF</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HF</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P_value</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8460952"/>
                      </a:ext>
                    </a:extLst>
                  </a:tr>
                  <a:tr h="561876">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CI</a:t>
                          </a:r>
                          <a:r>
                            <a:rPr lang="en-US" sz="1300" baseline="-25000">
                              <a:solidFill>
                                <a:srgbClr val="000000"/>
                              </a:solidFill>
                              <a:effectLst/>
                              <a:latin typeface="Lato" panose="020F0502020204030203" pitchFamily="34" charset="0"/>
                              <a:ea typeface="Lato" panose="020F0502020204030203" pitchFamily="34" charset="0"/>
                              <a:cs typeface="Lato" panose="020F0502020204030203" pitchFamily="34" charset="0"/>
                            </a:rPr>
                            <a:t>Paddick</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0.902 ± 0.022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0.905 ± 0.023</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b="1">
                              <a:solidFill>
                                <a:srgbClr val="C00000"/>
                              </a:solidFill>
                              <a:effectLst/>
                              <a:latin typeface="Lato" panose="020F0502020204030203" pitchFamily="34" charset="0"/>
                              <a:ea typeface="Lato" panose="020F0502020204030203" pitchFamily="34" charset="0"/>
                              <a:cs typeface="Lato" panose="020F0502020204030203" pitchFamily="34" charset="0"/>
                            </a:rPr>
                            <a:t>&gt; 0.05</a:t>
                          </a:r>
                          <a:endParaRPr lang="en-US" sz="1400">
                            <a:solidFill>
                              <a:srgbClr val="C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932623"/>
                      </a:ext>
                    </a:extLst>
                  </a:tr>
                  <a:tr h="561876">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GI</a:t>
                          </a:r>
                          <a:r>
                            <a:rPr lang="en-US" sz="1300" baseline="-25000">
                              <a:solidFill>
                                <a:srgbClr val="000000"/>
                              </a:solidFill>
                              <a:effectLst/>
                              <a:latin typeface="Lato" panose="020F0502020204030203" pitchFamily="34" charset="0"/>
                              <a:ea typeface="Lato" panose="020F0502020204030203" pitchFamily="34" charset="0"/>
                              <a:cs typeface="Lato" panose="020F0502020204030203" pitchFamily="34" charset="0"/>
                            </a:rPr>
                            <a:t>Paddick</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6.723 ± 6.107</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6.839 ± 6.151</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20000"/>
                            </a:lnSpc>
                            <a:spcBef>
                              <a:spcPts val="300"/>
                            </a:spcBef>
                            <a:spcAft>
                              <a:spcPts val="0"/>
                            </a:spcAft>
                            <a:buClrTx/>
                            <a:buSzTx/>
                            <a:buFontTx/>
                            <a:buNone/>
                            <a:tabLst/>
                            <a:defRPr/>
                          </a:pPr>
                          <a:r>
                            <a:rPr kumimoji="0" lang="en-US" sz="1300" b="1"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rPr>
                            <a:t>&gt; 0.05</a:t>
                          </a:r>
                          <a:endParaRPr kumimoji="0" lang="en-US" sz="1400" b="0"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34380071"/>
                      </a:ext>
                    </a:extLst>
                  </a:tr>
                  <a:tr h="754784">
                    <a:tc>
                      <a:txBody>
                        <a:bodyPr/>
                        <a:lstStyle/>
                        <a:p>
                          <a:pPr algn="ctr">
                            <a:lnSpc>
                              <a:spcPct val="120000"/>
                            </a:lnSpc>
                            <a:spcBef>
                              <a:spcPts val="300"/>
                            </a:spcBef>
                            <a:buNone/>
                          </a:pPr>
                          <a14:m>
                            <m:oMathPara xmlns:m="http://schemas.openxmlformats.org/officeDocument/2006/math">
                              <m:oMathParaPr>
                                <m:jc m:val="centerGroup"/>
                              </m:oMathParaPr>
                              <m:oMath xmlns:m="http://schemas.openxmlformats.org/officeDocument/2006/math">
                                <m:sSub>
                                  <m:sSubPr>
                                    <m:ctrlPr>
                                      <a:rPr lang="en-US" sz="1300" i="1" smtClean="0">
                                        <a:solidFill>
                                          <a:srgbClr val="000000"/>
                                        </a:solidFill>
                                        <a:effectLst/>
                                        <a:latin typeface="Cambria Math" panose="02040503050406030204" pitchFamily="18" charset="0"/>
                                        <a:ea typeface="Calibri" panose="020F0502020204030204" pitchFamily="34" charset="0"/>
                                      </a:rPr>
                                    </m:ctrlPr>
                                  </m:sSubPr>
                                  <m:e>
                                    <m:r>
                                      <m:rPr>
                                        <m:sty m:val="p"/>
                                      </m:rPr>
                                      <a:rPr lang="en-US" sz="1300" b="0" i="0" smtClean="0">
                                        <a:solidFill>
                                          <a:srgbClr val="000000"/>
                                        </a:solidFill>
                                        <a:effectLst/>
                                        <a:latin typeface="Cambria Math" panose="02040503050406030204" pitchFamily="18" charset="0"/>
                                        <a:ea typeface="Calibri" panose="020F0502020204030204" pitchFamily="34" charset="0"/>
                                      </a:rPr>
                                      <m:t>HI</m:t>
                                    </m:r>
                                  </m:e>
                                  <m:sub>
                                    <m:r>
                                      <m:rPr>
                                        <m:sty m:val="p"/>
                                      </m:rPr>
                                      <a:rPr lang="en-US" sz="1300" b="0" i="0" smtClean="0">
                                        <a:solidFill>
                                          <a:srgbClr val="000000"/>
                                        </a:solidFill>
                                        <a:effectLst/>
                                        <a:latin typeface="Cambria Math" panose="02040503050406030204" pitchFamily="18" charset="0"/>
                                        <a:ea typeface="Calibri" panose="020F0502020204030204" pitchFamily="34" charset="0"/>
                                      </a:rPr>
                                      <m:t>Wu</m:t>
                                    </m:r>
                                  </m:sub>
                                </m:sSub>
                              </m:oMath>
                            </m:oMathPara>
                          </a14:m>
                          <a:endParaRPr lang="en-US" sz="1400" i="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0.077 ± 0.022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0.071 ± 0.016</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20000"/>
                            </a:lnSpc>
                            <a:spcBef>
                              <a:spcPts val="300"/>
                            </a:spcBef>
                            <a:spcAft>
                              <a:spcPts val="0"/>
                            </a:spcAft>
                            <a:buClrTx/>
                            <a:buSzTx/>
                            <a:buFontTx/>
                            <a:buNone/>
                            <a:tabLst/>
                            <a:defRPr/>
                          </a:pPr>
                          <a:r>
                            <a:rPr kumimoji="0" lang="en-US" sz="1300" b="1"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rPr>
                            <a:t>&gt; 0.05</a:t>
                          </a:r>
                          <a:endParaRPr kumimoji="0" lang="en-US" sz="1400" b="0"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78335082"/>
                      </a:ext>
                    </a:extLst>
                  </a:tr>
                </a:tbl>
              </a:graphicData>
            </a:graphic>
          </p:graphicFrame>
        </mc:Choice>
        <mc:Fallback xmlns="">
          <p:graphicFrame>
            <p:nvGraphicFramePr>
              <p:cNvPr id="29" name="Table 28">
                <a:extLst>
                  <a:ext uri="{FF2B5EF4-FFF2-40B4-BE49-F238E27FC236}">
                    <a16:creationId xmlns:a16="http://schemas.microsoft.com/office/drawing/2014/main" id="{963C0607-57AA-1D23-0E78-821C31395E96}"/>
                  </a:ext>
                </a:extLst>
              </p:cNvPr>
              <p:cNvGraphicFramePr>
                <a:graphicFrameLocks noGrp="1"/>
              </p:cNvGraphicFramePr>
              <p:nvPr>
                <p:extLst>
                  <p:ext uri="{D42A27DB-BD31-4B8C-83A1-F6EECF244321}">
                    <p14:modId xmlns:p14="http://schemas.microsoft.com/office/powerpoint/2010/main" val="463560162"/>
                  </p:ext>
                </p:extLst>
              </p:nvPr>
            </p:nvGraphicFramePr>
            <p:xfrm>
              <a:off x="352710" y="3911984"/>
              <a:ext cx="5207000" cy="2277784"/>
            </p:xfrm>
            <a:graphic>
              <a:graphicData uri="http://schemas.openxmlformats.org/drawingml/2006/table">
                <a:tbl>
                  <a:tblPr firstRow="1" bandRow="1">
                    <a:tableStyleId>{5C22544A-7EE6-4342-B048-85BDC9FD1C3A}</a:tableStyleId>
                  </a:tblPr>
                  <a:tblGrid>
                    <a:gridCol w="879280">
                      <a:extLst>
                        <a:ext uri="{9D8B030D-6E8A-4147-A177-3AD203B41FA5}">
                          <a16:colId xmlns:a16="http://schemas.microsoft.com/office/drawing/2014/main" val="3624837216"/>
                        </a:ext>
                      </a:extLst>
                    </a:gridCol>
                    <a:gridCol w="1440090">
                      <a:extLst>
                        <a:ext uri="{9D8B030D-6E8A-4147-A177-3AD203B41FA5}">
                          <a16:colId xmlns:a16="http://schemas.microsoft.com/office/drawing/2014/main" val="1405537465"/>
                        </a:ext>
                      </a:extLst>
                    </a:gridCol>
                    <a:gridCol w="1486861">
                      <a:extLst>
                        <a:ext uri="{9D8B030D-6E8A-4147-A177-3AD203B41FA5}">
                          <a16:colId xmlns:a16="http://schemas.microsoft.com/office/drawing/2014/main" val="2008234915"/>
                        </a:ext>
                      </a:extLst>
                    </a:gridCol>
                    <a:gridCol w="1400769">
                      <a:extLst>
                        <a:ext uri="{9D8B030D-6E8A-4147-A177-3AD203B41FA5}">
                          <a16:colId xmlns:a16="http://schemas.microsoft.com/office/drawing/2014/main" val="3021288390"/>
                        </a:ext>
                      </a:extLst>
                    </a:gridCol>
                  </a:tblGrid>
                  <a:tr h="399248">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Index</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CF</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HF</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P_value</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8460952"/>
                      </a:ext>
                    </a:extLst>
                  </a:tr>
                  <a:tr h="561876">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CI</a:t>
                          </a:r>
                          <a:r>
                            <a:rPr lang="en-US" sz="1300" baseline="-25000">
                              <a:solidFill>
                                <a:srgbClr val="000000"/>
                              </a:solidFill>
                              <a:effectLst/>
                              <a:latin typeface="Lato" panose="020F0502020204030203" pitchFamily="34" charset="0"/>
                              <a:ea typeface="Lato" panose="020F0502020204030203" pitchFamily="34" charset="0"/>
                              <a:cs typeface="Lato" panose="020F0502020204030203" pitchFamily="34" charset="0"/>
                            </a:rPr>
                            <a:t>Paddick</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0.902 ± 0.022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0.905 ± 0.023</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b="1">
                              <a:solidFill>
                                <a:srgbClr val="C00000"/>
                              </a:solidFill>
                              <a:effectLst/>
                              <a:latin typeface="Lato" panose="020F0502020204030203" pitchFamily="34" charset="0"/>
                              <a:ea typeface="Lato" panose="020F0502020204030203" pitchFamily="34" charset="0"/>
                              <a:cs typeface="Lato" panose="020F0502020204030203" pitchFamily="34" charset="0"/>
                            </a:rPr>
                            <a:t>&gt; 0.05</a:t>
                          </a:r>
                          <a:endParaRPr lang="en-US" sz="1400">
                            <a:solidFill>
                              <a:srgbClr val="C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932623"/>
                      </a:ext>
                    </a:extLst>
                  </a:tr>
                  <a:tr h="561876">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GI</a:t>
                          </a:r>
                          <a:r>
                            <a:rPr lang="en-US" sz="1300" baseline="-25000">
                              <a:solidFill>
                                <a:srgbClr val="000000"/>
                              </a:solidFill>
                              <a:effectLst/>
                              <a:latin typeface="Lato" panose="020F0502020204030203" pitchFamily="34" charset="0"/>
                              <a:ea typeface="Lato" panose="020F0502020204030203" pitchFamily="34" charset="0"/>
                              <a:cs typeface="Lato" panose="020F0502020204030203" pitchFamily="34" charset="0"/>
                            </a:rPr>
                            <a:t>Paddick</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6.723 ± 6.107</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6.839 ± 6.151</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20000"/>
                            </a:lnSpc>
                            <a:spcBef>
                              <a:spcPts val="300"/>
                            </a:spcBef>
                            <a:spcAft>
                              <a:spcPts val="0"/>
                            </a:spcAft>
                            <a:buClrTx/>
                            <a:buSzTx/>
                            <a:buFontTx/>
                            <a:buNone/>
                            <a:tabLst/>
                            <a:defRPr/>
                          </a:pPr>
                          <a:r>
                            <a:rPr kumimoji="0" lang="en-US" sz="1300" b="1"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rPr>
                            <a:t>&gt; 0.05</a:t>
                          </a:r>
                          <a:endParaRPr kumimoji="0" lang="en-US" sz="1400" b="0"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34380071"/>
                      </a:ext>
                    </a:extLst>
                  </a:tr>
                  <a:tr h="754784">
                    <a:tc>
                      <a:txBody>
                        <a:bodyPr/>
                        <a:lstStyle/>
                        <a:p>
                          <a:endParaRPr lang="vi-VN"/>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90" t="-203226" r="-491724" b="-1613"/>
                          </a:stretch>
                        </a:blip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0.077 ± 0.022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0.071 ± 0.016</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20000"/>
                            </a:lnSpc>
                            <a:spcBef>
                              <a:spcPts val="300"/>
                            </a:spcBef>
                            <a:spcAft>
                              <a:spcPts val="0"/>
                            </a:spcAft>
                            <a:buClrTx/>
                            <a:buSzTx/>
                            <a:buFontTx/>
                            <a:buNone/>
                            <a:tabLst/>
                            <a:defRPr/>
                          </a:pPr>
                          <a:r>
                            <a:rPr kumimoji="0" lang="en-US" sz="1300" b="1"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rPr>
                            <a:t>&gt; 0.05</a:t>
                          </a:r>
                          <a:endParaRPr kumimoji="0" lang="en-US" sz="1400" b="0"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78335082"/>
                      </a:ext>
                    </a:extLst>
                  </a:tr>
                </a:tbl>
              </a:graphicData>
            </a:graphic>
          </p:graphicFrame>
        </mc:Fallback>
      </mc:AlternateContent>
      <p:sp>
        <p:nvSpPr>
          <p:cNvPr id="30" name="TextBox 29">
            <a:extLst>
              <a:ext uri="{FF2B5EF4-FFF2-40B4-BE49-F238E27FC236}">
                <a16:creationId xmlns:a16="http://schemas.microsoft.com/office/drawing/2014/main" id="{FFCADC2A-0413-3BD7-5F9C-C9D1DB562D4A}"/>
              </a:ext>
            </a:extLst>
          </p:cNvPr>
          <p:cNvSpPr txBox="1"/>
          <p:nvPr/>
        </p:nvSpPr>
        <p:spPr>
          <a:xfrm>
            <a:off x="1507438" y="3630140"/>
            <a:ext cx="3614458" cy="292388"/>
          </a:xfrm>
          <a:prstGeom prst="rect">
            <a:avLst/>
          </a:prstGeom>
          <a:noFill/>
        </p:spPr>
        <p:txBody>
          <a:bodyPr wrap="square" rtlCol="0">
            <a:spAutoFit/>
          </a:bodyPr>
          <a:lstStyle/>
          <a:p>
            <a:r>
              <a:rPr lang="en-US" sz="1300">
                <a:latin typeface="Lato" panose="020F0502020204030203" pitchFamily="34" charset="0"/>
                <a:ea typeface="Lato" panose="020F0502020204030203" pitchFamily="34" charset="0"/>
                <a:cs typeface="Lato" panose="020F0502020204030203" pitchFamily="34" charset="0"/>
              </a:rPr>
              <a:t>Table: Mean values of the CI, HI, GI Indices</a:t>
            </a:r>
          </a:p>
        </p:txBody>
      </p:sp>
      <p:sp>
        <p:nvSpPr>
          <p:cNvPr id="31" name="TextBox 30">
            <a:extLst>
              <a:ext uri="{FF2B5EF4-FFF2-40B4-BE49-F238E27FC236}">
                <a16:creationId xmlns:a16="http://schemas.microsoft.com/office/drawing/2014/main" id="{26D86473-888F-09BF-E135-6286E7DDADD3}"/>
              </a:ext>
            </a:extLst>
          </p:cNvPr>
          <p:cNvSpPr txBox="1"/>
          <p:nvPr/>
        </p:nvSpPr>
        <p:spPr>
          <a:xfrm>
            <a:off x="4744829" y="832677"/>
            <a:ext cx="3146709" cy="292388"/>
          </a:xfrm>
          <a:prstGeom prst="rect">
            <a:avLst/>
          </a:prstGeom>
          <a:noFill/>
        </p:spPr>
        <p:txBody>
          <a:bodyPr wrap="square" rtlCol="0">
            <a:spAutoFit/>
          </a:bodyPr>
          <a:lstStyle/>
          <a:p>
            <a:r>
              <a:rPr lang="en-US" sz="1300">
                <a:latin typeface="Lato" panose="020F0502020204030203" pitchFamily="34" charset="0"/>
                <a:ea typeface="Lato" panose="020F0502020204030203" pitchFamily="34" charset="0"/>
                <a:cs typeface="Lato" panose="020F0502020204030203" pitchFamily="34" charset="0"/>
              </a:rPr>
              <a:t>Figure: CI, GI, HI on both protocols</a:t>
            </a:r>
          </a:p>
        </p:txBody>
      </p:sp>
      <p:graphicFrame>
        <p:nvGraphicFramePr>
          <p:cNvPr id="32" name="Chart 31">
            <a:extLst>
              <a:ext uri="{FF2B5EF4-FFF2-40B4-BE49-F238E27FC236}">
                <a16:creationId xmlns:a16="http://schemas.microsoft.com/office/drawing/2014/main" id="{8C39EE75-F754-FDBA-C265-B9D5FFFBCB47}"/>
              </a:ext>
            </a:extLst>
          </p:cNvPr>
          <p:cNvGraphicFramePr/>
          <p:nvPr>
            <p:extLst>
              <p:ext uri="{D42A27DB-BD31-4B8C-83A1-F6EECF244321}">
                <p14:modId xmlns:p14="http://schemas.microsoft.com/office/powerpoint/2010/main" val="2711571745"/>
              </p:ext>
            </p:extLst>
          </p:nvPr>
        </p:nvGraphicFramePr>
        <p:xfrm>
          <a:off x="751840" y="1169196"/>
          <a:ext cx="4807870" cy="24322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Chart 32">
            <a:extLst>
              <a:ext uri="{FF2B5EF4-FFF2-40B4-BE49-F238E27FC236}">
                <a16:creationId xmlns:a16="http://schemas.microsoft.com/office/drawing/2014/main" id="{DEBCFE8F-C210-6D96-E7EA-0460E3E3939B}"/>
              </a:ext>
            </a:extLst>
          </p:cNvPr>
          <p:cNvGraphicFramePr/>
          <p:nvPr>
            <p:extLst>
              <p:ext uri="{D42A27DB-BD31-4B8C-83A1-F6EECF244321}">
                <p14:modId xmlns:p14="http://schemas.microsoft.com/office/powerpoint/2010/main" val="2677974864"/>
              </p:ext>
            </p:extLst>
          </p:nvPr>
        </p:nvGraphicFramePr>
        <p:xfrm>
          <a:off x="6318184" y="1168784"/>
          <a:ext cx="4807869" cy="243264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4" name="Chart 33">
            <a:extLst>
              <a:ext uri="{FF2B5EF4-FFF2-40B4-BE49-F238E27FC236}">
                <a16:creationId xmlns:a16="http://schemas.microsoft.com/office/drawing/2014/main" id="{106757CB-1B83-8745-FF57-9ACA3B48228E}"/>
              </a:ext>
            </a:extLst>
          </p:cNvPr>
          <p:cNvGraphicFramePr/>
          <p:nvPr>
            <p:extLst>
              <p:ext uri="{D42A27DB-BD31-4B8C-83A1-F6EECF244321}">
                <p14:modId xmlns:p14="http://schemas.microsoft.com/office/powerpoint/2010/main" val="4245422962"/>
              </p:ext>
            </p:extLst>
          </p:nvPr>
        </p:nvGraphicFramePr>
        <p:xfrm>
          <a:off x="6318185" y="3776334"/>
          <a:ext cx="4807868" cy="2432648"/>
        </p:xfrm>
        <a:graphic>
          <a:graphicData uri="http://schemas.openxmlformats.org/drawingml/2006/chart">
            <c:chart xmlns:c="http://schemas.openxmlformats.org/drawingml/2006/chart" xmlns:r="http://schemas.openxmlformats.org/officeDocument/2006/relationships" r:id="rId6"/>
          </a:graphicData>
        </a:graphic>
      </p:graphicFrame>
      <p:sp>
        <p:nvSpPr>
          <p:cNvPr id="2" name="TextBox 1">
            <a:extLst>
              <a:ext uri="{FF2B5EF4-FFF2-40B4-BE49-F238E27FC236}">
                <a16:creationId xmlns:a16="http://schemas.microsoft.com/office/drawing/2014/main" id="{A8ED396E-C5BB-B7BF-494C-56F6EED66CE8}"/>
              </a:ext>
            </a:extLst>
          </p:cNvPr>
          <p:cNvSpPr txBox="1"/>
          <p:nvPr/>
        </p:nvSpPr>
        <p:spPr>
          <a:xfrm>
            <a:off x="1093109" y="6415598"/>
            <a:ext cx="4125332" cy="307777"/>
          </a:xfrm>
          <a:prstGeom prst="rect">
            <a:avLst/>
          </a:prstGeom>
          <a:noFill/>
        </p:spPr>
        <p:txBody>
          <a:bodyPr wrap="square" rtlCol="0">
            <a:spAutoFit/>
          </a:bodyPr>
          <a:lstStyle/>
          <a:p>
            <a:r>
              <a:rPr lang="en-US" sz="1400">
                <a:latin typeface="Lato" panose="020F0502020204030203" pitchFamily="34" charset="0"/>
                <a:ea typeface="Lato" panose="020F0502020204030203" pitchFamily="34" charset="0"/>
                <a:cs typeface="Lato" panose="020F0502020204030203" pitchFamily="34" charset="0"/>
              </a:rPr>
              <a:t>* p&lt;0,05: difference is statistically significant</a:t>
            </a:r>
            <a:endParaRPr lang="vi-VN" sz="140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060245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547979-6798-65A4-2C67-0EFBDB20E70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054F1EC8-4A59-A992-2DFD-08D3AC9571F4}"/>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16</a:t>
            </a:fld>
            <a:endParaRPr lang="vi-VN"/>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CAFE5D5A-36A4-DA30-E49E-B67F536D9B5A}"/>
                  </a:ext>
                </a:extLst>
              </p:cNvPr>
              <p:cNvGraphicFramePr>
                <a:graphicFrameLocks noGrp="1"/>
              </p:cNvGraphicFramePr>
              <p:nvPr>
                <p:extLst>
                  <p:ext uri="{D42A27DB-BD31-4B8C-83A1-F6EECF244321}">
                    <p14:modId xmlns:p14="http://schemas.microsoft.com/office/powerpoint/2010/main" val="3553220095"/>
                  </p:ext>
                </p:extLst>
              </p:nvPr>
            </p:nvGraphicFramePr>
            <p:xfrm>
              <a:off x="695618" y="3911984"/>
              <a:ext cx="5207000" cy="2277784"/>
            </p:xfrm>
            <a:graphic>
              <a:graphicData uri="http://schemas.openxmlformats.org/drawingml/2006/table">
                <a:tbl>
                  <a:tblPr firstRow="1" bandRow="1">
                    <a:tableStyleId>{5C22544A-7EE6-4342-B048-85BDC9FD1C3A}</a:tableStyleId>
                  </a:tblPr>
                  <a:tblGrid>
                    <a:gridCol w="879280">
                      <a:extLst>
                        <a:ext uri="{9D8B030D-6E8A-4147-A177-3AD203B41FA5}">
                          <a16:colId xmlns:a16="http://schemas.microsoft.com/office/drawing/2014/main" val="3624837216"/>
                        </a:ext>
                      </a:extLst>
                    </a:gridCol>
                    <a:gridCol w="1440090">
                      <a:extLst>
                        <a:ext uri="{9D8B030D-6E8A-4147-A177-3AD203B41FA5}">
                          <a16:colId xmlns:a16="http://schemas.microsoft.com/office/drawing/2014/main" val="1405537465"/>
                        </a:ext>
                      </a:extLst>
                    </a:gridCol>
                    <a:gridCol w="1486861">
                      <a:extLst>
                        <a:ext uri="{9D8B030D-6E8A-4147-A177-3AD203B41FA5}">
                          <a16:colId xmlns:a16="http://schemas.microsoft.com/office/drawing/2014/main" val="2008234915"/>
                        </a:ext>
                      </a:extLst>
                    </a:gridCol>
                    <a:gridCol w="1400769">
                      <a:extLst>
                        <a:ext uri="{9D8B030D-6E8A-4147-A177-3AD203B41FA5}">
                          <a16:colId xmlns:a16="http://schemas.microsoft.com/office/drawing/2014/main" val="3021288390"/>
                        </a:ext>
                      </a:extLst>
                    </a:gridCol>
                  </a:tblGrid>
                  <a:tr h="399248">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Index</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CF</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HF</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P_value</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8460952"/>
                      </a:ext>
                    </a:extLst>
                  </a:tr>
                  <a:tr h="561876">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CI</a:t>
                          </a:r>
                          <a:r>
                            <a:rPr lang="en-US" sz="1300" baseline="-25000">
                              <a:solidFill>
                                <a:srgbClr val="000000"/>
                              </a:solidFill>
                              <a:effectLst/>
                              <a:latin typeface="Lato" panose="020F0502020204030203" pitchFamily="34" charset="0"/>
                              <a:ea typeface="Lato" panose="020F0502020204030203" pitchFamily="34" charset="0"/>
                              <a:cs typeface="Lato" panose="020F0502020204030203" pitchFamily="34" charset="0"/>
                            </a:rPr>
                            <a:t>Paddick</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0,902 ± 0,022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0,905 ± 0,023</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b="1">
                              <a:solidFill>
                                <a:srgbClr val="C00000"/>
                              </a:solidFill>
                              <a:effectLst/>
                              <a:latin typeface="Lato" panose="020F0502020204030203" pitchFamily="34" charset="0"/>
                              <a:ea typeface="Lato" panose="020F0502020204030203" pitchFamily="34" charset="0"/>
                              <a:cs typeface="Lato" panose="020F0502020204030203" pitchFamily="34" charset="0"/>
                            </a:rPr>
                            <a:t>&gt; 0.05</a:t>
                          </a:r>
                          <a:endParaRPr lang="en-US" sz="1400">
                            <a:solidFill>
                              <a:srgbClr val="C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932623"/>
                      </a:ext>
                    </a:extLst>
                  </a:tr>
                  <a:tr h="561876">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GI</a:t>
                          </a:r>
                          <a:r>
                            <a:rPr lang="en-US" sz="1300" baseline="-25000">
                              <a:solidFill>
                                <a:srgbClr val="000000"/>
                              </a:solidFill>
                              <a:effectLst/>
                              <a:latin typeface="Lato" panose="020F0502020204030203" pitchFamily="34" charset="0"/>
                              <a:ea typeface="Lato" panose="020F0502020204030203" pitchFamily="34" charset="0"/>
                              <a:cs typeface="Lato" panose="020F0502020204030203" pitchFamily="34" charset="0"/>
                            </a:rPr>
                            <a:t>Paddick</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3,978 ± 0,500</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4,075 ± 0,532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lvl="0" indent="0" algn="ctr" defTabSz="914400" rtl="0" eaLnBrk="1" fontAlgn="auto" latinLnBrk="0" hangingPunct="1">
                            <a:lnSpc>
                              <a:spcPct val="120000"/>
                            </a:lnSpc>
                            <a:spcBef>
                              <a:spcPts val="300"/>
                            </a:spcBef>
                            <a:spcAft>
                              <a:spcPts val="0"/>
                            </a:spcAft>
                            <a:buClrTx/>
                            <a:buSzTx/>
                            <a:buFontTx/>
                            <a:buNone/>
                            <a:tabLst/>
                            <a:defRPr/>
                          </a:pPr>
                          <a:r>
                            <a:rPr kumimoji="0" lang="en-US" sz="1300" b="1"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rPr>
                            <a:t>&gt; 0.05</a:t>
                          </a:r>
                          <a:endParaRPr kumimoji="0" lang="en-US" sz="1400" b="0"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2934380071"/>
                      </a:ext>
                    </a:extLst>
                  </a:tr>
                  <a:tr h="754784">
                    <a:tc>
                      <a:txBody>
                        <a:bodyPr/>
                        <a:lstStyle/>
                        <a:p>
                          <a:pPr algn="ctr">
                            <a:lnSpc>
                              <a:spcPct val="120000"/>
                            </a:lnSpc>
                            <a:spcBef>
                              <a:spcPts val="300"/>
                            </a:spcBef>
                            <a:buNone/>
                          </a:pPr>
                          <a14:m>
                            <m:oMathPara xmlns:m="http://schemas.openxmlformats.org/officeDocument/2006/math">
                              <m:oMathParaPr>
                                <m:jc m:val="centerGroup"/>
                              </m:oMathParaPr>
                              <m:oMath xmlns:m="http://schemas.openxmlformats.org/officeDocument/2006/math">
                                <m:sSub>
                                  <m:sSubPr>
                                    <m:ctrlPr>
                                      <a:rPr lang="en-US" sz="1300" i="1" smtClean="0">
                                        <a:solidFill>
                                          <a:srgbClr val="000000"/>
                                        </a:solidFill>
                                        <a:effectLst/>
                                        <a:latin typeface="Cambria Math" panose="02040503050406030204" pitchFamily="18" charset="0"/>
                                        <a:ea typeface="Calibri" panose="020F0502020204030204" pitchFamily="34" charset="0"/>
                                      </a:rPr>
                                    </m:ctrlPr>
                                  </m:sSubPr>
                                  <m:e>
                                    <m:r>
                                      <m:rPr>
                                        <m:sty m:val="p"/>
                                      </m:rPr>
                                      <a:rPr lang="en-US" sz="1300" b="0" i="0" smtClean="0">
                                        <a:solidFill>
                                          <a:srgbClr val="000000"/>
                                        </a:solidFill>
                                        <a:effectLst/>
                                        <a:latin typeface="Cambria Math" panose="02040503050406030204" pitchFamily="18" charset="0"/>
                                        <a:ea typeface="Calibri" panose="020F0502020204030204" pitchFamily="34" charset="0"/>
                                      </a:rPr>
                                      <m:t>HI</m:t>
                                    </m:r>
                                  </m:e>
                                  <m:sub>
                                    <m:r>
                                      <m:rPr>
                                        <m:sty m:val="p"/>
                                      </m:rPr>
                                      <a:rPr lang="en-US" sz="1300" b="0" i="0" smtClean="0">
                                        <a:solidFill>
                                          <a:srgbClr val="000000"/>
                                        </a:solidFill>
                                        <a:effectLst/>
                                        <a:latin typeface="Cambria Math" panose="02040503050406030204" pitchFamily="18" charset="0"/>
                                        <a:ea typeface="Calibri" panose="020F0502020204030204" pitchFamily="34" charset="0"/>
                                      </a:rPr>
                                      <m:t>Wu</m:t>
                                    </m:r>
                                  </m:sub>
                                </m:sSub>
                              </m:oMath>
                            </m:oMathPara>
                          </a14:m>
                          <a:endParaRPr lang="en-US" sz="1400" i="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0,077 ± 0,022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0,071 ± 0,016</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20000"/>
                            </a:lnSpc>
                            <a:spcBef>
                              <a:spcPts val="300"/>
                            </a:spcBef>
                            <a:spcAft>
                              <a:spcPts val="0"/>
                            </a:spcAft>
                            <a:buClrTx/>
                            <a:buSzTx/>
                            <a:buFontTx/>
                            <a:buNone/>
                            <a:tabLst/>
                            <a:defRPr/>
                          </a:pPr>
                          <a:r>
                            <a:rPr kumimoji="0" lang="en-US" sz="1300" b="1"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rPr>
                            <a:t>&gt; 0.05</a:t>
                          </a:r>
                          <a:endParaRPr kumimoji="0" lang="en-US" sz="1400" b="0"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78335082"/>
                      </a:ext>
                    </a:extLst>
                  </a:tr>
                </a:tbl>
              </a:graphicData>
            </a:graphic>
          </p:graphicFrame>
        </mc:Choice>
        <mc:Fallback xmlns="">
          <p:graphicFrame>
            <p:nvGraphicFramePr>
              <p:cNvPr id="5" name="Table 4">
                <a:extLst>
                  <a:ext uri="{FF2B5EF4-FFF2-40B4-BE49-F238E27FC236}">
                    <a16:creationId xmlns:a16="http://schemas.microsoft.com/office/drawing/2014/main" id="{CAFE5D5A-36A4-DA30-E49E-B67F536D9B5A}"/>
                  </a:ext>
                </a:extLst>
              </p:cNvPr>
              <p:cNvGraphicFramePr>
                <a:graphicFrameLocks noGrp="1"/>
              </p:cNvGraphicFramePr>
              <p:nvPr>
                <p:extLst>
                  <p:ext uri="{D42A27DB-BD31-4B8C-83A1-F6EECF244321}">
                    <p14:modId xmlns:p14="http://schemas.microsoft.com/office/powerpoint/2010/main" val="3553220095"/>
                  </p:ext>
                </p:extLst>
              </p:nvPr>
            </p:nvGraphicFramePr>
            <p:xfrm>
              <a:off x="695618" y="3911984"/>
              <a:ext cx="5207000" cy="2277784"/>
            </p:xfrm>
            <a:graphic>
              <a:graphicData uri="http://schemas.openxmlformats.org/drawingml/2006/table">
                <a:tbl>
                  <a:tblPr firstRow="1" bandRow="1">
                    <a:tableStyleId>{5C22544A-7EE6-4342-B048-85BDC9FD1C3A}</a:tableStyleId>
                  </a:tblPr>
                  <a:tblGrid>
                    <a:gridCol w="879280">
                      <a:extLst>
                        <a:ext uri="{9D8B030D-6E8A-4147-A177-3AD203B41FA5}">
                          <a16:colId xmlns:a16="http://schemas.microsoft.com/office/drawing/2014/main" val="3624837216"/>
                        </a:ext>
                      </a:extLst>
                    </a:gridCol>
                    <a:gridCol w="1440090">
                      <a:extLst>
                        <a:ext uri="{9D8B030D-6E8A-4147-A177-3AD203B41FA5}">
                          <a16:colId xmlns:a16="http://schemas.microsoft.com/office/drawing/2014/main" val="1405537465"/>
                        </a:ext>
                      </a:extLst>
                    </a:gridCol>
                    <a:gridCol w="1486861">
                      <a:extLst>
                        <a:ext uri="{9D8B030D-6E8A-4147-A177-3AD203B41FA5}">
                          <a16:colId xmlns:a16="http://schemas.microsoft.com/office/drawing/2014/main" val="2008234915"/>
                        </a:ext>
                      </a:extLst>
                    </a:gridCol>
                    <a:gridCol w="1400769">
                      <a:extLst>
                        <a:ext uri="{9D8B030D-6E8A-4147-A177-3AD203B41FA5}">
                          <a16:colId xmlns:a16="http://schemas.microsoft.com/office/drawing/2014/main" val="3021288390"/>
                        </a:ext>
                      </a:extLst>
                    </a:gridCol>
                  </a:tblGrid>
                  <a:tr h="399248">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Index</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CF</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HF</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20000"/>
                            </a:lnSpc>
                            <a:spcBef>
                              <a:spcPts val="300"/>
                            </a:spcBef>
                            <a:buNone/>
                          </a:pPr>
                          <a:r>
                            <a:rPr lang="en-US" sz="1300">
                              <a:solidFill>
                                <a:schemeClr val="bg1"/>
                              </a:solidFill>
                              <a:effectLst/>
                              <a:latin typeface="Lato" panose="020F0502020204030203" pitchFamily="34" charset="0"/>
                              <a:ea typeface="Lato" panose="020F0502020204030203" pitchFamily="34" charset="0"/>
                              <a:cs typeface="Lato" panose="020F0502020204030203" pitchFamily="34" charset="0"/>
                            </a:rPr>
                            <a:t>P_value</a:t>
                          </a:r>
                          <a:endParaRPr lang="en-US" sz="1400">
                            <a:solidFill>
                              <a:schemeClr val="bg1"/>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8460952"/>
                      </a:ext>
                    </a:extLst>
                  </a:tr>
                  <a:tr h="561876">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CI</a:t>
                          </a:r>
                          <a:r>
                            <a:rPr lang="en-US" sz="1300" baseline="-25000">
                              <a:solidFill>
                                <a:srgbClr val="000000"/>
                              </a:solidFill>
                              <a:effectLst/>
                              <a:latin typeface="Lato" panose="020F0502020204030203" pitchFamily="34" charset="0"/>
                              <a:ea typeface="Lato" panose="020F0502020204030203" pitchFamily="34" charset="0"/>
                              <a:cs typeface="Lato" panose="020F0502020204030203" pitchFamily="34" charset="0"/>
                            </a:rPr>
                            <a:t>Paddick</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0,902 ± 0,022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0,905 ± 0,023</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b="1">
                              <a:solidFill>
                                <a:srgbClr val="C00000"/>
                              </a:solidFill>
                              <a:effectLst/>
                              <a:latin typeface="Lato" panose="020F0502020204030203" pitchFamily="34" charset="0"/>
                              <a:ea typeface="Lato" panose="020F0502020204030203" pitchFamily="34" charset="0"/>
                              <a:cs typeface="Lato" panose="020F0502020204030203" pitchFamily="34" charset="0"/>
                            </a:rPr>
                            <a:t>&gt; 0.05</a:t>
                          </a:r>
                          <a:endParaRPr lang="en-US" sz="1400">
                            <a:solidFill>
                              <a:srgbClr val="C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932623"/>
                      </a:ext>
                    </a:extLst>
                  </a:tr>
                  <a:tr h="561876">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GI</a:t>
                          </a:r>
                          <a:r>
                            <a:rPr lang="en-US" sz="1300" baseline="-25000">
                              <a:solidFill>
                                <a:srgbClr val="000000"/>
                              </a:solidFill>
                              <a:effectLst/>
                              <a:latin typeface="Lato" panose="020F0502020204030203" pitchFamily="34" charset="0"/>
                              <a:ea typeface="Lato" panose="020F0502020204030203" pitchFamily="34" charset="0"/>
                              <a:cs typeface="Lato" panose="020F0502020204030203" pitchFamily="34" charset="0"/>
                            </a:rPr>
                            <a:t>Paddick</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3,978 ± 0,500</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4,075 ± 0,532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marL="0" marR="0" lvl="0" indent="0" algn="ctr" defTabSz="914400" rtl="0" eaLnBrk="1" fontAlgn="auto" latinLnBrk="0" hangingPunct="1">
                            <a:lnSpc>
                              <a:spcPct val="120000"/>
                            </a:lnSpc>
                            <a:spcBef>
                              <a:spcPts val="300"/>
                            </a:spcBef>
                            <a:spcAft>
                              <a:spcPts val="0"/>
                            </a:spcAft>
                            <a:buClrTx/>
                            <a:buSzTx/>
                            <a:buFontTx/>
                            <a:buNone/>
                            <a:tabLst/>
                            <a:defRPr/>
                          </a:pPr>
                          <a:r>
                            <a:rPr kumimoji="0" lang="en-US" sz="1300" b="1"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rPr>
                            <a:t>&gt; 0.05</a:t>
                          </a:r>
                          <a:endParaRPr kumimoji="0" lang="en-US" sz="1400" b="0"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2934380071"/>
                      </a:ext>
                    </a:extLst>
                  </a:tr>
                  <a:tr h="754784">
                    <a:tc>
                      <a:txBody>
                        <a:bodyPr/>
                        <a:lstStyle/>
                        <a:p>
                          <a:endParaRPr lang="vi-VN"/>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94" t="-203226" r="-495139" b="-1613"/>
                          </a:stretch>
                        </a:blip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0,077 ± 0,022</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0,071 ± 0,016</a:t>
                          </a:r>
                          <a:endParaRPr lang="en-US" sz="14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20000"/>
                            </a:lnSpc>
                            <a:spcBef>
                              <a:spcPts val="300"/>
                            </a:spcBef>
                            <a:spcAft>
                              <a:spcPts val="0"/>
                            </a:spcAft>
                            <a:buClrTx/>
                            <a:buSzTx/>
                            <a:buFontTx/>
                            <a:buNone/>
                            <a:tabLst/>
                            <a:defRPr/>
                          </a:pPr>
                          <a:r>
                            <a:rPr kumimoji="0" lang="en-US" sz="1300" b="1"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rPr>
                            <a:t>&gt; 0.05</a:t>
                          </a:r>
                          <a:endParaRPr kumimoji="0" lang="en-US" sz="1400" b="0" i="0" u="none" strike="noStrike" kern="1200" cap="none" spc="0" normalizeH="0" baseline="0" noProof="0">
                            <a:ln>
                              <a:noFill/>
                            </a:ln>
                            <a:solidFill>
                              <a:srgbClr val="C00000"/>
                            </a:solidFill>
                            <a:effectLst/>
                            <a:uLnTx/>
                            <a:uFillTx/>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78335082"/>
                      </a:ext>
                    </a:extLst>
                  </a:tr>
                </a:tbl>
              </a:graphicData>
            </a:graphic>
          </p:graphicFrame>
        </mc:Fallback>
      </mc:AlternateContent>
      <p:sp>
        <p:nvSpPr>
          <p:cNvPr id="6" name="TextBox 5">
            <a:extLst>
              <a:ext uri="{FF2B5EF4-FFF2-40B4-BE49-F238E27FC236}">
                <a16:creationId xmlns:a16="http://schemas.microsoft.com/office/drawing/2014/main" id="{4923A1D4-C33E-1E31-4D6C-129659542865}"/>
              </a:ext>
            </a:extLst>
          </p:cNvPr>
          <p:cNvSpPr txBox="1"/>
          <p:nvPr/>
        </p:nvSpPr>
        <p:spPr>
          <a:xfrm>
            <a:off x="1850346" y="3630140"/>
            <a:ext cx="3614458" cy="292388"/>
          </a:xfrm>
          <a:prstGeom prst="rect">
            <a:avLst/>
          </a:prstGeom>
          <a:noFill/>
        </p:spPr>
        <p:txBody>
          <a:bodyPr wrap="square" rtlCol="0">
            <a:spAutoFit/>
          </a:bodyPr>
          <a:lstStyle/>
          <a:p>
            <a:r>
              <a:rPr lang="en-US" sz="1300">
                <a:latin typeface="Lato" panose="020F0502020204030203" pitchFamily="34" charset="0"/>
                <a:ea typeface="Lato" panose="020F0502020204030203" pitchFamily="34" charset="0"/>
                <a:cs typeface="Lato" panose="020F0502020204030203" pitchFamily="34" charset="0"/>
              </a:rPr>
              <a:t>Table: Mean values of the CI, HI, GI Indices</a:t>
            </a:r>
          </a:p>
        </p:txBody>
      </p:sp>
      <p:sp>
        <p:nvSpPr>
          <p:cNvPr id="9" name="TextBox 8">
            <a:extLst>
              <a:ext uri="{FF2B5EF4-FFF2-40B4-BE49-F238E27FC236}">
                <a16:creationId xmlns:a16="http://schemas.microsoft.com/office/drawing/2014/main" id="{00D1B2E5-C744-AE45-A8FD-658031955384}"/>
              </a:ext>
            </a:extLst>
          </p:cNvPr>
          <p:cNvSpPr txBox="1"/>
          <p:nvPr/>
        </p:nvSpPr>
        <p:spPr>
          <a:xfrm>
            <a:off x="5061974" y="858887"/>
            <a:ext cx="3074406" cy="292388"/>
          </a:xfrm>
          <a:prstGeom prst="rect">
            <a:avLst/>
          </a:prstGeom>
          <a:noFill/>
        </p:spPr>
        <p:txBody>
          <a:bodyPr wrap="square" rtlCol="0">
            <a:spAutoFit/>
          </a:bodyPr>
          <a:lstStyle/>
          <a:p>
            <a:r>
              <a:rPr lang="en-US" sz="1300">
                <a:latin typeface="Lato" panose="020F0502020204030203" pitchFamily="34" charset="0"/>
                <a:ea typeface="Lato" panose="020F0502020204030203" pitchFamily="34" charset="0"/>
                <a:cs typeface="Lato" panose="020F0502020204030203" pitchFamily="34" charset="0"/>
              </a:rPr>
              <a:t>Figure: CI, GI, HI on both protocols</a:t>
            </a:r>
          </a:p>
        </p:txBody>
      </p:sp>
      <p:graphicFrame>
        <p:nvGraphicFramePr>
          <p:cNvPr id="23" name="Chart 22">
            <a:extLst>
              <a:ext uri="{FF2B5EF4-FFF2-40B4-BE49-F238E27FC236}">
                <a16:creationId xmlns:a16="http://schemas.microsoft.com/office/drawing/2014/main" id="{2876024F-3B49-D67C-99B6-78B06345261E}"/>
              </a:ext>
            </a:extLst>
          </p:cNvPr>
          <p:cNvGraphicFramePr/>
          <p:nvPr>
            <p:extLst>
              <p:ext uri="{D42A27DB-BD31-4B8C-83A1-F6EECF244321}">
                <p14:modId xmlns:p14="http://schemas.microsoft.com/office/powerpoint/2010/main" val="3074929079"/>
              </p:ext>
            </p:extLst>
          </p:nvPr>
        </p:nvGraphicFramePr>
        <p:xfrm>
          <a:off x="6654458" y="1169196"/>
          <a:ext cx="4807868" cy="24322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4" name="Chart 23">
            <a:extLst>
              <a:ext uri="{FF2B5EF4-FFF2-40B4-BE49-F238E27FC236}">
                <a16:creationId xmlns:a16="http://schemas.microsoft.com/office/drawing/2014/main" id="{B554615A-BC2D-EE5F-840B-696A1ECB0025}"/>
              </a:ext>
            </a:extLst>
          </p:cNvPr>
          <p:cNvGraphicFramePr/>
          <p:nvPr>
            <p:extLst>
              <p:ext uri="{D42A27DB-BD31-4B8C-83A1-F6EECF244321}">
                <p14:modId xmlns:p14="http://schemas.microsoft.com/office/powerpoint/2010/main" val="2556505263"/>
              </p:ext>
            </p:extLst>
          </p:nvPr>
        </p:nvGraphicFramePr>
        <p:xfrm>
          <a:off x="1094748" y="1169196"/>
          <a:ext cx="4807870" cy="243223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5" name="Chart 24">
            <a:extLst>
              <a:ext uri="{FF2B5EF4-FFF2-40B4-BE49-F238E27FC236}">
                <a16:creationId xmlns:a16="http://schemas.microsoft.com/office/drawing/2014/main" id="{64F1D410-3540-71FF-6AC9-75217CBED55C}"/>
              </a:ext>
            </a:extLst>
          </p:cNvPr>
          <p:cNvGraphicFramePr/>
          <p:nvPr>
            <p:extLst>
              <p:ext uri="{D42A27DB-BD31-4B8C-83A1-F6EECF244321}">
                <p14:modId xmlns:p14="http://schemas.microsoft.com/office/powerpoint/2010/main" val="2635669353"/>
              </p:ext>
            </p:extLst>
          </p:nvPr>
        </p:nvGraphicFramePr>
        <p:xfrm>
          <a:off x="6661093" y="3776334"/>
          <a:ext cx="4807868" cy="2432648"/>
        </p:xfrm>
        <a:graphic>
          <a:graphicData uri="http://schemas.openxmlformats.org/drawingml/2006/chart">
            <c:chart xmlns:c="http://schemas.openxmlformats.org/drawingml/2006/chart" xmlns:r="http://schemas.openxmlformats.org/officeDocument/2006/relationships" r:id="rId6"/>
          </a:graphicData>
        </a:graphic>
      </p:graphicFrame>
      <p:sp>
        <p:nvSpPr>
          <p:cNvPr id="7" name="TextBox 6">
            <a:extLst>
              <a:ext uri="{FF2B5EF4-FFF2-40B4-BE49-F238E27FC236}">
                <a16:creationId xmlns:a16="http://schemas.microsoft.com/office/drawing/2014/main" id="{EBE066CD-D775-D1A0-A5F6-D28816132B5E}"/>
              </a:ext>
            </a:extLst>
          </p:cNvPr>
          <p:cNvSpPr txBox="1"/>
          <p:nvPr/>
        </p:nvSpPr>
        <p:spPr>
          <a:xfrm>
            <a:off x="1093109" y="6415598"/>
            <a:ext cx="4125332" cy="307777"/>
          </a:xfrm>
          <a:prstGeom prst="rect">
            <a:avLst/>
          </a:prstGeom>
          <a:noFill/>
        </p:spPr>
        <p:txBody>
          <a:bodyPr wrap="square" rtlCol="0">
            <a:spAutoFit/>
          </a:bodyPr>
          <a:lstStyle/>
          <a:p>
            <a:r>
              <a:rPr lang="en-US" sz="1400">
                <a:latin typeface="Lato" panose="020F0502020204030203" pitchFamily="34" charset="0"/>
                <a:ea typeface="Lato" panose="020F0502020204030203" pitchFamily="34" charset="0"/>
                <a:cs typeface="Lato" panose="020F0502020204030203" pitchFamily="34" charset="0"/>
              </a:rPr>
              <a:t>* p&lt;0,05: difference is statistically significant</a:t>
            </a:r>
            <a:endParaRPr lang="vi-VN" sz="1400">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D78C0A4D-BBD7-0F1A-84E1-DB9839C2F41D}"/>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III. Result</a:t>
            </a:r>
          </a:p>
        </p:txBody>
      </p:sp>
      <p:sp>
        <p:nvSpPr>
          <p:cNvPr id="10" name="TextBox 9">
            <a:extLst>
              <a:ext uri="{FF2B5EF4-FFF2-40B4-BE49-F238E27FC236}">
                <a16:creationId xmlns:a16="http://schemas.microsoft.com/office/drawing/2014/main" id="{D13BBBD7-21D2-A1C7-FB1B-8CDB85F8FE4A}"/>
              </a:ext>
            </a:extLst>
          </p:cNvPr>
          <p:cNvSpPr txBox="1"/>
          <p:nvPr/>
        </p:nvSpPr>
        <p:spPr>
          <a:xfrm>
            <a:off x="0" y="805026"/>
            <a:ext cx="5207000" cy="400110"/>
          </a:xfrm>
          <a:prstGeom prst="rect">
            <a:avLst/>
          </a:prstGeom>
          <a:noFill/>
        </p:spPr>
        <p:txBody>
          <a:bodyPr wrap="square">
            <a:spAutoFit/>
          </a:bodyPr>
          <a:lstStyle/>
          <a:p>
            <a:pPr marL="342900" indent="-342900">
              <a:buFont typeface="Wingdings" panose="05000000000000000000" pitchFamily="2" charset="2"/>
              <a:buChar char="Ø"/>
            </a:pPr>
            <a:r>
              <a:rPr lang="en-US" sz="2000" b="1">
                <a:latin typeface="Lato" panose="020F0502020204030203" pitchFamily="34" charset="0"/>
                <a:ea typeface="Lato" panose="020F0502020204030203" pitchFamily="34" charset="0"/>
                <a:cs typeface="Lato" panose="020F0502020204030203" pitchFamily="34" charset="0"/>
              </a:rPr>
              <a:t>CI, HI, GI index</a:t>
            </a:r>
            <a:endParaRPr lang="vi-VN" sz="2000" b="1">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4501219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FF7C27-24D7-4953-B935-E57D6BB2759C}"/>
            </a:ext>
          </a:extLst>
        </p:cNvPr>
        <p:cNvGrpSpPr/>
        <p:nvPr/>
      </p:nvGrpSpPr>
      <p:grpSpPr>
        <a:xfrm>
          <a:off x="0" y="0"/>
          <a:ext cx="0" cy="0"/>
          <a:chOff x="0" y="0"/>
          <a:chExt cx="0" cy="0"/>
        </a:xfrm>
      </p:grpSpPr>
      <p:sp>
        <p:nvSpPr>
          <p:cNvPr id="26" name="TextBox 25">
            <a:extLst>
              <a:ext uri="{FF2B5EF4-FFF2-40B4-BE49-F238E27FC236}">
                <a16:creationId xmlns:a16="http://schemas.microsoft.com/office/drawing/2014/main" id="{474B7F67-2445-EA89-B80B-B2F160F2B056}"/>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III. Result</a:t>
            </a:r>
          </a:p>
        </p:txBody>
      </p:sp>
      <p:sp>
        <p:nvSpPr>
          <p:cNvPr id="3" name="TextBox 2">
            <a:extLst>
              <a:ext uri="{FF2B5EF4-FFF2-40B4-BE49-F238E27FC236}">
                <a16:creationId xmlns:a16="http://schemas.microsoft.com/office/drawing/2014/main" id="{B6A6E426-FE58-652F-0D18-B89A579A0846}"/>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17</a:t>
            </a:fld>
            <a:endParaRPr lang="vi-VN"/>
          </a:p>
        </p:txBody>
      </p:sp>
      <p:sp>
        <p:nvSpPr>
          <p:cNvPr id="4" name="TextBox 3">
            <a:extLst>
              <a:ext uri="{FF2B5EF4-FFF2-40B4-BE49-F238E27FC236}">
                <a16:creationId xmlns:a16="http://schemas.microsoft.com/office/drawing/2014/main" id="{F8FA21CB-D811-A756-D870-4D0D38A1B6AF}"/>
              </a:ext>
            </a:extLst>
          </p:cNvPr>
          <p:cNvSpPr txBox="1"/>
          <p:nvPr/>
        </p:nvSpPr>
        <p:spPr>
          <a:xfrm>
            <a:off x="0" y="805026"/>
            <a:ext cx="5207000" cy="400110"/>
          </a:xfrm>
          <a:prstGeom prst="rect">
            <a:avLst/>
          </a:prstGeom>
          <a:noFill/>
        </p:spPr>
        <p:txBody>
          <a:bodyPr wrap="square">
            <a:spAutoFit/>
          </a:bodyPr>
          <a:lstStyle/>
          <a:p>
            <a:pPr marL="342900" indent="-342900">
              <a:buFont typeface="Wingdings" panose="05000000000000000000" pitchFamily="2" charset="2"/>
              <a:buChar char="Ø"/>
            </a:pPr>
            <a:r>
              <a:rPr lang="vi-VN" sz="2000" b="1">
                <a:latin typeface="Lato" panose="020F0502020204030203" pitchFamily="34" charset="0"/>
                <a:ea typeface="Lato" panose="020F0502020204030203" pitchFamily="34" charset="0"/>
                <a:cs typeface="Lato" panose="020F0502020204030203" pitchFamily="34" charset="0"/>
              </a:rPr>
              <a:t>NTCP_</a:t>
            </a:r>
            <a:r>
              <a:rPr lang="en-US" sz="2000" b="1">
                <a:latin typeface="Lato" panose="020F0502020204030203" pitchFamily="34" charset="0"/>
                <a:ea typeface="Lato" panose="020F0502020204030203" pitchFamily="34" charset="0"/>
                <a:cs typeface="Lato" panose="020F0502020204030203" pitchFamily="34" charset="0"/>
              </a:rPr>
              <a:t>LKB</a:t>
            </a:r>
            <a:r>
              <a:rPr lang="vi-VN" sz="2000" b="1">
                <a:latin typeface="Lato" panose="020F0502020204030203" pitchFamily="34" charset="0"/>
                <a:ea typeface="Lato" panose="020F0502020204030203" pitchFamily="34" charset="0"/>
                <a:cs typeface="Lato" panose="020F0502020204030203" pitchFamily="34" charset="0"/>
              </a:rPr>
              <a:t>, TCP_</a:t>
            </a:r>
            <a:r>
              <a:rPr lang="en-US" sz="2000" b="1">
                <a:latin typeface="Lato" panose="020F0502020204030203" pitchFamily="34" charset="0"/>
                <a:ea typeface="Lato" panose="020F0502020204030203" pitchFamily="34" charset="0"/>
                <a:cs typeface="Lato" panose="020F0502020204030203" pitchFamily="34" charset="0"/>
              </a:rPr>
              <a:t>Poisson</a:t>
            </a:r>
            <a:endParaRPr lang="vi-VN" sz="2000" b="1">
              <a:latin typeface="Lato" panose="020F0502020204030203" pitchFamily="34" charset="0"/>
              <a:ea typeface="Lato" panose="020F0502020204030203" pitchFamily="34" charset="0"/>
              <a:cs typeface="Lato" panose="020F0502020204030203" pitchFamily="34" charset="0"/>
            </a:endParaRPr>
          </a:p>
        </p:txBody>
      </p:sp>
      <p:graphicFrame>
        <p:nvGraphicFramePr>
          <p:cNvPr id="5" name="Table 4">
            <a:extLst>
              <a:ext uri="{FF2B5EF4-FFF2-40B4-BE49-F238E27FC236}">
                <a16:creationId xmlns:a16="http://schemas.microsoft.com/office/drawing/2014/main" id="{AD7FE8CE-A432-4904-AD81-47CB3C82E947}"/>
              </a:ext>
            </a:extLst>
          </p:cNvPr>
          <p:cNvGraphicFramePr>
            <a:graphicFrameLocks noGrp="1"/>
          </p:cNvGraphicFramePr>
          <p:nvPr>
            <p:extLst>
              <p:ext uri="{D42A27DB-BD31-4B8C-83A1-F6EECF244321}">
                <p14:modId xmlns:p14="http://schemas.microsoft.com/office/powerpoint/2010/main" val="944845894"/>
              </p:ext>
            </p:extLst>
          </p:nvPr>
        </p:nvGraphicFramePr>
        <p:xfrm>
          <a:off x="738476" y="3911984"/>
          <a:ext cx="5206999" cy="2293774"/>
        </p:xfrm>
        <a:graphic>
          <a:graphicData uri="http://schemas.openxmlformats.org/drawingml/2006/table">
            <a:tbl>
              <a:tblPr firstRow="1" bandRow="1">
                <a:tableStyleId>{5C22544A-7EE6-4342-B048-85BDC9FD1C3A}</a:tableStyleId>
              </a:tblPr>
              <a:tblGrid>
                <a:gridCol w="608984">
                  <a:extLst>
                    <a:ext uri="{9D8B030D-6E8A-4147-A177-3AD203B41FA5}">
                      <a16:colId xmlns:a16="http://schemas.microsoft.com/office/drawing/2014/main" val="3624837216"/>
                    </a:ext>
                  </a:extLst>
                </a:gridCol>
                <a:gridCol w="738152">
                  <a:extLst>
                    <a:ext uri="{9D8B030D-6E8A-4147-A177-3AD203B41FA5}">
                      <a16:colId xmlns:a16="http://schemas.microsoft.com/office/drawing/2014/main" val="1405537465"/>
                    </a:ext>
                  </a:extLst>
                </a:gridCol>
                <a:gridCol w="1210817">
                  <a:extLst>
                    <a:ext uri="{9D8B030D-6E8A-4147-A177-3AD203B41FA5}">
                      <a16:colId xmlns:a16="http://schemas.microsoft.com/office/drawing/2014/main" val="2008234915"/>
                    </a:ext>
                  </a:extLst>
                </a:gridCol>
                <a:gridCol w="1350292">
                  <a:extLst>
                    <a:ext uri="{9D8B030D-6E8A-4147-A177-3AD203B41FA5}">
                      <a16:colId xmlns:a16="http://schemas.microsoft.com/office/drawing/2014/main" val="3021288390"/>
                    </a:ext>
                  </a:extLst>
                </a:gridCol>
                <a:gridCol w="1298754">
                  <a:extLst>
                    <a:ext uri="{9D8B030D-6E8A-4147-A177-3AD203B41FA5}">
                      <a16:colId xmlns:a16="http://schemas.microsoft.com/office/drawing/2014/main" val="2959591326"/>
                    </a:ext>
                  </a:extLst>
                </a:gridCol>
              </a:tblGrid>
              <a:tr h="492042">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Index</a:t>
                      </a:r>
                    </a:p>
                  </a:txBody>
                  <a:tcPr marL="92986" marR="92986" marT="46494" marB="4649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Organ</a:t>
                      </a:r>
                    </a:p>
                  </a:txBody>
                  <a:tcPr marL="92986" marR="92986" marT="46494" marB="4649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CF</a:t>
                      </a:r>
                    </a:p>
                  </a:txBody>
                  <a:tcPr marL="92986" marR="92986" marT="46494" marB="4649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HF</a:t>
                      </a:r>
                    </a:p>
                  </a:txBody>
                  <a:tcPr marL="92986" marR="92986" marT="46494" marB="4649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p_value</a:t>
                      </a:r>
                    </a:p>
                  </a:txBody>
                  <a:tcPr marL="92986" marR="92986" marT="46494" marB="4649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8460952"/>
                  </a:ext>
                </a:extLst>
              </a:tr>
              <a:tr h="541077">
                <a:tc rowSpan="2">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NTCP</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Bladder</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0.036 ± 0.042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0.010 ± 0.013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&lt; 0.05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932623"/>
                  </a:ext>
                </a:extLst>
              </a:tr>
              <a:tr h="656123">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Rectum</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0.037 ± 0.014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0.017 ± 0.009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&lt; 0.05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34380071"/>
                  </a:ext>
                </a:extLst>
              </a:tr>
              <a:tr h="604532">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TCP</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PTV 60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0.903 ± 0.003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0.898 ±0.003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&lt; 0.05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78335082"/>
                  </a:ext>
                </a:extLst>
              </a:tr>
            </a:tbl>
          </a:graphicData>
        </a:graphic>
      </p:graphicFrame>
      <p:sp>
        <p:nvSpPr>
          <p:cNvPr id="7" name="TextBox 6">
            <a:extLst>
              <a:ext uri="{FF2B5EF4-FFF2-40B4-BE49-F238E27FC236}">
                <a16:creationId xmlns:a16="http://schemas.microsoft.com/office/drawing/2014/main" id="{2CD01EFA-706F-9BF3-5CA1-6461552AEDB3}"/>
              </a:ext>
            </a:extLst>
          </p:cNvPr>
          <p:cNvSpPr txBox="1"/>
          <p:nvPr/>
        </p:nvSpPr>
        <p:spPr>
          <a:xfrm>
            <a:off x="2084988" y="3610927"/>
            <a:ext cx="2840866" cy="292388"/>
          </a:xfrm>
          <a:prstGeom prst="rect">
            <a:avLst/>
          </a:prstGeom>
          <a:noFill/>
        </p:spPr>
        <p:txBody>
          <a:bodyPr wrap="square" rtlCol="0">
            <a:spAutoFit/>
          </a:bodyPr>
          <a:lstStyle/>
          <a:p>
            <a:r>
              <a:rPr lang="en-US" sz="1300"/>
              <a:t>Table: Mean values of indices</a:t>
            </a:r>
          </a:p>
        </p:txBody>
      </p:sp>
      <p:sp>
        <p:nvSpPr>
          <p:cNvPr id="8" name="TextBox 7">
            <a:extLst>
              <a:ext uri="{FF2B5EF4-FFF2-40B4-BE49-F238E27FC236}">
                <a16:creationId xmlns:a16="http://schemas.microsoft.com/office/drawing/2014/main" id="{842E65EB-0466-1879-BD1B-F6C0803F0E82}"/>
              </a:ext>
            </a:extLst>
          </p:cNvPr>
          <p:cNvSpPr txBox="1"/>
          <p:nvPr/>
        </p:nvSpPr>
        <p:spPr>
          <a:xfrm>
            <a:off x="3441828" y="858887"/>
            <a:ext cx="8501356" cy="292388"/>
          </a:xfrm>
          <a:prstGeom prst="rect">
            <a:avLst/>
          </a:prstGeom>
          <a:noFill/>
        </p:spPr>
        <p:txBody>
          <a:bodyPr wrap="square" rtlCol="0">
            <a:spAutoFit/>
          </a:bodyPr>
          <a:lstStyle/>
          <a:p>
            <a:r>
              <a:rPr lang="en-US" sz="1300">
                <a:latin typeface="Lato" panose="020F0502020204030203" pitchFamily="34" charset="0"/>
                <a:ea typeface="Lato" panose="020F0502020204030203" pitchFamily="34" charset="0"/>
                <a:cs typeface="Lato" panose="020F0502020204030203" pitchFamily="34" charset="0"/>
              </a:rPr>
              <a:t>Figure: NTCP and TCP indices for two treatment plans based on Burman parameters and TG-166 report</a:t>
            </a:r>
          </a:p>
        </p:txBody>
      </p:sp>
      <p:graphicFrame>
        <p:nvGraphicFramePr>
          <p:cNvPr id="9" name="Chart 8">
            <a:extLst>
              <a:ext uri="{FF2B5EF4-FFF2-40B4-BE49-F238E27FC236}">
                <a16:creationId xmlns:a16="http://schemas.microsoft.com/office/drawing/2014/main" id="{D333127F-52D2-E7B9-33FD-B5A7253C7715}"/>
              </a:ext>
            </a:extLst>
          </p:cNvPr>
          <p:cNvGraphicFramePr/>
          <p:nvPr>
            <p:extLst>
              <p:ext uri="{D42A27DB-BD31-4B8C-83A1-F6EECF244321}">
                <p14:modId xmlns:p14="http://schemas.microsoft.com/office/powerpoint/2010/main" val="2638787943"/>
              </p:ext>
            </p:extLst>
          </p:nvPr>
        </p:nvGraphicFramePr>
        <p:xfrm>
          <a:off x="1455390" y="1178279"/>
          <a:ext cx="4490086" cy="24326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6B57D7F1-0456-045D-618F-C62969572684}"/>
              </a:ext>
            </a:extLst>
          </p:cNvPr>
          <p:cNvGraphicFramePr/>
          <p:nvPr>
            <p:extLst>
              <p:ext uri="{D42A27DB-BD31-4B8C-83A1-F6EECF244321}">
                <p14:modId xmlns:p14="http://schemas.microsoft.com/office/powerpoint/2010/main" val="271454986"/>
              </p:ext>
            </p:extLst>
          </p:nvPr>
        </p:nvGraphicFramePr>
        <p:xfrm>
          <a:off x="6744908" y="1178279"/>
          <a:ext cx="4490086" cy="24326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a:extLst>
              <a:ext uri="{FF2B5EF4-FFF2-40B4-BE49-F238E27FC236}">
                <a16:creationId xmlns:a16="http://schemas.microsoft.com/office/drawing/2014/main" id="{3A492250-926E-429D-4E8E-DEDD73031CE7}"/>
              </a:ext>
            </a:extLst>
          </p:cNvPr>
          <p:cNvGraphicFramePr>
            <a:graphicFrameLocks/>
          </p:cNvGraphicFramePr>
          <p:nvPr>
            <p:extLst>
              <p:ext uri="{D42A27DB-BD31-4B8C-83A1-F6EECF244321}">
                <p14:modId xmlns:p14="http://schemas.microsoft.com/office/powerpoint/2010/main" val="2063162595"/>
              </p:ext>
            </p:extLst>
          </p:nvPr>
        </p:nvGraphicFramePr>
        <p:xfrm>
          <a:off x="6744908" y="3683883"/>
          <a:ext cx="4490086" cy="2628018"/>
        </p:xfrm>
        <a:graphic>
          <a:graphicData uri="http://schemas.openxmlformats.org/drawingml/2006/chart">
            <c:chart xmlns:c="http://schemas.openxmlformats.org/drawingml/2006/chart" xmlns:r="http://schemas.openxmlformats.org/officeDocument/2006/relationships" r:id="rId5"/>
          </a:graphicData>
        </a:graphic>
      </p:graphicFrame>
      <p:sp>
        <p:nvSpPr>
          <p:cNvPr id="6" name="TextBox 5">
            <a:extLst>
              <a:ext uri="{FF2B5EF4-FFF2-40B4-BE49-F238E27FC236}">
                <a16:creationId xmlns:a16="http://schemas.microsoft.com/office/drawing/2014/main" id="{40EA3E86-F67F-2E23-F7ED-7115A7491469}"/>
              </a:ext>
            </a:extLst>
          </p:cNvPr>
          <p:cNvSpPr txBox="1"/>
          <p:nvPr/>
        </p:nvSpPr>
        <p:spPr>
          <a:xfrm>
            <a:off x="1093109" y="6415598"/>
            <a:ext cx="4125332" cy="307777"/>
          </a:xfrm>
          <a:prstGeom prst="rect">
            <a:avLst/>
          </a:prstGeom>
          <a:noFill/>
        </p:spPr>
        <p:txBody>
          <a:bodyPr wrap="square" rtlCol="0">
            <a:spAutoFit/>
          </a:bodyPr>
          <a:lstStyle/>
          <a:p>
            <a:r>
              <a:rPr lang="en-US" sz="1400">
                <a:latin typeface="Lato" panose="020F0502020204030203" pitchFamily="34" charset="0"/>
                <a:ea typeface="Lato" panose="020F0502020204030203" pitchFamily="34" charset="0"/>
                <a:cs typeface="Lato" panose="020F0502020204030203" pitchFamily="34" charset="0"/>
              </a:rPr>
              <a:t>* p&lt;0,05 thì sự khác biệt có ý nghĩa thống kê</a:t>
            </a:r>
            <a:endParaRPr lang="vi-VN" sz="140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1924625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26AF32-4868-97AD-D2F5-C2BE2DA3F2CA}"/>
            </a:ext>
          </a:extLst>
        </p:cNvPr>
        <p:cNvGrpSpPr/>
        <p:nvPr/>
      </p:nvGrpSpPr>
      <p:grpSpPr>
        <a:xfrm>
          <a:off x="0" y="0"/>
          <a:ext cx="0" cy="0"/>
          <a:chOff x="0" y="0"/>
          <a:chExt cx="0" cy="0"/>
        </a:xfrm>
      </p:grpSpPr>
      <p:sp>
        <p:nvSpPr>
          <p:cNvPr id="26" name="TextBox 25">
            <a:extLst>
              <a:ext uri="{FF2B5EF4-FFF2-40B4-BE49-F238E27FC236}">
                <a16:creationId xmlns:a16="http://schemas.microsoft.com/office/drawing/2014/main" id="{163CD74E-4437-D077-019F-6871FEA951B2}"/>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III. Result</a:t>
            </a:r>
          </a:p>
        </p:txBody>
      </p:sp>
      <p:sp>
        <p:nvSpPr>
          <p:cNvPr id="27" name="TextBox 26">
            <a:extLst>
              <a:ext uri="{FF2B5EF4-FFF2-40B4-BE49-F238E27FC236}">
                <a16:creationId xmlns:a16="http://schemas.microsoft.com/office/drawing/2014/main" id="{5E356A9B-54D8-A9BA-0071-C4532C4A0E86}"/>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18</a:t>
            </a:fld>
            <a:endParaRPr lang="vi-VN"/>
          </a:p>
        </p:txBody>
      </p:sp>
      <p:sp>
        <p:nvSpPr>
          <p:cNvPr id="28" name="TextBox 27">
            <a:extLst>
              <a:ext uri="{FF2B5EF4-FFF2-40B4-BE49-F238E27FC236}">
                <a16:creationId xmlns:a16="http://schemas.microsoft.com/office/drawing/2014/main" id="{561B1365-24AA-86B6-DEDE-D872215C304D}"/>
              </a:ext>
            </a:extLst>
          </p:cNvPr>
          <p:cNvSpPr txBox="1"/>
          <p:nvPr/>
        </p:nvSpPr>
        <p:spPr>
          <a:xfrm>
            <a:off x="0" y="805026"/>
            <a:ext cx="5207000" cy="400110"/>
          </a:xfrm>
          <a:prstGeom prst="rect">
            <a:avLst/>
          </a:prstGeom>
          <a:noFill/>
        </p:spPr>
        <p:txBody>
          <a:bodyPr wrap="square">
            <a:spAutoFit/>
          </a:bodyPr>
          <a:lstStyle/>
          <a:p>
            <a:pPr marL="342900" indent="-342900">
              <a:buFont typeface="Wingdings" panose="05000000000000000000" pitchFamily="2" charset="2"/>
              <a:buChar char="Ø"/>
            </a:pPr>
            <a:r>
              <a:rPr lang="en-US" sz="2000" b="1">
                <a:latin typeface="Lato" panose="020F0502020204030203" pitchFamily="34" charset="0"/>
                <a:ea typeface="Lato" panose="020F0502020204030203" pitchFamily="34" charset="0"/>
                <a:cs typeface="Lato" panose="020F0502020204030203" pitchFamily="34" charset="0"/>
              </a:rPr>
              <a:t>Logistic_</a:t>
            </a:r>
            <a:r>
              <a:rPr lang="en-US" sz="2000" b="1">
                <a:solidFill>
                  <a:schemeClr val="dk1"/>
                </a:solidFill>
                <a:latin typeface="Lato" panose="020F0502020204030203" pitchFamily="34" charset="0"/>
                <a:ea typeface="Lato" panose="020F0502020204030203" pitchFamily="34" charset="0"/>
                <a:cs typeface="Lato" panose="020F0502020204030203" pitchFamily="34" charset="0"/>
              </a:rPr>
              <a:t>Karabey</a:t>
            </a:r>
            <a:endParaRPr lang="vi-VN" sz="2000" b="1">
              <a:latin typeface="Lato" panose="020F0502020204030203" pitchFamily="34" charset="0"/>
              <a:ea typeface="Lato" panose="020F0502020204030203" pitchFamily="34" charset="0"/>
              <a:cs typeface="Lato" panose="020F0502020204030203" pitchFamily="34" charset="0"/>
            </a:endParaRPr>
          </a:p>
        </p:txBody>
      </p:sp>
      <p:graphicFrame>
        <p:nvGraphicFramePr>
          <p:cNvPr id="29" name="Table 28">
            <a:extLst>
              <a:ext uri="{FF2B5EF4-FFF2-40B4-BE49-F238E27FC236}">
                <a16:creationId xmlns:a16="http://schemas.microsoft.com/office/drawing/2014/main" id="{619F22F8-CE21-19EA-36B7-3810351FD437}"/>
              </a:ext>
            </a:extLst>
          </p:cNvPr>
          <p:cNvGraphicFramePr>
            <a:graphicFrameLocks noGrp="1"/>
          </p:cNvGraphicFramePr>
          <p:nvPr>
            <p:extLst>
              <p:ext uri="{D42A27DB-BD31-4B8C-83A1-F6EECF244321}">
                <p14:modId xmlns:p14="http://schemas.microsoft.com/office/powerpoint/2010/main" val="3099174853"/>
              </p:ext>
            </p:extLst>
          </p:nvPr>
        </p:nvGraphicFramePr>
        <p:xfrm>
          <a:off x="726766" y="3911984"/>
          <a:ext cx="5132990" cy="2295776"/>
        </p:xfrm>
        <a:graphic>
          <a:graphicData uri="http://schemas.openxmlformats.org/drawingml/2006/table">
            <a:tbl>
              <a:tblPr firstRow="1" bandRow="1">
                <a:tableStyleId>{5C22544A-7EE6-4342-B048-85BDC9FD1C3A}</a:tableStyleId>
              </a:tblPr>
              <a:tblGrid>
                <a:gridCol w="600329">
                  <a:extLst>
                    <a:ext uri="{9D8B030D-6E8A-4147-A177-3AD203B41FA5}">
                      <a16:colId xmlns:a16="http://schemas.microsoft.com/office/drawing/2014/main" val="3624837216"/>
                    </a:ext>
                  </a:extLst>
                </a:gridCol>
                <a:gridCol w="1035431">
                  <a:extLst>
                    <a:ext uri="{9D8B030D-6E8A-4147-A177-3AD203B41FA5}">
                      <a16:colId xmlns:a16="http://schemas.microsoft.com/office/drawing/2014/main" val="1405537465"/>
                    </a:ext>
                  </a:extLst>
                </a:gridCol>
                <a:gridCol w="1127760">
                  <a:extLst>
                    <a:ext uri="{9D8B030D-6E8A-4147-A177-3AD203B41FA5}">
                      <a16:colId xmlns:a16="http://schemas.microsoft.com/office/drawing/2014/main" val="2008234915"/>
                    </a:ext>
                  </a:extLst>
                </a:gridCol>
                <a:gridCol w="1320800">
                  <a:extLst>
                    <a:ext uri="{9D8B030D-6E8A-4147-A177-3AD203B41FA5}">
                      <a16:colId xmlns:a16="http://schemas.microsoft.com/office/drawing/2014/main" val="3021288390"/>
                    </a:ext>
                  </a:extLst>
                </a:gridCol>
                <a:gridCol w="1048670">
                  <a:extLst>
                    <a:ext uri="{9D8B030D-6E8A-4147-A177-3AD203B41FA5}">
                      <a16:colId xmlns:a16="http://schemas.microsoft.com/office/drawing/2014/main" val="2959591326"/>
                    </a:ext>
                  </a:extLst>
                </a:gridCol>
              </a:tblGrid>
              <a:tr h="483064">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Index</a:t>
                      </a:r>
                    </a:p>
                  </a:txBody>
                  <a:tcPr marL="92986" marR="92986" marT="46494" marB="4649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Organ</a:t>
                      </a:r>
                    </a:p>
                  </a:txBody>
                  <a:tcPr marL="92986" marR="92986" marT="46494" marB="4649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CF</a:t>
                      </a:r>
                    </a:p>
                  </a:txBody>
                  <a:tcPr marL="92986" marR="92986" marT="46494" marB="4649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HF</a:t>
                      </a:r>
                    </a:p>
                  </a:txBody>
                  <a:tcPr marL="92986" marR="92986" marT="46494" marB="4649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p_value</a:t>
                      </a:r>
                    </a:p>
                  </a:txBody>
                  <a:tcPr marL="92986" marR="92986" marT="46494" marB="4649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8460952"/>
                  </a:ext>
                </a:extLst>
              </a:tr>
              <a:tr h="676404">
                <a:tc rowSpan="2">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NTCP</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Bladder</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0.0018 ± 0.031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0.00016 ± 0.00027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b="1">
                          <a:solidFill>
                            <a:srgbClr val="C00000"/>
                          </a:solidFill>
                          <a:effectLst/>
                          <a:latin typeface="Lato" panose="020F0502020204030203" pitchFamily="34" charset="0"/>
                          <a:ea typeface="Lato" panose="020F0502020204030203" pitchFamily="34" charset="0"/>
                          <a:cs typeface="Lato" panose="020F0502020204030203" pitchFamily="34" charset="0"/>
                        </a:rPr>
                        <a:t>&gt; 0.05</a:t>
                      </a:r>
                      <a:endParaRPr lang="en-US" sz="1300">
                        <a:solidFill>
                          <a:srgbClr val="000000"/>
                        </a:solidFill>
                        <a:effectLst/>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932623"/>
                  </a:ext>
                </a:extLst>
              </a:tr>
              <a:tr h="644152">
                <a:tc v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Rectum</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0.0079 ± 0.0043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0.0017 ± 0.0013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20000"/>
                        </a:lnSpc>
                        <a:spcBef>
                          <a:spcPts val="300"/>
                        </a:spcBef>
                        <a:spcAft>
                          <a:spcPts val="0"/>
                        </a:spcAft>
                        <a:buClrTx/>
                        <a:buSzTx/>
                        <a:buFontTx/>
                        <a:buNone/>
                        <a:tabLst/>
                        <a:defRPr/>
                      </a:pPr>
                      <a:r>
                        <a:rPr kumimoji="0" lang="en-US" sz="1300" b="0" i="0" u="none" strike="noStrike" kern="1200" cap="none" spc="0" normalizeH="0" baseline="0" noProof="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&lt; 0.05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34380071"/>
                  </a:ext>
                </a:extLst>
              </a:tr>
              <a:tr h="492156">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TCP</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PTV 60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0.98500 ± 0.00045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20000"/>
                        </a:lnSpc>
                        <a:spcBef>
                          <a:spcPts val="300"/>
                        </a:spcBef>
                        <a:buNone/>
                      </a:pPr>
                      <a:r>
                        <a:rPr lang="en-US" sz="1300">
                          <a:solidFill>
                            <a:srgbClr val="000000"/>
                          </a:solidFill>
                          <a:effectLst/>
                          <a:latin typeface="Lato" panose="020F0502020204030203" pitchFamily="34" charset="0"/>
                          <a:ea typeface="Lato" panose="020F0502020204030203" pitchFamily="34" charset="0"/>
                          <a:cs typeface="Lato" panose="020F0502020204030203" pitchFamily="34" charset="0"/>
                        </a:rPr>
                        <a:t>0.97942 ± 0.00066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20000"/>
                        </a:lnSpc>
                        <a:spcBef>
                          <a:spcPts val="300"/>
                        </a:spcBef>
                        <a:spcAft>
                          <a:spcPts val="0"/>
                        </a:spcAft>
                        <a:buClrTx/>
                        <a:buSzTx/>
                        <a:buFontTx/>
                        <a:buNone/>
                        <a:tabLst/>
                        <a:defRPr/>
                      </a:pPr>
                      <a:r>
                        <a:rPr kumimoji="0" lang="en-US" sz="1300" b="0" i="0" u="none" strike="noStrike" kern="1200" cap="none" spc="0" normalizeH="0" baseline="0" noProof="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&lt; 0.05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78335082"/>
                  </a:ext>
                </a:extLst>
              </a:tr>
            </a:tbl>
          </a:graphicData>
        </a:graphic>
      </p:graphicFrame>
      <p:sp>
        <p:nvSpPr>
          <p:cNvPr id="30" name="TextBox 29">
            <a:extLst>
              <a:ext uri="{FF2B5EF4-FFF2-40B4-BE49-F238E27FC236}">
                <a16:creationId xmlns:a16="http://schemas.microsoft.com/office/drawing/2014/main" id="{00787297-A15C-9AA8-F940-702883E29402}"/>
              </a:ext>
            </a:extLst>
          </p:cNvPr>
          <p:cNvSpPr txBox="1"/>
          <p:nvPr/>
        </p:nvSpPr>
        <p:spPr>
          <a:xfrm>
            <a:off x="1999268" y="3610927"/>
            <a:ext cx="2840866" cy="292388"/>
          </a:xfrm>
          <a:prstGeom prst="rect">
            <a:avLst/>
          </a:prstGeom>
          <a:noFill/>
        </p:spPr>
        <p:txBody>
          <a:bodyPr wrap="square" rtlCol="0">
            <a:spAutoFit/>
          </a:bodyPr>
          <a:lstStyle/>
          <a:p>
            <a:r>
              <a:rPr lang="en-US" sz="1300"/>
              <a:t>Table: Mean values of indices</a:t>
            </a:r>
          </a:p>
        </p:txBody>
      </p:sp>
      <p:sp>
        <p:nvSpPr>
          <p:cNvPr id="31" name="TextBox 30">
            <a:extLst>
              <a:ext uri="{FF2B5EF4-FFF2-40B4-BE49-F238E27FC236}">
                <a16:creationId xmlns:a16="http://schemas.microsoft.com/office/drawing/2014/main" id="{F48C59A4-86A4-16CE-51F8-4D56E75A14BD}"/>
              </a:ext>
            </a:extLst>
          </p:cNvPr>
          <p:cNvSpPr txBox="1"/>
          <p:nvPr/>
        </p:nvSpPr>
        <p:spPr>
          <a:xfrm>
            <a:off x="2997670" y="858887"/>
            <a:ext cx="8329006" cy="292388"/>
          </a:xfrm>
          <a:prstGeom prst="rect">
            <a:avLst/>
          </a:prstGeom>
          <a:noFill/>
        </p:spPr>
        <p:txBody>
          <a:bodyPr wrap="square" rtlCol="0">
            <a:spAutoFit/>
          </a:bodyPr>
          <a:lstStyle/>
          <a:p>
            <a:r>
              <a:rPr lang="en-US" sz="1300">
                <a:latin typeface="Lato" panose="020F0502020204030203" pitchFamily="34" charset="0"/>
                <a:ea typeface="Lato" panose="020F0502020204030203" pitchFamily="34" charset="0"/>
                <a:cs typeface="Lato" panose="020F0502020204030203" pitchFamily="34" charset="0"/>
              </a:rPr>
              <a:t>Figure: NTCP and TCP indices for two treatment plans based on Karabey parameters.</a:t>
            </a:r>
          </a:p>
        </p:txBody>
      </p:sp>
      <p:graphicFrame>
        <p:nvGraphicFramePr>
          <p:cNvPr id="32" name="Chart 31">
            <a:extLst>
              <a:ext uri="{FF2B5EF4-FFF2-40B4-BE49-F238E27FC236}">
                <a16:creationId xmlns:a16="http://schemas.microsoft.com/office/drawing/2014/main" id="{DC4A2D50-979E-3FBB-3AF1-63556466C78B}"/>
              </a:ext>
            </a:extLst>
          </p:cNvPr>
          <p:cNvGraphicFramePr/>
          <p:nvPr>
            <p:extLst>
              <p:ext uri="{D42A27DB-BD31-4B8C-83A1-F6EECF244321}">
                <p14:modId xmlns:p14="http://schemas.microsoft.com/office/powerpoint/2010/main" val="538213964"/>
              </p:ext>
            </p:extLst>
          </p:nvPr>
        </p:nvGraphicFramePr>
        <p:xfrm>
          <a:off x="1097215" y="1178278"/>
          <a:ext cx="4762541" cy="243264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3" name="Chart 32">
            <a:extLst>
              <a:ext uri="{FF2B5EF4-FFF2-40B4-BE49-F238E27FC236}">
                <a16:creationId xmlns:a16="http://schemas.microsoft.com/office/drawing/2014/main" id="{5DF5478D-DE5D-A982-A679-56E656BB73C9}"/>
              </a:ext>
            </a:extLst>
          </p:cNvPr>
          <p:cNvGraphicFramePr/>
          <p:nvPr>
            <p:extLst>
              <p:ext uri="{D42A27DB-BD31-4B8C-83A1-F6EECF244321}">
                <p14:modId xmlns:p14="http://schemas.microsoft.com/office/powerpoint/2010/main" val="1360091687"/>
              </p:ext>
            </p:extLst>
          </p:nvPr>
        </p:nvGraphicFramePr>
        <p:xfrm>
          <a:off x="6659188" y="1178278"/>
          <a:ext cx="4572000" cy="24326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4" name="Chart 33">
            <a:extLst>
              <a:ext uri="{FF2B5EF4-FFF2-40B4-BE49-F238E27FC236}">
                <a16:creationId xmlns:a16="http://schemas.microsoft.com/office/drawing/2014/main" id="{EA9A0F65-2F22-8470-5B4A-CD95A589C7A6}"/>
              </a:ext>
            </a:extLst>
          </p:cNvPr>
          <p:cNvGraphicFramePr/>
          <p:nvPr>
            <p:extLst>
              <p:ext uri="{D42A27DB-BD31-4B8C-83A1-F6EECF244321}">
                <p14:modId xmlns:p14="http://schemas.microsoft.com/office/powerpoint/2010/main" val="3201084993"/>
              </p:ext>
            </p:extLst>
          </p:nvPr>
        </p:nvGraphicFramePr>
        <p:xfrm>
          <a:off x="6659189" y="3843548"/>
          <a:ext cx="4571999" cy="2432648"/>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a:extLst>
              <a:ext uri="{FF2B5EF4-FFF2-40B4-BE49-F238E27FC236}">
                <a16:creationId xmlns:a16="http://schemas.microsoft.com/office/drawing/2014/main" id="{BC21D6B5-EE85-335E-1163-4A8845F0DA71}"/>
              </a:ext>
            </a:extLst>
          </p:cNvPr>
          <p:cNvSpPr txBox="1"/>
          <p:nvPr/>
        </p:nvSpPr>
        <p:spPr>
          <a:xfrm>
            <a:off x="1093109" y="6415598"/>
            <a:ext cx="4125332" cy="307777"/>
          </a:xfrm>
          <a:prstGeom prst="rect">
            <a:avLst/>
          </a:prstGeom>
          <a:noFill/>
        </p:spPr>
        <p:txBody>
          <a:bodyPr wrap="square" rtlCol="0">
            <a:spAutoFit/>
          </a:bodyPr>
          <a:lstStyle/>
          <a:p>
            <a:r>
              <a:rPr lang="en-US" sz="1400">
                <a:latin typeface="Lato" panose="020F0502020204030203" pitchFamily="34" charset="0"/>
                <a:ea typeface="Lato" panose="020F0502020204030203" pitchFamily="34" charset="0"/>
                <a:cs typeface="Lato" panose="020F0502020204030203" pitchFamily="34" charset="0"/>
              </a:rPr>
              <a:t>* p&lt;0,05 thì sự khác biệt có ý nghĩa thống kê</a:t>
            </a:r>
            <a:endParaRPr lang="vi-VN" sz="140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048604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8AA5C1-7AFD-1F00-DC7C-80A01DE0736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8EBFF38-E215-6FCF-21BD-C3C9DBD093A3}"/>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IV. Conclusion</a:t>
            </a:r>
          </a:p>
        </p:txBody>
      </p:sp>
      <p:sp>
        <p:nvSpPr>
          <p:cNvPr id="3" name="TextBox 2">
            <a:extLst>
              <a:ext uri="{FF2B5EF4-FFF2-40B4-BE49-F238E27FC236}">
                <a16:creationId xmlns:a16="http://schemas.microsoft.com/office/drawing/2014/main" id="{22C57189-27B3-CFED-BEEA-86CE44D5F3AC}"/>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19</a:t>
            </a:fld>
            <a:endParaRPr lang="vi-VN"/>
          </a:p>
        </p:txBody>
      </p:sp>
      <p:sp>
        <p:nvSpPr>
          <p:cNvPr id="4" name="Rectangle 1">
            <a:extLst>
              <a:ext uri="{FF2B5EF4-FFF2-40B4-BE49-F238E27FC236}">
                <a16:creationId xmlns:a16="http://schemas.microsoft.com/office/drawing/2014/main" id="{CC92F274-09AF-F581-23BA-95D878A8706D}"/>
              </a:ext>
            </a:extLst>
          </p:cNvPr>
          <p:cNvSpPr>
            <a:spLocks noChangeArrowheads="1"/>
          </p:cNvSpPr>
          <p:nvPr/>
        </p:nvSpPr>
        <p:spPr bwMode="auto">
          <a:xfrm>
            <a:off x="167148" y="1211501"/>
            <a:ext cx="11057059" cy="443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lvl="0" indent="-285750" eaLnBrk="0" fontAlgn="base" hangingPunct="0">
              <a:lnSpc>
                <a:spcPct val="200000"/>
              </a:lnSpc>
              <a:spcBef>
                <a:spcPct val="0"/>
              </a:spcBef>
              <a:spcAft>
                <a:spcPct val="0"/>
              </a:spcAft>
              <a:buFont typeface="Arial" panose="020B0604020202020204" pitchFamily="34" charset="0"/>
              <a:buChar char="•"/>
            </a:pPr>
            <a:r>
              <a:rPr lang="en-US" b="1">
                <a:solidFill>
                  <a:srgbClr val="FF0000"/>
                </a:solidFill>
                <a:latin typeface="Lato" panose="020F0502020204030203" pitchFamily="34" charset="0"/>
                <a:ea typeface="Lato" panose="020F0502020204030203" pitchFamily="34" charset="0"/>
                <a:cs typeface="Lato" panose="020F0502020204030203" pitchFamily="34" charset="0"/>
              </a:rPr>
              <a:t>Both HF and CF </a:t>
            </a:r>
            <a:r>
              <a:rPr lang="en-US">
                <a:latin typeface="Lato" panose="020F0502020204030203" pitchFamily="34" charset="0"/>
                <a:ea typeface="Lato" panose="020F0502020204030203" pitchFamily="34" charset="0"/>
                <a:cs typeface="Lato" panose="020F0502020204030203" pitchFamily="34" charset="0"/>
              </a:rPr>
              <a:t>treatment plans </a:t>
            </a:r>
            <a:r>
              <a:rPr lang="en-US" b="1">
                <a:solidFill>
                  <a:srgbClr val="FF0000"/>
                </a:solidFill>
                <a:latin typeface="Lato" panose="020F0502020204030203" pitchFamily="34" charset="0"/>
                <a:ea typeface="Lato" panose="020F0502020204030203" pitchFamily="34" charset="0"/>
                <a:cs typeface="Lato" panose="020F0502020204030203" pitchFamily="34" charset="0"/>
              </a:rPr>
              <a:t>met dose and physical index criteria </a:t>
            </a:r>
            <a:r>
              <a:rPr lang="en-US">
                <a:latin typeface="Lato" panose="020F0502020204030203" pitchFamily="34" charset="0"/>
                <a:ea typeface="Lato" panose="020F0502020204030203" pitchFamily="34" charset="0"/>
                <a:cs typeface="Lato" panose="020F0502020204030203" pitchFamily="34" charset="0"/>
              </a:rPr>
              <a:t>(CI, GI, HI), indicating clinically acceptable planning quality.</a:t>
            </a:r>
          </a:p>
          <a:p>
            <a:pPr marL="285750" lvl="0" indent="-285750" eaLnBrk="0" fontAlgn="base" hangingPunct="0">
              <a:lnSpc>
                <a:spcPct val="200000"/>
              </a:lnSpc>
              <a:spcBef>
                <a:spcPct val="0"/>
              </a:spcBef>
              <a:spcAft>
                <a:spcPct val="0"/>
              </a:spcAft>
              <a:buFont typeface="Arial" panose="020B0604020202020204" pitchFamily="34" charset="0"/>
              <a:buChar char="•"/>
            </a:pPr>
            <a:r>
              <a:rPr lang="en-US" b="1">
                <a:solidFill>
                  <a:srgbClr val="FF0000"/>
                </a:solidFill>
                <a:latin typeface="Lato" panose="020F0502020204030203" pitchFamily="34" charset="0"/>
                <a:ea typeface="Lato" panose="020F0502020204030203" pitchFamily="34" charset="0"/>
                <a:cs typeface="Lato" panose="020F0502020204030203" pitchFamily="34" charset="0"/>
              </a:rPr>
              <a:t>CF</a:t>
            </a:r>
            <a:r>
              <a:rPr lang="en-US">
                <a:latin typeface="Lato" panose="020F0502020204030203" pitchFamily="34" charset="0"/>
                <a:ea typeface="Lato" panose="020F0502020204030203" pitchFamily="34" charset="0"/>
                <a:cs typeface="Lato" panose="020F0502020204030203" pitchFamily="34" charset="0"/>
              </a:rPr>
              <a:t> plans yielded </a:t>
            </a:r>
            <a:r>
              <a:rPr lang="en-US" b="1">
                <a:solidFill>
                  <a:srgbClr val="FF0000"/>
                </a:solidFill>
                <a:latin typeface="Lato" panose="020F0502020204030203" pitchFamily="34" charset="0"/>
                <a:ea typeface="Lato" panose="020F0502020204030203" pitchFamily="34" charset="0"/>
                <a:cs typeface="Lato" panose="020F0502020204030203" pitchFamily="34" charset="0"/>
              </a:rPr>
              <a:t>higher TCP values</a:t>
            </a:r>
            <a:r>
              <a:rPr lang="en-US">
                <a:latin typeface="Lato" panose="020F0502020204030203" pitchFamily="34" charset="0"/>
                <a:ea typeface="Lato" panose="020F0502020204030203" pitchFamily="34" charset="0"/>
                <a:cs typeface="Lato" panose="020F0502020204030203" pitchFamily="34" charset="0"/>
              </a:rPr>
              <a:t>, reflecting better tumor control across both parameter sets.</a:t>
            </a:r>
          </a:p>
          <a:p>
            <a:pPr marL="285750" lvl="0" indent="-285750" eaLnBrk="0" fontAlgn="base" hangingPunct="0">
              <a:lnSpc>
                <a:spcPct val="200000"/>
              </a:lnSpc>
              <a:spcBef>
                <a:spcPct val="0"/>
              </a:spcBef>
              <a:spcAft>
                <a:spcPct val="0"/>
              </a:spcAft>
              <a:buFont typeface="Arial" panose="020B0604020202020204" pitchFamily="34" charset="0"/>
              <a:buChar char="•"/>
            </a:pPr>
            <a:r>
              <a:rPr lang="en-US" b="1">
                <a:solidFill>
                  <a:srgbClr val="FF0000"/>
                </a:solidFill>
                <a:latin typeface="Lato" panose="020F0502020204030203" pitchFamily="34" charset="0"/>
                <a:ea typeface="Lato" panose="020F0502020204030203" pitchFamily="34" charset="0"/>
                <a:cs typeface="Lato" panose="020F0502020204030203" pitchFamily="34" charset="0"/>
              </a:rPr>
              <a:t>HF</a:t>
            </a:r>
            <a:r>
              <a:rPr lang="en-US">
                <a:latin typeface="Lato" panose="020F0502020204030203" pitchFamily="34" charset="0"/>
                <a:ea typeface="Lato" panose="020F0502020204030203" pitchFamily="34" charset="0"/>
                <a:cs typeface="Lato" panose="020F0502020204030203" pitchFamily="34" charset="0"/>
              </a:rPr>
              <a:t> plans significantly </a:t>
            </a:r>
            <a:r>
              <a:rPr lang="en-US" b="1">
                <a:solidFill>
                  <a:srgbClr val="FF0000"/>
                </a:solidFill>
                <a:latin typeface="Lato" panose="020F0502020204030203" pitchFamily="34" charset="0"/>
                <a:ea typeface="Lato" panose="020F0502020204030203" pitchFamily="34" charset="0"/>
                <a:cs typeface="Lato" panose="020F0502020204030203" pitchFamily="34" charset="0"/>
              </a:rPr>
              <a:t>reduced NTCP</a:t>
            </a:r>
            <a:r>
              <a:rPr lang="en-US">
                <a:latin typeface="Lato" panose="020F0502020204030203" pitchFamily="34" charset="0"/>
                <a:ea typeface="Lato" panose="020F0502020204030203" pitchFamily="34" charset="0"/>
                <a:cs typeface="Lato" panose="020F0502020204030203" pitchFamily="34" charset="0"/>
              </a:rPr>
              <a:t>, particularly for the rectum and bladder.</a:t>
            </a:r>
          </a:p>
          <a:p>
            <a:pPr marL="285750" lvl="0" indent="-285750" eaLnBrk="0" fontAlgn="base" hangingPunct="0">
              <a:lnSpc>
                <a:spcPct val="200000"/>
              </a:lnSpc>
              <a:spcBef>
                <a:spcPct val="0"/>
              </a:spcBef>
              <a:spcAft>
                <a:spcPct val="0"/>
              </a:spcAft>
              <a:buFont typeface="Arial" panose="020B0604020202020204" pitchFamily="34" charset="0"/>
              <a:buChar char="•"/>
            </a:pPr>
            <a:r>
              <a:rPr lang="en-US" b="1">
                <a:solidFill>
                  <a:srgbClr val="FF0000"/>
                </a:solidFill>
                <a:latin typeface="Lato" panose="020F0502020204030203" pitchFamily="34" charset="0"/>
                <a:ea typeface="Lato" panose="020F0502020204030203" pitchFamily="34" charset="0"/>
                <a:cs typeface="Lato" panose="020F0502020204030203" pitchFamily="34" charset="0"/>
              </a:rPr>
              <a:t>HF</a:t>
            </a:r>
            <a:r>
              <a:rPr lang="en-US">
                <a:latin typeface="Lato" panose="020F0502020204030203" pitchFamily="34" charset="0"/>
                <a:ea typeface="Lato" panose="020F0502020204030203" pitchFamily="34" charset="0"/>
                <a:cs typeface="Lato" panose="020F0502020204030203" pitchFamily="34" charset="0"/>
              </a:rPr>
              <a:t> offers a </a:t>
            </a:r>
            <a:r>
              <a:rPr lang="en-US" b="1">
                <a:solidFill>
                  <a:srgbClr val="FF0000"/>
                </a:solidFill>
                <a:latin typeface="Lato" panose="020F0502020204030203" pitchFamily="34" charset="0"/>
                <a:ea typeface="Lato" panose="020F0502020204030203" pitchFamily="34" charset="0"/>
                <a:cs typeface="Lato" panose="020F0502020204030203" pitchFamily="34" charset="0"/>
              </a:rPr>
              <a:t>balance between efficacy and safety</a:t>
            </a:r>
            <a:r>
              <a:rPr lang="en-US">
                <a:latin typeface="Lato" panose="020F0502020204030203" pitchFamily="34" charset="0"/>
                <a:ea typeface="Lato" panose="020F0502020204030203" pitchFamily="34" charset="0"/>
                <a:cs typeface="Lato" panose="020F0502020204030203" pitchFamily="34" charset="0"/>
              </a:rPr>
              <a:t>, by </a:t>
            </a:r>
            <a:r>
              <a:rPr lang="en-US" b="1">
                <a:solidFill>
                  <a:srgbClr val="FF0000"/>
                </a:solidFill>
                <a:latin typeface="Lato" panose="020F0502020204030203" pitchFamily="34" charset="0"/>
                <a:ea typeface="Lato" panose="020F0502020204030203" pitchFamily="34" charset="0"/>
                <a:cs typeface="Lato" panose="020F0502020204030203" pitchFamily="34" charset="0"/>
              </a:rPr>
              <a:t>shortening treatment time </a:t>
            </a:r>
            <a:r>
              <a:rPr lang="en-US">
                <a:latin typeface="Lato" panose="020F0502020204030203" pitchFamily="34" charset="0"/>
                <a:ea typeface="Lato" panose="020F0502020204030203" pitchFamily="34" charset="0"/>
                <a:cs typeface="Lato" panose="020F0502020204030203" pitchFamily="34" charset="0"/>
              </a:rPr>
              <a:t>and </a:t>
            </a:r>
            <a:r>
              <a:rPr lang="en-US" b="1">
                <a:solidFill>
                  <a:srgbClr val="FF0000"/>
                </a:solidFill>
                <a:latin typeface="Lato" panose="020F0502020204030203" pitchFamily="34" charset="0"/>
                <a:ea typeface="Lato" panose="020F0502020204030203" pitchFamily="34" charset="0"/>
                <a:cs typeface="Lato" panose="020F0502020204030203" pitchFamily="34" charset="0"/>
              </a:rPr>
              <a:t>improving patient quality of life.</a:t>
            </a:r>
          </a:p>
          <a:p>
            <a:pPr marL="285750" lvl="0" indent="-285750" eaLnBrk="0" fontAlgn="base" hangingPunct="0">
              <a:lnSpc>
                <a:spcPct val="200000"/>
              </a:lnSpc>
              <a:spcBef>
                <a:spcPct val="0"/>
              </a:spcBef>
              <a:spcAft>
                <a:spcPct val="0"/>
              </a:spcAft>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Further studies with larger and more homogeneous patient cohorts are recommended to enhance statistical power and reliability of the results.</a:t>
            </a:r>
            <a:endParaRPr kumimoji="0" lang="en-US" altLang="en-US" sz="1800" u="none" strike="noStrike" cap="none" normalizeH="0" baseline="0">
              <a:ln>
                <a:noFill/>
              </a:ln>
              <a:solidFill>
                <a:schemeClr val="tx1"/>
              </a:solidFill>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607915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737FC17F-78B9-4DA3-B1E3-B6651CB1745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86634" y="331380"/>
            <a:ext cx="3174367" cy="952975"/>
          </a:xfrm>
          <a:prstGeom prst="rect">
            <a:avLst/>
          </a:prstGeom>
        </p:spPr>
      </p:pic>
      <p:sp>
        <p:nvSpPr>
          <p:cNvPr id="13" name="CustomShape 1">
            <a:extLst>
              <a:ext uri="{FF2B5EF4-FFF2-40B4-BE49-F238E27FC236}">
                <a16:creationId xmlns:a16="http://schemas.microsoft.com/office/drawing/2014/main" id="{E9E7BE0F-8C4F-9807-531F-40DACBC18589}"/>
              </a:ext>
            </a:extLst>
          </p:cNvPr>
          <p:cNvSpPr/>
          <p:nvPr/>
        </p:nvSpPr>
        <p:spPr>
          <a:xfrm>
            <a:off x="700925" y="1649680"/>
            <a:ext cx="8251560" cy="848520"/>
          </a:xfrm>
          <a:prstGeom prst="rect">
            <a:avLst/>
          </a:prstGeom>
          <a:noFill/>
          <a:ln>
            <a:noFill/>
          </a:ln>
        </p:spPr>
        <p:style>
          <a:lnRef idx="0">
            <a:scrgbClr r="0" g="0" b="0"/>
          </a:lnRef>
          <a:fillRef idx="0">
            <a:scrgbClr r="0" g="0" b="0"/>
          </a:fillRef>
          <a:effectRef idx="0">
            <a:scrgbClr r="0" g="0" b="0"/>
          </a:effectRef>
          <a:fontRef idx="minor"/>
        </p:style>
        <p:txBody>
          <a:bodyPr/>
          <a:lstStyle/>
          <a:p>
            <a:endParaRPr lang="en-US">
              <a:latin typeface="Lato" panose="020F0502020204030203" pitchFamily="34" charset="0"/>
            </a:endParaRPr>
          </a:p>
        </p:txBody>
      </p:sp>
      <p:sp>
        <p:nvSpPr>
          <p:cNvPr id="14" name="CustomShape 2">
            <a:extLst>
              <a:ext uri="{FF2B5EF4-FFF2-40B4-BE49-F238E27FC236}">
                <a16:creationId xmlns:a16="http://schemas.microsoft.com/office/drawing/2014/main" id="{0F9B95BB-BB25-5682-3AF0-514BE8B5D949}"/>
              </a:ext>
            </a:extLst>
          </p:cNvPr>
          <p:cNvSpPr/>
          <p:nvPr/>
        </p:nvSpPr>
        <p:spPr>
          <a:xfrm>
            <a:off x="700925" y="2783320"/>
            <a:ext cx="6095520" cy="2223360"/>
          </a:xfrm>
          <a:prstGeom prst="rect">
            <a:avLst/>
          </a:prstGeom>
          <a:noFill/>
          <a:ln>
            <a:noFill/>
          </a:ln>
        </p:spPr>
        <p:style>
          <a:lnRef idx="0">
            <a:scrgbClr r="0" g="0" b="0"/>
          </a:lnRef>
          <a:fillRef idx="0">
            <a:scrgbClr r="0" g="0" b="0"/>
          </a:fillRef>
          <a:effectRef idx="0">
            <a:scrgbClr r="0" g="0" b="0"/>
          </a:effectRef>
          <a:fontRef idx="minor"/>
        </p:style>
        <p:txBody>
          <a:bodyPr/>
          <a:lstStyle/>
          <a:p>
            <a:endParaRPr lang="en-US">
              <a:latin typeface="Lato" panose="020F0502020204030203" pitchFamily="34" charset="0"/>
            </a:endParaRPr>
          </a:p>
        </p:txBody>
      </p:sp>
      <p:sp>
        <p:nvSpPr>
          <p:cNvPr id="16" name="Title 6">
            <a:extLst>
              <a:ext uri="{FF2B5EF4-FFF2-40B4-BE49-F238E27FC236}">
                <a16:creationId xmlns:a16="http://schemas.microsoft.com/office/drawing/2014/main" id="{B974C5CC-3FE6-3376-7125-937A3DC9E48B}"/>
              </a:ext>
            </a:extLst>
          </p:cNvPr>
          <p:cNvSpPr txBox="1"/>
          <p:nvPr/>
        </p:nvSpPr>
        <p:spPr>
          <a:xfrm>
            <a:off x="392040" y="1599653"/>
            <a:ext cx="8127999" cy="848791"/>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5400" b="1">
                <a:solidFill>
                  <a:srgbClr val="C00000"/>
                </a:solidFill>
                <a:latin typeface="Lato" pitchFamily="34"/>
                <a:ea typeface="Lato" pitchFamily="34"/>
                <a:cs typeface="Lato" pitchFamily="34"/>
              </a:rPr>
              <a:t>GRADUATION THESIS</a:t>
            </a:r>
            <a:endParaRPr lang="en-US" sz="5400" b="1" i="0" u="none" strike="noStrike" kern="1200" cap="none" spc="0" baseline="0">
              <a:solidFill>
                <a:srgbClr val="C00000"/>
              </a:solidFill>
              <a:uFillTx/>
              <a:latin typeface="Lato" pitchFamily="34"/>
              <a:ea typeface="Lato" pitchFamily="34"/>
              <a:cs typeface="Lato" pitchFamily="34"/>
            </a:endParaRPr>
          </a:p>
        </p:txBody>
      </p:sp>
      <p:sp>
        <p:nvSpPr>
          <p:cNvPr id="17" name="Title 6">
            <a:extLst>
              <a:ext uri="{FF2B5EF4-FFF2-40B4-BE49-F238E27FC236}">
                <a16:creationId xmlns:a16="http://schemas.microsoft.com/office/drawing/2014/main" id="{3FCD754C-CE89-CA16-E726-FF16DB5C7DB5}"/>
              </a:ext>
            </a:extLst>
          </p:cNvPr>
          <p:cNvSpPr txBox="1"/>
          <p:nvPr/>
        </p:nvSpPr>
        <p:spPr>
          <a:xfrm>
            <a:off x="386634" y="2548227"/>
            <a:ext cx="9582556" cy="1369440"/>
          </a:xfrm>
          <a:prstGeom prst="rect">
            <a:avLst/>
          </a:prstGeom>
          <a:noFill/>
          <a:ln cap="flat">
            <a:noFill/>
          </a:ln>
        </p:spPr>
        <p:txBody>
          <a:bodyPr vert="horz" wrap="square" lIns="91440" tIns="45720" rIns="91440" bIns="45720" anchor="t" anchorCtr="0" compatLnSpc="1">
            <a:noAutofit/>
          </a:bodyPr>
          <a:lstStyle/>
          <a:p>
            <a:pPr>
              <a:lnSpc>
                <a:spcPct val="90000"/>
              </a:lnSpc>
              <a:defRPr sz="1800" b="0" i="0" u="none" strike="noStrike" kern="0" cap="none" spc="0" baseline="0">
                <a:solidFill>
                  <a:srgbClr val="000000"/>
                </a:solidFill>
                <a:uFillTx/>
              </a:defRPr>
            </a:pPr>
            <a:r>
              <a:rPr lang="en-US" sz="2800" b="1">
                <a:solidFill>
                  <a:srgbClr val="C00000"/>
                </a:solidFill>
                <a:latin typeface="Lato" pitchFamily="34"/>
                <a:ea typeface="Lato" pitchFamily="34"/>
                <a:cs typeface="Lato" pitchFamily="34"/>
              </a:rPr>
              <a:t>Topic: </a:t>
            </a:r>
            <a:r>
              <a:rPr lang="en-US" sz="2800" b="1">
                <a:latin typeface="Lato" pitchFamily="34"/>
                <a:ea typeface="Lato" pitchFamily="34"/>
                <a:cs typeface="Lato" pitchFamily="34"/>
              </a:rPr>
              <a:t>Evaluation of conventional and hypofractionated treatment protocols for prostate cancer using the biological indices TCP and NTCP</a:t>
            </a:r>
            <a:endParaRPr lang="en-US" sz="2800" b="0" i="0" u="none" strike="noStrike" kern="1200" cap="none" spc="0" baseline="0">
              <a:uFillTx/>
              <a:latin typeface="Lato" pitchFamily="34"/>
              <a:ea typeface="Lato" pitchFamily="34"/>
              <a:cs typeface="Lato" pitchFamily="34"/>
            </a:endParaRPr>
          </a:p>
        </p:txBody>
      </p:sp>
      <p:graphicFrame>
        <p:nvGraphicFramePr>
          <p:cNvPr id="18" name="Table 17">
            <a:extLst>
              <a:ext uri="{FF2B5EF4-FFF2-40B4-BE49-F238E27FC236}">
                <a16:creationId xmlns:a16="http://schemas.microsoft.com/office/drawing/2014/main" id="{68858AFB-A551-B190-D0D4-1DBBC1497272}"/>
              </a:ext>
            </a:extLst>
          </p:cNvPr>
          <p:cNvGraphicFramePr>
            <a:graphicFrameLocks noGrp="1"/>
          </p:cNvGraphicFramePr>
          <p:nvPr>
            <p:extLst>
              <p:ext uri="{D42A27DB-BD31-4B8C-83A1-F6EECF244321}">
                <p14:modId xmlns:p14="http://schemas.microsoft.com/office/powerpoint/2010/main" val="1432568815"/>
              </p:ext>
            </p:extLst>
          </p:nvPr>
        </p:nvGraphicFramePr>
        <p:xfrm>
          <a:off x="392039" y="4218701"/>
          <a:ext cx="8128000" cy="819595"/>
        </p:xfrm>
        <a:graphic>
          <a:graphicData uri="http://schemas.openxmlformats.org/drawingml/2006/table">
            <a:tbl>
              <a:tblPr firstRow="1" bandRow="1">
                <a:tableStyleId>{5C22544A-7EE6-4342-B048-85BDC9FD1C3A}</a:tableStyleId>
              </a:tblPr>
              <a:tblGrid>
                <a:gridCol w="1636266">
                  <a:extLst>
                    <a:ext uri="{9D8B030D-6E8A-4147-A177-3AD203B41FA5}">
                      <a16:colId xmlns:a16="http://schemas.microsoft.com/office/drawing/2014/main" val="4287762495"/>
                    </a:ext>
                  </a:extLst>
                </a:gridCol>
                <a:gridCol w="6491734">
                  <a:extLst>
                    <a:ext uri="{9D8B030D-6E8A-4147-A177-3AD203B41FA5}">
                      <a16:colId xmlns:a16="http://schemas.microsoft.com/office/drawing/2014/main" val="2800312685"/>
                    </a:ext>
                  </a:extLst>
                </a:gridCol>
              </a:tblGrid>
              <a:tr h="370840">
                <a:tc>
                  <a:txBody>
                    <a:bodyPr/>
                    <a:lstStyle/>
                    <a:p>
                      <a:r>
                        <a:rPr lang="en-US" b="0">
                          <a:solidFill>
                            <a:schemeClr val="tx1"/>
                          </a:solidFill>
                          <a:latin typeface="Lato" panose="020F0502020204030203" pitchFamily="34" charset="0"/>
                        </a:rPr>
                        <a:t>Student: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0">
                          <a:solidFill>
                            <a:schemeClr val="tx1"/>
                          </a:solidFill>
                          <a:latin typeface="Lato" panose="020F0502020204030203" pitchFamily="34" charset="0"/>
                        </a:rPr>
                        <a:t>Trịnh Huy Vũ - 20210945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17388045"/>
                  </a:ext>
                </a:extLst>
              </a:tr>
              <a:tr h="370840">
                <a:tc>
                  <a:txBody>
                    <a:bodyPr/>
                    <a:lstStyle/>
                    <a:p>
                      <a:r>
                        <a:rPr lang="en-US" b="0">
                          <a:solidFill>
                            <a:schemeClr val="tx1"/>
                          </a:solidFill>
                          <a:latin typeface="Lato" panose="020F0502020204030203" pitchFamily="34" charset="0"/>
                        </a:rPr>
                        <a:t>Supervisor: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r>
                        <a:rPr lang="en-US" b="0">
                          <a:solidFill>
                            <a:schemeClr val="tx1"/>
                          </a:solidFill>
                          <a:latin typeface="Lato" panose="020F0502020204030203" pitchFamily="34" charset="0"/>
                        </a:rPr>
                        <a:t>Phạm Quang Trung, PhD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41482354"/>
                  </a:ext>
                </a:extLst>
              </a:tr>
            </a:tbl>
          </a:graphicData>
        </a:graphic>
      </p:graphicFrame>
      <p:sp>
        <p:nvSpPr>
          <p:cNvPr id="19" name="TextBox 18">
            <a:extLst>
              <a:ext uri="{FF2B5EF4-FFF2-40B4-BE49-F238E27FC236}">
                <a16:creationId xmlns:a16="http://schemas.microsoft.com/office/drawing/2014/main" id="{46905A50-A93B-79B4-D2C2-5C4FFB3C2F93}"/>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2</a:t>
            </a:fld>
            <a:endParaRPr lang="vi-VN"/>
          </a:p>
        </p:txBody>
      </p:sp>
    </p:spTree>
    <p:extLst>
      <p:ext uri="{BB962C8B-B14F-4D97-AF65-F5344CB8AC3E}">
        <p14:creationId xmlns:p14="http://schemas.microsoft.com/office/powerpoint/2010/main" val="743172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a:extLst>
              <a:ext uri="{FF2B5EF4-FFF2-40B4-BE49-F238E27FC236}">
                <a16:creationId xmlns:a16="http://schemas.microsoft.com/office/drawing/2014/main" id="{5945A2BB-ABB6-48FB-A491-502474D93E34}"/>
              </a:ext>
            </a:extLst>
          </p:cNvPr>
          <p:cNvSpPr txBox="1">
            <a:spLocks/>
          </p:cNvSpPr>
          <p:nvPr/>
        </p:nvSpPr>
        <p:spPr>
          <a:xfrm>
            <a:off x="5605763" y="2869457"/>
            <a:ext cx="5422456" cy="971304"/>
          </a:xfrm>
          <a:prstGeom prst="rect">
            <a:avLst/>
          </a:prstGeom>
        </p:spPr>
        <p:txBody>
          <a:bodyPr/>
          <a:lstStyle>
            <a:lvl1pPr algn="l" defTabSz="914400" rtl="0" eaLnBrk="1" latinLnBrk="0" hangingPunct="1">
              <a:lnSpc>
                <a:spcPct val="90000"/>
              </a:lnSpc>
              <a:spcBef>
                <a:spcPct val="0"/>
              </a:spcBef>
              <a:buNone/>
              <a:defRPr sz="7200" b="1" kern="1200">
                <a:solidFill>
                  <a:srgbClr val="C00000"/>
                </a:solidFill>
                <a:latin typeface="Lato" panose="020F0502020204030203" pitchFamily="34" charset="0"/>
                <a:ea typeface="Lato" panose="020F0502020204030203" pitchFamily="34" charset="0"/>
                <a:cs typeface="Lato" panose="020F0502020204030203" pitchFamily="34" charset="0"/>
              </a:defRPr>
            </a:lvl1pPr>
          </a:lstStyle>
          <a:p>
            <a:r>
              <a:rPr lang="en-US" sz="6000" dirty="0"/>
              <a:t>THANK YOU !</a:t>
            </a:r>
          </a:p>
        </p:txBody>
      </p:sp>
    </p:spTree>
    <p:extLst>
      <p:ext uri="{BB962C8B-B14F-4D97-AF65-F5344CB8AC3E}">
        <p14:creationId xmlns:p14="http://schemas.microsoft.com/office/powerpoint/2010/main" val="2790627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DAD03-C24F-57BC-54EF-270489C1A83C}"/>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6D71FCF5-767E-4BAA-2799-255797399BB7}"/>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Tài liệu tham khảo</a:t>
            </a:r>
          </a:p>
        </p:txBody>
      </p:sp>
      <p:sp>
        <p:nvSpPr>
          <p:cNvPr id="24" name="TextBox 23">
            <a:extLst>
              <a:ext uri="{FF2B5EF4-FFF2-40B4-BE49-F238E27FC236}">
                <a16:creationId xmlns:a16="http://schemas.microsoft.com/office/drawing/2014/main" id="{93156474-7E0B-EFEC-D43F-398A22256E6D}"/>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21</a:t>
            </a:fld>
            <a:endParaRPr lang="vi-VN"/>
          </a:p>
        </p:txBody>
      </p:sp>
      <p:sp>
        <p:nvSpPr>
          <p:cNvPr id="25" name="Rectangle 2">
            <a:extLst>
              <a:ext uri="{FF2B5EF4-FFF2-40B4-BE49-F238E27FC236}">
                <a16:creationId xmlns:a16="http://schemas.microsoft.com/office/drawing/2014/main" id="{FF7B08E2-5E75-2062-1323-41BACF03FC44}"/>
              </a:ext>
            </a:extLst>
          </p:cNvPr>
          <p:cNvSpPr>
            <a:spLocks noChangeArrowheads="1"/>
          </p:cNvSpPr>
          <p:nvPr/>
        </p:nvSpPr>
        <p:spPr bwMode="auto">
          <a:xfrm>
            <a:off x="167148" y="863401"/>
            <a:ext cx="11526495" cy="5293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Bệnh viện Trung ương quân đội 108, “Tầm soát ung thư tuyến tiền liệt,” Sep. 07, 2023. Accessed: Nov. 13, 2024. [Online]. Available:   http://benhvien108.vn/tam-soat-ung-thu-tuyen-tien-liet.htm</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L. C. Benjamin, A. C. Tree, and D. P. Dearnaley, “The Role of Hypofractionated Radiotherapy in Prostate Cancer,”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Curr Oncol Rep</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vol. 19, no. 4, Apr. 2017, doi: 10.1007/S11912-017-0584-7.</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“Statistics at a glance, 2022 Top 5 most frequent cancers Number of new cases 180 480.”</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Bệnh viện Trung ương quân đội 108, “Ung thư tuyến tiền liệt: Những điều cần biết,” Feb. 13, 2023. Accessed: Nov. 19, 2024. [Online]. Available: https://www.benhvien108.vn/ung-thu-tuyen-tien-liet-nhung-dieu-can-biet.htm</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	J. L. Bedford, “Treatment Planning for Volumetric Modulated Arc Therapy (VMAT),” 2009. [Online]. Available: www.springerlink.com</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	F. Peng, “Optimization Methods for Volumetric Modulated Arc Therapy and Radiation Therapy Under Uncertainty,” 2013.</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	J. F. Fowler, “21 Years of biologically effective dose,” Jul. 2010. doi: 10.1259/bjr/31372149.</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	J. F. Fowler, “The British Journal of Radiology The linear-quadratic formula and progress in fractionated radiotherapy,” 1989.</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	S. Morris, T. Roques, S. Ahmad, and S. Loo, “Practical Radiotherapy Planning: Fifth Edition.”</a:t>
            </a:r>
            <a:endParaRPr kumimoji="0" lang="en-US" altLang="en-US" sz="1300" b="0" i="0" u="none" strike="noStrike" cap="none" normalizeH="0" baseline="0">
              <a:ln>
                <a:noFill/>
              </a:ln>
              <a:solidFill>
                <a:schemeClr val="tx1"/>
              </a:solidFill>
              <a:effectLst/>
            </a:endParaRPr>
          </a:p>
          <a:p>
            <a:pPr marL="457200" marR="0" lvl="0" indent="-457200" algn="just" defTabSz="944563" rtl="0" eaLnBrk="0" fontAlgn="base" latinLnBrk="0" hangingPunct="0">
              <a:lnSpc>
                <a:spcPct val="100000"/>
              </a:lnSpc>
              <a:spcBef>
                <a:spcPct val="0"/>
              </a:spcBef>
              <a:spcAft>
                <a:spcPct val="0"/>
              </a:spcAft>
              <a:buClrTx/>
              <a:buSzTx/>
              <a:buFontTx/>
              <a:buNone/>
              <a:tabLst>
                <a:tab pos="914400"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	S. J. McMahon, “The linear quadratic model: Usage, interpretation and challenges,”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Phys Med Biol</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vol. 64, no. 1, Jan. 2019, doi: 10.1088/1361-6560/aaf26a.</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	D. J. Brenner and E. J. Hall, “PII S0360-3016(98)00438-6 BIOLOGY CONTRIBUTION FRACTIONATION AND PROTRACTION FOR RADIOTHERAPY OF PROSTATE CARCINOMA,” 1999.</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	J. Fowler, R. Chappell, and M. Ritter, “IS / FOR PROSTATE TUMORS REALLY LOW?,” 2001.</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	F. Clemente-Gutiérrez, C. Pérez-Vara, M. H. Clavo-Herranz, C. López-Carrizosa, J. Pérez-Regadera, and C. Ibáñez-Villoslada, “Assessment of radiobiological metrics applied to patient-specific QA process of VMAT prostate treatments,”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 Appl Clin Med Phys</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vol. 17, no. 2, pp. 341–367, 2016, doi: 10.1120/jacmp.v17i2.5783.</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	H. D. Kogelnik, “Inauguration of radiotherapy as a new scientific speciality by Leopold Freund 100 years ago,” 1997.</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	Michael Goitein,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Radiation Oncology: A Physicist’s-Eye View</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Scholars Portal, 2019.</a:t>
            </a:r>
          </a:p>
          <a:p>
            <a:pPr marL="457200" lvl="0" indent="-457200" algn="just"/>
            <a:r>
              <a:rPr lang="en-US" altLang="en-US" sz="1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[16]	S. Morris, T. Roques, S. Ahmad, and S. Loo, “Practical Radiotherapy Planning: Fifth Edition.”</a:t>
            </a:r>
            <a:endParaRPr lang="en-US" altLang="en-US" sz="1300"/>
          </a:p>
          <a:p>
            <a:pPr marL="457200" lvl="0" indent="-457200" algn="just"/>
            <a:r>
              <a:rPr lang="en-US" altLang="en-US" sz="1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[17]	Nguyễn Thái Hà and NXB Bách khoa-HN, “Y học hạt nhân và kỹ thuật xạ trị,” 2006. </a:t>
            </a:r>
          </a:p>
          <a:p>
            <a:pPr marL="457200" indent="-457200" algn="just"/>
            <a:r>
              <a:rPr lang="en-US" altLang="en-US" sz="1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[18]	E. B. Podgorsak, “IAEA International Atomic Energy Agency Set of 170 slides based on the chapter authored by E.B. Podgorsak of the IAEA textbook (ISBN 92-0-107304-6): Radiation Oncology Physics: A Handbook for Teachers and Students Chapter 6: External Photon Beams: Physical Aspects,” 2006.</a:t>
            </a:r>
            <a:endParaRPr lang="en-US" altLang="en-US" sz="1300"/>
          </a:p>
          <a:p>
            <a:pPr marL="457200" lvl="0" indent="-457200" algn="just"/>
            <a:endParaRPr lang="en-US" altLang="en-US" sz="1300"/>
          </a:p>
        </p:txBody>
      </p:sp>
    </p:spTree>
    <p:extLst>
      <p:ext uri="{BB962C8B-B14F-4D97-AF65-F5344CB8AC3E}">
        <p14:creationId xmlns:p14="http://schemas.microsoft.com/office/powerpoint/2010/main" val="2462034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416ADB-F984-DBE2-3442-87785A6B6948}"/>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32B8AB98-5E51-BE7A-C0CA-151E02DF3E3B}"/>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Tài liệu tham khảo</a:t>
            </a:r>
          </a:p>
        </p:txBody>
      </p:sp>
      <p:sp>
        <p:nvSpPr>
          <p:cNvPr id="6" name="TextBox 5">
            <a:extLst>
              <a:ext uri="{FF2B5EF4-FFF2-40B4-BE49-F238E27FC236}">
                <a16:creationId xmlns:a16="http://schemas.microsoft.com/office/drawing/2014/main" id="{90055803-B466-30A3-A162-C59341E789B6}"/>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22</a:t>
            </a:fld>
            <a:endParaRPr lang="vi-VN"/>
          </a:p>
        </p:txBody>
      </p:sp>
      <p:sp>
        <p:nvSpPr>
          <p:cNvPr id="9" name="TextBox 8">
            <a:extLst>
              <a:ext uri="{FF2B5EF4-FFF2-40B4-BE49-F238E27FC236}">
                <a16:creationId xmlns:a16="http://schemas.microsoft.com/office/drawing/2014/main" id="{0E040DEF-1F13-95FD-1632-BD05589FB503}"/>
              </a:ext>
            </a:extLst>
          </p:cNvPr>
          <p:cNvSpPr txBox="1"/>
          <p:nvPr/>
        </p:nvSpPr>
        <p:spPr>
          <a:xfrm>
            <a:off x="167148" y="882149"/>
            <a:ext cx="11776036" cy="5093702"/>
          </a:xfrm>
          <a:prstGeom prst="rect">
            <a:avLst/>
          </a:prstGeom>
          <a:noFill/>
        </p:spPr>
        <p:txBody>
          <a:bodyPr wrap="square">
            <a:spAutoFit/>
          </a:bodyPr>
          <a:lstStyle/>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	J. Krishnan, S. Rao, S. Hegde, J. Shetty, and   Shambhavi, “A Dosimetric Comparison of Double Arc Volumetric Modulated Arc Therapy with Large Field Intensity Modulated Radiation Therapy for Head and Neck Cancer,”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 J Med Phys Clin Eng Radiat Oncol</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vol. 04, no. 04, pp. 353–363, 2015, doi: 10.4236/ijmpcero.2015.44042.</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	E. Shaw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 al.</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“Special Feature RADIATION THERAPY ONCOLOGY GROUP: RADIOSURGERY QUALITY ASSURANCE GUIDELINES,” 1993.</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	I. Paddick, “A simple scoring ratio to index the conformity of radiosurgical treatment plans,”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 Neurosurg (Suppl 3), vol. 93, 219–222</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2000.</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	I. Paddick and B. Lippitz, “A simple dose gradient measurement tool to complement the conformity index.,”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 Neurosurg</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vol. 105 Suppl, pp. 194–201, 2006, doi: 10.3171/sup.2006.105.7.194.</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	A. Niemierko, “Reporting and analyzing dose distributions: A concept of equivalent uniform dose,”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Med Phys</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vol. 24, no. 1, pp. 103–110, 1997, doi: 10.1118/1.598063.</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	AAPM Task Group 166 of the Therapy Physics Committee,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Use and QA of Biologically Related Models for Treatment Planning</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2012. doi: 10.1118/1.3685447.</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	M. Battestini, M. Schwarz, M. Krämer, and E. Scifoni, “Including Volume Effects in Biological Treatment Plan Optimization for Carbon Ion Therapy: Generalized Equivalent Uniform Dose-Based Objective in TRiP98,”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Front Oncol</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vol. 12, Mar. 2022, doi: 10.3389/fonc.2022.826414.</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	B. Warkentin, P. Stavrev, N. Stavreva, C. Field, and B. G. Fallone, “A TCP‐NTCP estimation module using DVHs and known radiobiological models and parameter sets,”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 Appl Clin Med Phys</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vol. 5, no. 1, pp. 50–63, Dec. 2004, doi: 10.1120/jacmp.v5i1.1970.</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	B. Emami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 al.</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“TOLERANCE OF NORMAL TISSUE TO THERAPEUTIC IRRADIATION,” 1991.</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	H. A. Gay and A. Niemierko, “A free program for calculating EUD-based NTCP and TCP in external beam radiotherapy,”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Physica Medica</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vol. 23, no. 3–4, pp. 115–125, 2007, doi: 10.1016/j.ejmp.2007.07.001.</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	C. Burman, G. J. Kijtcher, B. Emami, and A. M. Goitein, “FITTING OF NORMAL TISSUE TOLERANCE DATA TO AN ANALYTIC FUNCTION,” Pergamon Press plc, 1991.</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	A. Ünal Karabey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 al.</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“Radiobiological Models: Conventional and Ultra Hypofraction Treatments in Prostate Radiotherapy,”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Turk Onkoloji Dergisi</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vol. 39, no. 3, pp. 307–315, 2024, doi: 10.5505/tjo.2024.4332.</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[31]	F. M. (Spring) Kong, C. Pan, A. Eisbruch, and R. K. T. Haken, “Physical Models and Simpler Dosimetric Descriptors of Radiation Late Toxicity,”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Semin Radiat Oncol</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vol. 17, no. 2, pp. 108–120, Apr. 2007, doi: 10.1016/J.SEMRADONC.2006.11.007.</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	B. Emami </a:t>
            </a:r>
            <a:r>
              <a:rPr kumimoji="0" lang="en-US" altLang="en-US" sz="1300" b="0" i="1"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 al.</a:t>
            </a: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“TOLERANCE OF NORMAL TISSUE TO THERAPEUTIC IRRADIATION.”</a:t>
            </a:r>
            <a:endParaRPr kumimoji="0" lang="en-US" altLang="en-US" sz="1300" b="0" i="0" u="none" strike="noStrike" cap="none" normalizeH="0" baseline="0">
              <a:ln>
                <a:noFill/>
              </a:ln>
              <a:solidFill>
                <a:schemeClr val="tx1"/>
              </a:solidFill>
              <a:effectLst/>
            </a:endParaRPr>
          </a:p>
          <a:p>
            <a:pPr marL="457200" marR="0" lvl="0" indent="-457200" algn="just" defTabSz="914400" rtl="0" eaLnBrk="0" fontAlgn="base" latinLnBrk="0" hangingPunct="0">
              <a:lnSpc>
                <a:spcPct val="100000"/>
              </a:lnSpc>
              <a:spcBef>
                <a:spcPct val="0"/>
              </a:spcBef>
              <a:spcAft>
                <a:spcPct val="0"/>
              </a:spcAft>
              <a:buClrTx/>
              <a:buSzTx/>
              <a:buFontTx/>
              <a:buNone/>
              <a:tabLst>
                <a:tab pos="517525" algn="l"/>
              </a:tabLst>
            </a:pPr>
            <a:r>
              <a:rPr kumimoji="0" lang="en-US" altLang="en-US" sz="1300" b="0"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en-US" altLang="en-US" sz="1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160751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E05A95-6693-E9C9-B4ED-1A91006F8790}"/>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E731D5FB-CF82-9356-6D37-1AF0AD5C1814}"/>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23</a:t>
            </a:fld>
            <a:endParaRPr lang="vi-VN"/>
          </a:p>
        </p:txBody>
      </p:sp>
      <p:sp>
        <p:nvSpPr>
          <p:cNvPr id="28" name="TextBox 27">
            <a:extLst>
              <a:ext uri="{FF2B5EF4-FFF2-40B4-BE49-F238E27FC236}">
                <a16:creationId xmlns:a16="http://schemas.microsoft.com/office/drawing/2014/main" id="{57F09C8E-5CE6-DC6B-75B2-7A560F549A2B}"/>
              </a:ext>
            </a:extLst>
          </p:cNvPr>
          <p:cNvSpPr txBox="1"/>
          <p:nvPr/>
        </p:nvSpPr>
        <p:spPr>
          <a:xfrm>
            <a:off x="0" y="805026"/>
            <a:ext cx="5207000" cy="400110"/>
          </a:xfrm>
          <a:prstGeom prst="rect">
            <a:avLst/>
          </a:prstGeom>
          <a:noFill/>
        </p:spPr>
        <p:txBody>
          <a:bodyPr wrap="square">
            <a:spAutoFit/>
          </a:bodyPr>
          <a:lstStyle/>
          <a:p>
            <a:pPr marL="342900" indent="-342900">
              <a:buFont typeface="Wingdings" panose="05000000000000000000" pitchFamily="2" charset="2"/>
              <a:buChar char="Ø"/>
            </a:pPr>
            <a:r>
              <a:rPr lang="en-US" sz="2000" b="1">
                <a:latin typeface="Lato" panose="020F0502020204030203" pitchFamily="34" charset="0"/>
                <a:ea typeface="Lato" panose="020F0502020204030203" pitchFamily="34" charset="0"/>
                <a:cs typeface="Lato" panose="020F0502020204030203" pitchFamily="34" charset="0"/>
              </a:rPr>
              <a:t>Constraint on OARs</a:t>
            </a:r>
            <a:endParaRPr lang="vi-VN" sz="2000" b="1">
              <a:latin typeface="Lato" panose="020F0502020204030203" pitchFamily="34" charset="0"/>
              <a:ea typeface="Lato" panose="020F0502020204030203" pitchFamily="34" charset="0"/>
              <a:cs typeface="Lato" panose="020F0502020204030203" pitchFamily="34" charset="0"/>
            </a:endParaRPr>
          </a:p>
        </p:txBody>
      </p:sp>
      <p:sp>
        <p:nvSpPr>
          <p:cNvPr id="31" name="TextBox 30">
            <a:extLst>
              <a:ext uri="{FF2B5EF4-FFF2-40B4-BE49-F238E27FC236}">
                <a16:creationId xmlns:a16="http://schemas.microsoft.com/office/drawing/2014/main" id="{9EAD3408-B715-2470-B3E2-DDA434278F04}"/>
              </a:ext>
            </a:extLst>
          </p:cNvPr>
          <p:cNvSpPr txBox="1"/>
          <p:nvPr/>
        </p:nvSpPr>
        <p:spPr>
          <a:xfrm>
            <a:off x="2302168" y="5134481"/>
            <a:ext cx="7587664" cy="369332"/>
          </a:xfrm>
          <a:prstGeom prst="rect">
            <a:avLst/>
          </a:prstGeom>
          <a:noFill/>
        </p:spPr>
        <p:txBody>
          <a:bodyPr wrap="square" rtlCol="0">
            <a:spAutoFit/>
          </a:bodyPr>
          <a:lstStyle/>
          <a:p>
            <a:r>
              <a:rPr lang="en-US">
                <a:latin typeface="Lato" panose="020F0502020204030203" pitchFamily="34" charset="0"/>
                <a:ea typeface="Lato" panose="020F0502020204030203" pitchFamily="34" charset="0"/>
                <a:cs typeface="Lato" panose="020F0502020204030203" pitchFamily="34" charset="0"/>
              </a:rPr>
              <a:t>Figure: Number of patients meeting dose constraints for Organs at Risk</a:t>
            </a:r>
          </a:p>
        </p:txBody>
      </p:sp>
      <p:pic>
        <p:nvPicPr>
          <p:cNvPr id="2" name="Picture 1">
            <a:extLst>
              <a:ext uri="{FF2B5EF4-FFF2-40B4-BE49-F238E27FC236}">
                <a16:creationId xmlns:a16="http://schemas.microsoft.com/office/drawing/2014/main" id="{763387A1-E597-C802-4609-5ABB337EBC9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935" y="1559906"/>
            <a:ext cx="5845178" cy="3354831"/>
          </a:xfrm>
          <a:prstGeom prst="rect">
            <a:avLst/>
          </a:prstGeom>
        </p:spPr>
      </p:pic>
      <p:pic>
        <p:nvPicPr>
          <p:cNvPr id="3" name="Picture 2">
            <a:extLst>
              <a:ext uri="{FF2B5EF4-FFF2-40B4-BE49-F238E27FC236}">
                <a16:creationId xmlns:a16="http://schemas.microsoft.com/office/drawing/2014/main" id="{86C6932B-997C-8E7C-A0A2-1C486CB2B4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8786" y="1559906"/>
            <a:ext cx="5845176" cy="3354831"/>
          </a:xfrm>
          <a:prstGeom prst="rect">
            <a:avLst/>
          </a:prstGeom>
        </p:spPr>
      </p:pic>
      <p:sp>
        <p:nvSpPr>
          <p:cNvPr id="4" name="TextBox 3">
            <a:extLst>
              <a:ext uri="{FF2B5EF4-FFF2-40B4-BE49-F238E27FC236}">
                <a16:creationId xmlns:a16="http://schemas.microsoft.com/office/drawing/2014/main" id="{E64665AD-5D97-DED4-435F-618D4E7D504A}"/>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III. Result</a:t>
            </a:r>
          </a:p>
        </p:txBody>
      </p:sp>
    </p:spTree>
    <p:extLst>
      <p:ext uri="{BB962C8B-B14F-4D97-AF65-F5344CB8AC3E}">
        <p14:creationId xmlns:p14="http://schemas.microsoft.com/office/powerpoint/2010/main" val="2127956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2C975-1CE3-1B17-99E1-C3DEB394D4CE}"/>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A04CE0A5-2C12-4681-AF5D-5342DF89A776}"/>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24</a:t>
            </a:fld>
            <a:endParaRPr lang="vi-VN"/>
          </a:p>
        </p:txBody>
      </p:sp>
      <p:sp>
        <p:nvSpPr>
          <p:cNvPr id="31" name="TextBox 30">
            <a:extLst>
              <a:ext uri="{FF2B5EF4-FFF2-40B4-BE49-F238E27FC236}">
                <a16:creationId xmlns:a16="http://schemas.microsoft.com/office/drawing/2014/main" id="{BA852290-FA22-589E-76DF-46264AD65808}"/>
              </a:ext>
            </a:extLst>
          </p:cNvPr>
          <p:cNvSpPr txBox="1"/>
          <p:nvPr/>
        </p:nvSpPr>
        <p:spPr>
          <a:xfrm>
            <a:off x="2819261" y="5272498"/>
            <a:ext cx="6828537" cy="646331"/>
          </a:xfrm>
          <a:prstGeom prst="rect">
            <a:avLst/>
          </a:prstGeom>
          <a:noFill/>
        </p:spPr>
        <p:txBody>
          <a:bodyPr wrap="square" rtlCol="0">
            <a:spAutoFit/>
          </a:bodyPr>
          <a:lstStyle/>
          <a:p>
            <a:pPr algn="ctr"/>
            <a:r>
              <a:rPr lang="en-US">
                <a:latin typeface="Lato" panose="020F0502020204030203" pitchFamily="34" charset="0"/>
                <a:ea typeface="Lato" panose="020F0502020204030203" pitchFamily="34" charset="0"/>
                <a:cs typeface="Lato" panose="020F0502020204030203" pitchFamily="34" charset="0"/>
              </a:rPr>
              <a:t>Figure: Anatomical structures and dose distribution to the target volume and organs at risk (OARs)</a:t>
            </a:r>
          </a:p>
        </p:txBody>
      </p:sp>
      <p:pic>
        <p:nvPicPr>
          <p:cNvPr id="4" name="Picture 3" descr="A close-up of a mri&#10;&#10;AI-generated content may be incorrect.">
            <a:extLst>
              <a:ext uri="{FF2B5EF4-FFF2-40B4-BE49-F238E27FC236}">
                <a16:creationId xmlns:a16="http://schemas.microsoft.com/office/drawing/2014/main" id="{F97330BC-2803-4930-72C3-D0F5ED710EA1}"/>
              </a:ext>
            </a:extLst>
          </p:cNvPr>
          <p:cNvPicPr>
            <a:picLocks noChangeAspect="1"/>
          </p:cNvPicPr>
          <p:nvPr/>
        </p:nvPicPr>
        <p:blipFill>
          <a:blip r:embed="rId2">
            <a:extLst>
              <a:ext uri="{28A0092B-C50C-407E-A947-70E740481C1C}">
                <a14:useLocalDpi xmlns:a14="http://schemas.microsoft.com/office/drawing/2010/main" val="0"/>
              </a:ext>
            </a:extLst>
          </a:blip>
          <a:srcRect l="20146" r="23472"/>
          <a:stretch>
            <a:fillRect/>
          </a:stretch>
        </p:blipFill>
        <p:spPr>
          <a:xfrm>
            <a:off x="6233530" y="1396219"/>
            <a:ext cx="5030679" cy="3759188"/>
          </a:xfrm>
          <a:prstGeom prst="rect">
            <a:avLst/>
          </a:prstGeom>
        </p:spPr>
      </p:pic>
      <p:pic>
        <p:nvPicPr>
          <p:cNvPr id="5" name="Picture 4" descr="A close-up of a mri&#10;&#10;AI-generated content may be incorrect.">
            <a:extLst>
              <a:ext uri="{FF2B5EF4-FFF2-40B4-BE49-F238E27FC236}">
                <a16:creationId xmlns:a16="http://schemas.microsoft.com/office/drawing/2014/main" id="{8AB7C1F3-809D-4658-F265-6BAD4AB26509}"/>
              </a:ext>
            </a:extLst>
          </p:cNvPr>
          <p:cNvPicPr>
            <a:picLocks noChangeAspect="1"/>
          </p:cNvPicPr>
          <p:nvPr/>
        </p:nvPicPr>
        <p:blipFill>
          <a:blip r:embed="rId3">
            <a:extLst>
              <a:ext uri="{28A0092B-C50C-407E-A947-70E740481C1C}">
                <a14:useLocalDpi xmlns:a14="http://schemas.microsoft.com/office/drawing/2010/main" val="0"/>
              </a:ext>
            </a:extLst>
          </a:blip>
          <a:srcRect l="21286" r="21285"/>
          <a:stretch>
            <a:fillRect/>
          </a:stretch>
        </p:blipFill>
        <p:spPr>
          <a:xfrm>
            <a:off x="924070" y="1396219"/>
            <a:ext cx="5030680" cy="3706043"/>
          </a:xfrm>
          <a:prstGeom prst="rect">
            <a:avLst/>
          </a:prstGeom>
        </p:spPr>
      </p:pic>
      <p:sp>
        <p:nvSpPr>
          <p:cNvPr id="2" name="TextBox 1">
            <a:extLst>
              <a:ext uri="{FF2B5EF4-FFF2-40B4-BE49-F238E27FC236}">
                <a16:creationId xmlns:a16="http://schemas.microsoft.com/office/drawing/2014/main" id="{DC4D36B0-A153-43B6-959C-293362398F52}"/>
              </a:ext>
            </a:extLst>
          </p:cNvPr>
          <p:cNvSpPr txBox="1"/>
          <p:nvPr/>
        </p:nvSpPr>
        <p:spPr>
          <a:xfrm>
            <a:off x="0" y="805026"/>
            <a:ext cx="5207000" cy="400110"/>
          </a:xfrm>
          <a:prstGeom prst="rect">
            <a:avLst/>
          </a:prstGeom>
          <a:noFill/>
        </p:spPr>
        <p:txBody>
          <a:bodyPr wrap="square">
            <a:spAutoFit/>
          </a:bodyPr>
          <a:lstStyle/>
          <a:p>
            <a:pPr marL="342900" indent="-342900">
              <a:buFont typeface="Wingdings" panose="05000000000000000000" pitchFamily="2" charset="2"/>
              <a:buChar char="Ø"/>
            </a:pPr>
            <a:r>
              <a:rPr lang="en-US" sz="2000" b="1">
                <a:latin typeface="Lato" panose="020F0502020204030203" pitchFamily="34" charset="0"/>
                <a:ea typeface="Lato" panose="020F0502020204030203" pitchFamily="34" charset="0"/>
                <a:cs typeface="Lato" panose="020F0502020204030203" pitchFamily="34" charset="0"/>
              </a:rPr>
              <a:t>Constraint on OARs</a:t>
            </a:r>
            <a:endParaRPr lang="vi-VN" sz="2000" b="1">
              <a:latin typeface="Lato" panose="020F0502020204030203" pitchFamily="34" charset="0"/>
              <a:ea typeface="Lato" panose="020F0502020204030203" pitchFamily="34" charset="0"/>
              <a:cs typeface="Lato" panose="020F0502020204030203" pitchFamily="34" charset="0"/>
            </a:endParaRPr>
          </a:p>
        </p:txBody>
      </p:sp>
      <p:sp>
        <p:nvSpPr>
          <p:cNvPr id="3" name="TextBox 2">
            <a:extLst>
              <a:ext uri="{FF2B5EF4-FFF2-40B4-BE49-F238E27FC236}">
                <a16:creationId xmlns:a16="http://schemas.microsoft.com/office/drawing/2014/main" id="{DD795F0B-2573-9380-704F-6D0C78A2AF6E}"/>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III. Result</a:t>
            </a:r>
          </a:p>
        </p:txBody>
      </p:sp>
    </p:spTree>
    <p:extLst>
      <p:ext uri="{BB962C8B-B14F-4D97-AF65-F5344CB8AC3E}">
        <p14:creationId xmlns:p14="http://schemas.microsoft.com/office/powerpoint/2010/main" val="2628296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AAF00A-88A3-0459-559C-4EAFF85B214A}"/>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BF504122-7EC2-CFA9-B775-2AEC0D6136D7}"/>
              </a:ext>
            </a:extLst>
          </p:cNvPr>
          <p:cNvPicPr>
            <a:picLocks noChangeAspect="1"/>
          </p:cNvPicPr>
          <p:nvPr/>
        </p:nvPicPr>
        <p:blipFill>
          <a:blip r:embed="rId2"/>
          <a:stretch>
            <a:fillRect/>
          </a:stretch>
        </p:blipFill>
        <p:spPr>
          <a:xfrm>
            <a:off x="4492946" y="1172879"/>
            <a:ext cx="3053364" cy="1868578"/>
          </a:xfrm>
          <a:prstGeom prst="rect">
            <a:avLst/>
          </a:prstGeom>
          <a:ln>
            <a:solidFill>
              <a:schemeClr val="tx1"/>
            </a:solidFill>
          </a:ln>
          <a:effectLst>
            <a:outerShdw blurRad="127000" dist="50800" dir="5400000" algn="ctr" rotWithShape="0">
              <a:srgbClr val="000000">
                <a:alpha val="20000"/>
              </a:srgbClr>
            </a:outerShdw>
          </a:effectLst>
        </p:spPr>
      </p:pic>
      <p:sp>
        <p:nvSpPr>
          <p:cNvPr id="4" name="Rectangle 3">
            <a:extLst>
              <a:ext uri="{FF2B5EF4-FFF2-40B4-BE49-F238E27FC236}">
                <a16:creationId xmlns:a16="http://schemas.microsoft.com/office/drawing/2014/main" id="{D8A62FB5-DFE1-ADDE-9242-A2FF061E698B}"/>
              </a:ext>
            </a:extLst>
          </p:cNvPr>
          <p:cNvSpPr>
            <a:spLocks noChangeArrowheads="1"/>
          </p:cNvSpPr>
          <p:nvPr/>
        </p:nvSpPr>
        <p:spPr bwMode="auto">
          <a:xfrm>
            <a:off x="6003634"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Lato" panose="020F0502020204030203" pitchFamily="34" charset="0"/>
            </a:endParaRPr>
          </a:p>
        </p:txBody>
      </p:sp>
      <p:sp>
        <p:nvSpPr>
          <p:cNvPr id="8" name="Hộp Văn bản 5">
            <a:extLst>
              <a:ext uri="{FF2B5EF4-FFF2-40B4-BE49-F238E27FC236}">
                <a16:creationId xmlns:a16="http://schemas.microsoft.com/office/drawing/2014/main" id="{0DA04AF6-6F60-18F3-ADBF-AC7C1804D210}"/>
              </a:ext>
            </a:extLst>
          </p:cNvPr>
          <p:cNvSpPr txBox="1"/>
          <p:nvPr/>
        </p:nvSpPr>
        <p:spPr>
          <a:xfrm>
            <a:off x="381000" y="3674432"/>
            <a:ext cx="4721146" cy="369332"/>
          </a:xfrm>
          <a:prstGeom prst="rect">
            <a:avLst/>
          </a:prstGeom>
          <a:noFill/>
        </p:spPr>
        <p:txBody>
          <a:bodyPr wrap="square" rtlCol="0">
            <a:spAutoFit/>
          </a:bodyPr>
          <a:lstStyle/>
          <a:p>
            <a:pPr marL="285750" indent="-285750">
              <a:buFont typeface="Wingdings" panose="05000000000000000000" pitchFamily="2" charset="2"/>
              <a:buChar char="v"/>
            </a:pPr>
            <a:r>
              <a:rPr lang="en-US" b="1">
                <a:latin typeface="Lato" panose="020F0502020204030203" pitchFamily="34" charset="0"/>
                <a:ea typeface="Lato" panose="020F0502020204030203" pitchFamily="34" charset="0"/>
                <a:cs typeface="Lato" panose="020F0502020204030203" pitchFamily="34" charset="0"/>
              </a:rPr>
              <a:t>Reference</a:t>
            </a:r>
          </a:p>
        </p:txBody>
      </p:sp>
      <p:sp>
        <p:nvSpPr>
          <p:cNvPr id="10" name="Hộp Văn bản 5">
            <a:extLst>
              <a:ext uri="{FF2B5EF4-FFF2-40B4-BE49-F238E27FC236}">
                <a16:creationId xmlns:a16="http://schemas.microsoft.com/office/drawing/2014/main" id="{A05E2F08-C5D1-E082-0D91-7758C2D139FA}"/>
              </a:ext>
            </a:extLst>
          </p:cNvPr>
          <p:cNvSpPr txBox="1"/>
          <p:nvPr/>
        </p:nvSpPr>
        <p:spPr>
          <a:xfrm>
            <a:off x="381000" y="1371199"/>
            <a:ext cx="4721146" cy="369332"/>
          </a:xfrm>
          <a:prstGeom prst="rect">
            <a:avLst/>
          </a:prstGeom>
          <a:noFill/>
        </p:spPr>
        <p:txBody>
          <a:bodyPr wrap="square" rtlCol="0">
            <a:spAutoFit/>
          </a:bodyPr>
          <a:lstStyle/>
          <a:p>
            <a:pPr marL="285750" indent="-285750">
              <a:buFont typeface="Wingdings" panose="05000000000000000000" pitchFamily="2" charset="2"/>
              <a:buChar char="v"/>
            </a:pPr>
            <a:r>
              <a:rPr lang="en-US" b="1">
                <a:latin typeface="Lato" panose="020F0502020204030203" pitchFamily="34" charset="0"/>
                <a:ea typeface="Lato" panose="020F0502020204030203" pitchFamily="34" charset="0"/>
                <a:cs typeface="Lato" panose="020F0502020204030203" pitchFamily="34" charset="0"/>
              </a:rPr>
              <a:t>Impact of the </a:t>
            </a:r>
            <a:r>
              <a:rPr lang="en-US" b="1"/>
              <a:t>α/β ratio</a:t>
            </a:r>
            <a:endParaRPr lang="en-US" b="1">
              <a:latin typeface="Lato" panose="020F0502020204030203" pitchFamily="34" charset="0"/>
              <a:ea typeface="Lato" panose="020F0502020204030203" pitchFamily="34" charset="0"/>
              <a:cs typeface="Lato" panose="020F0502020204030203" pitchFamily="34" charset="0"/>
            </a:endParaRPr>
          </a:p>
        </p:txBody>
      </p:sp>
      <p:pic>
        <p:nvPicPr>
          <p:cNvPr id="11" name="Picture 10" descr="A graph of a function&#10;&#10;Description automatically generated with medium confidence">
            <a:extLst>
              <a:ext uri="{FF2B5EF4-FFF2-40B4-BE49-F238E27FC236}">
                <a16:creationId xmlns:a16="http://schemas.microsoft.com/office/drawing/2014/main" id="{FBE348DA-8377-B18F-B540-A0A0BF3F7133}"/>
              </a:ext>
            </a:extLst>
          </p:cNvPr>
          <p:cNvPicPr>
            <a:picLocks noChangeAspect="1"/>
          </p:cNvPicPr>
          <p:nvPr/>
        </p:nvPicPr>
        <p:blipFill>
          <a:blip r:embed="rId3"/>
          <a:srcRect r="48761"/>
          <a:stretch>
            <a:fillRect/>
          </a:stretch>
        </p:blipFill>
        <p:spPr>
          <a:xfrm>
            <a:off x="4492946" y="3093404"/>
            <a:ext cx="4094344" cy="3013544"/>
          </a:xfrm>
          <a:prstGeom prst="rect">
            <a:avLst/>
          </a:prstGeom>
          <a:ln>
            <a:solidFill>
              <a:schemeClr val="tx1"/>
            </a:solidFill>
          </a:ln>
          <a:effectLst>
            <a:outerShdw blurRad="127000" dist="50800" dir="5400000" algn="ctr" rotWithShape="0">
              <a:srgbClr val="000000">
                <a:alpha val="20000"/>
              </a:srgbClr>
            </a:outerShdw>
          </a:effectLst>
        </p:spPr>
      </p:pic>
      <mc:AlternateContent xmlns:mc="http://schemas.openxmlformats.org/markup-compatibility/2006" xmlns:a14="http://schemas.microsoft.com/office/drawing/2010/main">
        <mc:Choice Requires="a14">
          <p:sp>
            <p:nvSpPr>
              <p:cNvPr id="12" name="Hình chữ nhật 17">
                <a:extLst>
                  <a:ext uri="{FF2B5EF4-FFF2-40B4-BE49-F238E27FC236}">
                    <a16:creationId xmlns:a16="http://schemas.microsoft.com/office/drawing/2014/main" id="{11B1B393-C1A9-8B05-D25D-ABFA76096208}"/>
                  </a:ext>
                </a:extLst>
              </p:cNvPr>
              <p:cNvSpPr/>
              <p:nvPr/>
            </p:nvSpPr>
            <p:spPr>
              <a:xfrm>
                <a:off x="888300" y="2236990"/>
                <a:ext cx="3285667" cy="1035190"/>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b="0" i="1" smtClean="0">
                          <a:solidFill>
                            <a:schemeClr val="tx1"/>
                          </a:solidFill>
                          <a:latin typeface="Cambria Math" panose="02040503050406030204" pitchFamily="18" charset="0"/>
                        </a:rPr>
                        <m:t>𝑆𝐹</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𝑒𝑥𝑝</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𝛼</m:t>
                      </m:r>
                      <m:r>
                        <a:rPr lang="en-US" b="0" i="1" smtClean="0">
                          <a:solidFill>
                            <a:schemeClr val="tx1"/>
                          </a:solidFill>
                          <a:latin typeface="Cambria Math" panose="02040503050406030204" pitchFamily="18" charset="0"/>
                          <a:ea typeface="Cambria Math" panose="02040503050406030204" pitchFamily="18" charset="0"/>
                        </a:rPr>
                        <m:t>𝐷</m:t>
                      </m:r>
                      <m:r>
                        <a:rPr lang="en-US" b="0" i="1" smtClean="0">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𝛽</m:t>
                      </m:r>
                      <m:sSup>
                        <m:sSupPr>
                          <m:ctrlPr>
                            <a:rPr lang="en-US" b="0" i="1" smtClean="0">
                              <a:solidFill>
                                <a:schemeClr val="tx1"/>
                              </a:solidFill>
                              <a:latin typeface="Cambria Math" panose="02040503050406030204" pitchFamily="18" charset="0"/>
                              <a:ea typeface="Cambria Math" panose="02040503050406030204" pitchFamily="18" charset="0"/>
                            </a:rPr>
                          </m:ctrlPr>
                        </m:sSupPr>
                        <m:e>
                          <m:r>
                            <a:rPr lang="en-US" b="0" i="1" smtClean="0">
                              <a:solidFill>
                                <a:schemeClr val="tx1"/>
                              </a:solidFill>
                              <a:latin typeface="Cambria Math" panose="02040503050406030204" pitchFamily="18" charset="0"/>
                              <a:ea typeface="Cambria Math" panose="02040503050406030204" pitchFamily="18" charset="0"/>
                            </a:rPr>
                            <m:t>𝐷</m:t>
                          </m:r>
                        </m:e>
                        <m:sup>
                          <m:r>
                            <a:rPr lang="en-US" b="0" i="1" smtClean="0">
                              <a:solidFill>
                                <a:schemeClr val="tx1"/>
                              </a:solidFill>
                              <a:latin typeface="Cambria Math" panose="02040503050406030204" pitchFamily="18" charset="0"/>
                              <a:ea typeface="Cambria Math" panose="02040503050406030204" pitchFamily="18" charset="0"/>
                            </a:rPr>
                            <m:t>2</m:t>
                          </m:r>
                        </m:sup>
                      </m:sSup>
                      <m:r>
                        <a:rPr lang="en-US" b="0" i="1" smtClean="0">
                          <a:solidFill>
                            <a:schemeClr val="tx1"/>
                          </a:solidFill>
                          <a:latin typeface="Cambria Math" panose="02040503050406030204" pitchFamily="18" charset="0"/>
                          <a:ea typeface="Cambria Math" panose="02040503050406030204" pitchFamily="18" charset="0"/>
                        </a:rPr>
                        <m:t>)</m:t>
                      </m:r>
                    </m:oMath>
                  </m:oMathPara>
                </a14:m>
                <a:endParaRPr lang="en-US">
                  <a:solidFill>
                    <a:schemeClr val="tx1"/>
                  </a:solidFill>
                  <a:latin typeface="Lato" panose="020F0502020204030203" pitchFamily="34" charset="0"/>
                </a:endParaRPr>
              </a:p>
            </p:txBody>
          </p:sp>
        </mc:Choice>
        <mc:Fallback xmlns="">
          <p:sp>
            <p:nvSpPr>
              <p:cNvPr id="12" name="Hình chữ nhật 17">
                <a:extLst>
                  <a:ext uri="{FF2B5EF4-FFF2-40B4-BE49-F238E27FC236}">
                    <a16:creationId xmlns:a16="http://schemas.microsoft.com/office/drawing/2014/main" id="{11B1B393-C1A9-8B05-D25D-ABFA76096208}"/>
                  </a:ext>
                </a:extLst>
              </p:cNvPr>
              <p:cNvSpPr>
                <a:spLocks noRot="1" noChangeAspect="1" noMove="1" noResize="1" noEditPoints="1" noAdjustHandles="1" noChangeArrowheads="1" noChangeShapeType="1" noTextEdit="1"/>
              </p:cNvSpPr>
              <p:nvPr/>
            </p:nvSpPr>
            <p:spPr>
              <a:xfrm>
                <a:off x="888300" y="2236990"/>
                <a:ext cx="3285667" cy="1035190"/>
              </a:xfrm>
              <a:prstGeom prst="rect">
                <a:avLst/>
              </a:prstGeom>
              <a:blipFill>
                <a:blip r:embed="rId4"/>
                <a:stretch>
                  <a:fillRect/>
                </a:stretch>
              </a:blipFill>
              <a:ln>
                <a:solidFill>
                  <a:schemeClr val="tx1"/>
                </a:solidFill>
              </a:ln>
            </p:spPr>
            <p:txBody>
              <a:bodyPr/>
              <a:lstStyle/>
              <a:p>
                <a:r>
                  <a:rPr lang="en-US">
                    <a:noFill/>
                  </a:rPr>
                  <a:t> </a:t>
                </a:r>
              </a:p>
            </p:txBody>
          </p:sp>
        </mc:Fallback>
      </mc:AlternateContent>
      <p:sp>
        <p:nvSpPr>
          <p:cNvPr id="13" name="TextBox 12">
            <a:extLst>
              <a:ext uri="{FF2B5EF4-FFF2-40B4-BE49-F238E27FC236}">
                <a16:creationId xmlns:a16="http://schemas.microsoft.com/office/drawing/2014/main" id="{A7E2BD8B-E10B-A9FE-1436-95A7B139437B}"/>
              </a:ext>
            </a:extLst>
          </p:cNvPr>
          <p:cNvSpPr txBox="1"/>
          <p:nvPr/>
        </p:nvSpPr>
        <p:spPr>
          <a:xfrm>
            <a:off x="740096" y="1740531"/>
            <a:ext cx="3285668" cy="369332"/>
          </a:xfrm>
          <a:prstGeom prst="rect">
            <a:avLst/>
          </a:prstGeom>
          <a:noFill/>
        </p:spPr>
        <p:txBody>
          <a:bodyPr wrap="square" rtlCol="0">
            <a:spAutoFit/>
          </a:bodyPr>
          <a:lstStyle/>
          <a:p>
            <a:r>
              <a:rPr lang="en-US" b="1">
                <a:latin typeface="Lato" panose="020F0502020204030203" pitchFamily="34" charset="0"/>
                <a:ea typeface="Lato" panose="020F0502020204030203" pitchFamily="34" charset="0"/>
                <a:cs typeface="Lato" panose="020F0502020204030203" pitchFamily="34" charset="0"/>
              </a:rPr>
              <a:t>Surviving fraction (SF) curve</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3B5C652-2377-2B66-6878-205F83CD0CC8}"/>
                  </a:ext>
                </a:extLst>
              </p:cNvPr>
              <p:cNvSpPr txBox="1"/>
              <p:nvPr/>
            </p:nvSpPr>
            <p:spPr>
              <a:xfrm>
                <a:off x="381000" y="4043764"/>
                <a:ext cx="3866909" cy="2115131"/>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a:latin typeface="Lato" panose="020F0502020204030203" pitchFamily="34" charset="0"/>
                  </a:rPr>
                  <a:t>David J.Brenner et al (1999),    </a:t>
                </a:r>
                <a14:m>
                  <m:oMath xmlns:m="http://schemas.openxmlformats.org/officeDocument/2006/math">
                    <m:r>
                      <a:rPr lang="en-US" altLang="en-US" i="1">
                        <a:latin typeface="Cambria Math" panose="02040503050406030204" pitchFamily="18" charset="0"/>
                      </a:rPr>
                      <m:t>𝛼</m:t>
                    </m:r>
                    <m:r>
                      <a:rPr lang="en-US" altLang="en-US" i="1">
                        <a:latin typeface="Cambria Math" panose="02040503050406030204" pitchFamily="18" charset="0"/>
                      </a:rPr>
                      <m:t>/</m:t>
                    </m:r>
                    <m:r>
                      <a:rPr lang="en-US" altLang="en-US">
                        <a:latin typeface="Cambria Math" panose="02040503050406030204" pitchFamily="18" charset="0"/>
                      </a:rPr>
                      <m:t>𝛽</m:t>
                    </m:r>
                  </m:oMath>
                </a14:m>
                <a:r>
                  <a:rPr lang="en-US">
                    <a:latin typeface="Lato" panose="020F0502020204030203" pitchFamily="34" charset="0"/>
                  </a:rPr>
                  <a:t> = 1,5 Gy (95%).</a:t>
                </a:r>
              </a:p>
              <a:p>
                <a:pPr marL="285750" indent="-285750" algn="just">
                  <a:lnSpc>
                    <a:spcPct val="150000"/>
                  </a:lnSpc>
                  <a:buFont typeface="Arial" panose="020B0604020202020204" pitchFamily="34" charset="0"/>
                  <a:buChar char="•"/>
                </a:pPr>
                <a:r>
                  <a:rPr lang="en-US">
                    <a:latin typeface="Lato" panose="020F0502020204030203" pitchFamily="34" charset="0"/>
                  </a:rPr>
                  <a:t>Jack Flower et al (2010),          </a:t>
                </a:r>
                <a14:m>
                  <m:oMath xmlns:m="http://schemas.openxmlformats.org/officeDocument/2006/math">
                    <m:r>
                      <a:rPr lang="en-US" altLang="en-US" i="1">
                        <a:latin typeface="Cambria Math" panose="02040503050406030204" pitchFamily="18" charset="0"/>
                      </a:rPr>
                      <m:t>𝛼</m:t>
                    </m:r>
                    <m:r>
                      <a:rPr lang="en-US" altLang="en-US" i="1">
                        <a:latin typeface="Cambria Math" panose="02040503050406030204" pitchFamily="18" charset="0"/>
                      </a:rPr>
                      <m:t>/</m:t>
                    </m:r>
                    <m:r>
                      <a:rPr lang="en-US" altLang="en-US">
                        <a:latin typeface="Cambria Math" panose="02040503050406030204" pitchFamily="18" charset="0"/>
                      </a:rPr>
                      <m:t>𝛽</m:t>
                    </m:r>
                  </m:oMath>
                </a14:m>
                <a:r>
                  <a:rPr lang="en-US">
                    <a:latin typeface="Lato" panose="020F0502020204030203" pitchFamily="34" charset="0"/>
                  </a:rPr>
                  <a:t> = 1,5 Gy (95%).</a:t>
                </a:r>
              </a:p>
              <a:p>
                <a:pPr algn="just">
                  <a:lnSpc>
                    <a:spcPct val="150000"/>
                  </a:lnSpc>
                </a:pPr>
                <a:r>
                  <a:rPr lang="en-US">
                    <a:latin typeface="Lato" panose="020F0502020204030203" pitchFamily="34" charset="0"/>
                    <a:sym typeface="Wingdings" panose="05000000000000000000" pitchFamily="2" charset="2"/>
                  </a:rPr>
                  <a:t> Suitable for hypofractionated.</a:t>
                </a:r>
                <a:endParaRPr lang="en-US">
                  <a:latin typeface="Lato" panose="020F0502020204030203" pitchFamily="34" charset="0"/>
                </a:endParaRPr>
              </a:p>
            </p:txBody>
          </p:sp>
        </mc:Choice>
        <mc:Fallback xmlns="">
          <p:sp>
            <p:nvSpPr>
              <p:cNvPr id="14" name="TextBox 13">
                <a:extLst>
                  <a:ext uri="{FF2B5EF4-FFF2-40B4-BE49-F238E27FC236}">
                    <a16:creationId xmlns:a16="http://schemas.microsoft.com/office/drawing/2014/main" id="{63B5C652-2377-2B66-6878-205F83CD0CC8}"/>
                  </a:ext>
                </a:extLst>
              </p:cNvPr>
              <p:cNvSpPr txBox="1">
                <a:spLocks noRot="1" noChangeAspect="1" noMove="1" noResize="1" noEditPoints="1" noAdjustHandles="1" noChangeArrowheads="1" noChangeShapeType="1" noTextEdit="1"/>
              </p:cNvSpPr>
              <p:nvPr/>
            </p:nvSpPr>
            <p:spPr>
              <a:xfrm>
                <a:off x="381000" y="4043764"/>
                <a:ext cx="3866909" cy="2115131"/>
              </a:xfrm>
              <a:prstGeom prst="rect">
                <a:avLst/>
              </a:prstGeom>
              <a:blipFill>
                <a:blip r:embed="rId5"/>
                <a:stretch>
                  <a:fillRect l="-1420" r="-1262" b="-4035"/>
                </a:stretch>
              </a:blipFill>
            </p:spPr>
            <p:txBody>
              <a:bodyPr/>
              <a:lstStyle/>
              <a:p>
                <a:r>
                  <a:rPr lang="vi-VN">
                    <a:noFill/>
                  </a:rPr>
                  <a:t> </a:t>
                </a:r>
              </a:p>
            </p:txBody>
          </p:sp>
        </mc:Fallback>
      </mc:AlternateContent>
      <p:sp>
        <p:nvSpPr>
          <p:cNvPr id="15" name="TextBox 14">
            <a:extLst>
              <a:ext uri="{FF2B5EF4-FFF2-40B4-BE49-F238E27FC236}">
                <a16:creationId xmlns:a16="http://schemas.microsoft.com/office/drawing/2014/main" id="{5A64E7CB-0E86-367D-807B-C83CA135A9D2}"/>
              </a:ext>
            </a:extLst>
          </p:cNvPr>
          <p:cNvSpPr txBox="1"/>
          <p:nvPr/>
        </p:nvSpPr>
        <p:spPr>
          <a:xfrm>
            <a:off x="8792725" y="3583092"/>
            <a:ext cx="3285667" cy="169963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t>High α/β ratio → More resistant to dose escalation.</a:t>
            </a:r>
            <a:endParaRPr lang="en-US" altLang="en-US" i="1">
              <a:latin typeface="Cambria Math" panose="02040503050406030204" pitchFamily="18" charset="0"/>
            </a:endParaRPr>
          </a:p>
          <a:p>
            <a:pPr marL="285750" indent="-285750">
              <a:lnSpc>
                <a:spcPct val="150000"/>
              </a:lnSpc>
              <a:buFont typeface="Arial" panose="020B0604020202020204" pitchFamily="34" charset="0"/>
              <a:buChar char="•"/>
            </a:pPr>
            <a:r>
              <a:rPr lang="en-US"/>
              <a:t>Low α/β ratio → More sensitive to dose escalation.</a:t>
            </a:r>
            <a:endParaRPr lang="en-US" altLang="en-US">
              <a:latin typeface="Lato" panose="020F0502020204030203" pitchFamily="34" charset="0"/>
              <a:ea typeface="Aptos" panose="020B0004020202020204" pitchFamily="34" charset="0"/>
              <a:cs typeface="Lato" panose="020F0502020204030203" pitchFamily="34" charset="0"/>
            </a:endParaRPr>
          </a:p>
        </p:txBody>
      </p:sp>
      <p:sp>
        <p:nvSpPr>
          <p:cNvPr id="16" name="TextBox 15">
            <a:extLst>
              <a:ext uri="{FF2B5EF4-FFF2-40B4-BE49-F238E27FC236}">
                <a16:creationId xmlns:a16="http://schemas.microsoft.com/office/drawing/2014/main" id="{A10695BF-2D95-BAAD-5E95-D01E8EFB910B}"/>
              </a:ext>
            </a:extLst>
          </p:cNvPr>
          <p:cNvSpPr txBox="1"/>
          <p:nvPr/>
        </p:nvSpPr>
        <p:spPr>
          <a:xfrm>
            <a:off x="3945960" y="847877"/>
            <a:ext cx="4641330" cy="307980"/>
          </a:xfrm>
          <a:prstGeom prst="rect">
            <a:avLst/>
          </a:prstGeom>
          <a:noFill/>
        </p:spPr>
        <p:txBody>
          <a:bodyPr wrap="square" rtlCol="0">
            <a:spAutoFit/>
          </a:bodyPr>
          <a:lstStyle/>
          <a:p>
            <a:r>
              <a:rPr lang="en-US" sz="1300">
                <a:latin typeface="Lato" panose="020F0502020204030203" pitchFamily="34" charset="0"/>
                <a:ea typeface="Lato" panose="020F0502020204030203" pitchFamily="34" charset="0"/>
                <a:cs typeface="Lato" panose="020F0502020204030203" pitchFamily="34" charset="0"/>
              </a:rPr>
              <a:t>Figure: Relationship between dose and the </a:t>
            </a:r>
            <a:r>
              <a:rPr lang="en-US" sz="1400"/>
              <a:t>α/β parameters</a:t>
            </a:r>
            <a:endParaRPr lang="en-US" sz="1300">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id="{CB2D21D5-FE45-4D33-3EE9-FA4B6279B692}"/>
              </a:ext>
            </a:extLst>
          </p:cNvPr>
          <p:cNvSpPr txBox="1"/>
          <p:nvPr/>
        </p:nvSpPr>
        <p:spPr>
          <a:xfrm>
            <a:off x="4853054" y="6138323"/>
            <a:ext cx="3567981" cy="292388"/>
          </a:xfrm>
          <a:prstGeom prst="rect">
            <a:avLst/>
          </a:prstGeom>
          <a:noFill/>
        </p:spPr>
        <p:txBody>
          <a:bodyPr wrap="square" rtlCol="0">
            <a:spAutoFit/>
          </a:bodyPr>
          <a:lstStyle/>
          <a:p>
            <a:r>
              <a:rPr lang="en-US" sz="1300">
                <a:latin typeface="Lato" panose="020F0502020204030203" pitchFamily="34" charset="0"/>
                <a:ea typeface="Lato" panose="020F0502020204030203" pitchFamily="34" charset="0"/>
                <a:cs typeface="Lato" panose="020F0502020204030203" pitchFamily="34" charset="0"/>
              </a:rPr>
              <a:t>Figure: Affect of the </a:t>
            </a:r>
            <a:r>
              <a:rPr lang="en-US" sz="1300"/>
              <a:t>α/β parameters on dose</a:t>
            </a:r>
            <a:r>
              <a:rPr lang="en-US" sz="1300">
                <a:latin typeface="Lato" panose="020F0502020204030203" pitchFamily="34" charset="0"/>
                <a:ea typeface="Lato" panose="020F0502020204030203" pitchFamily="34" charset="0"/>
                <a:cs typeface="Lato" panose="020F0502020204030203" pitchFamily="34" charset="0"/>
              </a:rPr>
              <a:t> </a:t>
            </a:r>
          </a:p>
        </p:txBody>
      </p:sp>
      <p:sp>
        <p:nvSpPr>
          <p:cNvPr id="18" name="TextBox 17">
            <a:extLst>
              <a:ext uri="{FF2B5EF4-FFF2-40B4-BE49-F238E27FC236}">
                <a16:creationId xmlns:a16="http://schemas.microsoft.com/office/drawing/2014/main" id="{F6C74185-2BA1-24BE-0B6B-995E4CFF80C7}"/>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25</a:t>
            </a:fld>
            <a:endParaRPr lang="vi-VN"/>
          </a:p>
        </p:txBody>
      </p:sp>
      <mc:AlternateContent xmlns:mc="http://schemas.openxmlformats.org/markup-compatibility/2006" xmlns:a14="http://schemas.microsoft.com/office/drawing/2010/main">
        <mc:Choice Requires="a14">
          <p:graphicFrame>
            <p:nvGraphicFramePr>
              <p:cNvPr id="20" name="Table 19">
                <a:extLst>
                  <a:ext uri="{FF2B5EF4-FFF2-40B4-BE49-F238E27FC236}">
                    <a16:creationId xmlns:a16="http://schemas.microsoft.com/office/drawing/2014/main" id="{17BE54A3-8D00-A9F5-AB5B-6686454F8998}"/>
                  </a:ext>
                </a:extLst>
              </p:cNvPr>
              <p:cNvGraphicFramePr>
                <a:graphicFrameLocks noGrp="1"/>
              </p:cNvGraphicFramePr>
              <p:nvPr>
                <p:extLst>
                  <p:ext uri="{D42A27DB-BD31-4B8C-83A1-F6EECF244321}">
                    <p14:modId xmlns:p14="http://schemas.microsoft.com/office/powerpoint/2010/main" val="2091384032"/>
                  </p:ext>
                </p:extLst>
              </p:nvPr>
            </p:nvGraphicFramePr>
            <p:xfrm>
              <a:off x="7846261" y="1300221"/>
              <a:ext cx="4232131" cy="1615614"/>
            </p:xfrm>
            <a:graphic>
              <a:graphicData uri="http://schemas.openxmlformats.org/drawingml/2006/table">
                <a:tbl>
                  <a:tblPr firstRow="1" bandRow="1">
                    <a:tableStyleId>{5C22544A-7EE6-4342-B048-85BDC9FD1C3A}</a:tableStyleId>
                  </a:tblPr>
                  <a:tblGrid>
                    <a:gridCol w="811964">
                      <a:extLst>
                        <a:ext uri="{9D8B030D-6E8A-4147-A177-3AD203B41FA5}">
                          <a16:colId xmlns:a16="http://schemas.microsoft.com/office/drawing/2014/main" val="752675754"/>
                        </a:ext>
                      </a:extLst>
                    </a:gridCol>
                    <a:gridCol w="3420167">
                      <a:extLst>
                        <a:ext uri="{9D8B030D-6E8A-4147-A177-3AD203B41FA5}">
                          <a16:colId xmlns:a16="http://schemas.microsoft.com/office/drawing/2014/main" val="2112239712"/>
                        </a:ext>
                      </a:extLst>
                    </a:gridCol>
                  </a:tblGrid>
                  <a:tr h="807807">
                    <a:tc>
                      <a:txBody>
                        <a:bodyPr/>
                        <a:lstStyle/>
                        <a:p>
                          <a:pPr algn="ctr"/>
                          <a:r>
                            <a:rPr lang="en-US" b="1">
                              <a:solidFill>
                                <a:schemeClr val="tx1"/>
                              </a:solidFill>
                              <a:ea typeface="Lato" panose="020F0502020204030203" pitchFamily="34" charset="0"/>
                              <a:cs typeface="Lato" panose="020F0502020204030203" pitchFamily="34" charset="0"/>
                            </a:rPr>
                            <a:t>Low</a:t>
                          </a:r>
                          <a14:m>
                            <m:oMath xmlns:m="http://schemas.openxmlformats.org/officeDocument/2006/math">
                              <m:f>
                                <m:fPr>
                                  <m:type m:val="lin"/>
                                  <m:ctrlPr>
                                    <a:rPr lang="en-US" b="1"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fPr>
                                <m:num>
                                  <m:r>
                                    <a:rPr lang="en-US" b="1" i="1" smtClean="0">
                                      <a:solidFill>
                                        <a:schemeClr val="tx1"/>
                                      </a:solidFill>
                                      <a:latin typeface="Cambria Math" panose="02040503050406030204" pitchFamily="18" charset="0"/>
                                      <a:ea typeface="Cambria Math" panose="02040503050406030204" pitchFamily="18" charset="0"/>
                                      <a:cs typeface="Lato" panose="020F0502020204030203" pitchFamily="34" charset="0"/>
                                    </a:rPr>
                                    <m:t>𝜶</m:t>
                                  </m:r>
                                </m:num>
                                <m:den>
                                  <m:r>
                                    <a:rPr lang="en-US" b="1" i="1" smtClean="0">
                                      <a:solidFill>
                                        <a:schemeClr val="tx1"/>
                                      </a:solidFill>
                                      <a:latin typeface="Cambria Math" panose="02040503050406030204" pitchFamily="18" charset="0"/>
                                      <a:ea typeface="Cambria Math" panose="02040503050406030204" pitchFamily="18" charset="0"/>
                                      <a:cs typeface="Lato" panose="020F0502020204030203" pitchFamily="34" charset="0"/>
                                    </a:rPr>
                                    <m:t>𝜷</m:t>
                                  </m:r>
                                </m:den>
                              </m:f>
                            </m:oMath>
                          </a14:m>
                          <a:endParaRPr lang="en-US" b="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800" b="1" i="1" smtClean="0">
                                  <a:solidFill>
                                    <a:schemeClr val="tx1"/>
                                  </a:solidFill>
                                  <a:latin typeface="Cambria Math" panose="02040503050406030204" pitchFamily="18" charset="0"/>
                                </a:rPr>
                                <m:t>𝑩𝑬𝑫</m:t>
                              </m:r>
                              <m:r>
                                <a:rPr lang="en-US" sz="1800" b="1" i="1" smtClean="0">
                                  <a:solidFill>
                                    <a:schemeClr val="tx1"/>
                                  </a:solidFill>
                                  <a:latin typeface="Cambria Math" panose="02040503050406030204" pitchFamily="18" charset="0"/>
                                </a:rPr>
                                <m:t>=</m:t>
                              </m:r>
                              <m:r>
                                <a:rPr lang="en-US" sz="1800" b="1" i="1" smtClean="0">
                                  <a:solidFill>
                                    <a:schemeClr val="tx1"/>
                                  </a:solidFill>
                                  <a:latin typeface="Cambria Math" panose="02040503050406030204" pitchFamily="18" charset="0"/>
                                </a:rPr>
                                <m:t>𝟔𝟎</m:t>
                              </m:r>
                              <m:r>
                                <a:rPr lang="en-US" sz="1800" b="1" i="1" smtClean="0">
                                  <a:solidFill>
                                    <a:schemeClr val="tx1"/>
                                  </a:solidFill>
                                  <a:latin typeface="Cambria Math" panose="02040503050406030204" pitchFamily="18" charset="0"/>
                                </a:rPr>
                                <m:t>.</m:t>
                              </m:r>
                              <m:d>
                                <m:dPr>
                                  <m:ctrlPr>
                                    <a:rPr lang="en-US" sz="1800" b="1" i="1" smtClean="0">
                                      <a:solidFill>
                                        <a:schemeClr val="tx1"/>
                                      </a:solidFill>
                                      <a:latin typeface="Cambria Math" panose="02040503050406030204" pitchFamily="18" charset="0"/>
                                    </a:rPr>
                                  </m:ctrlPr>
                                </m:dPr>
                                <m:e>
                                  <m:r>
                                    <a:rPr lang="en-US" sz="1800" b="1" i="1" smtClean="0">
                                      <a:solidFill>
                                        <a:schemeClr val="tx1"/>
                                      </a:solidFill>
                                      <a:latin typeface="Cambria Math" panose="02040503050406030204" pitchFamily="18" charset="0"/>
                                    </a:rPr>
                                    <m:t>𝟏</m:t>
                                  </m:r>
                                  <m:r>
                                    <a:rPr lang="en-US" sz="1800" b="1" i="1" smtClean="0">
                                      <a:solidFill>
                                        <a:schemeClr val="tx1"/>
                                      </a:solidFill>
                                      <a:latin typeface="Cambria Math" panose="02040503050406030204" pitchFamily="18" charset="0"/>
                                    </a:rPr>
                                    <m:t>+</m:t>
                                  </m:r>
                                  <m:f>
                                    <m:fPr>
                                      <m:ctrlPr>
                                        <a:rPr lang="en-US" sz="1800" b="1" i="1" smtClean="0">
                                          <a:solidFill>
                                            <a:schemeClr val="tx1"/>
                                          </a:solidFill>
                                          <a:latin typeface="Cambria Math" panose="02040503050406030204" pitchFamily="18" charset="0"/>
                                        </a:rPr>
                                      </m:ctrlPr>
                                    </m:fPr>
                                    <m:num>
                                      <m:r>
                                        <a:rPr lang="en-US" sz="1800" b="1" i="1" smtClean="0">
                                          <a:solidFill>
                                            <a:schemeClr val="tx1"/>
                                          </a:solidFill>
                                          <a:latin typeface="Cambria Math" panose="02040503050406030204" pitchFamily="18" charset="0"/>
                                        </a:rPr>
                                        <m:t>𝟑</m:t>
                                      </m:r>
                                    </m:num>
                                    <m:den>
                                      <m:r>
                                        <a:rPr lang="en-US" sz="1800" b="1" i="1" smtClean="0">
                                          <a:solidFill>
                                            <a:schemeClr val="tx1"/>
                                          </a:solidFill>
                                          <a:latin typeface="Cambria Math" panose="02040503050406030204" pitchFamily="18" charset="0"/>
                                        </a:rPr>
                                        <m:t>𝟏</m:t>
                                      </m:r>
                                      <m:r>
                                        <a:rPr lang="en-US" sz="1800" b="1" i="1" smtClean="0">
                                          <a:solidFill>
                                            <a:schemeClr val="tx1"/>
                                          </a:solidFill>
                                          <a:latin typeface="Cambria Math" panose="02040503050406030204" pitchFamily="18" charset="0"/>
                                        </a:rPr>
                                        <m:t>,</m:t>
                                      </m:r>
                                      <m:r>
                                        <a:rPr lang="en-US" sz="1800" b="1" i="1" smtClean="0">
                                          <a:solidFill>
                                            <a:schemeClr val="tx1"/>
                                          </a:solidFill>
                                          <a:latin typeface="Cambria Math" panose="02040503050406030204" pitchFamily="18" charset="0"/>
                                        </a:rPr>
                                        <m:t>𝟓</m:t>
                                      </m:r>
                                    </m:den>
                                  </m:f>
                                </m:e>
                              </m:d>
                              <m:r>
                                <a:rPr lang="en-US" sz="1800" b="1" i="1" smtClean="0">
                                  <a:solidFill>
                                    <a:schemeClr val="tx1"/>
                                  </a:solidFill>
                                  <a:latin typeface="Cambria Math" panose="02040503050406030204" pitchFamily="18" charset="0"/>
                                </a:rPr>
                                <m:t>=</m:t>
                              </m:r>
                              <m:r>
                                <a:rPr lang="en-US" sz="1800" b="1" i="1" smtClean="0">
                                  <a:solidFill>
                                    <a:schemeClr val="tx1"/>
                                  </a:solidFill>
                                  <a:latin typeface="Cambria Math" panose="02040503050406030204" pitchFamily="18" charset="0"/>
                                </a:rPr>
                                <m:t>𝟏𝟖𝟎</m:t>
                              </m:r>
                            </m:oMath>
                          </a14:m>
                          <a:r>
                            <a:rPr lang="en-US" sz="1800" b="1">
                              <a:solidFill>
                                <a:schemeClr val="tx1"/>
                              </a:solidFill>
                              <a:latin typeface="Lato" panose="020F0502020204030203" pitchFamily="34" charset="0"/>
                              <a:ea typeface="Lato" panose="020F0502020204030203" pitchFamily="34" charset="0"/>
                              <a:cs typeface="Lato" panose="020F0502020204030203" pitchFamily="34" charset="0"/>
                            </a:rPr>
                            <a:t> [Gy]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2439953"/>
                      </a:ext>
                    </a:extLst>
                  </a:tr>
                  <a:tr h="807807">
                    <a:tc>
                      <a:txBody>
                        <a:bodyPr/>
                        <a:lstStyle/>
                        <a:p>
                          <a:pPr algn="ctr"/>
                          <a:r>
                            <a:rPr lang="en-US" b="1">
                              <a:solidFill>
                                <a:schemeClr val="tx1"/>
                              </a:solidFill>
                              <a:ea typeface="Lato" panose="020F0502020204030203" pitchFamily="34" charset="0"/>
                              <a:cs typeface="Lato" panose="020F0502020204030203" pitchFamily="34" charset="0"/>
                            </a:rPr>
                            <a:t>High</a:t>
                          </a:r>
                          <a14:m>
                            <m:oMath xmlns:m="http://schemas.openxmlformats.org/officeDocument/2006/math">
                              <m:f>
                                <m:fPr>
                                  <m:type m:val="lin"/>
                                  <m:ctrlPr>
                                    <a:rPr lang="en-US" b="1"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fPr>
                                <m:num>
                                  <m:r>
                                    <a:rPr lang="en-US" b="1" i="1" smtClean="0">
                                      <a:solidFill>
                                        <a:schemeClr val="tx1"/>
                                      </a:solidFill>
                                      <a:latin typeface="Cambria Math" panose="02040503050406030204" pitchFamily="18" charset="0"/>
                                      <a:ea typeface="Cambria Math" panose="02040503050406030204" pitchFamily="18" charset="0"/>
                                      <a:cs typeface="Lato" panose="020F0502020204030203" pitchFamily="34" charset="0"/>
                                    </a:rPr>
                                    <m:t>𝜶</m:t>
                                  </m:r>
                                </m:num>
                                <m:den>
                                  <m:r>
                                    <a:rPr lang="en-US" b="1" i="1" smtClean="0">
                                      <a:solidFill>
                                        <a:schemeClr val="tx1"/>
                                      </a:solidFill>
                                      <a:latin typeface="Cambria Math" panose="02040503050406030204" pitchFamily="18" charset="0"/>
                                      <a:ea typeface="Cambria Math" panose="02040503050406030204" pitchFamily="18" charset="0"/>
                                      <a:cs typeface="Lato" panose="020F0502020204030203" pitchFamily="34" charset="0"/>
                                    </a:rPr>
                                    <m:t>𝜷</m:t>
                                  </m:r>
                                </m:den>
                              </m:f>
                            </m:oMath>
                          </a14:m>
                          <a:endParaRPr lang="en-US" b="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800" b="1" i="1" smtClean="0">
                                  <a:solidFill>
                                    <a:schemeClr val="tx1"/>
                                  </a:solidFill>
                                  <a:latin typeface="Cambria Math" panose="02040503050406030204" pitchFamily="18" charset="0"/>
                                </a:rPr>
                                <m:t>𝑩𝑬𝑫</m:t>
                              </m:r>
                              <m:r>
                                <a:rPr lang="en-US" sz="1800" b="1" i="1" smtClean="0">
                                  <a:solidFill>
                                    <a:schemeClr val="tx1"/>
                                  </a:solidFill>
                                  <a:latin typeface="Cambria Math" panose="02040503050406030204" pitchFamily="18" charset="0"/>
                                </a:rPr>
                                <m:t>=</m:t>
                              </m:r>
                              <m:r>
                                <a:rPr lang="en-US" sz="1800" b="1" i="1" smtClean="0">
                                  <a:solidFill>
                                    <a:schemeClr val="tx1"/>
                                  </a:solidFill>
                                  <a:latin typeface="Cambria Math" panose="02040503050406030204" pitchFamily="18" charset="0"/>
                                </a:rPr>
                                <m:t>𝟔𝟎</m:t>
                              </m:r>
                              <m:r>
                                <a:rPr lang="en-US" sz="1800" b="1" i="1" smtClean="0">
                                  <a:solidFill>
                                    <a:schemeClr val="tx1"/>
                                  </a:solidFill>
                                  <a:latin typeface="Cambria Math" panose="02040503050406030204" pitchFamily="18" charset="0"/>
                                </a:rPr>
                                <m:t>.</m:t>
                              </m:r>
                              <m:d>
                                <m:dPr>
                                  <m:ctrlPr>
                                    <a:rPr lang="en-US" sz="1800" b="1" i="1" smtClean="0">
                                      <a:solidFill>
                                        <a:schemeClr val="tx1"/>
                                      </a:solidFill>
                                      <a:latin typeface="Cambria Math" panose="02040503050406030204" pitchFamily="18" charset="0"/>
                                    </a:rPr>
                                  </m:ctrlPr>
                                </m:dPr>
                                <m:e>
                                  <m:r>
                                    <a:rPr lang="en-US" sz="1800" b="1" i="1" smtClean="0">
                                      <a:solidFill>
                                        <a:schemeClr val="tx1"/>
                                      </a:solidFill>
                                      <a:latin typeface="Cambria Math" panose="02040503050406030204" pitchFamily="18" charset="0"/>
                                    </a:rPr>
                                    <m:t>𝟏</m:t>
                                  </m:r>
                                  <m:r>
                                    <a:rPr lang="en-US" sz="1800" b="1" i="1" smtClean="0">
                                      <a:solidFill>
                                        <a:schemeClr val="tx1"/>
                                      </a:solidFill>
                                      <a:latin typeface="Cambria Math" panose="02040503050406030204" pitchFamily="18" charset="0"/>
                                    </a:rPr>
                                    <m:t>+</m:t>
                                  </m:r>
                                  <m:f>
                                    <m:fPr>
                                      <m:ctrlPr>
                                        <a:rPr lang="en-US" sz="1800" b="1" i="1" smtClean="0">
                                          <a:solidFill>
                                            <a:schemeClr val="tx1"/>
                                          </a:solidFill>
                                          <a:latin typeface="Cambria Math" panose="02040503050406030204" pitchFamily="18" charset="0"/>
                                        </a:rPr>
                                      </m:ctrlPr>
                                    </m:fPr>
                                    <m:num>
                                      <m:r>
                                        <a:rPr lang="en-US" sz="1800" b="1" i="1" smtClean="0">
                                          <a:solidFill>
                                            <a:schemeClr val="tx1"/>
                                          </a:solidFill>
                                          <a:latin typeface="Cambria Math" panose="02040503050406030204" pitchFamily="18" charset="0"/>
                                        </a:rPr>
                                        <m:t>𝟑</m:t>
                                      </m:r>
                                    </m:num>
                                    <m:den>
                                      <m:r>
                                        <a:rPr lang="en-US" sz="1800" b="1" i="1" smtClean="0">
                                          <a:solidFill>
                                            <a:schemeClr val="tx1"/>
                                          </a:solidFill>
                                          <a:latin typeface="Cambria Math" panose="02040503050406030204" pitchFamily="18" charset="0"/>
                                        </a:rPr>
                                        <m:t>𝟏𝟎</m:t>
                                      </m:r>
                                    </m:den>
                                  </m:f>
                                </m:e>
                              </m:d>
                              <m:r>
                                <a:rPr lang="en-US" sz="1800" b="1" i="1" smtClean="0">
                                  <a:solidFill>
                                    <a:schemeClr val="tx1"/>
                                  </a:solidFill>
                                  <a:latin typeface="Cambria Math" panose="02040503050406030204" pitchFamily="18" charset="0"/>
                                </a:rPr>
                                <m:t>=</m:t>
                              </m:r>
                              <m:r>
                                <a:rPr lang="en-US" sz="1800" b="1" i="1" smtClean="0">
                                  <a:solidFill>
                                    <a:schemeClr val="tx1"/>
                                  </a:solidFill>
                                  <a:latin typeface="Cambria Math" panose="02040503050406030204" pitchFamily="18" charset="0"/>
                                </a:rPr>
                                <m:t>𝟕𝟐</m:t>
                              </m:r>
                            </m:oMath>
                          </a14:m>
                          <a:r>
                            <a:rPr lang="en-US" sz="1800" b="1">
                              <a:solidFill>
                                <a:schemeClr val="tx1"/>
                              </a:solidFill>
                              <a:latin typeface="Lato" panose="020F0502020204030203" pitchFamily="34" charset="0"/>
                              <a:ea typeface="Lato" panose="020F0502020204030203" pitchFamily="34" charset="0"/>
                              <a:cs typeface="Lato" panose="020F0502020204030203" pitchFamily="34" charset="0"/>
                            </a:rPr>
                            <a:t> [Gy]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8017107"/>
                      </a:ext>
                    </a:extLst>
                  </a:tr>
                </a:tbl>
              </a:graphicData>
            </a:graphic>
          </p:graphicFrame>
        </mc:Choice>
        <mc:Fallback xmlns="">
          <p:graphicFrame>
            <p:nvGraphicFramePr>
              <p:cNvPr id="20" name="Table 19">
                <a:extLst>
                  <a:ext uri="{FF2B5EF4-FFF2-40B4-BE49-F238E27FC236}">
                    <a16:creationId xmlns:a16="http://schemas.microsoft.com/office/drawing/2014/main" id="{17BE54A3-8D00-A9F5-AB5B-6686454F8998}"/>
                  </a:ext>
                </a:extLst>
              </p:cNvPr>
              <p:cNvGraphicFramePr>
                <a:graphicFrameLocks noGrp="1"/>
              </p:cNvGraphicFramePr>
              <p:nvPr>
                <p:extLst>
                  <p:ext uri="{D42A27DB-BD31-4B8C-83A1-F6EECF244321}">
                    <p14:modId xmlns:p14="http://schemas.microsoft.com/office/powerpoint/2010/main" val="2091384032"/>
                  </p:ext>
                </p:extLst>
              </p:nvPr>
            </p:nvGraphicFramePr>
            <p:xfrm>
              <a:off x="7846261" y="1300221"/>
              <a:ext cx="4232131" cy="1615614"/>
            </p:xfrm>
            <a:graphic>
              <a:graphicData uri="http://schemas.openxmlformats.org/drawingml/2006/table">
                <a:tbl>
                  <a:tblPr firstRow="1" bandRow="1">
                    <a:tableStyleId>{5C22544A-7EE6-4342-B048-85BDC9FD1C3A}</a:tableStyleId>
                  </a:tblPr>
                  <a:tblGrid>
                    <a:gridCol w="811964">
                      <a:extLst>
                        <a:ext uri="{9D8B030D-6E8A-4147-A177-3AD203B41FA5}">
                          <a16:colId xmlns:a16="http://schemas.microsoft.com/office/drawing/2014/main" val="752675754"/>
                        </a:ext>
                      </a:extLst>
                    </a:gridCol>
                    <a:gridCol w="3420167">
                      <a:extLst>
                        <a:ext uri="{9D8B030D-6E8A-4147-A177-3AD203B41FA5}">
                          <a16:colId xmlns:a16="http://schemas.microsoft.com/office/drawing/2014/main" val="2112239712"/>
                        </a:ext>
                      </a:extLst>
                    </a:gridCol>
                  </a:tblGrid>
                  <a:tr h="807807">
                    <a:tc>
                      <a:txBody>
                        <a:bodyPr/>
                        <a:lstStyle/>
                        <a:p>
                          <a:endParaRPr lang="vi-V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752" t="-9023" r="-424060" b="-170677"/>
                          </a:stretch>
                        </a:blipFill>
                      </a:tcPr>
                    </a:tc>
                    <a:tc>
                      <a:txBody>
                        <a:bodyPr/>
                        <a:lstStyle/>
                        <a:p>
                          <a:endParaRPr lang="vi-V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23843" t="-9023" r="-356" b="-170677"/>
                          </a:stretch>
                        </a:blipFill>
                      </a:tcPr>
                    </a:tc>
                    <a:extLst>
                      <a:ext uri="{0D108BD9-81ED-4DB2-BD59-A6C34878D82A}">
                        <a16:rowId xmlns:a16="http://schemas.microsoft.com/office/drawing/2014/main" val="3372439953"/>
                      </a:ext>
                    </a:extLst>
                  </a:tr>
                  <a:tr h="807807">
                    <a:tc>
                      <a:txBody>
                        <a:bodyPr/>
                        <a:lstStyle/>
                        <a:p>
                          <a:endParaRPr lang="vi-V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752" t="-109023" r="-424060" b="-70677"/>
                          </a:stretch>
                        </a:blipFill>
                      </a:tcPr>
                    </a:tc>
                    <a:tc>
                      <a:txBody>
                        <a:bodyPr/>
                        <a:lstStyle/>
                        <a:p>
                          <a:endParaRPr lang="vi-V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23843" t="-109023" r="-356" b="-70677"/>
                          </a:stretch>
                        </a:blipFill>
                      </a:tcPr>
                    </a:tc>
                    <a:extLst>
                      <a:ext uri="{0D108BD9-81ED-4DB2-BD59-A6C34878D82A}">
                        <a16:rowId xmlns:a16="http://schemas.microsoft.com/office/drawing/2014/main" val="3798017107"/>
                      </a:ext>
                    </a:extLst>
                  </a:tr>
                </a:tbl>
              </a:graphicData>
            </a:graphic>
          </p:graphicFrame>
        </mc:Fallback>
      </mc:AlternateContent>
      <p:sp>
        <p:nvSpPr>
          <p:cNvPr id="3" name="TextBox 2">
            <a:extLst>
              <a:ext uri="{FF2B5EF4-FFF2-40B4-BE49-F238E27FC236}">
                <a16:creationId xmlns:a16="http://schemas.microsoft.com/office/drawing/2014/main" id="{D45B1754-C7DC-1CBC-A75F-18D47A952398}"/>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 Overview</a:t>
            </a:r>
          </a:p>
        </p:txBody>
      </p:sp>
      <p:sp>
        <p:nvSpPr>
          <p:cNvPr id="5" name="TextBox 4">
            <a:extLst>
              <a:ext uri="{FF2B5EF4-FFF2-40B4-BE49-F238E27FC236}">
                <a16:creationId xmlns:a16="http://schemas.microsoft.com/office/drawing/2014/main" id="{8BB3085A-7EA7-21B8-1767-F762A8454871}"/>
              </a:ext>
            </a:extLst>
          </p:cNvPr>
          <p:cNvSpPr txBox="1"/>
          <p:nvPr/>
        </p:nvSpPr>
        <p:spPr>
          <a:xfrm>
            <a:off x="92574" y="874740"/>
            <a:ext cx="4400372" cy="410475"/>
          </a:xfrm>
          <a:prstGeom prst="rect">
            <a:avLst/>
          </a:prstGeom>
          <a:noFill/>
        </p:spPr>
        <p:txBody>
          <a:bodyPr wrap="square" rtlCol="0">
            <a:spAutoFit/>
          </a:bodyPr>
          <a:lstStyle/>
          <a:p>
            <a:r>
              <a:rPr lang="en-US" sz="2000" b="1">
                <a:latin typeface="Lato" panose="020F0502020204030203" pitchFamily="34" charset="0"/>
                <a:ea typeface="Lato" panose="020F0502020204030203" pitchFamily="34" charset="0"/>
                <a:cs typeface="Lato" panose="020F0502020204030203" pitchFamily="34" charset="0"/>
              </a:rPr>
              <a:t>1.2. Protocol for prostate cancer</a:t>
            </a:r>
          </a:p>
        </p:txBody>
      </p:sp>
    </p:spTree>
    <p:extLst>
      <p:ext uri="{BB962C8B-B14F-4D97-AF65-F5344CB8AC3E}">
        <p14:creationId xmlns:p14="http://schemas.microsoft.com/office/powerpoint/2010/main" val="295492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ED81D-A173-C321-5C4A-6404AEECF6FA}"/>
            </a:ext>
          </a:extLst>
        </p:cNvPr>
        <p:cNvGrpSpPr/>
        <p:nvPr/>
      </p:nvGrpSpPr>
      <p:grpSpPr>
        <a:xfrm>
          <a:off x="0" y="0"/>
          <a:ext cx="0" cy="0"/>
          <a:chOff x="0" y="0"/>
          <a:chExt cx="0" cy="0"/>
        </a:xfrm>
      </p:grpSpPr>
      <p:sp>
        <p:nvSpPr>
          <p:cNvPr id="19" name="TextBox 18">
            <a:extLst>
              <a:ext uri="{FF2B5EF4-FFF2-40B4-BE49-F238E27FC236}">
                <a16:creationId xmlns:a16="http://schemas.microsoft.com/office/drawing/2014/main" id="{4795E9F7-E4C8-2875-6A1B-BDE847224E5C}"/>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 Tổng quan</a:t>
            </a:r>
          </a:p>
        </p:txBody>
      </p:sp>
      <p:sp>
        <p:nvSpPr>
          <p:cNvPr id="23" name="TextBox 22">
            <a:extLst>
              <a:ext uri="{FF2B5EF4-FFF2-40B4-BE49-F238E27FC236}">
                <a16:creationId xmlns:a16="http://schemas.microsoft.com/office/drawing/2014/main" id="{5AE0C4C1-6BD7-F663-08D7-370AD78EDA28}"/>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26</a:t>
            </a:fld>
            <a:endParaRPr lang="vi-VN"/>
          </a:p>
        </p:txBody>
      </p:sp>
      <p:sp>
        <p:nvSpPr>
          <p:cNvPr id="2" name="Rectangle: Rounded Corners 1">
            <a:extLst>
              <a:ext uri="{FF2B5EF4-FFF2-40B4-BE49-F238E27FC236}">
                <a16:creationId xmlns:a16="http://schemas.microsoft.com/office/drawing/2014/main" id="{7AF16FAA-AC6E-89AF-2DE0-AC070CAA1E2D}"/>
              </a:ext>
            </a:extLst>
          </p:cNvPr>
          <p:cNvSpPr>
            <a:spLocks/>
          </p:cNvSpPr>
          <p:nvPr/>
        </p:nvSpPr>
        <p:spPr>
          <a:xfrm>
            <a:off x="9598444" y="2729555"/>
            <a:ext cx="2519005" cy="2613970"/>
          </a:xfrm>
          <a:prstGeom prst="roundRect">
            <a:avLst>
              <a:gd name="adj" fmla="val 0"/>
            </a:avLst>
          </a:prstGeom>
          <a:solidFill>
            <a:schemeClr val="bg1"/>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vi-VN">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3" name="TextBox 2">
            <a:extLst>
              <a:ext uri="{FF2B5EF4-FFF2-40B4-BE49-F238E27FC236}">
                <a16:creationId xmlns:a16="http://schemas.microsoft.com/office/drawing/2014/main" id="{676547EF-2355-2E21-6EEE-488EE82DAD4E}"/>
              </a:ext>
            </a:extLst>
          </p:cNvPr>
          <p:cNvSpPr txBox="1"/>
          <p:nvPr/>
        </p:nvSpPr>
        <p:spPr>
          <a:xfrm>
            <a:off x="167148" y="805753"/>
            <a:ext cx="8168640" cy="400110"/>
          </a:xfrm>
          <a:prstGeom prst="rect">
            <a:avLst/>
          </a:prstGeom>
          <a:noFill/>
        </p:spPr>
        <p:txBody>
          <a:bodyPr wrap="square">
            <a:spAutoFit/>
          </a:bodyPr>
          <a:lstStyle/>
          <a:p>
            <a:r>
              <a:rPr lang="en-US" sz="2000" b="1">
                <a:latin typeface="Lato" panose="020F0502020204030203" pitchFamily="34" charset="0"/>
                <a:ea typeface="Lato" panose="020F0502020204030203" pitchFamily="34" charset="0"/>
                <a:cs typeface="Lato" panose="020F0502020204030203" pitchFamily="34" charset="0"/>
              </a:rPr>
              <a:t>2.2. Quy trình lập kế hoạch</a:t>
            </a:r>
            <a:endParaRPr lang="vi-VN" sz="2000" b="1">
              <a:latin typeface="Lato" panose="020F0502020204030203" pitchFamily="34" charset="0"/>
              <a:ea typeface="Lato" panose="020F0502020204030203" pitchFamily="34" charset="0"/>
              <a:cs typeface="Lato" panose="020F0502020204030203" pitchFamily="34" charset="0"/>
            </a:endParaRPr>
          </a:p>
        </p:txBody>
      </p:sp>
      <p:sp>
        <p:nvSpPr>
          <p:cNvPr id="4" name="Rectangle: Rounded Corners 3">
            <a:extLst>
              <a:ext uri="{FF2B5EF4-FFF2-40B4-BE49-F238E27FC236}">
                <a16:creationId xmlns:a16="http://schemas.microsoft.com/office/drawing/2014/main" id="{D44202BA-997D-6E35-2564-B3E626D5CB7A}"/>
              </a:ext>
            </a:extLst>
          </p:cNvPr>
          <p:cNvSpPr>
            <a:spLocks/>
          </p:cNvSpPr>
          <p:nvPr/>
        </p:nvSpPr>
        <p:spPr>
          <a:xfrm>
            <a:off x="6569874" y="2729555"/>
            <a:ext cx="2744879" cy="2613970"/>
          </a:xfrm>
          <a:prstGeom prst="roundRect">
            <a:avLst>
              <a:gd name="adj" fmla="val 0"/>
            </a:avLst>
          </a:prstGeom>
          <a:solidFill>
            <a:schemeClr val="bg1"/>
          </a:solidFill>
          <a:ln>
            <a:solidFill>
              <a:srgbClr val="70AD4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vi-VN">
              <a:latin typeface="Lato" panose="020F0502020204030203" pitchFamily="34" charset="0"/>
              <a:ea typeface="Lato" panose="020F0502020204030203" pitchFamily="34" charset="0"/>
              <a:cs typeface="Lato" panose="020F0502020204030203" pitchFamily="34" charset="0"/>
            </a:endParaRPr>
          </a:p>
        </p:txBody>
      </p:sp>
      <p:sp>
        <p:nvSpPr>
          <p:cNvPr id="6" name="Rectangle: Rounded Corners 5">
            <a:extLst>
              <a:ext uri="{FF2B5EF4-FFF2-40B4-BE49-F238E27FC236}">
                <a16:creationId xmlns:a16="http://schemas.microsoft.com/office/drawing/2014/main" id="{C4128DCF-5CC1-3FF9-AC42-6F24DE297996}"/>
              </a:ext>
            </a:extLst>
          </p:cNvPr>
          <p:cNvSpPr>
            <a:spLocks/>
          </p:cNvSpPr>
          <p:nvPr/>
        </p:nvSpPr>
        <p:spPr>
          <a:xfrm>
            <a:off x="3367443" y="2729555"/>
            <a:ext cx="2744879" cy="3169440"/>
          </a:xfrm>
          <a:prstGeom prst="roundRect">
            <a:avLst>
              <a:gd name="adj" fmla="val 0"/>
            </a:avLst>
          </a:prstGeom>
          <a:solidFill>
            <a:schemeClr val="bg1"/>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vi-VN" sz="2400">
              <a:latin typeface="Lato" panose="020F0502020204030203" pitchFamily="34" charset="0"/>
              <a:ea typeface="Lato" panose="020F0502020204030203" pitchFamily="34" charset="0"/>
              <a:cs typeface="Lato" panose="020F0502020204030203" pitchFamily="34" charset="0"/>
            </a:endParaRPr>
          </a:p>
        </p:txBody>
      </p:sp>
      <p:sp>
        <p:nvSpPr>
          <p:cNvPr id="7" name="Arrow: Right 6">
            <a:extLst>
              <a:ext uri="{FF2B5EF4-FFF2-40B4-BE49-F238E27FC236}">
                <a16:creationId xmlns:a16="http://schemas.microsoft.com/office/drawing/2014/main" id="{4257CA8B-A061-ED7F-3E67-B83A9BE3F53F}"/>
              </a:ext>
            </a:extLst>
          </p:cNvPr>
          <p:cNvSpPr/>
          <p:nvPr/>
        </p:nvSpPr>
        <p:spPr>
          <a:xfrm>
            <a:off x="2844629" y="2250768"/>
            <a:ext cx="300037" cy="25717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vi-VN">
              <a:latin typeface="Lato" panose="020F0502020204030203" pitchFamily="34" charset="0"/>
              <a:ea typeface="Lato" panose="020F0502020204030203" pitchFamily="34" charset="0"/>
              <a:cs typeface="Lato" panose="020F0502020204030203" pitchFamily="34" charset="0"/>
            </a:endParaRPr>
          </a:p>
        </p:txBody>
      </p:sp>
      <p:sp>
        <p:nvSpPr>
          <p:cNvPr id="8" name="Arrow: Right 7">
            <a:extLst>
              <a:ext uri="{FF2B5EF4-FFF2-40B4-BE49-F238E27FC236}">
                <a16:creationId xmlns:a16="http://schemas.microsoft.com/office/drawing/2014/main" id="{BA4169E6-6E8C-F914-33B2-C4BB371787D1}"/>
              </a:ext>
            </a:extLst>
          </p:cNvPr>
          <p:cNvSpPr/>
          <p:nvPr/>
        </p:nvSpPr>
        <p:spPr>
          <a:xfrm>
            <a:off x="6271442" y="2250768"/>
            <a:ext cx="300037" cy="25717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vi-VN">
              <a:latin typeface="Lato" panose="020F0502020204030203" pitchFamily="34" charset="0"/>
              <a:ea typeface="Lato" panose="020F0502020204030203" pitchFamily="34" charset="0"/>
              <a:cs typeface="Lato" panose="020F0502020204030203" pitchFamily="34" charset="0"/>
            </a:endParaRPr>
          </a:p>
        </p:txBody>
      </p:sp>
      <p:sp>
        <p:nvSpPr>
          <p:cNvPr id="9" name="Rectangle: Rounded Corners 8">
            <a:extLst>
              <a:ext uri="{FF2B5EF4-FFF2-40B4-BE49-F238E27FC236}">
                <a16:creationId xmlns:a16="http://schemas.microsoft.com/office/drawing/2014/main" id="{B1630A88-9399-A7AF-05EE-0B9923C02888}"/>
              </a:ext>
            </a:extLst>
          </p:cNvPr>
          <p:cNvSpPr/>
          <p:nvPr/>
        </p:nvSpPr>
        <p:spPr>
          <a:xfrm>
            <a:off x="3749380" y="1903331"/>
            <a:ext cx="1917348" cy="1016140"/>
          </a:xfrm>
          <a:prstGeom prst="roundRect">
            <a:avLst>
              <a:gd name="adj" fmla="val 0"/>
            </a:avLst>
          </a:prstGeom>
          <a:solidFill>
            <a:schemeClr val="accent4">
              <a:lumMod val="20000"/>
              <a:lumOff val="80000"/>
            </a:schemeClr>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latin typeface="Lato" panose="020F0502020204030203" pitchFamily="34" charset="0"/>
                <a:ea typeface="Lato" panose="020F0502020204030203" pitchFamily="34" charset="0"/>
                <a:cs typeface="Lato" panose="020F0502020204030203" pitchFamily="34" charset="0"/>
              </a:rPr>
              <a:t>Setup kế hoạch</a:t>
            </a:r>
            <a:endParaRPr lang="vi-VN" sz="240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0" name="Rectangle: Rounded Corners 9">
            <a:extLst>
              <a:ext uri="{FF2B5EF4-FFF2-40B4-BE49-F238E27FC236}">
                <a16:creationId xmlns:a16="http://schemas.microsoft.com/office/drawing/2014/main" id="{255CD0CC-7B58-D23F-1D50-7EE2BDF4A50D}"/>
              </a:ext>
            </a:extLst>
          </p:cNvPr>
          <p:cNvSpPr/>
          <p:nvPr/>
        </p:nvSpPr>
        <p:spPr>
          <a:xfrm>
            <a:off x="7176193" y="1903330"/>
            <a:ext cx="1652813" cy="1016141"/>
          </a:xfrm>
          <a:prstGeom prst="roundRect">
            <a:avLst>
              <a:gd name="adj" fmla="val 0"/>
            </a:avLst>
          </a:prstGeom>
          <a:solidFill>
            <a:schemeClr val="accent6">
              <a:lumMod val="20000"/>
              <a:lumOff val="80000"/>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latin typeface="Lato" panose="020F0502020204030203" pitchFamily="34" charset="0"/>
                <a:ea typeface="Lato" panose="020F0502020204030203" pitchFamily="34" charset="0"/>
                <a:cs typeface="Lato" panose="020F0502020204030203" pitchFamily="34" charset="0"/>
              </a:rPr>
              <a:t>Tối ưu hóa kế hoạch</a:t>
            </a:r>
            <a:endParaRPr lang="vi-VN" sz="240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Rounded Corners 10">
            <a:extLst>
              <a:ext uri="{FF2B5EF4-FFF2-40B4-BE49-F238E27FC236}">
                <a16:creationId xmlns:a16="http://schemas.microsoft.com/office/drawing/2014/main" id="{F94578CE-BB9E-0930-2D8E-C956C8937294}"/>
              </a:ext>
            </a:extLst>
          </p:cNvPr>
          <p:cNvSpPr>
            <a:spLocks/>
          </p:cNvSpPr>
          <p:nvPr/>
        </p:nvSpPr>
        <p:spPr>
          <a:xfrm>
            <a:off x="99750" y="2729556"/>
            <a:ext cx="2744879" cy="2084491"/>
          </a:xfrm>
          <a:prstGeom prst="roundRect">
            <a:avLst>
              <a:gd name="adj" fmla="val 0"/>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vi-VN">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Rounded Corners 11">
            <a:extLst>
              <a:ext uri="{FF2B5EF4-FFF2-40B4-BE49-F238E27FC236}">
                <a16:creationId xmlns:a16="http://schemas.microsoft.com/office/drawing/2014/main" id="{83BE1EAF-4093-62BC-23CF-6F10E21C3094}"/>
              </a:ext>
            </a:extLst>
          </p:cNvPr>
          <p:cNvSpPr>
            <a:spLocks/>
          </p:cNvSpPr>
          <p:nvPr/>
        </p:nvSpPr>
        <p:spPr>
          <a:xfrm>
            <a:off x="462418" y="1999869"/>
            <a:ext cx="1917348" cy="1016140"/>
          </a:xfrm>
          <a:prstGeom prst="roundRect">
            <a:avLst>
              <a:gd name="adj" fmla="val 0"/>
            </a:avLst>
          </a:prstGeom>
          <a:solidFill>
            <a:schemeClr val="accent5">
              <a:lumMod val="20000"/>
              <a:lumOff val="8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latin typeface="Lato" panose="020F0502020204030203" pitchFamily="34" charset="0"/>
                <a:ea typeface="Lato" panose="020F0502020204030203" pitchFamily="34" charset="0"/>
                <a:cs typeface="Lato" panose="020F0502020204030203" pitchFamily="34" charset="0"/>
              </a:rPr>
              <a:t>Contouring</a:t>
            </a:r>
            <a:endParaRPr lang="vi-VN" sz="240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FA808E69-7551-D6D7-6922-59C382E7A183}"/>
              </a:ext>
            </a:extLst>
          </p:cNvPr>
          <p:cNvSpPr txBox="1"/>
          <p:nvPr/>
        </p:nvSpPr>
        <p:spPr>
          <a:xfrm>
            <a:off x="100648" y="3139022"/>
            <a:ext cx="2628266" cy="1200329"/>
          </a:xfrm>
          <a:prstGeom prst="rect">
            <a:avLst/>
          </a:prstGeom>
          <a:noFill/>
        </p:spPr>
        <p:txBody>
          <a:bodyPr wrap="square" rtlCol="0">
            <a:spAutoFit/>
          </a:bodyPr>
          <a:lstStyle/>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Vẽ các cơ quan lành</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Set tâm của trường chiếu tại điểm giao các tâm chì</a:t>
            </a:r>
          </a:p>
        </p:txBody>
      </p:sp>
      <p:sp>
        <p:nvSpPr>
          <p:cNvPr id="14" name="TextBox 13">
            <a:extLst>
              <a:ext uri="{FF2B5EF4-FFF2-40B4-BE49-F238E27FC236}">
                <a16:creationId xmlns:a16="http://schemas.microsoft.com/office/drawing/2014/main" id="{7501F3CE-A397-22F5-0758-CD7FA2F103A0}"/>
              </a:ext>
            </a:extLst>
          </p:cNvPr>
          <p:cNvSpPr txBox="1"/>
          <p:nvPr/>
        </p:nvSpPr>
        <p:spPr>
          <a:xfrm>
            <a:off x="3477836" y="3139022"/>
            <a:ext cx="2524091" cy="2585323"/>
          </a:xfrm>
          <a:prstGeom prst="rect">
            <a:avLst/>
          </a:prstGeom>
          <a:noFill/>
        </p:spPr>
        <p:txBody>
          <a:bodyPr wrap="square" rtlCol="0">
            <a:spAutoFit/>
          </a:bodyPr>
          <a:lstStyle/>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Chèn giường</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Chọn điểm tham chiếu </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Chọn tư thế nằm</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Kê liều theo PTV</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Chọn máy điều trị TrueBeam STx</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Chọn cung và góc Collimator</a:t>
            </a:r>
          </a:p>
        </p:txBody>
      </p:sp>
      <p:sp>
        <p:nvSpPr>
          <p:cNvPr id="21" name="TextBox 20">
            <a:extLst>
              <a:ext uri="{FF2B5EF4-FFF2-40B4-BE49-F238E27FC236}">
                <a16:creationId xmlns:a16="http://schemas.microsoft.com/office/drawing/2014/main" id="{1FA638F7-7064-129E-4888-1B066A065838}"/>
              </a:ext>
            </a:extLst>
          </p:cNvPr>
          <p:cNvSpPr txBox="1"/>
          <p:nvPr/>
        </p:nvSpPr>
        <p:spPr>
          <a:xfrm>
            <a:off x="6566765" y="3087213"/>
            <a:ext cx="2577236" cy="1754326"/>
          </a:xfrm>
          <a:prstGeom prst="rect">
            <a:avLst/>
          </a:prstGeom>
          <a:noFill/>
        </p:spPr>
        <p:txBody>
          <a:bodyPr wrap="square" rtlCol="0">
            <a:spAutoFit/>
          </a:bodyPr>
          <a:lstStyle/>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Nhập các tiêu chí</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Đặt trọng số ưu tiên</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“Start Optimize”</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Quan sát các thông số để điều chỉnh trọng số ưu tiên</a:t>
            </a:r>
          </a:p>
        </p:txBody>
      </p:sp>
      <p:sp>
        <p:nvSpPr>
          <p:cNvPr id="24" name="Arrow: Right 23">
            <a:extLst>
              <a:ext uri="{FF2B5EF4-FFF2-40B4-BE49-F238E27FC236}">
                <a16:creationId xmlns:a16="http://schemas.microsoft.com/office/drawing/2014/main" id="{F85083F1-EEA6-C9CD-CDE4-FEA1F4BD6F07}"/>
              </a:ext>
            </a:extLst>
          </p:cNvPr>
          <p:cNvSpPr/>
          <p:nvPr/>
        </p:nvSpPr>
        <p:spPr>
          <a:xfrm>
            <a:off x="9427463" y="2250768"/>
            <a:ext cx="300037" cy="25717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vi-VN">
              <a:latin typeface="Lato" panose="020F0502020204030203" pitchFamily="34" charset="0"/>
              <a:ea typeface="Lato" panose="020F0502020204030203" pitchFamily="34" charset="0"/>
              <a:cs typeface="Lato" panose="020F0502020204030203" pitchFamily="34" charset="0"/>
            </a:endParaRPr>
          </a:p>
        </p:txBody>
      </p:sp>
      <p:sp>
        <p:nvSpPr>
          <p:cNvPr id="25" name="Rectangle: Rounded Corners 24">
            <a:extLst>
              <a:ext uri="{FF2B5EF4-FFF2-40B4-BE49-F238E27FC236}">
                <a16:creationId xmlns:a16="http://schemas.microsoft.com/office/drawing/2014/main" id="{089B4B9B-AB4E-59B5-9DD4-B8BC9334E370}"/>
              </a:ext>
            </a:extLst>
          </p:cNvPr>
          <p:cNvSpPr/>
          <p:nvPr/>
        </p:nvSpPr>
        <p:spPr>
          <a:xfrm>
            <a:off x="10077088" y="1903330"/>
            <a:ext cx="1652813" cy="1016141"/>
          </a:xfrm>
          <a:prstGeom prst="roundRect">
            <a:avLst>
              <a:gd name="adj" fmla="val 0"/>
            </a:avLst>
          </a:prstGeom>
          <a:solidFill>
            <a:srgbClr val="D4ABDF"/>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latin typeface="Lato" panose="020F0502020204030203" pitchFamily="34" charset="0"/>
                <a:ea typeface="Lato" panose="020F0502020204030203" pitchFamily="34" charset="0"/>
                <a:cs typeface="Lato" panose="020F0502020204030203" pitchFamily="34" charset="0"/>
              </a:rPr>
              <a:t>Đánh giá kế hoạch</a:t>
            </a:r>
            <a:endParaRPr lang="vi-VN" sz="240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26" name="TextBox 25">
            <a:extLst>
              <a:ext uri="{FF2B5EF4-FFF2-40B4-BE49-F238E27FC236}">
                <a16:creationId xmlns:a16="http://schemas.microsoft.com/office/drawing/2014/main" id="{48B8EFD9-FA80-041F-28CC-52904C5085A1}"/>
              </a:ext>
            </a:extLst>
          </p:cNvPr>
          <p:cNvSpPr txBox="1"/>
          <p:nvPr/>
        </p:nvSpPr>
        <p:spPr>
          <a:xfrm>
            <a:off x="9727500" y="3139022"/>
            <a:ext cx="2215684" cy="2031325"/>
          </a:xfrm>
          <a:prstGeom prst="rect">
            <a:avLst/>
          </a:prstGeom>
          <a:noFill/>
        </p:spPr>
        <p:txBody>
          <a:bodyPr wrap="square" rtlCol="0">
            <a:spAutoFit/>
          </a:bodyPr>
          <a:lstStyle/>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Đánh giá phân bố liều trên PTV</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Đánh giá trên DVH</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Đánh giá tiêu chí cho cơ quan lành</a:t>
            </a:r>
            <a:endParaRPr lang="vi-VN">
              <a:latin typeface="Lato" panose="020F0502020204030203" pitchFamily="34" charset="0"/>
              <a:ea typeface="Lato" panose="020F0502020204030203" pitchFamily="34" charset="0"/>
              <a:cs typeface="Lato" panose="020F0502020204030203" pitchFamily="34" charset="0"/>
            </a:endParaRPr>
          </a:p>
          <a:p>
            <a:endParaRPr lang="en-US"/>
          </a:p>
        </p:txBody>
      </p:sp>
    </p:spTree>
    <p:extLst>
      <p:ext uri="{BB962C8B-B14F-4D97-AF65-F5344CB8AC3E}">
        <p14:creationId xmlns:p14="http://schemas.microsoft.com/office/powerpoint/2010/main" val="33397501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1C341C-90D2-03FB-8657-1E4F5BF87ECC}"/>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153F8CA4-833C-21B1-F44F-E62B394B23F8}"/>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 Đối tượng và phương pháp nghiên cứu</a:t>
            </a:r>
          </a:p>
        </p:txBody>
      </p:sp>
      <p:sp>
        <p:nvSpPr>
          <p:cNvPr id="8" name="TextBox 7">
            <a:extLst>
              <a:ext uri="{FF2B5EF4-FFF2-40B4-BE49-F238E27FC236}">
                <a16:creationId xmlns:a16="http://schemas.microsoft.com/office/drawing/2014/main" id="{26C18452-F23C-9070-3399-BBAC4F5841CA}"/>
              </a:ext>
            </a:extLst>
          </p:cNvPr>
          <p:cNvSpPr txBox="1"/>
          <p:nvPr/>
        </p:nvSpPr>
        <p:spPr>
          <a:xfrm>
            <a:off x="167148" y="805753"/>
            <a:ext cx="8168640" cy="400110"/>
          </a:xfrm>
          <a:prstGeom prst="rect">
            <a:avLst/>
          </a:prstGeom>
          <a:noFill/>
        </p:spPr>
        <p:txBody>
          <a:bodyPr wrap="square">
            <a:spAutoFit/>
          </a:bodyPr>
          <a:lstStyle/>
          <a:p>
            <a:r>
              <a:rPr lang="en-US" sz="2000" b="1">
                <a:latin typeface="Lato" panose="020F0502020204030203" pitchFamily="34" charset="0"/>
                <a:ea typeface="Lato" panose="020F0502020204030203" pitchFamily="34" charset="0"/>
                <a:cs typeface="Lato" panose="020F0502020204030203" pitchFamily="34" charset="0"/>
              </a:rPr>
              <a:t>2.2. Quy trình</a:t>
            </a:r>
            <a:endParaRPr lang="vi-VN" sz="2000" b="1">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a16="http://schemas.microsoft.com/office/drawing/2014/main" id="{76D8B31C-312F-FE68-BCE8-3E71D5FEBCB5}"/>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latin typeface="Lato" panose="020F0502020204030203" pitchFamily="34" charset="0"/>
                <a:ea typeface="Lato" panose="020F0502020204030203" pitchFamily="34" charset="0"/>
                <a:cs typeface="Lato" panose="020F0502020204030203" pitchFamily="34" charset="0"/>
              </a:rPr>
              <a:t>27</a:t>
            </a:fld>
            <a:endParaRPr lang="vi-VN">
              <a:latin typeface="Lato" panose="020F0502020204030203" pitchFamily="34" charset="0"/>
              <a:ea typeface="Lato" panose="020F0502020204030203" pitchFamily="34" charset="0"/>
              <a:cs typeface="Lato" panose="020F0502020204030203" pitchFamily="34" charset="0"/>
            </a:endParaRPr>
          </a:p>
        </p:txBody>
      </p:sp>
      <p:sp>
        <p:nvSpPr>
          <p:cNvPr id="2" name="TextBox 1">
            <a:extLst>
              <a:ext uri="{FF2B5EF4-FFF2-40B4-BE49-F238E27FC236}">
                <a16:creationId xmlns:a16="http://schemas.microsoft.com/office/drawing/2014/main" id="{C5D1096D-2FBC-C98A-D7D8-438CA062E200}"/>
              </a:ext>
            </a:extLst>
          </p:cNvPr>
          <p:cNvSpPr txBox="1"/>
          <p:nvPr/>
        </p:nvSpPr>
        <p:spPr>
          <a:xfrm>
            <a:off x="462423" y="1247298"/>
            <a:ext cx="2095040" cy="369332"/>
          </a:xfrm>
          <a:prstGeom prst="rect">
            <a:avLst/>
          </a:prstGeom>
          <a:noFill/>
        </p:spPr>
        <p:txBody>
          <a:bodyPr wrap="square">
            <a:spAutoFit/>
          </a:bodyPr>
          <a:lstStyle/>
          <a:p>
            <a:pPr marL="342900" indent="-342900">
              <a:buFont typeface="Wingdings" panose="05000000000000000000" pitchFamily="2" charset="2"/>
              <a:buChar char="Ø"/>
            </a:pPr>
            <a:r>
              <a:rPr lang="en-US">
                <a:latin typeface="Lato" panose="020F0502020204030203" pitchFamily="34" charset="0"/>
                <a:ea typeface="Lato" panose="020F0502020204030203" pitchFamily="34" charset="0"/>
                <a:cs typeface="Lato" panose="020F0502020204030203" pitchFamily="34" charset="0"/>
              </a:rPr>
              <a:t>Setup kế hoạch</a:t>
            </a:r>
            <a:endParaRPr lang="vi-VN">
              <a:latin typeface="Lato" panose="020F0502020204030203" pitchFamily="34" charset="0"/>
              <a:ea typeface="Lato" panose="020F0502020204030203" pitchFamily="34" charset="0"/>
              <a:cs typeface="Lato" panose="020F0502020204030203" pitchFamily="34" charset="0"/>
            </a:endParaRPr>
          </a:p>
        </p:txBody>
      </p:sp>
      <p:graphicFrame>
        <p:nvGraphicFramePr>
          <p:cNvPr id="3" name="Table 2">
            <a:extLst>
              <a:ext uri="{FF2B5EF4-FFF2-40B4-BE49-F238E27FC236}">
                <a16:creationId xmlns:a16="http://schemas.microsoft.com/office/drawing/2014/main" id="{EB0019C4-F1E1-999C-A06A-A3AA14A46D9B}"/>
              </a:ext>
            </a:extLst>
          </p:cNvPr>
          <p:cNvGraphicFramePr>
            <a:graphicFrameLocks noGrp="1"/>
          </p:cNvGraphicFramePr>
          <p:nvPr/>
        </p:nvGraphicFramePr>
        <p:xfrm>
          <a:off x="1050246" y="1610511"/>
          <a:ext cx="10091508" cy="5036376"/>
        </p:xfrm>
        <a:graphic>
          <a:graphicData uri="http://schemas.openxmlformats.org/drawingml/2006/table">
            <a:tbl>
              <a:tblPr firstRow="1" bandRow="1">
                <a:tableStyleId>{5C22544A-7EE6-4342-B048-85BDC9FD1C3A}</a:tableStyleId>
              </a:tblPr>
              <a:tblGrid>
                <a:gridCol w="2522877">
                  <a:extLst>
                    <a:ext uri="{9D8B030D-6E8A-4147-A177-3AD203B41FA5}">
                      <a16:colId xmlns:a16="http://schemas.microsoft.com/office/drawing/2014/main" val="4119746811"/>
                    </a:ext>
                  </a:extLst>
                </a:gridCol>
                <a:gridCol w="2522877">
                  <a:extLst>
                    <a:ext uri="{9D8B030D-6E8A-4147-A177-3AD203B41FA5}">
                      <a16:colId xmlns:a16="http://schemas.microsoft.com/office/drawing/2014/main" val="729554282"/>
                    </a:ext>
                  </a:extLst>
                </a:gridCol>
                <a:gridCol w="2522877">
                  <a:extLst>
                    <a:ext uri="{9D8B030D-6E8A-4147-A177-3AD203B41FA5}">
                      <a16:colId xmlns:a16="http://schemas.microsoft.com/office/drawing/2014/main" val="1531051065"/>
                    </a:ext>
                  </a:extLst>
                </a:gridCol>
                <a:gridCol w="2522877">
                  <a:extLst>
                    <a:ext uri="{9D8B030D-6E8A-4147-A177-3AD203B41FA5}">
                      <a16:colId xmlns:a16="http://schemas.microsoft.com/office/drawing/2014/main" val="2586325712"/>
                    </a:ext>
                  </a:extLst>
                </a:gridCol>
              </a:tblGrid>
              <a:tr h="756174">
                <a:tc>
                  <a:txBody>
                    <a:bodyPr/>
                    <a:lstStyle/>
                    <a:p>
                      <a:pPr algn="ctr"/>
                      <a:r>
                        <a:rPr lang="en-US">
                          <a:solidFill>
                            <a:schemeClr val="bg1"/>
                          </a:solidFill>
                          <a:latin typeface="Lato" panose="020F0502020204030203" pitchFamily="34" charset="0"/>
                          <a:ea typeface="Lato" panose="020F0502020204030203" pitchFamily="34" charset="0"/>
                          <a:cs typeface="Lato" panose="020F0502020204030203" pitchFamily="34" charset="0"/>
                        </a:rPr>
                        <a:t>Các bước</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solidFill>
                            <a:schemeClr val="bg1"/>
                          </a:solidFill>
                          <a:latin typeface="Lato" panose="020F0502020204030203" pitchFamily="34" charset="0"/>
                          <a:ea typeface="Lato" panose="020F0502020204030203" pitchFamily="34" charset="0"/>
                          <a:cs typeface="Lato" panose="020F0502020204030203" pitchFamily="34" charset="0"/>
                        </a:rPr>
                        <a:t>Thực tế</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solidFill>
                            <a:schemeClr val="bg1"/>
                          </a:solidFill>
                          <a:latin typeface="Lato" panose="020F0502020204030203" pitchFamily="34" charset="0"/>
                          <a:ea typeface="Lato" panose="020F0502020204030203" pitchFamily="34" charset="0"/>
                          <a:cs typeface="Lato" panose="020F0502020204030203" pitchFamily="34" charset="0"/>
                        </a:rPr>
                        <a:t>Ghi chú</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solidFill>
                            <a:schemeClr val="bg1"/>
                          </a:solidFill>
                          <a:latin typeface="Lato" panose="020F0502020204030203" pitchFamily="34" charset="0"/>
                          <a:ea typeface="Lato" panose="020F0502020204030203" pitchFamily="34" charset="0"/>
                          <a:cs typeface="Lato" panose="020F0502020204030203" pitchFamily="34" charset="0"/>
                        </a:rPr>
                        <a:t>Mục đích</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5923861"/>
                  </a:ext>
                </a:extLst>
              </a:tr>
              <a:tr h="756174">
                <a:tc>
                  <a:txBody>
                    <a:bodyPr/>
                    <a:lstStyle/>
                    <a:p>
                      <a:pPr algn="l"/>
                      <a:r>
                        <a:rPr lang="en-US" b="1">
                          <a:solidFill>
                            <a:schemeClr val="tx1"/>
                          </a:solidFill>
                          <a:latin typeface="Lato" panose="020F0502020204030203" pitchFamily="34" charset="0"/>
                          <a:ea typeface="Lato" panose="020F0502020204030203" pitchFamily="34" charset="0"/>
                          <a:cs typeface="Lato" panose="020F0502020204030203" pitchFamily="34" charset="0"/>
                        </a:rPr>
                        <a:t>Chèn giường</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l"/>
                      <a:r>
                        <a:rPr lang="en-US">
                          <a:solidFill>
                            <a:schemeClr val="tx1"/>
                          </a:solidFill>
                          <a:latin typeface="Lato" panose="020F0502020204030203" pitchFamily="34" charset="0"/>
                          <a:ea typeface="Lato" panose="020F0502020204030203" pitchFamily="34" charset="0"/>
                          <a:cs typeface="Lato" panose="020F0502020204030203" pitchFamily="34" charset="0"/>
                        </a:rPr>
                        <a:t>Không chèn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l"/>
                      <a:r>
                        <a:rPr lang="en-US">
                          <a:solidFill>
                            <a:schemeClr val="tx1"/>
                          </a:solidFill>
                          <a:latin typeface="Lato" panose="020F0502020204030203" pitchFamily="34" charset="0"/>
                          <a:ea typeface="Lato" panose="020F0502020204030203" pitchFamily="34" charset="0"/>
                          <a:cs typeface="Lato" panose="020F0502020204030203" pitchFamily="34" charset="0"/>
                        </a:rPr>
                        <a:t>Kế hoạch được lập CT đã tự chèn giường</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l"/>
                      <a:r>
                        <a:rPr lang="en-US">
                          <a:solidFill>
                            <a:schemeClr val="tx1"/>
                          </a:solidFill>
                          <a:latin typeface="Lato" panose="020F0502020204030203" pitchFamily="34" charset="0"/>
                          <a:ea typeface="Lato" panose="020F0502020204030203" pitchFamily="34" charset="0"/>
                          <a:cs typeface="Lato" panose="020F0502020204030203" pitchFamily="34" charset="0"/>
                        </a:rPr>
                        <a:t>Tính đến sự suy giảm bức xạ trong thực tế</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17611461"/>
                  </a:ext>
                </a:extLst>
              </a:tr>
              <a:tr h="756174">
                <a:tc>
                  <a:txBody>
                    <a:bodyPr/>
                    <a:lstStyle/>
                    <a:p>
                      <a:pPr algn="l"/>
                      <a:r>
                        <a:rPr lang="en-US" b="1">
                          <a:solidFill>
                            <a:schemeClr val="tx1"/>
                          </a:solidFill>
                          <a:latin typeface="Lato" panose="020F0502020204030203" pitchFamily="34" charset="0"/>
                          <a:ea typeface="Lato" panose="020F0502020204030203" pitchFamily="34" charset="0"/>
                          <a:cs typeface="Lato" panose="020F0502020204030203" pitchFamily="34" charset="0"/>
                        </a:rPr>
                        <a:t>Chọn điểm tham chiếu</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l"/>
                      <a:r>
                        <a:rPr lang="en-US">
                          <a:solidFill>
                            <a:schemeClr val="tx1"/>
                          </a:solidFill>
                          <a:latin typeface="Lato" panose="020F0502020204030203" pitchFamily="34" charset="0"/>
                          <a:ea typeface="Lato" panose="020F0502020204030203" pitchFamily="34" charset="0"/>
                          <a:cs typeface="Lato" panose="020F0502020204030203" pitchFamily="34" charset="0"/>
                        </a:rPr>
                        <a:t>PTV60</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l"/>
                      <a:r>
                        <a:rPr lang="en-US">
                          <a:solidFill>
                            <a:schemeClr val="tx1"/>
                          </a:solidFill>
                          <a:latin typeface="Lato" panose="020F0502020204030203" pitchFamily="34" charset="0"/>
                          <a:ea typeface="Lato" panose="020F0502020204030203" pitchFamily="34" charset="0"/>
                          <a:cs typeface="Lato" panose="020F0502020204030203" pitchFamily="34" charset="0"/>
                        </a:rPr>
                        <a:t>Chọn hạch bạch huyết (nếu có) (PTV to nhất)</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l"/>
                      <a:endParaRPr lang="en-US">
                        <a:solidFill>
                          <a:schemeClr val="tx1"/>
                        </a:solidFill>
                        <a:latin typeface="Lato" panose="020F0502020204030203" pitchFamily="34" charset="0"/>
                        <a:ea typeface="Lato" panose="020F0502020204030203" pitchFamily="34" charset="0"/>
                        <a:cs typeface="Lato" panose="020F0502020204030203" pitchFamily="34"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2570439"/>
                  </a:ext>
                </a:extLst>
              </a:tr>
              <a:tr h="756174">
                <a:tc>
                  <a:txBody>
                    <a:bodyPr/>
                    <a:lstStyle/>
                    <a:p>
                      <a:pPr algn="l"/>
                      <a:r>
                        <a:rPr lang="en-US" b="1">
                          <a:solidFill>
                            <a:schemeClr val="tx1"/>
                          </a:solidFill>
                          <a:latin typeface="Lato" panose="020F0502020204030203" pitchFamily="34" charset="0"/>
                          <a:ea typeface="Lato" panose="020F0502020204030203" pitchFamily="34" charset="0"/>
                          <a:cs typeface="Lato" panose="020F0502020204030203" pitchFamily="34" charset="0"/>
                        </a:rPr>
                        <a:t>Chọn tư thế nằm</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l"/>
                      <a:r>
                        <a:rPr lang="en-US">
                          <a:solidFill>
                            <a:schemeClr val="tx1"/>
                          </a:solidFill>
                          <a:latin typeface="Lato" panose="020F0502020204030203" pitchFamily="34" charset="0"/>
                          <a:ea typeface="Lato" panose="020F0502020204030203" pitchFamily="34" charset="0"/>
                          <a:cs typeface="Lato" panose="020F0502020204030203" pitchFamily="34" charset="0"/>
                        </a:rPr>
                        <a:t>Ngửa đầu hướng thân máy</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l"/>
                      <a:endParaRPr lang="en-US">
                        <a:solidFill>
                          <a:schemeClr val="tx1"/>
                        </a:solidFill>
                        <a:latin typeface="Lato" panose="020F0502020204030203" pitchFamily="34" charset="0"/>
                        <a:ea typeface="Lato" panose="020F0502020204030203" pitchFamily="34" charset="0"/>
                        <a:cs typeface="Lato" panose="020F0502020204030203" pitchFamily="34"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l"/>
                      <a:r>
                        <a:rPr lang="en-US">
                          <a:solidFill>
                            <a:schemeClr val="tx1"/>
                          </a:solidFill>
                          <a:latin typeface="Lato" panose="020F0502020204030203" pitchFamily="34" charset="0"/>
                          <a:ea typeface="Lato" panose="020F0502020204030203" pitchFamily="34" charset="0"/>
                          <a:cs typeface="Lato" panose="020F0502020204030203" pitchFamily="34" charset="0"/>
                        </a:rPr>
                        <a:t>Giống lúc chụp CT mô phỏng</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2828411"/>
                  </a:ext>
                </a:extLst>
              </a:tr>
              <a:tr h="756174">
                <a:tc>
                  <a:txBody>
                    <a:bodyPr/>
                    <a:lstStyle/>
                    <a:p>
                      <a:pPr algn="l"/>
                      <a:r>
                        <a:rPr lang="en-US" b="1">
                          <a:solidFill>
                            <a:schemeClr val="tx1"/>
                          </a:solidFill>
                          <a:latin typeface="Lato" panose="020F0502020204030203" pitchFamily="34" charset="0"/>
                          <a:ea typeface="Lato" panose="020F0502020204030203" pitchFamily="34" charset="0"/>
                          <a:cs typeface="Lato" panose="020F0502020204030203" pitchFamily="34" charset="0"/>
                        </a:rPr>
                        <a:t>Chọn cung và góc Collimator</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285750" indent="-285750" algn="l">
                        <a:buFont typeface="Arial" panose="020B0604020202020204" pitchFamily="34" charset="0"/>
                        <a:buChar char="•"/>
                      </a:pPr>
                      <a:r>
                        <a:rPr lang="en-US">
                          <a:solidFill>
                            <a:schemeClr val="tx1"/>
                          </a:solidFill>
                          <a:latin typeface="Lato" panose="020F0502020204030203" pitchFamily="34" charset="0"/>
                          <a:ea typeface="Lato" panose="020F0502020204030203" pitchFamily="34" charset="0"/>
                          <a:cs typeface="Lato" panose="020F0502020204030203" pitchFamily="34" charset="0"/>
                        </a:rPr>
                        <a:t>Cung CW góc 200</a:t>
                      </a:r>
                      <a:r>
                        <a:rPr lang="en-US" baseline="30000">
                          <a:solidFill>
                            <a:schemeClr val="tx1"/>
                          </a:solidFill>
                          <a:latin typeface="Lato" panose="020F0502020204030203" pitchFamily="34" charset="0"/>
                          <a:ea typeface="Lato" panose="020F0502020204030203" pitchFamily="34" charset="0"/>
                          <a:cs typeface="Lato" panose="020F0502020204030203" pitchFamily="34" charset="0"/>
                        </a:rPr>
                        <a:t>0</a:t>
                      </a:r>
                      <a:r>
                        <a:rPr lang="en-US" baseline="0">
                          <a:solidFill>
                            <a:schemeClr val="tx1"/>
                          </a:solidFill>
                          <a:latin typeface="Lato" panose="020F0502020204030203" pitchFamily="34" charset="0"/>
                          <a:ea typeface="Lato" panose="020F0502020204030203" pitchFamily="34" charset="0"/>
                          <a:cs typeface="Lato" panose="020F0502020204030203" pitchFamily="34" charset="0"/>
                        </a:rPr>
                        <a:t> – 160</a:t>
                      </a:r>
                      <a:r>
                        <a:rPr lang="en-US" baseline="30000">
                          <a:solidFill>
                            <a:schemeClr val="tx1"/>
                          </a:solidFill>
                          <a:latin typeface="Lato" panose="020F0502020204030203" pitchFamily="34" charset="0"/>
                          <a:ea typeface="Lato" panose="020F0502020204030203" pitchFamily="34" charset="0"/>
                          <a:cs typeface="Lato" panose="020F0502020204030203" pitchFamily="34" charset="0"/>
                        </a:rPr>
                        <a:t>0</a:t>
                      </a:r>
                      <a:r>
                        <a:rPr lang="en-US" baseline="0">
                          <a:solidFill>
                            <a:schemeClr val="tx1"/>
                          </a:solidFill>
                          <a:latin typeface="Lato" panose="020F0502020204030203" pitchFamily="34" charset="0"/>
                          <a:ea typeface="Lato" panose="020F0502020204030203" pitchFamily="34" charset="0"/>
                          <a:cs typeface="Lato" panose="020F0502020204030203" pitchFamily="34" charset="0"/>
                        </a:rPr>
                        <a:t> , góc Collimator 30</a:t>
                      </a:r>
                      <a:r>
                        <a:rPr lang="en-US" baseline="30000">
                          <a:solidFill>
                            <a:schemeClr val="tx1"/>
                          </a:solidFill>
                          <a:latin typeface="Lato" panose="020F0502020204030203" pitchFamily="34" charset="0"/>
                          <a:ea typeface="Lato" panose="020F0502020204030203" pitchFamily="34" charset="0"/>
                          <a:cs typeface="Lato" panose="020F0502020204030203" pitchFamily="34" charset="0"/>
                        </a:rPr>
                        <a:t>0</a:t>
                      </a:r>
                      <a:endParaRPr lang="en-US" baseline="0">
                        <a:solidFill>
                          <a:schemeClr val="tx1"/>
                        </a:solidFill>
                        <a:latin typeface="Lato" panose="020F0502020204030203" pitchFamily="34" charset="0"/>
                        <a:ea typeface="Lato" panose="020F0502020204030203" pitchFamily="34" charset="0"/>
                        <a:cs typeface="Lato" panose="020F0502020204030203"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solidFill>
                            <a:schemeClr val="tx1"/>
                          </a:solidFill>
                          <a:latin typeface="Lato" panose="020F0502020204030203" pitchFamily="34" charset="0"/>
                          <a:ea typeface="Lato" panose="020F0502020204030203" pitchFamily="34" charset="0"/>
                          <a:cs typeface="Lato" panose="020F0502020204030203" pitchFamily="34" charset="0"/>
                        </a:rPr>
                        <a:t>Cung CCW góc 160</a:t>
                      </a:r>
                      <a:r>
                        <a:rPr lang="en-US" baseline="30000">
                          <a:solidFill>
                            <a:schemeClr val="tx1"/>
                          </a:solidFill>
                          <a:latin typeface="Lato" panose="020F0502020204030203" pitchFamily="34" charset="0"/>
                          <a:ea typeface="Lato" panose="020F0502020204030203" pitchFamily="34" charset="0"/>
                          <a:cs typeface="Lato" panose="020F0502020204030203" pitchFamily="34" charset="0"/>
                        </a:rPr>
                        <a:t>0</a:t>
                      </a:r>
                      <a:r>
                        <a:rPr lang="en-US" baseline="0">
                          <a:solidFill>
                            <a:schemeClr val="tx1"/>
                          </a:solidFill>
                          <a:latin typeface="Lato" panose="020F0502020204030203" pitchFamily="34" charset="0"/>
                          <a:ea typeface="Lato" panose="020F0502020204030203" pitchFamily="34" charset="0"/>
                          <a:cs typeface="Lato" panose="020F0502020204030203" pitchFamily="34" charset="0"/>
                        </a:rPr>
                        <a:t> – 200</a:t>
                      </a:r>
                      <a:r>
                        <a:rPr lang="en-US" baseline="30000">
                          <a:solidFill>
                            <a:schemeClr val="tx1"/>
                          </a:solidFill>
                          <a:latin typeface="Lato" panose="020F0502020204030203" pitchFamily="34" charset="0"/>
                          <a:ea typeface="Lato" panose="020F0502020204030203" pitchFamily="34" charset="0"/>
                          <a:cs typeface="Lato" panose="020F0502020204030203" pitchFamily="34" charset="0"/>
                        </a:rPr>
                        <a:t>0</a:t>
                      </a:r>
                      <a:r>
                        <a:rPr lang="en-US" baseline="0">
                          <a:solidFill>
                            <a:schemeClr val="tx1"/>
                          </a:solidFill>
                          <a:latin typeface="Lato" panose="020F0502020204030203" pitchFamily="34" charset="0"/>
                          <a:ea typeface="Lato" panose="020F0502020204030203" pitchFamily="34" charset="0"/>
                          <a:cs typeface="Lato" panose="020F0502020204030203" pitchFamily="34" charset="0"/>
                        </a:rPr>
                        <a:t> , góc Collimator 330</a:t>
                      </a:r>
                      <a:r>
                        <a:rPr lang="en-US" baseline="30000">
                          <a:solidFill>
                            <a:schemeClr val="tx1"/>
                          </a:solidFill>
                          <a:latin typeface="Lato" panose="020F0502020204030203" pitchFamily="34" charset="0"/>
                          <a:ea typeface="Lato" panose="020F0502020204030203" pitchFamily="34" charset="0"/>
                          <a:cs typeface="Lato" panose="020F0502020204030203" pitchFamily="34" charset="0"/>
                        </a:rPr>
                        <a:t>0</a:t>
                      </a:r>
                      <a:endParaRPr lang="en-US" baseline="0">
                        <a:solidFill>
                          <a:schemeClr val="tx1"/>
                        </a:solidFill>
                        <a:latin typeface="Lato" panose="020F0502020204030203" pitchFamily="34" charset="0"/>
                        <a:ea typeface="Lato" panose="020F0502020204030203" pitchFamily="34" charset="0"/>
                        <a:cs typeface="Lato" panose="020F0502020204030203" pitchFamily="34" charset="0"/>
                      </a:endParaRPr>
                    </a:p>
                    <a:p>
                      <a:pPr marL="285750" indent="-285750" algn="l">
                        <a:buFont typeface="Arial" panose="020B0604020202020204" pitchFamily="34" charset="0"/>
                        <a:buChar char="•"/>
                      </a:pPr>
                      <a:endParaRPr lang="en-US">
                        <a:solidFill>
                          <a:schemeClr val="tx1"/>
                        </a:solidFill>
                        <a:latin typeface="Lato" panose="020F0502020204030203" pitchFamily="34" charset="0"/>
                        <a:ea typeface="Lato" panose="020F0502020204030203" pitchFamily="34" charset="0"/>
                        <a:cs typeface="Lato" panose="020F0502020204030203" pitchFamily="34"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285750" indent="-285750" algn="l">
                        <a:buFont typeface="Arial" panose="020B0604020202020204" pitchFamily="34" charset="0"/>
                        <a:buChar char="•"/>
                      </a:pPr>
                      <a:r>
                        <a:rPr lang="en-US">
                          <a:solidFill>
                            <a:schemeClr val="tx1"/>
                          </a:solidFill>
                          <a:latin typeface="Lato" panose="020F0502020204030203" pitchFamily="34" charset="0"/>
                          <a:ea typeface="Lato" panose="020F0502020204030203" pitchFamily="34" charset="0"/>
                          <a:cs typeface="Lato" panose="020F0502020204030203" pitchFamily="34" charset="0"/>
                        </a:rPr>
                        <a:t>Nếu số MU &gt;400 thì thêm arc</a:t>
                      </a:r>
                    </a:p>
                    <a:p>
                      <a:pPr marL="285750" indent="-285750" algn="l">
                        <a:buFont typeface="Arial" panose="020B0604020202020204" pitchFamily="34" charset="0"/>
                        <a:buChar char="•"/>
                      </a:pPr>
                      <a:r>
                        <a:rPr lang="en-US">
                          <a:solidFill>
                            <a:schemeClr val="tx1"/>
                          </a:solidFill>
                          <a:latin typeface="Lato" panose="020F0502020204030203" pitchFamily="34" charset="0"/>
                          <a:ea typeface="Lato" panose="020F0502020204030203" pitchFamily="34" charset="0"/>
                          <a:cs typeface="Lato" panose="020F0502020204030203" pitchFamily="34" charset="0"/>
                        </a:rPr>
                        <a:t>Góc Collimator 0</a:t>
                      </a:r>
                      <a:r>
                        <a:rPr lang="en-US" baseline="30000">
                          <a:solidFill>
                            <a:schemeClr val="tx1"/>
                          </a:solidFill>
                          <a:latin typeface="Lato" panose="020F0502020204030203" pitchFamily="34" charset="0"/>
                          <a:ea typeface="Lato" panose="020F0502020204030203" pitchFamily="34" charset="0"/>
                          <a:cs typeface="Lato" panose="020F0502020204030203" pitchFamily="34" charset="0"/>
                        </a:rPr>
                        <a:t>0</a:t>
                      </a:r>
                      <a:r>
                        <a:rPr lang="en-US" baseline="0">
                          <a:solidFill>
                            <a:schemeClr val="tx1"/>
                          </a:solidFill>
                          <a:latin typeface="Lato" panose="020F0502020204030203" pitchFamily="34" charset="0"/>
                          <a:ea typeface="Lato" panose="020F0502020204030203" pitchFamily="34" charset="0"/>
                          <a:cs typeface="Lato" panose="020F0502020204030203" pitchFamily="34" charset="0"/>
                        </a:rPr>
                        <a:t> và 90</a:t>
                      </a:r>
                      <a:r>
                        <a:rPr lang="en-US" baseline="30000">
                          <a:solidFill>
                            <a:schemeClr val="tx1"/>
                          </a:solidFill>
                          <a:latin typeface="Lato" panose="020F0502020204030203" pitchFamily="34" charset="0"/>
                          <a:ea typeface="Lato" panose="020F0502020204030203" pitchFamily="34" charset="0"/>
                          <a:cs typeface="Lato" panose="020F0502020204030203" pitchFamily="34" charset="0"/>
                        </a:rPr>
                        <a:t>0</a:t>
                      </a:r>
                      <a:endParaRPr lang="en-US">
                        <a:solidFill>
                          <a:schemeClr val="tx1"/>
                        </a:solidFill>
                        <a:latin typeface="Lato" panose="020F0502020204030203" pitchFamily="34" charset="0"/>
                        <a:ea typeface="Lato" panose="020F0502020204030203" pitchFamily="34" charset="0"/>
                        <a:cs typeface="Lato" panose="020F0502020204030203" pitchFamily="34"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indent="0" algn="l">
                        <a:buFont typeface="Arial" panose="020B0604020202020204" pitchFamily="34" charset="0"/>
                        <a:buNone/>
                      </a:pPr>
                      <a:r>
                        <a:rPr lang="en-US">
                          <a:solidFill>
                            <a:schemeClr val="tx1"/>
                          </a:solidFill>
                          <a:latin typeface="Lato" panose="020F0502020204030203" pitchFamily="34" charset="0"/>
                          <a:ea typeface="Lato" panose="020F0502020204030203" pitchFamily="34" charset="0"/>
                          <a:cs typeface="Lato" panose="020F0502020204030203" pitchFamily="34" charset="0"/>
                        </a:rPr>
                        <a:t>Không tạo full rotation để giảm liều 50% vùng trực tràng</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0721364"/>
                  </a:ext>
                </a:extLst>
              </a:tr>
            </a:tbl>
          </a:graphicData>
        </a:graphic>
      </p:graphicFrame>
      <p:sp>
        <p:nvSpPr>
          <p:cNvPr id="4" name="TextBox 3">
            <a:extLst>
              <a:ext uri="{FF2B5EF4-FFF2-40B4-BE49-F238E27FC236}">
                <a16:creationId xmlns:a16="http://schemas.microsoft.com/office/drawing/2014/main" id="{521AF154-95B7-896A-0867-71C9E5D0A03A}"/>
              </a:ext>
            </a:extLst>
          </p:cNvPr>
          <p:cNvSpPr txBox="1"/>
          <p:nvPr/>
        </p:nvSpPr>
        <p:spPr>
          <a:xfrm>
            <a:off x="3313243" y="1207394"/>
            <a:ext cx="5565513" cy="338554"/>
          </a:xfrm>
          <a:prstGeom prst="rect">
            <a:avLst/>
          </a:prstGeom>
          <a:noFill/>
        </p:spPr>
        <p:txBody>
          <a:bodyPr wrap="square" rtlCol="0">
            <a:spAutoFit/>
          </a:bodyPr>
          <a:lstStyle/>
          <a:p>
            <a:r>
              <a:rPr lang="en-US" sz="1600">
                <a:latin typeface="Lato" panose="020F0502020204030203" pitchFamily="34" charset="0"/>
                <a:ea typeface="Lato" panose="020F0502020204030203" pitchFamily="34" charset="0"/>
                <a:cs typeface="Lato" panose="020F0502020204030203" pitchFamily="34" charset="0"/>
              </a:rPr>
              <a:t>Bảng: Các thông số đối với kế hoạch tuyến tiền liệt được lập</a:t>
            </a:r>
          </a:p>
        </p:txBody>
      </p:sp>
    </p:spTree>
    <p:extLst>
      <p:ext uri="{BB962C8B-B14F-4D97-AF65-F5344CB8AC3E}">
        <p14:creationId xmlns:p14="http://schemas.microsoft.com/office/powerpoint/2010/main" val="4691339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1CDFC8-A013-11EC-B37A-F38D5B150627}"/>
            </a:ext>
          </a:extLst>
        </p:cNvPr>
        <p:cNvGrpSpPr/>
        <p:nvPr/>
      </p:nvGrpSpPr>
      <p:grpSpPr>
        <a:xfrm>
          <a:off x="0" y="0"/>
          <a:ext cx="0" cy="0"/>
          <a:chOff x="0" y="0"/>
          <a:chExt cx="0" cy="0"/>
        </a:xfrm>
      </p:grpSpPr>
      <p:sp>
        <p:nvSpPr>
          <p:cNvPr id="2" name="Freeform 1">
            <a:extLst>
              <a:ext uri="{FF2B5EF4-FFF2-40B4-BE49-F238E27FC236}">
                <a16:creationId xmlns:a16="http://schemas.microsoft.com/office/drawing/2014/main" id="{E4D335D6-7167-7CF6-CC0A-50975991517F}"/>
              </a:ext>
            </a:extLst>
          </p:cNvPr>
          <p:cNvSpPr/>
          <p:nvPr/>
        </p:nvSpPr>
        <p:spPr>
          <a:xfrm>
            <a:off x="3209400" y="2164680"/>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ndParaRPr>
          </a:p>
        </p:txBody>
      </p:sp>
      <p:sp>
        <p:nvSpPr>
          <p:cNvPr id="5" name="TextBox 4">
            <a:extLst>
              <a:ext uri="{FF2B5EF4-FFF2-40B4-BE49-F238E27FC236}">
                <a16:creationId xmlns:a16="http://schemas.microsoft.com/office/drawing/2014/main" id="{388F0700-A15D-A2AF-C609-D9FB06E7C8C5}"/>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Phụ lục - gEUD</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B65CC3C-1383-92CE-1177-0B0323106871}"/>
                  </a:ext>
                </a:extLst>
              </p:cNvPr>
              <p:cNvSpPr txBox="1"/>
              <p:nvPr/>
            </p:nvSpPr>
            <p:spPr>
              <a:xfrm>
                <a:off x="338760" y="990749"/>
                <a:ext cx="11738011" cy="5200976"/>
              </a:xfrm>
              <a:prstGeom prst="rect">
                <a:avLst/>
              </a:prstGeom>
              <a:noFill/>
            </p:spPr>
            <p:txBody>
              <a:bodyPr wrap="square" rtlCol="0">
                <a:spAutoFit/>
              </a:bodyPr>
              <a:lstStyle/>
              <a:p>
                <a:pPr>
                  <a:lnSpc>
                    <a:spcPct val="150000"/>
                  </a:lnSpc>
                </a:pPr>
                <a:r>
                  <a:rPr lang="en-US">
                    <a:latin typeface="Lato" panose="020F0502020204030203" pitchFamily="34" charset="0"/>
                    <a:cs typeface="Lato" panose="020F0502020204030203" pitchFamily="34" charset="0"/>
                  </a:rPr>
                  <a:t>Nguyên lý: liều đồng đều tương đương bằng liều không đồng nhất khi:  </a:t>
                </a:r>
              </a:p>
              <a:p>
                <a:pPr>
                  <a:lnSpc>
                    <a:spcPct val="150000"/>
                  </a:lnSpc>
                </a:pPr>
                <a:r>
                  <a:rPr lang="en-US" b="1">
                    <a:latin typeface="Lato" panose="020F0502020204030203" pitchFamily="34" charset="0"/>
                    <a:cs typeface="Lato" panose="020F0502020204030203" pitchFamily="34" charset="0"/>
                  </a:rPr>
                  <a:t>Số lượng tế bào sống sót</a:t>
                </a:r>
                <a:r>
                  <a:rPr lang="en-US">
                    <a:latin typeface="Lato" panose="020F0502020204030203" pitchFamily="34" charset="0"/>
                    <a:cs typeface="Lato" panose="020F0502020204030203" pitchFamily="34" charset="0"/>
                  </a:rPr>
                  <a:t> sau khi được chiếu bằng </a:t>
                </a:r>
                <a:r>
                  <a:rPr lang="en-US" b="1">
                    <a:latin typeface="Lato" panose="020F0502020204030203" pitchFamily="34" charset="0"/>
                    <a:cs typeface="Lato" panose="020F0502020204030203" pitchFamily="34" charset="0"/>
                  </a:rPr>
                  <a:t>liều đồng đều </a:t>
                </a:r>
                <a:r>
                  <a:rPr lang="en-US">
                    <a:latin typeface="Lato" panose="020F0502020204030203" pitchFamily="34" charset="0"/>
                    <a:cs typeface="Lato" panose="020F0502020204030203" pitchFamily="34" charset="0"/>
                  </a:rPr>
                  <a:t>= số lượng </a:t>
                </a:r>
                <a:r>
                  <a:rPr lang="en-US" b="1">
                    <a:latin typeface="Lato" panose="020F0502020204030203" pitchFamily="34" charset="0"/>
                    <a:cs typeface="Lato" panose="020F0502020204030203" pitchFamily="34" charset="0"/>
                  </a:rPr>
                  <a:t>tế bào sống sót </a:t>
                </a:r>
                <a:r>
                  <a:rPr lang="en-US">
                    <a:latin typeface="Lato" panose="020F0502020204030203" pitchFamily="34" charset="0"/>
                    <a:cs typeface="Lato" panose="020F0502020204030203" pitchFamily="34" charset="0"/>
                  </a:rPr>
                  <a:t>sau khi chiếu bằng liều </a:t>
                </a:r>
                <a:r>
                  <a:rPr lang="en-US" b="1">
                    <a:latin typeface="Lato" panose="020F0502020204030203" pitchFamily="34" charset="0"/>
                    <a:cs typeface="Lato" panose="020F0502020204030203" pitchFamily="34" charset="0"/>
                  </a:rPr>
                  <a:t>không đồng đều</a:t>
                </a:r>
              </a:p>
              <a:p>
                <a:pPr algn="ctr">
                  <a:lnSpc>
                    <a:spcPct val="150000"/>
                  </a:lnSpc>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cs typeface="Lato" panose="020F0502020204030203" pitchFamily="34" charset="0"/>
                        </a:rPr>
                        <m:t>𝑔𝐸𝑈𝐷</m:t>
                      </m:r>
                      <m:r>
                        <a:rPr lang="en-US" b="0" i="1" smtClean="0">
                          <a:latin typeface="Cambria Math" panose="02040503050406030204" pitchFamily="18" charset="0"/>
                          <a:cs typeface="Lato" panose="020F0502020204030203" pitchFamily="34" charset="0"/>
                        </a:rPr>
                        <m:t>=(</m:t>
                      </m:r>
                      <m:nary>
                        <m:naryPr>
                          <m:chr m:val="∑"/>
                          <m:supHide m:val="on"/>
                          <m:ctrlPr>
                            <a:rPr lang="en-US" b="0" i="1" smtClean="0">
                              <a:latin typeface="Cambria Math" panose="02040503050406030204" pitchFamily="18" charset="0"/>
                              <a:cs typeface="Lato" panose="020F0502020204030203" pitchFamily="34" charset="0"/>
                            </a:rPr>
                          </m:ctrlPr>
                        </m:naryPr>
                        <m:sub>
                          <m:r>
                            <m:rPr>
                              <m:brk m:alnAt="7"/>
                            </m:rPr>
                            <a:rPr lang="en-US" b="0" i="1" smtClean="0">
                              <a:latin typeface="Cambria Math" panose="02040503050406030204" pitchFamily="18" charset="0"/>
                              <a:cs typeface="Lato" panose="020F0502020204030203" pitchFamily="34" charset="0"/>
                            </a:rPr>
                            <m:t>𝑖</m:t>
                          </m:r>
                        </m:sub>
                        <m:sup/>
                        <m:e>
                          <m:sSup>
                            <m:sSupPr>
                              <m:ctrlPr>
                                <a:rPr lang="en-US" b="0" i="1" smtClean="0">
                                  <a:solidFill>
                                    <a:srgbClr val="836967"/>
                                  </a:solidFill>
                                  <a:latin typeface="Cambria Math" panose="02040503050406030204" pitchFamily="18" charset="0"/>
                                </a:rPr>
                              </m:ctrlPr>
                            </m:sSupPr>
                            <m:e>
                              <m:sSub>
                                <m:sSubPr>
                                  <m:ctrlPr>
                                    <a:rPr lang="en-US" i="1">
                                      <a:latin typeface="Cambria Math" panose="02040503050406030204" pitchFamily="18" charset="0"/>
                                      <a:cs typeface="Lato" panose="020F0502020204030203" pitchFamily="34" charset="0"/>
                                    </a:rPr>
                                  </m:ctrlPr>
                                </m:sSubPr>
                                <m:e>
                                  <m:r>
                                    <a:rPr lang="en-US" i="1">
                                      <a:latin typeface="Cambria Math" panose="02040503050406030204" pitchFamily="18" charset="0"/>
                                      <a:cs typeface="Lato" panose="020F0502020204030203" pitchFamily="34" charset="0"/>
                                    </a:rPr>
                                    <m:t>𝑣</m:t>
                                  </m:r>
                                </m:e>
                                <m:sub>
                                  <m:r>
                                    <a:rPr lang="en-US" i="1">
                                      <a:latin typeface="Cambria Math" panose="02040503050406030204" pitchFamily="18" charset="0"/>
                                      <a:cs typeface="Lato" panose="020F0502020204030203" pitchFamily="34" charset="0"/>
                                    </a:rPr>
                                    <m:t>𝑖</m:t>
                                  </m:r>
                                </m:sub>
                              </m:sSub>
                              <m:sSubSup>
                                <m:sSubSupPr>
                                  <m:ctrlPr>
                                    <a:rPr lang="en-US" i="1">
                                      <a:latin typeface="Cambria Math" panose="02040503050406030204" pitchFamily="18" charset="0"/>
                                      <a:cs typeface="Lato" panose="020F0502020204030203" pitchFamily="34" charset="0"/>
                                    </a:rPr>
                                  </m:ctrlPr>
                                </m:sSubSupPr>
                                <m:e>
                                  <m:r>
                                    <a:rPr lang="en-US" i="1">
                                      <a:latin typeface="Cambria Math" panose="02040503050406030204" pitchFamily="18" charset="0"/>
                                      <a:cs typeface="Lato" panose="020F0502020204030203" pitchFamily="34" charset="0"/>
                                    </a:rPr>
                                    <m:t>𝐷</m:t>
                                  </m:r>
                                </m:e>
                                <m:sub>
                                  <m:r>
                                    <a:rPr lang="en-US" i="1">
                                      <a:latin typeface="Cambria Math" panose="02040503050406030204" pitchFamily="18" charset="0"/>
                                      <a:cs typeface="Lato" panose="020F0502020204030203" pitchFamily="34" charset="0"/>
                                    </a:rPr>
                                    <m:t>𝑖</m:t>
                                  </m:r>
                                </m:sub>
                                <m:sup>
                                  <m:r>
                                    <a:rPr lang="en-US" i="1">
                                      <a:latin typeface="Cambria Math" panose="02040503050406030204" pitchFamily="18" charset="0"/>
                                      <a:cs typeface="Lato" panose="020F0502020204030203" pitchFamily="34" charset="0"/>
                                    </a:rPr>
                                    <m:t>𝑎</m:t>
                                  </m:r>
                                </m:sup>
                              </m:sSubSup>
                              <m:r>
                                <a:rPr lang="en-US" b="0" i="1" smtClean="0">
                                  <a:latin typeface="Cambria Math" panose="02040503050406030204" pitchFamily="18" charset="0"/>
                                  <a:cs typeface="Lato" panose="020F0502020204030203" pitchFamily="34" charset="0"/>
                                </a:rPr>
                                <m:t>)</m:t>
                              </m:r>
                            </m:e>
                            <m:sup>
                              <m:f>
                                <m:fPr>
                                  <m:type m:val="skw"/>
                                  <m:ctrlPr>
                                    <a:rPr lang="en-US" b="0" i="1" smtClean="0">
                                      <a:solidFill>
                                        <a:srgbClr val="836967"/>
                                      </a:solidFill>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𝑎</m:t>
                                  </m:r>
                                </m:den>
                              </m:f>
                            </m:sup>
                          </m:sSup>
                        </m:e>
                      </m:nary>
                    </m:oMath>
                  </m:oMathPara>
                </a14:m>
                <a:endParaRPr lang="en-US" b="1">
                  <a:latin typeface="Lato" panose="020F0502020204030203" pitchFamily="34" charset="0"/>
                  <a:cs typeface="Lato" panose="020F0502020204030203" pitchFamily="34" charset="0"/>
                </a:endParaRPr>
              </a:p>
              <a:p>
                <a:pPr marL="285750" indent="-285750" algn="just">
                  <a:lnSpc>
                    <a:spcPct val="150000"/>
                  </a:lnSpc>
                  <a:buFont typeface="Arial" panose="020B0604020202020204" pitchFamily="34" charset="0"/>
                  <a:buChar char="•"/>
                </a:pPr>
                <a:r>
                  <a:rPr lang="en-US">
                    <a:latin typeface="Lato" panose="020F0502020204030203" pitchFamily="34" charset="0"/>
                    <a:cs typeface="Lato" panose="020F0502020204030203" pitchFamily="34" charset="0"/>
                  </a:rPr>
                  <a:t>a </a:t>
                </a:r>
                <a:r>
                  <a:rPr lang="en-US">
                    <a:latin typeface="Lato" panose="020F0502020204030203" pitchFamily="34" charset="0"/>
                    <a:cs typeface="Lato" panose="020F0502020204030203" pitchFamily="34" charset="0"/>
                    <a:sym typeface="Wingdings" panose="05000000000000000000" pitchFamily="2" charset="2"/>
                  </a:rPr>
                  <a:t> +</a:t>
                </a:r>
                <a14:m>
                  <m:oMath xmlns:m="http://schemas.openxmlformats.org/officeDocument/2006/math">
                    <m:r>
                      <a:rPr lang="en-US" i="1">
                        <a:latin typeface="Cambria Math" panose="02040503050406030204" pitchFamily="18" charset="0"/>
                        <a:ea typeface="Cambria Math" panose="02040503050406030204" pitchFamily="18" charset="0"/>
                        <a:cs typeface="Lato" panose="020F0502020204030203" pitchFamily="34" charset="0"/>
                        <a:sym typeface="Wingdings" panose="05000000000000000000" pitchFamily="2" charset="2"/>
                      </a:rPr>
                      <m:t>∞</m:t>
                    </m:r>
                  </m:oMath>
                </a14:m>
                <a:r>
                  <a:rPr lang="en-US">
                    <a:latin typeface="Lato" panose="020F0502020204030203" pitchFamily="34" charset="0"/>
                    <a:cs typeface="Lato" panose="020F0502020204030203" pitchFamily="34" charset="0"/>
                  </a:rPr>
                  <a:t> mô tả liều max (volume effect nhỏ)</a:t>
                </a:r>
              </a:p>
              <a:p>
                <a:pPr marL="285750" indent="-285750" algn="just">
                  <a:lnSpc>
                    <a:spcPct val="150000"/>
                  </a:lnSpc>
                  <a:buFont typeface="Wingdings" panose="05000000000000000000" pitchFamily="2" charset="2"/>
                  <a:buChar char="à"/>
                </a:pPr>
                <a:r>
                  <a:rPr lang="en-US">
                    <a:latin typeface="Lato" panose="020F0502020204030203" pitchFamily="34" charset="0"/>
                    <a:cs typeface="Lato" panose="020F0502020204030203" pitchFamily="34" charset="0"/>
                    <a:sym typeface="Wingdings" panose="05000000000000000000" pitchFamily="2" charset="2"/>
                  </a:rPr>
                  <a:t>Phù hợp để xét với các cơ quan dạng nối tiếp. </a:t>
                </a:r>
              </a:p>
              <a:p>
                <a:pPr marL="285750" indent="-285750" algn="just">
                  <a:lnSpc>
                    <a:spcPct val="150000"/>
                  </a:lnSpc>
                  <a:buFont typeface="Wingdings" panose="05000000000000000000" pitchFamily="2" charset="2"/>
                  <a:buChar char="à"/>
                </a:pPr>
                <a:r>
                  <a:rPr lang="en-US">
                    <a:latin typeface="Lato" panose="020F0502020204030203" pitchFamily="34" charset="0"/>
                    <a:cs typeface="Lato" panose="020F0502020204030203" pitchFamily="34" charset="0"/>
                    <a:sym typeface="Wingdings" panose="05000000000000000000" pitchFamily="2" charset="2"/>
                  </a:rPr>
                  <a:t>Nếu 1 phần thể tích nhận liều cao quá giới hạn  mất chức năng toàn bộ cơ quan</a:t>
                </a:r>
              </a:p>
              <a:p>
                <a:pPr marL="285750" indent="-285750" algn="just">
                  <a:lnSpc>
                    <a:spcPct val="150000"/>
                  </a:lnSpc>
                  <a:buFont typeface="Arial" panose="020B0604020202020204" pitchFamily="34" charset="0"/>
                  <a:buChar char="•"/>
                </a:pPr>
                <a:r>
                  <a:rPr lang="en-US">
                    <a:latin typeface="Lato" panose="020F0502020204030203" pitchFamily="34" charset="0"/>
                    <a:cs typeface="Lato" panose="020F0502020204030203" pitchFamily="34" charset="0"/>
                    <a:sym typeface="Wingdings" panose="05000000000000000000" pitchFamily="2" charset="2"/>
                  </a:rPr>
                  <a:t>a  </a:t>
                </a:r>
                <a14:m>
                  <m:oMath xmlns:m="http://schemas.openxmlformats.org/officeDocument/2006/math">
                    <m:r>
                      <a:rPr lang="en-US" i="1">
                        <a:latin typeface="Cambria Math" panose="02040503050406030204" pitchFamily="18" charset="0"/>
                        <a:cs typeface="Lato" panose="020F0502020204030203" pitchFamily="34" charset="0"/>
                        <a:sym typeface="Wingdings" panose="05000000000000000000" pitchFamily="2" charset="2"/>
                      </a:rPr>
                      <m:t>−</m:t>
                    </m:r>
                    <m:r>
                      <a:rPr lang="en-US" i="1">
                        <a:latin typeface="Cambria Math" panose="02040503050406030204" pitchFamily="18" charset="0"/>
                        <a:ea typeface="Cambria Math" panose="02040503050406030204" pitchFamily="18" charset="0"/>
                        <a:cs typeface="Lato" panose="020F0502020204030203" pitchFamily="34" charset="0"/>
                        <a:sym typeface="Wingdings" panose="05000000000000000000" pitchFamily="2" charset="2"/>
                      </a:rPr>
                      <m:t>∞</m:t>
                    </m:r>
                  </m:oMath>
                </a14:m>
                <a:r>
                  <a:rPr lang="en-US">
                    <a:latin typeface="Lato" panose="020F0502020204030203" pitchFamily="34" charset="0"/>
                    <a:cs typeface="Lato" panose="020F0502020204030203" pitchFamily="34" charset="0"/>
                    <a:sym typeface="Wingdings" panose="05000000000000000000" pitchFamily="2" charset="2"/>
                  </a:rPr>
                  <a:t> mô tả liều min</a:t>
                </a:r>
              </a:p>
              <a:p>
                <a:pPr marL="285750" indent="-285750" algn="just">
                  <a:lnSpc>
                    <a:spcPct val="150000"/>
                  </a:lnSpc>
                  <a:buFont typeface="Wingdings" panose="05000000000000000000" pitchFamily="2" charset="2"/>
                  <a:buChar char="à"/>
                </a:pPr>
                <a:r>
                  <a:rPr lang="en-US">
                    <a:latin typeface="Lato" panose="020F0502020204030203" pitchFamily="34" charset="0"/>
                    <a:cs typeface="Lato" panose="020F0502020204030203" pitchFamily="34" charset="0"/>
                    <a:sym typeface="Wingdings" panose="05000000000000000000" pitchFamily="2" charset="2"/>
                  </a:rPr>
                  <a:t>Phù hợp để xét cho khối u</a:t>
                </a:r>
              </a:p>
              <a:p>
                <a:pPr marL="285750" indent="-285750" algn="just">
                  <a:lnSpc>
                    <a:spcPct val="150000"/>
                  </a:lnSpc>
                  <a:buFont typeface="Wingdings" panose="05000000000000000000" pitchFamily="2" charset="2"/>
                  <a:buChar char="à"/>
                </a:pPr>
                <a:r>
                  <a:rPr lang="en-US">
                    <a:latin typeface="Lato" panose="020F0502020204030203" pitchFamily="34" charset="0"/>
                    <a:cs typeface="Lato" panose="020F0502020204030203" pitchFamily="34" charset="0"/>
                    <a:sym typeface="Wingdings" panose="05000000000000000000" pitchFamily="2" charset="2"/>
                  </a:rPr>
                  <a:t>Nếu 1 phần thể tích điều trị nhận liều nhỏ nhưng vẫn sống sót</a:t>
                </a:r>
              </a:p>
              <a:p>
                <a:pPr marL="285750" indent="-285750" algn="just">
                  <a:lnSpc>
                    <a:spcPct val="150000"/>
                  </a:lnSpc>
                  <a:buFont typeface="Wingdings" panose="05000000000000000000" pitchFamily="2" charset="2"/>
                  <a:buChar char="à"/>
                </a:pPr>
                <a:r>
                  <a:rPr lang="en-US">
                    <a:latin typeface="Lato" panose="020F0502020204030203" pitchFamily="34" charset="0"/>
                    <a:cs typeface="Lato" panose="020F0502020204030203" pitchFamily="34" charset="0"/>
                    <a:sym typeface="Wingdings" panose="05000000000000000000" pitchFamily="2" charset="2"/>
                  </a:rPr>
                  <a:t>Điều trị thất bại</a:t>
                </a:r>
              </a:p>
            </p:txBody>
          </p:sp>
        </mc:Choice>
        <mc:Fallback xmlns="">
          <p:sp>
            <p:nvSpPr>
              <p:cNvPr id="9" name="TextBox 8">
                <a:extLst>
                  <a:ext uri="{FF2B5EF4-FFF2-40B4-BE49-F238E27FC236}">
                    <a16:creationId xmlns:a16="http://schemas.microsoft.com/office/drawing/2014/main" id="{6B65CC3C-1383-92CE-1177-0B0323106871}"/>
                  </a:ext>
                </a:extLst>
              </p:cNvPr>
              <p:cNvSpPr txBox="1">
                <a:spLocks noRot="1" noChangeAspect="1" noMove="1" noResize="1" noEditPoints="1" noAdjustHandles="1" noChangeArrowheads="1" noChangeShapeType="1" noTextEdit="1"/>
              </p:cNvSpPr>
              <p:nvPr/>
            </p:nvSpPr>
            <p:spPr>
              <a:xfrm>
                <a:off x="338760" y="990749"/>
                <a:ext cx="11738011" cy="5200976"/>
              </a:xfrm>
              <a:prstGeom prst="rect">
                <a:avLst/>
              </a:prstGeom>
              <a:blipFill>
                <a:blip r:embed="rId2"/>
                <a:stretch>
                  <a:fillRect l="-468" r="-260" b="-938"/>
                </a:stretch>
              </a:blipFill>
            </p:spPr>
            <p:txBody>
              <a:bodyPr/>
              <a:lstStyle/>
              <a:p>
                <a:r>
                  <a:rPr lang="vi-VN">
                    <a:noFill/>
                  </a:rPr>
                  <a:t> </a:t>
                </a:r>
              </a:p>
            </p:txBody>
          </p:sp>
        </mc:Fallback>
      </mc:AlternateContent>
    </p:spTree>
    <p:extLst>
      <p:ext uri="{BB962C8B-B14F-4D97-AF65-F5344CB8AC3E}">
        <p14:creationId xmlns:p14="http://schemas.microsoft.com/office/powerpoint/2010/main" val="9192178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5A8166-EBDA-EE38-53D1-5774C3C278E9}"/>
            </a:ext>
          </a:extLst>
        </p:cNvPr>
        <p:cNvGrpSpPr/>
        <p:nvPr/>
      </p:nvGrpSpPr>
      <p:grpSpPr>
        <a:xfrm>
          <a:off x="0" y="0"/>
          <a:ext cx="0" cy="0"/>
          <a:chOff x="0" y="0"/>
          <a:chExt cx="0" cy="0"/>
        </a:xfrm>
      </p:grpSpPr>
      <p:sp>
        <p:nvSpPr>
          <p:cNvPr id="2" name="Freeform 1">
            <a:extLst>
              <a:ext uri="{FF2B5EF4-FFF2-40B4-BE49-F238E27FC236}">
                <a16:creationId xmlns:a16="http://schemas.microsoft.com/office/drawing/2014/main" id="{31BE29A2-6B6B-A187-DB7A-5A96A7202450}"/>
              </a:ext>
            </a:extLst>
          </p:cNvPr>
          <p:cNvSpPr/>
          <p:nvPr/>
        </p:nvSpPr>
        <p:spPr>
          <a:xfrm>
            <a:off x="3209400" y="2164680"/>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ndParaRPr>
          </a:p>
        </p:txBody>
      </p:sp>
      <p:sp>
        <p:nvSpPr>
          <p:cNvPr id="5" name="TextBox 4">
            <a:extLst>
              <a:ext uri="{FF2B5EF4-FFF2-40B4-BE49-F238E27FC236}">
                <a16:creationId xmlns:a16="http://schemas.microsoft.com/office/drawing/2014/main" id="{91422741-822A-4E1E-B38C-B714A1AE4F53}"/>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Phụ lục – Deff</a:t>
            </a:r>
          </a:p>
        </p:txBody>
      </p:sp>
      <p:pic>
        <p:nvPicPr>
          <p:cNvPr id="4" name="Picture 3">
            <a:extLst>
              <a:ext uri="{FF2B5EF4-FFF2-40B4-BE49-F238E27FC236}">
                <a16:creationId xmlns:a16="http://schemas.microsoft.com/office/drawing/2014/main" id="{6F699984-C13C-9D5D-4038-71872D168996}"/>
              </a:ext>
            </a:extLst>
          </p:cNvPr>
          <p:cNvPicPr>
            <a:picLocks noChangeAspect="1"/>
          </p:cNvPicPr>
          <p:nvPr/>
        </p:nvPicPr>
        <p:blipFill>
          <a:blip r:embed="rId2"/>
          <a:stretch>
            <a:fillRect/>
          </a:stretch>
        </p:blipFill>
        <p:spPr>
          <a:xfrm>
            <a:off x="2070043" y="1529271"/>
            <a:ext cx="8051913" cy="4682170"/>
          </a:xfrm>
          <a:prstGeom prst="rect">
            <a:avLst/>
          </a:prstGeom>
          <a:ln w="28575">
            <a:solidFill>
              <a:schemeClr val="tx1"/>
            </a:solidFill>
          </a:ln>
        </p:spPr>
      </p:pic>
      <p:sp>
        <p:nvSpPr>
          <p:cNvPr id="7" name="TextBox 6">
            <a:extLst>
              <a:ext uri="{FF2B5EF4-FFF2-40B4-BE49-F238E27FC236}">
                <a16:creationId xmlns:a16="http://schemas.microsoft.com/office/drawing/2014/main" id="{510220CD-5C51-6FB6-56E4-CF624DA0D2DD}"/>
              </a:ext>
            </a:extLst>
          </p:cNvPr>
          <p:cNvSpPr txBox="1"/>
          <p:nvPr/>
        </p:nvSpPr>
        <p:spPr>
          <a:xfrm>
            <a:off x="4644483" y="1003610"/>
            <a:ext cx="2903034" cy="369332"/>
          </a:xfrm>
          <a:prstGeom prst="rect">
            <a:avLst/>
          </a:prstGeom>
          <a:noFill/>
          <a:ln w="28575">
            <a:solidFill>
              <a:schemeClr val="tx1"/>
            </a:solidFill>
          </a:ln>
        </p:spPr>
        <p:txBody>
          <a:bodyPr wrap="square" rtlCol="0">
            <a:spAutoFit/>
          </a:bodyPr>
          <a:lstStyle/>
          <a:p>
            <a:r>
              <a:rPr lang="vi-VN"/>
              <a:t>AAPM REPORT NO.166</a:t>
            </a:r>
          </a:p>
        </p:txBody>
      </p:sp>
    </p:spTree>
    <p:extLst>
      <p:ext uri="{BB962C8B-B14F-4D97-AF65-F5344CB8AC3E}">
        <p14:creationId xmlns:p14="http://schemas.microsoft.com/office/powerpoint/2010/main" val="1070918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5D21E-44F6-10BA-E6A7-3EBEF20C6D27}"/>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4C3A9623-41B9-28F2-D11A-C880BC2FE543}"/>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3</a:t>
            </a:fld>
            <a:endParaRPr lang="vi-VN"/>
          </a:p>
        </p:txBody>
      </p:sp>
      <p:sp>
        <p:nvSpPr>
          <p:cNvPr id="3" name="Title 1">
            <a:extLst>
              <a:ext uri="{FF2B5EF4-FFF2-40B4-BE49-F238E27FC236}">
                <a16:creationId xmlns:a16="http://schemas.microsoft.com/office/drawing/2014/main" id="{8528A01F-A7A1-9A24-4CED-82BA76D2C4D9}"/>
              </a:ext>
            </a:extLst>
          </p:cNvPr>
          <p:cNvSpPr>
            <a:spLocks noGrp="1"/>
          </p:cNvSpPr>
          <p:nvPr>
            <p:ph type="title"/>
          </p:nvPr>
        </p:nvSpPr>
        <p:spPr>
          <a:xfrm>
            <a:off x="447564" y="983569"/>
            <a:ext cx="3317709" cy="3062062"/>
          </a:xfrm>
        </p:spPr>
        <p:txBody>
          <a:bodyPr/>
          <a:lstStyle/>
          <a:p>
            <a:pPr>
              <a:lnSpc>
                <a:spcPct val="150000"/>
              </a:lnSpc>
            </a:pPr>
            <a:r>
              <a:rPr lang="en-US" sz="3400">
                <a:solidFill>
                  <a:schemeClr val="tx1"/>
                </a:solidFill>
                <a:latin typeface="Lato" panose="020F0502020204030203" pitchFamily="34" charset="0"/>
              </a:rPr>
              <a:t>I. O</a:t>
            </a:r>
            <a:r>
              <a:rPr lang="en-US" sz="3400">
                <a:solidFill>
                  <a:schemeClr val="tx1"/>
                </a:solidFill>
              </a:rPr>
              <a:t>verview</a:t>
            </a:r>
            <a:br>
              <a:rPr lang="en-US" sz="3400">
                <a:solidFill>
                  <a:schemeClr val="tx1"/>
                </a:solidFill>
                <a:latin typeface="Lato" panose="020F0502020204030203" pitchFamily="34" charset="0"/>
              </a:rPr>
            </a:br>
            <a:r>
              <a:rPr lang="en-US" sz="3400">
                <a:solidFill>
                  <a:schemeClr val="tx1"/>
                </a:solidFill>
              </a:rPr>
              <a:t>II. Methods</a:t>
            </a:r>
            <a:br>
              <a:rPr lang="en-US" sz="3400">
                <a:solidFill>
                  <a:schemeClr val="tx1"/>
                </a:solidFill>
              </a:rPr>
            </a:br>
            <a:r>
              <a:rPr lang="en-US" sz="3400">
                <a:solidFill>
                  <a:schemeClr val="tx1"/>
                </a:solidFill>
              </a:rPr>
              <a:t>III. Results</a:t>
            </a:r>
            <a:br>
              <a:rPr lang="en-US" sz="3400">
                <a:solidFill>
                  <a:schemeClr val="tx1"/>
                </a:solidFill>
              </a:rPr>
            </a:br>
            <a:r>
              <a:rPr lang="en-US" sz="3400">
                <a:solidFill>
                  <a:schemeClr val="tx1"/>
                </a:solidFill>
              </a:rPr>
              <a:t>IV. Conclusion</a:t>
            </a:r>
            <a:endParaRPr lang="en-US" sz="3400">
              <a:solidFill>
                <a:schemeClr val="tx1"/>
              </a:solidFill>
              <a:latin typeface="Lato" panose="020F0502020204030203" pitchFamily="34" charset="0"/>
            </a:endParaRPr>
          </a:p>
        </p:txBody>
      </p:sp>
      <p:sp>
        <p:nvSpPr>
          <p:cNvPr id="4" name="TextBox 3">
            <a:extLst>
              <a:ext uri="{FF2B5EF4-FFF2-40B4-BE49-F238E27FC236}">
                <a16:creationId xmlns:a16="http://schemas.microsoft.com/office/drawing/2014/main" id="{4DA9D18A-77A5-6F41-DA2A-63F947E8EC55}"/>
              </a:ext>
            </a:extLst>
          </p:cNvPr>
          <p:cNvSpPr txBox="1"/>
          <p:nvPr/>
        </p:nvSpPr>
        <p:spPr>
          <a:xfrm>
            <a:off x="447564" y="130179"/>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cs typeface="Lato" panose="020F0502020204030203" pitchFamily="34" charset="0"/>
              </a:rPr>
              <a:t>TABLE OF CONTENTS</a:t>
            </a:r>
          </a:p>
        </p:txBody>
      </p:sp>
    </p:spTree>
    <p:extLst>
      <p:ext uri="{BB962C8B-B14F-4D97-AF65-F5344CB8AC3E}">
        <p14:creationId xmlns:p14="http://schemas.microsoft.com/office/powerpoint/2010/main" val="31318270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68F81-496A-8313-AA00-F8B070184FD9}"/>
            </a:ext>
          </a:extLst>
        </p:cNvPr>
        <p:cNvGrpSpPr/>
        <p:nvPr/>
      </p:nvGrpSpPr>
      <p:grpSpPr>
        <a:xfrm>
          <a:off x="0" y="0"/>
          <a:ext cx="0" cy="0"/>
          <a:chOff x="0" y="0"/>
          <a:chExt cx="0" cy="0"/>
        </a:xfrm>
      </p:grpSpPr>
      <p:sp>
        <p:nvSpPr>
          <p:cNvPr id="2" name="Freeform 1">
            <a:extLst>
              <a:ext uri="{FF2B5EF4-FFF2-40B4-BE49-F238E27FC236}">
                <a16:creationId xmlns:a16="http://schemas.microsoft.com/office/drawing/2014/main" id="{944959BC-E001-0DF8-9778-B57C05006248}"/>
              </a:ext>
            </a:extLst>
          </p:cNvPr>
          <p:cNvSpPr/>
          <p:nvPr/>
        </p:nvSpPr>
        <p:spPr>
          <a:xfrm>
            <a:off x="3209400" y="2164680"/>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ndParaRPr>
          </a:p>
        </p:txBody>
      </p:sp>
      <p:sp>
        <p:nvSpPr>
          <p:cNvPr id="5" name="TextBox 4">
            <a:extLst>
              <a:ext uri="{FF2B5EF4-FFF2-40B4-BE49-F238E27FC236}">
                <a16:creationId xmlns:a16="http://schemas.microsoft.com/office/drawing/2014/main" id="{FF3E3327-9B7F-1351-4A13-EA422118A475}"/>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Phụ lục – TCP Poisson</a:t>
            </a:r>
          </a:p>
        </p:txBody>
      </p:sp>
      <p:pic>
        <p:nvPicPr>
          <p:cNvPr id="3" name="Picture 2">
            <a:extLst>
              <a:ext uri="{FF2B5EF4-FFF2-40B4-BE49-F238E27FC236}">
                <a16:creationId xmlns:a16="http://schemas.microsoft.com/office/drawing/2014/main" id="{58F8464B-A8FA-2F1D-06A4-7F354E1501EB}"/>
              </a:ext>
            </a:extLst>
          </p:cNvPr>
          <p:cNvPicPr>
            <a:picLocks noChangeAspect="1"/>
          </p:cNvPicPr>
          <p:nvPr/>
        </p:nvPicPr>
        <p:blipFill>
          <a:blip r:embed="rId2"/>
          <a:stretch>
            <a:fillRect/>
          </a:stretch>
        </p:blipFill>
        <p:spPr>
          <a:xfrm>
            <a:off x="1728438" y="868732"/>
            <a:ext cx="8561679" cy="5668654"/>
          </a:xfrm>
          <a:prstGeom prst="rect">
            <a:avLst/>
          </a:prstGeom>
        </p:spPr>
      </p:pic>
    </p:spTree>
    <p:extLst>
      <p:ext uri="{BB962C8B-B14F-4D97-AF65-F5344CB8AC3E}">
        <p14:creationId xmlns:p14="http://schemas.microsoft.com/office/powerpoint/2010/main" val="17821375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3751C0-9F76-F57A-EBA3-64762AF1767A}"/>
            </a:ext>
          </a:extLst>
        </p:cNvPr>
        <p:cNvGrpSpPr/>
        <p:nvPr/>
      </p:nvGrpSpPr>
      <p:grpSpPr>
        <a:xfrm>
          <a:off x="0" y="0"/>
          <a:ext cx="0" cy="0"/>
          <a:chOff x="0" y="0"/>
          <a:chExt cx="0" cy="0"/>
        </a:xfrm>
      </p:grpSpPr>
      <p:sp>
        <p:nvSpPr>
          <p:cNvPr id="2" name="Freeform 1">
            <a:extLst>
              <a:ext uri="{FF2B5EF4-FFF2-40B4-BE49-F238E27FC236}">
                <a16:creationId xmlns:a16="http://schemas.microsoft.com/office/drawing/2014/main" id="{276584B6-3588-9D85-3BC4-81F7D840F1F9}"/>
              </a:ext>
            </a:extLst>
          </p:cNvPr>
          <p:cNvSpPr/>
          <p:nvPr/>
        </p:nvSpPr>
        <p:spPr>
          <a:xfrm>
            <a:off x="3209400" y="2164680"/>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ndParaRPr>
          </a:p>
        </p:txBody>
      </p:sp>
      <p:sp>
        <p:nvSpPr>
          <p:cNvPr id="5" name="TextBox 4">
            <a:extLst>
              <a:ext uri="{FF2B5EF4-FFF2-40B4-BE49-F238E27FC236}">
                <a16:creationId xmlns:a16="http://schemas.microsoft.com/office/drawing/2014/main" id="{268A7996-ABBE-5CE0-B3D0-41806C7AC1A6}"/>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Phụ lục – TCP Poisson</a:t>
            </a:r>
          </a:p>
        </p:txBody>
      </p:sp>
      <p:pic>
        <p:nvPicPr>
          <p:cNvPr id="4" name="Picture 3">
            <a:extLst>
              <a:ext uri="{FF2B5EF4-FFF2-40B4-BE49-F238E27FC236}">
                <a16:creationId xmlns:a16="http://schemas.microsoft.com/office/drawing/2014/main" id="{08AE5038-4FEC-7862-761B-0F0CBCE144D2}"/>
              </a:ext>
            </a:extLst>
          </p:cNvPr>
          <p:cNvPicPr>
            <a:picLocks noChangeAspect="1"/>
          </p:cNvPicPr>
          <p:nvPr/>
        </p:nvPicPr>
        <p:blipFill>
          <a:blip r:embed="rId2"/>
          <a:stretch>
            <a:fillRect/>
          </a:stretch>
        </p:blipFill>
        <p:spPr>
          <a:xfrm>
            <a:off x="2046972" y="944511"/>
            <a:ext cx="8707656" cy="4968978"/>
          </a:xfrm>
          <a:prstGeom prst="rect">
            <a:avLst/>
          </a:prstGeom>
        </p:spPr>
      </p:pic>
    </p:spTree>
    <p:extLst>
      <p:ext uri="{BB962C8B-B14F-4D97-AF65-F5344CB8AC3E}">
        <p14:creationId xmlns:p14="http://schemas.microsoft.com/office/powerpoint/2010/main" val="13005771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76FA49-85DF-F2E4-61CC-C5C80954EA75}"/>
            </a:ext>
          </a:extLst>
        </p:cNvPr>
        <p:cNvGrpSpPr/>
        <p:nvPr/>
      </p:nvGrpSpPr>
      <p:grpSpPr>
        <a:xfrm>
          <a:off x="0" y="0"/>
          <a:ext cx="0" cy="0"/>
          <a:chOff x="0" y="0"/>
          <a:chExt cx="0" cy="0"/>
        </a:xfrm>
      </p:grpSpPr>
      <p:sp>
        <p:nvSpPr>
          <p:cNvPr id="2" name="Freeform 1">
            <a:extLst>
              <a:ext uri="{FF2B5EF4-FFF2-40B4-BE49-F238E27FC236}">
                <a16:creationId xmlns:a16="http://schemas.microsoft.com/office/drawing/2014/main" id="{DA5027FE-D12C-50AF-9AFC-1EEE4EF49B15}"/>
              </a:ext>
            </a:extLst>
          </p:cNvPr>
          <p:cNvSpPr/>
          <p:nvPr/>
        </p:nvSpPr>
        <p:spPr>
          <a:xfrm>
            <a:off x="3209400" y="2164680"/>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ndParaRPr>
          </a:p>
        </p:txBody>
      </p:sp>
      <p:sp>
        <p:nvSpPr>
          <p:cNvPr id="5" name="TextBox 4">
            <a:extLst>
              <a:ext uri="{FF2B5EF4-FFF2-40B4-BE49-F238E27FC236}">
                <a16:creationId xmlns:a16="http://schemas.microsoft.com/office/drawing/2014/main" id="{51CEDF55-BC1F-B114-BF8D-BA6335B765FB}"/>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Phụ lục – EQD2</a:t>
            </a:r>
          </a:p>
        </p:txBody>
      </p:sp>
      <p:pic>
        <p:nvPicPr>
          <p:cNvPr id="3" name="Picture 2">
            <a:extLst>
              <a:ext uri="{FF2B5EF4-FFF2-40B4-BE49-F238E27FC236}">
                <a16:creationId xmlns:a16="http://schemas.microsoft.com/office/drawing/2014/main" id="{808293F4-C4BA-B3AC-79AB-78A746FAF9BF}"/>
              </a:ext>
            </a:extLst>
          </p:cNvPr>
          <p:cNvPicPr>
            <a:picLocks noChangeAspect="1"/>
          </p:cNvPicPr>
          <p:nvPr/>
        </p:nvPicPr>
        <p:blipFill>
          <a:blip r:embed="rId2"/>
          <a:stretch>
            <a:fillRect/>
          </a:stretch>
        </p:blipFill>
        <p:spPr>
          <a:xfrm>
            <a:off x="213491" y="2128656"/>
            <a:ext cx="11765017" cy="2600688"/>
          </a:xfrm>
          <a:prstGeom prst="rect">
            <a:avLst/>
          </a:prstGeom>
        </p:spPr>
      </p:pic>
    </p:spTree>
    <p:extLst>
      <p:ext uri="{BB962C8B-B14F-4D97-AF65-F5344CB8AC3E}">
        <p14:creationId xmlns:p14="http://schemas.microsoft.com/office/powerpoint/2010/main" val="30334059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FD462-9E86-48F0-4893-F107E79D4B5F}"/>
            </a:ext>
          </a:extLst>
        </p:cNvPr>
        <p:cNvGrpSpPr/>
        <p:nvPr/>
      </p:nvGrpSpPr>
      <p:grpSpPr>
        <a:xfrm>
          <a:off x="0" y="0"/>
          <a:ext cx="0" cy="0"/>
          <a:chOff x="0" y="0"/>
          <a:chExt cx="0" cy="0"/>
        </a:xfrm>
      </p:grpSpPr>
      <p:sp>
        <p:nvSpPr>
          <p:cNvPr id="2" name="Freeform 1">
            <a:extLst>
              <a:ext uri="{FF2B5EF4-FFF2-40B4-BE49-F238E27FC236}">
                <a16:creationId xmlns:a16="http://schemas.microsoft.com/office/drawing/2014/main" id="{D27CE913-FDD8-452E-ECBA-4A6442E91150}"/>
              </a:ext>
            </a:extLst>
          </p:cNvPr>
          <p:cNvSpPr/>
          <p:nvPr/>
        </p:nvSpPr>
        <p:spPr>
          <a:xfrm>
            <a:off x="3209400" y="2164680"/>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ndParaRPr>
          </a:p>
        </p:txBody>
      </p:sp>
      <p:sp>
        <p:nvSpPr>
          <p:cNvPr id="5" name="TextBox 4">
            <a:extLst>
              <a:ext uri="{FF2B5EF4-FFF2-40B4-BE49-F238E27FC236}">
                <a16:creationId xmlns:a16="http://schemas.microsoft.com/office/drawing/2014/main" id="{EE22E870-FD9D-90BA-5C6F-38BEEEDD225C}"/>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Phụ lục – Dose response curve</a:t>
            </a:r>
          </a:p>
        </p:txBody>
      </p:sp>
      <p:pic>
        <p:nvPicPr>
          <p:cNvPr id="4" name="Picture 3" descr="A graph showing a curve and a line&#10;&#10;AI-generated content may be incorrect.">
            <a:extLst>
              <a:ext uri="{FF2B5EF4-FFF2-40B4-BE49-F238E27FC236}">
                <a16:creationId xmlns:a16="http://schemas.microsoft.com/office/drawing/2014/main" id="{822EA768-99A2-AE3A-A0CF-120A689FD7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126" y="1189977"/>
            <a:ext cx="7359348" cy="4478046"/>
          </a:xfrm>
          <a:prstGeom prst="rect">
            <a:avLst/>
          </a:prstGeom>
        </p:spPr>
      </p:pic>
    </p:spTree>
    <p:extLst>
      <p:ext uri="{BB962C8B-B14F-4D97-AF65-F5344CB8AC3E}">
        <p14:creationId xmlns:p14="http://schemas.microsoft.com/office/powerpoint/2010/main" val="8406182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4DD39D-700B-5F2F-76B3-FE92A78D07E9}"/>
            </a:ext>
          </a:extLst>
        </p:cNvPr>
        <p:cNvGrpSpPr/>
        <p:nvPr/>
      </p:nvGrpSpPr>
      <p:grpSpPr>
        <a:xfrm>
          <a:off x="0" y="0"/>
          <a:ext cx="0" cy="0"/>
          <a:chOff x="0" y="0"/>
          <a:chExt cx="0" cy="0"/>
        </a:xfrm>
      </p:grpSpPr>
      <p:sp>
        <p:nvSpPr>
          <p:cNvPr id="2" name="Freeform 1">
            <a:extLst>
              <a:ext uri="{FF2B5EF4-FFF2-40B4-BE49-F238E27FC236}">
                <a16:creationId xmlns:a16="http://schemas.microsoft.com/office/drawing/2014/main" id="{0A7C6C44-8482-435B-205E-3BE329F2229F}"/>
              </a:ext>
            </a:extLst>
          </p:cNvPr>
          <p:cNvSpPr/>
          <p:nvPr/>
        </p:nvSpPr>
        <p:spPr>
          <a:xfrm>
            <a:off x="3209400" y="2164680"/>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ndParaRPr>
          </a:p>
        </p:txBody>
      </p:sp>
      <p:sp>
        <p:nvSpPr>
          <p:cNvPr id="5" name="TextBox 4">
            <a:extLst>
              <a:ext uri="{FF2B5EF4-FFF2-40B4-BE49-F238E27FC236}">
                <a16:creationId xmlns:a16="http://schemas.microsoft.com/office/drawing/2014/main" id="{EC524A6B-068F-E0D5-F51C-CA5CFD0D882C}"/>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Phụ lục – Tính toán tham số tối ưu</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027DB49-95E6-2102-E50D-E3E989B5A1D1}"/>
                  </a:ext>
                </a:extLst>
              </p:cNvPr>
              <p:cNvSpPr txBox="1"/>
              <p:nvPr/>
            </p:nvSpPr>
            <p:spPr>
              <a:xfrm>
                <a:off x="345687" y="880947"/>
                <a:ext cx="11296185" cy="4785797"/>
              </a:xfrm>
              <a:prstGeom prst="rect">
                <a:avLst/>
              </a:prstGeom>
              <a:noFill/>
            </p:spPr>
            <p:txBody>
              <a:bodyPr wrap="square" rtlCol="0">
                <a:spAutoFit/>
              </a:bodyPr>
              <a:lstStyle/>
              <a:p>
                <a:pPr>
                  <a:lnSpc>
                    <a:spcPct val="150000"/>
                  </a:lnSpc>
                </a:pPr>
                <a:r>
                  <a:rPr lang="en-US">
                    <a:latin typeface="Lato" panose="020F0502020204030203" pitchFamily="34" charset="0"/>
                    <a:ea typeface="Lato" panose="020F0502020204030203" pitchFamily="34" charset="0"/>
                    <a:cs typeface="Lato" panose="020F0502020204030203" pitchFamily="34" charset="0"/>
                  </a:rPr>
                  <a:t>Áp dụng MLE (Maximum Likelihood Estimate)</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Tính NTCP và thử nhiều tổ hợp giá trị (a, D</a:t>
                </a:r>
                <a:r>
                  <a:rPr lang="en-US" baseline="-25000">
                    <a:latin typeface="Lato" panose="020F0502020204030203" pitchFamily="34" charset="0"/>
                    <a:ea typeface="Lato" panose="020F0502020204030203" pitchFamily="34" charset="0"/>
                    <a:cs typeface="Lato" panose="020F0502020204030203" pitchFamily="34" charset="0"/>
                  </a:rPr>
                  <a:t>50</a:t>
                </a:r>
                <a:r>
                  <a:rPr lang="en-US">
                    <a:latin typeface="Lato" panose="020F0502020204030203" pitchFamily="34" charset="0"/>
                    <a:ea typeface="Lato" panose="020F0502020204030203" pitchFamily="34" charset="0"/>
                    <a:cs typeface="Lato" panose="020F0502020204030203" pitchFamily="34" charset="0"/>
                  </a:rPr>
                  <a:t>, m) </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So sánh NTCP với kết quả thực tế (có biến chứng hay không)</a:t>
                </a:r>
              </a:p>
              <a:p>
                <a:pPr marL="285750" indent="-285750">
                  <a:lnSpc>
                    <a:spcPct val="150000"/>
                  </a:lnSpc>
                  <a:buFont typeface="Wingdings" panose="05000000000000000000" pitchFamily="2" charset="2"/>
                  <a:buChar char="à"/>
                </a:pPr>
                <a:r>
                  <a:rPr lang="en-US">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Tính Log-Likelihood (LLH)</a:t>
                </a:r>
              </a:p>
              <a:p>
                <a:pPr marL="285750" indent="-285750">
                  <a:lnSpc>
                    <a:spcPct val="150000"/>
                  </a:lnSpc>
                  <a:buFont typeface="Wingdings" panose="05000000000000000000" pitchFamily="2" charset="2"/>
                  <a:buChar char="à"/>
                </a:pPr>
                <a:r>
                  <a:rPr lang="en-US">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Tổ hợp nào có LLH lớn nhất  bộ tham số tối ưu</a:t>
                </a:r>
              </a:p>
              <a:p>
                <a:pPr algn="ctr">
                  <a:lnSpc>
                    <a:spcPct val="150000"/>
                  </a:lnSpc>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Lato" panose="020F0502020204030203" pitchFamily="34" charset="0"/>
                          <a:cs typeface="Lato" panose="020F0502020204030203" pitchFamily="34" charset="0"/>
                        </a:rPr>
                        <m:t>𝐿𝐿𝐻</m:t>
                      </m:r>
                      <m:r>
                        <a:rPr lang="en-US" b="0" i="1" smtClean="0">
                          <a:latin typeface="Cambria Math" panose="02040503050406030204" pitchFamily="18" charset="0"/>
                          <a:ea typeface="Lato" panose="020F0502020204030203" pitchFamily="34" charset="0"/>
                          <a:cs typeface="Lato" panose="020F0502020204030203" pitchFamily="34" charset="0"/>
                        </a:rPr>
                        <m:t>= </m:t>
                      </m:r>
                      <m:nary>
                        <m:naryPr>
                          <m:chr m:val="∑"/>
                          <m:supHide m:val="on"/>
                          <m:ctrlPr>
                            <a:rPr lang="en-US" b="0" i="1" smtClean="0">
                              <a:latin typeface="Cambria Math" panose="02040503050406030204" pitchFamily="18" charset="0"/>
                              <a:ea typeface="Lato" panose="020F0502020204030203" pitchFamily="34" charset="0"/>
                              <a:cs typeface="Lato" panose="020F0502020204030203" pitchFamily="34" charset="0"/>
                            </a:rPr>
                          </m:ctrlPr>
                        </m:naryPr>
                        <m:sub>
                          <m:r>
                            <m:rPr>
                              <m:brk m:alnAt="7"/>
                            </m:rPr>
                            <a:rPr lang="en-US" b="0" i="1" smtClean="0">
                              <a:latin typeface="Cambria Math" panose="02040503050406030204" pitchFamily="18" charset="0"/>
                              <a:ea typeface="Lato" panose="020F0502020204030203" pitchFamily="34" charset="0"/>
                              <a:cs typeface="Lato" panose="020F0502020204030203" pitchFamily="34" charset="0"/>
                            </a:rPr>
                            <m:t>𝑡</m:t>
                          </m:r>
                          <m:r>
                            <a:rPr lang="en-US" b="0" i="1" smtClean="0">
                              <a:latin typeface="Cambria Math" panose="02040503050406030204" pitchFamily="18" charset="0"/>
                              <a:ea typeface="Lato" panose="020F0502020204030203" pitchFamily="34" charset="0"/>
                              <a:cs typeface="Lato" panose="020F0502020204030203" pitchFamily="34" charset="0"/>
                            </a:rPr>
                            <m:t>𝑜𝑥</m:t>
                          </m:r>
                          <m:r>
                            <a:rPr lang="en-US" b="0" i="1" smtClean="0">
                              <a:latin typeface="Cambria Math" panose="02040503050406030204" pitchFamily="18" charset="0"/>
                              <a:ea typeface="Lato" panose="020F0502020204030203" pitchFamily="34" charset="0"/>
                              <a:cs typeface="Lato" panose="020F0502020204030203" pitchFamily="34" charset="0"/>
                            </a:rPr>
                            <m:t>=1</m:t>
                          </m:r>
                        </m:sub>
                        <m:sup/>
                        <m:e>
                          <m:r>
                            <a:rPr lang="en-US" b="0" i="1" smtClean="0">
                              <a:latin typeface="Cambria Math" panose="02040503050406030204" pitchFamily="18" charset="0"/>
                              <a:ea typeface="Lato" panose="020F0502020204030203" pitchFamily="34" charset="0"/>
                              <a:cs typeface="Lato" panose="020F0502020204030203" pitchFamily="34" charset="0"/>
                            </a:rPr>
                            <m:t>𝑙𝑛</m:t>
                          </m:r>
                          <m:d>
                            <m:dPr>
                              <m:ctrlPr>
                                <a:rPr lang="en-US" b="0" i="1" smtClean="0">
                                  <a:latin typeface="Cambria Math" panose="02040503050406030204" pitchFamily="18" charset="0"/>
                                  <a:ea typeface="Lato" panose="020F0502020204030203" pitchFamily="34" charset="0"/>
                                  <a:cs typeface="Lato" panose="020F0502020204030203" pitchFamily="34" charset="0"/>
                                </a:rPr>
                              </m:ctrlPr>
                            </m:dPr>
                            <m:e>
                              <m:r>
                                <a:rPr lang="en-US" b="0" i="1" smtClean="0">
                                  <a:latin typeface="Cambria Math" panose="02040503050406030204" pitchFamily="18" charset="0"/>
                                  <a:ea typeface="Lato" panose="020F0502020204030203" pitchFamily="34" charset="0"/>
                                  <a:cs typeface="Lato" panose="020F0502020204030203" pitchFamily="34" charset="0"/>
                                </a:rPr>
                                <m:t>𝑁𝑇𝐶𝑃</m:t>
                              </m:r>
                              <m:d>
                                <m:dPr>
                                  <m:ctrlPr>
                                    <a:rPr lang="en-US" b="0" i="1" smtClean="0">
                                      <a:latin typeface="Cambria Math" panose="02040503050406030204" pitchFamily="18" charset="0"/>
                                      <a:ea typeface="Lato" panose="020F0502020204030203" pitchFamily="34" charset="0"/>
                                      <a:cs typeface="Lato" panose="020F0502020204030203" pitchFamily="34" charset="0"/>
                                    </a:rPr>
                                  </m:ctrlPr>
                                </m:dPr>
                                <m:e>
                                  <m:r>
                                    <a:rPr lang="en-US" b="0" i="1" smtClean="0">
                                      <a:latin typeface="Cambria Math" panose="02040503050406030204" pitchFamily="18" charset="0"/>
                                      <a:ea typeface="Lato" panose="020F0502020204030203" pitchFamily="34" charset="0"/>
                                      <a:cs typeface="Lato" panose="020F0502020204030203" pitchFamily="34" charset="0"/>
                                    </a:rPr>
                                    <m:t>𝑎</m:t>
                                  </m:r>
                                  <m:r>
                                    <a:rPr lang="en-US" b="0" i="1" smtClean="0">
                                      <a:latin typeface="Cambria Math" panose="02040503050406030204" pitchFamily="18" charset="0"/>
                                      <a:ea typeface="Lato" panose="020F0502020204030203" pitchFamily="34" charset="0"/>
                                      <a:cs typeface="Lato" panose="020F0502020204030203" pitchFamily="34" charset="0"/>
                                    </a:rPr>
                                    <m:t>, </m:t>
                                  </m:r>
                                  <m:r>
                                    <a:rPr lang="en-US" b="0" i="1" smtClean="0">
                                      <a:latin typeface="Cambria Math" panose="02040503050406030204" pitchFamily="18" charset="0"/>
                                      <a:ea typeface="Lato" panose="020F0502020204030203" pitchFamily="34" charset="0"/>
                                      <a:cs typeface="Lato" panose="020F0502020204030203" pitchFamily="34" charset="0"/>
                                    </a:rPr>
                                    <m:t>𝑚</m:t>
                                  </m:r>
                                  <m:r>
                                    <a:rPr lang="en-US" b="0" i="1" smtClean="0">
                                      <a:latin typeface="Cambria Math" panose="02040503050406030204" pitchFamily="18" charset="0"/>
                                      <a:ea typeface="Lato" panose="020F0502020204030203" pitchFamily="34" charset="0"/>
                                      <a:cs typeface="Lato" panose="020F0502020204030203" pitchFamily="34" charset="0"/>
                                    </a:rPr>
                                    <m:t>,</m:t>
                                  </m:r>
                                  <m:sSub>
                                    <m:sSubPr>
                                      <m:ctrlPr>
                                        <a:rPr lang="en-US" b="0" i="1" smtClean="0">
                                          <a:latin typeface="Cambria Math" panose="02040503050406030204" pitchFamily="18" charset="0"/>
                                          <a:ea typeface="Lato" panose="020F0502020204030203" pitchFamily="34" charset="0"/>
                                          <a:cs typeface="Lato" panose="020F0502020204030203" pitchFamily="34" charset="0"/>
                                        </a:rPr>
                                      </m:ctrlPr>
                                    </m:sSubPr>
                                    <m:e>
                                      <m:r>
                                        <a:rPr lang="en-US" b="0" i="1" smtClean="0">
                                          <a:latin typeface="Cambria Math" panose="02040503050406030204" pitchFamily="18" charset="0"/>
                                          <a:ea typeface="Lato" panose="020F0502020204030203" pitchFamily="34" charset="0"/>
                                          <a:cs typeface="Lato" panose="020F0502020204030203" pitchFamily="34" charset="0"/>
                                        </a:rPr>
                                        <m:t>𝐷</m:t>
                                      </m:r>
                                    </m:e>
                                    <m:sub>
                                      <m:r>
                                        <a:rPr lang="en-US" b="0" i="1" smtClean="0">
                                          <a:latin typeface="Cambria Math" panose="02040503050406030204" pitchFamily="18" charset="0"/>
                                          <a:ea typeface="Lato" panose="020F0502020204030203" pitchFamily="34" charset="0"/>
                                          <a:cs typeface="Lato" panose="020F0502020204030203" pitchFamily="34" charset="0"/>
                                        </a:rPr>
                                        <m:t>50</m:t>
                                      </m:r>
                                    </m:sub>
                                  </m:sSub>
                                </m:e>
                              </m:d>
                            </m:e>
                          </m:d>
                          <m:r>
                            <a:rPr lang="en-US" b="0" i="1" smtClean="0">
                              <a:latin typeface="Cambria Math" panose="02040503050406030204" pitchFamily="18" charset="0"/>
                              <a:ea typeface="Lato" panose="020F0502020204030203" pitchFamily="34" charset="0"/>
                              <a:cs typeface="Lato" panose="020F0502020204030203" pitchFamily="34" charset="0"/>
                            </a:rPr>
                            <m:t>+</m:t>
                          </m:r>
                          <m:nary>
                            <m:naryPr>
                              <m:chr m:val="∑"/>
                              <m:supHide m:val="on"/>
                              <m:ctrlPr>
                                <a:rPr lang="en-US" i="1">
                                  <a:latin typeface="Cambria Math" panose="02040503050406030204" pitchFamily="18" charset="0"/>
                                  <a:ea typeface="Lato" panose="020F0502020204030203" pitchFamily="34" charset="0"/>
                                  <a:cs typeface="Lato" panose="020F0502020204030203" pitchFamily="34" charset="0"/>
                                </a:rPr>
                              </m:ctrlPr>
                            </m:naryPr>
                            <m:sub>
                              <m:r>
                                <m:rPr>
                                  <m:brk m:alnAt="7"/>
                                </m:rPr>
                                <a:rPr lang="en-US" i="1">
                                  <a:latin typeface="Cambria Math" panose="02040503050406030204" pitchFamily="18" charset="0"/>
                                  <a:ea typeface="Lato" panose="020F0502020204030203" pitchFamily="34" charset="0"/>
                                  <a:cs typeface="Lato" panose="020F0502020204030203" pitchFamily="34" charset="0"/>
                                </a:rPr>
                                <m:t>𝑡</m:t>
                              </m:r>
                              <m:r>
                                <a:rPr lang="en-US" i="1">
                                  <a:latin typeface="Cambria Math" panose="02040503050406030204" pitchFamily="18" charset="0"/>
                                  <a:ea typeface="Lato" panose="020F0502020204030203" pitchFamily="34" charset="0"/>
                                  <a:cs typeface="Lato" panose="020F0502020204030203" pitchFamily="34" charset="0"/>
                                </a:rPr>
                                <m:t>𝑜𝑥</m:t>
                              </m:r>
                              <m:r>
                                <a:rPr lang="en-US" i="1">
                                  <a:latin typeface="Cambria Math" panose="02040503050406030204" pitchFamily="18" charset="0"/>
                                  <a:ea typeface="Lato" panose="020F0502020204030203" pitchFamily="34" charset="0"/>
                                  <a:cs typeface="Lato" panose="020F0502020204030203" pitchFamily="34" charset="0"/>
                                </a:rPr>
                                <m:t>=0</m:t>
                              </m:r>
                            </m:sub>
                            <m:sup/>
                            <m:e>
                              <m:r>
                                <a:rPr lang="en-US" i="1">
                                  <a:latin typeface="Cambria Math" panose="02040503050406030204" pitchFamily="18" charset="0"/>
                                  <a:ea typeface="Lato" panose="020F0502020204030203" pitchFamily="34" charset="0"/>
                                  <a:cs typeface="Lato" panose="020F0502020204030203" pitchFamily="34" charset="0"/>
                                </a:rPr>
                                <m:t>𝑙𝑛</m:t>
                              </m:r>
                              <m:d>
                                <m:dPr>
                                  <m:ctrlPr>
                                    <a:rPr lang="en-US" i="1">
                                      <a:latin typeface="Cambria Math" panose="02040503050406030204" pitchFamily="18" charset="0"/>
                                      <a:ea typeface="Lato" panose="020F0502020204030203" pitchFamily="34" charset="0"/>
                                      <a:cs typeface="Lato" panose="020F0502020204030203" pitchFamily="34" charset="0"/>
                                    </a:rPr>
                                  </m:ctrlPr>
                                </m:dPr>
                                <m:e>
                                  <m:r>
                                    <a:rPr lang="en-US" b="0" i="1" smtClean="0">
                                      <a:latin typeface="Cambria Math" panose="02040503050406030204" pitchFamily="18" charset="0"/>
                                      <a:ea typeface="Lato" panose="020F0502020204030203" pitchFamily="34" charset="0"/>
                                      <a:cs typeface="Lato" panose="020F0502020204030203" pitchFamily="34" charset="0"/>
                                    </a:rPr>
                                    <m:t>1−</m:t>
                                  </m:r>
                                  <m:r>
                                    <a:rPr lang="en-US" i="1">
                                      <a:latin typeface="Cambria Math" panose="02040503050406030204" pitchFamily="18" charset="0"/>
                                      <a:ea typeface="Lato" panose="020F0502020204030203" pitchFamily="34" charset="0"/>
                                      <a:cs typeface="Lato" panose="020F0502020204030203" pitchFamily="34" charset="0"/>
                                    </a:rPr>
                                    <m:t>𝑁𝑇𝐶𝑃</m:t>
                                  </m:r>
                                  <m:d>
                                    <m:dPr>
                                      <m:ctrlPr>
                                        <a:rPr lang="en-US" i="1">
                                          <a:latin typeface="Cambria Math" panose="02040503050406030204" pitchFamily="18" charset="0"/>
                                          <a:ea typeface="Lato" panose="020F0502020204030203" pitchFamily="34" charset="0"/>
                                          <a:cs typeface="Lato" panose="020F0502020204030203" pitchFamily="34" charset="0"/>
                                        </a:rPr>
                                      </m:ctrlPr>
                                    </m:dPr>
                                    <m:e>
                                      <m:r>
                                        <a:rPr lang="en-US" i="1">
                                          <a:latin typeface="Cambria Math" panose="02040503050406030204" pitchFamily="18" charset="0"/>
                                          <a:ea typeface="Lato" panose="020F0502020204030203" pitchFamily="34" charset="0"/>
                                          <a:cs typeface="Lato" panose="020F0502020204030203" pitchFamily="34" charset="0"/>
                                        </a:rPr>
                                        <m:t>𝑎</m:t>
                                      </m:r>
                                      <m:r>
                                        <a:rPr lang="en-US" i="1">
                                          <a:latin typeface="Cambria Math" panose="02040503050406030204" pitchFamily="18" charset="0"/>
                                          <a:ea typeface="Lato" panose="020F0502020204030203" pitchFamily="34" charset="0"/>
                                          <a:cs typeface="Lato" panose="020F0502020204030203" pitchFamily="34" charset="0"/>
                                        </a:rPr>
                                        <m:t>, </m:t>
                                      </m:r>
                                      <m:r>
                                        <a:rPr lang="en-US" i="1">
                                          <a:latin typeface="Cambria Math" panose="02040503050406030204" pitchFamily="18" charset="0"/>
                                          <a:ea typeface="Lato" panose="020F0502020204030203" pitchFamily="34" charset="0"/>
                                          <a:cs typeface="Lato" panose="020F0502020204030203" pitchFamily="34" charset="0"/>
                                        </a:rPr>
                                        <m:t>𝑚</m:t>
                                      </m:r>
                                      <m:r>
                                        <a:rPr lang="en-US" i="1">
                                          <a:latin typeface="Cambria Math" panose="02040503050406030204" pitchFamily="18" charset="0"/>
                                          <a:ea typeface="Lato" panose="020F0502020204030203" pitchFamily="34" charset="0"/>
                                          <a:cs typeface="Lato" panose="020F0502020204030203" pitchFamily="34" charset="0"/>
                                        </a:rPr>
                                        <m:t>,</m:t>
                                      </m:r>
                                      <m:sSub>
                                        <m:sSubPr>
                                          <m:ctrlPr>
                                            <a:rPr lang="en-US" i="1">
                                              <a:latin typeface="Cambria Math" panose="02040503050406030204" pitchFamily="18" charset="0"/>
                                              <a:ea typeface="Lato" panose="020F0502020204030203" pitchFamily="34" charset="0"/>
                                              <a:cs typeface="Lato" panose="020F0502020204030203" pitchFamily="34" charset="0"/>
                                            </a:rPr>
                                          </m:ctrlPr>
                                        </m:sSubPr>
                                        <m:e>
                                          <m:r>
                                            <a:rPr lang="en-US" i="1">
                                              <a:latin typeface="Cambria Math" panose="02040503050406030204" pitchFamily="18" charset="0"/>
                                              <a:ea typeface="Lato" panose="020F0502020204030203" pitchFamily="34" charset="0"/>
                                              <a:cs typeface="Lato" panose="020F0502020204030203" pitchFamily="34" charset="0"/>
                                            </a:rPr>
                                            <m:t>𝐷</m:t>
                                          </m:r>
                                        </m:e>
                                        <m:sub>
                                          <m:r>
                                            <a:rPr lang="en-US" i="1">
                                              <a:latin typeface="Cambria Math" panose="02040503050406030204" pitchFamily="18" charset="0"/>
                                              <a:ea typeface="Lato" panose="020F0502020204030203" pitchFamily="34" charset="0"/>
                                              <a:cs typeface="Lato" panose="020F0502020204030203" pitchFamily="34" charset="0"/>
                                            </a:rPr>
                                            <m:t>50</m:t>
                                          </m:r>
                                        </m:sub>
                                      </m:sSub>
                                    </m:e>
                                  </m:d>
                                </m:e>
                              </m:d>
                            </m:e>
                          </m:nary>
                        </m:e>
                      </m:nary>
                    </m:oMath>
                  </m:oMathPara>
                </a14:m>
                <a:endParaRPr lang="en-US">
                  <a:latin typeface="Lato" panose="020F0502020204030203" pitchFamily="34" charset="0"/>
                  <a:ea typeface="Lato" panose="020F0502020204030203" pitchFamily="34" charset="0"/>
                  <a:cs typeface="Lato" panose="020F0502020204030203" pitchFamily="34" charset="0"/>
                </a:endParaRPr>
              </a:p>
              <a:p>
                <a:pPr marL="285750" indent="-285750" algn="just">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Tox = 1: có biến chứng</a:t>
                </a:r>
              </a:p>
              <a:p>
                <a:pPr marL="285750" indent="-285750" algn="just">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Tox = 0: không biến chứng</a:t>
                </a:r>
              </a:p>
              <a:p>
                <a:pPr marL="285750" indent="-285750" algn="just">
                  <a:lnSpc>
                    <a:spcPct val="150000"/>
                  </a:lnSpc>
                  <a:buFont typeface="Wingdings" panose="05000000000000000000" pitchFamily="2" charset="2"/>
                  <a:buChar char="à"/>
                </a:pPr>
                <a:r>
                  <a:rPr lang="en-US">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Tùy vào việc gán tox  sử dụng công thức tính LLH khác nhau</a:t>
                </a:r>
              </a:p>
              <a:p>
                <a:pPr marL="285750" indent="-285750" algn="just">
                  <a:lnSpc>
                    <a:spcPct val="150000"/>
                  </a:lnSpc>
                  <a:buFont typeface="Wingdings" panose="05000000000000000000" pitchFamily="2" charset="2"/>
                  <a:buChar char="à"/>
                </a:pPr>
                <a:r>
                  <a:rPr lang="en-US">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LLH càng gần 0 thì mô hình càng chính xác</a:t>
                </a:r>
                <a:endParaRPr lang="vi-VN">
                  <a:latin typeface="Lato" panose="020F0502020204030203" pitchFamily="34" charset="0"/>
                  <a:ea typeface="Lato" panose="020F0502020204030203" pitchFamily="34" charset="0"/>
                  <a:cs typeface="Lato" panose="020F0502020204030203" pitchFamily="34" charset="0"/>
                </a:endParaRPr>
              </a:p>
            </p:txBody>
          </p:sp>
        </mc:Choice>
        <mc:Fallback xmlns="">
          <p:sp>
            <p:nvSpPr>
              <p:cNvPr id="3" name="TextBox 2">
                <a:extLst>
                  <a:ext uri="{FF2B5EF4-FFF2-40B4-BE49-F238E27FC236}">
                    <a16:creationId xmlns:a16="http://schemas.microsoft.com/office/drawing/2014/main" id="{0027DB49-95E6-2102-E50D-E3E989B5A1D1}"/>
                  </a:ext>
                </a:extLst>
              </p:cNvPr>
              <p:cNvSpPr txBox="1">
                <a:spLocks noRot="1" noChangeAspect="1" noMove="1" noResize="1" noEditPoints="1" noAdjustHandles="1" noChangeArrowheads="1" noChangeShapeType="1" noTextEdit="1"/>
              </p:cNvSpPr>
              <p:nvPr/>
            </p:nvSpPr>
            <p:spPr>
              <a:xfrm>
                <a:off x="345687" y="880947"/>
                <a:ext cx="11296185" cy="4785797"/>
              </a:xfrm>
              <a:prstGeom prst="rect">
                <a:avLst/>
              </a:prstGeom>
              <a:blipFill>
                <a:blip r:embed="rId2"/>
                <a:stretch>
                  <a:fillRect l="-486" b="-1019"/>
                </a:stretch>
              </a:blipFill>
            </p:spPr>
            <p:txBody>
              <a:bodyPr/>
              <a:lstStyle/>
              <a:p>
                <a:r>
                  <a:rPr lang="vi-VN">
                    <a:noFill/>
                  </a:rPr>
                  <a:t> </a:t>
                </a:r>
              </a:p>
            </p:txBody>
          </p:sp>
        </mc:Fallback>
      </mc:AlternateContent>
    </p:spTree>
    <p:extLst>
      <p:ext uri="{BB962C8B-B14F-4D97-AF65-F5344CB8AC3E}">
        <p14:creationId xmlns:p14="http://schemas.microsoft.com/office/powerpoint/2010/main" val="3209335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5E1DA-9FDB-1572-FEC2-AD30C64DF7BD}"/>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D3B5B4C2-F5EC-C97D-6136-B6841F9F86BA}"/>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 Overview</a:t>
            </a:r>
          </a:p>
        </p:txBody>
      </p:sp>
      <p:sp>
        <p:nvSpPr>
          <p:cNvPr id="8" name="TextBox 7">
            <a:extLst>
              <a:ext uri="{FF2B5EF4-FFF2-40B4-BE49-F238E27FC236}">
                <a16:creationId xmlns:a16="http://schemas.microsoft.com/office/drawing/2014/main" id="{1272AB70-E511-B9F4-5484-E5D10B47EE09}"/>
              </a:ext>
            </a:extLst>
          </p:cNvPr>
          <p:cNvSpPr txBox="1"/>
          <p:nvPr/>
        </p:nvSpPr>
        <p:spPr>
          <a:xfrm>
            <a:off x="7053278" y="5709100"/>
            <a:ext cx="4206465" cy="646331"/>
          </a:xfrm>
          <a:prstGeom prst="rect">
            <a:avLst/>
          </a:prstGeom>
          <a:noFill/>
        </p:spPr>
        <p:txBody>
          <a:bodyPr wrap="square" rtlCol="0">
            <a:spAutoFit/>
          </a:bodyPr>
          <a:lstStyle/>
          <a:p>
            <a:pPr algn="ctr"/>
            <a:r>
              <a:rPr lang="en-US">
                <a:latin typeface="Lato" panose="020F0502020204030203" pitchFamily="34" charset="0"/>
              </a:rPr>
              <a:t>Cancer incidence in Vietnam according to GLOBOCAN 2022.</a:t>
            </a:r>
          </a:p>
        </p:txBody>
      </p:sp>
      <p:sp>
        <p:nvSpPr>
          <p:cNvPr id="9" name="TextBox 8">
            <a:extLst>
              <a:ext uri="{FF2B5EF4-FFF2-40B4-BE49-F238E27FC236}">
                <a16:creationId xmlns:a16="http://schemas.microsoft.com/office/drawing/2014/main" id="{60E15F83-76AE-877E-1AF2-301EB2D61ACA}"/>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4</a:t>
            </a:fld>
            <a:endParaRPr lang="vi-VN"/>
          </a:p>
        </p:txBody>
      </p:sp>
      <p:grpSp>
        <p:nvGrpSpPr>
          <p:cNvPr id="23" name="Group 22">
            <a:extLst>
              <a:ext uri="{FF2B5EF4-FFF2-40B4-BE49-F238E27FC236}">
                <a16:creationId xmlns:a16="http://schemas.microsoft.com/office/drawing/2014/main" id="{0220AA2E-D2D2-D099-F354-9AAB2D7E1078}"/>
              </a:ext>
            </a:extLst>
          </p:cNvPr>
          <p:cNvGrpSpPr/>
          <p:nvPr/>
        </p:nvGrpSpPr>
        <p:grpSpPr>
          <a:xfrm>
            <a:off x="576873" y="1378077"/>
            <a:ext cx="5409809" cy="4455702"/>
            <a:chOff x="576873" y="1022477"/>
            <a:chExt cx="5409809" cy="4455702"/>
          </a:xfrm>
        </p:grpSpPr>
        <p:sp>
          <p:nvSpPr>
            <p:cNvPr id="5" name="Freeform 1">
              <a:extLst>
                <a:ext uri="{FF2B5EF4-FFF2-40B4-BE49-F238E27FC236}">
                  <a16:creationId xmlns:a16="http://schemas.microsoft.com/office/drawing/2014/main" id="{8CBBB4C7-A33E-B485-6D34-3481BBA2427E}"/>
                </a:ext>
              </a:extLst>
            </p:cNvPr>
            <p:cNvSpPr/>
            <p:nvPr/>
          </p:nvSpPr>
          <p:spPr>
            <a:xfrm>
              <a:off x="3209400" y="2164680"/>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ndParaRPr>
            </a:p>
          </p:txBody>
        </p:sp>
        <p:sp>
          <p:nvSpPr>
            <p:cNvPr id="12" name="Freeform 1">
              <a:extLst>
                <a:ext uri="{FF2B5EF4-FFF2-40B4-BE49-F238E27FC236}">
                  <a16:creationId xmlns:a16="http://schemas.microsoft.com/office/drawing/2014/main" id="{C7E86D3A-AD5D-5E26-5F33-5C92C19EB5C2}"/>
                </a:ext>
              </a:extLst>
            </p:cNvPr>
            <p:cNvSpPr/>
            <p:nvPr/>
          </p:nvSpPr>
          <p:spPr>
            <a:xfrm>
              <a:off x="4241626" y="1829616"/>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ndParaRPr>
            </a:p>
          </p:txBody>
        </p:sp>
        <p:sp>
          <p:nvSpPr>
            <p:cNvPr id="17" name="Rectangle 16">
              <a:extLst>
                <a:ext uri="{FF2B5EF4-FFF2-40B4-BE49-F238E27FC236}">
                  <a16:creationId xmlns:a16="http://schemas.microsoft.com/office/drawing/2014/main" id="{3008B523-62B3-0A88-1161-818D764E3CE0}"/>
                </a:ext>
              </a:extLst>
            </p:cNvPr>
            <p:cNvSpPr/>
            <p:nvPr/>
          </p:nvSpPr>
          <p:spPr>
            <a:xfrm>
              <a:off x="1199374" y="4517491"/>
              <a:ext cx="1846847" cy="96068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Brachytherapy</a:t>
              </a:r>
            </a:p>
          </p:txBody>
        </p:sp>
        <p:sp>
          <p:nvSpPr>
            <p:cNvPr id="18" name="Rectangle 17">
              <a:extLst>
                <a:ext uri="{FF2B5EF4-FFF2-40B4-BE49-F238E27FC236}">
                  <a16:creationId xmlns:a16="http://schemas.microsoft.com/office/drawing/2014/main" id="{599B7061-7CF9-88C2-7628-8741AC9C57B1}"/>
                </a:ext>
              </a:extLst>
            </p:cNvPr>
            <p:cNvSpPr/>
            <p:nvPr/>
          </p:nvSpPr>
          <p:spPr>
            <a:xfrm>
              <a:off x="3493091" y="4517491"/>
              <a:ext cx="1846847" cy="96068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EBRT</a:t>
              </a:r>
            </a:p>
          </p:txBody>
        </p:sp>
        <p:cxnSp>
          <p:nvCxnSpPr>
            <p:cNvPr id="19" name="Connector: Elbow 18">
              <a:extLst>
                <a:ext uri="{FF2B5EF4-FFF2-40B4-BE49-F238E27FC236}">
                  <a16:creationId xmlns:a16="http://schemas.microsoft.com/office/drawing/2014/main" id="{7A8A547A-7FF8-373A-590B-8EB4E6EA47D5}"/>
                </a:ext>
              </a:extLst>
            </p:cNvPr>
            <p:cNvCxnSpPr>
              <a:cxnSpLocks/>
              <a:endCxn id="17" idx="0"/>
            </p:cNvCxnSpPr>
            <p:nvPr/>
          </p:nvCxnSpPr>
          <p:spPr>
            <a:xfrm rot="10800000" flipV="1">
              <a:off x="2122799" y="4004467"/>
              <a:ext cx="1158979" cy="513024"/>
            </a:xfrm>
            <a:prstGeom prst="bentConnector2">
              <a:avLst/>
            </a:prstGeom>
            <a:ln w="31750">
              <a:tailEnd type="triangle"/>
            </a:ln>
            <a:effectLst>
              <a:outerShdw blurRad="38100" dist="38100" dir="5400000" algn="ctr" rotWithShape="0">
                <a:srgbClr val="000000">
                  <a:alpha val="28000"/>
                </a:srgbClr>
              </a:outerShdw>
            </a:effectLst>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1F230329-279F-5E33-545D-E3B67753F489}"/>
                </a:ext>
              </a:extLst>
            </p:cNvPr>
            <p:cNvCxnSpPr>
              <a:cxnSpLocks/>
              <a:endCxn id="18" idx="0"/>
            </p:cNvCxnSpPr>
            <p:nvPr/>
          </p:nvCxnSpPr>
          <p:spPr>
            <a:xfrm>
              <a:off x="3281778" y="4004465"/>
              <a:ext cx="1134737" cy="513026"/>
            </a:xfrm>
            <a:prstGeom prst="bentConnector2">
              <a:avLst/>
            </a:prstGeom>
            <a:ln w="31750">
              <a:tailEnd type="triangle"/>
            </a:ln>
            <a:effectLst>
              <a:outerShdw blurRad="38100" dist="38100" dir="5400000" algn="ctr" rotWithShape="0">
                <a:srgbClr val="000000">
                  <a:alpha val="28000"/>
                </a:srgbClr>
              </a:outerShdw>
            </a:effectLst>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04FC96A-90BA-D3C7-2F8B-8B2DA215777E}"/>
                </a:ext>
              </a:extLst>
            </p:cNvPr>
            <p:cNvCxnSpPr>
              <a:cxnSpLocks/>
            </p:cNvCxnSpPr>
            <p:nvPr/>
          </p:nvCxnSpPr>
          <p:spPr>
            <a:xfrm>
              <a:off x="3281778" y="3515881"/>
              <a:ext cx="0" cy="488584"/>
            </a:xfrm>
            <a:prstGeom prst="line">
              <a:avLst/>
            </a:prstGeom>
            <a:ln w="31750"/>
            <a:effectLst>
              <a:outerShdw blurRad="50800" dist="50800" dir="5400000" algn="ctr" rotWithShape="0">
                <a:srgbClr val="000000">
                  <a:alpha val="38000"/>
                </a:srgbClr>
              </a:outerShdw>
            </a:effectLst>
          </p:spPr>
          <p:style>
            <a:lnRef idx="1">
              <a:schemeClr val="accent1"/>
            </a:lnRef>
            <a:fillRef idx="0">
              <a:schemeClr val="accent1"/>
            </a:fillRef>
            <a:effectRef idx="0">
              <a:schemeClr val="accent1"/>
            </a:effectRef>
            <a:fontRef idx="minor">
              <a:schemeClr val="tx1"/>
            </a:fontRef>
          </p:style>
        </p:cxnSp>
        <p:pic>
          <p:nvPicPr>
            <p:cNvPr id="22" name="Picture 21" descr="A diagram of a human body&#10;&#10;Description automatically generated">
              <a:extLst>
                <a:ext uri="{FF2B5EF4-FFF2-40B4-BE49-F238E27FC236}">
                  <a16:creationId xmlns:a16="http://schemas.microsoft.com/office/drawing/2014/main" id="{E98F2359-2ACE-8D93-7457-70A1FA5E24CA}"/>
                </a:ext>
              </a:extLst>
            </p:cNvPr>
            <p:cNvPicPr>
              <a:picLocks noChangeAspect="1"/>
            </p:cNvPicPr>
            <p:nvPr/>
          </p:nvPicPr>
          <p:blipFill>
            <a:blip r:embed="rId3"/>
            <a:stretch>
              <a:fillRect/>
            </a:stretch>
          </p:blipFill>
          <p:spPr>
            <a:xfrm>
              <a:off x="576873" y="1022477"/>
              <a:ext cx="5409809" cy="2627259"/>
            </a:xfrm>
            <a:prstGeom prst="rect">
              <a:avLst/>
            </a:prstGeom>
          </p:spPr>
        </p:pic>
      </p:grpSp>
      <p:sp>
        <p:nvSpPr>
          <p:cNvPr id="24" name="TextBox 23">
            <a:extLst>
              <a:ext uri="{FF2B5EF4-FFF2-40B4-BE49-F238E27FC236}">
                <a16:creationId xmlns:a16="http://schemas.microsoft.com/office/drawing/2014/main" id="{40F8409F-E268-52B2-40F0-22BC32BA0740}"/>
              </a:ext>
            </a:extLst>
          </p:cNvPr>
          <p:cNvSpPr txBox="1"/>
          <p:nvPr/>
        </p:nvSpPr>
        <p:spPr>
          <a:xfrm>
            <a:off x="92574" y="885105"/>
            <a:ext cx="6233652" cy="400110"/>
          </a:xfrm>
          <a:prstGeom prst="rect">
            <a:avLst/>
          </a:prstGeom>
          <a:noFill/>
        </p:spPr>
        <p:txBody>
          <a:bodyPr wrap="square" rtlCol="0">
            <a:spAutoFit/>
          </a:bodyPr>
          <a:lstStyle/>
          <a:p>
            <a:r>
              <a:rPr lang="en-US" sz="2000" b="1">
                <a:latin typeface="Lato" panose="020F0502020204030203" pitchFamily="34" charset="0"/>
                <a:ea typeface="Lato" panose="020F0502020204030203" pitchFamily="34" charset="0"/>
                <a:cs typeface="Lato" panose="020F0502020204030203" pitchFamily="34" charset="0"/>
              </a:rPr>
              <a:t>1.1. Current status and definition of prostate cancer</a:t>
            </a:r>
          </a:p>
        </p:txBody>
      </p:sp>
      <p:pic>
        <p:nvPicPr>
          <p:cNvPr id="2" name="Picture 1" descr="A pie chart with different colored circles&#10;&#10;Description automatically generated">
            <a:extLst>
              <a:ext uri="{FF2B5EF4-FFF2-40B4-BE49-F238E27FC236}">
                <a16:creationId xmlns:a16="http://schemas.microsoft.com/office/drawing/2014/main" id="{67735FA9-89BB-5EDC-3B76-6CBA7312647B}"/>
              </a:ext>
            </a:extLst>
          </p:cNvPr>
          <p:cNvPicPr>
            <a:picLocks noChangeAspect="1"/>
          </p:cNvPicPr>
          <p:nvPr/>
        </p:nvPicPr>
        <p:blipFill>
          <a:blip r:embed="rId4"/>
          <a:stretch>
            <a:fillRect/>
          </a:stretch>
        </p:blipFill>
        <p:spPr>
          <a:xfrm>
            <a:off x="6326226" y="1378077"/>
            <a:ext cx="5407932" cy="4187558"/>
          </a:xfrm>
          <a:prstGeom prst="rect">
            <a:avLst/>
          </a:prstGeom>
        </p:spPr>
      </p:pic>
    </p:spTree>
    <p:extLst>
      <p:ext uri="{BB962C8B-B14F-4D97-AF65-F5344CB8AC3E}">
        <p14:creationId xmlns:p14="http://schemas.microsoft.com/office/powerpoint/2010/main" val="3503294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1906C-E9E1-197D-E987-A071ADDFF9FA}"/>
            </a:ext>
          </a:extLst>
        </p:cNvPr>
        <p:cNvGrpSpPr/>
        <p:nvPr/>
      </p:nvGrpSpPr>
      <p:grpSpPr>
        <a:xfrm>
          <a:off x="0" y="0"/>
          <a:ext cx="0" cy="0"/>
          <a:chOff x="0" y="0"/>
          <a:chExt cx="0" cy="0"/>
        </a:xfrm>
      </p:grpSpPr>
      <p:sp>
        <p:nvSpPr>
          <p:cNvPr id="5" name="Freeform 1">
            <a:extLst>
              <a:ext uri="{FF2B5EF4-FFF2-40B4-BE49-F238E27FC236}">
                <a16:creationId xmlns:a16="http://schemas.microsoft.com/office/drawing/2014/main" id="{E757828E-022B-7A6B-4A32-733AFA2AF4B9}"/>
              </a:ext>
            </a:extLst>
          </p:cNvPr>
          <p:cNvSpPr/>
          <p:nvPr/>
        </p:nvSpPr>
        <p:spPr>
          <a:xfrm>
            <a:off x="3209400" y="2164680"/>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ndParaRPr>
          </a:p>
        </p:txBody>
      </p:sp>
      <p:cxnSp>
        <p:nvCxnSpPr>
          <p:cNvPr id="15" name="Straight Connector 14">
            <a:extLst>
              <a:ext uri="{FF2B5EF4-FFF2-40B4-BE49-F238E27FC236}">
                <a16:creationId xmlns:a16="http://schemas.microsoft.com/office/drawing/2014/main" id="{F57D6190-FB37-39FE-B41A-E11804AF78D0}"/>
              </a:ext>
            </a:extLst>
          </p:cNvPr>
          <p:cNvCxnSpPr>
            <a:cxnSpLocks/>
          </p:cNvCxnSpPr>
          <p:nvPr/>
        </p:nvCxnSpPr>
        <p:spPr>
          <a:xfrm>
            <a:off x="7274045" y="1974030"/>
            <a:ext cx="0" cy="441200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B60EC67-4EC0-D0C0-019F-A061AFA26DEE}"/>
              </a:ext>
            </a:extLst>
          </p:cNvPr>
          <p:cNvCxnSpPr>
            <a:cxnSpLocks/>
          </p:cNvCxnSpPr>
          <p:nvPr/>
        </p:nvCxnSpPr>
        <p:spPr>
          <a:xfrm>
            <a:off x="3618331" y="2146684"/>
            <a:ext cx="0" cy="42393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595BDAB-D28B-E0E5-3C3E-BEB1E12ECFD4}"/>
              </a:ext>
            </a:extLst>
          </p:cNvPr>
          <p:cNvSpPr txBox="1"/>
          <p:nvPr/>
        </p:nvSpPr>
        <p:spPr>
          <a:xfrm>
            <a:off x="167148" y="2358211"/>
            <a:ext cx="3226056" cy="3915624"/>
          </a:xfrm>
          <a:prstGeom prst="rect">
            <a:avLst/>
          </a:prstGeom>
          <a:noFill/>
        </p:spPr>
        <p:txBody>
          <a:bodyPr wrap="square" rtlCol="0">
            <a:spAutoFit/>
          </a:bodyPr>
          <a:lstStyle/>
          <a:p>
            <a:pPr algn="ctr"/>
            <a:r>
              <a:rPr lang="en-US" b="1">
                <a:latin typeface="Lato" panose="020F0502020204030203" pitchFamily="34" charset="0"/>
                <a:ea typeface="Lato" panose="020F0502020204030203" pitchFamily="34" charset="0"/>
                <a:cs typeface="Lato" panose="020F0502020204030203" pitchFamily="34" charset="0"/>
              </a:rPr>
              <a:t>Conventional fractionation (CF)</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Total dose: 74 ~ 79.2 Gy.</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Dose per fraction: small (1.8 ~ 2 Gy/Fx).</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Treatment duration: 7 – 8 weeks.</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Technique: IMRT or VMAT.</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Using TrueBeam STx.</a:t>
            </a:r>
          </a:p>
        </p:txBody>
      </p:sp>
      <p:sp>
        <p:nvSpPr>
          <p:cNvPr id="22" name="TextBox 21">
            <a:extLst>
              <a:ext uri="{FF2B5EF4-FFF2-40B4-BE49-F238E27FC236}">
                <a16:creationId xmlns:a16="http://schemas.microsoft.com/office/drawing/2014/main" id="{611EB22C-C84E-EB2C-8A87-9ED5C53E6C42}"/>
              </a:ext>
            </a:extLst>
          </p:cNvPr>
          <p:cNvSpPr txBox="1"/>
          <p:nvPr/>
        </p:nvSpPr>
        <p:spPr>
          <a:xfrm>
            <a:off x="3824077" y="2342660"/>
            <a:ext cx="3125308" cy="3915624"/>
          </a:xfrm>
          <a:prstGeom prst="rect">
            <a:avLst/>
          </a:prstGeom>
          <a:noFill/>
        </p:spPr>
        <p:txBody>
          <a:bodyPr wrap="square" rtlCol="0">
            <a:spAutoFit/>
          </a:bodyPr>
          <a:lstStyle/>
          <a:p>
            <a:pPr algn="ctr"/>
            <a:r>
              <a:rPr lang="en-US" b="1">
                <a:latin typeface="Lato" panose="020F0502020204030203" pitchFamily="34" charset="0"/>
                <a:ea typeface="Lato" panose="020F0502020204030203" pitchFamily="34" charset="0"/>
                <a:cs typeface="Lato" panose="020F0502020204030203" pitchFamily="34" charset="0"/>
              </a:rPr>
              <a:t>Hypofractionated </a:t>
            </a:r>
          </a:p>
          <a:p>
            <a:pPr algn="ctr"/>
            <a:r>
              <a:rPr lang="en-US" b="1">
                <a:latin typeface="Lato" panose="020F0502020204030203" pitchFamily="34" charset="0"/>
                <a:ea typeface="Lato" panose="020F0502020204030203" pitchFamily="34" charset="0"/>
                <a:cs typeface="Lato" panose="020F0502020204030203" pitchFamily="34" charset="0"/>
              </a:rPr>
              <a:t>(HF)</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Total dose: 60 ~ 65 Gy.</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Dose per fraction: large (2.6 ~ 3 Gy/Fx).</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Treatment duration: 4 – 5 weeks.</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Technique: IMRT or VMAT.</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Using TrueBeam STx.</a:t>
            </a:r>
          </a:p>
        </p:txBody>
      </p:sp>
      <p:sp>
        <p:nvSpPr>
          <p:cNvPr id="23" name="TextBox 22">
            <a:extLst>
              <a:ext uri="{FF2B5EF4-FFF2-40B4-BE49-F238E27FC236}">
                <a16:creationId xmlns:a16="http://schemas.microsoft.com/office/drawing/2014/main" id="{1C67A48F-131D-244B-63B0-3FFC1010EAD8}"/>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5</a:t>
            </a:fld>
            <a:endParaRPr lang="vi-VN"/>
          </a:p>
        </p:txBody>
      </p:sp>
      <p:sp>
        <p:nvSpPr>
          <p:cNvPr id="16" name="Rectangle 15">
            <a:extLst>
              <a:ext uri="{FF2B5EF4-FFF2-40B4-BE49-F238E27FC236}">
                <a16:creationId xmlns:a16="http://schemas.microsoft.com/office/drawing/2014/main" id="{4128A6F6-3C85-D807-46FE-ABE91002D202}"/>
              </a:ext>
            </a:extLst>
          </p:cNvPr>
          <p:cNvSpPr/>
          <p:nvPr/>
        </p:nvSpPr>
        <p:spPr>
          <a:xfrm>
            <a:off x="2761361" y="1381972"/>
            <a:ext cx="1713939" cy="96068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EBRT</a:t>
            </a:r>
          </a:p>
        </p:txBody>
      </p:sp>
      <p:sp>
        <p:nvSpPr>
          <p:cNvPr id="29" name="Hộp Văn bản 5">
            <a:extLst>
              <a:ext uri="{FF2B5EF4-FFF2-40B4-BE49-F238E27FC236}">
                <a16:creationId xmlns:a16="http://schemas.microsoft.com/office/drawing/2014/main" id="{C02C5511-6DB0-1099-7637-FAF1A2DEAB66}"/>
              </a:ext>
            </a:extLst>
          </p:cNvPr>
          <p:cNvSpPr txBox="1"/>
          <p:nvPr/>
        </p:nvSpPr>
        <p:spPr>
          <a:xfrm>
            <a:off x="7274045" y="1381972"/>
            <a:ext cx="4721146" cy="369332"/>
          </a:xfrm>
          <a:prstGeom prst="rect">
            <a:avLst/>
          </a:prstGeom>
          <a:noFill/>
        </p:spPr>
        <p:txBody>
          <a:bodyPr wrap="square" rtlCol="0">
            <a:spAutoFit/>
          </a:bodyPr>
          <a:lstStyle/>
          <a:p>
            <a:pPr marL="285750" indent="-285750">
              <a:buFont typeface="Wingdings" panose="05000000000000000000" pitchFamily="2" charset="2"/>
              <a:buChar char="v"/>
            </a:pPr>
            <a:r>
              <a:rPr lang="en-US" b="1">
                <a:latin typeface="Lato" panose="020F0502020204030203" pitchFamily="34" charset="0"/>
                <a:ea typeface="Lato" panose="020F0502020204030203" pitchFamily="34" charset="0"/>
                <a:cs typeface="Lato" panose="020F0502020204030203" pitchFamily="34" charset="0"/>
              </a:rPr>
              <a:t>Biologically Effective Dose (BED)</a:t>
            </a:r>
          </a:p>
        </p:txBody>
      </p:sp>
      <mc:AlternateContent xmlns:mc="http://schemas.openxmlformats.org/markup-compatibility/2006" xmlns:a14="http://schemas.microsoft.com/office/drawing/2010/main">
        <mc:Choice Requires="a14">
          <p:sp>
            <p:nvSpPr>
              <p:cNvPr id="30" name="Hình chữ nhật 17">
                <a:extLst>
                  <a:ext uri="{FF2B5EF4-FFF2-40B4-BE49-F238E27FC236}">
                    <a16:creationId xmlns:a16="http://schemas.microsoft.com/office/drawing/2014/main" id="{2CA9E680-1486-E95D-2684-D6C57084FD08}"/>
                  </a:ext>
                </a:extLst>
              </p:cNvPr>
              <p:cNvSpPr/>
              <p:nvPr/>
            </p:nvSpPr>
            <p:spPr>
              <a:xfrm>
                <a:off x="7691698" y="1840616"/>
                <a:ext cx="3285667" cy="1035190"/>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b="0" i="1" smtClean="0">
                          <a:solidFill>
                            <a:schemeClr val="tx1"/>
                          </a:solidFill>
                          <a:latin typeface="Cambria Math" panose="02040503050406030204" pitchFamily="18" charset="0"/>
                        </a:rPr>
                        <m:t>𝐵𝐸𝐷</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𝑛</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𝑑</m:t>
                      </m:r>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1+</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𝑑</m:t>
                              </m:r>
                            </m:num>
                            <m:den>
                              <m:f>
                                <m:fPr>
                                  <m:type m:val="skw"/>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𝛼</m:t>
                                  </m:r>
                                </m:num>
                                <m:den>
                                  <m:r>
                                    <a:rPr lang="en-US" i="1">
                                      <a:solidFill>
                                        <a:schemeClr val="tx1"/>
                                      </a:solidFill>
                                      <a:latin typeface="Cambria Math" panose="02040503050406030204" pitchFamily="18" charset="0"/>
                                    </a:rPr>
                                    <m:t>𝛽</m:t>
                                  </m:r>
                                </m:den>
                              </m:f>
                            </m:den>
                          </m:f>
                        </m:e>
                      </m:d>
                      <m:r>
                        <a:rPr lang="en-US" b="0" i="0" smtClean="0">
                          <a:solidFill>
                            <a:schemeClr val="tx1"/>
                          </a:solidFill>
                          <a:latin typeface="Cambria Math" panose="02040503050406030204" pitchFamily="18" charset="0"/>
                        </a:rPr>
                        <m:t>=</m:t>
                      </m:r>
                      <m:r>
                        <m:rPr>
                          <m:sty m:val="p"/>
                        </m:rPr>
                        <a:rPr lang="en-US" b="0" i="0" smtClean="0">
                          <a:solidFill>
                            <a:schemeClr val="tx1"/>
                          </a:solidFill>
                          <a:latin typeface="Cambria Math" panose="02040503050406030204" pitchFamily="18" charset="0"/>
                        </a:rPr>
                        <m:t>D</m:t>
                      </m:r>
                      <m:r>
                        <a:rPr lang="en-US" b="0" i="0" smtClean="0">
                          <a:solidFill>
                            <a:schemeClr val="tx1"/>
                          </a:solidFill>
                          <a:latin typeface="Cambria Math" panose="02040503050406030204" pitchFamily="18" charset="0"/>
                        </a:rPr>
                        <m:t>.</m:t>
                      </m:r>
                      <m:r>
                        <m:rPr>
                          <m:sty m:val="p"/>
                        </m:rPr>
                        <a:rPr lang="en-US" b="0" i="0" smtClean="0">
                          <a:solidFill>
                            <a:schemeClr val="tx1"/>
                          </a:solidFill>
                          <a:latin typeface="Cambria Math" panose="02040503050406030204" pitchFamily="18" charset="0"/>
                        </a:rPr>
                        <m:t>RE</m:t>
                      </m:r>
                    </m:oMath>
                  </m:oMathPara>
                </a14:m>
                <a:endParaRPr lang="en-US">
                  <a:solidFill>
                    <a:schemeClr val="tx1"/>
                  </a:solidFill>
                  <a:latin typeface="Lato" panose="020F0502020204030203" pitchFamily="34" charset="0"/>
                </a:endParaRPr>
              </a:p>
            </p:txBody>
          </p:sp>
        </mc:Choice>
        <mc:Fallback xmlns="">
          <p:sp>
            <p:nvSpPr>
              <p:cNvPr id="30" name="Hình chữ nhật 17">
                <a:extLst>
                  <a:ext uri="{FF2B5EF4-FFF2-40B4-BE49-F238E27FC236}">
                    <a16:creationId xmlns:a16="http://schemas.microsoft.com/office/drawing/2014/main" id="{2CA9E680-1486-E95D-2684-D6C57084FD08}"/>
                  </a:ext>
                </a:extLst>
              </p:cNvPr>
              <p:cNvSpPr>
                <a:spLocks noRot="1" noChangeAspect="1" noMove="1" noResize="1" noEditPoints="1" noAdjustHandles="1" noChangeArrowheads="1" noChangeShapeType="1" noTextEdit="1"/>
              </p:cNvSpPr>
              <p:nvPr/>
            </p:nvSpPr>
            <p:spPr>
              <a:xfrm>
                <a:off x="7691698" y="1840616"/>
                <a:ext cx="3285667" cy="1035190"/>
              </a:xfrm>
              <a:prstGeom prst="rect">
                <a:avLst/>
              </a:prstGeom>
              <a:blipFill>
                <a:blip r:embed="rId3"/>
                <a:stretch>
                  <a:fillRect/>
                </a:stretch>
              </a:blipFill>
              <a:ln>
                <a:solidFill>
                  <a:schemeClr val="tx1"/>
                </a:solidFill>
              </a:ln>
            </p:spPr>
            <p:txBody>
              <a:bodyPr/>
              <a:lstStyle/>
              <a:p>
                <a:r>
                  <a:rPr lang="en-US">
                    <a:noFill/>
                  </a:rPr>
                  <a:t> </a:t>
                </a:r>
              </a:p>
            </p:txBody>
          </p:sp>
        </mc:Fallback>
      </mc:AlternateContent>
      <p:sp>
        <p:nvSpPr>
          <p:cNvPr id="31" name="TextBox 30">
            <a:extLst>
              <a:ext uri="{FF2B5EF4-FFF2-40B4-BE49-F238E27FC236}">
                <a16:creationId xmlns:a16="http://schemas.microsoft.com/office/drawing/2014/main" id="{BE8DF674-7A52-552E-85DA-595C38D51B6A}"/>
              </a:ext>
            </a:extLst>
          </p:cNvPr>
          <p:cNvSpPr txBox="1"/>
          <p:nvPr/>
        </p:nvSpPr>
        <p:spPr>
          <a:xfrm>
            <a:off x="7499172" y="2875806"/>
            <a:ext cx="3444175" cy="87203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D: Physical dose</a:t>
            </a:r>
          </a:p>
          <a:p>
            <a:pPr marL="285750" indent="-285750">
              <a:lnSpc>
                <a:spcPct val="150000"/>
              </a:lnSpc>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RE: Relative Effectiveness</a:t>
            </a:r>
          </a:p>
        </p:txBody>
      </p:sp>
      <mc:AlternateContent xmlns:mc="http://schemas.openxmlformats.org/markup-compatibility/2006" xmlns:a14="http://schemas.microsoft.com/office/drawing/2010/main">
        <mc:Choice Requires="a14">
          <p:graphicFrame>
            <p:nvGraphicFramePr>
              <p:cNvPr id="32" name="Table 31">
                <a:extLst>
                  <a:ext uri="{FF2B5EF4-FFF2-40B4-BE49-F238E27FC236}">
                    <a16:creationId xmlns:a16="http://schemas.microsoft.com/office/drawing/2014/main" id="{173C6249-7AA5-BD42-CB48-160115810907}"/>
                  </a:ext>
                </a:extLst>
              </p:cNvPr>
              <p:cNvGraphicFramePr>
                <a:graphicFrameLocks noGrp="1"/>
              </p:cNvGraphicFramePr>
              <p:nvPr>
                <p:extLst>
                  <p:ext uri="{D42A27DB-BD31-4B8C-83A1-F6EECF244321}">
                    <p14:modId xmlns:p14="http://schemas.microsoft.com/office/powerpoint/2010/main" val="2361108774"/>
                  </p:ext>
                </p:extLst>
              </p:nvPr>
            </p:nvGraphicFramePr>
            <p:xfrm>
              <a:off x="7379412" y="3812940"/>
              <a:ext cx="4721147" cy="1663086"/>
            </p:xfrm>
            <a:graphic>
              <a:graphicData uri="http://schemas.openxmlformats.org/drawingml/2006/table">
                <a:tbl>
                  <a:tblPr firstRow="1" bandRow="1">
                    <a:tableStyleId>{5C22544A-7EE6-4342-B048-85BDC9FD1C3A}</a:tableStyleId>
                  </a:tblPr>
                  <a:tblGrid>
                    <a:gridCol w="958296">
                      <a:extLst>
                        <a:ext uri="{9D8B030D-6E8A-4147-A177-3AD203B41FA5}">
                          <a16:colId xmlns:a16="http://schemas.microsoft.com/office/drawing/2014/main" val="1860067607"/>
                        </a:ext>
                      </a:extLst>
                    </a:gridCol>
                    <a:gridCol w="3762851">
                      <a:extLst>
                        <a:ext uri="{9D8B030D-6E8A-4147-A177-3AD203B41FA5}">
                          <a16:colId xmlns:a16="http://schemas.microsoft.com/office/drawing/2014/main" val="2878419898"/>
                        </a:ext>
                      </a:extLst>
                    </a:gridCol>
                  </a:tblGrid>
                  <a:tr h="831543">
                    <a:tc>
                      <a:txBody>
                        <a:bodyPr/>
                        <a:lstStyle/>
                        <a:p>
                          <a:pPr algn="ctr"/>
                          <a:r>
                            <a:rPr lang="en-US" sz="1600" b="1">
                              <a:solidFill>
                                <a:schemeClr val="tx1"/>
                              </a:solidFill>
                              <a:latin typeface="Lato" panose="020F0502020204030203" pitchFamily="34" charset="0"/>
                              <a:ea typeface="Lato" panose="020F0502020204030203" pitchFamily="34" charset="0"/>
                              <a:cs typeface="Lato" panose="020F0502020204030203" pitchFamily="34" charset="0"/>
                            </a:rPr>
                            <a:t>CF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14:m>
                            <m:oMath xmlns:m="http://schemas.openxmlformats.org/officeDocument/2006/math">
                              <m:r>
                                <a:rPr lang="en-US" sz="1600" b="1" i="1" smtClean="0">
                                  <a:solidFill>
                                    <a:schemeClr val="tx1"/>
                                  </a:solidFill>
                                  <a:latin typeface="Cambria Math" panose="02040503050406030204" pitchFamily="18" charset="0"/>
                                </a:rPr>
                                <m:t>𝑩𝑬𝑫</m:t>
                              </m:r>
                              <m:r>
                                <a:rPr lang="en-US" sz="1600" b="1" i="1" smtClean="0">
                                  <a:solidFill>
                                    <a:schemeClr val="tx1"/>
                                  </a:solidFill>
                                  <a:latin typeface="Cambria Math" panose="02040503050406030204" pitchFamily="18" charset="0"/>
                                </a:rPr>
                                <m:t>=</m:t>
                              </m:r>
                              <m:r>
                                <a:rPr lang="en-US" sz="1600" b="1" i="1" smtClean="0">
                                  <a:solidFill>
                                    <a:schemeClr val="tx1"/>
                                  </a:solidFill>
                                  <a:latin typeface="Cambria Math" panose="02040503050406030204" pitchFamily="18" charset="0"/>
                                </a:rPr>
                                <m:t>𝟕𝟖</m:t>
                              </m:r>
                              <m:r>
                                <a:rPr lang="en-US" sz="1600" b="1" i="1" smtClean="0">
                                  <a:solidFill>
                                    <a:schemeClr val="tx1"/>
                                  </a:solidFill>
                                  <a:latin typeface="Cambria Math" panose="02040503050406030204" pitchFamily="18" charset="0"/>
                                </a:rPr>
                                <m:t>.</m:t>
                              </m:r>
                              <m:d>
                                <m:dPr>
                                  <m:ctrlPr>
                                    <a:rPr lang="en-US" sz="1600" b="1" i="1" smtClean="0">
                                      <a:solidFill>
                                        <a:schemeClr val="tx1"/>
                                      </a:solidFill>
                                      <a:latin typeface="Cambria Math" panose="02040503050406030204" pitchFamily="18" charset="0"/>
                                    </a:rPr>
                                  </m:ctrlPr>
                                </m:dPr>
                                <m:e>
                                  <m:r>
                                    <a:rPr lang="en-US" sz="1600" b="1" i="1" smtClean="0">
                                      <a:solidFill>
                                        <a:schemeClr val="tx1"/>
                                      </a:solidFill>
                                      <a:latin typeface="Cambria Math" panose="02040503050406030204" pitchFamily="18" charset="0"/>
                                    </a:rPr>
                                    <m:t>𝟏</m:t>
                                  </m:r>
                                  <m:r>
                                    <a:rPr lang="en-US" sz="1600" b="1" i="1" smtClean="0">
                                      <a:solidFill>
                                        <a:schemeClr val="tx1"/>
                                      </a:solidFill>
                                      <a:latin typeface="Cambria Math" panose="02040503050406030204" pitchFamily="18" charset="0"/>
                                    </a:rPr>
                                    <m:t>+</m:t>
                                  </m:r>
                                  <m:f>
                                    <m:fPr>
                                      <m:ctrlPr>
                                        <a:rPr lang="en-US" sz="1600" b="1" i="1" smtClean="0">
                                          <a:solidFill>
                                            <a:schemeClr val="tx1"/>
                                          </a:solidFill>
                                          <a:latin typeface="Cambria Math" panose="02040503050406030204" pitchFamily="18" charset="0"/>
                                        </a:rPr>
                                      </m:ctrlPr>
                                    </m:fPr>
                                    <m:num>
                                      <m:r>
                                        <a:rPr lang="en-US" sz="1600" b="1" i="1" smtClean="0">
                                          <a:solidFill>
                                            <a:schemeClr val="tx1"/>
                                          </a:solidFill>
                                          <a:latin typeface="Cambria Math" panose="02040503050406030204" pitchFamily="18" charset="0"/>
                                        </a:rPr>
                                        <m:t>𝟐</m:t>
                                      </m:r>
                                    </m:num>
                                    <m:den>
                                      <m:f>
                                        <m:fPr>
                                          <m:type m:val="skw"/>
                                          <m:ctrlPr>
                                            <a:rPr lang="en-US" sz="1600" b="1" i="1" smtClean="0">
                                              <a:solidFill>
                                                <a:schemeClr val="tx1"/>
                                              </a:solidFill>
                                              <a:latin typeface="Cambria Math" panose="02040503050406030204" pitchFamily="18" charset="0"/>
                                            </a:rPr>
                                          </m:ctrlPr>
                                        </m:fPr>
                                        <m:num>
                                          <m:r>
                                            <a:rPr lang="en-US" sz="1600" b="1" i="1" smtClean="0">
                                              <a:solidFill>
                                                <a:schemeClr val="tx1"/>
                                              </a:solidFill>
                                              <a:latin typeface="Cambria Math" panose="02040503050406030204" pitchFamily="18" charset="0"/>
                                            </a:rPr>
                                            <m:t>𝟒</m:t>
                                          </m:r>
                                        </m:num>
                                        <m:den>
                                          <m:r>
                                            <a:rPr lang="en-US" sz="1600" b="1" i="1" smtClean="0">
                                              <a:solidFill>
                                                <a:schemeClr val="tx1"/>
                                              </a:solidFill>
                                              <a:latin typeface="Cambria Math" panose="02040503050406030204" pitchFamily="18" charset="0"/>
                                            </a:rPr>
                                            <m:t>𝟑</m:t>
                                          </m:r>
                                        </m:den>
                                      </m:f>
                                    </m:den>
                                  </m:f>
                                </m:e>
                              </m:d>
                              <m:r>
                                <a:rPr lang="en-US" sz="1600" b="1" i="1" smtClean="0">
                                  <a:solidFill>
                                    <a:schemeClr val="tx1"/>
                                  </a:solidFill>
                                  <a:latin typeface="Cambria Math" panose="02040503050406030204" pitchFamily="18" charset="0"/>
                                </a:rPr>
                                <m:t>=</m:t>
                              </m:r>
                              <m:r>
                                <a:rPr lang="en-US" sz="1600" b="1" i="1" smtClean="0">
                                  <a:solidFill>
                                    <a:schemeClr val="tx1"/>
                                  </a:solidFill>
                                  <a:latin typeface="Cambria Math" panose="02040503050406030204" pitchFamily="18" charset="0"/>
                                </a:rPr>
                                <m:t>𝟏𝟗𝟓</m:t>
                              </m:r>
                            </m:oMath>
                          </a14:m>
                          <a:r>
                            <a:rPr lang="en-US" sz="1600" b="1">
                              <a:solidFill>
                                <a:schemeClr val="tx1"/>
                              </a:solidFill>
                              <a:latin typeface="Lato" panose="020F0502020204030203" pitchFamily="34" charset="0"/>
                              <a:ea typeface="Lato" panose="020F0502020204030203" pitchFamily="34" charset="0"/>
                              <a:cs typeface="Lato" panose="020F0502020204030203" pitchFamily="34" charset="0"/>
                            </a:rPr>
                            <a:t> [Gy]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9056381"/>
                      </a:ext>
                    </a:extLst>
                  </a:tr>
                  <a:tr h="831543">
                    <a:tc>
                      <a:txBody>
                        <a:bodyPr/>
                        <a:lstStyle/>
                        <a:p>
                          <a:pPr algn="ctr"/>
                          <a:r>
                            <a:rPr lang="en-US" sz="1600" b="1">
                              <a:solidFill>
                                <a:schemeClr val="tx1"/>
                              </a:solidFill>
                              <a:latin typeface="Lato" panose="020F0502020204030203" pitchFamily="34" charset="0"/>
                              <a:ea typeface="Lato" panose="020F0502020204030203" pitchFamily="34" charset="0"/>
                              <a:cs typeface="Lato" panose="020F0502020204030203" pitchFamily="34" charset="0"/>
                            </a:rPr>
                            <a:t>HF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600" b="1" i="1" smtClean="0">
                                  <a:solidFill>
                                    <a:schemeClr val="tx1"/>
                                  </a:solidFill>
                                  <a:latin typeface="Cambria Math" panose="02040503050406030204" pitchFamily="18" charset="0"/>
                                </a:rPr>
                                <m:t>𝑩𝑬𝑫</m:t>
                              </m:r>
                              <m:r>
                                <a:rPr lang="en-US" sz="1600" b="1" i="1" smtClean="0">
                                  <a:solidFill>
                                    <a:schemeClr val="tx1"/>
                                  </a:solidFill>
                                  <a:latin typeface="Cambria Math" panose="02040503050406030204" pitchFamily="18" charset="0"/>
                                </a:rPr>
                                <m:t>=</m:t>
                              </m:r>
                              <m:r>
                                <a:rPr lang="en-US" sz="1600" b="1" i="1" smtClean="0">
                                  <a:solidFill>
                                    <a:schemeClr val="tx1"/>
                                  </a:solidFill>
                                  <a:latin typeface="Cambria Math" panose="02040503050406030204" pitchFamily="18" charset="0"/>
                                </a:rPr>
                                <m:t>𝟔𝟎</m:t>
                              </m:r>
                              <m:r>
                                <a:rPr lang="en-US" sz="1600" b="1" i="1" smtClean="0">
                                  <a:solidFill>
                                    <a:schemeClr val="tx1"/>
                                  </a:solidFill>
                                  <a:latin typeface="Cambria Math" panose="02040503050406030204" pitchFamily="18" charset="0"/>
                                </a:rPr>
                                <m:t>.</m:t>
                              </m:r>
                              <m:d>
                                <m:dPr>
                                  <m:ctrlPr>
                                    <a:rPr lang="en-US" sz="1600" b="1" i="1" smtClean="0">
                                      <a:solidFill>
                                        <a:schemeClr val="tx1"/>
                                      </a:solidFill>
                                      <a:latin typeface="Cambria Math" panose="02040503050406030204" pitchFamily="18" charset="0"/>
                                    </a:rPr>
                                  </m:ctrlPr>
                                </m:dPr>
                                <m:e>
                                  <m:r>
                                    <a:rPr lang="en-US" sz="1600" b="1" i="1" smtClean="0">
                                      <a:solidFill>
                                        <a:schemeClr val="tx1"/>
                                      </a:solidFill>
                                      <a:latin typeface="Cambria Math" panose="02040503050406030204" pitchFamily="18" charset="0"/>
                                    </a:rPr>
                                    <m:t>𝟏</m:t>
                                  </m:r>
                                  <m:r>
                                    <a:rPr lang="en-US" sz="1600" b="1" i="1" smtClean="0">
                                      <a:solidFill>
                                        <a:schemeClr val="tx1"/>
                                      </a:solidFill>
                                      <a:latin typeface="Cambria Math" panose="02040503050406030204" pitchFamily="18" charset="0"/>
                                    </a:rPr>
                                    <m:t>+</m:t>
                                  </m:r>
                                  <m:f>
                                    <m:fPr>
                                      <m:ctrlPr>
                                        <a:rPr lang="en-US" sz="1600" b="1" i="1" smtClean="0">
                                          <a:solidFill>
                                            <a:schemeClr val="tx1"/>
                                          </a:solidFill>
                                          <a:latin typeface="Cambria Math" panose="02040503050406030204" pitchFamily="18" charset="0"/>
                                        </a:rPr>
                                      </m:ctrlPr>
                                    </m:fPr>
                                    <m:num>
                                      <m:r>
                                        <a:rPr lang="en-US" sz="1600" b="1" i="1" smtClean="0">
                                          <a:solidFill>
                                            <a:schemeClr val="tx1"/>
                                          </a:solidFill>
                                          <a:latin typeface="Cambria Math" panose="02040503050406030204" pitchFamily="18" charset="0"/>
                                        </a:rPr>
                                        <m:t>𝟑</m:t>
                                      </m:r>
                                    </m:num>
                                    <m:den>
                                      <m:f>
                                        <m:fPr>
                                          <m:type m:val="skw"/>
                                          <m:ctrlPr>
                                            <a:rPr lang="en-US" sz="1600" b="1" i="1" smtClean="0">
                                              <a:solidFill>
                                                <a:schemeClr val="tx1"/>
                                              </a:solidFill>
                                              <a:latin typeface="Cambria Math" panose="02040503050406030204" pitchFamily="18" charset="0"/>
                                            </a:rPr>
                                          </m:ctrlPr>
                                        </m:fPr>
                                        <m:num>
                                          <m:r>
                                            <a:rPr lang="en-US" sz="1600" b="1" i="1" smtClean="0">
                                              <a:solidFill>
                                                <a:schemeClr val="tx1"/>
                                              </a:solidFill>
                                              <a:latin typeface="Cambria Math" panose="02040503050406030204" pitchFamily="18" charset="0"/>
                                            </a:rPr>
                                            <m:t>𝟒</m:t>
                                          </m:r>
                                        </m:num>
                                        <m:den>
                                          <m:r>
                                            <a:rPr lang="en-US" sz="1600" b="1" i="1" smtClean="0">
                                              <a:solidFill>
                                                <a:schemeClr val="tx1"/>
                                              </a:solidFill>
                                              <a:latin typeface="Cambria Math" panose="02040503050406030204" pitchFamily="18" charset="0"/>
                                            </a:rPr>
                                            <m:t>𝟑</m:t>
                                          </m:r>
                                        </m:den>
                                      </m:f>
                                    </m:den>
                                  </m:f>
                                </m:e>
                              </m:d>
                              <m:r>
                                <a:rPr lang="en-US" sz="1600" b="1" i="1" smtClean="0">
                                  <a:solidFill>
                                    <a:schemeClr val="tx1"/>
                                  </a:solidFill>
                                  <a:latin typeface="Cambria Math" panose="02040503050406030204" pitchFamily="18" charset="0"/>
                                </a:rPr>
                                <m:t>=</m:t>
                              </m:r>
                              <m:r>
                                <a:rPr lang="en-US" sz="1600" b="1" i="1" smtClean="0">
                                  <a:solidFill>
                                    <a:schemeClr val="tx1"/>
                                  </a:solidFill>
                                  <a:latin typeface="Cambria Math" panose="02040503050406030204" pitchFamily="18" charset="0"/>
                                </a:rPr>
                                <m:t>𝟏𝟗𝟓</m:t>
                              </m:r>
                            </m:oMath>
                          </a14:m>
                          <a:r>
                            <a:rPr lang="en-US" sz="1600" b="1">
                              <a:solidFill>
                                <a:schemeClr val="tx1"/>
                              </a:solidFill>
                              <a:latin typeface="Lato" panose="020F0502020204030203" pitchFamily="34" charset="0"/>
                              <a:ea typeface="Lato" panose="020F0502020204030203" pitchFamily="34" charset="0"/>
                              <a:cs typeface="Lato" panose="020F0502020204030203" pitchFamily="34" charset="0"/>
                            </a:rPr>
                            <a:t> [Gy]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7280510"/>
                      </a:ext>
                    </a:extLst>
                  </a:tr>
                </a:tbl>
              </a:graphicData>
            </a:graphic>
          </p:graphicFrame>
        </mc:Choice>
        <mc:Fallback xmlns="">
          <p:graphicFrame>
            <p:nvGraphicFramePr>
              <p:cNvPr id="32" name="Table 31">
                <a:extLst>
                  <a:ext uri="{FF2B5EF4-FFF2-40B4-BE49-F238E27FC236}">
                    <a16:creationId xmlns:a16="http://schemas.microsoft.com/office/drawing/2014/main" id="{173C6249-7AA5-BD42-CB48-160115810907}"/>
                  </a:ext>
                </a:extLst>
              </p:cNvPr>
              <p:cNvGraphicFramePr>
                <a:graphicFrameLocks noGrp="1"/>
              </p:cNvGraphicFramePr>
              <p:nvPr>
                <p:extLst>
                  <p:ext uri="{D42A27DB-BD31-4B8C-83A1-F6EECF244321}">
                    <p14:modId xmlns:p14="http://schemas.microsoft.com/office/powerpoint/2010/main" val="2361108774"/>
                  </p:ext>
                </p:extLst>
              </p:nvPr>
            </p:nvGraphicFramePr>
            <p:xfrm>
              <a:off x="7379412" y="3812940"/>
              <a:ext cx="4721147" cy="1663086"/>
            </p:xfrm>
            <a:graphic>
              <a:graphicData uri="http://schemas.openxmlformats.org/drawingml/2006/table">
                <a:tbl>
                  <a:tblPr firstRow="1" bandRow="1">
                    <a:tableStyleId>{5C22544A-7EE6-4342-B048-85BDC9FD1C3A}</a:tableStyleId>
                  </a:tblPr>
                  <a:tblGrid>
                    <a:gridCol w="958296">
                      <a:extLst>
                        <a:ext uri="{9D8B030D-6E8A-4147-A177-3AD203B41FA5}">
                          <a16:colId xmlns:a16="http://schemas.microsoft.com/office/drawing/2014/main" val="1860067607"/>
                        </a:ext>
                      </a:extLst>
                    </a:gridCol>
                    <a:gridCol w="3762851">
                      <a:extLst>
                        <a:ext uri="{9D8B030D-6E8A-4147-A177-3AD203B41FA5}">
                          <a16:colId xmlns:a16="http://schemas.microsoft.com/office/drawing/2014/main" val="2878419898"/>
                        </a:ext>
                      </a:extLst>
                    </a:gridCol>
                  </a:tblGrid>
                  <a:tr h="831543">
                    <a:tc>
                      <a:txBody>
                        <a:bodyPr/>
                        <a:lstStyle/>
                        <a:p>
                          <a:pPr algn="ctr"/>
                          <a:r>
                            <a:rPr lang="en-US" sz="1600" b="1">
                              <a:solidFill>
                                <a:schemeClr val="tx1"/>
                              </a:solidFill>
                              <a:latin typeface="Lato" panose="020F0502020204030203" pitchFamily="34" charset="0"/>
                              <a:ea typeface="Lato" panose="020F0502020204030203" pitchFamily="34" charset="0"/>
                              <a:cs typeface="Lato" panose="020F0502020204030203" pitchFamily="34" charset="0"/>
                            </a:rPr>
                            <a:t>CF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vi-V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5566" t="-730" r="-485" b="-145255"/>
                          </a:stretch>
                        </a:blipFill>
                      </a:tcPr>
                    </a:tc>
                    <a:extLst>
                      <a:ext uri="{0D108BD9-81ED-4DB2-BD59-A6C34878D82A}">
                        <a16:rowId xmlns:a16="http://schemas.microsoft.com/office/drawing/2014/main" val="1139056381"/>
                      </a:ext>
                    </a:extLst>
                  </a:tr>
                  <a:tr h="831543">
                    <a:tc>
                      <a:txBody>
                        <a:bodyPr/>
                        <a:lstStyle/>
                        <a:p>
                          <a:pPr algn="ctr"/>
                          <a:r>
                            <a:rPr lang="en-US" sz="1600" b="1">
                              <a:solidFill>
                                <a:schemeClr val="tx1"/>
                              </a:solidFill>
                              <a:latin typeface="Lato" panose="020F0502020204030203" pitchFamily="34" charset="0"/>
                              <a:ea typeface="Lato" panose="020F0502020204030203" pitchFamily="34" charset="0"/>
                              <a:cs typeface="Lato" panose="020F0502020204030203" pitchFamily="34" charset="0"/>
                            </a:rPr>
                            <a:t>HF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vi-V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5566" t="-100730" r="-485" b="-45255"/>
                          </a:stretch>
                        </a:blipFill>
                      </a:tcPr>
                    </a:tc>
                    <a:extLst>
                      <a:ext uri="{0D108BD9-81ED-4DB2-BD59-A6C34878D82A}">
                        <a16:rowId xmlns:a16="http://schemas.microsoft.com/office/drawing/2014/main" val="987280510"/>
                      </a:ext>
                    </a:extLst>
                  </a:tr>
                </a:tbl>
              </a:graphicData>
            </a:graphic>
          </p:graphicFrame>
        </mc:Fallback>
      </mc:AlternateContent>
      <mc:AlternateContent xmlns:mc="http://schemas.openxmlformats.org/markup-compatibility/2006" xmlns:a14="http://schemas.microsoft.com/office/drawing/2010/main">
        <mc:Choice Requires="a14">
          <p:sp>
            <p:nvSpPr>
              <p:cNvPr id="34" name="Hộp Văn bản 5">
                <a:extLst>
                  <a:ext uri="{FF2B5EF4-FFF2-40B4-BE49-F238E27FC236}">
                    <a16:creationId xmlns:a16="http://schemas.microsoft.com/office/drawing/2014/main" id="{6EB0B029-C82B-8F38-5967-0A6A62AFF49D}"/>
                  </a:ext>
                </a:extLst>
              </p:cNvPr>
              <p:cNvSpPr txBox="1"/>
              <p:nvPr/>
            </p:nvSpPr>
            <p:spPr>
              <a:xfrm>
                <a:off x="7499172" y="5640504"/>
                <a:ext cx="4721146" cy="369332"/>
              </a:xfrm>
              <a:prstGeom prst="rect">
                <a:avLst/>
              </a:prstGeom>
              <a:noFill/>
            </p:spPr>
            <p:txBody>
              <a:bodyPr wrap="square" rtlCol="0">
                <a:spAutoFit/>
              </a:bodyPr>
              <a:lstStyle/>
              <a:p>
                <a:pPr marL="285750" indent="-285750">
                  <a:buFont typeface="Wingdings" panose="05000000000000000000" pitchFamily="2" charset="2"/>
                  <a:buChar char="v"/>
                </a:pPr>
                <a:r>
                  <a:rPr lang="en-US" b="1">
                    <a:latin typeface="Lato" panose="020F0502020204030203" pitchFamily="34" charset="0"/>
                    <a:ea typeface="Lato" panose="020F0502020204030203" pitchFamily="34" charset="0"/>
                    <a:cs typeface="Lato" panose="020F0502020204030203" pitchFamily="34" charset="0"/>
                  </a:rPr>
                  <a:t>Low </a:t>
                </a:r>
                <a14:m>
                  <m:oMath xmlns:m="http://schemas.openxmlformats.org/officeDocument/2006/math">
                    <m:f>
                      <m:fPr>
                        <m:type m:val="lin"/>
                        <m:ctrlPr>
                          <a:rPr lang="en-US" b="1" i="1" smtClean="0">
                            <a:latin typeface="Cambria Math" panose="02040503050406030204" pitchFamily="18" charset="0"/>
                            <a:ea typeface="Lato" panose="020F0502020204030203" pitchFamily="34" charset="0"/>
                            <a:cs typeface="Lato" panose="020F0502020204030203" pitchFamily="34" charset="0"/>
                          </a:rPr>
                        </m:ctrlPr>
                      </m:fPr>
                      <m:num>
                        <m:r>
                          <a:rPr lang="en-US" b="1" i="1" smtClean="0">
                            <a:latin typeface="Cambria Math" panose="02040503050406030204" pitchFamily="18" charset="0"/>
                            <a:ea typeface="Cambria Math" panose="02040503050406030204" pitchFamily="18" charset="0"/>
                            <a:cs typeface="Lato" panose="020F0502020204030203" pitchFamily="34" charset="0"/>
                          </a:rPr>
                          <m:t>𝜶</m:t>
                        </m:r>
                      </m:num>
                      <m:den>
                        <m:r>
                          <a:rPr lang="en-US" b="1" i="1" smtClean="0">
                            <a:latin typeface="Cambria Math" panose="02040503050406030204" pitchFamily="18" charset="0"/>
                            <a:ea typeface="Cambria Math" panose="02040503050406030204" pitchFamily="18" charset="0"/>
                            <a:cs typeface="Lato" panose="020F0502020204030203" pitchFamily="34" charset="0"/>
                          </a:rPr>
                          <m:t>𝜷</m:t>
                        </m:r>
                      </m:den>
                    </m:f>
                    <m:r>
                      <a:rPr lang="en-US" b="1" i="1" smtClean="0">
                        <a:latin typeface="Cambria Math" panose="02040503050406030204" pitchFamily="18" charset="0"/>
                        <a:ea typeface="Lato" panose="020F0502020204030203" pitchFamily="34" charset="0"/>
                        <a:cs typeface="Lato" panose="020F0502020204030203" pitchFamily="34" charset="0"/>
                      </a:rPr>
                      <m:t> </m:t>
                    </m:r>
                  </m:oMath>
                </a14:m>
                <a:r>
                  <a:rPr lang="en-US" b="1">
                    <a:latin typeface="Lato" panose="020F0502020204030203" pitchFamily="34" charset="0"/>
                    <a:ea typeface="Lato" panose="020F0502020204030203" pitchFamily="34" charset="0"/>
                    <a:cs typeface="Lato" panose="020F0502020204030203" pitchFamily="34" charset="0"/>
                  </a:rPr>
                  <a:t>ratio</a:t>
                </a:r>
              </a:p>
            </p:txBody>
          </p:sp>
        </mc:Choice>
        <mc:Fallback xmlns="">
          <p:sp>
            <p:nvSpPr>
              <p:cNvPr id="34" name="Hộp Văn bản 5">
                <a:extLst>
                  <a:ext uri="{FF2B5EF4-FFF2-40B4-BE49-F238E27FC236}">
                    <a16:creationId xmlns:a16="http://schemas.microsoft.com/office/drawing/2014/main" id="{6EB0B029-C82B-8F38-5967-0A6A62AFF49D}"/>
                  </a:ext>
                </a:extLst>
              </p:cNvPr>
              <p:cNvSpPr txBox="1">
                <a:spLocks noRot="1" noChangeAspect="1" noMove="1" noResize="1" noEditPoints="1" noAdjustHandles="1" noChangeArrowheads="1" noChangeShapeType="1" noTextEdit="1"/>
              </p:cNvSpPr>
              <p:nvPr/>
            </p:nvSpPr>
            <p:spPr>
              <a:xfrm>
                <a:off x="7499172" y="5640504"/>
                <a:ext cx="4721146" cy="369332"/>
              </a:xfrm>
              <a:prstGeom prst="rect">
                <a:avLst/>
              </a:prstGeom>
              <a:blipFill>
                <a:blip r:embed="rId5"/>
                <a:stretch>
                  <a:fillRect l="-774" t="-113115" b="-178689"/>
                </a:stretch>
              </a:blipFill>
            </p:spPr>
            <p:txBody>
              <a:bodyPr/>
              <a:lstStyle/>
              <a:p>
                <a:r>
                  <a:rPr lang="vi-VN">
                    <a:noFill/>
                  </a:rPr>
                  <a:t> </a:t>
                </a:r>
              </a:p>
            </p:txBody>
          </p:sp>
        </mc:Fallback>
      </mc:AlternateContent>
      <p:sp>
        <p:nvSpPr>
          <p:cNvPr id="2" name="TextBox 1">
            <a:extLst>
              <a:ext uri="{FF2B5EF4-FFF2-40B4-BE49-F238E27FC236}">
                <a16:creationId xmlns:a16="http://schemas.microsoft.com/office/drawing/2014/main" id="{F685D7EF-4761-4B38-4069-6637A9B2675E}"/>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 Overview</a:t>
            </a:r>
          </a:p>
        </p:txBody>
      </p:sp>
      <p:sp>
        <p:nvSpPr>
          <p:cNvPr id="3" name="TextBox 2">
            <a:extLst>
              <a:ext uri="{FF2B5EF4-FFF2-40B4-BE49-F238E27FC236}">
                <a16:creationId xmlns:a16="http://schemas.microsoft.com/office/drawing/2014/main" id="{0848A3E2-7343-BCBB-C837-6682DCBC8F14}"/>
              </a:ext>
            </a:extLst>
          </p:cNvPr>
          <p:cNvSpPr txBox="1"/>
          <p:nvPr/>
        </p:nvSpPr>
        <p:spPr>
          <a:xfrm>
            <a:off x="92574" y="885105"/>
            <a:ext cx="6233652" cy="400110"/>
          </a:xfrm>
          <a:prstGeom prst="rect">
            <a:avLst/>
          </a:prstGeom>
          <a:noFill/>
        </p:spPr>
        <p:txBody>
          <a:bodyPr wrap="square" rtlCol="0">
            <a:spAutoFit/>
          </a:bodyPr>
          <a:lstStyle/>
          <a:p>
            <a:r>
              <a:rPr lang="en-US" sz="2000" b="1">
                <a:latin typeface="Lato" panose="020F0502020204030203" pitchFamily="34" charset="0"/>
                <a:ea typeface="Lato" panose="020F0502020204030203" pitchFamily="34" charset="0"/>
                <a:cs typeface="Lato" panose="020F0502020204030203" pitchFamily="34" charset="0"/>
              </a:rPr>
              <a:t>1.2. Protocol for prostate cancer</a:t>
            </a:r>
          </a:p>
        </p:txBody>
      </p:sp>
    </p:spTree>
    <p:extLst>
      <p:ext uri="{BB962C8B-B14F-4D97-AF65-F5344CB8AC3E}">
        <p14:creationId xmlns:p14="http://schemas.microsoft.com/office/powerpoint/2010/main" val="2094912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3985E8-A6BD-F696-0DF7-29133BA5446A}"/>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AB2A8D84-4F18-C490-7B6C-303588492752}"/>
              </a:ext>
            </a:extLst>
          </p:cNvPr>
          <p:cNvSpPr/>
          <p:nvPr/>
        </p:nvSpPr>
        <p:spPr>
          <a:xfrm>
            <a:off x="1452880" y="1195684"/>
            <a:ext cx="9479280" cy="1012927"/>
          </a:xfrm>
          <a:prstGeom prst="rect">
            <a:avLst/>
          </a:prstGeom>
          <a:noFill/>
          <a:ln w="28575">
            <a:solidFill>
              <a:schemeClr val="accent2"/>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11" name="Freeform 1">
            <a:extLst>
              <a:ext uri="{FF2B5EF4-FFF2-40B4-BE49-F238E27FC236}">
                <a16:creationId xmlns:a16="http://schemas.microsoft.com/office/drawing/2014/main" id="{71DA68DB-91BE-1019-5F00-67873DFFEEA8}"/>
              </a:ext>
            </a:extLst>
          </p:cNvPr>
          <p:cNvSpPr/>
          <p:nvPr/>
        </p:nvSpPr>
        <p:spPr>
          <a:xfrm>
            <a:off x="3209400" y="1940799"/>
            <a:ext cx="360" cy="360"/>
          </a:xfrm>
          <a:custGeom>
            <a:avLst/>
            <a:gdLst/>
            <a:ahLst/>
            <a:cxnLst/>
            <a:rect l="0" t="0" r="r" b="b"/>
            <a:pathLst>
              <a:path w="1" h="1">
                <a:moveTo>
                  <a:pt x="0" y="0"/>
                </a:moveTo>
                <a:lnTo>
                  <a:pt x="0" y="0"/>
                </a:lnTo>
              </a:path>
            </a:pathLst>
          </a:custGeom>
          <a:ln/>
        </p:spPr>
        <p:txBody>
          <a:bodyPr/>
          <a:lstStyle/>
          <a:p>
            <a:endParaRPr lang="en-US">
              <a:latin typeface="Lato" panose="020F0502020204030203" pitchFamily="34" charset="0"/>
            </a:endParaRPr>
          </a:p>
        </p:txBody>
      </p:sp>
      <p:sp>
        <p:nvSpPr>
          <p:cNvPr id="13" name="TextBox 12">
            <a:extLst>
              <a:ext uri="{FF2B5EF4-FFF2-40B4-BE49-F238E27FC236}">
                <a16:creationId xmlns:a16="http://schemas.microsoft.com/office/drawing/2014/main" id="{3F854A99-9239-9378-3258-D7653790028B}"/>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6</a:t>
            </a:fld>
            <a:endParaRPr lang="vi-VN"/>
          </a:p>
        </p:txBody>
      </p:sp>
      <p:sp>
        <p:nvSpPr>
          <p:cNvPr id="15" name="TextBox 14">
            <a:extLst>
              <a:ext uri="{FF2B5EF4-FFF2-40B4-BE49-F238E27FC236}">
                <a16:creationId xmlns:a16="http://schemas.microsoft.com/office/drawing/2014/main" id="{A66F8F11-72DA-B3DE-DAAC-304334E113E4}"/>
              </a:ext>
            </a:extLst>
          </p:cNvPr>
          <p:cNvSpPr txBox="1"/>
          <p:nvPr/>
        </p:nvSpPr>
        <p:spPr>
          <a:xfrm>
            <a:off x="167148" y="795924"/>
            <a:ext cx="8168640" cy="400110"/>
          </a:xfrm>
          <a:prstGeom prst="rect">
            <a:avLst/>
          </a:prstGeom>
          <a:noFill/>
        </p:spPr>
        <p:txBody>
          <a:bodyPr wrap="square">
            <a:spAutoFit/>
          </a:bodyPr>
          <a:lstStyle/>
          <a:p>
            <a:r>
              <a:rPr lang="en-US" sz="2000" b="1">
                <a:latin typeface="Lato" panose="020F0502020204030203" pitchFamily="34" charset="0"/>
                <a:ea typeface="Lato" panose="020F0502020204030203" pitchFamily="34" charset="0"/>
                <a:cs typeface="Lato" panose="020F0502020204030203" pitchFamily="34" charset="0"/>
              </a:rPr>
              <a:t>1.3. Problem statement</a:t>
            </a:r>
            <a:endParaRPr lang="vi-VN" sz="2000" b="1">
              <a:latin typeface="Lato" panose="020F0502020204030203" pitchFamily="34" charset="0"/>
              <a:ea typeface="Lato" panose="020F0502020204030203" pitchFamily="34" charset="0"/>
              <a:cs typeface="Lato" panose="020F0502020204030203" pitchFamily="34" charset="0"/>
            </a:endParaRPr>
          </a:p>
        </p:txBody>
      </p:sp>
      <p:sp>
        <p:nvSpPr>
          <p:cNvPr id="2" name="TextBox 1">
            <a:extLst>
              <a:ext uri="{FF2B5EF4-FFF2-40B4-BE49-F238E27FC236}">
                <a16:creationId xmlns:a16="http://schemas.microsoft.com/office/drawing/2014/main" id="{B1635C43-88FD-C702-D714-FF89901532E5}"/>
              </a:ext>
            </a:extLst>
          </p:cNvPr>
          <p:cNvSpPr txBox="1"/>
          <p:nvPr/>
        </p:nvSpPr>
        <p:spPr>
          <a:xfrm>
            <a:off x="167148" y="117987"/>
            <a:ext cx="6233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 Overview</a:t>
            </a:r>
          </a:p>
        </p:txBody>
      </p:sp>
      <p:sp>
        <p:nvSpPr>
          <p:cNvPr id="3" name="TextBox 2">
            <a:extLst>
              <a:ext uri="{FF2B5EF4-FFF2-40B4-BE49-F238E27FC236}">
                <a16:creationId xmlns:a16="http://schemas.microsoft.com/office/drawing/2014/main" id="{CE602DBF-EBA4-4B5A-D4A8-752E632E50A6}"/>
              </a:ext>
            </a:extLst>
          </p:cNvPr>
          <p:cNvSpPr txBox="1"/>
          <p:nvPr/>
        </p:nvSpPr>
        <p:spPr>
          <a:xfrm>
            <a:off x="1645920" y="1346578"/>
            <a:ext cx="3444240" cy="646331"/>
          </a:xfrm>
          <a:prstGeom prst="rect">
            <a:avLst/>
          </a:prstGeom>
          <a:solidFill>
            <a:schemeClr val="accent2">
              <a:lumMod val="20000"/>
              <a:lumOff val="80000"/>
            </a:schemeClr>
          </a:solidFill>
          <a:ln w="28575">
            <a:solidFill>
              <a:schemeClr val="tx1"/>
            </a:solidFill>
          </a:ln>
          <a:effectLst/>
        </p:spPr>
        <p:txBody>
          <a:bodyPr wrap="square" rtlCol="0">
            <a:spAutoFit/>
          </a:bodyPr>
          <a:lstStyle/>
          <a:p>
            <a:pPr algn="ctr"/>
            <a:r>
              <a:rPr lang="en-US">
                <a:latin typeface="Lato" panose="020F0502020204030203" pitchFamily="34" charset="0"/>
                <a:ea typeface="Lato" panose="020F0502020204030203" pitchFamily="34" charset="0"/>
                <a:cs typeface="Lato" panose="020F0502020204030203" pitchFamily="34" charset="0"/>
              </a:rPr>
              <a:t>Qualitative assessment of IMRT and VMAT is imprcise</a:t>
            </a:r>
            <a:endParaRPr lang="vi-VN">
              <a:latin typeface="Lato" panose="020F0502020204030203" pitchFamily="34" charset="0"/>
              <a:ea typeface="Lato" panose="020F0502020204030203" pitchFamily="34" charset="0"/>
              <a:cs typeface="Lato" panose="020F0502020204030203" pitchFamily="34" charset="0"/>
            </a:endParaRPr>
          </a:p>
        </p:txBody>
      </p:sp>
      <p:sp>
        <p:nvSpPr>
          <p:cNvPr id="4" name="TextBox 3">
            <a:extLst>
              <a:ext uri="{FF2B5EF4-FFF2-40B4-BE49-F238E27FC236}">
                <a16:creationId xmlns:a16="http://schemas.microsoft.com/office/drawing/2014/main" id="{89AB9563-56D1-7067-0ECE-6F8734B646D9}"/>
              </a:ext>
            </a:extLst>
          </p:cNvPr>
          <p:cNvSpPr txBox="1"/>
          <p:nvPr/>
        </p:nvSpPr>
        <p:spPr>
          <a:xfrm>
            <a:off x="6765400" y="1310279"/>
            <a:ext cx="3780680" cy="646331"/>
          </a:xfrm>
          <a:prstGeom prst="rect">
            <a:avLst/>
          </a:prstGeom>
          <a:solidFill>
            <a:schemeClr val="accent2">
              <a:lumMod val="20000"/>
              <a:lumOff val="80000"/>
            </a:schemeClr>
          </a:solidFill>
          <a:ln w="28575">
            <a:solidFill>
              <a:schemeClr val="tx1"/>
            </a:solidFill>
          </a:ln>
          <a:effectLst/>
        </p:spPr>
        <p:txBody>
          <a:bodyPr wrap="square" rtlCol="0">
            <a:spAutoFit/>
          </a:bodyPr>
          <a:lstStyle/>
          <a:p>
            <a:pPr algn="ctr"/>
            <a:r>
              <a:rPr lang="en-US">
                <a:latin typeface="Lato" panose="020F0502020204030203" pitchFamily="34" charset="0"/>
                <a:ea typeface="Lato" panose="020F0502020204030203" pitchFamily="34" charset="0"/>
                <a:cs typeface="Lato" panose="020F0502020204030203" pitchFamily="34" charset="0"/>
              </a:rPr>
              <a:t>Unable to evaluate the impact of dose escalation in HF</a:t>
            </a:r>
            <a:endParaRPr lang="vi-VN">
              <a:latin typeface="Lato" panose="020F0502020204030203" pitchFamily="34" charset="0"/>
              <a:ea typeface="Lato" panose="020F0502020204030203" pitchFamily="34" charset="0"/>
              <a:cs typeface="Lato" panose="020F0502020204030203" pitchFamily="34" charset="0"/>
            </a:endParaRPr>
          </a:p>
        </p:txBody>
      </p:sp>
      <p:sp>
        <p:nvSpPr>
          <p:cNvPr id="5" name="Left Brace 4">
            <a:extLst>
              <a:ext uri="{FF2B5EF4-FFF2-40B4-BE49-F238E27FC236}">
                <a16:creationId xmlns:a16="http://schemas.microsoft.com/office/drawing/2014/main" id="{848B84FA-7604-D62C-1CFB-F79C37A335F8}"/>
              </a:ext>
            </a:extLst>
          </p:cNvPr>
          <p:cNvSpPr/>
          <p:nvPr/>
        </p:nvSpPr>
        <p:spPr>
          <a:xfrm rot="16200000">
            <a:off x="5699760" y="-1327715"/>
            <a:ext cx="792480" cy="7665720"/>
          </a:xfrm>
          <a:prstGeom prst="leftBrace">
            <a:avLst>
              <a:gd name="adj1" fmla="val 105769"/>
              <a:gd name="adj2" fmla="val 50398"/>
            </a:avLst>
          </a:prstGeom>
          <a:ln w="19050"/>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vi-VN"/>
          </a:p>
        </p:txBody>
      </p:sp>
      <p:sp>
        <p:nvSpPr>
          <p:cNvPr id="7" name="Parallelogram 6">
            <a:extLst>
              <a:ext uri="{FF2B5EF4-FFF2-40B4-BE49-F238E27FC236}">
                <a16:creationId xmlns:a16="http://schemas.microsoft.com/office/drawing/2014/main" id="{9CCDFCCC-C1D9-3CC6-13C6-27128A371841}"/>
              </a:ext>
            </a:extLst>
          </p:cNvPr>
          <p:cNvSpPr/>
          <p:nvPr/>
        </p:nvSpPr>
        <p:spPr>
          <a:xfrm>
            <a:off x="3784600" y="2965889"/>
            <a:ext cx="4622800" cy="883920"/>
          </a:xfrm>
          <a:prstGeom prst="parallelogram">
            <a:avLst/>
          </a:prstGeom>
          <a:solidFill>
            <a:schemeClr val="accent6">
              <a:lumMod val="20000"/>
              <a:lumOff val="80000"/>
            </a:schemeClr>
          </a:solidFill>
          <a:ln w="28575"/>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Lato" panose="020F0502020204030203" pitchFamily="34" charset="0"/>
                <a:ea typeface="Lato" panose="020F0502020204030203" pitchFamily="34" charset="0"/>
                <a:cs typeface="Lato" panose="020F0502020204030203" pitchFamily="34" charset="0"/>
              </a:rPr>
              <a:t>Using DVH and distribution</a:t>
            </a:r>
            <a:endParaRPr lang="vi-VN">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Rounded Corners 15">
            <a:extLst>
              <a:ext uri="{FF2B5EF4-FFF2-40B4-BE49-F238E27FC236}">
                <a16:creationId xmlns:a16="http://schemas.microsoft.com/office/drawing/2014/main" id="{F49C5F76-638F-7A1B-AB7C-2F53F7158DF2}"/>
              </a:ext>
            </a:extLst>
          </p:cNvPr>
          <p:cNvSpPr/>
          <p:nvPr/>
        </p:nvSpPr>
        <p:spPr>
          <a:xfrm>
            <a:off x="1981200" y="4552041"/>
            <a:ext cx="3352800" cy="995680"/>
          </a:xfrm>
          <a:prstGeom prst="roundRect">
            <a:avLst/>
          </a:prstGeom>
          <a:solidFill>
            <a:schemeClr val="accent5">
              <a:lumMod val="20000"/>
              <a:lumOff val="80000"/>
            </a:schemeClr>
          </a:solidFill>
          <a:ln w="28575"/>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Lato" panose="020F0502020204030203" pitchFamily="34" charset="0"/>
                <a:ea typeface="Lato" panose="020F0502020204030203" pitchFamily="34" charset="0"/>
                <a:cs typeface="Lato" panose="020F0502020204030203" pitchFamily="34" charset="0"/>
              </a:rPr>
              <a:t>Tumor Control Probability </a:t>
            </a:r>
          </a:p>
          <a:p>
            <a:pPr algn="ctr"/>
            <a:r>
              <a:rPr lang="en-US">
                <a:solidFill>
                  <a:schemeClr val="tx1"/>
                </a:solidFill>
                <a:latin typeface="Lato" panose="020F0502020204030203" pitchFamily="34" charset="0"/>
                <a:ea typeface="Lato" panose="020F0502020204030203" pitchFamily="34" charset="0"/>
                <a:cs typeface="Lato" panose="020F0502020204030203" pitchFamily="34" charset="0"/>
              </a:rPr>
              <a:t>(TCP)</a:t>
            </a:r>
            <a:endParaRPr lang="vi-VN">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Rounded Corners 16">
            <a:extLst>
              <a:ext uri="{FF2B5EF4-FFF2-40B4-BE49-F238E27FC236}">
                <a16:creationId xmlns:a16="http://schemas.microsoft.com/office/drawing/2014/main" id="{1211A2A5-6952-29CD-F93E-208F38502349}"/>
              </a:ext>
            </a:extLst>
          </p:cNvPr>
          <p:cNvSpPr/>
          <p:nvPr/>
        </p:nvSpPr>
        <p:spPr>
          <a:xfrm>
            <a:off x="6959020" y="4552041"/>
            <a:ext cx="3352800" cy="995680"/>
          </a:xfrm>
          <a:prstGeom prst="roundRect">
            <a:avLst/>
          </a:prstGeom>
          <a:solidFill>
            <a:schemeClr val="accent5">
              <a:lumMod val="20000"/>
              <a:lumOff val="80000"/>
            </a:schemeClr>
          </a:solidFill>
          <a:ln w="28575"/>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Lato" panose="020F0502020204030203" pitchFamily="34" charset="0"/>
                <a:ea typeface="Lato" panose="020F0502020204030203" pitchFamily="34" charset="0"/>
                <a:cs typeface="Lato" panose="020F0502020204030203" pitchFamily="34" charset="0"/>
              </a:rPr>
              <a:t>Normal Tissue Complication Probability (NTCP)</a:t>
            </a:r>
            <a:endParaRPr lang="vi-VN">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a:extLst>
              <a:ext uri="{FF2B5EF4-FFF2-40B4-BE49-F238E27FC236}">
                <a16:creationId xmlns:a16="http://schemas.microsoft.com/office/drawing/2014/main" id="{D9978313-5DDB-DC86-05D8-D8179D8D61E3}"/>
              </a:ext>
            </a:extLst>
          </p:cNvPr>
          <p:cNvSpPr txBox="1"/>
          <p:nvPr/>
        </p:nvSpPr>
        <p:spPr>
          <a:xfrm>
            <a:off x="10979143" y="1378981"/>
            <a:ext cx="1356943" cy="646331"/>
          </a:xfrm>
          <a:prstGeom prst="rect">
            <a:avLst/>
          </a:prstGeom>
          <a:noFill/>
        </p:spPr>
        <p:txBody>
          <a:bodyPr wrap="square" rtlCol="0">
            <a:spAutoFit/>
          </a:bodyPr>
          <a:lstStyle/>
          <a:p>
            <a:r>
              <a:rPr lang="en-US">
                <a:latin typeface="Lato" panose="020F0502020204030203" pitchFamily="34" charset="0"/>
                <a:ea typeface="Lato" panose="020F0502020204030203" pitchFamily="34" charset="0"/>
                <a:cs typeface="Lato" panose="020F0502020204030203" pitchFamily="34" charset="0"/>
              </a:rPr>
              <a:t>Plan evaluation</a:t>
            </a:r>
            <a:endParaRPr lang="vi-VN">
              <a:latin typeface="Lato" panose="020F0502020204030203" pitchFamily="34" charset="0"/>
              <a:ea typeface="Lato" panose="020F0502020204030203" pitchFamily="34" charset="0"/>
              <a:cs typeface="Lato" panose="020F0502020204030203" pitchFamily="34" charset="0"/>
            </a:endParaRPr>
          </a:p>
        </p:txBody>
      </p:sp>
      <p:cxnSp>
        <p:nvCxnSpPr>
          <p:cNvPr id="21" name="Connector: Elbow 20">
            <a:extLst>
              <a:ext uri="{FF2B5EF4-FFF2-40B4-BE49-F238E27FC236}">
                <a16:creationId xmlns:a16="http://schemas.microsoft.com/office/drawing/2014/main" id="{57E64A1B-7D86-D7A3-5D57-1742E1925F23}"/>
              </a:ext>
            </a:extLst>
          </p:cNvPr>
          <p:cNvCxnSpPr>
            <a:cxnSpLocks/>
            <a:stCxn id="7" idx="4"/>
            <a:endCxn id="17" idx="0"/>
          </p:cNvCxnSpPr>
          <p:nvPr/>
        </p:nvCxnSpPr>
        <p:spPr>
          <a:xfrm rot="16200000" flipH="1">
            <a:off x="7014594" y="2931215"/>
            <a:ext cx="702232" cy="2539420"/>
          </a:xfrm>
          <a:prstGeom prst="bentConnector3">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Connector: Elbow 22">
            <a:extLst>
              <a:ext uri="{FF2B5EF4-FFF2-40B4-BE49-F238E27FC236}">
                <a16:creationId xmlns:a16="http://schemas.microsoft.com/office/drawing/2014/main" id="{40B38035-E075-4307-50D3-2DF8F6EC1F6F}"/>
              </a:ext>
            </a:extLst>
          </p:cNvPr>
          <p:cNvCxnSpPr>
            <a:cxnSpLocks/>
            <a:stCxn id="7" idx="4"/>
            <a:endCxn id="16" idx="0"/>
          </p:cNvCxnSpPr>
          <p:nvPr/>
        </p:nvCxnSpPr>
        <p:spPr>
          <a:xfrm rot="5400000">
            <a:off x="4525684" y="2981725"/>
            <a:ext cx="702232" cy="2438400"/>
          </a:xfrm>
          <a:prstGeom prst="bentConnector3">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A05BF19F-391C-0835-9205-536B51E8D112}"/>
              </a:ext>
            </a:extLst>
          </p:cNvPr>
          <p:cNvSpPr/>
          <p:nvPr/>
        </p:nvSpPr>
        <p:spPr>
          <a:xfrm>
            <a:off x="1452880" y="4064736"/>
            <a:ext cx="9479280" cy="1597580"/>
          </a:xfrm>
          <a:prstGeom prst="rect">
            <a:avLst/>
          </a:prstGeom>
          <a:noFill/>
          <a:ln w="28575">
            <a:solidFill>
              <a:schemeClr val="accent5"/>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25" name="TextBox 24">
            <a:extLst>
              <a:ext uri="{FF2B5EF4-FFF2-40B4-BE49-F238E27FC236}">
                <a16:creationId xmlns:a16="http://schemas.microsoft.com/office/drawing/2014/main" id="{7C6CACCE-4379-FC52-819C-656796FB8782}"/>
              </a:ext>
            </a:extLst>
          </p:cNvPr>
          <p:cNvSpPr txBox="1"/>
          <p:nvPr/>
        </p:nvSpPr>
        <p:spPr>
          <a:xfrm>
            <a:off x="10979144" y="4565397"/>
            <a:ext cx="1187560" cy="646331"/>
          </a:xfrm>
          <a:prstGeom prst="rect">
            <a:avLst/>
          </a:prstGeom>
          <a:noFill/>
        </p:spPr>
        <p:txBody>
          <a:bodyPr wrap="square" rtlCol="0">
            <a:spAutoFit/>
          </a:bodyPr>
          <a:lstStyle/>
          <a:p>
            <a:r>
              <a:rPr lang="en-US">
                <a:latin typeface="Lato" panose="020F0502020204030203" pitchFamily="34" charset="0"/>
                <a:ea typeface="Lato" panose="020F0502020204030203" pitchFamily="34" charset="0"/>
                <a:cs typeface="Lato" panose="020F0502020204030203" pitchFamily="34" charset="0"/>
              </a:rPr>
              <a:t>Biological Indices</a:t>
            </a:r>
            <a:endParaRPr lang="vi-VN">
              <a:latin typeface="Lato" panose="020F0502020204030203" pitchFamily="34" charset="0"/>
              <a:ea typeface="Lato" panose="020F0502020204030203" pitchFamily="34" charset="0"/>
              <a:cs typeface="Lato" panose="020F0502020204030203" pitchFamily="34" charset="0"/>
            </a:endParaRPr>
          </a:p>
        </p:txBody>
      </p:sp>
      <p:sp>
        <p:nvSpPr>
          <p:cNvPr id="28" name="Arrow: Right 27">
            <a:extLst>
              <a:ext uri="{FF2B5EF4-FFF2-40B4-BE49-F238E27FC236}">
                <a16:creationId xmlns:a16="http://schemas.microsoft.com/office/drawing/2014/main" id="{82CEFAA3-0682-1F41-8B48-0ED2DF7E1BBB}"/>
              </a:ext>
            </a:extLst>
          </p:cNvPr>
          <p:cNvSpPr/>
          <p:nvPr/>
        </p:nvSpPr>
        <p:spPr>
          <a:xfrm>
            <a:off x="1127760" y="5943600"/>
            <a:ext cx="944880" cy="30301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29" name="TextBox 28">
            <a:extLst>
              <a:ext uri="{FF2B5EF4-FFF2-40B4-BE49-F238E27FC236}">
                <a16:creationId xmlns:a16="http://schemas.microsoft.com/office/drawing/2014/main" id="{7509A978-3F0C-12C3-B116-34BBCEA31416}"/>
              </a:ext>
            </a:extLst>
          </p:cNvPr>
          <p:cNvSpPr txBox="1"/>
          <p:nvPr/>
        </p:nvSpPr>
        <p:spPr>
          <a:xfrm>
            <a:off x="2263140" y="5911333"/>
            <a:ext cx="8496300" cy="369332"/>
          </a:xfrm>
          <a:prstGeom prst="rect">
            <a:avLst/>
          </a:prstGeom>
          <a:noFill/>
        </p:spPr>
        <p:txBody>
          <a:bodyPr wrap="square" rtlCol="0">
            <a:spAutoFit/>
          </a:bodyPr>
          <a:lstStyle/>
          <a:p>
            <a:r>
              <a:rPr lang="en-US">
                <a:latin typeface="Lato" panose="020F0502020204030203" pitchFamily="34" charset="0"/>
                <a:ea typeface="Lato" panose="020F0502020204030203" pitchFamily="34" charset="0"/>
                <a:cs typeface="Lato" panose="020F0502020204030203" pitchFamily="34" charset="0"/>
              </a:rPr>
              <a:t>Integrate TCP and NTCP as a step in the treatment plan evaluation process.</a:t>
            </a:r>
            <a:endParaRPr lang="vi-VN">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0623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884265-E63E-0721-351C-DFC6FE7EA785}"/>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869B2E79-8717-D1EA-0348-5192CE920198}"/>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 Method</a:t>
            </a:r>
          </a:p>
        </p:txBody>
      </p:sp>
      <p:sp>
        <p:nvSpPr>
          <p:cNvPr id="8" name="TextBox 7">
            <a:extLst>
              <a:ext uri="{FF2B5EF4-FFF2-40B4-BE49-F238E27FC236}">
                <a16:creationId xmlns:a16="http://schemas.microsoft.com/office/drawing/2014/main" id="{D653C143-AF91-287A-8FCE-AEA02A4BC714}"/>
              </a:ext>
            </a:extLst>
          </p:cNvPr>
          <p:cNvSpPr txBox="1"/>
          <p:nvPr/>
        </p:nvSpPr>
        <p:spPr>
          <a:xfrm>
            <a:off x="167148" y="805753"/>
            <a:ext cx="2129012" cy="400110"/>
          </a:xfrm>
          <a:prstGeom prst="rect">
            <a:avLst/>
          </a:prstGeom>
          <a:noFill/>
        </p:spPr>
        <p:txBody>
          <a:bodyPr wrap="square">
            <a:spAutoFit/>
          </a:bodyPr>
          <a:lstStyle/>
          <a:p>
            <a:r>
              <a:rPr lang="en-US" sz="2000" b="1">
                <a:latin typeface="Lato" panose="020F0502020204030203" pitchFamily="34" charset="0"/>
                <a:ea typeface="Lato" panose="020F0502020204030203" pitchFamily="34" charset="0"/>
                <a:cs typeface="Lato" panose="020F0502020204030203" pitchFamily="34" charset="0"/>
              </a:rPr>
              <a:t>2.1. Subjects</a:t>
            </a:r>
            <a:endParaRPr lang="vi-VN" sz="2000" b="1">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a16="http://schemas.microsoft.com/office/drawing/2014/main" id="{53155D64-4C66-9795-DED4-EC01D72E143B}"/>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latin typeface="Lato" panose="020F0502020204030203" pitchFamily="34" charset="0"/>
                <a:ea typeface="Lato" panose="020F0502020204030203" pitchFamily="34" charset="0"/>
                <a:cs typeface="Lato" panose="020F0502020204030203" pitchFamily="34" charset="0"/>
              </a:rPr>
              <a:t>7</a:t>
            </a:fld>
            <a:endParaRPr lang="vi-VN">
              <a:latin typeface="Lato" panose="020F0502020204030203" pitchFamily="34" charset="0"/>
              <a:ea typeface="Lato" panose="020F0502020204030203" pitchFamily="34" charset="0"/>
              <a:cs typeface="Lato" panose="020F0502020204030203" pitchFamily="34" charset="0"/>
            </a:endParaRPr>
          </a:p>
        </p:txBody>
      </p:sp>
      <p:sp>
        <p:nvSpPr>
          <p:cNvPr id="28" name="TextBox 27">
            <a:extLst>
              <a:ext uri="{FF2B5EF4-FFF2-40B4-BE49-F238E27FC236}">
                <a16:creationId xmlns:a16="http://schemas.microsoft.com/office/drawing/2014/main" id="{D562BA45-52DB-2EAD-4C0B-B87CF3C5358E}"/>
              </a:ext>
            </a:extLst>
          </p:cNvPr>
          <p:cNvSpPr txBox="1"/>
          <p:nvPr/>
        </p:nvSpPr>
        <p:spPr>
          <a:xfrm>
            <a:off x="7614637" y="962773"/>
            <a:ext cx="3256424" cy="292388"/>
          </a:xfrm>
          <a:prstGeom prst="rect">
            <a:avLst/>
          </a:prstGeom>
          <a:noFill/>
        </p:spPr>
        <p:txBody>
          <a:bodyPr wrap="square" rtlCol="0">
            <a:spAutoFit/>
          </a:bodyPr>
          <a:lstStyle/>
          <a:p>
            <a:pPr algn="ctr"/>
            <a:r>
              <a:rPr lang="en-US" sz="1300">
                <a:latin typeface="Lato" panose="020F0502020204030203" pitchFamily="34" charset="0"/>
                <a:ea typeface="Lato" panose="020F0502020204030203" pitchFamily="34" charset="0"/>
                <a:cs typeface="Lato" panose="020F0502020204030203" pitchFamily="34" charset="0"/>
              </a:rPr>
              <a:t>Figure: Anatomical position of key organs</a:t>
            </a:r>
          </a:p>
        </p:txBody>
      </p:sp>
      <p:graphicFrame>
        <p:nvGraphicFramePr>
          <p:cNvPr id="3" name="Table 2">
            <a:extLst>
              <a:ext uri="{FF2B5EF4-FFF2-40B4-BE49-F238E27FC236}">
                <a16:creationId xmlns:a16="http://schemas.microsoft.com/office/drawing/2014/main" id="{803B0FB3-20AB-620B-6B4A-07D38C03BD49}"/>
              </a:ext>
            </a:extLst>
          </p:cNvPr>
          <p:cNvGraphicFramePr>
            <a:graphicFrameLocks noGrp="1"/>
          </p:cNvGraphicFramePr>
          <p:nvPr>
            <p:extLst>
              <p:ext uri="{D42A27DB-BD31-4B8C-83A1-F6EECF244321}">
                <p14:modId xmlns:p14="http://schemas.microsoft.com/office/powerpoint/2010/main" val="3714283530"/>
              </p:ext>
            </p:extLst>
          </p:nvPr>
        </p:nvGraphicFramePr>
        <p:xfrm>
          <a:off x="3678520" y="1396163"/>
          <a:ext cx="4011378" cy="16002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1337126">
                  <a:extLst>
                    <a:ext uri="{9D8B030D-6E8A-4147-A177-3AD203B41FA5}">
                      <a16:colId xmlns:a16="http://schemas.microsoft.com/office/drawing/2014/main" val="173595162"/>
                    </a:ext>
                  </a:extLst>
                </a:gridCol>
                <a:gridCol w="1337126">
                  <a:extLst>
                    <a:ext uri="{9D8B030D-6E8A-4147-A177-3AD203B41FA5}">
                      <a16:colId xmlns:a16="http://schemas.microsoft.com/office/drawing/2014/main" val="2751989379"/>
                    </a:ext>
                  </a:extLst>
                </a:gridCol>
                <a:gridCol w="1337126">
                  <a:extLst>
                    <a:ext uri="{9D8B030D-6E8A-4147-A177-3AD203B41FA5}">
                      <a16:colId xmlns:a16="http://schemas.microsoft.com/office/drawing/2014/main" val="2843218780"/>
                    </a:ext>
                  </a:extLst>
                </a:gridCol>
              </a:tblGrid>
              <a:tr h="370840">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Dose</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CF (Gy)</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HF (Gy)</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0878854"/>
                  </a:ext>
                </a:extLst>
              </a:tr>
              <a:tr h="370840">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Prostate</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78</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60</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9471153"/>
                  </a:ext>
                </a:extLst>
              </a:tr>
              <a:tr h="370840">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Seminal Vesicle</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65</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50</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00355563"/>
                  </a:ext>
                </a:extLst>
              </a:tr>
              <a:tr h="370840">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Pelvic lymph nodes</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57.2</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300">
                          <a:latin typeface="Lato" panose="020F0502020204030203" pitchFamily="34" charset="0"/>
                          <a:ea typeface="Lato" panose="020F0502020204030203" pitchFamily="34" charset="0"/>
                          <a:cs typeface="Lato" panose="020F0502020204030203" pitchFamily="34" charset="0"/>
                        </a:rPr>
                        <a:t>44</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52556876"/>
                  </a:ext>
                </a:extLst>
              </a:tr>
            </a:tbl>
          </a:graphicData>
        </a:graphic>
      </p:graphicFrame>
      <p:sp>
        <p:nvSpPr>
          <p:cNvPr id="4" name="TextBox 3">
            <a:extLst>
              <a:ext uri="{FF2B5EF4-FFF2-40B4-BE49-F238E27FC236}">
                <a16:creationId xmlns:a16="http://schemas.microsoft.com/office/drawing/2014/main" id="{29AADD71-839F-1C0C-4A3F-A59F31D1A4E7}"/>
              </a:ext>
            </a:extLst>
          </p:cNvPr>
          <p:cNvSpPr txBox="1"/>
          <p:nvPr/>
        </p:nvSpPr>
        <p:spPr>
          <a:xfrm>
            <a:off x="4506214" y="1005808"/>
            <a:ext cx="2910647" cy="292388"/>
          </a:xfrm>
          <a:prstGeom prst="rect">
            <a:avLst/>
          </a:prstGeom>
          <a:noFill/>
        </p:spPr>
        <p:txBody>
          <a:bodyPr wrap="square" rtlCol="0">
            <a:spAutoFit/>
          </a:bodyPr>
          <a:lstStyle/>
          <a:p>
            <a:r>
              <a:rPr lang="en-US" sz="1300">
                <a:latin typeface="Lato" panose="020F0502020204030203" pitchFamily="34" charset="0"/>
                <a:ea typeface="Lato" panose="020F0502020204030203" pitchFamily="34" charset="0"/>
                <a:cs typeface="Lato" panose="020F0502020204030203" pitchFamily="34" charset="0"/>
              </a:rPr>
              <a:t>Table: Prescribe dose for PTVs</a:t>
            </a:r>
          </a:p>
        </p:txBody>
      </p:sp>
      <p:sp>
        <p:nvSpPr>
          <p:cNvPr id="10" name="TextBox 9">
            <a:extLst>
              <a:ext uri="{FF2B5EF4-FFF2-40B4-BE49-F238E27FC236}">
                <a16:creationId xmlns:a16="http://schemas.microsoft.com/office/drawing/2014/main" id="{E17373EB-9BA2-7A45-2038-DCBD7578B4C5}"/>
              </a:ext>
            </a:extLst>
          </p:cNvPr>
          <p:cNvSpPr txBox="1"/>
          <p:nvPr/>
        </p:nvSpPr>
        <p:spPr>
          <a:xfrm>
            <a:off x="43173" y="1501460"/>
            <a:ext cx="3742572" cy="4897238"/>
          </a:xfrm>
          <a:prstGeom prst="rect">
            <a:avLst/>
          </a:prstGeom>
          <a:noFill/>
          <a:ln w="28575">
            <a:noFill/>
          </a:ln>
          <a:effectLst/>
        </p:spPr>
        <p:txBody>
          <a:bodyPr wrap="square" rtlCol="0">
            <a:spAutoFit/>
          </a:bodyPr>
          <a:lstStyle/>
          <a:p>
            <a:pPr marL="285750" indent="-285750">
              <a:lnSpc>
                <a:spcPct val="150000"/>
              </a:lnSpc>
              <a:buFont typeface="Arial" panose="020B0604020202020204" pitchFamily="34" charset="0"/>
              <a:buChar char="•"/>
            </a:pPr>
            <a:r>
              <a:rPr lang="en-US" sz="1400">
                <a:latin typeface="Lato" panose="020F0502020204030203" pitchFamily="34" charset="0"/>
                <a:ea typeface="Lato" panose="020F0502020204030203" pitchFamily="34" charset="0"/>
                <a:cs typeface="Lato" panose="020F0502020204030203" pitchFamily="34" charset="0"/>
              </a:rPr>
              <a:t>22 prostate cancer patients.</a:t>
            </a:r>
          </a:p>
          <a:p>
            <a:pPr marL="285750" indent="-285750">
              <a:lnSpc>
                <a:spcPct val="150000"/>
              </a:lnSpc>
              <a:buFont typeface="Arial" panose="020B0604020202020204" pitchFamily="34" charset="0"/>
              <a:buChar char="•"/>
            </a:pPr>
            <a:r>
              <a:rPr lang="en-US" sz="1400">
                <a:latin typeface="Lato" panose="020F0502020204030203" pitchFamily="34" charset="0"/>
                <a:ea typeface="Lato" panose="020F0502020204030203" pitchFamily="34" charset="0"/>
                <a:cs typeface="Lato" panose="020F0502020204030203" pitchFamily="34" charset="0"/>
              </a:rPr>
              <a:t>Used VMAT technique.</a:t>
            </a:r>
          </a:p>
          <a:p>
            <a:pPr marL="285750" indent="-285750">
              <a:lnSpc>
                <a:spcPct val="150000"/>
              </a:lnSpc>
              <a:buFont typeface="Arial" panose="020B0604020202020204" pitchFamily="34" charset="0"/>
              <a:buChar char="•"/>
            </a:pPr>
            <a:r>
              <a:rPr lang="en-US" sz="1400">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PTV: </a:t>
            </a:r>
            <a:r>
              <a:rPr lang="en-US" sz="1400">
                <a:latin typeface="Lato" panose="020F0502020204030203" pitchFamily="34" charset="0"/>
                <a:ea typeface="Lato" panose="020F0502020204030203" pitchFamily="34" charset="0"/>
                <a:cs typeface="Lato" panose="020F0502020204030203" pitchFamily="34" charset="0"/>
              </a:rPr>
              <a:t>40.7 cm³ ~ 174.3 cm³.</a:t>
            </a:r>
          </a:p>
          <a:p>
            <a:pPr marL="285750" indent="-285750">
              <a:lnSpc>
                <a:spcPct val="150000"/>
              </a:lnSpc>
              <a:buFont typeface="Arial" panose="020B0604020202020204" pitchFamily="34" charset="0"/>
              <a:buChar char="•"/>
            </a:pPr>
            <a:r>
              <a:rPr lang="en-US" sz="1400">
                <a:latin typeface="Lato" panose="020F0502020204030203" pitchFamily="34" charset="0"/>
                <a:ea typeface="Lato" panose="020F0502020204030203" pitchFamily="34" charset="0"/>
                <a:cs typeface="Lato" panose="020F0502020204030203" pitchFamily="34" charset="0"/>
              </a:rPr>
              <a:t>Include patients with more than one treatment targets.</a:t>
            </a:r>
          </a:p>
          <a:p>
            <a:pPr marL="285750" indent="-285750">
              <a:lnSpc>
                <a:spcPct val="150000"/>
              </a:lnSpc>
              <a:buFont typeface="Arial" panose="020B0604020202020204" pitchFamily="34" charset="0"/>
              <a:buChar char="•"/>
            </a:pPr>
            <a:endParaRPr lang="en-US" sz="1400">
              <a:latin typeface="Lato" panose="020F0502020204030203" pitchFamily="34" charset="0"/>
              <a:ea typeface="Lato" panose="020F0502020204030203" pitchFamily="34" charset="0"/>
              <a:cs typeface="Lato" panose="020F0502020204030203" pitchFamily="34" charset="0"/>
            </a:endParaRPr>
          </a:p>
          <a:p>
            <a:pPr marL="285750" indent="-285750">
              <a:lnSpc>
                <a:spcPct val="150000"/>
              </a:lnSpc>
              <a:buFont typeface="Arial" panose="020B0604020202020204" pitchFamily="34" charset="0"/>
              <a:buChar char="•"/>
            </a:pPr>
            <a:endParaRPr lang="en-US" sz="1400">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en-US" sz="1400">
              <a:latin typeface="Lato" panose="020F0502020204030203" pitchFamily="34" charset="0"/>
              <a:ea typeface="Lato" panose="020F0502020204030203" pitchFamily="34" charset="0"/>
              <a:cs typeface="Lato" panose="020F0502020204030203" pitchFamily="34" charset="0"/>
            </a:endParaRPr>
          </a:p>
          <a:p>
            <a:pPr marL="285750" indent="-285750">
              <a:lnSpc>
                <a:spcPct val="150000"/>
              </a:lnSpc>
              <a:buFont typeface="Arial" panose="020B0604020202020204" pitchFamily="34" charset="0"/>
              <a:buChar char="•"/>
            </a:pPr>
            <a:r>
              <a:rPr lang="en-US" sz="1400">
                <a:latin typeface="Lato" panose="020F0502020204030203" pitchFamily="34" charset="0"/>
                <a:ea typeface="Lato" panose="020F0502020204030203" pitchFamily="34" charset="0"/>
                <a:cs typeface="Lato" panose="020F0502020204030203" pitchFamily="34" charset="0"/>
              </a:rPr>
              <a:t>CW  arc: from 200</a:t>
            </a:r>
            <a:r>
              <a:rPr lang="en-US" sz="1400" baseline="30000">
                <a:latin typeface="Lato" panose="020F0502020204030203" pitchFamily="34" charset="0"/>
                <a:ea typeface="Lato" panose="020F0502020204030203" pitchFamily="34" charset="0"/>
                <a:cs typeface="Lato" panose="020F0502020204030203" pitchFamily="34" charset="0"/>
              </a:rPr>
              <a:t>0</a:t>
            </a:r>
            <a:r>
              <a:rPr lang="en-US" sz="1400">
                <a:latin typeface="Lato" panose="020F0502020204030203" pitchFamily="34" charset="0"/>
                <a:ea typeface="Lato" panose="020F0502020204030203" pitchFamily="34" charset="0"/>
                <a:cs typeface="Lato" panose="020F0502020204030203" pitchFamily="34" charset="0"/>
              </a:rPr>
              <a:t> – 160</a:t>
            </a:r>
            <a:r>
              <a:rPr lang="en-US" sz="1400" baseline="30000">
                <a:latin typeface="Lato" panose="020F0502020204030203" pitchFamily="34" charset="0"/>
                <a:ea typeface="Lato" panose="020F0502020204030203" pitchFamily="34" charset="0"/>
                <a:cs typeface="Lato" panose="020F0502020204030203" pitchFamily="34" charset="0"/>
              </a:rPr>
              <a:t>0</a:t>
            </a:r>
            <a:r>
              <a:rPr lang="en-US" sz="1400">
                <a:latin typeface="Lato" panose="020F0502020204030203" pitchFamily="34" charset="0"/>
                <a:ea typeface="Lato" panose="020F0502020204030203" pitchFamily="34" charset="0"/>
                <a:cs typeface="Lato" panose="020F0502020204030203" pitchFamily="34" charset="0"/>
              </a:rPr>
              <a:t> , Collimator angle 30</a:t>
            </a:r>
            <a:r>
              <a:rPr lang="en-US" sz="1400" baseline="30000">
                <a:latin typeface="Lato" panose="020F0502020204030203" pitchFamily="34" charset="0"/>
                <a:ea typeface="Lato" panose="020F0502020204030203" pitchFamily="34" charset="0"/>
                <a:cs typeface="Lato" panose="020F0502020204030203" pitchFamily="34" charset="0"/>
              </a:rPr>
              <a:t>0</a:t>
            </a:r>
            <a:r>
              <a:rPr lang="en-US" sz="1400">
                <a:latin typeface="Lato" panose="020F0502020204030203" pitchFamily="34" charset="0"/>
                <a:ea typeface="Lato" panose="020F0502020204030203" pitchFamily="34" charset="0"/>
                <a:cs typeface="Lato" panose="020F0502020204030203" pitchFamily="34" charset="0"/>
              </a:rPr>
              <a:t>.</a:t>
            </a:r>
          </a:p>
          <a:p>
            <a:pPr marL="285750" indent="-285750">
              <a:lnSpc>
                <a:spcPct val="150000"/>
              </a:lnSpc>
              <a:buFont typeface="Arial" panose="020B0604020202020204" pitchFamily="34" charset="0"/>
              <a:buChar char="•"/>
            </a:pPr>
            <a:r>
              <a:rPr lang="en-US" sz="1400">
                <a:latin typeface="Lato" panose="020F0502020204030203" pitchFamily="34" charset="0"/>
                <a:ea typeface="Lato" panose="020F0502020204030203" pitchFamily="34" charset="0"/>
                <a:cs typeface="Lato" panose="020F0502020204030203" pitchFamily="34" charset="0"/>
              </a:rPr>
              <a:t>CCW  arc: from 160</a:t>
            </a:r>
            <a:r>
              <a:rPr lang="en-US" sz="1400" baseline="30000">
                <a:latin typeface="Lato" panose="020F0502020204030203" pitchFamily="34" charset="0"/>
                <a:ea typeface="Lato" panose="020F0502020204030203" pitchFamily="34" charset="0"/>
                <a:cs typeface="Lato" panose="020F0502020204030203" pitchFamily="34" charset="0"/>
              </a:rPr>
              <a:t>0</a:t>
            </a:r>
            <a:r>
              <a:rPr lang="en-US" sz="1400">
                <a:latin typeface="Lato" panose="020F0502020204030203" pitchFamily="34" charset="0"/>
                <a:ea typeface="Lato" panose="020F0502020204030203" pitchFamily="34" charset="0"/>
                <a:cs typeface="Lato" panose="020F0502020204030203" pitchFamily="34" charset="0"/>
              </a:rPr>
              <a:t> – 200</a:t>
            </a:r>
            <a:r>
              <a:rPr lang="en-US" sz="1400" baseline="30000">
                <a:latin typeface="Lato" panose="020F0502020204030203" pitchFamily="34" charset="0"/>
                <a:ea typeface="Lato" panose="020F0502020204030203" pitchFamily="34" charset="0"/>
                <a:cs typeface="Lato" panose="020F0502020204030203" pitchFamily="34" charset="0"/>
              </a:rPr>
              <a:t>0</a:t>
            </a:r>
            <a:r>
              <a:rPr lang="en-US" sz="1400">
                <a:latin typeface="Lato" panose="020F0502020204030203" pitchFamily="34" charset="0"/>
                <a:ea typeface="Lato" panose="020F0502020204030203" pitchFamily="34" charset="0"/>
                <a:cs typeface="Lato" panose="020F0502020204030203" pitchFamily="34" charset="0"/>
              </a:rPr>
              <a:t> , Collimator angle 330</a:t>
            </a:r>
            <a:r>
              <a:rPr lang="en-US" sz="1400" baseline="30000">
                <a:latin typeface="Lato" panose="020F0502020204030203" pitchFamily="34" charset="0"/>
                <a:ea typeface="Lato" panose="020F0502020204030203" pitchFamily="34" charset="0"/>
                <a:cs typeface="Lato" panose="020F0502020204030203" pitchFamily="34" charset="0"/>
              </a:rPr>
              <a:t>0</a:t>
            </a:r>
            <a:r>
              <a:rPr lang="en-US" sz="1400">
                <a:latin typeface="Lato" panose="020F0502020204030203" pitchFamily="34" charset="0"/>
                <a:ea typeface="Lato" panose="020F0502020204030203" pitchFamily="34" charset="0"/>
                <a:cs typeface="Lato" panose="020F0502020204030203" pitchFamily="34" charset="0"/>
              </a:rPr>
              <a:t>.</a:t>
            </a:r>
          </a:p>
          <a:p>
            <a:pPr marL="285750" indent="-285750">
              <a:lnSpc>
                <a:spcPct val="150000"/>
              </a:lnSpc>
              <a:buFont typeface="Arial" panose="020B0604020202020204" pitchFamily="34" charset="0"/>
              <a:buChar char="•"/>
            </a:pPr>
            <a:r>
              <a:rPr lang="en-US" sz="1400">
                <a:latin typeface="Lato" panose="020F0502020204030203" pitchFamily="34" charset="0"/>
                <a:ea typeface="Lato" panose="020F0502020204030203" pitchFamily="34" charset="0"/>
                <a:cs typeface="Lato" panose="020F0502020204030203" pitchFamily="34" charset="0"/>
              </a:rPr>
              <a:t>Add additional arc if Mus &gt; 400.</a:t>
            </a:r>
          </a:p>
          <a:p>
            <a:pPr marL="285750" indent="-285750">
              <a:lnSpc>
                <a:spcPct val="150000"/>
              </a:lnSpc>
              <a:buFont typeface="Arial" panose="020B0604020202020204" pitchFamily="34" charset="0"/>
              <a:buChar char="•"/>
            </a:pPr>
            <a:r>
              <a:rPr lang="en-US" sz="1400">
                <a:latin typeface="Lato" panose="020F0502020204030203" pitchFamily="34" charset="0"/>
                <a:ea typeface="Lato" panose="020F0502020204030203" pitchFamily="34" charset="0"/>
                <a:cs typeface="Lato" panose="020F0502020204030203" pitchFamily="34" charset="0"/>
              </a:rPr>
              <a:t>Additional Collimator angle: 0</a:t>
            </a:r>
            <a:r>
              <a:rPr lang="en-US" sz="1400" baseline="30000">
                <a:latin typeface="Lato" panose="020F0502020204030203" pitchFamily="34" charset="0"/>
                <a:ea typeface="Lato" panose="020F0502020204030203" pitchFamily="34" charset="0"/>
                <a:cs typeface="Lato" panose="020F0502020204030203" pitchFamily="34" charset="0"/>
              </a:rPr>
              <a:t>0</a:t>
            </a:r>
            <a:r>
              <a:rPr lang="en-US" sz="1400">
                <a:latin typeface="Lato" panose="020F0502020204030203" pitchFamily="34" charset="0"/>
                <a:ea typeface="Lato" panose="020F0502020204030203" pitchFamily="34" charset="0"/>
                <a:cs typeface="Lato" panose="020F0502020204030203" pitchFamily="34" charset="0"/>
              </a:rPr>
              <a:t> và 90</a:t>
            </a:r>
            <a:r>
              <a:rPr lang="en-US" sz="1400" baseline="30000">
                <a:latin typeface="Lato" panose="020F0502020204030203" pitchFamily="34" charset="0"/>
                <a:ea typeface="Lato" panose="020F0502020204030203" pitchFamily="34" charset="0"/>
                <a:cs typeface="Lato" panose="020F0502020204030203" pitchFamily="34" charset="0"/>
              </a:rPr>
              <a:t>0</a:t>
            </a:r>
            <a:r>
              <a:rPr lang="en-US" sz="1400">
                <a:latin typeface="Lato" panose="020F0502020204030203" pitchFamily="34" charset="0"/>
                <a:ea typeface="Lato" panose="020F0502020204030203" pitchFamily="34" charset="0"/>
                <a:cs typeface="Lato" panose="020F0502020204030203" pitchFamily="34" charset="0"/>
              </a:rPr>
              <a:t>.</a:t>
            </a:r>
          </a:p>
          <a:p>
            <a:pPr marL="285750" indent="-285750">
              <a:lnSpc>
                <a:spcPct val="150000"/>
              </a:lnSpc>
              <a:buFont typeface="Arial" panose="020B0604020202020204" pitchFamily="34" charset="0"/>
              <a:buChar char="•"/>
            </a:pPr>
            <a:endParaRPr lang="en-US" sz="1400">
              <a:latin typeface="Lato" panose="020F0502020204030203" pitchFamily="34" charset="0"/>
              <a:ea typeface="Lato" panose="020F0502020204030203" pitchFamily="34" charset="0"/>
              <a:cs typeface="Lato" panose="020F0502020204030203" pitchFamily="34" charset="0"/>
            </a:endParaRPr>
          </a:p>
        </p:txBody>
      </p:sp>
      <p:grpSp>
        <p:nvGrpSpPr>
          <p:cNvPr id="18" name="Group 17">
            <a:extLst>
              <a:ext uri="{FF2B5EF4-FFF2-40B4-BE49-F238E27FC236}">
                <a16:creationId xmlns:a16="http://schemas.microsoft.com/office/drawing/2014/main" id="{106A4F95-3947-A2C4-D2C3-2E62BFC5FA3A}"/>
              </a:ext>
            </a:extLst>
          </p:cNvPr>
          <p:cNvGrpSpPr/>
          <p:nvPr/>
        </p:nvGrpSpPr>
        <p:grpSpPr>
          <a:xfrm>
            <a:off x="3922969" y="3876517"/>
            <a:ext cx="2298711" cy="2322878"/>
            <a:chOff x="7705692" y="898554"/>
            <a:chExt cx="2671109" cy="2699191"/>
          </a:xfrm>
        </p:grpSpPr>
        <p:pic>
          <p:nvPicPr>
            <p:cNvPr id="12" name="Picture 11" descr="A red circle with white lines and a letter a&#10;&#10;AI-generated content may be incorrect.">
              <a:extLst>
                <a:ext uri="{FF2B5EF4-FFF2-40B4-BE49-F238E27FC236}">
                  <a16:creationId xmlns:a16="http://schemas.microsoft.com/office/drawing/2014/main" id="{D9DAAEB5-F3B6-3E9A-E75C-B87CAE2312AF}"/>
                </a:ext>
              </a:extLst>
            </p:cNvPr>
            <p:cNvPicPr>
              <a:picLocks noChangeAspect="1"/>
            </p:cNvPicPr>
            <p:nvPr/>
          </p:nvPicPr>
          <p:blipFill rotWithShape="1">
            <a:blip r:embed="rId3">
              <a:extLst>
                <a:ext uri="{28A0092B-C50C-407E-A947-70E740481C1C}">
                  <a14:useLocalDpi xmlns:a14="http://schemas.microsoft.com/office/drawing/2010/main" val="0"/>
                </a:ext>
              </a:extLst>
            </a:blip>
            <a:srcRect l="28735" r="29310"/>
            <a:stretch>
              <a:fillRect/>
            </a:stretch>
          </p:blipFill>
          <p:spPr bwMode="auto">
            <a:xfrm>
              <a:off x="7705692" y="898554"/>
              <a:ext cx="2671109" cy="2695610"/>
            </a:xfrm>
            <a:prstGeom prst="rect">
              <a:avLst/>
            </a:prstGeom>
            <a:ln>
              <a:solidFill>
                <a:schemeClr val="tx1"/>
              </a:solid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sp>
          <p:nvSpPr>
            <p:cNvPr id="13" name="TextBox 12">
              <a:extLst>
                <a:ext uri="{FF2B5EF4-FFF2-40B4-BE49-F238E27FC236}">
                  <a16:creationId xmlns:a16="http://schemas.microsoft.com/office/drawing/2014/main" id="{372BCF1F-6748-58D6-EC79-EF0151BF7614}"/>
                </a:ext>
              </a:extLst>
            </p:cNvPr>
            <p:cNvSpPr txBox="1"/>
            <p:nvPr/>
          </p:nvSpPr>
          <p:spPr>
            <a:xfrm>
              <a:off x="8871008" y="925644"/>
              <a:ext cx="596512" cy="369332"/>
            </a:xfrm>
            <a:prstGeom prst="rect">
              <a:avLst/>
            </a:prstGeom>
            <a:noFill/>
          </p:spPr>
          <p:txBody>
            <a:bodyPr wrap="square" rtlCol="0">
              <a:spAutoFit/>
            </a:bodyPr>
            <a:lstStyle/>
            <a:p>
              <a:r>
                <a:rPr lang="en-US">
                  <a:solidFill>
                    <a:schemeClr val="bg1"/>
                  </a:solidFill>
                </a:rPr>
                <a:t>A</a:t>
              </a:r>
              <a:endParaRPr lang="vi-VN">
                <a:solidFill>
                  <a:schemeClr val="bg1"/>
                </a:solidFill>
              </a:endParaRPr>
            </a:p>
          </p:txBody>
        </p:sp>
        <p:sp>
          <p:nvSpPr>
            <p:cNvPr id="14" name="TextBox 13">
              <a:extLst>
                <a:ext uri="{FF2B5EF4-FFF2-40B4-BE49-F238E27FC236}">
                  <a16:creationId xmlns:a16="http://schemas.microsoft.com/office/drawing/2014/main" id="{53B1AE9C-28F5-97DD-0D14-7AA592B24972}"/>
                </a:ext>
              </a:extLst>
            </p:cNvPr>
            <p:cNvSpPr txBox="1"/>
            <p:nvPr/>
          </p:nvSpPr>
          <p:spPr>
            <a:xfrm>
              <a:off x="8956127" y="3228413"/>
              <a:ext cx="426274" cy="369332"/>
            </a:xfrm>
            <a:prstGeom prst="rect">
              <a:avLst/>
            </a:prstGeom>
            <a:noFill/>
          </p:spPr>
          <p:txBody>
            <a:bodyPr wrap="square" rtlCol="0">
              <a:spAutoFit/>
            </a:bodyPr>
            <a:lstStyle/>
            <a:p>
              <a:r>
                <a:rPr lang="en-US">
                  <a:solidFill>
                    <a:schemeClr val="bg1"/>
                  </a:solidFill>
                </a:rPr>
                <a:t>P</a:t>
              </a:r>
              <a:endParaRPr lang="vi-VN">
                <a:solidFill>
                  <a:schemeClr val="bg1"/>
                </a:solidFill>
              </a:endParaRPr>
            </a:p>
          </p:txBody>
        </p:sp>
      </p:grpSp>
      <p:sp>
        <p:nvSpPr>
          <p:cNvPr id="21" name="TextBox 20">
            <a:extLst>
              <a:ext uri="{FF2B5EF4-FFF2-40B4-BE49-F238E27FC236}">
                <a16:creationId xmlns:a16="http://schemas.microsoft.com/office/drawing/2014/main" id="{C39C2961-E05D-CF04-7D94-FCA1FBBB9C7B}"/>
              </a:ext>
            </a:extLst>
          </p:cNvPr>
          <p:cNvSpPr txBox="1"/>
          <p:nvPr/>
        </p:nvSpPr>
        <p:spPr>
          <a:xfrm>
            <a:off x="5566481" y="3502478"/>
            <a:ext cx="2746157" cy="292388"/>
          </a:xfrm>
          <a:prstGeom prst="rect">
            <a:avLst/>
          </a:prstGeom>
          <a:noFill/>
        </p:spPr>
        <p:txBody>
          <a:bodyPr wrap="square" rtlCol="0">
            <a:spAutoFit/>
          </a:bodyPr>
          <a:lstStyle/>
          <a:p>
            <a:r>
              <a:rPr lang="en-US" sz="1300">
                <a:latin typeface="Lato" panose="020F0502020204030203" pitchFamily="34" charset="0"/>
                <a:ea typeface="Lato" panose="020F0502020204030203" pitchFamily="34" charset="0"/>
                <a:cs typeface="Lato" panose="020F0502020204030203" pitchFamily="34" charset="0"/>
              </a:rPr>
              <a:t>Figure: Treatment arc geometry</a:t>
            </a:r>
          </a:p>
        </p:txBody>
      </p:sp>
      <p:grpSp>
        <p:nvGrpSpPr>
          <p:cNvPr id="40" name="Group 39">
            <a:extLst>
              <a:ext uri="{FF2B5EF4-FFF2-40B4-BE49-F238E27FC236}">
                <a16:creationId xmlns:a16="http://schemas.microsoft.com/office/drawing/2014/main" id="{D2C6462A-4964-7E1B-E32E-26ECD3D71F8E}"/>
              </a:ext>
            </a:extLst>
          </p:cNvPr>
          <p:cNvGrpSpPr/>
          <p:nvPr/>
        </p:nvGrpSpPr>
        <p:grpSpPr>
          <a:xfrm>
            <a:off x="7861639" y="1377758"/>
            <a:ext cx="4379253" cy="1932813"/>
            <a:chOff x="4866110" y="4320404"/>
            <a:chExt cx="4379253" cy="1932813"/>
          </a:xfrm>
        </p:grpSpPr>
        <p:pic>
          <p:nvPicPr>
            <p:cNvPr id="5" name="Picture 4" descr="A close-up of an x-ray&#10;&#10;AI-generated content may be incorrect.">
              <a:extLst>
                <a:ext uri="{FF2B5EF4-FFF2-40B4-BE49-F238E27FC236}">
                  <a16:creationId xmlns:a16="http://schemas.microsoft.com/office/drawing/2014/main" id="{5FF3D0FB-0197-EECD-C9DB-CF29E93398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6110" y="4320404"/>
              <a:ext cx="2733360" cy="1932813"/>
            </a:xfrm>
            <a:prstGeom prst="rect">
              <a:avLst/>
            </a:prstGeom>
            <a:ln w="28575">
              <a:solidFill>
                <a:schemeClr val="tx1"/>
              </a:solidFill>
            </a:ln>
            <a:effectLst>
              <a:outerShdw blurRad="50800" dist="38100" dir="2700000" algn="tl" rotWithShape="0">
                <a:prstClr val="black">
                  <a:alpha val="40000"/>
                </a:prstClr>
              </a:outerShdw>
            </a:effectLst>
          </p:spPr>
        </p:pic>
        <p:cxnSp>
          <p:nvCxnSpPr>
            <p:cNvPr id="11" name="Straight Arrow Connector 10">
              <a:extLst>
                <a:ext uri="{FF2B5EF4-FFF2-40B4-BE49-F238E27FC236}">
                  <a16:creationId xmlns:a16="http://schemas.microsoft.com/office/drawing/2014/main" id="{3F970894-EBEE-F375-07AF-3A1DC7A9E768}"/>
                </a:ext>
              </a:extLst>
            </p:cNvPr>
            <p:cNvCxnSpPr>
              <a:cxnSpLocks/>
            </p:cNvCxnSpPr>
            <p:nvPr/>
          </p:nvCxnSpPr>
          <p:spPr>
            <a:xfrm flipH="1">
              <a:off x="6619248" y="4926151"/>
              <a:ext cx="1157541"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B4A13D7-E743-B6AE-B757-3885C38E01C4}"/>
                </a:ext>
              </a:extLst>
            </p:cNvPr>
            <p:cNvCxnSpPr>
              <a:cxnSpLocks/>
            </p:cNvCxnSpPr>
            <p:nvPr/>
          </p:nvCxnSpPr>
          <p:spPr>
            <a:xfrm flipH="1" flipV="1">
              <a:off x="6683744" y="5313207"/>
              <a:ext cx="743985" cy="37711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2E1E8EF-D4DD-E8DB-89E8-BC6333E8F228}"/>
                </a:ext>
              </a:extLst>
            </p:cNvPr>
            <p:cNvCxnSpPr>
              <a:cxnSpLocks/>
            </p:cNvCxnSpPr>
            <p:nvPr/>
          </p:nvCxnSpPr>
          <p:spPr>
            <a:xfrm flipH="1" flipV="1">
              <a:off x="6313191" y="5876708"/>
              <a:ext cx="257984" cy="16197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9C8535A-789F-9DF2-9324-1D33DA50BC94}"/>
                </a:ext>
              </a:extLst>
            </p:cNvPr>
            <p:cNvCxnSpPr>
              <a:cxnSpLocks/>
            </p:cNvCxnSpPr>
            <p:nvPr/>
          </p:nvCxnSpPr>
          <p:spPr>
            <a:xfrm>
              <a:off x="7427729" y="5690324"/>
              <a:ext cx="34906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6035631-8849-A559-6E43-943C68C5DAB1}"/>
                </a:ext>
              </a:extLst>
            </p:cNvPr>
            <p:cNvCxnSpPr>
              <a:cxnSpLocks/>
            </p:cNvCxnSpPr>
            <p:nvPr/>
          </p:nvCxnSpPr>
          <p:spPr>
            <a:xfrm>
              <a:off x="6571175" y="6035134"/>
              <a:ext cx="120561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CE1CA6E8-826F-3101-4FE7-47A291E5657D}"/>
                </a:ext>
              </a:extLst>
            </p:cNvPr>
            <p:cNvSpPr txBox="1"/>
            <p:nvPr/>
          </p:nvSpPr>
          <p:spPr>
            <a:xfrm>
              <a:off x="7652134" y="4709561"/>
              <a:ext cx="1501704" cy="523220"/>
            </a:xfrm>
            <a:prstGeom prst="rect">
              <a:avLst/>
            </a:prstGeom>
            <a:noFill/>
          </p:spPr>
          <p:txBody>
            <a:bodyPr wrap="square" rtlCol="0">
              <a:spAutoFit/>
            </a:bodyPr>
            <a:lstStyle/>
            <a:p>
              <a:pPr algn="ctr"/>
              <a:r>
                <a:rPr lang="en-US" sz="1400">
                  <a:latin typeface="Lato" panose="020F0502020204030203" pitchFamily="34" charset="0"/>
                  <a:ea typeface="Lato" panose="020F0502020204030203" pitchFamily="34" charset="0"/>
                  <a:cs typeface="Lato" panose="020F0502020204030203" pitchFamily="34" charset="0"/>
                </a:rPr>
                <a:t>Pelvic lymph nodes</a:t>
              </a:r>
            </a:p>
          </p:txBody>
        </p:sp>
        <p:sp>
          <p:nvSpPr>
            <p:cNvPr id="36" name="TextBox 35">
              <a:extLst>
                <a:ext uri="{FF2B5EF4-FFF2-40B4-BE49-F238E27FC236}">
                  <a16:creationId xmlns:a16="http://schemas.microsoft.com/office/drawing/2014/main" id="{513C14A1-A314-AC95-61ED-7DE9481905DA}"/>
                </a:ext>
              </a:extLst>
            </p:cNvPr>
            <p:cNvSpPr txBox="1"/>
            <p:nvPr/>
          </p:nvSpPr>
          <p:spPr>
            <a:xfrm>
              <a:off x="7743659" y="5523550"/>
              <a:ext cx="1501704" cy="307777"/>
            </a:xfrm>
            <a:prstGeom prst="rect">
              <a:avLst/>
            </a:prstGeom>
            <a:noFill/>
          </p:spPr>
          <p:txBody>
            <a:bodyPr wrap="square" rtlCol="0">
              <a:spAutoFit/>
            </a:bodyPr>
            <a:lstStyle/>
            <a:p>
              <a:pPr algn="ctr"/>
              <a:r>
                <a:rPr lang="en-US" sz="1400">
                  <a:latin typeface="Lato" panose="020F0502020204030203" pitchFamily="34" charset="0"/>
                  <a:ea typeface="Lato" panose="020F0502020204030203" pitchFamily="34" charset="0"/>
                  <a:cs typeface="Lato" panose="020F0502020204030203" pitchFamily="34" charset="0"/>
                </a:rPr>
                <a:t>Seminal Vesicle</a:t>
              </a:r>
            </a:p>
          </p:txBody>
        </p:sp>
        <p:sp>
          <p:nvSpPr>
            <p:cNvPr id="37" name="TextBox 36">
              <a:extLst>
                <a:ext uri="{FF2B5EF4-FFF2-40B4-BE49-F238E27FC236}">
                  <a16:creationId xmlns:a16="http://schemas.microsoft.com/office/drawing/2014/main" id="{BA2401D4-713B-ECC9-5A2D-830DB8D6DA58}"/>
                </a:ext>
              </a:extLst>
            </p:cNvPr>
            <p:cNvSpPr txBox="1"/>
            <p:nvPr/>
          </p:nvSpPr>
          <p:spPr>
            <a:xfrm>
              <a:off x="7468543" y="5866356"/>
              <a:ext cx="1501704" cy="307777"/>
            </a:xfrm>
            <a:prstGeom prst="rect">
              <a:avLst/>
            </a:prstGeom>
            <a:noFill/>
          </p:spPr>
          <p:txBody>
            <a:bodyPr wrap="square" rtlCol="0">
              <a:spAutoFit/>
            </a:bodyPr>
            <a:lstStyle/>
            <a:p>
              <a:pPr algn="ctr"/>
              <a:r>
                <a:rPr lang="en-US" sz="1400">
                  <a:latin typeface="Lato" panose="020F0502020204030203" pitchFamily="34" charset="0"/>
                  <a:ea typeface="Lato" panose="020F0502020204030203" pitchFamily="34" charset="0"/>
                  <a:cs typeface="Lato" panose="020F0502020204030203" pitchFamily="34" charset="0"/>
                </a:rPr>
                <a:t>Prostate</a:t>
              </a:r>
            </a:p>
          </p:txBody>
        </p:sp>
      </p:grpSp>
      <p:pic>
        <p:nvPicPr>
          <p:cNvPr id="45" name="Picture 44" descr="A close-up of an x-ray&#10;&#10;AI-generated content may be incorrect.">
            <a:extLst>
              <a:ext uri="{FF2B5EF4-FFF2-40B4-BE49-F238E27FC236}">
                <a16:creationId xmlns:a16="http://schemas.microsoft.com/office/drawing/2014/main" id="{ECF78899-547A-999F-68C3-F3C9E00E45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3770" y="3850971"/>
            <a:ext cx="4371154" cy="2348424"/>
          </a:xfrm>
          <a:prstGeom prst="rect">
            <a:avLst/>
          </a:prstGeom>
          <a:ln>
            <a:solidFill>
              <a:schemeClr val="tx1"/>
            </a:solidFill>
          </a:ln>
          <a:effectLst>
            <a:outerShdw blurRad="50800" dist="38100" dir="2700000" algn="tl" rotWithShape="0">
              <a:prstClr val="black">
                <a:alpha val="40000"/>
              </a:prstClr>
            </a:outerShdw>
          </a:effectLst>
        </p:spPr>
      </p:pic>
      <p:sp>
        <p:nvSpPr>
          <p:cNvPr id="46" name="TextBox 45">
            <a:extLst>
              <a:ext uri="{FF2B5EF4-FFF2-40B4-BE49-F238E27FC236}">
                <a16:creationId xmlns:a16="http://schemas.microsoft.com/office/drawing/2014/main" id="{E83072C0-8949-B514-F724-1A2A4426C797}"/>
              </a:ext>
            </a:extLst>
          </p:cNvPr>
          <p:cNvSpPr txBox="1"/>
          <p:nvPr/>
        </p:nvSpPr>
        <p:spPr>
          <a:xfrm>
            <a:off x="8770240" y="5894628"/>
            <a:ext cx="668400" cy="369332"/>
          </a:xfrm>
          <a:prstGeom prst="rect">
            <a:avLst/>
          </a:prstGeom>
          <a:noFill/>
        </p:spPr>
        <p:txBody>
          <a:bodyPr wrap="square" rtlCol="0">
            <a:spAutoFit/>
          </a:bodyPr>
          <a:lstStyle/>
          <a:p>
            <a:r>
              <a:rPr lang="en-US">
                <a:solidFill>
                  <a:schemeClr val="bg1"/>
                </a:solidFill>
              </a:rPr>
              <a:t>180</a:t>
            </a:r>
            <a:r>
              <a:rPr lang="en-US" baseline="30000">
                <a:solidFill>
                  <a:schemeClr val="bg1"/>
                </a:solidFill>
              </a:rPr>
              <a:t>0</a:t>
            </a:r>
            <a:endParaRPr lang="vi-VN">
              <a:solidFill>
                <a:schemeClr val="bg1"/>
              </a:solidFill>
            </a:endParaRPr>
          </a:p>
        </p:txBody>
      </p:sp>
      <p:sp>
        <p:nvSpPr>
          <p:cNvPr id="47" name="TextBox 46">
            <a:extLst>
              <a:ext uri="{FF2B5EF4-FFF2-40B4-BE49-F238E27FC236}">
                <a16:creationId xmlns:a16="http://schemas.microsoft.com/office/drawing/2014/main" id="{C3ED82FE-DA3B-7C1F-4EF8-3132667DE223}"/>
              </a:ext>
            </a:extLst>
          </p:cNvPr>
          <p:cNvSpPr txBox="1"/>
          <p:nvPr/>
        </p:nvSpPr>
        <p:spPr>
          <a:xfrm>
            <a:off x="10666634" y="5110910"/>
            <a:ext cx="668400" cy="369332"/>
          </a:xfrm>
          <a:prstGeom prst="rect">
            <a:avLst/>
          </a:prstGeom>
          <a:noFill/>
        </p:spPr>
        <p:txBody>
          <a:bodyPr wrap="square" rtlCol="0">
            <a:spAutoFit/>
          </a:bodyPr>
          <a:lstStyle/>
          <a:p>
            <a:r>
              <a:rPr lang="en-US">
                <a:solidFill>
                  <a:schemeClr val="bg1"/>
                </a:solidFill>
              </a:rPr>
              <a:t>CCW</a:t>
            </a:r>
            <a:endParaRPr lang="vi-VN">
              <a:solidFill>
                <a:schemeClr val="bg1"/>
              </a:solidFill>
            </a:endParaRPr>
          </a:p>
        </p:txBody>
      </p:sp>
      <p:sp>
        <p:nvSpPr>
          <p:cNvPr id="48" name="TextBox 47">
            <a:extLst>
              <a:ext uri="{FF2B5EF4-FFF2-40B4-BE49-F238E27FC236}">
                <a16:creationId xmlns:a16="http://schemas.microsoft.com/office/drawing/2014/main" id="{D1875BBE-794A-172A-5990-D79F5D4E6197}"/>
              </a:ext>
            </a:extLst>
          </p:cNvPr>
          <p:cNvSpPr txBox="1"/>
          <p:nvPr/>
        </p:nvSpPr>
        <p:spPr>
          <a:xfrm>
            <a:off x="6833894" y="5094592"/>
            <a:ext cx="668400" cy="369332"/>
          </a:xfrm>
          <a:prstGeom prst="rect">
            <a:avLst/>
          </a:prstGeom>
          <a:noFill/>
        </p:spPr>
        <p:txBody>
          <a:bodyPr wrap="square" rtlCol="0">
            <a:spAutoFit/>
          </a:bodyPr>
          <a:lstStyle/>
          <a:p>
            <a:r>
              <a:rPr lang="en-US">
                <a:solidFill>
                  <a:schemeClr val="bg1"/>
                </a:solidFill>
              </a:rPr>
              <a:t>CW</a:t>
            </a:r>
            <a:endParaRPr lang="vi-VN">
              <a:solidFill>
                <a:schemeClr val="bg1"/>
              </a:solidFill>
            </a:endParaRPr>
          </a:p>
        </p:txBody>
      </p:sp>
      <p:sp>
        <p:nvSpPr>
          <p:cNvPr id="49" name="TextBox 48">
            <a:extLst>
              <a:ext uri="{FF2B5EF4-FFF2-40B4-BE49-F238E27FC236}">
                <a16:creationId xmlns:a16="http://schemas.microsoft.com/office/drawing/2014/main" id="{07F6EF78-6BD9-3436-2B9E-2D65ED2C0A07}"/>
              </a:ext>
            </a:extLst>
          </p:cNvPr>
          <p:cNvSpPr txBox="1"/>
          <p:nvPr/>
        </p:nvSpPr>
        <p:spPr>
          <a:xfrm>
            <a:off x="9835311" y="5602218"/>
            <a:ext cx="668400" cy="369332"/>
          </a:xfrm>
          <a:prstGeom prst="rect">
            <a:avLst/>
          </a:prstGeom>
          <a:noFill/>
        </p:spPr>
        <p:txBody>
          <a:bodyPr wrap="square" rtlCol="0">
            <a:spAutoFit/>
          </a:bodyPr>
          <a:lstStyle/>
          <a:p>
            <a:r>
              <a:rPr lang="en-US">
                <a:solidFill>
                  <a:schemeClr val="bg1"/>
                </a:solidFill>
              </a:rPr>
              <a:t>160</a:t>
            </a:r>
            <a:r>
              <a:rPr lang="en-US" baseline="30000">
                <a:solidFill>
                  <a:schemeClr val="bg1"/>
                </a:solidFill>
              </a:rPr>
              <a:t>0</a:t>
            </a:r>
            <a:endParaRPr lang="vi-VN">
              <a:solidFill>
                <a:schemeClr val="bg1"/>
              </a:solidFill>
            </a:endParaRPr>
          </a:p>
        </p:txBody>
      </p:sp>
      <p:sp>
        <p:nvSpPr>
          <p:cNvPr id="50" name="TextBox 49">
            <a:extLst>
              <a:ext uri="{FF2B5EF4-FFF2-40B4-BE49-F238E27FC236}">
                <a16:creationId xmlns:a16="http://schemas.microsoft.com/office/drawing/2014/main" id="{B6245A7D-7CC2-6244-990D-1328D4A42F98}"/>
              </a:ext>
            </a:extLst>
          </p:cNvPr>
          <p:cNvSpPr txBox="1"/>
          <p:nvPr/>
        </p:nvSpPr>
        <p:spPr>
          <a:xfrm>
            <a:off x="7614637" y="5602218"/>
            <a:ext cx="668400" cy="369332"/>
          </a:xfrm>
          <a:prstGeom prst="rect">
            <a:avLst/>
          </a:prstGeom>
          <a:noFill/>
        </p:spPr>
        <p:txBody>
          <a:bodyPr wrap="square" rtlCol="0">
            <a:spAutoFit/>
          </a:bodyPr>
          <a:lstStyle/>
          <a:p>
            <a:r>
              <a:rPr lang="en-US">
                <a:solidFill>
                  <a:schemeClr val="bg1"/>
                </a:solidFill>
              </a:rPr>
              <a:t>200</a:t>
            </a:r>
            <a:r>
              <a:rPr lang="en-US" baseline="30000">
                <a:solidFill>
                  <a:schemeClr val="bg1"/>
                </a:solidFill>
              </a:rPr>
              <a:t>0</a:t>
            </a:r>
            <a:endParaRPr lang="vi-VN">
              <a:solidFill>
                <a:schemeClr val="bg1"/>
              </a:solidFill>
            </a:endParaRPr>
          </a:p>
        </p:txBody>
      </p:sp>
    </p:spTree>
    <p:extLst>
      <p:ext uri="{BB962C8B-B14F-4D97-AF65-F5344CB8AC3E}">
        <p14:creationId xmlns:p14="http://schemas.microsoft.com/office/powerpoint/2010/main" val="3329654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42B0BA-1B20-73FA-1B54-7811DBDE0ECA}"/>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C746D8F9-93AE-CD1C-DFFD-C1A5346CE2FE}"/>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 Method</a:t>
            </a:r>
          </a:p>
        </p:txBody>
      </p:sp>
      <p:sp>
        <p:nvSpPr>
          <p:cNvPr id="8" name="TextBox 7">
            <a:extLst>
              <a:ext uri="{FF2B5EF4-FFF2-40B4-BE49-F238E27FC236}">
                <a16:creationId xmlns:a16="http://schemas.microsoft.com/office/drawing/2014/main" id="{38F547A4-D68E-B4E2-7B78-651A69149205}"/>
              </a:ext>
            </a:extLst>
          </p:cNvPr>
          <p:cNvSpPr txBox="1"/>
          <p:nvPr/>
        </p:nvSpPr>
        <p:spPr>
          <a:xfrm>
            <a:off x="167148" y="805753"/>
            <a:ext cx="8168640" cy="400110"/>
          </a:xfrm>
          <a:prstGeom prst="rect">
            <a:avLst/>
          </a:prstGeom>
          <a:noFill/>
        </p:spPr>
        <p:txBody>
          <a:bodyPr wrap="square">
            <a:spAutoFit/>
          </a:bodyPr>
          <a:lstStyle/>
          <a:p>
            <a:r>
              <a:rPr lang="en-US" sz="2000" b="1">
                <a:latin typeface="Lato" panose="020F0502020204030203" pitchFamily="34" charset="0"/>
                <a:ea typeface="Lato" panose="020F0502020204030203" pitchFamily="34" charset="0"/>
                <a:cs typeface="Lato" panose="020F0502020204030203" pitchFamily="34" charset="0"/>
              </a:rPr>
              <a:t>2.2. Workflow</a:t>
            </a:r>
            <a:endParaRPr lang="vi-VN" sz="2000" b="1">
              <a:latin typeface="Lato" panose="020F0502020204030203" pitchFamily="34" charset="0"/>
              <a:ea typeface="Lato" panose="020F0502020204030203" pitchFamily="34" charset="0"/>
              <a:cs typeface="Lato" panose="020F0502020204030203" pitchFamily="34" charset="0"/>
            </a:endParaRPr>
          </a:p>
        </p:txBody>
      </p:sp>
      <p:grpSp>
        <p:nvGrpSpPr>
          <p:cNvPr id="10" name="Group 9">
            <a:extLst>
              <a:ext uri="{FF2B5EF4-FFF2-40B4-BE49-F238E27FC236}">
                <a16:creationId xmlns:a16="http://schemas.microsoft.com/office/drawing/2014/main" id="{4A1252EF-B9ED-70B1-EB4F-AA46722C43FB}"/>
              </a:ext>
            </a:extLst>
          </p:cNvPr>
          <p:cNvGrpSpPr/>
          <p:nvPr/>
        </p:nvGrpSpPr>
        <p:grpSpPr>
          <a:xfrm>
            <a:off x="314901" y="1327085"/>
            <a:ext cx="11651098" cy="4423475"/>
            <a:chOff x="314901" y="1327085"/>
            <a:chExt cx="11651098" cy="4423475"/>
          </a:xfrm>
        </p:grpSpPr>
        <p:sp>
          <p:nvSpPr>
            <p:cNvPr id="11" name="Rectangle: Rounded Corners 10">
              <a:extLst>
                <a:ext uri="{FF2B5EF4-FFF2-40B4-BE49-F238E27FC236}">
                  <a16:creationId xmlns:a16="http://schemas.microsoft.com/office/drawing/2014/main" id="{BDD9C1AE-D4C7-2343-1530-9870BBF7363E}"/>
                </a:ext>
              </a:extLst>
            </p:cNvPr>
            <p:cNvSpPr>
              <a:spLocks/>
            </p:cNvSpPr>
            <p:nvPr/>
          </p:nvSpPr>
          <p:spPr>
            <a:xfrm>
              <a:off x="314901" y="2622014"/>
              <a:ext cx="3696222" cy="1949986"/>
            </a:xfrm>
            <a:prstGeom prst="roundRect">
              <a:avLst>
                <a:gd name="adj" fmla="val 0"/>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vi-VN">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Rounded Corners 11">
              <a:extLst>
                <a:ext uri="{FF2B5EF4-FFF2-40B4-BE49-F238E27FC236}">
                  <a16:creationId xmlns:a16="http://schemas.microsoft.com/office/drawing/2014/main" id="{2CC739D6-5793-3C2D-2A98-ABBA15637474}"/>
                </a:ext>
              </a:extLst>
            </p:cNvPr>
            <p:cNvSpPr>
              <a:spLocks/>
            </p:cNvSpPr>
            <p:nvPr/>
          </p:nvSpPr>
          <p:spPr>
            <a:xfrm>
              <a:off x="8269777" y="2622014"/>
              <a:ext cx="3696222" cy="1949986"/>
            </a:xfrm>
            <a:prstGeom prst="roundRect">
              <a:avLst>
                <a:gd name="adj" fmla="val 0"/>
              </a:avLst>
            </a:prstGeom>
            <a:solidFill>
              <a:schemeClr val="bg1"/>
            </a:solidFill>
            <a:ln>
              <a:solidFill>
                <a:srgbClr val="70AD4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vi-VN">
                <a:latin typeface="Lato" panose="020F0502020204030203" pitchFamily="34" charset="0"/>
                <a:ea typeface="Lato" panose="020F0502020204030203" pitchFamily="34" charset="0"/>
                <a:cs typeface="Lato" panose="020F0502020204030203" pitchFamily="34" charset="0"/>
              </a:endParaRPr>
            </a:p>
          </p:txBody>
        </p:sp>
        <p:sp>
          <p:nvSpPr>
            <p:cNvPr id="13" name="Rectangle: Rounded Corners 12">
              <a:extLst>
                <a:ext uri="{FF2B5EF4-FFF2-40B4-BE49-F238E27FC236}">
                  <a16:creationId xmlns:a16="http://schemas.microsoft.com/office/drawing/2014/main" id="{DECE4CDF-1EC6-8480-271F-97C3E095F1BD}"/>
                </a:ext>
              </a:extLst>
            </p:cNvPr>
            <p:cNvSpPr>
              <a:spLocks/>
            </p:cNvSpPr>
            <p:nvPr/>
          </p:nvSpPr>
          <p:spPr>
            <a:xfrm>
              <a:off x="4294633" y="2622015"/>
              <a:ext cx="3679696" cy="3128545"/>
            </a:xfrm>
            <a:prstGeom prst="roundRect">
              <a:avLst>
                <a:gd name="adj" fmla="val 0"/>
              </a:avLst>
            </a:prstGeom>
            <a:solidFill>
              <a:schemeClr val="bg1"/>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vi-VN" sz="2400">
                <a:latin typeface="Lato" panose="020F0502020204030203" pitchFamily="34" charset="0"/>
                <a:ea typeface="Lato" panose="020F0502020204030203" pitchFamily="34" charset="0"/>
                <a:cs typeface="Lato" panose="020F0502020204030203" pitchFamily="34" charset="0"/>
              </a:endParaRPr>
            </a:p>
          </p:txBody>
        </p:sp>
        <p:sp>
          <p:nvSpPr>
            <p:cNvPr id="14" name="Rectangle: Rounded Corners 13">
              <a:extLst>
                <a:ext uri="{FF2B5EF4-FFF2-40B4-BE49-F238E27FC236}">
                  <a16:creationId xmlns:a16="http://schemas.microsoft.com/office/drawing/2014/main" id="{332BAD48-CE91-F2BC-0530-6B258115CEC4}"/>
                </a:ext>
              </a:extLst>
            </p:cNvPr>
            <p:cNvSpPr>
              <a:spLocks/>
            </p:cNvSpPr>
            <p:nvPr/>
          </p:nvSpPr>
          <p:spPr>
            <a:xfrm>
              <a:off x="566057" y="1327085"/>
              <a:ext cx="3191847" cy="1592383"/>
            </a:xfrm>
            <a:prstGeom prst="roundRect">
              <a:avLst>
                <a:gd name="adj" fmla="val 0"/>
              </a:avLst>
            </a:prstGeom>
            <a:solidFill>
              <a:schemeClr val="accent5">
                <a:lumMod val="20000"/>
                <a:lumOff val="80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latin typeface="Lato" panose="020F0502020204030203" pitchFamily="34" charset="0"/>
                  <a:ea typeface="Lato" panose="020F0502020204030203" pitchFamily="34" charset="0"/>
                  <a:cs typeface="Lato" panose="020F0502020204030203" pitchFamily="34" charset="0"/>
                </a:rPr>
                <a:t>Planning</a:t>
              </a:r>
              <a:endParaRPr lang="vi-VN" sz="240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5" name="Arrow: Right 14">
              <a:extLst>
                <a:ext uri="{FF2B5EF4-FFF2-40B4-BE49-F238E27FC236}">
                  <a16:creationId xmlns:a16="http://schemas.microsoft.com/office/drawing/2014/main" id="{BD8F80B8-D764-452D-A10C-16A5C671571A}"/>
                </a:ext>
              </a:extLst>
            </p:cNvPr>
            <p:cNvSpPr/>
            <p:nvPr/>
          </p:nvSpPr>
          <p:spPr>
            <a:xfrm>
              <a:off x="4011123" y="1845963"/>
              <a:ext cx="300037" cy="25717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vi-VN">
                <a:latin typeface="Lato" panose="020F0502020204030203" pitchFamily="34" charset="0"/>
                <a:ea typeface="Lato" panose="020F0502020204030203" pitchFamily="34" charset="0"/>
                <a:cs typeface="Lato" panose="020F0502020204030203" pitchFamily="34" charset="0"/>
              </a:endParaRPr>
            </a:p>
          </p:txBody>
        </p:sp>
        <p:sp>
          <p:nvSpPr>
            <p:cNvPr id="16" name="Arrow: Right 15">
              <a:extLst>
                <a:ext uri="{FF2B5EF4-FFF2-40B4-BE49-F238E27FC236}">
                  <a16:creationId xmlns:a16="http://schemas.microsoft.com/office/drawing/2014/main" id="{6FDABEF5-7B2E-F473-D841-AAC4FAB3E10E}"/>
                </a:ext>
              </a:extLst>
            </p:cNvPr>
            <p:cNvSpPr/>
            <p:nvPr/>
          </p:nvSpPr>
          <p:spPr>
            <a:xfrm>
              <a:off x="7974329" y="1845964"/>
              <a:ext cx="300037" cy="25717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vi-VN">
                <a:latin typeface="Lato" panose="020F0502020204030203" pitchFamily="34" charset="0"/>
                <a:ea typeface="Lato" panose="020F0502020204030203" pitchFamily="34" charset="0"/>
                <a:cs typeface="Lato" panose="020F0502020204030203" pitchFamily="34" charset="0"/>
              </a:endParaRPr>
            </a:p>
          </p:txBody>
        </p:sp>
        <p:sp>
          <p:nvSpPr>
            <p:cNvPr id="17" name="Rectangle: Rounded Corners 16">
              <a:extLst>
                <a:ext uri="{FF2B5EF4-FFF2-40B4-BE49-F238E27FC236}">
                  <a16:creationId xmlns:a16="http://schemas.microsoft.com/office/drawing/2014/main" id="{A1E1BB69-BD0E-B96F-F2C4-065545646BE1}"/>
                </a:ext>
              </a:extLst>
            </p:cNvPr>
            <p:cNvSpPr/>
            <p:nvPr/>
          </p:nvSpPr>
          <p:spPr>
            <a:xfrm>
              <a:off x="4500077" y="1327086"/>
              <a:ext cx="3191847" cy="1592384"/>
            </a:xfrm>
            <a:prstGeom prst="roundRect">
              <a:avLst>
                <a:gd name="adj" fmla="val 0"/>
              </a:avLst>
            </a:prstGeom>
            <a:solidFill>
              <a:schemeClr val="accent4">
                <a:lumMod val="20000"/>
                <a:lumOff val="80000"/>
              </a:schemeClr>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latin typeface="Lato" panose="020F0502020204030203" pitchFamily="34" charset="0"/>
                  <a:ea typeface="Lato" panose="020F0502020204030203" pitchFamily="34" charset="0"/>
                  <a:cs typeface="Lato" panose="020F0502020204030203" pitchFamily="34" charset="0"/>
                </a:rPr>
                <a:t>Plan Evaluation</a:t>
              </a:r>
              <a:endParaRPr lang="vi-VN" sz="240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8" name="Rectangle: Rounded Corners 17">
              <a:extLst>
                <a:ext uri="{FF2B5EF4-FFF2-40B4-BE49-F238E27FC236}">
                  <a16:creationId xmlns:a16="http://schemas.microsoft.com/office/drawing/2014/main" id="{83736ABE-584B-54F3-E25D-AB5673E06D3D}"/>
                </a:ext>
              </a:extLst>
            </p:cNvPr>
            <p:cNvSpPr/>
            <p:nvPr/>
          </p:nvSpPr>
          <p:spPr>
            <a:xfrm>
              <a:off x="8521965" y="1327085"/>
              <a:ext cx="3191847" cy="1592385"/>
            </a:xfrm>
            <a:prstGeom prst="roundRect">
              <a:avLst>
                <a:gd name="adj" fmla="val 0"/>
              </a:avLst>
            </a:prstGeom>
            <a:solidFill>
              <a:schemeClr val="accent6">
                <a:lumMod val="20000"/>
                <a:lumOff val="80000"/>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latin typeface="Lato" panose="020F0502020204030203" pitchFamily="34" charset="0"/>
                  <a:ea typeface="Lato" panose="020F0502020204030203" pitchFamily="34" charset="0"/>
                  <a:cs typeface="Lato" panose="020F0502020204030203" pitchFamily="34" charset="0"/>
                </a:rPr>
                <a:t>Biological Evaluation</a:t>
              </a:r>
              <a:endParaRPr lang="vi-VN" sz="240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a:extLst>
                <a:ext uri="{FF2B5EF4-FFF2-40B4-BE49-F238E27FC236}">
                  <a16:creationId xmlns:a16="http://schemas.microsoft.com/office/drawing/2014/main" id="{8BD3F41E-45C6-C68D-1DAD-F7DB1DFF01F9}"/>
                </a:ext>
              </a:extLst>
            </p:cNvPr>
            <p:cNvSpPr txBox="1"/>
            <p:nvPr/>
          </p:nvSpPr>
          <p:spPr>
            <a:xfrm>
              <a:off x="566057" y="3141785"/>
              <a:ext cx="3187289" cy="1200329"/>
            </a:xfrm>
            <a:prstGeom prst="rect">
              <a:avLst/>
            </a:prstGeom>
            <a:noFill/>
          </p:spPr>
          <p:txBody>
            <a:bodyPr wrap="square" rtlCol="0">
              <a:spAutoFit/>
            </a:bodyPr>
            <a:lstStyle/>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22 patients.</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VMAT technique.</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Both CF and HF protocol.</a:t>
              </a:r>
            </a:p>
            <a:p>
              <a:pPr marL="285750" indent="-285750">
                <a:buFont typeface="Arial" panose="020B0604020202020204" pitchFamily="34" charset="0"/>
                <a:buChar char="•"/>
              </a:pPr>
              <a:endParaRPr lang="en-US">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a16="http://schemas.microsoft.com/office/drawing/2014/main" id="{4E27E269-EE8F-71FB-D044-B267C86A466E}"/>
                </a:ext>
              </a:extLst>
            </p:cNvPr>
            <p:cNvSpPr txBox="1"/>
            <p:nvPr/>
          </p:nvSpPr>
          <p:spPr>
            <a:xfrm>
              <a:off x="4500077" y="3059723"/>
              <a:ext cx="3191847" cy="2585323"/>
            </a:xfrm>
            <a:prstGeom prst="rect">
              <a:avLst/>
            </a:prstGeom>
            <a:noFill/>
          </p:spPr>
          <p:txBody>
            <a:bodyPr wrap="square" rtlCol="0">
              <a:spAutoFit/>
            </a:bodyPr>
            <a:lstStyle/>
            <a:p>
              <a:r>
                <a:rPr lang="en-US" b="1">
                  <a:latin typeface="Lato" panose="020F0502020204030203" pitchFamily="34" charset="0"/>
                  <a:ea typeface="Lato" panose="020F0502020204030203" pitchFamily="34" charset="0"/>
                  <a:cs typeface="Lato" panose="020F0502020204030203" pitchFamily="34" charset="0"/>
                </a:rPr>
                <a:t>Qualitative:</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Dose distribution</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DVH</a:t>
              </a:r>
            </a:p>
            <a:p>
              <a:r>
                <a:rPr lang="en-US" b="1">
                  <a:latin typeface="Lato" panose="020F0502020204030203" pitchFamily="34" charset="0"/>
                  <a:ea typeface="Lato" panose="020F0502020204030203" pitchFamily="34" charset="0"/>
                  <a:cs typeface="Lato" panose="020F0502020204030203" pitchFamily="34" charset="0"/>
                </a:rPr>
                <a:t>Quantitative:</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CI</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HI</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GI</a:t>
              </a:r>
            </a:p>
            <a:p>
              <a:r>
                <a:rPr lang="en-US">
                  <a:latin typeface="Lato" panose="020F0502020204030203" pitchFamily="34" charset="0"/>
                  <a:ea typeface="Lato" panose="020F0502020204030203" pitchFamily="34" charset="0"/>
                  <a:cs typeface="Lato" panose="020F0502020204030203" pitchFamily="34" charset="0"/>
                </a:rPr>
                <a:t>Calculate using Rstudio and R programming language</a:t>
              </a:r>
            </a:p>
          </p:txBody>
        </p:sp>
        <p:sp>
          <p:nvSpPr>
            <p:cNvPr id="21" name="TextBox 20">
              <a:extLst>
                <a:ext uri="{FF2B5EF4-FFF2-40B4-BE49-F238E27FC236}">
                  <a16:creationId xmlns:a16="http://schemas.microsoft.com/office/drawing/2014/main" id="{0DB51B29-A923-4545-B068-86DD2BC6A1D1}"/>
                </a:ext>
              </a:extLst>
            </p:cNvPr>
            <p:cNvSpPr txBox="1"/>
            <p:nvPr/>
          </p:nvSpPr>
          <p:spPr>
            <a:xfrm>
              <a:off x="8521965" y="3141785"/>
              <a:ext cx="3191847" cy="1200329"/>
            </a:xfrm>
            <a:prstGeom prst="rect">
              <a:avLst/>
            </a:prstGeom>
            <a:noFill/>
          </p:spPr>
          <p:txBody>
            <a:bodyPr wrap="square" rtlCol="0">
              <a:spAutoFit/>
            </a:bodyPr>
            <a:lstStyle/>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TCP</a:t>
              </a:r>
            </a:p>
            <a:p>
              <a:pPr marL="285750" indent="-285750">
                <a:buFont typeface="Arial" panose="020B0604020202020204" pitchFamily="34" charset="0"/>
                <a:buChar char="•"/>
              </a:pPr>
              <a:r>
                <a:rPr lang="en-US">
                  <a:latin typeface="Lato" panose="020F0502020204030203" pitchFamily="34" charset="0"/>
                  <a:ea typeface="Lato" panose="020F0502020204030203" pitchFamily="34" charset="0"/>
                  <a:cs typeface="Lato" panose="020F0502020204030203" pitchFamily="34" charset="0"/>
                </a:rPr>
                <a:t>NTCP</a:t>
              </a:r>
            </a:p>
            <a:p>
              <a:r>
                <a:rPr lang="en-US">
                  <a:latin typeface="Lato" panose="020F0502020204030203" pitchFamily="34" charset="0"/>
                  <a:ea typeface="Lato" panose="020F0502020204030203" pitchFamily="34" charset="0"/>
                  <a:cs typeface="Lato" panose="020F0502020204030203" pitchFamily="34" charset="0"/>
                </a:rPr>
                <a:t>Calculate using Rstudio and R programming language</a:t>
              </a:r>
            </a:p>
          </p:txBody>
        </p:sp>
      </p:grpSp>
      <p:sp>
        <p:nvSpPr>
          <p:cNvPr id="22" name="TextBox 21">
            <a:extLst>
              <a:ext uri="{FF2B5EF4-FFF2-40B4-BE49-F238E27FC236}">
                <a16:creationId xmlns:a16="http://schemas.microsoft.com/office/drawing/2014/main" id="{0941A24F-B386-340D-346B-388792EA87DE}"/>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latin typeface="Lato" panose="020F0502020204030203" pitchFamily="34" charset="0"/>
                <a:ea typeface="Lato" panose="020F0502020204030203" pitchFamily="34" charset="0"/>
                <a:cs typeface="Lato" panose="020F0502020204030203" pitchFamily="34" charset="0"/>
              </a:rPr>
              <a:t>8</a:t>
            </a:fld>
            <a:endParaRPr lang="vi-VN">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001666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5FE1FF-3FE8-FDE5-1CC8-29949345392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1A055FA-56A1-EAE4-D193-A2AF6D3A2784}"/>
              </a:ext>
            </a:extLst>
          </p:cNvPr>
          <p:cNvSpPr txBox="1"/>
          <p:nvPr/>
        </p:nvSpPr>
        <p:spPr>
          <a:xfrm>
            <a:off x="167148" y="117987"/>
            <a:ext cx="9789652" cy="461665"/>
          </a:xfrm>
          <a:prstGeom prst="rect">
            <a:avLst/>
          </a:prstGeom>
          <a:noFill/>
        </p:spPr>
        <p:txBody>
          <a:bodyPr wrap="square" rtlCol="0">
            <a:spAutoFit/>
          </a:bodyPr>
          <a:lstStyle/>
          <a:p>
            <a:r>
              <a:rPr lang="en-US" sz="2400">
                <a:solidFill>
                  <a:schemeClr val="bg1"/>
                </a:solidFill>
                <a:latin typeface="Verdana" panose="020B0604030504040204" pitchFamily="34" charset="0"/>
                <a:ea typeface="Verdana" panose="020B0604030504040204" pitchFamily="34" charset="0"/>
              </a:rPr>
              <a:t>II. Method</a:t>
            </a:r>
          </a:p>
        </p:txBody>
      </p:sp>
      <p:sp>
        <p:nvSpPr>
          <p:cNvPr id="3" name="TextBox 2">
            <a:extLst>
              <a:ext uri="{FF2B5EF4-FFF2-40B4-BE49-F238E27FC236}">
                <a16:creationId xmlns:a16="http://schemas.microsoft.com/office/drawing/2014/main" id="{75C4FBA4-7C3E-6F75-9146-47855D3214DD}"/>
              </a:ext>
            </a:extLst>
          </p:cNvPr>
          <p:cNvSpPr txBox="1"/>
          <p:nvPr/>
        </p:nvSpPr>
        <p:spPr>
          <a:xfrm>
            <a:off x="11448661" y="6462221"/>
            <a:ext cx="494523" cy="369332"/>
          </a:xfrm>
          <a:prstGeom prst="rect">
            <a:avLst/>
          </a:prstGeom>
          <a:noFill/>
        </p:spPr>
        <p:txBody>
          <a:bodyPr wrap="square" rtlCol="0">
            <a:spAutoFit/>
          </a:bodyPr>
          <a:lstStyle/>
          <a:p>
            <a:fld id="{4C6CCD9C-BB83-43A2-B102-C47E0C849173}" type="slidenum">
              <a:rPr lang="vi-VN" smtClean="0"/>
              <a:t>9</a:t>
            </a:fld>
            <a:endParaRPr lang="vi-VN"/>
          </a:p>
        </p:txBody>
      </p:sp>
      <mc:AlternateContent xmlns:mc="http://schemas.openxmlformats.org/markup-compatibility/2006" xmlns:a14="http://schemas.microsoft.com/office/drawing/2010/main">
        <mc:Choice Requires="a14">
          <p:sp>
            <p:nvSpPr>
              <p:cNvPr id="4" name="Hình chữ nhật 8">
                <a:extLst>
                  <a:ext uri="{FF2B5EF4-FFF2-40B4-BE49-F238E27FC236}">
                    <a16:creationId xmlns:a16="http://schemas.microsoft.com/office/drawing/2014/main" id="{7DCF2D09-8F44-5FCB-8579-EDC517DC00A9}"/>
                  </a:ext>
                </a:extLst>
              </p:cNvPr>
              <p:cNvSpPr/>
              <p:nvPr/>
            </p:nvSpPr>
            <p:spPr>
              <a:xfrm>
                <a:off x="6830711" y="3835948"/>
                <a:ext cx="4050670" cy="779125"/>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 xmlns:m="http://schemas.openxmlformats.org/officeDocument/2006/math">
                    <m:sSub>
                      <m:sSubPr>
                        <m:ctrlPr>
                          <a:rPr lang="en-US" i="1" smtClean="0">
                            <a:solidFill>
                              <a:schemeClr val="tx1"/>
                            </a:solidFill>
                            <a:latin typeface="Cambria Math" panose="02040503050406030204" pitchFamily="18" charset="0"/>
                            <a:ea typeface="Lato" panose="020F0502020204030203" pitchFamily="34" charset="0"/>
                            <a:cs typeface="Lato" panose="020F0502020204030203" pitchFamily="34" charset="0"/>
                          </a:rPr>
                        </m:ctrlPr>
                      </m:sSubPr>
                      <m:e>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𝐶𝐼</m:t>
                        </m:r>
                      </m:e>
                      <m:sub>
                        <m:r>
                          <a:rPr lang="en-US" b="0" i="1" smtClean="0">
                            <a:solidFill>
                              <a:schemeClr val="tx1"/>
                            </a:solidFill>
                            <a:latin typeface="Cambria Math" panose="02040503050406030204" pitchFamily="18" charset="0"/>
                            <a:ea typeface="Lato" panose="020F0502020204030203" pitchFamily="34" charset="0"/>
                            <a:cs typeface="Lato" panose="020F0502020204030203" pitchFamily="34" charset="0"/>
                          </a:rPr>
                          <m:t>𝑃𝑎𝑑𝑑𝑖𝑐𝑘</m:t>
                        </m:r>
                      </m:sub>
                    </m:sSub>
                  </m:oMath>
                </a14:m>
                <a:r>
                  <a:rPr lang="en-US">
                    <a:solidFill>
                      <a:schemeClr val="tx1"/>
                    </a:solidFill>
                    <a:latin typeface="Lato" panose="020F0502020204030203" pitchFamily="34" charset="0"/>
                    <a:ea typeface="Lato" panose="020F0502020204030203" pitchFamily="34" charset="0"/>
                    <a:cs typeface="Lato" panose="020F0502020204030203" pitchFamily="34" charset="0"/>
                  </a:rPr>
                  <a:t>= </a:t>
                </a:r>
                <a14:m>
                  <m:oMath xmlns:m="http://schemas.openxmlformats.org/officeDocument/2006/math">
                    <m:f>
                      <m:fPr>
                        <m:ctrlPr>
                          <a:rPr lang="en-US" i="1" smtClean="0">
                            <a:solidFill>
                              <a:schemeClr val="tx1"/>
                            </a:solidFill>
                            <a:latin typeface="Cambria Math" panose="02040503050406030204" pitchFamily="18" charset="0"/>
                          </a:rPr>
                        </m:ctrlPr>
                      </m:fPr>
                      <m:num>
                        <m:sSubSup>
                          <m:sSubSupPr>
                            <m:ctrlPr>
                              <a:rPr lang="en-US" i="1">
                                <a:solidFill>
                                  <a:schemeClr val="tx1"/>
                                </a:solidFill>
                                <a:latin typeface="Cambria Math" panose="02040503050406030204" pitchFamily="18" charset="0"/>
                              </a:rPr>
                            </m:ctrlPr>
                          </m:sSubSupPr>
                          <m:e>
                            <m:r>
                              <a:rPr lang="en-US" i="1">
                                <a:solidFill>
                                  <a:schemeClr val="tx1"/>
                                </a:solidFill>
                                <a:latin typeface="Cambria Math" panose="02040503050406030204" pitchFamily="18" charset="0"/>
                              </a:rPr>
                              <m:t>𝑇𝑉</m:t>
                            </m:r>
                          </m:e>
                          <m:sub>
                            <m:r>
                              <a:rPr lang="en-US" i="1">
                                <a:solidFill>
                                  <a:schemeClr val="tx1"/>
                                </a:solidFill>
                                <a:latin typeface="Cambria Math" panose="02040503050406030204" pitchFamily="18" charset="0"/>
                              </a:rPr>
                              <m:t>𝑃𝐼𝑉</m:t>
                            </m:r>
                          </m:sub>
                          <m:sup>
                            <m:r>
                              <a:rPr lang="en-US" i="1">
                                <a:solidFill>
                                  <a:schemeClr val="tx1"/>
                                </a:solidFill>
                                <a:latin typeface="Cambria Math" panose="02040503050406030204" pitchFamily="18" charset="0"/>
                              </a:rPr>
                              <m:t>2</m:t>
                            </m:r>
                          </m:sup>
                        </m:sSubSup>
                      </m:num>
                      <m:den>
                        <m:r>
                          <a:rPr lang="en-US" i="1">
                            <a:solidFill>
                              <a:schemeClr val="tx1"/>
                            </a:solidFill>
                            <a:latin typeface="Cambria Math" panose="02040503050406030204" pitchFamily="18" charset="0"/>
                          </a:rPr>
                          <m:t>𝑇𝑉</m:t>
                        </m:r>
                        <m:r>
                          <a:rPr lang="en-US" i="1" smtClean="0">
                            <a:solidFill>
                              <a:schemeClr val="tx1"/>
                            </a:solidFill>
                            <a:latin typeface="Cambria Math" panose="02040503050406030204" pitchFamily="18" charset="0"/>
                            <a:ea typeface="Cambria Math" panose="02040503050406030204" pitchFamily="18" charset="0"/>
                          </a:rPr>
                          <m:t>×</m:t>
                        </m:r>
                        <m:r>
                          <a:rPr lang="en-US" i="1">
                            <a:solidFill>
                              <a:schemeClr val="tx1"/>
                            </a:solidFill>
                            <a:latin typeface="Cambria Math" panose="02040503050406030204" pitchFamily="18" charset="0"/>
                          </a:rPr>
                          <m:t>𝑃𝐼𝑉</m:t>
                        </m:r>
                      </m:den>
                    </m:f>
                  </m:oMath>
                </a14:m>
                <a:r>
                  <a:rPr lang="en-US">
                    <a:solidFill>
                      <a:schemeClr val="tx1"/>
                    </a:solidFill>
                    <a:latin typeface="Lato" panose="020F0502020204030203" pitchFamily="34" charset="0"/>
                    <a:ea typeface="Lato" panose="020F0502020204030203" pitchFamily="34" charset="0"/>
                    <a:cs typeface="Lato" panose="020F0502020204030203" pitchFamily="34" charset="0"/>
                  </a:rPr>
                  <a:t> </a:t>
                </a:r>
                <a:r>
                  <a:rPr lang="en-US" dirty="0">
                    <a:solidFill>
                      <a:schemeClr val="tx1"/>
                    </a:solidFill>
                    <a:latin typeface="Lato" panose="020F0502020204030203" pitchFamily="34" charset="0"/>
                    <a:ea typeface="Lato" panose="020F0502020204030203" pitchFamily="34" charset="0"/>
                    <a:cs typeface="Lato" panose="020F0502020204030203" pitchFamily="34" charset="0"/>
                  </a:rPr>
                  <a:t>= </a:t>
                </a:r>
                <a14:m>
                  <m:oMath xmlns:m="http://schemas.openxmlformats.org/officeDocument/2006/math">
                    <m:f>
                      <m:fPr>
                        <m:ctrlPr>
                          <a:rPr lang="en-US" i="1" dirty="0">
                            <a:solidFill>
                              <a:schemeClr val="tx1"/>
                            </a:solidFill>
                            <a:latin typeface="Cambria Math" panose="02040503050406030204" pitchFamily="18" charset="0"/>
                          </a:rPr>
                        </m:ctrlPr>
                      </m:fPr>
                      <m:num>
                        <m:sSub>
                          <m:sSubPr>
                            <m:ctrlPr>
                              <a:rPr lang="en-US" i="1" dirty="0">
                                <a:solidFill>
                                  <a:schemeClr val="tx1"/>
                                </a:solidFill>
                                <a:latin typeface="Cambria Math" panose="02040503050406030204" pitchFamily="18" charset="0"/>
                              </a:rPr>
                            </m:ctrlPr>
                          </m:sSubPr>
                          <m:e>
                            <m:r>
                              <a:rPr lang="en-US" i="1" dirty="0">
                                <a:solidFill>
                                  <a:schemeClr val="tx1"/>
                                </a:solidFill>
                                <a:latin typeface="Cambria Math" panose="02040503050406030204" pitchFamily="18" charset="0"/>
                              </a:rPr>
                              <m:t>𝑇𝑉</m:t>
                            </m:r>
                          </m:e>
                          <m:sub>
                            <m:r>
                              <a:rPr lang="en-US" i="1" dirty="0">
                                <a:solidFill>
                                  <a:schemeClr val="tx1"/>
                                </a:solidFill>
                                <a:latin typeface="Cambria Math" panose="02040503050406030204" pitchFamily="18" charset="0"/>
                              </a:rPr>
                              <m:t>𝑃𝐼𝑉</m:t>
                            </m:r>
                          </m:sub>
                        </m:sSub>
                      </m:num>
                      <m:den>
                        <m:r>
                          <a:rPr lang="en-US" i="1" dirty="0">
                            <a:solidFill>
                              <a:schemeClr val="tx1"/>
                            </a:solidFill>
                            <a:latin typeface="Cambria Math" panose="02040503050406030204" pitchFamily="18" charset="0"/>
                          </a:rPr>
                          <m:t>𝑇𝑉</m:t>
                        </m:r>
                      </m:den>
                    </m:f>
                    <m:r>
                      <a:rPr lang="en-US" dirty="0">
                        <a:solidFill>
                          <a:schemeClr val="tx1"/>
                        </a:solidFill>
                        <a:latin typeface="Cambria Math" panose="02040503050406030204" pitchFamily="18" charset="0"/>
                        <a:ea typeface="Cambria Math" panose="02040503050406030204" pitchFamily="18" charset="0"/>
                      </a:rPr>
                      <m:t>×</m:t>
                    </m:r>
                  </m:oMath>
                </a14:m>
                <a:r>
                  <a:rPr lang="en-US" dirty="0">
                    <a:solidFill>
                      <a:schemeClr val="tx1"/>
                    </a:solidFill>
                    <a:latin typeface="Lato" panose="020F0502020204030203" pitchFamily="34" charset="0"/>
                    <a:ea typeface="Lato" panose="020F0502020204030203" pitchFamily="34" charset="0"/>
                    <a:cs typeface="Lato" panose="020F0502020204030203" pitchFamily="34" charset="0"/>
                  </a:rPr>
                  <a:t> </a:t>
                </a:r>
                <a14:m>
                  <m:oMath xmlns:m="http://schemas.openxmlformats.org/officeDocument/2006/math">
                    <m:f>
                      <m:fPr>
                        <m:ctrlPr>
                          <a:rPr lang="en-US" i="1" dirty="0">
                            <a:solidFill>
                              <a:schemeClr val="tx1"/>
                            </a:solidFill>
                            <a:latin typeface="Cambria Math" panose="02040503050406030204" pitchFamily="18" charset="0"/>
                          </a:rPr>
                        </m:ctrlPr>
                      </m:fPr>
                      <m:num>
                        <m:sSub>
                          <m:sSubPr>
                            <m:ctrlPr>
                              <a:rPr lang="en-US" i="1" dirty="0">
                                <a:solidFill>
                                  <a:schemeClr val="tx1"/>
                                </a:solidFill>
                                <a:latin typeface="Cambria Math" panose="02040503050406030204" pitchFamily="18" charset="0"/>
                              </a:rPr>
                            </m:ctrlPr>
                          </m:sSubPr>
                          <m:e>
                            <m:r>
                              <a:rPr lang="en-US" i="1" dirty="0">
                                <a:solidFill>
                                  <a:schemeClr val="tx1"/>
                                </a:solidFill>
                                <a:latin typeface="Cambria Math" panose="02040503050406030204" pitchFamily="18" charset="0"/>
                              </a:rPr>
                              <m:t>𝑇𝑉</m:t>
                            </m:r>
                          </m:e>
                          <m:sub>
                            <m:r>
                              <a:rPr lang="en-US" i="1" dirty="0">
                                <a:solidFill>
                                  <a:schemeClr val="tx1"/>
                                </a:solidFill>
                                <a:latin typeface="Cambria Math" panose="02040503050406030204" pitchFamily="18" charset="0"/>
                              </a:rPr>
                              <m:t>𝑃𝐼𝑉</m:t>
                            </m:r>
                          </m:sub>
                        </m:sSub>
                      </m:num>
                      <m:den>
                        <m:r>
                          <a:rPr lang="en-US" i="1" dirty="0">
                            <a:solidFill>
                              <a:schemeClr val="tx1"/>
                            </a:solidFill>
                            <a:latin typeface="Cambria Math" panose="02040503050406030204" pitchFamily="18" charset="0"/>
                          </a:rPr>
                          <m:t>𝑃𝐼𝑉</m:t>
                        </m:r>
                      </m:den>
                    </m:f>
                  </m:oMath>
                </a14:m>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p:txBody>
          </p:sp>
        </mc:Choice>
        <mc:Fallback xmlns="">
          <p:sp>
            <p:nvSpPr>
              <p:cNvPr id="4" name="Hình chữ nhật 8">
                <a:extLst>
                  <a:ext uri="{FF2B5EF4-FFF2-40B4-BE49-F238E27FC236}">
                    <a16:creationId xmlns:a16="http://schemas.microsoft.com/office/drawing/2014/main" id="{7DCF2D09-8F44-5FCB-8579-EDC517DC00A9}"/>
                  </a:ext>
                </a:extLst>
              </p:cNvPr>
              <p:cNvSpPr>
                <a:spLocks noRot="1" noChangeAspect="1" noMove="1" noResize="1" noEditPoints="1" noAdjustHandles="1" noChangeArrowheads="1" noChangeShapeType="1" noTextEdit="1"/>
              </p:cNvSpPr>
              <p:nvPr/>
            </p:nvSpPr>
            <p:spPr>
              <a:xfrm>
                <a:off x="6830711" y="3835948"/>
                <a:ext cx="4050670" cy="779125"/>
              </a:xfrm>
              <a:prstGeom prst="rect">
                <a:avLst/>
              </a:prstGeom>
              <a:blipFill>
                <a:blip r:embed="rId3"/>
                <a:stretch>
                  <a:fillRect/>
                </a:stretch>
              </a:blipFill>
              <a:ln>
                <a:solidFill>
                  <a:schemeClr val="tx1"/>
                </a:solidFill>
              </a:ln>
            </p:spPr>
            <p:txBody>
              <a:bodyPr/>
              <a:lstStyle/>
              <a:p>
                <a:r>
                  <a:rPr lang="en-US">
                    <a:noFill/>
                  </a:rPr>
                  <a:t> </a:t>
                </a:r>
              </a:p>
            </p:txBody>
          </p:sp>
        </mc:Fallback>
      </mc:AlternateContent>
      <p:sp>
        <p:nvSpPr>
          <p:cNvPr id="5" name="Hình chữ nhật 10">
            <a:extLst>
              <a:ext uri="{FF2B5EF4-FFF2-40B4-BE49-F238E27FC236}">
                <a16:creationId xmlns:a16="http://schemas.microsoft.com/office/drawing/2014/main" id="{645F38DC-9B4E-D2CB-5202-B2871CE20C02}"/>
              </a:ext>
            </a:extLst>
          </p:cNvPr>
          <p:cNvSpPr/>
          <p:nvPr/>
        </p:nvSpPr>
        <p:spPr>
          <a:xfrm>
            <a:off x="6928153" y="4771876"/>
            <a:ext cx="4221756" cy="1521057"/>
          </a:xfrm>
          <a:prstGeom prst="rect">
            <a:avLst/>
          </a:prstGeom>
        </p:spPr>
        <p:txBody>
          <a:bodyPr wrap="square">
            <a:spAutoFit/>
          </a:bodyPr>
          <a:lstStyle/>
          <a:p>
            <a:pPr marL="285750" lvl="2" indent="-285750">
              <a:lnSpc>
                <a:spcPct val="150000"/>
              </a:lnSpc>
              <a:buFont typeface="Arial" panose="020B0604020202020204" pitchFamily="34" charset="0"/>
              <a:buChar char="•"/>
            </a:pPr>
            <a:r>
              <a:rPr lang="vi-VN" sz="1600" dirty="0">
                <a:latin typeface="Lato" panose="020F0502020204030203" pitchFamily="34" charset="0"/>
                <a:ea typeface="Lato" panose="020F0502020204030203" pitchFamily="34" charset="0"/>
                <a:cs typeface="Lato" panose="020F0502020204030203" pitchFamily="34" charset="0"/>
              </a:rPr>
              <a:t>TV</a:t>
            </a:r>
            <a:r>
              <a:rPr lang="vi-VN" sz="1600" baseline="-25000" dirty="0">
                <a:latin typeface="Lato" panose="020F0502020204030203" pitchFamily="34" charset="0"/>
                <a:ea typeface="Lato" panose="020F0502020204030203" pitchFamily="34" charset="0"/>
                <a:cs typeface="Lato" panose="020F0502020204030203" pitchFamily="34" charset="0"/>
              </a:rPr>
              <a:t>PIV</a:t>
            </a:r>
            <a:r>
              <a:rPr lang="vi-VN" sz="1600" dirty="0">
                <a:latin typeface="Lato" panose="020F0502020204030203" pitchFamily="34" charset="0"/>
                <a:ea typeface="Lato" panose="020F0502020204030203" pitchFamily="34" charset="0"/>
                <a:cs typeface="Lato" panose="020F0502020204030203" pitchFamily="34" charset="0"/>
              </a:rPr>
              <a:t>/TV </a:t>
            </a:r>
            <a:r>
              <a:rPr lang="en-US" sz="1600">
                <a:latin typeface="Lato" panose="020F0502020204030203" pitchFamily="34" charset="0"/>
                <a:ea typeface="Lato" panose="020F0502020204030203" pitchFamily="34" charset="0"/>
                <a:cs typeface="Lato" panose="020F0502020204030203" pitchFamily="34" charset="0"/>
                <a:sym typeface="Wingdings"/>
              </a:rPr>
              <a:t></a:t>
            </a:r>
            <a:r>
              <a:rPr lang="vi-VN" sz="1600">
                <a:latin typeface="Lato" panose="020F0502020204030203" pitchFamily="34" charset="0"/>
                <a:ea typeface="Lato" panose="020F0502020204030203" pitchFamily="34" charset="0"/>
                <a:cs typeface="Lato" panose="020F0502020204030203" pitchFamily="34" charset="0"/>
              </a:rPr>
              <a:t> </a:t>
            </a:r>
            <a:r>
              <a:rPr lang="en-US" sz="1600">
                <a:latin typeface="Lato" panose="020F0502020204030203" pitchFamily="34" charset="0"/>
                <a:ea typeface="Lato" panose="020F0502020204030203" pitchFamily="34" charset="0"/>
                <a:cs typeface="Lato" panose="020F0502020204030203" pitchFamily="34" charset="0"/>
              </a:rPr>
              <a:t>Measures dose coverage of the tumor.</a:t>
            </a:r>
            <a:endParaRPr lang="en-US" sz="1600" dirty="0">
              <a:latin typeface="Lato" panose="020F0502020204030203" pitchFamily="34" charset="0"/>
              <a:ea typeface="Lato" panose="020F0502020204030203" pitchFamily="34" charset="0"/>
              <a:cs typeface="Lato" panose="020F0502020204030203" pitchFamily="34" charset="0"/>
            </a:endParaRPr>
          </a:p>
          <a:p>
            <a:pPr marL="285750" lvl="2" indent="-285750">
              <a:lnSpc>
                <a:spcPct val="150000"/>
              </a:lnSpc>
              <a:buFont typeface="Arial" panose="020B0604020202020204" pitchFamily="34" charset="0"/>
              <a:buChar char="•"/>
            </a:pPr>
            <a:r>
              <a:rPr lang="vi-VN" sz="1600">
                <a:latin typeface="Lato" panose="020F0502020204030203" pitchFamily="34" charset="0"/>
                <a:ea typeface="Lato" panose="020F0502020204030203" pitchFamily="34" charset="0"/>
                <a:cs typeface="Lato" panose="020F0502020204030203" pitchFamily="34" charset="0"/>
              </a:rPr>
              <a:t>TV</a:t>
            </a:r>
            <a:r>
              <a:rPr lang="vi-VN" sz="1600" baseline="-25000">
                <a:latin typeface="Lato" panose="020F0502020204030203" pitchFamily="34" charset="0"/>
                <a:ea typeface="Lato" panose="020F0502020204030203" pitchFamily="34" charset="0"/>
                <a:cs typeface="Lato" panose="020F0502020204030203" pitchFamily="34" charset="0"/>
              </a:rPr>
              <a:t>PIV</a:t>
            </a:r>
            <a:r>
              <a:rPr lang="vi-VN" sz="1600" dirty="0">
                <a:latin typeface="Lato" panose="020F0502020204030203" pitchFamily="34" charset="0"/>
                <a:ea typeface="Lato" panose="020F0502020204030203" pitchFamily="34" charset="0"/>
                <a:cs typeface="Lato" panose="020F0502020204030203" pitchFamily="34" charset="0"/>
              </a:rPr>
              <a:t>/PIV</a:t>
            </a:r>
            <a:r>
              <a:rPr lang="en-US" sz="1600">
                <a:latin typeface="Lato" panose="020F0502020204030203" pitchFamily="34" charset="0"/>
                <a:ea typeface="Lato" panose="020F0502020204030203" pitchFamily="34" charset="0"/>
                <a:cs typeface="Lato" panose="020F0502020204030203" pitchFamily="34" charset="0"/>
                <a:sym typeface="Wingdings"/>
              </a:rPr>
              <a:t></a:t>
            </a:r>
            <a:r>
              <a:rPr lang="vi-VN" sz="1600">
                <a:latin typeface="Lato" panose="020F0502020204030203" pitchFamily="34" charset="0"/>
                <a:ea typeface="Lato" panose="020F0502020204030203" pitchFamily="34" charset="0"/>
                <a:cs typeface="Lato" panose="020F0502020204030203" pitchFamily="34" charset="0"/>
              </a:rPr>
              <a:t> Assess dos conformity to surounding tissues.</a:t>
            </a:r>
            <a:endParaRPr lang="en-US" sz="1600">
              <a:latin typeface="Lato" panose="020F0502020204030203" pitchFamily="34" charset="0"/>
              <a:ea typeface="Lato" panose="020F0502020204030203" pitchFamily="34" charset="0"/>
              <a:cs typeface="Lato" panose="020F0502020204030203" pitchFamily="34" charset="0"/>
            </a:endParaRPr>
          </a:p>
        </p:txBody>
      </p:sp>
      <mc:AlternateContent xmlns:mc="http://schemas.openxmlformats.org/markup-compatibility/2006" xmlns:a14="http://schemas.microsoft.com/office/drawing/2010/main">
        <mc:Choice Requires="a14">
          <p:sp>
            <p:nvSpPr>
              <p:cNvPr id="6" name="Hình chữ nhật 17">
                <a:extLst>
                  <a:ext uri="{FF2B5EF4-FFF2-40B4-BE49-F238E27FC236}">
                    <a16:creationId xmlns:a16="http://schemas.microsoft.com/office/drawing/2014/main" id="{AF461848-3173-A4F3-F6ED-A8EF096453A3}"/>
                  </a:ext>
                </a:extLst>
              </p:cNvPr>
              <p:cNvSpPr/>
              <p:nvPr/>
            </p:nvSpPr>
            <p:spPr>
              <a:xfrm>
                <a:off x="1310620" y="5444159"/>
                <a:ext cx="4050671" cy="874224"/>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GI=</a:t>
                </a:r>
                <a14:m>
                  <m:oMath xmlns:m="http://schemas.openxmlformats.org/officeDocument/2006/math">
                    <m:f>
                      <m:fPr>
                        <m:ctrlPr>
                          <a:rPr lang="en-US" sz="1600" i="1">
                            <a:solidFill>
                              <a:schemeClr val="tx1"/>
                            </a:solidFill>
                            <a:latin typeface="Cambria Math" panose="02040503050406030204" pitchFamily="18" charset="0"/>
                          </a:rPr>
                        </m:ctrlPr>
                      </m:fPr>
                      <m:num>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𝑃𝐼𝑉</m:t>
                            </m:r>
                          </m:e>
                          <m:sub>
                            <m:r>
                              <a:rPr lang="en-US" sz="1600" i="1">
                                <a:solidFill>
                                  <a:schemeClr val="tx1"/>
                                </a:solidFill>
                                <a:latin typeface="Cambria Math" panose="02040503050406030204" pitchFamily="18" charset="0"/>
                              </a:rPr>
                              <m:t>h𝑎𝑙𝑓</m:t>
                            </m:r>
                            <m:r>
                              <a:rPr lang="en-US" sz="1600" b="0" i="1" smtClean="0">
                                <a:solidFill>
                                  <a:schemeClr val="tx1"/>
                                </a:solidFill>
                                <a:latin typeface="Cambria Math" panose="02040503050406030204" pitchFamily="18" charset="0"/>
                              </a:rPr>
                              <m:t> </m:t>
                            </m:r>
                          </m:sub>
                        </m:sSub>
                        <m:r>
                          <a:rPr lang="en-US"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𝑉𝑜𝑙𝑢𝑚𝑒</m:t>
                        </m:r>
                        <m:r>
                          <a:rPr lang="en-US" sz="1600" b="0" i="1" smtClean="0">
                            <a:solidFill>
                              <a:schemeClr val="tx1"/>
                            </a:solidFill>
                            <a:latin typeface="Cambria Math" panose="02040503050406030204" pitchFamily="18" charset="0"/>
                          </a:rPr>
                          <m:t> </m:t>
                        </m:r>
                        <m:r>
                          <a:rPr lang="en-US" sz="1600" b="0" i="1" smtClean="0">
                            <a:solidFill>
                              <a:schemeClr val="tx1"/>
                            </a:solidFill>
                            <a:latin typeface="Cambria Math" panose="02040503050406030204" pitchFamily="18" charset="0"/>
                          </a:rPr>
                          <m:t>𝑟</m:t>
                        </m:r>
                        <m:r>
                          <a:rPr lang="en-US" sz="1600" b="0" i="1" smtClean="0">
                            <a:solidFill>
                              <a:schemeClr val="tx1"/>
                            </a:solidFill>
                            <a:latin typeface="Cambria Math" panose="02040503050406030204" pitchFamily="18" charset="0"/>
                          </a:rPr>
                          <m:t>ê</m:t>
                        </m:r>
                        <m:r>
                          <a:rPr lang="en-US" sz="1600" b="0" i="1" smtClean="0">
                            <a:solidFill>
                              <a:schemeClr val="tx1"/>
                            </a:solidFill>
                            <a:latin typeface="Cambria Math" panose="02040503050406030204" pitchFamily="18" charset="0"/>
                          </a:rPr>
                          <m:t>𝑐𝑖𝑣𝑒𝑑</m:t>
                        </m:r>
                        <m:r>
                          <a:rPr lang="en-US" sz="1600" b="0" i="1" smtClean="0">
                            <a:solidFill>
                              <a:schemeClr val="tx1"/>
                            </a:solidFill>
                            <a:latin typeface="Cambria Math" panose="02040503050406030204" pitchFamily="18" charset="0"/>
                          </a:rPr>
                          <m:t> 50% </m:t>
                        </m:r>
                        <m:r>
                          <a:rPr lang="en-US" sz="1600" b="0" i="1" smtClean="0">
                            <a:solidFill>
                              <a:schemeClr val="tx1"/>
                            </a:solidFill>
                            <a:latin typeface="Cambria Math" panose="02040503050406030204" pitchFamily="18" charset="0"/>
                          </a:rPr>
                          <m:t>𝑝𝑟𝑒𝑠𝑐𝑟𝑖𝑏𝑒</m:t>
                        </m:r>
                        <m:r>
                          <a:rPr lang="en-US" sz="1600" b="0" i="1" smtClean="0">
                            <a:solidFill>
                              <a:schemeClr val="tx1"/>
                            </a:solidFill>
                            <a:latin typeface="Cambria Math" panose="02040503050406030204" pitchFamily="18" charset="0"/>
                          </a:rPr>
                          <m:t> </m:t>
                        </m:r>
                        <m:r>
                          <a:rPr lang="en-US" sz="1600" b="0" i="1" smtClean="0">
                            <a:solidFill>
                              <a:schemeClr val="tx1"/>
                            </a:solidFill>
                            <a:latin typeface="Cambria Math" panose="02040503050406030204" pitchFamily="18" charset="0"/>
                          </a:rPr>
                          <m:t>𝑑𝑜𝑠𝑒</m:t>
                        </m:r>
                        <m:r>
                          <a:rPr lang="en-US" sz="1600" b="0" i="1" smtClean="0">
                            <a:solidFill>
                              <a:schemeClr val="tx1"/>
                            </a:solidFill>
                            <a:latin typeface="Cambria Math" panose="02040503050406030204" pitchFamily="18" charset="0"/>
                          </a:rPr>
                          <m:t>)</m:t>
                        </m:r>
                      </m:num>
                      <m:den>
                        <m:r>
                          <a:rPr lang="en-US" sz="1600" i="1">
                            <a:solidFill>
                              <a:schemeClr val="tx1"/>
                            </a:solidFill>
                            <a:latin typeface="Cambria Math" panose="02040503050406030204" pitchFamily="18" charset="0"/>
                          </a:rPr>
                          <m:t>𝑃𝐼𝑉</m:t>
                        </m:r>
                      </m:den>
                    </m:f>
                  </m:oMath>
                </a14:m>
                <a:endParaRPr lang="en-US" sz="16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mc:Choice>
        <mc:Fallback xmlns="">
          <p:sp>
            <p:nvSpPr>
              <p:cNvPr id="6" name="Hình chữ nhật 17">
                <a:extLst>
                  <a:ext uri="{FF2B5EF4-FFF2-40B4-BE49-F238E27FC236}">
                    <a16:creationId xmlns:a16="http://schemas.microsoft.com/office/drawing/2014/main" id="{AF461848-3173-A4F3-F6ED-A8EF096453A3}"/>
                  </a:ext>
                </a:extLst>
              </p:cNvPr>
              <p:cNvSpPr>
                <a:spLocks noRot="1" noChangeAspect="1" noMove="1" noResize="1" noEditPoints="1" noAdjustHandles="1" noChangeArrowheads="1" noChangeShapeType="1" noTextEdit="1"/>
              </p:cNvSpPr>
              <p:nvPr/>
            </p:nvSpPr>
            <p:spPr>
              <a:xfrm>
                <a:off x="1310620" y="5444159"/>
                <a:ext cx="4050671" cy="874224"/>
              </a:xfrm>
              <a:prstGeom prst="rect">
                <a:avLst/>
              </a:prstGeom>
              <a:blipFill>
                <a:blip r:embed="rId4"/>
                <a:stretch>
                  <a:fillRect/>
                </a:stretch>
              </a:blipFill>
              <a:ln>
                <a:solidFill>
                  <a:schemeClr val="tx1"/>
                </a:solidFill>
              </a:ln>
            </p:spPr>
            <p:txBody>
              <a:bodyPr/>
              <a:lstStyle/>
              <a:p>
                <a:r>
                  <a:rPr lang="vi-VN">
                    <a:noFill/>
                  </a:rPr>
                  <a:t> </a:t>
                </a:r>
              </a:p>
            </p:txBody>
          </p:sp>
        </mc:Fallback>
      </mc:AlternateContent>
      <mc:AlternateContent xmlns:mc="http://schemas.openxmlformats.org/markup-compatibility/2006" xmlns:a14="http://schemas.microsoft.com/office/drawing/2010/main">
        <mc:Choice Requires="a14">
          <p:sp>
            <p:nvSpPr>
              <p:cNvPr id="9" name="Hình chữ nhật 17">
                <a:extLst>
                  <a:ext uri="{FF2B5EF4-FFF2-40B4-BE49-F238E27FC236}">
                    <a16:creationId xmlns:a16="http://schemas.microsoft.com/office/drawing/2014/main" id="{58639C04-CE89-214E-F128-850E4DC02080}"/>
                  </a:ext>
                </a:extLst>
              </p:cNvPr>
              <p:cNvSpPr/>
              <p:nvPr/>
            </p:nvSpPr>
            <p:spPr>
              <a:xfrm>
                <a:off x="1310619" y="3835948"/>
                <a:ext cx="4050671" cy="784895"/>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b="0">
                    <a:solidFill>
                      <a:schemeClr val="tx1"/>
                    </a:solidFill>
                  </a:rPr>
                  <a:t>HI = </a:t>
                </a:r>
                <a14:m>
                  <m:oMath xmlns:m="http://schemas.openxmlformats.org/officeDocument/2006/math">
                    <m:r>
                      <a:rPr lang="en-US" b="0" i="0" smtClean="0">
                        <a:solidFill>
                          <a:schemeClr val="tx1"/>
                        </a:solidFill>
                        <a:latin typeface="Cambria Math" panose="02040503050406030204" pitchFamily="18" charset="0"/>
                      </a:rPr>
                      <m:t> </m:t>
                    </m:r>
                    <m:f>
                      <m:fPr>
                        <m:ctrlPr>
                          <a:rPr lang="en-US" i="1">
                            <a:solidFill>
                              <a:schemeClr val="tx1"/>
                            </a:solidFill>
                            <a:latin typeface="Cambria Math" panose="02040503050406030204" pitchFamily="18" charset="0"/>
                          </a:rPr>
                        </m:ctrlPr>
                      </m:fPr>
                      <m:num>
                        <m:sSub>
                          <m:sSubPr>
                            <m:ctrlPr>
                              <a:rPr lang="en-US" i="1">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𝐷</m:t>
                            </m:r>
                          </m:e>
                          <m:sub>
                            <m:r>
                              <a:rPr lang="en-US" b="0" i="1" smtClean="0">
                                <a:solidFill>
                                  <a:schemeClr val="tx1"/>
                                </a:solidFill>
                                <a:latin typeface="Cambria Math" panose="02040503050406030204" pitchFamily="18" charset="0"/>
                              </a:rPr>
                              <m:t>2</m:t>
                            </m:r>
                          </m:sub>
                        </m:sSub>
                        <m:r>
                          <a:rPr lang="en-US" b="0" i="1" smtClean="0">
                            <a:solidFill>
                              <a:schemeClr val="tx1"/>
                            </a:solidFill>
                            <a:latin typeface="Cambria Math" panose="02040503050406030204" pitchFamily="18" charset="0"/>
                          </a:rPr>
                          <m:t>−</m:t>
                        </m:r>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𝐷</m:t>
                            </m:r>
                          </m:e>
                          <m:sub>
                            <m:r>
                              <a:rPr lang="en-US" b="0" i="1" smtClean="0">
                                <a:solidFill>
                                  <a:schemeClr val="tx1"/>
                                </a:solidFill>
                                <a:latin typeface="Cambria Math" panose="02040503050406030204" pitchFamily="18" charset="0"/>
                              </a:rPr>
                              <m:t>98</m:t>
                            </m:r>
                          </m:sub>
                        </m:sSub>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𝐷𝑥</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𝐷𝑜𝑠𝑒</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𝑟𝑒𝑐𝑖𝑒𝑣𝑒𝑑</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𝑏𝑦</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𝑥</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𝑣𝑜𝑙𝑢𝑚𝑒</m:t>
                        </m:r>
                        <m:r>
                          <a:rPr lang="en-US" b="0" i="1" smtClean="0">
                            <a:solidFill>
                              <a:schemeClr val="tx1"/>
                            </a:solidFill>
                            <a:latin typeface="Cambria Math" panose="02040503050406030204" pitchFamily="18" charset="0"/>
                          </a:rPr>
                          <m:t> )</m:t>
                        </m:r>
                      </m:num>
                      <m:den>
                        <m:r>
                          <a:rPr lang="en-US" i="1">
                            <a:solidFill>
                              <a:schemeClr val="tx1"/>
                            </a:solidFill>
                            <a:latin typeface="Cambria Math" panose="02040503050406030204" pitchFamily="18" charset="0"/>
                          </a:rPr>
                          <m:t>𝑃</m:t>
                        </m:r>
                        <m:r>
                          <a:rPr lang="en-US" b="0" i="1" smtClean="0">
                            <a:solidFill>
                              <a:schemeClr val="tx1"/>
                            </a:solidFill>
                            <a:latin typeface="Cambria Math" panose="02040503050406030204" pitchFamily="18" charset="0"/>
                          </a:rPr>
                          <m:t>𝐷</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𝑃𝑟𝑒𝑠𝑐𝑟𝑖𝑏𝑒</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𝐷𝑜𝑠𝑒</m:t>
                        </m:r>
                        <m:r>
                          <a:rPr lang="en-US" b="0" i="1" smtClean="0">
                            <a:solidFill>
                              <a:schemeClr val="tx1"/>
                            </a:solidFill>
                            <a:latin typeface="Cambria Math" panose="02040503050406030204" pitchFamily="18" charset="0"/>
                          </a:rPr>
                          <m:t>)</m:t>
                        </m:r>
                      </m:den>
                    </m:f>
                  </m:oMath>
                </a14:m>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p:txBody>
          </p:sp>
        </mc:Choice>
        <mc:Fallback xmlns="">
          <p:sp>
            <p:nvSpPr>
              <p:cNvPr id="9" name="Hình chữ nhật 17">
                <a:extLst>
                  <a:ext uri="{FF2B5EF4-FFF2-40B4-BE49-F238E27FC236}">
                    <a16:creationId xmlns:a16="http://schemas.microsoft.com/office/drawing/2014/main" id="{58639C04-CE89-214E-F128-850E4DC02080}"/>
                  </a:ext>
                </a:extLst>
              </p:cNvPr>
              <p:cNvSpPr>
                <a:spLocks noRot="1" noChangeAspect="1" noMove="1" noResize="1" noEditPoints="1" noAdjustHandles="1" noChangeArrowheads="1" noChangeShapeType="1" noTextEdit="1"/>
              </p:cNvSpPr>
              <p:nvPr/>
            </p:nvSpPr>
            <p:spPr>
              <a:xfrm>
                <a:off x="1310619" y="3835948"/>
                <a:ext cx="4050671" cy="784895"/>
              </a:xfrm>
              <a:prstGeom prst="rect">
                <a:avLst/>
              </a:prstGeom>
              <a:blipFill>
                <a:blip r:embed="rId5"/>
                <a:stretch>
                  <a:fillRect l="-1203"/>
                </a:stretch>
              </a:blipFill>
              <a:ln>
                <a:solidFill>
                  <a:schemeClr val="tx1"/>
                </a:solidFill>
              </a:ln>
            </p:spPr>
            <p:txBody>
              <a:bodyPr/>
              <a:lstStyle/>
              <a:p>
                <a:r>
                  <a:rPr lang="vi-VN">
                    <a:noFill/>
                  </a:rPr>
                  <a:t> </a:t>
                </a:r>
              </a:p>
            </p:txBody>
          </p:sp>
        </mc:Fallback>
      </mc:AlternateContent>
      <p:sp>
        <p:nvSpPr>
          <p:cNvPr id="23" name="Hình chữ nhật 7">
            <a:extLst>
              <a:ext uri="{FF2B5EF4-FFF2-40B4-BE49-F238E27FC236}">
                <a16:creationId xmlns:a16="http://schemas.microsoft.com/office/drawing/2014/main" id="{7EC72754-7DF1-6A61-AD2E-78E12E8E416B}"/>
              </a:ext>
            </a:extLst>
          </p:cNvPr>
          <p:cNvSpPr/>
          <p:nvPr/>
        </p:nvSpPr>
        <p:spPr>
          <a:xfrm>
            <a:off x="393552" y="4775523"/>
            <a:ext cx="3278257" cy="338554"/>
          </a:xfrm>
          <a:prstGeom prst="rect">
            <a:avLst/>
          </a:prstGeom>
        </p:spPr>
        <p:txBody>
          <a:bodyPr wrap="square">
            <a:spAutoFit/>
          </a:bodyPr>
          <a:lstStyle/>
          <a:p>
            <a:pPr marL="285750" indent="-285750">
              <a:buFont typeface="Wingdings" panose="05000000000000000000" pitchFamily="2" charset="2"/>
              <a:buChar char="v"/>
            </a:pPr>
            <a:r>
              <a:rPr lang="en-US" sz="1600" b="1">
                <a:latin typeface="Lato" panose="020F0502020204030203" pitchFamily="34" charset="0"/>
                <a:ea typeface="Lato" panose="020F0502020204030203" pitchFamily="34" charset="0"/>
                <a:cs typeface="Lato" panose="020F0502020204030203" pitchFamily="34" charset="0"/>
              </a:rPr>
              <a:t>Gradient Index(</a:t>
            </a:r>
            <a:r>
              <a:rPr lang="vi-VN" sz="1600" b="1" dirty="0">
                <a:latin typeface="Lato" panose="020F0502020204030203" pitchFamily="34" charset="0"/>
                <a:ea typeface="Lato" panose="020F0502020204030203" pitchFamily="34" charset="0"/>
                <a:cs typeface="Lato" panose="020F0502020204030203" pitchFamily="34" charset="0"/>
              </a:rPr>
              <a:t>GI</a:t>
            </a:r>
            <a:r>
              <a:rPr lang="en-US" sz="1600" b="1" dirty="0">
                <a:latin typeface="Lato" panose="020F0502020204030203" pitchFamily="34" charset="0"/>
                <a:ea typeface="Lato" panose="020F0502020204030203" pitchFamily="34" charset="0"/>
                <a:cs typeface="Lato" panose="020F0502020204030203" pitchFamily="34" charset="0"/>
              </a:rPr>
              <a:t>) </a:t>
            </a: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24" name="Hình chữ nhật 18">
            <a:extLst>
              <a:ext uri="{FF2B5EF4-FFF2-40B4-BE49-F238E27FC236}">
                <a16:creationId xmlns:a16="http://schemas.microsoft.com/office/drawing/2014/main" id="{950B0123-C15E-D628-B497-04BC2AA71449}"/>
              </a:ext>
            </a:extLst>
          </p:cNvPr>
          <p:cNvSpPr/>
          <p:nvPr/>
        </p:nvSpPr>
        <p:spPr>
          <a:xfrm>
            <a:off x="714368" y="5076140"/>
            <a:ext cx="3886736" cy="338554"/>
          </a:xfrm>
          <a:prstGeom prst="rect">
            <a:avLst/>
          </a:prstGeom>
        </p:spPr>
        <p:txBody>
          <a:bodyPr wrap="square">
            <a:spAutoFit/>
          </a:bodyPr>
          <a:lstStyle/>
          <a:p>
            <a:pPr marL="285750" indent="-285750">
              <a:buFont typeface="Wingdings" panose="05000000000000000000" pitchFamily="2" charset="2"/>
              <a:buChar char="q"/>
            </a:pPr>
            <a:r>
              <a:rPr lang="en-US" sz="1600" b="1" dirty="0" err="1">
                <a:latin typeface="Lato" panose="020F0502020204030203" pitchFamily="34" charset="0"/>
                <a:ea typeface="Lato" panose="020F0502020204030203" pitchFamily="34" charset="0"/>
                <a:cs typeface="Lato" panose="020F0502020204030203" pitchFamily="34" charset="0"/>
              </a:rPr>
              <a:t>Paddick</a:t>
            </a:r>
            <a:r>
              <a:rPr lang="en-US" sz="1600" b="1" dirty="0">
                <a:latin typeface="Lato" panose="020F0502020204030203" pitchFamily="34" charset="0"/>
                <a:ea typeface="Lato" panose="020F0502020204030203" pitchFamily="34" charset="0"/>
                <a:cs typeface="Lato" panose="020F0502020204030203" pitchFamily="34" charset="0"/>
              </a:rPr>
              <a:t> (</a:t>
            </a:r>
            <a:r>
              <a:rPr lang="en-US" sz="1600" b="1">
                <a:latin typeface="Lato" panose="020F0502020204030203" pitchFamily="34" charset="0"/>
                <a:ea typeface="Lato" panose="020F0502020204030203" pitchFamily="34" charset="0"/>
                <a:cs typeface="Lato" panose="020F0502020204030203" pitchFamily="34" charset="0"/>
              </a:rPr>
              <a:t>2006): </a:t>
            </a:r>
            <a:r>
              <a:rPr lang="en-US" sz="1600">
                <a:latin typeface="Lato" panose="020F0502020204030203" pitchFamily="34" charset="0"/>
                <a:ea typeface="Lato" panose="020F0502020204030203" pitchFamily="34" charset="0"/>
                <a:cs typeface="Lato" panose="020F0502020204030203" pitchFamily="34" charset="0"/>
              </a:rPr>
              <a:t>(GI=3 ÷ 5)</a:t>
            </a:r>
            <a:endParaRPr lang="en-US" sz="1600" b="1" dirty="0">
              <a:latin typeface="Lato" panose="020F0502020204030203" pitchFamily="34" charset="0"/>
              <a:ea typeface="Lato" panose="020F0502020204030203" pitchFamily="34" charset="0"/>
              <a:cs typeface="Lato" panose="020F0502020204030203" pitchFamily="34" charset="0"/>
            </a:endParaRPr>
          </a:p>
        </p:txBody>
      </p:sp>
      <p:sp>
        <p:nvSpPr>
          <p:cNvPr id="25" name="Hình chữ nhật 7">
            <a:extLst>
              <a:ext uri="{FF2B5EF4-FFF2-40B4-BE49-F238E27FC236}">
                <a16:creationId xmlns:a16="http://schemas.microsoft.com/office/drawing/2014/main" id="{2BDE0A78-9C2F-8ABB-5C43-FC164418BA5D}"/>
              </a:ext>
            </a:extLst>
          </p:cNvPr>
          <p:cNvSpPr/>
          <p:nvPr/>
        </p:nvSpPr>
        <p:spPr>
          <a:xfrm>
            <a:off x="372675" y="3123175"/>
            <a:ext cx="3839368" cy="338554"/>
          </a:xfrm>
          <a:prstGeom prst="rect">
            <a:avLst/>
          </a:prstGeom>
        </p:spPr>
        <p:txBody>
          <a:bodyPr wrap="square">
            <a:spAutoFit/>
          </a:bodyPr>
          <a:lstStyle/>
          <a:p>
            <a:pPr marL="285750" indent="-285750">
              <a:buFont typeface="Wingdings" panose="05000000000000000000" pitchFamily="2" charset="2"/>
              <a:buChar char="v"/>
            </a:pPr>
            <a:r>
              <a:rPr lang="en-US" sz="1600" b="1">
                <a:latin typeface="Lato" panose="020F0502020204030203" pitchFamily="34" charset="0"/>
                <a:ea typeface="Lato" panose="020F0502020204030203" pitchFamily="34" charset="0"/>
                <a:cs typeface="Lato" panose="020F0502020204030203" pitchFamily="34" charset="0"/>
              </a:rPr>
              <a:t>Homogeneity Index (HI) </a:t>
            </a: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26" name="Hình chữ nhật 18">
            <a:extLst>
              <a:ext uri="{FF2B5EF4-FFF2-40B4-BE49-F238E27FC236}">
                <a16:creationId xmlns:a16="http://schemas.microsoft.com/office/drawing/2014/main" id="{C7D78D05-EEEC-0A42-A7BD-EB9E85E7D008}"/>
              </a:ext>
            </a:extLst>
          </p:cNvPr>
          <p:cNvSpPr/>
          <p:nvPr/>
        </p:nvSpPr>
        <p:spPr>
          <a:xfrm>
            <a:off x="6928153" y="3497394"/>
            <a:ext cx="2944447" cy="338554"/>
          </a:xfrm>
          <a:prstGeom prst="rect">
            <a:avLst/>
          </a:prstGeom>
        </p:spPr>
        <p:txBody>
          <a:bodyPr wrap="square">
            <a:spAutoFit/>
          </a:bodyPr>
          <a:lstStyle/>
          <a:p>
            <a:pPr marL="285750" indent="-285750">
              <a:buFont typeface="Wingdings" panose="05000000000000000000" pitchFamily="2" charset="2"/>
              <a:buChar char="q"/>
            </a:pPr>
            <a:r>
              <a:rPr lang="en-US" sz="1600" b="1">
                <a:latin typeface="Lato" panose="020F0502020204030203" pitchFamily="34" charset="0"/>
                <a:ea typeface="Lato" panose="020F0502020204030203" pitchFamily="34" charset="0"/>
                <a:cs typeface="Lato" panose="020F0502020204030203" pitchFamily="34" charset="0"/>
              </a:rPr>
              <a:t>Paddick (2000): </a:t>
            </a:r>
            <a:r>
              <a:rPr lang="en-US" sz="1600">
                <a:latin typeface="Lato" panose="020F0502020204030203" pitchFamily="34" charset="0"/>
                <a:ea typeface="Lato" panose="020F0502020204030203" pitchFamily="34" charset="0"/>
                <a:cs typeface="Lato" panose="020F0502020204030203" pitchFamily="34" charset="0"/>
              </a:rPr>
              <a:t>(CI=1)</a:t>
            </a:r>
          </a:p>
        </p:txBody>
      </p:sp>
      <p:sp>
        <p:nvSpPr>
          <p:cNvPr id="27" name="Hình chữ nhật 18">
            <a:extLst>
              <a:ext uri="{FF2B5EF4-FFF2-40B4-BE49-F238E27FC236}">
                <a16:creationId xmlns:a16="http://schemas.microsoft.com/office/drawing/2014/main" id="{A014604E-6D84-3E28-B04C-65F1E1B366AA}"/>
              </a:ext>
            </a:extLst>
          </p:cNvPr>
          <p:cNvSpPr/>
          <p:nvPr/>
        </p:nvSpPr>
        <p:spPr>
          <a:xfrm>
            <a:off x="640145" y="3436434"/>
            <a:ext cx="2710788" cy="338554"/>
          </a:xfrm>
          <a:prstGeom prst="rect">
            <a:avLst/>
          </a:prstGeom>
        </p:spPr>
        <p:txBody>
          <a:bodyPr wrap="square">
            <a:spAutoFit/>
          </a:bodyPr>
          <a:lstStyle/>
          <a:p>
            <a:pPr marL="285750" indent="-285750">
              <a:buFont typeface="Wingdings" panose="05000000000000000000" pitchFamily="2" charset="2"/>
              <a:buChar char="q"/>
            </a:pPr>
            <a:r>
              <a:rPr lang="en-US" sz="1600" b="1">
                <a:latin typeface="Lato" panose="020F0502020204030203" pitchFamily="34" charset="0"/>
                <a:ea typeface="Lato" panose="020F0502020204030203" pitchFamily="34" charset="0"/>
                <a:cs typeface="Lato" panose="020F0502020204030203" pitchFamily="34" charset="0"/>
              </a:rPr>
              <a:t>Wu (2000)</a:t>
            </a:r>
            <a:endParaRPr lang="en-US" sz="1600" b="1" dirty="0">
              <a:latin typeface="Lato" panose="020F0502020204030203" pitchFamily="34" charset="0"/>
              <a:ea typeface="Lato" panose="020F0502020204030203" pitchFamily="34" charset="0"/>
              <a:cs typeface="Lato" panose="020F0502020204030203" pitchFamily="34" charset="0"/>
            </a:endParaRPr>
          </a:p>
        </p:txBody>
      </p:sp>
      <p:sp>
        <p:nvSpPr>
          <p:cNvPr id="28" name="Rectangle 27">
            <a:extLst>
              <a:ext uri="{FF2B5EF4-FFF2-40B4-BE49-F238E27FC236}">
                <a16:creationId xmlns:a16="http://schemas.microsoft.com/office/drawing/2014/main" id="{13DA35CB-B1E6-B988-4119-D1E214C9DD9E}"/>
              </a:ext>
            </a:extLst>
          </p:cNvPr>
          <p:cNvSpPr/>
          <p:nvPr/>
        </p:nvSpPr>
        <p:spPr>
          <a:xfrm>
            <a:off x="714368" y="1872280"/>
            <a:ext cx="2534668" cy="782394"/>
          </a:xfrm>
          <a:prstGeom prst="rect">
            <a:avLst/>
          </a:prstGeom>
        </p:spPr>
        <p:txBody>
          <a:bodyPr wrap="none">
            <a:spAutoFit/>
          </a:bodyPr>
          <a:lstStyle/>
          <a:p>
            <a:pPr marL="285750" indent="-285750">
              <a:lnSpc>
                <a:spcPct val="150000"/>
              </a:lnSpc>
              <a:buFont typeface="Arial" panose="020B0604020202020204" pitchFamily="34" charset="0"/>
              <a:buChar char="•"/>
            </a:pPr>
            <a:r>
              <a:rPr lang="en-US" sz="1600">
                <a:latin typeface="Lato" panose="020F0502020204030203" pitchFamily="34" charset="0"/>
                <a:ea typeface="Lato" panose="020F0502020204030203" pitchFamily="34" charset="0"/>
                <a:cs typeface="Lato" panose="020F0502020204030203" pitchFamily="34" charset="0"/>
              </a:rPr>
              <a:t>V100% (%) &gt; 95% V</a:t>
            </a:r>
            <a:r>
              <a:rPr lang="en-US" sz="1600" baseline="-25000">
                <a:latin typeface="Lato" panose="020F0502020204030203" pitchFamily="34" charset="0"/>
                <a:ea typeface="Lato" panose="020F0502020204030203" pitchFamily="34" charset="0"/>
                <a:cs typeface="Lato" panose="020F0502020204030203" pitchFamily="34" charset="0"/>
              </a:rPr>
              <a:t>PTV</a:t>
            </a:r>
            <a:endParaRPr lang="en-US" sz="1600">
              <a:latin typeface="Lato" panose="020F0502020204030203" pitchFamily="34" charset="0"/>
              <a:ea typeface="Lato" panose="020F0502020204030203" pitchFamily="34" charset="0"/>
              <a:cs typeface="Lato" panose="020F0502020204030203" pitchFamily="34" charset="0"/>
            </a:endParaRPr>
          </a:p>
          <a:p>
            <a:pPr marL="285750" indent="-285750">
              <a:lnSpc>
                <a:spcPct val="150000"/>
              </a:lnSpc>
              <a:buFont typeface="Arial" panose="020B0604020202020204" pitchFamily="34" charset="0"/>
              <a:buChar char="•"/>
            </a:pPr>
            <a:r>
              <a:rPr lang="en-US" sz="1600">
                <a:latin typeface="Lato" panose="020F0502020204030203" pitchFamily="34" charset="0"/>
                <a:ea typeface="Lato" panose="020F0502020204030203" pitchFamily="34" charset="0"/>
                <a:cs typeface="Lato" panose="020F0502020204030203" pitchFamily="34" charset="0"/>
              </a:rPr>
              <a:t>Dmax (%) &lt; 110%</a:t>
            </a:r>
          </a:p>
        </p:txBody>
      </p:sp>
      <p:sp>
        <p:nvSpPr>
          <p:cNvPr id="29" name="Hình chữ nhật 7">
            <a:extLst>
              <a:ext uri="{FF2B5EF4-FFF2-40B4-BE49-F238E27FC236}">
                <a16:creationId xmlns:a16="http://schemas.microsoft.com/office/drawing/2014/main" id="{58A884E7-AC48-6F2B-08F6-BED2A48BF8BF}"/>
              </a:ext>
            </a:extLst>
          </p:cNvPr>
          <p:cNvSpPr/>
          <p:nvPr/>
        </p:nvSpPr>
        <p:spPr>
          <a:xfrm>
            <a:off x="6660625" y="3183093"/>
            <a:ext cx="3534821" cy="338554"/>
          </a:xfrm>
          <a:prstGeom prst="rect">
            <a:avLst/>
          </a:prstGeom>
        </p:spPr>
        <p:txBody>
          <a:bodyPr wrap="square">
            <a:spAutoFit/>
          </a:bodyPr>
          <a:lstStyle/>
          <a:p>
            <a:pPr marL="285750" indent="-285750">
              <a:buFont typeface="Wingdings" panose="05000000000000000000" pitchFamily="2" charset="2"/>
              <a:buChar char="v"/>
            </a:pPr>
            <a:r>
              <a:rPr lang="en-US" sz="1600" b="1">
                <a:latin typeface="Lato" panose="020F0502020204030203" pitchFamily="34" charset="0"/>
                <a:ea typeface="Lato" panose="020F0502020204030203" pitchFamily="34" charset="0"/>
                <a:cs typeface="Lato" panose="020F0502020204030203" pitchFamily="34" charset="0"/>
              </a:rPr>
              <a:t>Conformity Index (</a:t>
            </a:r>
            <a:r>
              <a:rPr lang="en-US" sz="1600" b="1" dirty="0">
                <a:latin typeface="Lato" panose="020F0502020204030203" pitchFamily="34" charset="0"/>
                <a:ea typeface="Lato" panose="020F0502020204030203" pitchFamily="34" charset="0"/>
                <a:cs typeface="Lato" panose="020F0502020204030203" pitchFamily="34" charset="0"/>
              </a:rPr>
              <a:t>C</a:t>
            </a:r>
            <a:r>
              <a:rPr lang="vi-VN" sz="1600" b="1">
                <a:latin typeface="Lato" panose="020F0502020204030203" pitchFamily="34" charset="0"/>
                <a:ea typeface="Lato" panose="020F0502020204030203" pitchFamily="34" charset="0"/>
                <a:cs typeface="Lato" panose="020F0502020204030203" pitchFamily="34" charset="0"/>
              </a:rPr>
              <a:t>I</a:t>
            </a:r>
            <a:r>
              <a:rPr lang="en-US" sz="1600" b="1" dirty="0">
                <a:latin typeface="Lato" panose="020F0502020204030203" pitchFamily="34" charset="0"/>
                <a:ea typeface="Lato" panose="020F0502020204030203" pitchFamily="34" charset="0"/>
                <a:cs typeface="Lato" panose="020F0502020204030203" pitchFamily="34" charset="0"/>
              </a:rPr>
              <a:t>) </a:t>
            </a: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30" name="Hộp Văn bản 5">
            <a:extLst>
              <a:ext uri="{FF2B5EF4-FFF2-40B4-BE49-F238E27FC236}">
                <a16:creationId xmlns:a16="http://schemas.microsoft.com/office/drawing/2014/main" id="{ECD3BD4F-CCED-2084-C5B0-180D00FF1356}"/>
              </a:ext>
            </a:extLst>
          </p:cNvPr>
          <p:cNvSpPr txBox="1"/>
          <p:nvPr/>
        </p:nvSpPr>
        <p:spPr>
          <a:xfrm>
            <a:off x="640145" y="1492767"/>
            <a:ext cx="4721146" cy="369332"/>
          </a:xfrm>
          <a:prstGeom prst="rect">
            <a:avLst/>
          </a:prstGeom>
          <a:noFill/>
        </p:spPr>
        <p:txBody>
          <a:bodyPr wrap="square" rtlCol="0">
            <a:spAutoFit/>
          </a:bodyPr>
          <a:lstStyle/>
          <a:p>
            <a:r>
              <a:rPr lang="en-US" b="1">
                <a:latin typeface="Lato" panose="020F0502020204030203" pitchFamily="34" charset="0"/>
                <a:ea typeface="Lato" panose="020F0502020204030203" pitchFamily="34" charset="0"/>
                <a:cs typeface="Lato" panose="020F0502020204030203" pitchFamily="34" charset="0"/>
              </a:rPr>
              <a:t>Dose coverage within the PTV</a:t>
            </a:r>
          </a:p>
        </p:txBody>
      </p:sp>
      <p:sp>
        <p:nvSpPr>
          <p:cNvPr id="31" name="Hộp Văn bản 5">
            <a:extLst>
              <a:ext uri="{FF2B5EF4-FFF2-40B4-BE49-F238E27FC236}">
                <a16:creationId xmlns:a16="http://schemas.microsoft.com/office/drawing/2014/main" id="{D4F59B02-2CD4-1F67-83F3-4DC7782FD751}"/>
              </a:ext>
            </a:extLst>
          </p:cNvPr>
          <p:cNvSpPr txBox="1"/>
          <p:nvPr/>
        </p:nvSpPr>
        <p:spPr>
          <a:xfrm>
            <a:off x="640145" y="2753843"/>
            <a:ext cx="5763606" cy="369332"/>
          </a:xfrm>
          <a:prstGeom prst="rect">
            <a:avLst/>
          </a:prstGeom>
          <a:noFill/>
        </p:spPr>
        <p:txBody>
          <a:bodyPr wrap="square" rtlCol="0">
            <a:spAutoFit/>
          </a:bodyPr>
          <a:lstStyle/>
          <a:p>
            <a:r>
              <a:rPr lang="en-US" b="1">
                <a:latin typeface="Lato" panose="020F0502020204030203" pitchFamily="34" charset="0"/>
                <a:ea typeface="Lato" panose="020F0502020204030203" pitchFamily="34" charset="0"/>
                <a:cs typeface="Lato" panose="020F0502020204030203" pitchFamily="34" charset="0"/>
              </a:rPr>
              <a:t>Dosimetric Indices for Treatment Planning Evaluation</a:t>
            </a:r>
          </a:p>
        </p:txBody>
      </p:sp>
      <p:sp>
        <p:nvSpPr>
          <p:cNvPr id="32" name="TextBox 31">
            <a:extLst>
              <a:ext uri="{FF2B5EF4-FFF2-40B4-BE49-F238E27FC236}">
                <a16:creationId xmlns:a16="http://schemas.microsoft.com/office/drawing/2014/main" id="{3E5B078B-D776-0B77-1DB5-C79DEA45EC79}"/>
              </a:ext>
            </a:extLst>
          </p:cNvPr>
          <p:cNvSpPr txBox="1"/>
          <p:nvPr/>
        </p:nvSpPr>
        <p:spPr>
          <a:xfrm>
            <a:off x="6928153" y="2581912"/>
            <a:ext cx="3366052" cy="584775"/>
          </a:xfrm>
          <a:prstGeom prst="rect">
            <a:avLst/>
          </a:prstGeom>
          <a:noFill/>
        </p:spPr>
        <p:txBody>
          <a:bodyPr wrap="square" rtlCol="0">
            <a:spAutoFit/>
          </a:bodyPr>
          <a:lstStyle/>
          <a:p>
            <a:pPr algn="ctr"/>
            <a:r>
              <a:rPr lang="en-US" sz="1600">
                <a:latin typeface="Lato" panose="020F0502020204030203" pitchFamily="34" charset="0"/>
                <a:ea typeface="Lato" panose="020F0502020204030203" pitchFamily="34" charset="0"/>
                <a:cs typeface="Lato" panose="020F0502020204030203" pitchFamily="34" charset="0"/>
              </a:rPr>
              <a:t>Figure: Illustration of spatial relationship among volume</a:t>
            </a:r>
          </a:p>
        </p:txBody>
      </p:sp>
      <p:pic>
        <p:nvPicPr>
          <p:cNvPr id="33" name="Picture 32">
            <a:extLst>
              <a:ext uri="{FF2B5EF4-FFF2-40B4-BE49-F238E27FC236}">
                <a16:creationId xmlns:a16="http://schemas.microsoft.com/office/drawing/2014/main" id="{7A673BE2-D913-6BE3-8F77-FF9B267BF6D7}"/>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378333" y="1004642"/>
            <a:ext cx="3366051" cy="1609095"/>
          </a:xfrm>
          <a:prstGeom prst="rect">
            <a:avLst/>
          </a:prstGeom>
        </p:spPr>
      </p:pic>
      <p:sp>
        <p:nvSpPr>
          <p:cNvPr id="34" name="TextBox 33">
            <a:extLst>
              <a:ext uri="{FF2B5EF4-FFF2-40B4-BE49-F238E27FC236}">
                <a16:creationId xmlns:a16="http://schemas.microsoft.com/office/drawing/2014/main" id="{70556C88-4C50-2607-B1F5-34E5DE355381}"/>
              </a:ext>
            </a:extLst>
          </p:cNvPr>
          <p:cNvSpPr txBox="1"/>
          <p:nvPr/>
        </p:nvSpPr>
        <p:spPr>
          <a:xfrm>
            <a:off x="231736" y="1108405"/>
            <a:ext cx="8168640" cy="400110"/>
          </a:xfrm>
          <a:prstGeom prst="rect">
            <a:avLst/>
          </a:prstGeom>
          <a:noFill/>
        </p:spPr>
        <p:txBody>
          <a:bodyPr wrap="square">
            <a:spAutoFit/>
          </a:bodyPr>
          <a:lstStyle/>
          <a:p>
            <a:pPr marL="342900" indent="-342900">
              <a:buFont typeface="Wingdings" panose="05000000000000000000" pitchFamily="2" charset="2"/>
              <a:buChar char="Ø"/>
            </a:pPr>
            <a:r>
              <a:rPr lang="en-US" sz="2000" b="1">
                <a:latin typeface="Lato" panose="020F0502020204030203" pitchFamily="34" charset="0"/>
                <a:ea typeface="Lato" panose="020F0502020204030203" pitchFamily="34" charset="0"/>
                <a:cs typeface="Lato" panose="020F0502020204030203" pitchFamily="34" charset="0"/>
              </a:rPr>
              <a:t>Dose distribution and tumor evaluation indices</a:t>
            </a:r>
            <a:endParaRPr lang="vi-VN" sz="2000" b="1">
              <a:latin typeface="Lato" panose="020F0502020204030203" pitchFamily="34" charset="0"/>
              <a:ea typeface="Lato" panose="020F0502020204030203" pitchFamily="34" charset="0"/>
              <a:cs typeface="Lato" panose="020F0502020204030203" pitchFamily="34" charset="0"/>
            </a:endParaRPr>
          </a:p>
        </p:txBody>
      </p:sp>
      <p:sp>
        <p:nvSpPr>
          <p:cNvPr id="35" name="TextBox 34">
            <a:extLst>
              <a:ext uri="{FF2B5EF4-FFF2-40B4-BE49-F238E27FC236}">
                <a16:creationId xmlns:a16="http://schemas.microsoft.com/office/drawing/2014/main" id="{6128D605-E1AA-F47E-B07A-CE7749639BEF}"/>
              </a:ext>
            </a:extLst>
          </p:cNvPr>
          <p:cNvSpPr txBox="1"/>
          <p:nvPr/>
        </p:nvSpPr>
        <p:spPr>
          <a:xfrm>
            <a:off x="167148" y="793069"/>
            <a:ext cx="8168640" cy="400110"/>
          </a:xfrm>
          <a:prstGeom prst="rect">
            <a:avLst/>
          </a:prstGeom>
          <a:noFill/>
        </p:spPr>
        <p:txBody>
          <a:bodyPr wrap="square">
            <a:spAutoFit/>
          </a:bodyPr>
          <a:lstStyle/>
          <a:p>
            <a:r>
              <a:rPr lang="en-US" sz="2000" b="1">
                <a:latin typeface="Lato" panose="020F0502020204030203" pitchFamily="34" charset="0"/>
                <a:ea typeface="Lato" panose="020F0502020204030203" pitchFamily="34" charset="0"/>
                <a:cs typeface="Lato" panose="020F0502020204030203" pitchFamily="34" charset="0"/>
              </a:rPr>
              <a:t>2.3. Plan evaluation</a:t>
            </a:r>
            <a:endParaRPr lang="vi-VN" sz="2000" b="1">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8668753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14501</TotalTime>
  <Words>5221</Words>
  <Application>Microsoft Office PowerPoint</Application>
  <PresentationFormat>Widescreen</PresentationFormat>
  <Paragraphs>669</Paragraphs>
  <Slides>34</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Arial</vt:lpstr>
      <vt:lpstr>Calibri</vt:lpstr>
      <vt:lpstr>Cambria Math</vt:lpstr>
      <vt:lpstr>Lato</vt:lpstr>
      <vt:lpstr>Times New Roman</vt:lpstr>
      <vt:lpstr>Verdana</vt:lpstr>
      <vt:lpstr>Wingdings</vt:lpstr>
      <vt:lpstr>Office Theme</vt:lpstr>
      <vt:lpstr>PowerPoint Presentation</vt:lpstr>
      <vt:lpstr>PowerPoint Presentation</vt:lpstr>
      <vt:lpstr>I. Overview II. Methods III. Results IV. Conclusion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Phong TT &amp; QTTH</dc:creator>
  <cp:lastModifiedBy>Trịnh Huy Vũ</cp:lastModifiedBy>
  <cp:revision>50</cp:revision>
  <dcterms:created xsi:type="dcterms:W3CDTF">2021-05-28T04:32:29Z</dcterms:created>
  <dcterms:modified xsi:type="dcterms:W3CDTF">2025-08-17T10:36:35Z</dcterms:modified>
</cp:coreProperties>
</file>