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1"/>
  </p:notesMasterIdLst>
  <p:handoutMasterIdLst>
    <p:handoutMasterId r:id="rId12"/>
  </p:handoutMasterIdLst>
  <p:sldIdLst>
    <p:sldId id="385" r:id="rId2"/>
    <p:sldId id="389" r:id="rId3"/>
    <p:sldId id="382" r:id="rId4"/>
    <p:sldId id="390" r:id="rId5"/>
    <p:sldId id="387" r:id="rId6"/>
    <p:sldId id="388" r:id="rId7"/>
    <p:sldId id="375" r:id="rId8"/>
    <p:sldId id="377" r:id="rId9"/>
    <p:sldId id="33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88"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6DE6"/>
    <a:srgbClr val="FFBB54"/>
    <a:srgbClr val="7ED957"/>
    <a:srgbClr val="B4B4B4"/>
    <a:srgbClr val="E7EAED"/>
    <a:srgbClr val="CCCCCC"/>
    <a:srgbClr val="C02034"/>
    <a:srgbClr val="1E1E1E"/>
    <a:srgbClr val="03040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79" autoAdjust="0"/>
    <p:restoredTop sz="76209" autoAdjust="0"/>
  </p:normalViewPr>
  <p:slideViewPr>
    <p:cSldViewPr snapToGrid="0">
      <p:cViewPr varScale="1">
        <p:scale>
          <a:sx n="63" d="100"/>
          <a:sy n="63" d="100"/>
        </p:scale>
        <p:origin x="418" y="48"/>
      </p:cViewPr>
      <p:guideLst>
        <p:guide orient="horz" pos="2088"/>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hỗ dành sẵn cho Đầu trang 1">
            <a:extLst>
              <a:ext uri="{FF2B5EF4-FFF2-40B4-BE49-F238E27FC236}">
                <a16:creationId xmlns:a16="http://schemas.microsoft.com/office/drawing/2014/main" id="{A5EA32FC-B3FE-4460-5E2D-D047B4567E1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vi-VN"/>
          </a:p>
        </p:txBody>
      </p:sp>
      <p:sp>
        <p:nvSpPr>
          <p:cNvPr id="3" name="Chỗ dành sẵn cho Ngày tháng 2">
            <a:extLst>
              <a:ext uri="{FF2B5EF4-FFF2-40B4-BE49-F238E27FC236}">
                <a16:creationId xmlns:a16="http://schemas.microsoft.com/office/drawing/2014/main" id="{62E8DCAC-587E-EC36-D3E0-54C94328B3D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1A14AEE-7D85-426F-9751-A6C0317632F7}" type="datetimeFigureOut">
              <a:rPr lang="vi-VN" smtClean="0"/>
              <a:t>18/08/2025</a:t>
            </a:fld>
            <a:endParaRPr lang="vi-VN"/>
          </a:p>
        </p:txBody>
      </p:sp>
      <p:sp>
        <p:nvSpPr>
          <p:cNvPr id="4" name="Chỗ dành sẵn cho Chân trang 3">
            <a:extLst>
              <a:ext uri="{FF2B5EF4-FFF2-40B4-BE49-F238E27FC236}">
                <a16:creationId xmlns:a16="http://schemas.microsoft.com/office/drawing/2014/main" id="{50B6A25E-A995-00FF-B2B1-DE6FC232F0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vi-VN"/>
          </a:p>
        </p:txBody>
      </p:sp>
      <p:sp>
        <p:nvSpPr>
          <p:cNvPr id="5" name="Chỗ dành sẵn cho Số hiệu Bản chiếu 4">
            <a:extLst>
              <a:ext uri="{FF2B5EF4-FFF2-40B4-BE49-F238E27FC236}">
                <a16:creationId xmlns:a16="http://schemas.microsoft.com/office/drawing/2014/main" id="{510E1A25-585C-15BD-39C9-F57BE03AF97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23233C-BEE3-4F46-893D-71F790AA7975}" type="slidenum">
              <a:rPr lang="vi-VN" smtClean="0"/>
              <a:t>‹#›</a:t>
            </a:fld>
            <a:endParaRPr lang="vi-VN"/>
          </a:p>
        </p:txBody>
      </p:sp>
    </p:spTree>
    <p:extLst>
      <p:ext uri="{BB962C8B-B14F-4D97-AF65-F5344CB8AC3E}">
        <p14:creationId xmlns:p14="http://schemas.microsoft.com/office/powerpoint/2010/main" val="34729168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hỗ dành sẵn cho Đầu trang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Chỗ dành sẵn cho Ngày tháng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40C1AD-8F64-4646-8A52-970EE567875E}" type="datetimeFigureOut">
              <a:rPr lang="en-US" smtClean="0"/>
              <a:t>8/18/2025</a:t>
            </a:fld>
            <a:endParaRPr lang="en-US"/>
          </a:p>
        </p:txBody>
      </p:sp>
      <p:sp>
        <p:nvSpPr>
          <p:cNvPr id="4" name="Chỗ dành sẵn cho Hình ảnh của Bản chiế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Chỗ dành sẵn cho Ghi ch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endParaRPr lang="en-US"/>
          </a:p>
        </p:txBody>
      </p:sp>
      <p:sp>
        <p:nvSpPr>
          <p:cNvPr id="6" name="Chỗ dành sẵn cho Chân trang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Chỗ dành sẵn cho Số hiệu Bản chiế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047EDF-63B2-45EF-9FB8-BD1DD0ECAFEB}" type="slidenum">
              <a:rPr lang="en-US" smtClean="0"/>
              <a:t>‹#›</a:t>
            </a:fld>
            <a:endParaRPr lang="en-US"/>
          </a:p>
        </p:txBody>
      </p:sp>
    </p:spTree>
    <p:extLst>
      <p:ext uri="{BB962C8B-B14F-4D97-AF65-F5344CB8AC3E}">
        <p14:creationId xmlns:p14="http://schemas.microsoft.com/office/powerpoint/2010/main" val="14881855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9B816F-AA9E-966B-3423-124CA00DE7A9}"/>
            </a:ext>
          </a:extLst>
        </p:cNvPr>
        <p:cNvGrpSpPr/>
        <p:nvPr/>
      </p:nvGrpSpPr>
      <p:grpSpPr>
        <a:xfrm>
          <a:off x="0" y="0"/>
          <a:ext cx="0" cy="0"/>
          <a:chOff x="0" y="0"/>
          <a:chExt cx="0" cy="0"/>
        </a:xfrm>
      </p:grpSpPr>
      <p:sp>
        <p:nvSpPr>
          <p:cNvPr id="2" name="Chỗ dành sẵn cho Hình ảnh của Bản chiếu 1">
            <a:extLst>
              <a:ext uri="{FF2B5EF4-FFF2-40B4-BE49-F238E27FC236}">
                <a16:creationId xmlns:a16="http://schemas.microsoft.com/office/drawing/2014/main" id="{2C6B55BE-6B51-ABA4-80BE-AF5095939E16}"/>
              </a:ext>
            </a:extLst>
          </p:cNvPr>
          <p:cNvSpPr>
            <a:spLocks noGrp="1" noRot="1" noChangeAspect="1"/>
          </p:cNvSpPr>
          <p:nvPr>
            <p:ph type="sldImg"/>
          </p:nvPr>
        </p:nvSpPr>
        <p:spPr/>
      </p:sp>
      <p:sp>
        <p:nvSpPr>
          <p:cNvPr id="3" name="Chỗ dành sẵn cho Ghi chú 2">
            <a:extLst>
              <a:ext uri="{FF2B5EF4-FFF2-40B4-BE49-F238E27FC236}">
                <a16:creationId xmlns:a16="http://schemas.microsoft.com/office/drawing/2014/main" id="{CBEEFB59-7A5E-67F5-374C-5A12A31D52DC}"/>
              </a:ext>
            </a:extLst>
          </p:cNvPr>
          <p:cNvSpPr>
            <a:spLocks noGrp="1"/>
          </p:cNvSpPr>
          <p:nvPr>
            <p:ph type="body" idx="1"/>
          </p:nvPr>
        </p:nvSpPr>
        <p:spPr/>
        <p:txBody>
          <a:bodyPr/>
          <a:lstStyle/>
          <a:p>
            <a:r>
              <a:rPr lang="en-US" dirty="0"/>
              <a:t>Hello everyone, my name is Vũ Quang Huy. I am a student from Hanoi and I am very glad to join this course. I was born in </a:t>
            </a:r>
            <a:r>
              <a:rPr lang="en-US" dirty="0" err="1"/>
              <a:t>Điện</a:t>
            </a:r>
            <a:r>
              <a:rPr lang="en-US" dirty="0"/>
              <a:t> </a:t>
            </a:r>
            <a:r>
              <a:rPr lang="en-US" dirty="0" err="1"/>
              <a:t>Biên</a:t>
            </a:r>
            <a:r>
              <a:rPr lang="en-US" dirty="0"/>
              <a:t> </a:t>
            </a:r>
            <a:r>
              <a:rPr lang="en-US" dirty="0" err="1"/>
              <a:t>Phủ</a:t>
            </a:r>
            <a:r>
              <a:rPr lang="en-US" dirty="0"/>
              <a:t> – a historic land in the Northwest of Vietnam, which is also home to one of the world’s largest panorama paintings. If you ever have a chance, I highly recommend visiting it.</a:t>
            </a:r>
          </a:p>
          <a:p>
            <a:r>
              <a:rPr lang="en-US" dirty="0"/>
              <a:t>I studied Biology at Lê Quý </a:t>
            </a:r>
            <a:r>
              <a:rPr lang="en-US" dirty="0" err="1"/>
              <a:t>Đôn</a:t>
            </a:r>
            <a:r>
              <a:rPr lang="en-US" dirty="0"/>
              <a:t> High School for the Gifted, but later discovered a strong passion for Physics. Through national competitions, I had the opportunity to pursue Medical Physics at Hanoi University of Science and Technology. There, I was introduced to nuclear physics, medical applications, and AI in healthcare. Last month, I successfully defended my bachelor’s thesis, and today I feel very fortunate to be here to learn and connect with all of you</a:t>
            </a:r>
          </a:p>
          <a:p>
            <a:endParaRPr lang="en-US" dirty="0"/>
          </a:p>
          <a:p>
            <a:r>
              <a:rPr lang="vi-VN" dirty="0" err="1"/>
              <a:t>Dalat</a:t>
            </a:r>
            <a:r>
              <a:rPr lang="vi-VN" dirty="0"/>
              <a:t> </a:t>
            </a:r>
            <a:r>
              <a:rPr lang="vi-VN" dirty="0" err="1"/>
              <a:t>District</a:t>
            </a:r>
            <a:r>
              <a:rPr lang="vi-VN" dirty="0"/>
              <a:t> </a:t>
            </a:r>
            <a:r>
              <a:rPr lang="vi-VN" dirty="0" err="1"/>
              <a:t>Research</a:t>
            </a:r>
            <a:r>
              <a:rPr lang="vi-VN" dirty="0"/>
              <a:t> </a:t>
            </a:r>
            <a:r>
              <a:rPr lang="vi-VN" dirty="0" err="1"/>
              <a:t>Institute</a:t>
            </a:r>
            <a:endParaRPr lang="en-US" dirty="0"/>
          </a:p>
          <a:p>
            <a:endParaRPr lang="en-US" dirty="0"/>
          </a:p>
          <a:p>
            <a:r>
              <a:rPr lang="en-US" sz="1200" b="0" i="0" kern="1200" dirty="0">
                <a:solidFill>
                  <a:schemeClr val="tx1"/>
                </a:solidFill>
                <a:effectLst/>
                <a:latin typeface="+mn-lt"/>
                <a:ea typeface="+mn-ea"/>
                <a:cs typeface="+mn-cs"/>
              </a:rPr>
              <a:t>polytechnic students, hardly compete with them, they are very good</a:t>
            </a:r>
          </a:p>
          <a:p>
            <a:br>
              <a:rPr lang="en-US" sz="1200" b="0" i="0" kern="1200" dirty="0">
                <a:solidFill>
                  <a:schemeClr val="tx1"/>
                </a:solidFill>
                <a:effectLst/>
                <a:latin typeface="+mn-lt"/>
                <a:ea typeface="+mn-ea"/>
                <a:cs typeface="+mn-cs"/>
              </a:rPr>
            </a:br>
            <a:endParaRPr lang="vi-VN" dirty="0"/>
          </a:p>
        </p:txBody>
      </p:sp>
      <p:sp>
        <p:nvSpPr>
          <p:cNvPr id="4" name="Chỗ dành sẵn cho Số hiệu Bản chiếu 3">
            <a:extLst>
              <a:ext uri="{FF2B5EF4-FFF2-40B4-BE49-F238E27FC236}">
                <a16:creationId xmlns:a16="http://schemas.microsoft.com/office/drawing/2014/main" id="{A724D9A5-B10C-3ADE-FADD-10927555994D}"/>
              </a:ext>
            </a:extLst>
          </p:cNvPr>
          <p:cNvSpPr>
            <a:spLocks noGrp="1"/>
          </p:cNvSpPr>
          <p:nvPr>
            <p:ph type="sldNum" sz="quarter" idx="5"/>
          </p:nvPr>
        </p:nvSpPr>
        <p:spPr/>
        <p:txBody>
          <a:bodyPr/>
          <a:lstStyle/>
          <a:p>
            <a:fld id="{6D82ECF0-E2E4-41D9-A1E0-01197B6EB747}" type="slidenum">
              <a:rPr lang="en-US" smtClean="0"/>
              <a:t>1</a:t>
            </a:fld>
            <a:endParaRPr lang="en-US"/>
          </a:p>
        </p:txBody>
      </p:sp>
    </p:spTree>
    <p:extLst>
      <p:ext uri="{BB962C8B-B14F-4D97-AF65-F5344CB8AC3E}">
        <p14:creationId xmlns:p14="http://schemas.microsoft.com/office/powerpoint/2010/main" val="2565952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39E1A-1474-E87E-FA2D-ADBDF89254FC}"/>
            </a:ext>
          </a:extLst>
        </p:cNvPr>
        <p:cNvGrpSpPr/>
        <p:nvPr/>
      </p:nvGrpSpPr>
      <p:grpSpPr>
        <a:xfrm>
          <a:off x="0" y="0"/>
          <a:ext cx="0" cy="0"/>
          <a:chOff x="0" y="0"/>
          <a:chExt cx="0" cy="0"/>
        </a:xfrm>
      </p:grpSpPr>
      <p:sp>
        <p:nvSpPr>
          <p:cNvPr id="2" name="Chỗ dành sẵn cho Hình ảnh của Bản chiếu 1">
            <a:extLst>
              <a:ext uri="{FF2B5EF4-FFF2-40B4-BE49-F238E27FC236}">
                <a16:creationId xmlns:a16="http://schemas.microsoft.com/office/drawing/2014/main" id="{58CDD6CD-DADB-2387-EF44-B3990E0CA49F}"/>
              </a:ext>
            </a:extLst>
          </p:cNvPr>
          <p:cNvSpPr>
            <a:spLocks noGrp="1" noRot="1" noChangeAspect="1"/>
          </p:cNvSpPr>
          <p:nvPr>
            <p:ph type="sldImg"/>
          </p:nvPr>
        </p:nvSpPr>
        <p:spPr/>
      </p:sp>
      <p:sp>
        <p:nvSpPr>
          <p:cNvPr id="3" name="Chỗ dành sẵn cho Ghi chú 2">
            <a:extLst>
              <a:ext uri="{FF2B5EF4-FFF2-40B4-BE49-F238E27FC236}">
                <a16:creationId xmlns:a16="http://schemas.microsoft.com/office/drawing/2014/main" id="{9D18C84C-D1C0-BE3B-F4EF-D5E5293E1E61}"/>
              </a:ext>
            </a:extLst>
          </p:cNvPr>
          <p:cNvSpPr>
            <a:spLocks noGrp="1"/>
          </p:cNvSpPr>
          <p:nvPr>
            <p:ph type="body" idx="1"/>
          </p:nvPr>
        </p:nvSpPr>
        <p:spPr/>
        <p:txBody>
          <a:bodyPr/>
          <a:lstStyle/>
          <a:p>
            <a:endParaRPr lang="en-US" dirty="0"/>
          </a:p>
        </p:txBody>
      </p:sp>
      <p:sp>
        <p:nvSpPr>
          <p:cNvPr id="4" name="Chỗ dành sẵn cho Số hiệu Bản chiếu 3">
            <a:extLst>
              <a:ext uri="{FF2B5EF4-FFF2-40B4-BE49-F238E27FC236}">
                <a16:creationId xmlns:a16="http://schemas.microsoft.com/office/drawing/2014/main" id="{1D2B2290-5E75-A77B-E8D8-6D5C8568EA7B}"/>
              </a:ext>
            </a:extLst>
          </p:cNvPr>
          <p:cNvSpPr>
            <a:spLocks noGrp="1"/>
          </p:cNvSpPr>
          <p:nvPr>
            <p:ph type="sldNum" sz="quarter" idx="5"/>
          </p:nvPr>
        </p:nvSpPr>
        <p:spPr/>
        <p:txBody>
          <a:bodyPr/>
          <a:lstStyle/>
          <a:p>
            <a:fld id="{12047EDF-63B2-45EF-9FB8-BD1DD0ECAFEB}" type="slidenum">
              <a:rPr lang="en-US" smtClean="0"/>
              <a:t>2</a:t>
            </a:fld>
            <a:endParaRPr lang="en-US"/>
          </a:p>
        </p:txBody>
      </p:sp>
    </p:spTree>
    <p:extLst>
      <p:ext uri="{BB962C8B-B14F-4D97-AF65-F5344CB8AC3E}">
        <p14:creationId xmlns:p14="http://schemas.microsoft.com/office/powerpoint/2010/main" val="708636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1CD08-B3EE-FF41-DCDD-9174C8F35C55}"/>
            </a:ext>
          </a:extLst>
        </p:cNvPr>
        <p:cNvGrpSpPr/>
        <p:nvPr/>
      </p:nvGrpSpPr>
      <p:grpSpPr>
        <a:xfrm>
          <a:off x="0" y="0"/>
          <a:ext cx="0" cy="0"/>
          <a:chOff x="0" y="0"/>
          <a:chExt cx="0" cy="0"/>
        </a:xfrm>
      </p:grpSpPr>
      <p:sp>
        <p:nvSpPr>
          <p:cNvPr id="2" name="Chỗ dành sẵn cho Hình ảnh của Bản chiếu 1">
            <a:extLst>
              <a:ext uri="{FF2B5EF4-FFF2-40B4-BE49-F238E27FC236}">
                <a16:creationId xmlns:a16="http://schemas.microsoft.com/office/drawing/2014/main" id="{D98E77A1-3679-5671-11E7-C60C5C20688D}"/>
              </a:ext>
            </a:extLst>
          </p:cNvPr>
          <p:cNvSpPr>
            <a:spLocks noGrp="1" noRot="1" noChangeAspect="1"/>
          </p:cNvSpPr>
          <p:nvPr>
            <p:ph type="sldImg"/>
          </p:nvPr>
        </p:nvSpPr>
        <p:spPr/>
      </p:sp>
      <p:sp>
        <p:nvSpPr>
          <p:cNvPr id="3" name="Chỗ dành sẵn cho Ghi chú 2">
            <a:extLst>
              <a:ext uri="{FF2B5EF4-FFF2-40B4-BE49-F238E27FC236}">
                <a16:creationId xmlns:a16="http://schemas.microsoft.com/office/drawing/2014/main" id="{E59BB35F-4EFC-97A3-17BF-026123E887F2}"/>
              </a:ext>
            </a:extLst>
          </p:cNvPr>
          <p:cNvSpPr>
            <a:spLocks noGrp="1"/>
          </p:cNvSpPr>
          <p:nvPr>
            <p:ph type="body" idx="1"/>
          </p:nvPr>
        </p:nvSpPr>
        <p:spPr/>
        <p:txBody>
          <a:bodyPr/>
          <a:lstStyle/>
          <a:p>
            <a:r>
              <a:rPr lang="en-US" dirty="0"/>
              <a:t>In treatment planning, the standard workflow usually involves three main steps: acquiring CT images, acquiring MRI images, and then fusing them together. CT is essential because it provides electron density information for dose calculation, but it also delivers ionizing radiation to patients. Although the dose is small, repeated scans can be harmful, especially for pediatric patients who are more sensitive to radiation.</a:t>
            </a:r>
          </a:p>
          <a:p>
            <a:r>
              <a:rPr lang="en-US" dirty="0"/>
              <a:t>Moreover, CT has poor soft tissue contrast, so MRI is often added to precisely localize organs and tumors. However, CT images may suffer from artifacts, for example when embolic agents are used, which can affect fusion accuracy and dose calculation.</a:t>
            </a:r>
          </a:p>
        </p:txBody>
      </p:sp>
      <p:sp>
        <p:nvSpPr>
          <p:cNvPr id="4" name="Chỗ dành sẵn cho Số hiệu Bản chiếu 3">
            <a:extLst>
              <a:ext uri="{FF2B5EF4-FFF2-40B4-BE49-F238E27FC236}">
                <a16:creationId xmlns:a16="http://schemas.microsoft.com/office/drawing/2014/main" id="{97952C4B-F0FE-A35D-034D-A29CD578E576}"/>
              </a:ext>
            </a:extLst>
          </p:cNvPr>
          <p:cNvSpPr>
            <a:spLocks noGrp="1"/>
          </p:cNvSpPr>
          <p:nvPr>
            <p:ph type="sldNum" sz="quarter" idx="5"/>
          </p:nvPr>
        </p:nvSpPr>
        <p:spPr/>
        <p:txBody>
          <a:bodyPr/>
          <a:lstStyle/>
          <a:p>
            <a:fld id="{12047EDF-63B2-45EF-9FB8-BD1DD0ECAFEB}" type="slidenum">
              <a:rPr lang="en-US" smtClean="0"/>
              <a:t>3</a:t>
            </a:fld>
            <a:endParaRPr lang="en-US"/>
          </a:p>
        </p:txBody>
      </p:sp>
    </p:spTree>
    <p:extLst>
      <p:ext uri="{BB962C8B-B14F-4D97-AF65-F5344CB8AC3E}">
        <p14:creationId xmlns:p14="http://schemas.microsoft.com/office/powerpoint/2010/main" val="284679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5723F-D095-9C6A-F7FE-D1F6B440F09C}"/>
            </a:ext>
          </a:extLst>
        </p:cNvPr>
        <p:cNvGrpSpPr/>
        <p:nvPr/>
      </p:nvGrpSpPr>
      <p:grpSpPr>
        <a:xfrm>
          <a:off x="0" y="0"/>
          <a:ext cx="0" cy="0"/>
          <a:chOff x="0" y="0"/>
          <a:chExt cx="0" cy="0"/>
        </a:xfrm>
      </p:grpSpPr>
      <p:sp>
        <p:nvSpPr>
          <p:cNvPr id="2" name="Chỗ dành sẵn cho Hình ảnh của Bản chiếu 1">
            <a:extLst>
              <a:ext uri="{FF2B5EF4-FFF2-40B4-BE49-F238E27FC236}">
                <a16:creationId xmlns:a16="http://schemas.microsoft.com/office/drawing/2014/main" id="{2307AC52-6685-BB86-67CF-00A08ABDD8A6}"/>
              </a:ext>
            </a:extLst>
          </p:cNvPr>
          <p:cNvSpPr>
            <a:spLocks noGrp="1" noRot="1" noChangeAspect="1"/>
          </p:cNvSpPr>
          <p:nvPr>
            <p:ph type="sldImg"/>
          </p:nvPr>
        </p:nvSpPr>
        <p:spPr/>
      </p:sp>
      <p:sp>
        <p:nvSpPr>
          <p:cNvPr id="3" name="Chỗ dành sẵn cho Ghi chú 2">
            <a:extLst>
              <a:ext uri="{FF2B5EF4-FFF2-40B4-BE49-F238E27FC236}">
                <a16:creationId xmlns:a16="http://schemas.microsoft.com/office/drawing/2014/main" id="{1ED60348-4B95-7DFE-7CCD-C604244BBA72}"/>
              </a:ext>
            </a:extLst>
          </p:cNvPr>
          <p:cNvSpPr>
            <a:spLocks noGrp="1"/>
          </p:cNvSpPr>
          <p:nvPr>
            <p:ph type="body" idx="1"/>
          </p:nvPr>
        </p:nvSpPr>
        <p:spPr/>
        <p:txBody>
          <a:bodyPr/>
          <a:lstStyle/>
          <a:p>
            <a:pPr marL="171450" indent="-171450">
              <a:buFontTx/>
              <a:buChar char="-"/>
            </a:pPr>
            <a:r>
              <a:rPr lang="en-US" dirty="0"/>
              <a:t>Because of those limitations, many recent studies have explored deep learning methods to generate synthetic CT from MRI, moving towards the concept of MRI-only treatment planning.</a:t>
            </a:r>
          </a:p>
          <a:p>
            <a:pPr marL="171450" indent="-171450">
              <a:buFontTx/>
              <a:buChar char="-"/>
            </a:pPr>
            <a:r>
              <a:rPr lang="en-US" dirty="0"/>
              <a:t>As you can see, the number of studies on converting MRI to CT has been steadily increasing over the years. These statistics are only collected up to 2021, and I believe that many more advanced models have been developed since then.</a:t>
            </a:r>
          </a:p>
          <a:p>
            <a:pPr marL="171450" indent="-171450">
              <a:buFontTx/>
              <a:buChar char="-"/>
            </a:pPr>
            <a:r>
              <a:rPr lang="en-US" dirty="0"/>
              <a:t>Here is a simple neural networks to describe about what deep learning is.</a:t>
            </a:r>
          </a:p>
          <a:p>
            <a:r>
              <a:rPr lang="en-US" dirty="0"/>
              <a:t>Deep learning is like a system with many layers.</a:t>
            </a:r>
          </a:p>
          <a:p>
            <a:pPr marL="171450" indent="-171450">
              <a:buFont typeface="Arial" panose="020B0604020202020204" pitchFamily="34" charset="0"/>
              <a:buChar char="•"/>
            </a:pPr>
            <a:r>
              <a:rPr lang="en-US" dirty="0"/>
              <a:t>The first layers learn very simple things, like edges or textures.</a:t>
            </a:r>
          </a:p>
          <a:p>
            <a:pPr marL="171450" indent="-171450">
              <a:buFont typeface="Arial" panose="020B0604020202020204" pitchFamily="34" charset="0"/>
              <a:buChar char="•"/>
            </a:pPr>
            <a:r>
              <a:rPr lang="en-US" dirty="0"/>
              <a:t>Higher layers combine them into larger shapes, like organs.</a:t>
            </a:r>
          </a:p>
          <a:p>
            <a:pPr marL="171450" indent="-171450">
              <a:buFont typeface="Arial" panose="020B0604020202020204" pitchFamily="34" charset="0"/>
              <a:buChar char="•"/>
            </a:pPr>
            <a:r>
              <a:rPr lang="en-US" dirty="0"/>
              <a:t>By training on many MRI–CT pairs, the model learns the mapping between them.</a:t>
            </a:r>
            <a:br>
              <a:rPr lang="en-US" dirty="0"/>
            </a:br>
            <a:r>
              <a:rPr lang="en-US" dirty="0"/>
              <a:t>It does this by generating a CT from MRI, comparing it with the real CT, and adjusting itself step by step until the difference is minimized.</a:t>
            </a:r>
          </a:p>
          <a:p>
            <a:pPr marL="171450" indent="-171450">
              <a:buFont typeface="Arial" panose="020B0604020202020204" pitchFamily="34" charset="0"/>
              <a:buChar char="•"/>
            </a:pPr>
            <a:r>
              <a:rPr lang="en-US" dirty="0"/>
              <a:t>That’s why, once trained, if I give it a new MRI, it can generate a realistic synthetic CT</a:t>
            </a:r>
          </a:p>
          <a:p>
            <a:pPr marL="171450" indent="-171450">
              <a:buFont typeface="Arial" panose="020B0604020202020204" pitchFamily="34" charset="0"/>
              <a:buChar char="•"/>
            </a:pPr>
            <a:r>
              <a:rPr lang="en-US" dirty="0"/>
              <a:t>The model updates its parameters by minimizing a </a:t>
            </a:r>
            <a:r>
              <a:rPr lang="en-US" b="1" dirty="0"/>
              <a:t>loss function</a:t>
            </a:r>
            <a:r>
              <a:rPr lang="en-US" dirty="0"/>
              <a:t>. This is done using an </a:t>
            </a:r>
            <a:r>
              <a:rPr lang="en-US" b="1" dirty="0"/>
              <a:t>optimizer</a:t>
            </a:r>
            <a:r>
              <a:rPr lang="en-US" dirty="0"/>
              <a:t>, which controls how the parameters move in the right direction, like following a GPS towards the best solution.</a:t>
            </a:r>
          </a:p>
          <a:p>
            <a:pPr marL="171450" indent="-171450">
              <a:buFontTx/>
              <a:buChar char="-"/>
            </a:pPr>
            <a:endParaRPr lang="vi-VN" dirty="0"/>
          </a:p>
        </p:txBody>
      </p:sp>
      <p:sp>
        <p:nvSpPr>
          <p:cNvPr id="4" name="Chỗ dành sẵn cho Số hiệu Bản chiếu 3">
            <a:extLst>
              <a:ext uri="{FF2B5EF4-FFF2-40B4-BE49-F238E27FC236}">
                <a16:creationId xmlns:a16="http://schemas.microsoft.com/office/drawing/2014/main" id="{59DAABC9-F08B-A16F-B49E-7FC99C072C04}"/>
              </a:ext>
            </a:extLst>
          </p:cNvPr>
          <p:cNvSpPr>
            <a:spLocks noGrp="1"/>
          </p:cNvSpPr>
          <p:nvPr>
            <p:ph type="sldNum" sz="quarter" idx="5"/>
          </p:nvPr>
        </p:nvSpPr>
        <p:spPr/>
        <p:txBody>
          <a:bodyPr/>
          <a:lstStyle/>
          <a:p>
            <a:fld id="{12047EDF-63B2-45EF-9FB8-BD1DD0ECAFEB}" type="slidenum">
              <a:rPr lang="en-US" smtClean="0"/>
              <a:t>4</a:t>
            </a:fld>
            <a:endParaRPr lang="en-US"/>
          </a:p>
        </p:txBody>
      </p:sp>
    </p:spTree>
    <p:extLst>
      <p:ext uri="{BB962C8B-B14F-4D97-AF65-F5344CB8AC3E}">
        <p14:creationId xmlns:p14="http://schemas.microsoft.com/office/powerpoint/2010/main" val="529346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76206A-89E4-C514-3704-733B743D54E5}"/>
            </a:ext>
          </a:extLst>
        </p:cNvPr>
        <p:cNvGrpSpPr/>
        <p:nvPr/>
      </p:nvGrpSpPr>
      <p:grpSpPr>
        <a:xfrm>
          <a:off x="0" y="0"/>
          <a:ext cx="0" cy="0"/>
          <a:chOff x="0" y="0"/>
          <a:chExt cx="0" cy="0"/>
        </a:xfrm>
      </p:grpSpPr>
      <p:sp>
        <p:nvSpPr>
          <p:cNvPr id="2" name="Chỗ dành sẵn cho Hình ảnh của Bản chiếu 1">
            <a:extLst>
              <a:ext uri="{FF2B5EF4-FFF2-40B4-BE49-F238E27FC236}">
                <a16:creationId xmlns:a16="http://schemas.microsoft.com/office/drawing/2014/main" id="{C4ABC427-42BF-DAA9-4999-D760324D1293}"/>
              </a:ext>
            </a:extLst>
          </p:cNvPr>
          <p:cNvSpPr>
            <a:spLocks noGrp="1" noRot="1" noChangeAspect="1"/>
          </p:cNvSpPr>
          <p:nvPr>
            <p:ph type="sldImg"/>
          </p:nvPr>
        </p:nvSpPr>
        <p:spPr/>
      </p:sp>
      <p:sp>
        <p:nvSpPr>
          <p:cNvPr id="3" name="Chỗ dành sẵn cho Ghi chú 2">
            <a:extLst>
              <a:ext uri="{FF2B5EF4-FFF2-40B4-BE49-F238E27FC236}">
                <a16:creationId xmlns:a16="http://schemas.microsoft.com/office/drawing/2014/main" id="{90EA0BCE-7228-434E-6E07-4BB95A5C979C}"/>
              </a:ext>
            </a:extLst>
          </p:cNvPr>
          <p:cNvSpPr>
            <a:spLocks noGrp="1"/>
          </p:cNvSpPr>
          <p:nvPr>
            <p:ph type="body" idx="1"/>
          </p:nvPr>
        </p:nvSpPr>
        <p:spPr/>
        <p:txBody>
          <a:bodyPr/>
          <a:lstStyle/>
          <a:p>
            <a:r>
              <a:rPr lang="en-US" dirty="0"/>
              <a:t>Another model that is widely used is Generative Adversarial Networks. The image you see here illustrates one of their variants, called Conditional GAN.</a:t>
            </a:r>
          </a:p>
          <a:p>
            <a:r>
              <a:rPr lang="en-US" dirty="0"/>
              <a:t>This model is a bit special because it consists of two networks. The generator tries to create the most realistic image possible based on a given condition, while the discriminator attempts to distinguish between real and generated images.</a:t>
            </a:r>
          </a:p>
          <a:p>
            <a:r>
              <a:rPr lang="en-US" dirty="0"/>
              <a:t>Through this adversarial process, the model can produce higher-quality outputs. Of course, the final performance also depends on factors such as the chosen architecture and training parameters</a:t>
            </a:r>
          </a:p>
        </p:txBody>
      </p:sp>
      <p:sp>
        <p:nvSpPr>
          <p:cNvPr id="4" name="Chỗ dành sẵn cho Số hiệu Bản chiếu 3">
            <a:extLst>
              <a:ext uri="{FF2B5EF4-FFF2-40B4-BE49-F238E27FC236}">
                <a16:creationId xmlns:a16="http://schemas.microsoft.com/office/drawing/2014/main" id="{A937953A-D4AA-E931-DDA3-88B6C27DF5BF}"/>
              </a:ext>
            </a:extLst>
          </p:cNvPr>
          <p:cNvSpPr>
            <a:spLocks noGrp="1"/>
          </p:cNvSpPr>
          <p:nvPr>
            <p:ph type="sldNum" sz="quarter" idx="5"/>
          </p:nvPr>
        </p:nvSpPr>
        <p:spPr/>
        <p:txBody>
          <a:bodyPr/>
          <a:lstStyle/>
          <a:p>
            <a:fld id="{12047EDF-63B2-45EF-9FB8-BD1DD0ECAFEB}" type="slidenum">
              <a:rPr lang="en-US" smtClean="0"/>
              <a:t>5</a:t>
            </a:fld>
            <a:endParaRPr lang="en-US"/>
          </a:p>
        </p:txBody>
      </p:sp>
    </p:spTree>
    <p:extLst>
      <p:ext uri="{BB962C8B-B14F-4D97-AF65-F5344CB8AC3E}">
        <p14:creationId xmlns:p14="http://schemas.microsoft.com/office/powerpoint/2010/main" val="820756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B0AD39-8F24-A504-8526-2705AE6BF63D}"/>
            </a:ext>
          </a:extLst>
        </p:cNvPr>
        <p:cNvGrpSpPr/>
        <p:nvPr/>
      </p:nvGrpSpPr>
      <p:grpSpPr>
        <a:xfrm>
          <a:off x="0" y="0"/>
          <a:ext cx="0" cy="0"/>
          <a:chOff x="0" y="0"/>
          <a:chExt cx="0" cy="0"/>
        </a:xfrm>
      </p:grpSpPr>
      <p:sp>
        <p:nvSpPr>
          <p:cNvPr id="2" name="Chỗ dành sẵn cho Hình ảnh của Bản chiếu 1">
            <a:extLst>
              <a:ext uri="{FF2B5EF4-FFF2-40B4-BE49-F238E27FC236}">
                <a16:creationId xmlns:a16="http://schemas.microsoft.com/office/drawing/2014/main" id="{F310B4AB-E16E-ED08-F93E-27CD7738CC37}"/>
              </a:ext>
            </a:extLst>
          </p:cNvPr>
          <p:cNvSpPr>
            <a:spLocks noGrp="1" noRot="1" noChangeAspect="1"/>
          </p:cNvSpPr>
          <p:nvPr>
            <p:ph type="sldImg"/>
          </p:nvPr>
        </p:nvSpPr>
        <p:spPr/>
      </p:sp>
      <p:sp>
        <p:nvSpPr>
          <p:cNvPr id="3" name="Chỗ dành sẵn cho Ghi chú 2">
            <a:extLst>
              <a:ext uri="{FF2B5EF4-FFF2-40B4-BE49-F238E27FC236}">
                <a16:creationId xmlns:a16="http://schemas.microsoft.com/office/drawing/2014/main" id="{12381E4C-77D5-E1DC-0055-5A6DAFD9FD23}"/>
              </a:ext>
            </a:extLst>
          </p:cNvPr>
          <p:cNvSpPr>
            <a:spLocks noGrp="1"/>
          </p:cNvSpPr>
          <p:nvPr>
            <p:ph type="body" idx="1"/>
          </p:nvPr>
        </p:nvSpPr>
        <p:spPr/>
        <p:txBody>
          <a:bodyPr/>
          <a:lstStyle/>
          <a:p>
            <a:pPr marL="171450" indent="-171450">
              <a:buFontTx/>
              <a:buChar char="-"/>
            </a:pPr>
            <a:r>
              <a:rPr lang="en-US" dirty="0"/>
              <a:t>This is the result of Gamma pass rate evaluation, which compares the dose distribution calculated on the reference CT with the synthetic CT generated from MRI using Deep Learning. As we can see, in most regions such as brain, abdomen, and pelvis, the Gamma pass rate is above 95% under the 3%/3mm criterion, meaning the dose plan from synthetic CT is almost identical to that from real CT. This demonstrates that Deep Learning can generate synthetic CT with sufficient accuracy to replace CT in radiotherapy planning, especially toward an MRI-only workflow</a:t>
            </a:r>
            <a:endParaRPr lang="vi-VN" dirty="0"/>
          </a:p>
        </p:txBody>
      </p:sp>
      <p:sp>
        <p:nvSpPr>
          <p:cNvPr id="4" name="Chỗ dành sẵn cho Số hiệu Bản chiếu 3">
            <a:extLst>
              <a:ext uri="{FF2B5EF4-FFF2-40B4-BE49-F238E27FC236}">
                <a16:creationId xmlns:a16="http://schemas.microsoft.com/office/drawing/2014/main" id="{09631CC5-ED03-038F-58CE-22AC999DEFB5}"/>
              </a:ext>
            </a:extLst>
          </p:cNvPr>
          <p:cNvSpPr>
            <a:spLocks noGrp="1"/>
          </p:cNvSpPr>
          <p:nvPr>
            <p:ph type="sldNum" sz="quarter" idx="5"/>
          </p:nvPr>
        </p:nvSpPr>
        <p:spPr/>
        <p:txBody>
          <a:bodyPr/>
          <a:lstStyle/>
          <a:p>
            <a:fld id="{12047EDF-63B2-45EF-9FB8-BD1DD0ECAFEB}" type="slidenum">
              <a:rPr lang="en-US" smtClean="0"/>
              <a:t>6</a:t>
            </a:fld>
            <a:endParaRPr lang="en-US"/>
          </a:p>
        </p:txBody>
      </p:sp>
    </p:spTree>
    <p:extLst>
      <p:ext uri="{BB962C8B-B14F-4D97-AF65-F5344CB8AC3E}">
        <p14:creationId xmlns:p14="http://schemas.microsoft.com/office/powerpoint/2010/main" val="308942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EEF96D-840E-CFC3-77DF-049A099674AB}"/>
            </a:ext>
          </a:extLst>
        </p:cNvPr>
        <p:cNvGrpSpPr/>
        <p:nvPr/>
      </p:nvGrpSpPr>
      <p:grpSpPr>
        <a:xfrm>
          <a:off x="0" y="0"/>
          <a:ext cx="0" cy="0"/>
          <a:chOff x="0" y="0"/>
          <a:chExt cx="0" cy="0"/>
        </a:xfrm>
      </p:grpSpPr>
      <p:sp>
        <p:nvSpPr>
          <p:cNvPr id="2" name="Chỗ dành sẵn cho Hình ảnh của Bản chiếu 1">
            <a:extLst>
              <a:ext uri="{FF2B5EF4-FFF2-40B4-BE49-F238E27FC236}">
                <a16:creationId xmlns:a16="http://schemas.microsoft.com/office/drawing/2014/main" id="{8DDB0C16-11EC-E8A7-E765-1378155D9484}"/>
              </a:ext>
            </a:extLst>
          </p:cNvPr>
          <p:cNvSpPr>
            <a:spLocks noGrp="1" noRot="1" noChangeAspect="1"/>
          </p:cNvSpPr>
          <p:nvPr>
            <p:ph type="sldImg"/>
          </p:nvPr>
        </p:nvSpPr>
        <p:spPr/>
      </p:sp>
      <p:sp>
        <p:nvSpPr>
          <p:cNvPr id="3" name="Chỗ dành sẵn cho Ghi chú 2">
            <a:extLst>
              <a:ext uri="{FF2B5EF4-FFF2-40B4-BE49-F238E27FC236}">
                <a16:creationId xmlns:a16="http://schemas.microsoft.com/office/drawing/2014/main" id="{03D1039A-8588-3857-79F9-4F2DB9B3B70A}"/>
              </a:ext>
            </a:extLst>
          </p:cNvPr>
          <p:cNvSpPr>
            <a:spLocks noGrp="1"/>
          </p:cNvSpPr>
          <p:nvPr>
            <p:ph type="body" idx="1"/>
          </p:nvPr>
        </p:nvSpPr>
        <p:spPr/>
        <p:txBody>
          <a:bodyPr/>
          <a:lstStyle/>
          <a:p>
            <a:pPr marL="171450" indent="-171450">
              <a:buFont typeface="Arial" panose="020B0604020202020204" pitchFamily="34" charset="0"/>
              <a:buChar char="•"/>
            </a:pPr>
            <a:endParaRPr lang="en-US" b="0" dirty="0"/>
          </a:p>
        </p:txBody>
      </p:sp>
      <p:sp>
        <p:nvSpPr>
          <p:cNvPr id="4" name="Chỗ dành sẵn cho Số hiệu Bản chiếu 3">
            <a:extLst>
              <a:ext uri="{FF2B5EF4-FFF2-40B4-BE49-F238E27FC236}">
                <a16:creationId xmlns:a16="http://schemas.microsoft.com/office/drawing/2014/main" id="{0286AA12-BD39-C1CC-55A7-EA18B245A6D2}"/>
              </a:ext>
            </a:extLst>
          </p:cNvPr>
          <p:cNvSpPr>
            <a:spLocks noGrp="1"/>
          </p:cNvSpPr>
          <p:nvPr>
            <p:ph type="sldNum" sz="quarter" idx="5"/>
          </p:nvPr>
        </p:nvSpPr>
        <p:spPr/>
        <p:txBody>
          <a:bodyPr/>
          <a:lstStyle/>
          <a:p>
            <a:fld id="{12047EDF-63B2-45EF-9FB8-BD1DD0ECAFEB}" type="slidenum">
              <a:rPr lang="en-US" smtClean="0"/>
              <a:t>7</a:t>
            </a:fld>
            <a:endParaRPr lang="en-US"/>
          </a:p>
        </p:txBody>
      </p:sp>
    </p:spTree>
    <p:extLst>
      <p:ext uri="{BB962C8B-B14F-4D97-AF65-F5344CB8AC3E}">
        <p14:creationId xmlns:p14="http://schemas.microsoft.com/office/powerpoint/2010/main" val="65680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F0F150-F57B-12BA-8489-5BF24F7C935F}"/>
            </a:ext>
          </a:extLst>
        </p:cNvPr>
        <p:cNvGrpSpPr/>
        <p:nvPr/>
      </p:nvGrpSpPr>
      <p:grpSpPr>
        <a:xfrm>
          <a:off x="0" y="0"/>
          <a:ext cx="0" cy="0"/>
          <a:chOff x="0" y="0"/>
          <a:chExt cx="0" cy="0"/>
        </a:xfrm>
      </p:grpSpPr>
      <p:sp>
        <p:nvSpPr>
          <p:cNvPr id="2" name="Chỗ dành sẵn cho Hình ảnh của Bản chiếu 1">
            <a:extLst>
              <a:ext uri="{FF2B5EF4-FFF2-40B4-BE49-F238E27FC236}">
                <a16:creationId xmlns:a16="http://schemas.microsoft.com/office/drawing/2014/main" id="{5CEE845C-2F25-CA0C-D2FC-06B25DC95B4F}"/>
              </a:ext>
            </a:extLst>
          </p:cNvPr>
          <p:cNvSpPr>
            <a:spLocks noGrp="1" noRot="1" noChangeAspect="1"/>
          </p:cNvSpPr>
          <p:nvPr>
            <p:ph type="sldImg"/>
          </p:nvPr>
        </p:nvSpPr>
        <p:spPr/>
      </p:sp>
      <p:sp>
        <p:nvSpPr>
          <p:cNvPr id="3" name="Chỗ dành sẵn cho Ghi chú 2">
            <a:extLst>
              <a:ext uri="{FF2B5EF4-FFF2-40B4-BE49-F238E27FC236}">
                <a16:creationId xmlns:a16="http://schemas.microsoft.com/office/drawing/2014/main" id="{125482F6-4DA4-45A2-C437-CA8A63594957}"/>
              </a:ext>
            </a:extLst>
          </p:cNvPr>
          <p:cNvSpPr>
            <a:spLocks noGrp="1"/>
          </p:cNvSpPr>
          <p:nvPr>
            <p:ph type="body" idx="1"/>
          </p:nvPr>
        </p:nvSpPr>
        <p:spPr/>
        <p:txBody>
          <a:bodyPr/>
          <a:lstStyle/>
          <a:p>
            <a:r>
              <a:rPr lang="en-US" dirty="0"/>
              <a:t>To best evaluate the effectiveness of MAE and PSNR compared to previous studies, MAE will be normalized to the HU scale. On the distribution graph on the left here, we can see that the green circles are the studies using the generative adversarial model, the solid green circles are the models using generator-only, the red circle is the result of this project. The results of this project are better than many previous studies including generator-only and GAN. However, the PSNR index is lower than the average threshold, but still better than the studies using GAN with more than 40 patients. This happens because there are some slices in the brain stem that are very poorly represented on the MRI image, almost completely dark, leading to difficulty in mapping, combined with a few slices being cut off when automatically separating the head mask. However, the model still tries to reproduce those positions well and tries to minimize the error as much as possible.</a:t>
            </a:r>
          </a:p>
        </p:txBody>
      </p:sp>
      <p:sp>
        <p:nvSpPr>
          <p:cNvPr id="4" name="Chỗ dành sẵn cho Số hiệu Bản chiếu 3">
            <a:extLst>
              <a:ext uri="{FF2B5EF4-FFF2-40B4-BE49-F238E27FC236}">
                <a16:creationId xmlns:a16="http://schemas.microsoft.com/office/drawing/2014/main" id="{54275994-0BDD-3071-0ABF-65F710858E56}"/>
              </a:ext>
            </a:extLst>
          </p:cNvPr>
          <p:cNvSpPr>
            <a:spLocks noGrp="1"/>
          </p:cNvSpPr>
          <p:nvPr>
            <p:ph type="sldNum" sz="quarter" idx="5"/>
          </p:nvPr>
        </p:nvSpPr>
        <p:spPr/>
        <p:txBody>
          <a:bodyPr/>
          <a:lstStyle/>
          <a:p>
            <a:fld id="{12047EDF-63B2-45EF-9FB8-BD1DD0ECAFEB}" type="slidenum">
              <a:rPr lang="en-US" smtClean="0"/>
              <a:t>8</a:t>
            </a:fld>
            <a:endParaRPr lang="en-US"/>
          </a:p>
        </p:txBody>
      </p:sp>
    </p:spTree>
    <p:extLst>
      <p:ext uri="{BB962C8B-B14F-4D97-AF65-F5344CB8AC3E}">
        <p14:creationId xmlns:p14="http://schemas.microsoft.com/office/powerpoint/2010/main" val="36327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CB99-CF0A-7D83-087F-D46FA00A7499}"/>
            </a:ext>
          </a:extLst>
        </p:cNvPr>
        <p:cNvGrpSpPr/>
        <p:nvPr/>
      </p:nvGrpSpPr>
      <p:grpSpPr>
        <a:xfrm>
          <a:off x="0" y="0"/>
          <a:ext cx="0" cy="0"/>
          <a:chOff x="0" y="0"/>
          <a:chExt cx="0" cy="0"/>
        </a:xfrm>
      </p:grpSpPr>
      <p:sp>
        <p:nvSpPr>
          <p:cNvPr id="2" name="Chỗ dành sẵn cho Hình ảnh của Bản chiếu 1">
            <a:extLst>
              <a:ext uri="{FF2B5EF4-FFF2-40B4-BE49-F238E27FC236}">
                <a16:creationId xmlns:a16="http://schemas.microsoft.com/office/drawing/2014/main" id="{C58366B7-A70E-6BC5-82FB-3D1D0DC5EAE7}"/>
              </a:ext>
            </a:extLst>
          </p:cNvPr>
          <p:cNvSpPr>
            <a:spLocks noGrp="1" noRot="1" noChangeAspect="1"/>
          </p:cNvSpPr>
          <p:nvPr>
            <p:ph type="sldImg"/>
          </p:nvPr>
        </p:nvSpPr>
        <p:spPr/>
      </p:sp>
      <p:sp>
        <p:nvSpPr>
          <p:cNvPr id="3" name="Chỗ dành sẵn cho Ghi chú 2">
            <a:extLst>
              <a:ext uri="{FF2B5EF4-FFF2-40B4-BE49-F238E27FC236}">
                <a16:creationId xmlns:a16="http://schemas.microsoft.com/office/drawing/2014/main" id="{F124D951-9DB3-9C57-EE13-70EC742677D8}"/>
              </a:ext>
            </a:extLst>
          </p:cNvPr>
          <p:cNvSpPr>
            <a:spLocks noGrp="1"/>
          </p:cNvSpPr>
          <p:nvPr>
            <p:ph type="body" idx="1"/>
          </p:nvPr>
        </p:nvSpPr>
        <p:spPr/>
        <p:txBody>
          <a:bodyPr/>
          <a:lstStyle/>
          <a:p>
            <a:r>
              <a:rPr lang="en-US" dirty="0"/>
              <a:t>I apologize if my presentation is not perfect, as my time and experience are still limited. I am truly grateful to the professors and fellow students for giving me the opportunity to learn and share during this course.</a:t>
            </a:r>
          </a:p>
          <a:p>
            <a:r>
              <a:rPr lang="en-US" dirty="0"/>
              <a:t>My special thanks go to Professor Martin for organizing the program, to Ms. Trang for her great support, and to all the professors and students who have accompanied me. I hope we will meet again at future conferences. Thank you very much</a:t>
            </a:r>
          </a:p>
          <a:p>
            <a:endParaRPr lang="en-US" dirty="0"/>
          </a:p>
        </p:txBody>
      </p:sp>
      <p:sp>
        <p:nvSpPr>
          <p:cNvPr id="4" name="Chỗ dành sẵn cho Số hiệu Bản chiếu 3">
            <a:extLst>
              <a:ext uri="{FF2B5EF4-FFF2-40B4-BE49-F238E27FC236}">
                <a16:creationId xmlns:a16="http://schemas.microsoft.com/office/drawing/2014/main" id="{37D6A76F-E122-9FF2-81EE-6B74A2D40D36}"/>
              </a:ext>
            </a:extLst>
          </p:cNvPr>
          <p:cNvSpPr>
            <a:spLocks noGrp="1"/>
          </p:cNvSpPr>
          <p:nvPr>
            <p:ph type="sldNum" sz="quarter" idx="5"/>
          </p:nvPr>
        </p:nvSpPr>
        <p:spPr/>
        <p:txBody>
          <a:bodyPr/>
          <a:lstStyle/>
          <a:p>
            <a:fld id="{12047EDF-63B2-45EF-9FB8-BD1DD0ECAFEB}" type="slidenum">
              <a:rPr lang="en-US" smtClean="0"/>
              <a:t>9</a:t>
            </a:fld>
            <a:endParaRPr lang="en-US"/>
          </a:p>
        </p:txBody>
      </p:sp>
    </p:spTree>
    <p:extLst>
      <p:ext uri="{BB962C8B-B14F-4D97-AF65-F5344CB8AC3E}">
        <p14:creationId xmlns:p14="http://schemas.microsoft.com/office/powerpoint/2010/main" val="34990424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B30FC03-A82E-4B34-AE4B-8AC40A0CD5B2}"/>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102696F0-42E3-4DE3-A875-AE1B5CF15BDC}" type="datetime1">
              <a:rPr lang="en-US" smtClean="0"/>
              <a:t>8/18/2025</a:t>
            </a:fld>
            <a:endParaRPr lang="en-US"/>
          </a:p>
        </p:txBody>
      </p:sp>
      <p:sp>
        <p:nvSpPr>
          <p:cNvPr id="5" name="Footer Placeholder 4">
            <a:extLst>
              <a:ext uri="{FF2B5EF4-FFF2-40B4-BE49-F238E27FC236}">
                <a16:creationId xmlns:a16="http://schemas.microsoft.com/office/drawing/2014/main" id="{D149FB7E-C73B-452D-861A-6C73FF59EC96}"/>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8A5733BD-32DD-483E-A597-B70529CBDA53}"/>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
        <p:nvSpPr>
          <p:cNvPr id="7" name="Title 8">
            <a:extLst>
              <a:ext uri="{FF2B5EF4-FFF2-40B4-BE49-F238E27FC236}">
                <a16:creationId xmlns:a16="http://schemas.microsoft.com/office/drawing/2014/main" id="{DEAFB3E9-4F5E-435C-B51A-CC5766A852DA}"/>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a:t>Title 1:……………………………………..</a:t>
            </a:r>
          </a:p>
        </p:txBody>
      </p:sp>
      <p:sp>
        <p:nvSpPr>
          <p:cNvPr id="8" name="Content Placeholder 7">
            <a:extLst>
              <a:ext uri="{FF2B5EF4-FFF2-40B4-BE49-F238E27FC236}">
                <a16:creationId xmlns:a16="http://schemas.microsoft.com/office/drawing/2014/main" id="{69C57778-6639-411E-9B4C-12D035AECE27}"/>
              </a:ext>
            </a:extLst>
          </p:cNvPr>
          <p:cNvSpPr>
            <a:spLocks noGrp="1"/>
          </p:cNvSpPr>
          <p:nvPr>
            <p:ph sz="quarter" idx="13"/>
          </p:nvPr>
        </p:nvSpPr>
        <p:spPr>
          <a:xfrm>
            <a:off x="338736" y="1058844"/>
            <a:ext cx="11514528" cy="4909124"/>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vl2pPr>
              <a:defRPr>
                <a:latin typeface="Lato" panose="020F0502020204030203" pitchFamily="34" charset="0"/>
                <a:ea typeface="Lato" panose="020F0502020204030203" pitchFamily="34" charset="0"/>
                <a:cs typeface="Lato" panose="020F0502020204030203" pitchFamily="34" charset="0"/>
              </a:defRPr>
            </a:lvl2pPr>
            <a:lvl3pPr>
              <a:defRPr>
                <a:latin typeface="Lato" panose="020F0502020204030203" pitchFamily="34" charset="0"/>
                <a:ea typeface="Lato" panose="020F0502020204030203" pitchFamily="34" charset="0"/>
                <a:cs typeface="Lato" panose="020F0502020204030203" pitchFamily="34" charset="0"/>
              </a:defRPr>
            </a:lvl3pPr>
            <a:lvl4pPr>
              <a:defRPr>
                <a:latin typeface="Lato" panose="020F0502020204030203" pitchFamily="34" charset="0"/>
                <a:ea typeface="Lato" panose="020F0502020204030203" pitchFamily="34" charset="0"/>
                <a:cs typeface="Lato" panose="020F0502020204030203" pitchFamily="34" charset="0"/>
              </a:defRPr>
            </a:lvl4pPr>
            <a:lvl5pPr>
              <a:defRPr>
                <a:latin typeface="Lato" panose="020F0502020204030203" pitchFamily="34" charset="0"/>
                <a:ea typeface="Lato" panose="020F0502020204030203" pitchFamily="34" charset="0"/>
                <a:cs typeface="Lato" panose="020F050202020403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068719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hỗ dành sẵn cho Tiêu đề 1">
            <a:extLst>
              <a:ext uri="{FF2B5EF4-FFF2-40B4-BE49-F238E27FC236}">
                <a16:creationId xmlns:a16="http://schemas.microsoft.com/office/drawing/2014/main" id="{D90DF6EB-5341-DFAC-4CC9-6FFC3DAE44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vi-VN"/>
              <a:t>Bấm để sửa kiểu tiêu đề Bản cái</a:t>
            </a:r>
          </a:p>
        </p:txBody>
      </p:sp>
      <p:sp>
        <p:nvSpPr>
          <p:cNvPr id="3" name="Chỗ dành sẵn cho Văn bản 2">
            <a:extLst>
              <a:ext uri="{FF2B5EF4-FFF2-40B4-BE49-F238E27FC236}">
                <a16:creationId xmlns:a16="http://schemas.microsoft.com/office/drawing/2014/main" id="{3D925E46-A843-F458-0CEB-FC69149EE5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4" name="Chỗ dành sẵn cho Ngày tháng 3">
            <a:extLst>
              <a:ext uri="{FF2B5EF4-FFF2-40B4-BE49-F238E27FC236}">
                <a16:creationId xmlns:a16="http://schemas.microsoft.com/office/drawing/2014/main" id="{A749327C-FF8F-6B64-FE6F-BC3C536D9F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592DFD5-55DB-44C2-95F7-7BCBB43CC15A}" type="datetime1">
              <a:rPr lang="en-US" smtClean="0"/>
              <a:t>8/18/2025</a:t>
            </a:fld>
            <a:endParaRPr lang="vi-VN"/>
          </a:p>
        </p:txBody>
      </p:sp>
      <p:sp>
        <p:nvSpPr>
          <p:cNvPr id="5" name="Chỗ dành sẵn cho Chân trang 4">
            <a:extLst>
              <a:ext uri="{FF2B5EF4-FFF2-40B4-BE49-F238E27FC236}">
                <a16:creationId xmlns:a16="http://schemas.microsoft.com/office/drawing/2014/main" id="{6219F13B-B3C6-03D2-7AAB-F0A13FFCB6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vi-VN"/>
          </a:p>
        </p:txBody>
      </p:sp>
      <p:sp>
        <p:nvSpPr>
          <p:cNvPr id="6" name="Chỗ dành sẵn cho Số hiệu Bản chiếu 5">
            <a:extLst>
              <a:ext uri="{FF2B5EF4-FFF2-40B4-BE49-F238E27FC236}">
                <a16:creationId xmlns:a16="http://schemas.microsoft.com/office/drawing/2014/main" id="{FD62A589-E579-065A-08CE-77B8668494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DB08144-2C73-4749-B4E2-AEA56C52C932}" type="slidenum">
              <a:rPr lang="vi-VN" smtClean="0"/>
              <a:t>‹#›</a:t>
            </a:fld>
            <a:endParaRPr lang="vi-VN"/>
          </a:p>
        </p:txBody>
      </p:sp>
    </p:spTree>
    <p:extLst>
      <p:ext uri="{BB962C8B-B14F-4D97-AF65-F5344CB8AC3E}">
        <p14:creationId xmlns:p14="http://schemas.microsoft.com/office/powerpoint/2010/main" val="1951511593"/>
      </p:ext>
    </p:extLst>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8.gi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9.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30.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DEA57-D287-167C-7530-08A87E05E3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C48861-C137-EB0D-330E-DC7659048F0B}"/>
              </a:ext>
            </a:extLst>
          </p:cNvPr>
          <p:cNvSpPr>
            <a:spLocks noGrp="1"/>
          </p:cNvSpPr>
          <p:nvPr>
            <p:ph type="title"/>
          </p:nvPr>
        </p:nvSpPr>
        <p:spPr>
          <a:xfrm>
            <a:off x="3080857" y="0"/>
            <a:ext cx="6030286" cy="701749"/>
          </a:xfrm>
        </p:spPr>
        <p:txBody>
          <a:bodyPr>
            <a:normAutofit/>
          </a:bodyPr>
          <a:lstStyle/>
          <a:p>
            <a:pPr algn="ctr">
              <a:tabLst>
                <a:tab pos="4308475" algn="l"/>
              </a:tabLst>
            </a:pPr>
            <a:r>
              <a:rPr lang="en-US" sz="3200" dirty="0"/>
              <a:t>ABOUT ME</a:t>
            </a:r>
          </a:p>
        </p:txBody>
      </p:sp>
      <p:sp>
        <p:nvSpPr>
          <p:cNvPr id="4" name="Slide Number Placeholder 3">
            <a:extLst>
              <a:ext uri="{FF2B5EF4-FFF2-40B4-BE49-F238E27FC236}">
                <a16:creationId xmlns:a16="http://schemas.microsoft.com/office/drawing/2014/main" id="{68E20C61-8202-DB04-67F6-E91E06997832}"/>
              </a:ext>
            </a:extLst>
          </p:cNvPr>
          <p:cNvSpPr>
            <a:spLocks noGrp="1"/>
          </p:cNvSpPr>
          <p:nvPr>
            <p:ph type="sldNum" sz="quarter" idx="12"/>
          </p:nvPr>
        </p:nvSpPr>
        <p:spPr/>
        <p:txBody>
          <a:bodyPr/>
          <a:lstStyle/>
          <a:p>
            <a:fld id="{9EA0BE3B-158A-4EDF-80DC-E394A0D1600F}" type="slidenum">
              <a:rPr lang="en-US" smtClean="0"/>
              <a:pPr/>
              <a:t>1</a:t>
            </a:fld>
            <a:endParaRPr lang="en-US"/>
          </a:p>
        </p:txBody>
      </p:sp>
      <p:pic>
        <p:nvPicPr>
          <p:cNvPr id="8" name="Hình ảnh 7">
            <a:extLst>
              <a:ext uri="{FF2B5EF4-FFF2-40B4-BE49-F238E27FC236}">
                <a16:creationId xmlns:a16="http://schemas.microsoft.com/office/drawing/2014/main" id="{61F9B87C-EB27-4714-F182-7A43DCFF9333}"/>
              </a:ext>
            </a:extLst>
          </p:cNvPr>
          <p:cNvPicPr>
            <a:picLocks noChangeAspect="1"/>
          </p:cNvPicPr>
          <p:nvPr/>
        </p:nvPicPr>
        <p:blipFill>
          <a:blip r:embed="rId3"/>
          <a:srcRect l="14300" t="12083" r="13487"/>
          <a:stretch>
            <a:fillRect/>
          </a:stretch>
        </p:blipFill>
        <p:spPr>
          <a:xfrm>
            <a:off x="570909" y="963169"/>
            <a:ext cx="1406309" cy="1731263"/>
          </a:xfrm>
          <a:prstGeom prst="rect">
            <a:avLst/>
          </a:prstGeom>
          <a:ln w="22225">
            <a:solidFill>
              <a:schemeClr val="tx1"/>
            </a:solidFill>
          </a:ln>
        </p:spPr>
      </p:pic>
      <p:pic>
        <p:nvPicPr>
          <p:cNvPr id="14" name="Hình ảnh 13">
            <a:extLst>
              <a:ext uri="{FF2B5EF4-FFF2-40B4-BE49-F238E27FC236}">
                <a16:creationId xmlns:a16="http://schemas.microsoft.com/office/drawing/2014/main" id="{856EB459-DAC8-4B41-4B1F-1285DDFAE76E}"/>
              </a:ext>
            </a:extLst>
          </p:cNvPr>
          <p:cNvPicPr>
            <a:picLocks noChangeAspect="1"/>
          </p:cNvPicPr>
          <p:nvPr/>
        </p:nvPicPr>
        <p:blipFill>
          <a:blip r:embed="rId4"/>
          <a:stretch>
            <a:fillRect/>
          </a:stretch>
        </p:blipFill>
        <p:spPr>
          <a:xfrm>
            <a:off x="2753059" y="973608"/>
            <a:ext cx="1187291" cy="1792223"/>
          </a:xfrm>
          <a:prstGeom prst="rect">
            <a:avLst/>
          </a:prstGeom>
        </p:spPr>
      </p:pic>
      <p:grpSp>
        <p:nvGrpSpPr>
          <p:cNvPr id="20" name="Nhóm 19">
            <a:extLst>
              <a:ext uri="{FF2B5EF4-FFF2-40B4-BE49-F238E27FC236}">
                <a16:creationId xmlns:a16="http://schemas.microsoft.com/office/drawing/2014/main" id="{2116FEBB-48A4-141D-53EE-E73607A98527}"/>
              </a:ext>
            </a:extLst>
          </p:cNvPr>
          <p:cNvGrpSpPr/>
          <p:nvPr/>
        </p:nvGrpSpPr>
        <p:grpSpPr>
          <a:xfrm>
            <a:off x="292608" y="2755392"/>
            <a:ext cx="2036064" cy="953804"/>
            <a:chOff x="292608" y="2755392"/>
            <a:chExt cx="2036064" cy="953804"/>
          </a:xfrm>
        </p:grpSpPr>
        <p:sp>
          <p:nvSpPr>
            <p:cNvPr id="9" name="Hộp Văn bản 8">
              <a:extLst>
                <a:ext uri="{FF2B5EF4-FFF2-40B4-BE49-F238E27FC236}">
                  <a16:creationId xmlns:a16="http://schemas.microsoft.com/office/drawing/2014/main" id="{65D55CC4-0E8E-0A20-15AC-5EF1FC944F4C}"/>
                </a:ext>
              </a:extLst>
            </p:cNvPr>
            <p:cNvSpPr txBox="1"/>
            <p:nvPr/>
          </p:nvSpPr>
          <p:spPr>
            <a:xfrm>
              <a:off x="292608" y="2755392"/>
              <a:ext cx="2036064" cy="492443"/>
            </a:xfrm>
            <a:prstGeom prst="rect">
              <a:avLst/>
            </a:prstGeom>
            <a:noFill/>
          </p:spPr>
          <p:txBody>
            <a:bodyPr wrap="square" rtlCol="0">
              <a:spAutoFit/>
            </a:bodyPr>
            <a:lstStyle/>
            <a:p>
              <a:r>
                <a:rPr lang="en-US" sz="1300" b="1" dirty="0">
                  <a:latin typeface="Lato" panose="020F0502020204030203" pitchFamily="34" charset="0"/>
                  <a:ea typeface="Lato" panose="020F0502020204030203" pitchFamily="34" charset="0"/>
                  <a:cs typeface="Lato" panose="020F0502020204030203" pitchFamily="34" charset="0"/>
                </a:rPr>
                <a:t>Le Quy Don High School for the Gifted, Dien Bien</a:t>
              </a:r>
              <a:endParaRPr lang="vi-VN" sz="1300" b="1" dirty="0">
                <a:latin typeface="Lato" panose="020F0502020204030203" pitchFamily="34" charset="0"/>
                <a:ea typeface="Lato" panose="020F0502020204030203" pitchFamily="34" charset="0"/>
                <a:cs typeface="Lato" panose="020F0502020204030203" pitchFamily="34" charset="0"/>
              </a:endParaRPr>
            </a:p>
          </p:txBody>
        </p:sp>
        <p:sp>
          <p:nvSpPr>
            <p:cNvPr id="10" name="Hộp Văn bản 9">
              <a:extLst>
                <a:ext uri="{FF2B5EF4-FFF2-40B4-BE49-F238E27FC236}">
                  <a16:creationId xmlns:a16="http://schemas.microsoft.com/office/drawing/2014/main" id="{2FB5331E-78FA-928A-5BA8-684D4E87D921}"/>
                </a:ext>
              </a:extLst>
            </p:cNvPr>
            <p:cNvSpPr txBox="1"/>
            <p:nvPr/>
          </p:nvSpPr>
          <p:spPr>
            <a:xfrm>
              <a:off x="292608" y="3182778"/>
              <a:ext cx="2036064" cy="292388"/>
            </a:xfrm>
            <a:prstGeom prst="rect">
              <a:avLst/>
            </a:prstGeom>
            <a:noFill/>
          </p:spPr>
          <p:txBody>
            <a:bodyPr wrap="square" rtlCol="0">
              <a:spAutoFit/>
            </a:bodyPr>
            <a:lstStyle/>
            <a:p>
              <a:pPr algn="ctr"/>
              <a:r>
                <a:rPr lang="en-US" sz="1300" i="1" dirty="0">
                  <a:latin typeface="Lato" panose="020F0502020204030203" pitchFamily="34" charset="0"/>
                  <a:ea typeface="Lato" panose="020F0502020204030203" pitchFamily="34" charset="0"/>
                  <a:cs typeface="Lato" panose="020F0502020204030203" pitchFamily="34" charset="0"/>
                </a:rPr>
                <a:t>Biology</a:t>
              </a:r>
              <a:endParaRPr lang="vi-VN" sz="1300" i="1" dirty="0">
                <a:latin typeface="Lato" panose="020F0502020204030203" pitchFamily="34" charset="0"/>
                <a:ea typeface="Lato" panose="020F0502020204030203" pitchFamily="34" charset="0"/>
                <a:cs typeface="Lato" panose="020F0502020204030203" pitchFamily="34" charset="0"/>
              </a:endParaRPr>
            </a:p>
          </p:txBody>
        </p:sp>
        <p:sp>
          <p:nvSpPr>
            <p:cNvPr id="15" name="Hộp Văn bản 14">
              <a:extLst>
                <a:ext uri="{FF2B5EF4-FFF2-40B4-BE49-F238E27FC236}">
                  <a16:creationId xmlns:a16="http://schemas.microsoft.com/office/drawing/2014/main" id="{4CA900CD-F1CA-4FE8-32FA-22851720B390}"/>
                </a:ext>
              </a:extLst>
            </p:cNvPr>
            <p:cNvSpPr txBox="1"/>
            <p:nvPr/>
          </p:nvSpPr>
          <p:spPr>
            <a:xfrm>
              <a:off x="292608" y="3416808"/>
              <a:ext cx="2036064" cy="292388"/>
            </a:xfrm>
            <a:prstGeom prst="rect">
              <a:avLst/>
            </a:prstGeom>
            <a:noFill/>
          </p:spPr>
          <p:txBody>
            <a:bodyPr wrap="square" rtlCol="0">
              <a:spAutoFit/>
            </a:bodyPr>
            <a:lstStyle/>
            <a:p>
              <a:pPr algn="ctr"/>
              <a:r>
                <a:rPr lang="en-US" sz="1300" i="1" dirty="0">
                  <a:latin typeface="Lato" panose="020F0502020204030203" pitchFamily="34" charset="0"/>
                  <a:ea typeface="Lato" panose="020F0502020204030203" pitchFamily="34" charset="0"/>
                  <a:cs typeface="Lato" panose="020F0502020204030203" pitchFamily="34" charset="0"/>
                </a:rPr>
                <a:t>(2018-2021)</a:t>
              </a:r>
              <a:endParaRPr lang="vi-VN" sz="1300" i="1" dirty="0">
                <a:latin typeface="Lato" panose="020F0502020204030203" pitchFamily="34" charset="0"/>
                <a:ea typeface="Lato" panose="020F0502020204030203" pitchFamily="34" charset="0"/>
                <a:cs typeface="Lato" panose="020F0502020204030203" pitchFamily="34" charset="0"/>
              </a:endParaRPr>
            </a:p>
          </p:txBody>
        </p:sp>
      </p:grpSp>
      <p:grpSp>
        <p:nvGrpSpPr>
          <p:cNvPr id="19" name="Nhóm 18">
            <a:extLst>
              <a:ext uri="{FF2B5EF4-FFF2-40B4-BE49-F238E27FC236}">
                <a16:creationId xmlns:a16="http://schemas.microsoft.com/office/drawing/2014/main" id="{DC2F56AB-DA1C-3893-D3D0-925C1E5F4E0C}"/>
              </a:ext>
            </a:extLst>
          </p:cNvPr>
          <p:cNvGrpSpPr/>
          <p:nvPr/>
        </p:nvGrpSpPr>
        <p:grpSpPr>
          <a:xfrm>
            <a:off x="2328672" y="2796311"/>
            <a:ext cx="2036065" cy="953805"/>
            <a:chOff x="2894900" y="2755391"/>
            <a:chExt cx="2036065" cy="953805"/>
          </a:xfrm>
        </p:grpSpPr>
        <p:sp>
          <p:nvSpPr>
            <p:cNvPr id="16" name="Hộp Văn bản 15">
              <a:extLst>
                <a:ext uri="{FF2B5EF4-FFF2-40B4-BE49-F238E27FC236}">
                  <a16:creationId xmlns:a16="http://schemas.microsoft.com/office/drawing/2014/main" id="{E076DFCA-0C1E-1035-D36E-C5C158969164}"/>
                </a:ext>
              </a:extLst>
            </p:cNvPr>
            <p:cNvSpPr txBox="1"/>
            <p:nvPr/>
          </p:nvSpPr>
          <p:spPr>
            <a:xfrm>
              <a:off x="2894901" y="2755391"/>
              <a:ext cx="2036064" cy="492443"/>
            </a:xfrm>
            <a:prstGeom prst="rect">
              <a:avLst/>
            </a:prstGeom>
            <a:noFill/>
          </p:spPr>
          <p:txBody>
            <a:bodyPr wrap="square" rtlCol="0">
              <a:spAutoFit/>
            </a:bodyPr>
            <a:lstStyle/>
            <a:p>
              <a:pPr algn="ctr"/>
              <a:r>
                <a:rPr lang="en-US" sz="1300" b="1" dirty="0">
                  <a:latin typeface="Lato" panose="020F0502020204030203" pitchFamily="34" charset="0"/>
                  <a:ea typeface="Lato" panose="020F0502020204030203" pitchFamily="34" charset="0"/>
                  <a:cs typeface="Lato" panose="020F0502020204030203" pitchFamily="34" charset="0"/>
                </a:rPr>
                <a:t>Hanoi University of Science and Technology</a:t>
              </a:r>
              <a:endParaRPr lang="vi-VN" sz="1300" b="1" dirty="0">
                <a:latin typeface="Lato" panose="020F0502020204030203" pitchFamily="34" charset="0"/>
                <a:ea typeface="Lato" panose="020F0502020204030203" pitchFamily="34" charset="0"/>
                <a:cs typeface="Lato" panose="020F0502020204030203" pitchFamily="34" charset="0"/>
              </a:endParaRPr>
            </a:p>
          </p:txBody>
        </p:sp>
        <p:sp>
          <p:nvSpPr>
            <p:cNvPr id="17" name="Hộp Văn bản 16">
              <a:extLst>
                <a:ext uri="{FF2B5EF4-FFF2-40B4-BE49-F238E27FC236}">
                  <a16:creationId xmlns:a16="http://schemas.microsoft.com/office/drawing/2014/main" id="{B0100455-962B-C1B1-E764-6D62B8721E27}"/>
                </a:ext>
              </a:extLst>
            </p:cNvPr>
            <p:cNvSpPr txBox="1"/>
            <p:nvPr/>
          </p:nvSpPr>
          <p:spPr>
            <a:xfrm>
              <a:off x="2894901" y="3182778"/>
              <a:ext cx="2036064" cy="292388"/>
            </a:xfrm>
            <a:prstGeom prst="rect">
              <a:avLst/>
            </a:prstGeom>
            <a:noFill/>
          </p:spPr>
          <p:txBody>
            <a:bodyPr wrap="square" rtlCol="0">
              <a:spAutoFit/>
            </a:bodyPr>
            <a:lstStyle/>
            <a:p>
              <a:pPr algn="ctr"/>
              <a:r>
                <a:rPr lang="en-US" sz="1300" i="1" dirty="0">
                  <a:latin typeface="Lato" panose="020F0502020204030203" pitchFamily="34" charset="0"/>
                  <a:ea typeface="Lato" panose="020F0502020204030203" pitchFamily="34" charset="0"/>
                  <a:cs typeface="Lato" panose="020F0502020204030203" pitchFamily="34" charset="0"/>
                </a:rPr>
                <a:t>Medical Physics</a:t>
              </a:r>
              <a:endParaRPr lang="vi-VN" sz="1300" i="1" dirty="0">
                <a:latin typeface="Lato" panose="020F0502020204030203" pitchFamily="34" charset="0"/>
                <a:ea typeface="Lato" panose="020F0502020204030203" pitchFamily="34" charset="0"/>
                <a:cs typeface="Lato" panose="020F0502020204030203" pitchFamily="34" charset="0"/>
              </a:endParaRPr>
            </a:p>
          </p:txBody>
        </p:sp>
        <p:sp>
          <p:nvSpPr>
            <p:cNvPr id="18" name="Hộp Văn bản 17">
              <a:extLst>
                <a:ext uri="{FF2B5EF4-FFF2-40B4-BE49-F238E27FC236}">
                  <a16:creationId xmlns:a16="http://schemas.microsoft.com/office/drawing/2014/main" id="{E7D1A65F-C5B7-F62F-2430-DC642DF38F11}"/>
                </a:ext>
              </a:extLst>
            </p:cNvPr>
            <p:cNvSpPr txBox="1"/>
            <p:nvPr/>
          </p:nvSpPr>
          <p:spPr>
            <a:xfrm>
              <a:off x="2894900" y="3416808"/>
              <a:ext cx="2036064" cy="292388"/>
            </a:xfrm>
            <a:prstGeom prst="rect">
              <a:avLst/>
            </a:prstGeom>
            <a:noFill/>
          </p:spPr>
          <p:txBody>
            <a:bodyPr wrap="square" rtlCol="0">
              <a:spAutoFit/>
            </a:bodyPr>
            <a:lstStyle/>
            <a:p>
              <a:pPr algn="ctr"/>
              <a:r>
                <a:rPr lang="en-US" sz="1300" i="1" dirty="0">
                  <a:latin typeface="Lato" panose="020F0502020204030203" pitchFamily="34" charset="0"/>
                  <a:ea typeface="Lato" panose="020F0502020204030203" pitchFamily="34" charset="0"/>
                  <a:cs typeface="Lato" panose="020F0502020204030203" pitchFamily="34" charset="0"/>
                </a:rPr>
                <a:t>(2021-2025)</a:t>
              </a:r>
              <a:endParaRPr lang="vi-VN" sz="1300" i="1" dirty="0">
                <a:latin typeface="Lato" panose="020F0502020204030203" pitchFamily="34" charset="0"/>
                <a:ea typeface="Lato" panose="020F0502020204030203" pitchFamily="34" charset="0"/>
                <a:cs typeface="Lato" panose="020F0502020204030203" pitchFamily="34" charset="0"/>
              </a:endParaRPr>
            </a:p>
          </p:txBody>
        </p:sp>
      </p:grpSp>
      <p:pic>
        <p:nvPicPr>
          <p:cNvPr id="22" name="Hình ảnh 21">
            <a:extLst>
              <a:ext uri="{FF2B5EF4-FFF2-40B4-BE49-F238E27FC236}">
                <a16:creationId xmlns:a16="http://schemas.microsoft.com/office/drawing/2014/main" id="{2B6256CF-2E01-E892-1E75-80388419FF22}"/>
              </a:ext>
            </a:extLst>
          </p:cNvPr>
          <p:cNvPicPr>
            <a:picLocks noChangeAspect="1"/>
          </p:cNvPicPr>
          <p:nvPr/>
        </p:nvPicPr>
        <p:blipFill>
          <a:blip r:embed="rId5"/>
          <a:srcRect t="20800" b="10223"/>
          <a:stretch>
            <a:fillRect/>
          </a:stretch>
        </p:blipFill>
        <p:spPr>
          <a:xfrm>
            <a:off x="367597" y="3960009"/>
            <a:ext cx="3997139" cy="1865376"/>
          </a:xfrm>
          <a:prstGeom prst="rect">
            <a:avLst/>
          </a:prstGeom>
        </p:spPr>
      </p:pic>
      <p:pic>
        <p:nvPicPr>
          <p:cNvPr id="24" name="Hình ảnh 23">
            <a:extLst>
              <a:ext uri="{FF2B5EF4-FFF2-40B4-BE49-F238E27FC236}">
                <a16:creationId xmlns:a16="http://schemas.microsoft.com/office/drawing/2014/main" id="{960D423D-65EA-88E9-CCC3-9A90F72889A1}"/>
              </a:ext>
            </a:extLst>
          </p:cNvPr>
          <p:cNvPicPr>
            <a:picLocks noChangeAspect="1"/>
          </p:cNvPicPr>
          <p:nvPr/>
        </p:nvPicPr>
        <p:blipFill>
          <a:blip r:embed="rId6"/>
          <a:stretch>
            <a:fillRect/>
          </a:stretch>
        </p:blipFill>
        <p:spPr>
          <a:xfrm>
            <a:off x="4632669" y="3853708"/>
            <a:ext cx="3468521" cy="2273808"/>
          </a:xfrm>
          <a:prstGeom prst="rect">
            <a:avLst/>
          </a:prstGeom>
        </p:spPr>
      </p:pic>
      <p:pic>
        <p:nvPicPr>
          <p:cNvPr id="28" name="Hình ảnh 27">
            <a:extLst>
              <a:ext uri="{FF2B5EF4-FFF2-40B4-BE49-F238E27FC236}">
                <a16:creationId xmlns:a16="http://schemas.microsoft.com/office/drawing/2014/main" id="{42ACF177-74DC-E3FE-B3FB-D211C4B4CE9F}"/>
              </a:ext>
            </a:extLst>
          </p:cNvPr>
          <p:cNvPicPr>
            <a:picLocks noChangeAspect="1"/>
          </p:cNvPicPr>
          <p:nvPr/>
        </p:nvPicPr>
        <p:blipFill>
          <a:blip r:embed="rId7"/>
          <a:srcRect l="14983" t="35272"/>
          <a:stretch>
            <a:fillRect/>
          </a:stretch>
        </p:blipFill>
        <p:spPr>
          <a:xfrm>
            <a:off x="8361617" y="4102291"/>
            <a:ext cx="3530587" cy="1723094"/>
          </a:xfrm>
          <a:prstGeom prst="rect">
            <a:avLst/>
          </a:prstGeom>
        </p:spPr>
      </p:pic>
      <p:pic>
        <p:nvPicPr>
          <p:cNvPr id="1026" name="Picture 2" descr="Những điều ít biết về bức tranh panorama “Chiến thắng Điện Biên Phủ”">
            <a:extLst>
              <a:ext uri="{FF2B5EF4-FFF2-40B4-BE49-F238E27FC236}">
                <a16:creationId xmlns:a16="http://schemas.microsoft.com/office/drawing/2014/main" id="{11B36C55-0AFC-8405-81F1-5B34377AE9B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08143" y="973608"/>
            <a:ext cx="3312160" cy="24841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Những đổi thay ở Điện Biên – Trường Đại học Ngoại ngữ – Đại học Quốc gia Hà  Nội">
            <a:extLst>
              <a:ext uri="{FF2B5EF4-FFF2-40B4-BE49-F238E27FC236}">
                <a16:creationId xmlns:a16="http://schemas.microsoft.com/office/drawing/2014/main" id="{1ABA01F9-1D84-684D-057A-958CCA825C4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61617" y="1061171"/>
            <a:ext cx="3537775" cy="2396557"/>
          </a:xfrm>
          <a:prstGeom prst="rect">
            <a:avLst/>
          </a:prstGeom>
          <a:noFill/>
          <a:extLst>
            <a:ext uri="{909E8E84-426E-40DD-AFC4-6F175D3DCCD1}">
              <a14:hiddenFill xmlns:a14="http://schemas.microsoft.com/office/drawing/2010/main">
                <a:solidFill>
                  <a:srgbClr val="FFFFFF"/>
                </a:solidFill>
              </a14:hiddenFill>
            </a:ext>
          </a:extLst>
        </p:spPr>
      </p:pic>
      <p:pic>
        <p:nvPicPr>
          <p:cNvPr id="29" name="Hình ảnh 28">
            <a:extLst>
              <a:ext uri="{FF2B5EF4-FFF2-40B4-BE49-F238E27FC236}">
                <a16:creationId xmlns:a16="http://schemas.microsoft.com/office/drawing/2014/main" id="{002ADFB6-839B-3E13-C70C-B8A6BFD701FA}"/>
              </a:ext>
            </a:extLst>
          </p:cNvPr>
          <p:cNvPicPr>
            <a:picLocks noChangeAspect="1"/>
          </p:cNvPicPr>
          <p:nvPr/>
        </p:nvPicPr>
        <p:blipFill>
          <a:blip r:embed="rId10"/>
          <a:stretch>
            <a:fillRect/>
          </a:stretch>
        </p:blipFill>
        <p:spPr>
          <a:xfrm>
            <a:off x="1377696" y="6025372"/>
            <a:ext cx="2244809" cy="674449"/>
          </a:xfrm>
          <a:prstGeom prst="rect">
            <a:avLst/>
          </a:prstGeom>
        </p:spPr>
      </p:pic>
      <p:pic>
        <p:nvPicPr>
          <p:cNvPr id="30" name="Hình ảnh 29">
            <a:extLst>
              <a:ext uri="{FF2B5EF4-FFF2-40B4-BE49-F238E27FC236}">
                <a16:creationId xmlns:a16="http://schemas.microsoft.com/office/drawing/2014/main" id="{60003DA8-9B27-7233-945F-AEBFFBE611A2}"/>
              </a:ext>
            </a:extLst>
          </p:cNvPr>
          <p:cNvPicPr>
            <a:picLocks noChangeAspect="1"/>
          </p:cNvPicPr>
          <p:nvPr/>
        </p:nvPicPr>
        <p:blipFill>
          <a:blip r:embed="rId10"/>
          <a:stretch>
            <a:fillRect/>
          </a:stretch>
        </p:blipFill>
        <p:spPr>
          <a:xfrm>
            <a:off x="280097" y="6025372"/>
            <a:ext cx="2244809" cy="674449"/>
          </a:xfrm>
          <a:prstGeom prst="rect">
            <a:avLst/>
          </a:prstGeom>
        </p:spPr>
      </p:pic>
    </p:spTree>
    <p:extLst>
      <p:ext uri="{BB962C8B-B14F-4D97-AF65-F5344CB8AC3E}">
        <p14:creationId xmlns:p14="http://schemas.microsoft.com/office/powerpoint/2010/main" val="24069129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F602D1-ACC5-CB3F-762A-EB3434BAAB55}"/>
            </a:ext>
          </a:extLst>
        </p:cNvPr>
        <p:cNvGrpSpPr/>
        <p:nvPr/>
      </p:nvGrpSpPr>
      <p:grpSpPr>
        <a:xfrm>
          <a:off x="0" y="0"/>
          <a:ext cx="0" cy="0"/>
          <a:chOff x="0" y="0"/>
          <a:chExt cx="0" cy="0"/>
        </a:xfrm>
      </p:grpSpPr>
      <p:sp>
        <p:nvSpPr>
          <p:cNvPr id="3" name="Chỗ dành sẵn cho Số hiệu Bản chiếu 2">
            <a:extLst>
              <a:ext uri="{FF2B5EF4-FFF2-40B4-BE49-F238E27FC236}">
                <a16:creationId xmlns:a16="http://schemas.microsoft.com/office/drawing/2014/main" id="{49A3913D-3BE3-75F4-AB47-E6F1C024C3D6}"/>
              </a:ext>
            </a:extLst>
          </p:cNvPr>
          <p:cNvSpPr>
            <a:spLocks noGrp="1"/>
          </p:cNvSpPr>
          <p:nvPr>
            <p:ph type="sldNum" sz="quarter" idx="12"/>
          </p:nvPr>
        </p:nvSpPr>
        <p:spPr/>
        <p:txBody>
          <a:bodyPr/>
          <a:lstStyle/>
          <a:p>
            <a:fld id="{9EA0BE3B-158A-4EDF-80DC-E394A0D1600F}" type="slidenum">
              <a:rPr lang="en-US" smtClean="0"/>
              <a:pPr/>
              <a:t>2</a:t>
            </a:fld>
            <a:endParaRPr lang="en-US"/>
          </a:p>
        </p:txBody>
      </p:sp>
      <p:sp>
        <p:nvSpPr>
          <p:cNvPr id="6" name="Title 6">
            <a:extLst>
              <a:ext uri="{FF2B5EF4-FFF2-40B4-BE49-F238E27FC236}">
                <a16:creationId xmlns:a16="http://schemas.microsoft.com/office/drawing/2014/main" id="{B5033D39-040E-ADD3-EEC9-EC2B87724402}"/>
              </a:ext>
            </a:extLst>
          </p:cNvPr>
          <p:cNvSpPr txBox="1">
            <a:spLocks/>
          </p:cNvSpPr>
          <p:nvPr/>
        </p:nvSpPr>
        <p:spPr>
          <a:xfrm>
            <a:off x="1739001" y="2785148"/>
            <a:ext cx="8713998" cy="1751000"/>
          </a:xfrm>
          <a:prstGeom prst="rect">
            <a:avLst/>
          </a:prstGeom>
        </p:spPr>
        <p:txBody>
          <a:bodyPr/>
          <a:lstStyle>
            <a:lvl1pPr algn="l" defTabSz="914400" rtl="0" eaLnBrk="1" latinLnBrk="0" hangingPunct="1">
              <a:lnSpc>
                <a:spcPct val="90000"/>
              </a:lnSpc>
              <a:spcBef>
                <a:spcPct val="0"/>
              </a:spcBef>
              <a:buNone/>
              <a:defRPr sz="5400" b="1" kern="1200">
                <a:solidFill>
                  <a:srgbClr val="C00000"/>
                </a:solidFill>
                <a:latin typeface="Lato" panose="020F0502020204030203" pitchFamily="34" charset="0"/>
                <a:ea typeface="Lato" panose="020F0502020204030203" pitchFamily="34" charset="0"/>
                <a:cs typeface="Lato" panose="020F0502020204030203" pitchFamily="34" charset="0"/>
              </a:defRPr>
            </a:lvl1pPr>
          </a:lstStyle>
          <a:p>
            <a:pPr algn="ctr"/>
            <a:r>
              <a:rPr lang="en-US" sz="4000" dirty="0">
                <a:solidFill>
                  <a:schemeClr val="tx2"/>
                </a:solidFill>
              </a:rPr>
              <a:t>Topic: </a:t>
            </a:r>
            <a:r>
              <a:rPr lang="en-US" sz="4000" dirty="0"/>
              <a:t>Application of Deep Learning in CT image reconstruction from MRI</a:t>
            </a:r>
          </a:p>
        </p:txBody>
      </p:sp>
      <p:pic>
        <p:nvPicPr>
          <p:cNvPr id="11" name="Hình ảnh 10">
            <a:extLst>
              <a:ext uri="{FF2B5EF4-FFF2-40B4-BE49-F238E27FC236}">
                <a16:creationId xmlns:a16="http://schemas.microsoft.com/office/drawing/2014/main" id="{75E8170E-0790-EB70-5182-BE39228232DD}"/>
              </a:ext>
            </a:extLst>
          </p:cNvPr>
          <p:cNvPicPr>
            <a:picLocks noChangeAspect="1"/>
          </p:cNvPicPr>
          <p:nvPr/>
        </p:nvPicPr>
        <p:blipFill>
          <a:blip r:embed="rId3"/>
          <a:stretch>
            <a:fillRect/>
          </a:stretch>
        </p:blipFill>
        <p:spPr>
          <a:xfrm>
            <a:off x="1377696" y="6025372"/>
            <a:ext cx="2244809" cy="674449"/>
          </a:xfrm>
          <a:prstGeom prst="rect">
            <a:avLst/>
          </a:prstGeom>
        </p:spPr>
      </p:pic>
      <p:pic>
        <p:nvPicPr>
          <p:cNvPr id="13" name="Hình ảnh 12">
            <a:extLst>
              <a:ext uri="{FF2B5EF4-FFF2-40B4-BE49-F238E27FC236}">
                <a16:creationId xmlns:a16="http://schemas.microsoft.com/office/drawing/2014/main" id="{45EF8686-A2A9-0D70-BE3F-E055B99BA1E6}"/>
              </a:ext>
            </a:extLst>
          </p:cNvPr>
          <p:cNvPicPr>
            <a:picLocks noChangeAspect="1"/>
          </p:cNvPicPr>
          <p:nvPr/>
        </p:nvPicPr>
        <p:blipFill>
          <a:blip r:embed="rId3"/>
          <a:stretch>
            <a:fillRect/>
          </a:stretch>
        </p:blipFill>
        <p:spPr>
          <a:xfrm>
            <a:off x="280097" y="6025372"/>
            <a:ext cx="2244809" cy="674449"/>
          </a:xfrm>
          <a:prstGeom prst="rect">
            <a:avLst/>
          </a:prstGeom>
        </p:spPr>
      </p:pic>
      <p:pic>
        <p:nvPicPr>
          <p:cNvPr id="8" name="Hình ảnh 7">
            <a:extLst>
              <a:ext uri="{FF2B5EF4-FFF2-40B4-BE49-F238E27FC236}">
                <a16:creationId xmlns:a16="http://schemas.microsoft.com/office/drawing/2014/main" id="{6E1DE45C-2F60-61A7-48EE-05E436A0221F}"/>
              </a:ext>
            </a:extLst>
          </p:cNvPr>
          <p:cNvPicPr>
            <a:picLocks noChangeAspect="1"/>
          </p:cNvPicPr>
          <p:nvPr/>
        </p:nvPicPr>
        <p:blipFill>
          <a:blip r:embed="rId4"/>
          <a:stretch>
            <a:fillRect/>
          </a:stretch>
        </p:blipFill>
        <p:spPr>
          <a:xfrm>
            <a:off x="3760805" y="0"/>
            <a:ext cx="5592475" cy="1295924"/>
          </a:xfrm>
          <a:prstGeom prst="rect">
            <a:avLst/>
          </a:prstGeom>
        </p:spPr>
      </p:pic>
      <p:pic>
        <p:nvPicPr>
          <p:cNvPr id="15" name="Hình ảnh 14">
            <a:extLst>
              <a:ext uri="{FF2B5EF4-FFF2-40B4-BE49-F238E27FC236}">
                <a16:creationId xmlns:a16="http://schemas.microsoft.com/office/drawing/2014/main" id="{43D282C5-2C89-0807-4FAC-E6CE0F90627B}"/>
              </a:ext>
            </a:extLst>
          </p:cNvPr>
          <p:cNvPicPr>
            <a:picLocks noChangeAspect="1"/>
          </p:cNvPicPr>
          <p:nvPr/>
        </p:nvPicPr>
        <p:blipFill>
          <a:blip r:embed="rId5"/>
          <a:stretch>
            <a:fillRect/>
          </a:stretch>
        </p:blipFill>
        <p:spPr>
          <a:xfrm>
            <a:off x="2902296" y="0"/>
            <a:ext cx="858509" cy="1295924"/>
          </a:xfrm>
          <a:prstGeom prst="rect">
            <a:avLst/>
          </a:prstGeom>
        </p:spPr>
      </p:pic>
    </p:spTree>
    <p:extLst>
      <p:ext uri="{BB962C8B-B14F-4D97-AF65-F5344CB8AC3E}">
        <p14:creationId xmlns:p14="http://schemas.microsoft.com/office/powerpoint/2010/main" val="34973818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64AB8-284D-6B91-C5EC-9AEE03CB12E1}"/>
            </a:ext>
          </a:extLst>
        </p:cNvPr>
        <p:cNvGrpSpPr/>
        <p:nvPr/>
      </p:nvGrpSpPr>
      <p:grpSpPr>
        <a:xfrm>
          <a:off x="0" y="0"/>
          <a:ext cx="0" cy="0"/>
          <a:chOff x="0" y="0"/>
          <a:chExt cx="0" cy="0"/>
        </a:xfrm>
      </p:grpSpPr>
      <p:sp>
        <p:nvSpPr>
          <p:cNvPr id="3" name="Chỗ dành sẵn cho Số hiệu Bản chiếu 2">
            <a:extLst>
              <a:ext uri="{FF2B5EF4-FFF2-40B4-BE49-F238E27FC236}">
                <a16:creationId xmlns:a16="http://schemas.microsoft.com/office/drawing/2014/main" id="{47E8F91B-8FC6-EB8E-0348-0A650BB965D9}"/>
              </a:ext>
            </a:extLst>
          </p:cNvPr>
          <p:cNvSpPr>
            <a:spLocks noGrp="1"/>
          </p:cNvSpPr>
          <p:nvPr>
            <p:ph type="sldNum" sz="quarter" idx="12"/>
          </p:nvPr>
        </p:nvSpPr>
        <p:spPr/>
        <p:txBody>
          <a:bodyPr/>
          <a:lstStyle/>
          <a:p>
            <a:fld id="{9EA0BE3B-158A-4EDF-80DC-E394A0D1600F}" type="slidenum">
              <a:rPr lang="en-US" smtClean="0"/>
              <a:pPr/>
              <a:t>3</a:t>
            </a:fld>
            <a:endParaRPr lang="en-US"/>
          </a:p>
        </p:txBody>
      </p:sp>
      <p:grpSp>
        <p:nvGrpSpPr>
          <p:cNvPr id="46" name="Nhóm 45">
            <a:extLst>
              <a:ext uri="{FF2B5EF4-FFF2-40B4-BE49-F238E27FC236}">
                <a16:creationId xmlns:a16="http://schemas.microsoft.com/office/drawing/2014/main" id="{46984AFE-3775-F532-80AE-292189579BCC}"/>
              </a:ext>
            </a:extLst>
          </p:cNvPr>
          <p:cNvGrpSpPr/>
          <p:nvPr/>
        </p:nvGrpSpPr>
        <p:grpSpPr>
          <a:xfrm>
            <a:off x="718166" y="1288734"/>
            <a:ext cx="7183367" cy="4437898"/>
            <a:chOff x="742550" y="1459422"/>
            <a:chExt cx="7183367" cy="4437898"/>
          </a:xfrm>
        </p:grpSpPr>
        <p:pic>
          <p:nvPicPr>
            <p:cNvPr id="5" name="Hình ảnh 4" descr="Ảnh có chứa vòng tròn&#10;&#10;Nội dung do AI tạo ra có thể không chính xác.">
              <a:extLst>
                <a:ext uri="{FF2B5EF4-FFF2-40B4-BE49-F238E27FC236}">
                  <a16:creationId xmlns:a16="http://schemas.microsoft.com/office/drawing/2014/main" id="{1AEB6F0B-4706-CD86-6611-3DF9E54541ED}"/>
                </a:ext>
              </a:extLst>
            </p:cNvPr>
            <p:cNvPicPr>
              <a:picLocks noChangeAspect="1"/>
            </p:cNvPicPr>
            <p:nvPr/>
          </p:nvPicPr>
          <p:blipFill rotWithShape="1">
            <a:blip r:embed="rId3"/>
            <a:srcRect l="4656" t="3573" r="5317" b="6666"/>
            <a:stretch>
              <a:fillRect/>
            </a:stretch>
          </p:blipFill>
          <p:spPr bwMode="auto">
            <a:xfrm>
              <a:off x="1284579" y="1987072"/>
              <a:ext cx="5005400" cy="2437913"/>
            </a:xfrm>
            <a:prstGeom prst="rect">
              <a:avLst/>
            </a:prstGeom>
            <a:ln>
              <a:noFill/>
            </a:ln>
            <a:extLst>
              <a:ext uri="{53640926-AAD7-44D8-BBD7-CCE9431645EC}">
                <a14:shadowObscured xmlns:a14="http://schemas.microsoft.com/office/drawing/2010/main"/>
              </a:ext>
            </a:extLst>
          </p:spPr>
        </p:pic>
        <p:cxnSp>
          <p:nvCxnSpPr>
            <p:cNvPr id="10" name="Đường kết nối Mũi tên Thẳng 9">
              <a:extLst>
                <a:ext uri="{FF2B5EF4-FFF2-40B4-BE49-F238E27FC236}">
                  <a16:creationId xmlns:a16="http://schemas.microsoft.com/office/drawing/2014/main" id="{9F31C58C-EFDA-06E7-CEEA-EA6C48933430}"/>
                </a:ext>
              </a:extLst>
            </p:cNvPr>
            <p:cNvCxnSpPr>
              <a:cxnSpLocks/>
            </p:cNvCxnSpPr>
            <p:nvPr/>
          </p:nvCxnSpPr>
          <p:spPr>
            <a:xfrm flipV="1">
              <a:off x="1956775" y="1951865"/>
              <a:ext cx="0" cy="466142"/>
            </a:xfrm>
            <a:prstGeom prst="straightConnector1">
              <a:avLst/>
            </a:prstGeom>
            <a:ln w="25400">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5">
              <a:extLst>
                <a:ext uri="{FF2B5EF4-FFF2-40B4-BE49-F238E27FC236}">
                  <a16:creationId xmlns:a16="http://schemas.microsoft.com/office/drawing/2014/main" id="{614FD301-23FA-20C6-FAC6-72570E8986B3}"/>
                </a:ext>
              </a:extLst>
            </p:cNvPr>
            <p:cNvSpPr txBox="1"/>
            <p:nvPr/>
          </p:nvSpPr>
          <p:spPr>
            <a:xfrm>
              <a:off x="2480971" y="4388280"/>
              <a:ext cx="2612616" cy="492443"/>
            </a:xfrm>
            <a:prstGeom prst="rect">
              <a:avLst/>
            </a:prstGeom>
            <a:noFill/>
            <a:ln w="25400">
              <a:solidFill>
                <a:schemeClr val="tx1"/>
              </a:solidFill>
            </a:ln>
          </p:spPr>
          <p:txBody>
            <a:bodyPr wrap="square" rtlCol="0">
              <a:spAutoFit/>
            </a:bodyPr>
            <a:lstStyle/>
            <a:p>
              <a:pPr algn="ctr"/>
              <a:r>
                <a:rPr lang="en-US" sz="1300" i="1" kern="100" dirty="0">
                  <a:solidFill>
                    <a:srgbClr val="000000"/>
                  </a:solidFill>
                  <a:latin typeface="Lato" panose="020F0502020204030203" pitchFamily="34" charset="0"/>
                  <a:ea typeface="Lato" panose="020F0502020204030203" pitchFamily="34" charset="0"/>
                  <a:cs typeface="Lato" panose="020F0502020204030203" pitchFamily="34" charset="0"/>
                </a:rPr>
                <a:t>Provides good soft tissue contrast </a:t>
              </a:r>
              <a:r>
                <a:rPr lang="en-US" sz="1300" i="1" kern="100" dirty="0">
                  <a:solidFill>
                    <a:srgbClr val="000000"/>
                  </a:solidFill>
                  <a:effectLst/>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a:t>
              </a:r>
              <a:r>
                <a:rPr lang="en-US" sz="1300" i="1" kern="100" dirty="0">
                  <a:solidFill>
                    <a:srgbClr val="000000"/>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Tumor location is determined</a:t>
              </a:r>
              <a:endParaRPr lang="en-US" sz="1300" i="1" kern="100" dirty="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cxnSp>
          <p:nvCxnSpPr>
            <p:cNvPr id="14" name="Đường kết nối Mũi tên Thẳng 13">
              <a:extLst>
                <a:ext uri="{FF2B5EF4-FFF2-40B4-BE49-F238E27FC236}">
                  <a16:creationId xmlns:a16="http://schemas.microsoft.com/office/drawing/2014/main" id="{B5719711-F216-B169-236D-816714162F8A}"/>
                </a:ext>
              </a:extLst>
            </p:cNvPr>
            <p:cNvCxnSpPr>
              <a:cxnSpLocks/>
              <a:stCxn id="25" idx="2"/>
              <a:endCxn id="12" idx="0"/>
            </p:cNvCxnSpPr>
            <p:nvPr/>
          </p:nvCxnSpPr>
          <p:spPr>
            <a:xfrm>
              <a:off x="3787279" y="3953437"/>
              <a:ext cx="0" cy="434843"/>
            </a:xfrm>
            <a:prstGeom prst="straightConnector1">
              <a:avLst/>
            </a:prstGeom>
            <a:ln w="25400">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5">
              <a:extLst>
                <a:ext uri="{FF2B5EF4-FFF2-40B4-BE49-F238E27FC236}">
                  <a16:creationId xmlns:a16="http://schemas.microsoft.com/office/drawing/2014/main" id="{3B87BF3D-0E2D-ECCA-3314-7D41939C3F21}"/>
                </a:ext>
              </a:extLst>
            </p:cNvPr>
            <p:cNvSpPr txBox="1"/>
            <p:nvPr/>
          </p:nvSpPr>
          <p:spPr>
            <a:xfrm>
              <a:off x="742550" y="1459422"/>
              <a:ext cx="2505095" cy="492443"/>
            </a:xfrm>
            <a:prstGeom prst="rect">
              <a:avLst/>
            </a:prstGeom>
            <a:noFill/>
            <a:ln w="25400">
              <a:solidFill>
                <a:schemeClr val="tx1"/>
              </a:solidFill>
            </a:ln>
          </p:spPr>
          <p:txBody>
            <a:bodyPr wrap="square" rtlCol="0">
              <a:spAutoFit/>
            </a:bodyPr>
            <a:lstStyle/>
            <a:p>
              <a:pPr algn="ctr"/>
              <a:r>
                <a:rPr lang="en-US" sz="1300" i="1" kern="100" dirty="0">
                  <a:solidFill>
                    <a:srgbClr val="000000"/>
                  </a:solidFill>
                  <a:latin typeface="Lato" panose="020F0502020204030203" pitchFamily="34" charset="0"/>
                  <a:ea typeface="Lato" panose="020F0502020204030203" pitchFamily="34" charset="0"/>
                  <a:cs typeface="Lato" panose="020F0502020204030203" pitchFamily="34" charset="0"/>
                </a:rPr>
                <a:t>Provides poor tissue contrast</a:t>
              </a:r>
              <a:r>
                <a:rPr lang="en-US" sz="1300" i="1" kern="100" dirty="0">
                  <a:solidFill>
                    <a:srgbClr val="000000"/>
                  </a:solidFill>
                  <a:effectLst/>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a:t>
              </a:r>
              <a:r>
                <a:rPr lang="en-US" sz="1300" i="1" kern="100" dirty="0">
                  <a:solidFill>
                    <a:srgbClr val="000000"/>
                  </a:solidFill>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Difficult to identify tumors</a:t>
              </a:r>
              <a:endParaRPr lang="vi-VN" sz="1300" kern="100" dirty="0">
                <a:effectLst/>
                <a:latin typeface="Lato" panose="020F0502020204030203" pitchFamily="34" charset="0"/>
                <a:ea typeface="Lato" panose="020F0502020204030203" pitchFamily="34" charset="0"/>
                <a:cs typeface="Lato" panose="020F0502020204030203" pitchFamily="34" charset="0"/>
              </a:endParaRPr>
            </a:p>
          </p:txBody>
        </p:sp>
        <p:sp>
          <p:nvSpPr>
            <p:cNvPr id="22" name="TextBox 5">
              <a:extLst>
                <a:ext uri="{FF2B5EF4-FFF2-40B4-BE49-F238E27FC236}">
                  <a16:creationId xmlns:a16="http://schemas.microsoft.com/office/drawing/2014/main" id="{94E72B8F-342C-DC2F-785C-33C4DC519602}"/>
                </a:ext>
              </a:extLst>
            </p:cNvPr>
            <p:cNvSpPr txBox="1"/>
            <p:nvPr/>
          </p:nvSpPr>
          <p:spPr>
            <a:xfrm>
              <a:off x="2530791" y="5004768"/>
              <a:ext cx="2512976" cy="892552"/>
            </a:xfrm>
            <a:prstGeom prst="rect">
              <a:avLst/>
            </a:prstGeom>
            <a:noFill/>
            <a:ln w="25400">
              <a:solidFill>
                <a:schemeClr val="tx1"/>
              </a:solidFill>
            </a:ln>
          </p:spPr>
          <p:txBody>
            <a:bodyPr wrap="square" rtlCol="0">
              <a:spAutoFit/>
            </a:bodyPr>
            <a:lstStyle/>
            <a:p>
              <a:pPr algn="ctr"/>
              <a:r>
                <a:rPr lang="en-US" sz="1300" i="1" kern="100" dirty="0">
                  <a:solidFill>
                    <a:srgbClr val="000000"/>
                  </a:solidFill>
                  <a:latin typeface="Lato" panose="020F0502020204030203" pitchFamily="34" charset="0"/>
                  <a:ea typeface="Lato" panose="020F0502020204030203" pitchFamily="34" charset="0"/>
                  <a:cs typeface="Lato" panose="020F0502020204030203" pitchFamily="34" charset="0"/>
                </a:rPr>
                <a:t>Provides information on the distribution of X-ray attenuation coefficients, calculates electron density for dose simulation</a:t>
              </a:r>
              <a:endParaRPr lang="vi-VN" sz="1300" kern="100" dirty="0">
                <a:latin typeface="Lato" panose="020F0502020204030203" pitchFamily="34" charset="0"/>
                <a:ea typeface="Lato" panose="020F0502020204030203" pitchFamily="34" charset="0"/>
                <a:cs typeface="Lato" panose="020F0502020204030203" pitchFamily="34" charset="0"/>
              </a:endParaRPr>
            </a:p>
          </p:txBody>
        </p:sp>
        <p:cxnSp>
          <p:nvCxnSpPr>
            <p:cNvPr id="23" name="Đường kết nối: Mũi tên Gấp khúc 22">
              <a:extLst>
                <a:ext uri="{FF2B5EF4-FFF2-40B4-BE49-F238E27FC236}">
                  <a16:creationId xmlns:a16="http://schemas.microsoft.com/office/drawing/2014/main" id="{0E65BAFD-A31C-4889-FB86-5C3887FC00AF}"/>
                </a:ext>
              </a:extLst>
            </p:cNvPr>
            <p:cNvCxnSpPr>
              <a:cxnSpLocks/>
              <a:endCxn id="22" idx="1"/>
            </p:cNvCxnSpPr>
            <p:nvPr/>
          </p:nvCxnSpPr>
          <p:spPr>
            <a:xfrm rot="16200000" flipH="1">
              <a:off x="1344342" y="4264595"/>
              <a:ext cx="1670908" cy="701990"/>
            </a:xfrm>
            <a:prstGeom prst="bentConnector2">
              <a:avLst/>
            </a:prstGeom>
            <a:ln w="25400">
              <a:solidFill>
                <a:srgbClr val="C00000"/>
              </a:solidFill>
              <a:tailEnd type="triangle"/>
            </a:ln>
          </p:spPr>
          <p:style>
            <a:lnRef idx="2">
              <a:schemeClr val="accent1"/>
            </a:lnRef>
            <a:fillRef idx="0">
              <a:schemeClr val="accent1"/>
            </a:fillRef>
            <a:effectRef idx="1">
              <a:schemeClr val="accent1"/>
            </a:effectRef>
            <a:fontRef idx="minor">
              <a:schemeClr val="tx1"/>
            </a:fontRef>
          </p:style>
        </p:cxnSp>
        <p:pic>
          <p:nvPicPr>
            <p:cNvPr id="25" name="Hình ảnh 24">
              <a:extLst>
                <a:ext uri="{FF2B5EF4-FFF2-40B4-BE49-F238E27FC236}">
                  <a16:creationId xmlns:a16="http://schemas.microsoft.com/office/drawing/2014/main" id="{1CB6CFA0-3E70-8D8D-9F3A-DDADE667DAD0}"/>
                </a:ext>
              </a:extLst>
            </p:cNvPr>
            <p:cNvPicPr>
              <a:picLocks noChangeAspect="1"/>
            </p:cNvPicPr>
            <p:nvPr/>
          </p:nvPicPr>
          <p:blipFill>
            <a:blip r:embed="rId4"/>
            <a:srcRect l="49340" t="663" r="698" b="49911"/>
            <a:stretch>
              <a:fillRect/>
            </a:stretch>
          </p:blipFill>
          <p:spPr>
            <a:xfrm>
              <a:off x="3014855" y="2404331"/>
              <a:ext cx="1544848" cy="1549106"/>
            </a:xfrm>
            <a:prstGeom prst="rect">
              <a:avLst/>
            </a:prstGeom>
          </p:spPr>
        </p:pic>
        <p:pic>
          <p:nvPicPr>
            <p:cNvPr id="26" name="Hình ảnh 25">
              <a:extLst>
                <a:ext uri="{FF2B5EF4-FFF2-40B4-BE49-F238E27FC236}">
                  <a16:creationId xmlns:a16="http://schemas.microsoft.com/office/drawing/2014/main" id="{B44AF45C-551F-E1DD-2678-25D117B6EA0C}"/>
                </a:ext>
              </a:extLst>
            </p:cNvPr>
            <p:cNvPicPr>
              <a:picLocks noChangeAspect="1"/>
            </p:cNvPicPr>
            <p:nvPr/>
          </p:nvPicPr>
          <p:blipFill>
            <a:blip r:embed="rId4"/>
            <a:srcRect r="49730" b="49719"/>
            <a:stretch>
              <a:fillRect/>
            </a:stretch>
          </p:blipFill>
          <p:spPr>
            <a:xfrm>
              <a:off x="1187722" y="2411309"/>
              <a:ext cx="1538106" cy="1545617"/>
            </a:xfrm>
            <a:prstGeom prst="rect">
              <a:avLst/>
            </a:prstGeom>
          </p:spPr>
        </p:pic>
        <p:pic>
          <p:nvPicPr>
            <p:cNvPr id="28" name="Hình ảnh 27">
              <a:extLst>
                <a:ext uri="{FF2B5EF4-FFF2-40B4-BE49-F238E27FC236}">
                  <a16:creationId xmlns:a16="http://schemas.microsoft.com/office/drawing/2014/main" id="{4876E1D2-A8CB-22F5-D749-79D6E1E60A0B}"/>
                </a:ext>
              </a:extLst>
            </p:cNvPr>
            <p:cNvPicPr>
              <a:picLocks noChangeAspect="1"/>
            </p:cNvPicPr>
            <p:nvPr/>
          </p:nvPicPr>
          <p:blipFill>
            <a:blip r:embed="rId4"/>
            <a:srcRect l="612" t="50151" r="802" b="982"/>
            <a:stretch>
              <a:fillRect/>
            </a:stretch>
          </p:blipFill>
          <p:spPr>
            <a:xfrm>
              <a:off x="4793663" y="2411310"/>
              <a:ext cx="3132254" cy="1559862"/>
            </a:xfrm>
            <a:prstGeom prst="rect">
              <a:avLst/>
            </a:prstGeom>
          </p:spPr>
        </p:pic>
        <p:pic>
          <p:nvPicPr>
            <p:cNvPr id="29" name="Hình ảnh 28">
              <a:extLst>
                <a:ext uri="{FF2B5EF4-FFF2-40B4-BE49-F238E27FC236}">
                  <a16:creationId xmlns:a16="http://schemas.microsoft.com/office/drawing/2014/main" id="{12EA7009-08E2-1DB5-965F-77D6F21DA194}"/>
                </a:ext>
              </a:extLst>
            </p:cNvPr>
            <p:cNvPicPr>
              <a:picLocks noChangeAspect="1"/>
            </p:cNvPicPr>
            <p:nvPr/>
          </p:nvPicPr>
          <p:blipFill>
            <a:blip r:embed="rId5"/>
            <a:stretch>
              <a:fillRect/>
            </a:stretch>
          </p:blipFill>
          <p:spPr>
            <a:xfrm>
              <a:off x="5024630" y="3956926"/>
              <a:ext cx="1991003" cy="394778"/>
            </a:xfrm>
            <a:prstGeom prst="rect">
              <a:avLst/>
            </a:prstGeom>
          </p:spPr>
        </p:pic>
        <p:sp>
          <p:nvSpPr>
            <p:cNvPr id="30" name="TextBox 5">
              <a:extLst>
                <a:ext uri="{FF2B5EF4-FFF2-40B4-BE49-F238E27FC236}">
                  <a16:creationId xmlns:a16="http://schemas.microsoft.com/office/drawing/2014/main" id="{F1805DD0-4DB6-88CC-7824-F1B6D108457F}"/>
                </a:ext>
              </a:extLst>
            </p:cNvPr>
            <p:cNvSpPr txBox="1"/>
            <p:nvPr/>
          </p:nvSpPr>
          <p:spPr>
            <a:xfrm>
              <a:off x="5159887" y="1740850"/>
              <a:ext cx="2398976" cy="492443"/>
            </a:xfrm>
            <a:prstGeom prst="rect">
              <a:avLst/>
            </a:prstGeom>
            <a:noFill/>
            <a:ln w="25400">
              <a:solidFill>
                <a:schemeClr val="tx1"/>
              </a:solidFill>
            </a:ln>
          </p:spPr>
          <p:txBody>
            <a:bodyPr wrap="square" rtlCol="0">
              <a:spAutoFit/>
            </a:bodyPr>
            <a:lstStyle/>
            <a:p>
              <a:pPr algn="ctr"/>
              <a:r>
                <a:rPr lang="en-US" sz="1300" i="1" kern="100" dirty="0">
                  <a:solidFill>
                    <a:srgbClr val="000000"/>
                  </a:solidFill>
                  <a:latin typeface="Lato" panose="020F0502020204030203" pitchFamily="34" charset="0"/>
                  <a:ea typeface="Lato" panose="020F0502020204030203" pitchFamily="34" charset="0"/>
                  <a:cs typeface="Lato" panose="020F0502020204030203" pitchFamily="34" charset="0"/>
                </a:rPr>
                <a:t>Precisely localize the tumor location for planning</a:t>
              </a:r>
              <a:endParaRPr lang="vi-VN" sz="1300" kern="100" dirty="0">
                <a:effectLst/>
                <a:latin typeface="Lato" panose="020F0502020204030203" pitchFamily="34" charset="0"/>
                <a:ea typeface="Lato" panose="020F0502020204030203" pitchFamily="34" charset="0"/>
                <a:cs typeface="Lato" panose="020F0502020204030203" pitchFamily="34" charset="0"/>
              </a:endParaRPr>
            </a:p>
          </p:txBody>
        </p:sp>
        <p:sp>
          <p:nvSpPr>
            <p:cNvPr id="31" name="Hình chữ nhật: Góc Tròn 30">
              <a:extLst>
                <a:ext uri="{FF2B5EF4-FFF2-40B4-BE49-F238E27FC236}">
                  <a16:creationId xmlns:a16="http://schemas.microsoft.com/office/drawing/2014/main" id="{8ACF36F6-ED6C-C67B-E804-CF1095A69A55}"/>
                </a:ext>
              </a:extLst>
            </p:cNvPr>
            <p:cNvSpPr/>
            <p:nvPr/>
          </p:nvSpPr>
          <p:spPr>
            <a:xfrm>
              <a:off x="5358794" y="4002309"/>
              <a:ext cx="1991003" cy="309925"/>
            </a:xfrm>
            <a:prstGeom prst="roundRect">
              <a:avLst/>
            </a:prstGeom>
            <a:solidFill>
              <a:srgbClr val="CC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1E1E1E"/>
                  </a:solidFill>
                  <a:latin typeface="Lato" panose="020F0502020204030203" pitchFamily="34" charset="0"/>
                  <a:ea typeface="Lato" panose="020F0502020204030203" pitchFamily="34" charset="0"/>
                  <a:cs typeface="Lato" panose="020F0502020204030203" pitchFamily="34" charset="0"/>
                </a:rPr>
                <a:t>Fused Image</a:t>
              </a:r>
              <a:endParaRPr lang="vi-VN" sz="1100" b="1" dirty="0">
                <a:solidFill>
                  <a:srgbClr val="1E1E1E"/>
                </a:solidFill>
                <a:latin typeface="Lato" panose="020F0502020204030203" pitchFamily="34" charset="0"/>
                <a:ea typeface="Lato" panose="020F0502020204030203" pitchFamily="34" charset="0"/>
                <a:cs typeface="Lato" panose="020F0502020204030203" pitchFamily="34" charset="0"/>
              </a:endParaRPr>
            </a:p>
          </p:txBody>
        </p:sp>
        <p:cxnSp>
          <p:nvCxnSpPr>
            <p:cNvPr id="32" name="Đường kết nối Mũi tên Thẳng 31">
              <a:extLst>
                <a:ext uri="{FF2B5EF4-FFF2-40B4-BE49-F238E27FC236}">
                  <a16:creationId xmlns:a16="http://schemas.microsoft.com/office/drawing/2014/main" id="{8BA61646-1CE0-D0B5-DCA1-FA6D66C336B1}"/>
                </a:ext>
              </a:extLst>
            </p:cNvPr>
            <p:cNvCxnSpPr>
              <a:cxnSpLocks/>
              <a:stCxn id="28" idx="0"/>
              <a:endCxn id="30" idx="2"/>
            </p:cNvCxnSpPr>
            <p:nvPr/>
          </p:nvCxnSpPr>
          <p:spPr>
            <a:xfrm flipH="1" flipV="1">
              <a:off x="6359375" y="2233293"/>
              <a:ext cx="415" cy="178017"/>
            </a:xfrm>
            <a:prstGeom prst="straightConnector1">
              <a:avLst/>
            </a:prstGeom>
            <a:ln w="25400">
              <a:solidFill>
                <a:srgbClr val="C00000"/>
              </a:solidFill>
              <a:tailEnd type="triangle"/>
            </a:ln>
          </p:spPr>
          <p:style>
            <a:lnRef idx="2">
              <a:schemeClr val="accent1"/>
            </a:lnRef>
            <a:fillRef idx="0">
              <a:schemeClr val="accent1"/>
            </a:fillRef>
            <a:effectRef idx="1">
              <a:schemeClr val="accent1"/>
            </a:effectRef>
            <a:fontRef idx="minor">
              <a:schemeClr val="tx1"/>
            </a:fontRef>
          </p:style>
        </p:cxnSp>
      </p:grpSp>
      <p:sp>
        <p:nvSpPr>
          <p:cNvPr id="24" name="Title 1">
            <a:extLst>
              <a:ext uri="{FF2B5EF4-FFF2-40B4-BE49-F238E27FC236}">
                <a16:creationId xmlns:a16="http://schemas.microsoft.com/office/drawing/2014/main" id="{8050594E-4C63-DD1F-0AA1-1147C84B10FC}"/>
              </a:ext>
            </a:extLst>
          </p:cNvPr>
          <p:cNvSpPr>
            <a:spLocks noGrp="1"/>
          </p:cNvSpPr>
          <p:nvPr>
            <p:ph type="title"/>
          </p:nvPr>
        </p:nvSpPr>
        <p:spPr>
          <a:xfrm>
            <a:off x="338736" y="112543"/>
            <a:ext cx="11514528" cy="436098"/>
          </a:xfrm>
        </p:spPr>
        <p:txBody>
          <a:bodyPr>
            <a:normAutofit fontScale="90000"/>
          </a:bodyPr>
          <a:lstStyle/>
          <a:p>
            <a:r>
              <a:rPr lang="en-US" dirty="0"/>
              <a:t>1. INTRODUCTION</a:t>
            </a:r>
          </a:p>
        </p:txBody>
      </p:sp>
      <p:pic>
        <p:nvPicPr>
          <p:cNvPr id="36" name="Hình ảnh 35">
            <a:extLst>
              <a:ext uri="{FF2B5EF4-FFF2-40B4-BE49-F238E27FC236}">
                <a16:creationId xmlns:a16="http://schemas.microsoft.com/office/drawing/2014/main" id="{FACAAAD3-AADA-4ED0-7BD3-0756C937408D}"/>
              </a:ext>
            </a:extLst>
          </p:cNvPr>
          <p:cNvPicPr>
            <a:picLocks noChangeAspect="1"/>
          </p:cNvPicPr>
          <p:nvPr/>
        </p:nvPicPr>
        <p:blipFill>
          <a:blip r:embed="rId6"/>
          <a:stretch>
            <a:fillRect/>
          </a:stretch>
        </p:blipFill>
        <p:spPr>
          <a:xfrm>
            <a:off x="8386754" y="2062605"/>
            <a:ext cx="3243641" cy="2312018"/>
          </a:xfrm>
          <a:prstGeom prst="rect">
            <a:avLst/>
          </a:prstGeom>
        </p:spPr>
      </p:pic>
      <p:cxnSp>
        <p:nvCxnSpPr>
          <p:cNvPr id="47" name="Đường kết nối Mũi tên Thẳng 46">
            <a:extLst>
              <a:ext uri="{FF2B5EF4-FFF2-40B4-BE49-F238E27FC236}">
                <a16:creationId xmlns:a16="http://schemas.microsoft.com/office/drawing/2014/main" id="{D2F097A1-4674-18FE-4499-70536C042907}"/>
              </a:ext>
            </a:extLst>
          </p:cNvPr>
          <p:cNvCxnSpPr>
            <a:cxnSpLocks/>
            <a:stCxn id="49" idx="2"/>
            <a:endCxn id="48" idx="0"/>
          </p:cNvCxnSpPr>
          <p:nvPr/>
        </p:nvCxnSpPr>
        <p:spPr>
          <a:xfrm flipH="1">
            <a:off x="10034004" y="5018766"/>
            <a:ext cx="1" cy="21542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8" name="TextBox 5">
            <a:extLst>
              <a:ext uri="{FF2B5EF4-FFF2-40B4-BE49-F238E27FC236}">
                <a16:creationId xmlns:a16="http://schemas.microsoft.com/office/drawing/2014/main" id="{4F415FE4-023C-E4FF-9AE7-7395812C18EB}"/>
              </a:ext>
            </a:extLst>
          </p:cNvPr>
          <p:cNvSpPr txBox="1"/>
          <p:nvPr/>
        </p:nvSpPr>
        <p:spPr>
          <a:xfrm>
            <a:off x="9300350" y="5234189"/>
            <a:ext cx="1467308" cy="492443"/>
          </a:xfrm>
          <a:prstGeom prst="rect">
            <a:avLst/>
          </a:prstGeom>
          <a:noFill/>
          <a:ln w="25400">
            <a:solidFill>
              <a:schemeClr val="tx1"/>
            </a:solidFill>
          </a:ln>
        </p:spPr>
        <p:txBody>
          <a:bodyPr wrap="square" rtlCol="0">
            <a:spAutoFit/>
          </a:bodyPr>
          <a:lstStyle/>
          <a:p>
            <a:pPr algn="ctr"/>
            <a:r>
              <a:rPr lang="en-US" sz="1300" i="1" kern="100" dirty="0">
                <a:solidFill>
                  <a:srgbClr val="000000"/>
                </a:solidFill>
                <a:latin typeface="Lato" panose="020F0502020204030203" pitchFamily="34" charset="0"/>
                <a:ea typeface="Lato" panose="020F0502020204030203" pitchFamily="34" charset="0"/>
                <a:cs typeface="Lato" panose="020F0502020204030203" pitchFamily="34" charset="0"/>
              </a:rPr>
              <a:t>Affects image quality</a:t>
            </a:r>
            <a:endParaRPr lang="vi-VN" sz="1300" kern="100" dirty="0">
              <a:effectLst/>
              <a:latin typeface="Lato" panose="020F0502020204030203" pitchFamily="34" charset="0"/>
              <a:ea typeface="Lato" panose="020F0502020204030203" pitchFamily="34" charset="0"/>
              <a:cs typeface="Lato" panose="020F0502020204030203" pitchFamily="34" charset="0"/>
            </a:endParaRPr>
          </a:p>
        </p:txBody>
      </p:sp>
      <p:sp>
        <p:nvSpPr>
          <p:cNvPr id="49" name="TextBox 5">
            <a:extLst>
              <a:ext uri="{FF2B5EF4-FFF2-40B4-BE49-F238E27FC236}">
                <a16:creationId xmlns:a16="http://schemas.microsoft.com/office/drawing/2014/main" id="{9251C024-80DB-FD5D-276F-FC75A9F09585}"/>
              </a:ext>
            </a:extLst>
          </p:cNvPr>
          <p:cNvSpPr txBox="1"/>
          <p:nvPr/>
        </p:nvSpPr>
        <p:spPr>
          <a:xfrm>
            <a:off x="9502713" y="4526323"/>
            <a:ext cx="1062583" cy="492443"/>
          </a:xfrm>
          <a:prstGeom prst="rect">
            <a:avLst/>
          </a:prstGeom>
          <a:noFill/>
          <a:ln w="25400">
            <a:solidFill>
              <a:schemeClr val="tx1"/>
            </a:solidFill>
          </a:ln>
        </p:spPr>
        <p:txBody>
          <a:bodyPr wrap="square" rtlCol="0">
            <a:spAutoFit/>
          </a:bodyPr>
          <a:lstStyle/>
          <a:p>
            <a:pPr algn="ctr"/>
            <a:r>
              <a:rPr lang="en-US" sz="1300" i="1" kern="100" dirty="0">
                <a:solidFill>
                  <a:srgbClr val="000000"/>
                </a:solidFill>
                <a:latin typeface="Lato" panose="020F0502020204030203" pitchFamily="34" charset="0"/>
                <a:ea typeface="Lato" panose="020F0502020204030203" pitchFamily="34" charset="0"/>
                <a:cs typeface="Lato" panose="020F0502020204030203" pitchFamily="34" charset="0"/>
              </a:rPr>
              <a:t>Prone to errors</a:t>
            </a:r>
            <a:endParaRPr lang="vi-VN" sz="1300" kern="100" dirty="0">
              <a:effectLst/>
              <a:latin typeface="Lato" panose="020F0502020204030203" pitchFamily="34" charset="0"/>
              <a:ea typeface="Lato" panose="020F0502020204030203" pitchFamily="34" charset="0"/>
              <a:cs typeface="Lato" panose="020F0502020204030203" pitchFamily="34" charset="0"/>
            </a:endParaRPr>
          </a:p>
        </p:txBody>
      </p:sp>
      <p:pic>
        <p:nvPicPr>
          <p:cNvPr id="50" name="Hình ảnh 49">
            <a:extLst>
              <a:ext uri="{FF2B5EF4-FFF2-40B4-BE49-F238E27FC236}">
                <a16:creationId xmlns:a16="http://schemas.microsoft.com/office/drawing/2014/main" id="{95A430DC-E678-CBF6-D789-5CBBF523554F}"/>
              </a:ext>
            </a:extLst>
          </p:cNvPr>
          <p:cNvPicPr>
            <a:picLocks noChangeAspect="1"/>
          </p:cNvPicPr>
          <p:nvPr/>
        </p:nvPicPr>
        <p:blipFill>
          <a:blip r:embed="rId7"/>
          <a:srcRect t="12775" b="-1"/>
          <a:stretch>
            <a:fillRect/>
          </a:stretch>
        </p:blipFill>
        <p:spPr>
          <a:xfrm>
            <a:off x="1377696" y="6111529"/>
            <a:ext cx="2244809" cy="588292"/>
          </a:xfrm>
          <a:prstGeom prst="rect">
            <a:avLst/>
          </a:prstGeom>
        </p:spPr>
      </p:pic>
      <p:pic>
        <p:nvPicPr>
          <p:cNvPr id="51" name="Hình ảnh 50">
            <a:extLst>
              <a:ext uri="{FF2B5EF4-FFF2-40B4-BE49-F238E27FC236}">
                <a16:creationId xmlns:a16="http://schemas.microsoft.com/office/drawing/2014/main" id="{9F64EAD8-F68F-2920-D108-6D5FD76C3BDB}"/>
              </a:ext>
            </a:extLst>
          </p:cNvPr>
          <p:cNvPicPr>
            <a:picLocks noChangeAspect="1"/>
          </p:cNvPicPr>
          <p:nvPr/>
        </p:nvPicPr>
        <p:blipFill>
          <a:blip r:embed="rId7"/>
          <a:srcRect t="12775" b="-1"/>
          <a:stretch>
            <a:fillRect/>
          </a:stretch>
        </p:blipFill>
        <p:spPr>
          <a:xfrm>
            <a:off x="280097" y="6111529"/>
            <a:ext cx="2244809" cy="588292"/>
          </a:xfrm>
          <a:prstGeom prst="rect">
            <a:avLst/>
          </a:prstGeom>
        </p:spPr>
      </p:pic>
    </p:spTree>
    <p:extLst>
      <p:ext uri="{BB962C8B-B14F-4D97-AF65-F5344CB8AC3E}">
        <p14:creationId xmlns:p14="http://schemas.microsoft.com/office/powerpoint/2010/main" val="20141046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023A0-B363-1411-BC80-4D14CEFD6E8B}"/>
            </a:ext>
          </a:extLst>
        </p:cNvPr>
        <p:cNvGrpSpPr/>
        <p:nvPr/>
      </p:nvGrpSpPr>
      <p:grpSpPr>
        <a:xfrm>
          <a:off x="0" y="0"/>
          <a:ext cx="0" cy="0"/>
          <a:chOff x="0" y="0"/>
          <a:chExt cx="0" cy="0"/>
        </a:xfrm>
      </p:grpSpPr>
      <p:pic>
        <p:nvPicPr>
          <p:cNvPr id="6" name="Hình ảnh 5">
            <a:extLst>
              <a:ext uri="{FF2B5EF4-FFF2-40B4-BE49-F238E27FC236}">
                <a16:creationId xmlns:a16="http://schemas.microsoft.com/office/drawing/2014/main" id="{070B65BC-D8CC-AD4E-9B77-5EA925D91E81}"/>
              </a:ext>
            </a:extLst>
          </p:cNvPr>
          <p:cNvPicPr>
            <a:picLocks noChangeAspect="1"/>
          </p:cNvPicPr>
          <p:nvPr/>
        </p:nvPicPr>
        <p:blipFill>
          <a:blip r:embed="rId3"/>
          <a:stretch>
            <a:fillRect/>
          </a:stretch>
        </p:blipFill>
        <p:spPr>
          <a:xfrm>
            <a:off x="967383" y="1380770"/>
            <a:ext cx="4346409" cy="3676067"/>
          </a:xfrm>
          <a:prstGeom prst="rect">
            <a:avLst/>
          </a:prstGeom>
        </p:spPr>
      </p:pic>
      <p:sp>
        <p:nvSpPr>
          <p:cNvPr id="2" name="Title 1">
            <a:extLst>
              <a:ext uri="{FF2B5EF4-FFF2-40B4-BE49-F238E27FC236}">
                <a16:creationId xmlns:a16="http://schemas.microsoft.com/office/drawing/2014/main" id="{416F4B68-5B0F-479D-57B2-D47FEE6955F1}"/>
              </a:ext>
            </a:extLst>
          </p:cNvPr>
          <p:cNvSpPr>
            <a:spLocks noGrp="1"/>
          </p:cNvSpPr>
          <p:nvPr>
            <p:ph type="title"/>
          </p:nvPr>
        </p:nvSpPr>
        <p:spPr/>
        <p:txBody>
          <a:bodyPr>
            <a:normAutofit fontScale="90000"/>
          </a:bodyPr>
          <a:lstStyle/>
          <a:p>
            <a:r>
              <a:rPr lang="en-US" dirty="0"/>
              <a:t>2. DEEP LEARNING IN MEDICAL IMAGING</a:t>
            </a:r>
          </a:p>
        </p:txBody>
      </p:sp>
      <p:sp>
        <p:nvSpPr>
          <p:cNvPr id="5" name="Chỗ dành sẵn cho Số hiệu Bản chiếu 4">
            <a:extLst>
              <a:ext uri="{FF2B5EF4-FFF2-40B4-BE49-F238E27FC236}">
                <a16:creationId xmlns:a16="http://schemas.microsoft.com/office/drawing/2014/main" id="{3614AD8B-4223-8CD5-D5A5-77EF538615B5}"/>
              </a:ext>
            </a:extLst>
          </p:cNvPr>
          <p:cNvSpPr>
            <a:spLocks noGrp="1"/>
          </p:cNvSpPr>
          <p:nvPr>
            <p:ph type="sldNum" sz="quarter" idx="12"/>
          </p:nvPr>
        </p:nvSpPr>
        <p:spPr/>
        <p:txBody>
          <a:bodyPr/>
          <a:lstStyle/>
          <a:p>
            <a:fld id="{9EA0BE3B-158A-4EDF-80DC-E394A0D1600F}" type="slidenum">
              <a:rPr lang="en-US" smtClean="0"/>
              <a:pPr/>
              <a:t>4</a:t>
            </a:fld>
            <a:endParaRPr lang="en-US"/>
          </a:p>
        </p:txBody>
      </p:sp>
      <p:sp>
        <p:nvSpPr>
          <p:cNvPr id="29" name="TextBox 18">
            <a:extLst>
              <a:ext uri="{FF2B5EF4-FFF2-40B4-BE49-F238E27FC236}">
                <a16:creationId xmlns:a16="http://schemas.microsoft.com/office/drawing/2014/main" id="{3D1F352D-E727-9CA2-BB17-21488376FA11}"/>
              </a:ext>
            </a:extLst>
          </p:cNvPr>
          <p:cNvSpPr txBox="1"/>
          <p:nvPr/>
        </p:nvSpPr>
        <p:spPr>
          <a:xfrm>
            <a:off x="6187439" y="3487014"/>
            <a:ext cx="5350864" cy="492443"/>
          </a:xfrm>
          <a:prstGeom prst="rect">
            <a:avLst/>
          </a:prstGeom>
          <a:noFill/>
          <a:ln w="25400">
            <a:solidFill>
              <a:schemeClr val="tx1"/>
            </a:solidFill>
          </a:ln>
        </p:spPr>
        <p:txBody>
          <a:bodyPr wrap="square" rtlCol="0">
            <a:spAutoFit/>
          </a:bodyPr>
          <a:lstStyle/>
          <a:p>
            <a:pPr algn="ctr"/>
            <a:r>
              <a:rPr lang="en-US" sz="1300" i="1" dirty="0">
                <a:latin typeface="Lato" panose="020F0502020204030203" pitchFamily="34" charset="0"/>
                <a:ea typeface="Lato" panose="020F0502020204030203" pitchFamily="34" charset="0"/>
                <a:cs typeface="Lato" panose="020F0502020204030203" pitchFamily="34" charset="0"/>
              </a:rPr>
              <a:t>Number of research papers on deep learning methods for generating synthetic CT from MRI in radiotherapy per year</a:t>
            </a:r>
            <a:endParaRPr lang="vi-VN" sz="1300" i="1" dirty="0">
              <a:latin typeface="Lato" panose="020F0502020204030203" pitchFamily="34" charset="0"/>
              <a:ea typeface="Lato" panose="020F0502020204030203" pitchFamily="34" charset="0"/>
              <a:cs typeface="Lato" panose="020F0502020204030203" pitchFamily="34" charset="0"/>
            </a:endParaRPr>
          </a:p>
        </p:txBody>
      </p:sp>
      <p:pic>
        <p:nvPicPr>
          <p:cNvPr id="30" name="Hình ảnh 29">
            <a:extLst>
              <a:ext uri="{FF2B5EF4-FFF2-40B4-BE49-F238E27FC236}">
                <a16:creationId xmlns:a16="http://schemas.microsoft.com/office/drawing/2014/main" id="{28589E6C-8643-00BE-4ED6-3AC4DAA87FF2}"/>
              </a:ext>
            </a:extLst>
          </p:cNvPr>
          <p:cNvPicPr>
            <a:picLocks noChangeAspect="1"/>
          </p:cNvPicPr>
          <p:nvPr/>
        </p:nvPicPr>
        <p:blipFill>
          <a:blip r:embed="rId4"/>
          <a:stretch>
            <a:fillRect/>
          </a:stretch>
        </p:blipFill>
        <p:spPr>
          <a:xfrm>
            <a:off x="6084425" y="1253783"/>
            <a:ext cx="5757264" cy="2175217"/>
          </a:xfrm>
          <a:prstGeom prst="rect">
            <a:avLst/>
          </a:prstGeom>
        </p:spPr>
      </p:pic>
      <p:sp>
        <p:nvSpPr>
          <p:cNvPr id="31" name="TextBox 18">
            <a:extLst>
              <a:ext uri="{FF2B5EF4-FFF2-40B4-BE49-F238E27FC236}">
                <a16:creationId xmlns:a16="http://schemas.microsoft.com/office/drawing/2014/main" id="{EDBEF3D7-F181-74E2-5EE3-98E095990FD4}"/>
              </a:ext>
            </a:extLst>
          </p:cNvPr>
          <p:cNvSpPr txBox="1"/>
          <p:nvPr/>
        </p:nvSpPr>
        <p:spPr>
          <a:xfrm>
            <a:off x="327161" y="5619086"/>
            <a:ext cx="11514528" cy="492443"/>
          </a:xfrm>
          <a:prstGeom prst="rect">
            <a:avLst/>
          </a:prstGeom>
          <a:noFill/>
          <a:ln w="25400">
            <a:noFill/>
          </a:ln>
        </p:spPr>
        <p:txBody>
          <a:bodyPr wrap="square" rtlCol="0">
            <a:spAutoFit/>
          </a:bodyPr>
          <a:lstStyle/>
          <a:p>
            <a:r>
              <a:rPr lang="en-US" sz="1300" i="1" dirty="0">
                <a:latin typeface="Lato" panose="020F0502020204030203" pitchFamily="34" charset="0"/>
                <a:ea typeface="Lato" panose="020F0502020204030203" pitchFamily="34" charset="0"/>
                <a:cs typeface="Lato" panose="020F0502020204030203" pitchFamily="34" charset="0"/>
              </a:rPr>
              <a:t>M. Boulanger, Jean-Claude Nunes, H. </a:t>
            </a:r>
            <a:r>
              <a:rPr lang="en-US" sz="1300" i="1" dirty="0" err="1">
                <a:latin typeface="Lato" panose="020F0502020204030203" pitchFamily="34" charset="0"/>
                <a:ea typeface="Lato" panose="020F0502020204030203" pitchFamily="34" charset="0"/>
                <a:cs typeface="Lato" panose="020F0502020204030203" pitchFamily="34" charset="0"/>
              </a:rPr>
              <a:t>Chourak</a:t>
            </a:r>
            <a:r>
              <a:rPr lang="en-US" sz="1300" i="1" dirty="0">
                <a:latin typeface="Lato" panose="020F0502020204030203" pitchFamily="34" charset="0"/>
                <a:ea typeface="Lato" panose="020F0502020204030203" pitchFamily="34" charset="0"/>
                <a:cs typeface="Lato" panose="020F0502020204030203" pitchFamily="34" charset="0"/>
              </a:rPr>
              <a:t>, A. Largent, S. Tahri, O. Acosta, R. De </a:t>
            </a:r>
            <a:r>
              <a:rPr lang="en-US" sz="1300" i="1" dirty="0" err="1">
                <a:latin typeface="Lato" panose="020F0502020204030203" pitchFamily="34" charset="0"/>
                <a:ea typeface="Lato" panose="020F0502020204030203" pitchFamily="34" charset="0"/>
                <a:cs typeface="Lato" panose="020F0502020204030203" pitchFamily="34" charset="0"/>
              </a:rPr>
              <a:t>Crevoisier</a:t>
            </a:r>
            <a:r>
              <a:rPr lang="en-US" sz="1300" i="1" dirty="0">
                <a:latin typeface="Lato" panose="020F0502020204030203" pitchFamily="34" charset="0"/>
                <a:ea typeface="Lato" panose="020F0502020204030203" pitchFamily="34" charset="0"/>
                <a:cs typeface="Lato" panose="020F0502020204030203" pitchFamily="34" charset="0"/>
              </a:rPr>
              <a:t>, C. Lafond, A. </a:t>
            </a:r>
            <a:r>
              <a:rPr lang="en-US" sz="1300" i="1" dirty="0" err="1">
                <a:latin typeface="Lato" panose="020F0502020204030203" pitchFamily="34" charset="0"/>
                <a:ea typeface="Lato" panose="020F0502020204030203" pitchFamily="34" charset="0"/>
                <a:cs typeface="Lato" panose="020F0502020204030203" pitchFamily="34" charset="0"/>
              </a:rPr>
              <a:t>Barateau</a:t>
            </a:r>
            <a:r>
              <a:rPr lang="en-US" sz="1300" i="1" dirty="0">
                <a:latin typeface="Lato" panose="020F0502020204030203" pitchFamily="34" charset="0"/>
                <a:ea typeface="Lato" panose="020F0502020204030203" pitchFamily="34" charset="0"/>
                <a:cs typeface="Lato" panose="020F0502020204030203" pitchFamily="34" charset="0"/>
              </a:rPr>
              <a:t>, Deep learning methods to generate synthetic CT from MRI in radiotherapy: A literature review, Physica Medica, 2021.</a:t>
            </a:r>
          </a:p>
        </p:txBody>
      </p:sp>
      <p:pic>
        <p:nvPicPr>
          <p:cNvPr id="35" name="Hình ảnh 34">
            <a:extLst>
              <a:ext uri="{FF2B5EF4-FFF2-40B4-BE49-F238E27FC236}">
                <a16:creationId xmlns:a16="http://schemas.microsoft.com/office/drawing/2014/main" id="{0030AE46-5C70-CD14-D99F-1446629621BC}"/>
              </a:ext>
            </a:extLst>
          </p:cNvPr>
          <p:cNvPicPr>
            <a:picLocks noChangeAspect="1"/>
          </p:cNvPicPr>
          <p:nvPr/>
        </p:nvPicPr>
        <p:blipFill>
          <a:blip r:embed="rId5"/>
          <a:srcRect t="12775" b="-1"/>
          <a:stretch>
            <a:fillRect/>
          </a:stretch>
        </p:blipFill>
        <p:spPr>
          <a:xfrm>
            <a:off x="1377696" y="6111529"/>
            <a:ext cx="2244809" cy="588292"/>
          </a:xfrm>
          <a:prstGeom prst="rect">
            <a:avLst/>
          </a:prstGeom>
        </p:spPr>
      </p:pic>
      <p:pic>
        <p:nvPicPr>
          <p:cNvPr id="36" name="Hình ảnh 35">
            <a:extLst>
              <a:ext uri="{FF2B5EF4-FFF2-40B4-BE49-F238E27FC236}">
                <a16:creationId xmlns:a16="http://schemas.microsoft.com/office/drawing/2014/main" id="{E8882AFF-CBA1-395C-B0B2-300A4B6F5061}"/>
              </a:ext>
            </a:extLst>
          </p:cNvPr>
          <p:cNvPicPr>
            <a:picLocks noChangeAspect="1"/>
          </p:cNvPicPr>
          <p:nvPr/>
        </p:nvPicPr>
        <p:blipFill>
          <a:blip r:embed="rId5"/>
          <a:srcRect t="12775" b="-1"/>
          <a:stretch>
            <a:fillRect/>
          </a:stretch>
        </p:blipFill>
        <p:spPr>
          <a:xfrm>
            <a:off x="280097" y="6111529"/>
            <a:ext cx="2244809" cy="588292"/>
          </a:xfrm>
          <a:prstGeom prst="rect">
            <a:avLst/>
          </a:prstGeom>
        </p:spPr>
      </p:pic>
      <p:pic>
        <p:nvPicPr>
          <p:cNvPr id="37" name="Picture 7" descr="A diagram of numbers and lines&#10;&#10;AI-generated content may be incorrect.">
            <a:extLst>
              <a:ext uri="{FF2B5EF4-FFF2-40B4-BE49-F238E27FC236}">
                <a16:creationId xmlns:a16="http://schemas.microsoft.com/office/drawing/2014/main" id="{2757CBA0-07BF-2F26-DD78-54A3465895F6}"/>
              </a:ext>
            </a:extLst>
          </p:cNvPr>
          <p:cNvPicPr>
            <a:picLocks noChangeAspect="1"/>
          </p:cNvPicPr>
          <p:nvPr/>
        </p:nvPicPr>
        <p:blipFill>
          <a:blip r:embed="rId6"/>
          <a:stretch>
            <a:fillRect/>
          </a:stretch>
        </p:blipFill>
        <p:spPr>
          <a:xfrm>
            <a:off x="6326335" y="4181985"/>
            <a:ext cx="3060511" cy="1327368"/>
          </a:xfrm>
          <a:prstGeom prst="rect">
            <a:avLst/>
          </a:prstGeom>
        </p:spPr>
      </p:pic>
      <p:pic>
        <p:nvPicPr>
          <p:cNvPr id="38" name="Picture 4">
            <a:extLst>
              <a:ext uri="{FF2B5EF4-FFF2-40B4-BE49-F238E27FC236}">
                <a16:creationId xmlns:a16="http://schemas.microsoft.com/office/drawing/2014/main" id="{D8757932-1385-51EA-A476-8DE282A73D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89462" y="4146199"/>
            <a:ext cx="1230694" cy="1398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50914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4694BD-BEFF-566C-3BD2-0F5AD88D8B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4405A5-AECD-00E0-897E-FD9272DD3289}"/>
              </a:ext>
            </a:extLst>
          </p:cNvPr>
          <p:cNvSpPr>
            <a:spLocks noGrp="1"/>
          </p:cNvSpPr>
          <p:nvPr>
            <p:ph type="title"/>
          </p:nvPr>
        </p:nvSpPr>
        <p:spPr/>
        <p:txBody>
          <a:bodyPr>
            <a:normAutofit fontScale="90000"/>
          </a:bodyPr>
          <a:lstStyle/>
          <a:p>
            <a:r>
              <a:rPr lang="en-US"/>
              <a:t>2. DEEP LEARNING IN MEDICAL IMAGING</a:t>
            </a:r>
            <a:endParaRPr lang="en-US" dirty="0"/>
          </a:p>
        </p:txBody>
      </p:sp>
      <p:sp>
        <p:nvSpPr>
          <p:cNvPr id="5" name="Chỗ dành sẵn cho Số hiệu Bản chiếu 4">
            <a:extLst>
              <a:ext uri="{FF2B5EF4-FFF2-40B4-BE49-F238E27FC236}">
                <a16:creationId xmlns:a16="http://schemas.microsoft.com/office/drawing/2014/main" id="{FC98C39E-D18D-C5A8-382F-D89065735F65}"/>
              </a:ext>
            </a:extLst>
          </p:cNvPr>
          <p:cNvSpPr>
            <a:spLocks noGrp="1"/>
          </p:cNvSpPr>
          <p:nvPr>
            <p:ph type="sldNum" sz="quarter" idx="12"/>
          </p:nvPr>
        </p:nvSpPr>
        <p:spPr/>
        <p:txBody>
          <a:bodyPr/>
          <a:lstStyle/>
          <a:p>
            <a:fld id="{9EA0BE3B-158A-4EDF-80DC-E394A0D1600F}" type="slidenum">
              <a:rPr lang="en-US" smtClean="0"/>
              <a:pPr/>
              <a:t>5</a:t>
            </a:fld>
            <a:endParaRPr lang="en-US"/>
          </a:p>
        </p:txBody>
      </p:sp>
      <p:pic>
        <p:nvPicPr>
          <p:cNvPr id="7" name="Hình ảnh 6">
            <a:extLst>
              <a:ext uri="{FF2B5EF4-FFF2-40B4-BE49-F238E27FC236}">
                <a16:creationId xmlns:a16="http://schemas.microsoft.com/office/drawing/2014/main" id="{7BFB35BB-E30C-04AA-3ADE-F16D8428B5BD}"/>
              </a:ext>
            </a:extLst>
          </p:cNvPr>
          <p:cNvPicPr>
            <a:picLocks noChangeAspect="1"/>
          </p:cNvPicPr>
          <p:nvPr/>
        </p:nvPicPr>
        <p:blipFill>
          <a:blip r:embed="rId3"/>
          <a:srcRect t="12775" b="-1"/>
          <a:stretch>
            <a:fillRect/>
          </a:stretch>
        </p:blipFill>
        <p:spPr>
          <a:xfrm>
            <a:off x="1377696" y="6111529"/>
            <a:ext cx="2244809" cy="588292"/>
          </a:xfrm>
          <a:prstGeom prst="rect">
            <a:avLst/>
          </a:prstGeom>
        </p:spPr>
      </p:pic>
      <p:pic>
        <p:nvPicPr>
          <p:cNvPr id="8" name="Hình ảnh 7">
            <a:extLst>
              <a:ext uri="{FF2B5EF4-FFF2-40B4-BE49-F238E27FC236}">
                <a16:creationId xmlns:a16="http://schemas.microsoft.com/office/drawing/2014/main" id="{07021021-5124-C78B-560A-8C1CA4AA8AA9}"/>
              </a:ext>
            </a:extLst>
          </p:cNvPr>
          <p:cNvPicPr>
            <a:picLocks noChangeAspect="1"/>
          </p:cNvPicPr>
          <p:nvPr/>
        </p:nvPicPr>
        <p:blipFill>
          <a:blip r:embed="rId3"/>
          <a:srcRect t="12775" b="-1"/>
          <a:stretch>
            <a:fillRect/>
          </a:stretch>
        </p:blipFill>
        <p:spPr>
          <a:xfrm>
            <a:off x="280097" y="6111529"/>
            <a:ext cx="2244809" cy="588292"/>
          </a:xfrm>
          <a:prstGeom prst="rect">
            <a:avLst/>
          </a:prstGeom>
        </p:spPr>
      </p:pic>
      <p:pic>
        <p:nvPicPr>
          <p:cNvPr id="10" name="Hình ảnh 9" descr="Ảnh có chứa ảnh chụp màn hình, văn bản, biểu đồ, hàng&#10;&#10;Nội dung do AI tạo ra có thể không chính xác.">
            <a:extLst>
              <a:ext uri="{FF2B5EF4-FFF2-40B4-BE49-F238E27FC236}">
                <a16:creationId xmlns:a16="http://schemas.microsoft.com/office/drawing/2014/main" id="{ADC76FAB-133A-68AC-5A27-BA8D17F08948}"/>
              </a:ext>
            </a:extLst>
          </p:cNvPr>
          <p:cNvPicPr>
            <a:picLocks noChangeAspect="1"/>
          </p:cNvPicPr>
          <p:nvPr/>
        </p:nvPicPr>
        <p:blipFill>
          <a:blip r:embed="rId4">
            <a:extLst>
              <a:ext uri="{28A0092B-C50C-407E-A947-70E740481C1C}">
                <a14:useLocalDpi xmlns:a14="http://schemas.microsoft.com/office/drawing/2010/main" val="0"/>
              </a:ext>
            </a:extLst>
          </a:blip>
          <a:srcRect l="40197" t="68653" r="25752"/>
          <a:stretch>
            <a:fillRect/>
          </a:stretch>
        </p:blipFill>
        <p:spPr>
          <a:xfrm>
            <a:off x="5700965" y="4311284"/>
            <a:ext cx="3535680" cy="1830936"/>
          </a:xfrm>
          <a:prstGeom prst="rect">
            <a:avLst/>
          </a:prstGeom>
        </p:spPr>
      </p:pic>
      <p:grpSp>
        <p:nvGrpSpPr>
          <p:cNvPr id="13" name="Nhóm 12">
            <a:extLst>
              <a:ext uri="{FF2B5EF4-FFF2-40B4-BE49-F238E27FC236}">
                <a16:creationId xmlns:a16="http://schemas.microsoft.com/office/drawing/2014/main" id="{9A682AE2-42DB-8B6F-4811-32163A77F45D}"/>
              </a:ext>
            </a:extLst>
          </p:cNvPr>
          <p:cNvGrpSpPr/>
          <p:nvPr/>
        </p:nvGrpSpPr>
        <p:grpSpPr>
          <a:xfrm>
            <a:off x="9330917" y="4292423"/>
            <a:ext cx="2098595" cy="1868657"/>
            <a:chOff x="9682301" y="4129636"/>
            <a:chExt cx="2098595" cy="1868657"/>
          </a:xfrm>
        </p:grpSpPr>
        <p:pic>
          <p:nvPicPr>
            <p:cNvPr id="9" name="Hình ảnh 8" descr="Ảnh có chứa ảnh chụp màn hình, văn bản, biểu đồ, hàng&#10;&#10;Nội dung do AI tạo ra có thể không chính xác.">
              <a:extLst>
                <a:ext uri="{FF2B5EF4-FFF2-40B4-BE49-F238E27FC236}">
                  <a16:creationId xmlns:a16="http://schemas.microsoft.com/office/drawing/2014/main" id="{A4FDE61C-CB49-38CD-6304-5C512791443B}"/>
                </a:ext>
              </a:extLst>
            </p:cNvPr>
            <p:cNvPicPr>
              <a:picLocks noChangeAspect="1"/>
            </p:cNvPicPr>
            <p:nvPr/>
          </p:nvPicPr>
          <p:blipFill>
            <a:blip r:embed="rId4">
              <a:extLst>
                <a:ext uri="{28A0092B-C50C-407E-A947-70E740481C1C}">
                  <a14:useLocalDpi xmlns:a14="http://schemas.microsoft.com/office/drawing/2010/main" val="0"/>
                </a:ext>
              </a:extLst>
            </a:blip>
            <a:srcRect l="75289" t="68007" r="4500"/>
            <a:stretch>
              <a:fillRect/>
            </a:stretch>
          </p:blipFill>
          <p:spPr>
            <a:xfrm>
              <a:off x="9682301" y="4129636"/>
              <a:ext cx="2098595" cy="1868657"/>
            </a:xfrm>
            <a:prstGeom prst="rect">
              <a:avLst/>
            </a:prstGeom>
          </p:spPr>
        </p:pic>
        <p:pic>
          <p:nvPicPr>
            <p:cNvPr id="12" name="Hình ảnh 11">
              <a:extLst>
                <a:ext uri="{FF2B5EF4-FFF2-40B4-BE49-F238E27FC236}">
                  <a16:creationId xmlns:a16="http://schemas.microsoft.com/office/drawing/2014/main" id="{5EFDF0E8-18A7-A007-89C6-7EF38ECDEC14}"/>
                </a:ext>
              </a:extLst>
            </p:cNvPr>
            <p:cNvPicPr>
              <a:picLocks noChangeAspect="1"/>
            </p:cNvPicPr>
            <p:nvPr/>
          </p:nvPicPr>
          <p:blipFill>
            <a:blip r:embed="rId5"/>
            <a:stretch>
              <a:fillRect/>
            </a:stretch>
          </p:blipFill>
          <p:spPr>
            <a:xfrm>
              <a:off x="11297302" y="4166212"/>
              <a:ext cx="362001" cy="285790"/>
            </a:xfrm>
            <a:prstGeom prst="rect">
              <a:avLst/>
            </a:prstGeom>
          </p:spPr>
        </p:pic>
      </p:grpSp>
      <p:grpSp>
        <p:nvGrpSpPr>
          <p:cNvPr id="32" name="Nhóm 31">
            <a:extLst>
              <a:ext uri="{FF2B5EF4-FFF2-40B4-BE49-F238E27FC236}">
                <a16:creationId xmlns:a16="http://schemas.microsoft.com/office/drawing/2014/main" id="{1EB02A60-4CFE-9867-2A78-784C8D61CBE4}"/>
              </a:ext>
            </a:extLst>
          </p:cNvPr>
          <p:cNvGrpSpPr/>
          <p:nvPr/>
        </p:nvGrpSpPr>
        <p:grpSpPr>
          <a:xfrm>
            <a:off x="468114" y="2502066"/>
            <a:ext cx="4526902" cy="2513817"/>
            <a:chOff x="484010" y="2335910"/>
            <a:chExt cx="4526902" cy="2513817"/>
          </a:xfrm>
        </p:grpSpPr>
        <p:sp>
          <p:nvSpPr>
            <p:cNvPr id="16" name="Hình chữ nhật: Góc Tròn 15">
              <a:extLst>
                <a:ext uri="{FF2B5EF4-FFF2-40B4-BE49-F238E27FC236}">
                  <a16:creationId xmlns:a16="http://schemas.microsoft.com/office/drawing/2014/main" id="{67014626-2940-1281-E048-F314BFC29249}"/>
                </a:ext>
              </a:extLst>
            </p:cNvPr>
            <p:cNvSpPr/>
            <p:nvPr/>
          </p:nvSpPr>
          <p:spPr>
            <a:xfrm>
              <a:off x="3053944" y="2335910"/>
              <a:ext cx="1956968" cy="43609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latin typeface="Lato" panose="020F0502020204030203" pitchFamily="34" charset="0"/>
                  <a:ea typeface="Lato" panose="020F0502020204030203" pitchFamily="34" charset="0"/>
                  <a:cs typeface="Lato" panose="020F0502020204030203" pitchFamily="34" charset="0"/>
                </a:rPr>
                <a:t>Generator-only</a:t>
              </a:r>
            </a:p>
          </p:txBody>
        </p:sp>
        <p:sp>
          <p:nvSpPr>
            <p:cNvPr id="17" name="Hình chữ nhật: Góc Tròn 16">
              <a:extLst>
                <a:ext uri="{FF2B5EF4-FFF2-40B4-BE49-F238E27FC236}">
                  <a16:creationId xmlns:a16="http://schemas.microsoft.com/office/drawing/2014/main" id="{40CB42F7-C8F4-0C71-01D8-A4A1BDBE4A1C}"/>
                </a:ext>
              </a:extLst>
            </p:cNvPr>
            <p:cNvSpPr/>
            <p:nvPr/>
          </p:nvSpPr>
          <p:spPr>
            <a:xfrm>
              <a:off x="3053943" y="2850803"/>
              <a:ext cx="1956969" cy="43609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latin typeface="Lato" panose="020F0502020204030203" pitchFamily="34" charset="0"/>
                  <a:ea typeface="Lato" panose="020F0502020204030203" pitchFamily="34" charset="0"/>
                  <a:cs typeface="Lato" panose="020F0502020204030203" pitchFamily="34" charset="0"/>
                </a:rPr>
                <a:t>GAN</a:t>
              </a:r>
            </a:p>
          </p:txBody>
        </p:sp>
        <p:sp>
          <p:nvSpPr>
            <p:cNvPr id="18" name="Hình chữ nhật: Góc Tròn 17">
              <a:extLst>
                <a:ext uri="{FF2B5EF4-FFF2-40B4-BE49-F238E27FC236}">
                  <a16:creationId xmlns:a16="http://schemas.microsoft.com/office/drawing/2014/main" id="{2FFF93F6-851C-1EB6-2C58-4E1849B9AEA5}"/>
                </a:ext>
              </a:extLst>
            </p:cNvPr>
            <p:cNvSpPr/>
            <p:nvPr/>
          </p:nvSpPr>
          <p:spPr>
            <a:xfrm>
              <a:off x="3053942" y="3372631"/>
              <a:ext cx="1956970" cy="49244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latin typeface="Lato" panose="020F0502020204030203" pitchFamily="34" charset="0"/>
                  <a:ea typeface="Lato" panose="020F0502020204030203" pitchFamily="34" charset="0"/>
                  <a:cs typeface="Lato" panose="020F0502020204030203" pitchFamily="34" charset="0"/>
                </a:rPr>
                <a:t>Hybrid models</a:t>
              </a:r>
            </a:p>
          </p:txBody>
        </p:sp>
        <p:sp>
          <p:nvSpPr>
            <p:cNvPr id="21" name="Hình chữ nhật: Góc Tròn 20">
              <a:extLst>
                <a:ext uri="{FF2B5EF4-FFF2-40B4-BE49-F238E27FC236}">
                  <a16:creationId xmlns:a16="http://schemas.microsoft.com/office/drawing/2014/main" id="{3B7DF111-2217-2A96-037C-8359EDE7CD37}"/>
                </a:ext>
              </a:extLst>
            </p:cNvPr>
            <p:cNvSpPr/>
            <p:nvPr/>
          </p:nvSpPr>
          <p:spPr>
            <a:xfrm>
              <a:off x="484010" y="2931856"/>
              <a:ext cx="1863983" cy="71239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latin typeface="Lato" panose="020F0502020204030203" pitchFamily="34" charset="0"/>
                  <a:ea typeface="Lato" panose="020F0502020204030203" pitchFamily="34" charset="0"/>
                  <a:cs typeface="Lato" panose="020F0502020204030203" pitchFamily="34" charset="0"/>
                </a:rPr>
                <a:t>Deep Learning architectures</a:t>
              </a:r>
            </a:p>
          </p:txBody>
        </p:sp>
        <p:cxnSp>
          <p:nvCxnSpPr>
            <p:cNvPr id="23" name="Đường kết nối: Mũi tên Gấp khúc 22">
              <a:extLst>
                <a:ext uri="{FF2B5EF4-FFF2-40B4-BE49-F238E27FC236}">
                  <a16:creationId xmlns:a16="http://schemas.microsoft.com/office/drawing/2014/main" id="{6FE03DC0-FD9E-AE38-1C36-C4BB9F70730E}"/>
                </a:ext>
              </a:extLst>
            </p:cNvPr>
            <p:cNvCxnSpPr>
              <a:stCxn id="21" idx="3"/>
              <a:endCxn id="16" idx="1"/>
            </p:cNvCxnSpPr>
            <p:nvPr/>
          </p:nvCxnSpPr>
          <p:spPr>
            <a:xfrm flipV="1">
              <a:off x="2347993" y="2553959"/>
              <a:ext cx="705951" cy="734096"/>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Đường kết nối: Mũi tên Gấp khúc 23">
              <a:extLst>
                <a:ext uri="{FF2B5EF4-FFF2-40B4-BE49-F238E27FC236}">
                  <a16:creationId xmlns:a16="http://schemas.microsoft.com/office/drawing/2014/main" id="{71F9346E-FE7D-3F1E-E738-7B6E6F993C92}"/>
                </a:ext>
              </a:extLst>
            </p:cNvPr>
            <p:cNvCxnSpPr>
              <a:cxnSpLocks/>
              <a:stCxn id="21" idx="3"/>
              <a:endCxn id="18" idx="1"/>
            </p:cNvCxnSpPr>
            <p:nvPr/>
          </p:nvCxnSpPr>
          <p:spPr>
            <a:xfrm>
              <a:off x="2347993" y="3288055"/>
              <a:ext cx="705949" cy="330797"/>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Đường kết nối: Mũi tên Gấp khúc 26">
              <a:extLst>
                <a:ext uri="{FF2B5EF4-FFF2-40B4-BE49-F238E27FC236}">
                  <a16:creationId xmlns:a16="http://schemas.microsoft.com/office/drawing/2014/main" id="{D173C370-4052-18F2-A0C4-FF72BC3AF7D0}"/>
                </a:ext>
              </a:extLst>
            </p:cNvPr>
            <p:cNvCxnSpPr>
              <a:cxnSpLocks/>
              <a:stCxn id="21" idx="3"/>
              <a:endCxn id="17" idx="1"/>
            </p:cNvCxnSpPr>
            <p:nvPr/>
          </p:nvCxnSpPr>
          <p:spPr>
            <a:xfrm flipV="1">
              <a:off x="2347993" y="3068852"/>
              <a:ext cx="705950" cy="219203"/>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Hình chữ nhật: Góc Tròn 13">
              <a:extLst>
                <a:ext uri="{FF2B5EF4-FFF2-40B4-BE49-F238E27FC236}">
                  <a16:creationId xmlns:a16="http://schemas.microsoft.com/office/drawing/2014/main" id="{CA6139D1-9FB4-F7E4-8663-8710D1C5A4DF}"/>
                </a:ext>
              </a:extLst>
            </p:cNvPr>
            <p:cNvSpPr/>
            <p:nvPr/>
          </p:nvSpPr>
          <p:spPr>
            <a:xfrm>
              <a:off x="3053942" y="3950803"/>
              <a:ext cx="1956970" cy="49244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latin typeface="Lato" panose="020F0502020204030203" pitchFamily="34" charset="0"/>
                  <a:ea typeface="Lato" panose="020F0502020204030203" pitchFamily="34" charset="0"/>
                  <a:cs typeface="Lato" panose="020F0502020204030203" pitchFamily="34" charset="0"/>
                </a:rPr>
                <a:t>Diffusion models</a:t>
              </a:r>
            </a:p>
          </p:txBody>
        </p:sp>
        <p:cxnSp>
          <p:nvCxnSpPr>
            <p:cNvPr id="15" name="Đường kết nối: Mũi tên Gấp khúc 14">
              <a:extLst>
                <a:ext uri="{FF2B5EF4-FFF2-40B4-BE49-F238E27FC236}">
                  <a16:creationId xmlns:a16="http://schemas.microsoft.com/office/drawing/2014/main" id="{64274608-FAD6-C091-A571-4B96BA1EFE25}"/>
                </a:ext>
              </a:extLst>
            </p:cNvPr>
            <p:cNvCxnSpPr>
              <a:cxnSpLocks/>
              <a:stCxn id="21" idx="3"/>
              <a:endCxn id="14" idx="1"/>
            </p:cNvCxnSpPr>
            <p:nvPr/>
          </p:nvCxnSpPr>
          <p:spPr>
            <a:xfrm>
              <a:off x="2347993" y="3288055"/>
              <a:ext cx="705949" cy="908969"/>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pic>
          <p:nvPicPr>
            <p:cNvPr id="28" name="Hình ảnh 27">
              <a:extLst>
                <a:ext uri="{FF2B5EF4-FFF2-40B4-BE49-F238E27FC236}">
                  <a16:creationId xmlns:a16="http://schemas.microsoft.com/office/drawing/2014/main" id="{742502E9-4894-BFD3-65BA-346A1F0AAE0E}"/>
                </a:ext>
              </a:extLst>
            </p:cNvPr>
            <p:cNvPicPr>
              <a:picLocks noChangeAspect="1"/>
            </p:cNvPicPr>
            <p:nvPr/>
          </p:nvPicPr>
          <p:blipFill>
            <a:blip r:embed="rId6"/>
            <a:stretch>
              <a:fillRect/>
            </a:stretch>
          </p:blipFill>
          <p:spPr>
            <a:xfrm rot="200447" flipH="1">
              <a:off x="3944272" y="4523748"/>
              <a:ext cx="183650" cy="325979"/>
            </a:xfrm>
            <a:prstGeom prst="rect">
              <a:avLst/>
            </a:prstGeom>
          </p:spPr>
        </p:pic>
      </p:grpSp>
      <p:pic>
        <p:nvPicPr>
          <p:cNvPr id="19" name="Hình ảnh 18">
            <a:extLst>
              <a:ext uri="{FF2B5EF4-FFF2-40B4-BE49-F238E27FC236}">
                <a16:creationId xmlns:a16="http://schemas.microsoft.com/office/drawing/2014/main" id="{4F78514A-E65B-7C17-A87A-25855E4936DC}"/>
              </a:ext>
            </a:extLst>
          </p:cNvPr>
          <p:cNvPicPr>
            <a:picLocks noChangeAspect="1"/>
          </p:cNvPicPr>
          <p:nvPr/>
        </p:nvPicPr>
        <p:blipFill>
          <a:blip r:embed="rId7"/>
          <a:stretch>
            <a:fillRect/>
          </a:stretch>
        </p:blipFill>
        <p:spPr>
          <a:xfrm>
            <a:off x="5974363" y="904997"/>
            <a:ext cx="5152555" cy="3458183"/>
          </a:xfrm>
          <a:prstGeom prst="rect">
            <a:avLst/>
          </a:prstGeom>
        </p:spPr>
      </p:pic>
      <p:cxnSp>
        <p:nvCxnSpPr>
          <p:cNvPr id="22" name="Đường kết nối Mũi tên Thẳng 21">
            <a:extLst>
              <a:ext uri="{FF2B5EF4-FFF2-40B4-BE49-F238E27FC236}">
                <a16:creationId xmlns:a16="http://schemas.microsoft.com/office/drawing/2014/main" id="{92978A9F-2250-E1AA-B2D7-21BDFD3E8468}"/>
              </a:ext>
            </a:extLst>
          </p:cNvPr>
          <p:cNvCxnSpPr>
            <a:stCxn id="16" idx="3"/>
          </p:cNvCxnSpPr>
          <p:nvPr/>
        </p:nvCxnSpPr>
        <p:spPr>
          <a:xfrm flipV="1">
            <a:off x="4995016" y="2349661"/>
            <a:ext cx="979347" cy="3704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Đường kết nối Mũi tên Thẳng 24">
            <a:extLst>
              <a:ext uri="{FF2B5EF4-FFF2-40B4-BE49-F238E27FC236}">
                <a16:creationId xmlns:a16="http://schemas.microsoft.com/office/drawing/2014/main" id="{8378F267-41B0-0DF1-B9C4-B2251062BBD6}"/>
              </a:ext>
            </a:extLst>
          </p:cNvPr>
          <p:cNvCxnSpPr>
            <a:cxnSpLocks/>
          </p:cNvCxnSpPr>
          <p:nvPr/>
        </p:nvCxnSpPr>
        <p:spPr>
          <a:xfrm>
            <a:off x="4995016" y="3233310"/>
            <a:ext cx="607131" cy="12285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TextBox 18">
            <a:extLst>
              <a:ext uri="{FF2B5EF4-FFF2-40B4-BE49-F238E27FC236}">
                <a16:creationId xmlns:a16="http://schemas.microsoft.com/office/drawing/2014/main" id="{E678FB94-36D8-37CD-C6B5-B525F8EEC8A4}"/>
              </a:ext>
            </a:extLst>
          </p:cNvPr>
          <p:cNvSpPr txBox="1"/>
          <p:nvPr/>
        </p:nvSpPr>
        <p:spPr>
          <a:xfrm>
            <a:off x="10626402" y="5849832"/>
            <a:ext cx="639031" cy="292388"/>
          </a:xfrm>
          <a:prstGeom prst="rect">
            <a:avLst/>
          </a:prstGeom>
          <a:noFill/>
          <a:ln w="25400">
            <a:solidFill>
              <a:schemeClr val="tx1"/>
            </a:solidFill>
          </a:ln>
        </p:spPr>
        <p:txBody>
          <a:bodyPr wrap="square" rtlCol="0">
            <a:spAutoFit/>
          </a:bodyPr>
          <a:lstStyle/>
          <a:p>
            <a:pPr algn="ctr"/>
            <a:r>
              <a:rPr lang="en-US" sz="1300" i="1" dirty="0" err="1">
                <a:latin typeface="Lato" panose="020F0502020204030203" pitchFamily="34" charset="0"/>
                <a:ea typeface="Lato" panose="020F0502020204030203" pitchFamily="34" charset="0"/>
                <a:cs typeface="Lato" panose="020F0502020204030203" pitchFamily="34" charset="0"/>
              </a:rPr>
              <a:t>cGAN</a:t>
            </a:r>
            <a:endParaRPr lang="vi-VN" sz="1300" i="1"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078700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00D8C-A1E4-A88E-519A-2D5CBB0112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7EDFC1-FDA4-A2CA-1FCC-25758C24048B}"/>
              </a:ext>
            </a:extLst>
          </p:cNvPr>
          <p:cNvSpPr>
            <a:spLocks noGrp="1"/>
          </p:cNvSpPr>
          <p:nvPr>
            <p:ph type="title"/>
          </p:nvPr>
        </p:nvSpPr>
        <p:spPr/>
        <p:txBody>
          <a:bodyPr>
            <a:normAutofit fontScale="90000"/>
          </a:bodyPr>
          <a:lstStyle/>
          <a:p>
            <a:r>
              <a:rPr lang="en-US" dirty="0"/>
              <a:t>3. APPLICATION AND STUDY</a:t>
            </a:r>
          </a:p>
        </p:txBody>
      </p:sp>
      <p:sp>
        <p:nvSpPr>
          <p:cNvPr id="5" name="Chỗ dành sẵn cho Số hiệu Bản chiếu 4">
            <a:extLst>
              <a:ext uri="{FF2B5EF4-FFF2-40B4-BE49-F238E27FC236}">
                <a16:creationId xmlns:a16="http://schemas.microsoft.com/office/drawing/2014/main" id="{0AEA3B63-960C-FC79-3FB4-BDBF9C1A1D89}"/>
              </a:ext>
            </a:extLst>
          </p:cNvPr>
          <p:cNvSpPr>
            <a:spLocks noGrp="1"/>
          </p:cNvSpPr>
          <p:nvPr>
            <p:ph type="sldNum" sz="quarter" idx="12"/>
          </p:nvPr>
        </p:nvSpPr>
        <p:spPr/>
        <p:txBody>
          <a:bodyPr/>
          <a:lstStyle/>
          <a:p>
            <a:fld id="{9EA0BE3B-158A-4EDF-80DC-E394A0D1600F}" type="slidenum">
              <a:rPr lang="en-US" smtClean="0"/>
              <a:pPr/>
              <a:t>6</a:t>
            </a:fld>
            <a:endParaRPr lang="en-US"/>
          </a:p>
        </p:txBody>
      </p:sp>
      <p:pic>
        <p:nvPicPr>
          <p:cNvPr id="6" name="Hình ảnh 5">
            <a:extLst>
              <a:ext uri="{FF2B5EF4-FFF2-40B4-BE49-F238E27FC236}">
                <a16:creationId xmlns:a16="http://schemas.microsoft.com/office/drawing/2014/main" id="{2E457DFB-FDEA-643B-990F-3A86987DB340}"/>
              </a:ext>
            </a:extLst>
          </p:cNvPr>
          <p:cNvPicPr>
            <a:picLocks noChangeAspect="1"/>
          </p:cNvPicPr>
          <p:nvPr/>
        </p:nvPicPr>
        <p:blipFill>
          <a:blip r:embed="rId3"/>
          <a:stretch>
            <a:fillRect/>
          </a:stretch>
        </p:blipFill>
        <p:spPr>
          <a:xfrm>
            <a:off x="0" y="1644901"/>
            <a:ext cx="5820791" cy="4080260"/>
          </a:xfrm>
          <a:prstGeom prst="rect">
            <a:avLst/>
          </a:prstGeom>
        </p:spPr>
      </p:pic>
      <p:pic>
        <p:nvPicPr>
          <p:cNvPr id="8" name="Hình ảnh 7">
            <a:extLst>
              <a:ext uri="{FF2B5EF4-FFF2-40B4-BE49-F238E27FC236}">
                <a16:creationId xmlns:a16="http://schemas.microsoft.com/office/drawing/2014/main" id="{77FB19BE-F5BD-B6C3-04F2-372CF94588D2}"/>
              </a:ext>
            </a:extLst>
          </p:cNvPr>
          <p:cNvPicPr>
            <a:picLocks noChangeAspect="1"/>
          </p:cNvPicPr>
          <p:nvPr/>
        </p:nvPicPr>
        <p:blipFill>
          <a:blip r:embed="rId4"/>
          <a:stretch>
            <a:fillRect/>
          </a:stretch>
        </p:blipFill>
        <p:spPr>
          <a:xfrm>
            <a:off x="12386806" y="989574"/>
            <a:ext cx="4439057" cy="3459853"/>
          </a:xfrm>
          <a:prstGeom prst="rect">
            <a:avLst/>
          </a:prstGeom>
        </p:spPr>
      </p:pic>
      <p:pic>
        <p:nvPicPr>
          <p:cNvPr id="10" name="Hình ảnh 9">
            <a:extLst>
              <a:ext uri="{FF2B5EF4-FFF2-40B4-BE49-F238E27FC236}">
                <a16:creationId xmlns:a16="http://schemas.microsoft.com/office/drawing/2014/main" id="{4209D2AC-F749-1499-A0A6-1ACAA1006382}"/>
              </a:ext>
            </a:extLst>
          </p:cNvPr>
          <p:cNvPicPr>
            <a:picLocks noChangeAspect="1"/>
          </p:cNvPicPr>
          <p:nvPr/>
        </p:nvPicPr>
        <p:blipFill>
          <a:blip r:embed="rId5"/>
          <a:stretch>
            <a:fillRect/>
          </a:stretch>
        </p:blipFill>
        <p:spPr>
          <a:xfrm>
            <a:off x="6070782" y="1212949"/>
            <a:ext cx="5782482" cy="4944165"/>
          </a:xfrm>
          <a:prstGeom prst="rect">
            <a:avLst/>
          </a:prstGeom>
        </p:spPr>
      </p:pic>
      <p:pic>
        <p:nvPicPr>
          <p:cNvPr id="11" name="Hình ảnh 10">
            <a:extLst>
              <a:ext uri="{FF2B5EF4-FFF2-40B4-BE49-F238E27FC236}">
                <a16:creationId xmlns:a16="http://schemas.microsoft.com/office/drawing/2014/main" id="{67DAC5B1-96D1-9C4F-18EC-A0370C3EA1C3}"/>
              </a:ext>
            </a:extLst>
          </p:cNvPr>
          <p:cNvPicPr>
            <a:picLocks noChangeAspect="1"/>
          </p:cNvPicPr>
          <p:nvPr/>
        </p:nvPicPr>
        <p:blipFill>
          <a:blip r:embed="rId6"/>
          <a:srcRect t="12775" b="-1"/>
          <a:stretch>
            <a:fillRect/>
          </a:stretch>
        </p:blipFill>
        <p:spPr>
          <a:xfrm>
            <a:off x="1377696" y="6111529"/>
            <a:ext cx="2244809" cy="588292"/>
          </a:xfrm>
          <a:prstGeom prst="rect">
            <a:avLst/>
          </a:prstGeom>
        </p:spPr>
      </p:pic>
      <p:pic>
        <p:nvPicPr>
          <p:cNvPr id="12" name="Hình ảnh 11">
            <a:extLst>
              <a:ext uri="{FF2B5EF4-FFF2-40B4-BE49-F238E27FC236}">
                <a16:creationId xmlns:a16="http://schemas.microsoft.com/office/drawing/2014/main" id="{5F42D2FF-17C5-AFFC-85D6-7798E24E7B42}"/>
              </a:ext>
            </a:extLst>
          </p:cNvPr>
          <p:cNvPicPr>
            <a:picLocks noChangeAspect="1"/>
          </p:cNvPicPr>
          <p:nvPr/>
        </p:nvPicPr>
        <p:blipFill>
          <a:blip r:embed="rId6"/>
          <a:srcRect t="12775" b="-1"/>
          <a:stretch>
            <a:fillRect/>
          </a:stretch>
        </p:blipFill>
        <p:spPr>
          <a:xfrm>
            <a:off x="280097" y="6111529"/>
            <a:ext cx="2244809" cy="588292"/>
          </a:xfrm>
          <a:prstGeom prst="rect">
            <a:avLst/>
          </a:prstGeom>
        </p:spPr>
      </p:pic>
    </p:spTree>
    <p:extLst>
      <p:ext uri="{BB962C8B-B14F-4D97-AF65-F5344CB8AC3E}">
        <p14:creationId xmlns:p14="http://schemas.microsoft.com/office/powerpoint/2010/main" val="417941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280FE2-C999-D281-D239-063F0E1F5D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C5D6C0-2838-6CCD-AD68-50D800565943}"/>
              </a:ext>
            </a:extLst>
          </p:cNvPr>
          <p:cNvSpPr>
            <a:spLocks noGrp="1"/>
          </p:cNvSpPr>
          <p:nvPr>
            <p:ph type="title"/>
          </p:nvPr>
        </p:nvSpPr>
        <p:spPr/>
        <p:txBody>
          <a:bodyPr>
            <a:normAutofit fontScale="90000"/>
          </a:bodyPr>
          <a:lstStyle/>
          <a:p>
            <a:r>
              <a:rPr lang="en-US" dirty="0"/>
              <a:t>4. MY WORK</a:t>
            </a:r>
          </a:p>
        </p:txBody>
      </p:sp>
      <p:sp>
        <p:nvSpPr>
          <p:cNvPr id="6" name="Chỗ dành sẵn cho Số hiệu Bản chiếu 5">
            <a:extLst>
              <a:ext uri="{FF2B5EF4-FFF2-40B4-BE49-F238E27FC236}">
                <a16:creationId xmlns:a16="http://schemas.microsoft.com/office/drawing/2014/main" id="{BA97D48A-CD62-7A31-0DF2-94BE0B6746BD}"/>
              </a:ext>
            </a:extLst>
          </p:cNvPr>
          <p:cNvSpPr>
            <a:spLocks noGrp="1"/>
          </p:cNvSpPr>
          <p:nvPr>
            <p:ph type="sldNum" sz="quarter" idx="12"/>
          </p:nvPr>
        </p:nvSpPr>
        <p:spPr/>
        <p:txBody>
          <a:bodyPr/>
          <a:lstStyle/>
          <a:p>
            <a:fld id="{9EA0BE3B-158A-4EDF-80DC-E394A0D1600F}" type="slidenum">
              <a:rPr lang="en-US" smtClean="0"/>
              <a:pPr/>
              <a:t>7</a:t>
            </a:fld>
            <a:endParaRPr lang="en-US"/>
          </a:p>
        </p:txBody>
      </p:sp>
      <p:pic>
        <p:nvPicPr>
          <p:cNvPr id="18" name="Hình ảnh 17" descr="Ảnh có chứa Hình ảnh y khoa, X quang học, phim x quang&#10;&#10;Nội dung do AI tạo ra có thể không chính xác.">
            <a:extLst>
              <a:ext uri="{FF2B5EF4-FFF2-40B4-BE49-F238E27FC236}">
                <a16:creationId xmlns:a16="http://schemas.microsoft.com/office/drawing/2014/main" id="{3596DCFF-4657-2B16-0F88-5E086DEA1EB7}"/>
              </a:ext>
            </a:extLst>
          </p:cNvPr>
          <p:cNvPicPr>
            <a:picLocks noChangeAspect="1"/>
          </p:cNvPicPr>
          <p:nvPr/>
        </p:nvPicPr>
        <p:blipFill>
          <a:blip r:embed="rId3">
            <a:extLst>
              <a:ext uri="{28A0092B-C50C-407E-A947-70E740481C1C}">
                <a14:useLocalDpi xmlns:a14="http://schemas.microsoft.com/office/drawing/2010/main" val="0"/>
              </a:ext>
            </a:extLst>
          </a:blip>
          <a:srcRect l="13919" r="6875"/>
          <a:stretch>
            <a:fillRect/>
          </a:stretch>
        </p:blipFill>
        <p:spPr>
          <a:xfrm rot="5400000">
            <a:off x="6860945" y="1651881"/>
            <a:ext cx="5459828" cy="3877420"/>
          </a:xfrm>
          <a:prstGeom prst="rect">
            <a:avLst/>
          </a:prstGeom>
        </p:spPr>
      </p:pic>
      <p:pic>
        <p:nvPicPr>
          <p:cNvPr id="8" name="Hình ảnh 7">
            <a:extLst>
              <a:ext uri="{FF2B5EF4-FFF2-40B4-BE49-F238E27FC236}">
                <a16:creationId xmlns:a16="http://schemas.microsoft.com/office/drawing/2014/main" id="{7D48B8EF-595A-1D1C-5F4C-4C288C920B07}"/>
              </a:ext>
            </a:extLst>
          </p:cNvPr>
          <p:cNvPicPr>
            <a:picLocks noChangeAspect="1"/>
          </p:cNvPicPr>
          <p:nvPr/>
        </p:nvPicPr>
        <p:blipFill>
          <a:blip r:embed="rId4"/>
          <a:srcRect t="12775" b="-1"/>
          <a:stretch>
            <a:fillRect/>
          </a:stretch>
        </p:blipFill>
        <p:spPr>
          <a:xfrm>
            <a:off x="1377696" y="6111529"/>
            <a:ext cx="2244809" cy="588292"/>
          </a:xfrm>
          <a:prstGeom prst="rect">
            <a:avLst/>
          </a:prstGeom>
        </p:spPr>
      </p:pic>
      <p:pic>
        <p:nvPicPr>
          <p:cNvPr id="9" name="Hình ảnh 8">
            <a:extLst>
              <a:ext uri="{FF2B5EF4-FFF2-40B4-BE49-F238E27FC236}">
                <a16:creationId xmlns:a16="http://schemas.microsoft.com/office/drawing/2014/main" id="{1C9A88ED-22D4-12E9-E2F3-260434649BE1}"/>
              </a:ext>
            </a:extLst>
          </p:cNvPr>
          <p:cNvPicPr>
            <a:picLocks noChangeAspect="1"/>
          </p:cNvPicPr>
          <p:nvPr/>
        </p:nvPicPr>
        <p:blipFill>
          <a:blip r:embed="rId4"/>
          <a:srcRect t="12775" b="-1"/>
          <a:stretch>
            <a:fillRect/>
          </a:stretch>
        </p:blipFill>
        <p:spPr>
          <a:xfrm>
            <a:off x="280097" y="6111529"/>
            <a:ext cx="2244809" cy="588292"/>
          </a:xfrm>
          <a:prstGeom prst="rect">
            <a:avLst/>
          </a:prstGeom>
        </p:spPr>
      </p:pic>
      <p:pic>
        <p:nvPicPr>
          <p:cNvPr id="4" name="Hình ảnh 3">
            <a:extLst>
              <a:ext uri="{FF2B5EF4-FFF2-40B4-BE49-F238E27FC236}">
                <a16:creationId xmlns:a16="http://schemas.microsoft.com/office/drawing/2014/main" id="{4B761C18-1CAA-C809-A4C9-5E2E0649D0BE}"/>
              </a:ext>
            </a:extLst>
          </p:cNvPr>
          <p:cNvPicPr>
            <a:picLocks noChangeAspect="1"/>
          </p:cNvPicPr>
          <p:nvPr/>
        </p:nvPicPr>
        <p:blipFill>
          <a:blip r:embed="rId5"/>
          <a:stretch>
            <a:fillRect/>
          </a:stretch>
        </p:blipFill>
        <p:spPr>
          <a:xfrm>
            <a:off x="662431" y="945198"/>
            <a:ext cx="5841283" cy="5151120"/>
          </a:xfrm>
          <a:prstGeom prst="rect">
            <a:avLst/>
          </a:prstGeom>
        </p:spPr>
      </p:pic>
    </p:spTree>
    <p:extLst>
      <p:ext uri="{BB962C8B-B14F-4D97-AF65-F5344CB8AC3E}">
        <p14:creationId xmlns:p14="http://schemas.microsoft.com/office/powerpoint/2010/main" val="22285243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6CD48-D52E-E1C9-4D06-2B488BF7D795}"/>
            </a:ext>
          </a:extLst>
        </p:cNvPr>
        <p:cNvGrpSpPr/>
        <p:nvPr/>
      </p:nvGrpSpPr>
      <p:grpSpPr>
        <a:xfrm>
          <a:off x="0" y="0"/>
          <a:ext cx="0" cy="0"/>
          <a:chOff x="0" y="0"/>
          <a:chExt cx="0" cy="0"/>
        </a:xfrm>
      </p:grpSpPr>
      <p:pic>
        <p:nvPicPr>
          <p:cNvPr id="6" name="Hình ảnh 5" descr="Ảnh có chứa vòng tròn&#10;&#10;Nội dung do AI tạo ra có thể không chính xác.">
            <a:extLst>
              <a:ext uri="{FF2B5EF4-FFF2-40B4-BE49-F238E27FC236}">
                <a16:creationId xmlns:a16="http://schemas.microsoft.com/office/drawing/2014/main" id="{2C970D44-7B2A-ED6F-D3C6-6409F20553E1}"/>
              </a:ext>
            </a:extLst>
          </p:cNvPr>
          <p:cNvPicPr>
            <a:picLocks noChangeAspect="1"/>
          </p:cNvPicPr>
          <p:nvPr/>
        </p:nvPicPr>
        <p:blipFill rotWithShape="1">
          <a:blip r:embed="rId3"/>
          <a:srcRect l="4367"/>
          <a:stretch/>
        </p:blipFill>
        <p:spPr bwMode="auto">
          <a:xfrm>
            <a:off x="7303255" y="3212650"/>
            <a:ext cx="3016511" cy="1958964"/>
          </a:xfrm>
          <a:prstGeom prst="rect">
            <a:avLst/>
          </a:prstGeom>
          <a:ln>
            <a:noFill/>
          </a:ln>
          <a:extLst>
            <a:ext uri="{53640926-AAD7-44D8-BBD7-CCE9431645EC}">
              <a14:shadowObscured xmlns:a14="http://schemas.microsoft.com/office/drawing/2010/main"/>
            </a:ext>
          </a:extLst>
        </p:spPr>
      </p:pic>
      <p:sp>
        <p:nvSpPr>
          <p:cNvPr id="2" name="Title 1">
            <a:extLst>
              <a:ext uri="{FF2B5EF4-FFF2-40B4-BE49-F238E27FC236}">
                <a16:creationId xmlns:a16="http://schemas.microsoft.com/office/drawing/2014/main" id="{FA2751FE-557E-9DC5-F8F9-6591FC908E64}"/>
              </a:ext>
            </a:extLst>
          </p:cNvPr>
          <p:cNvSpPr>
            <a:spLocks noGrp="1"/>
          </p:cNvSpPr>
          <p:nvPr>
            <p:ph type="title"/>
          </p:nvPr>
        </p:nvSpPr>
        <p:spPr/>
        <p:txBody>
          <a:bodyPr>
            <a:normAutofit fontScale="90000"/>
          </a:bodyPr>
          <a:lstStyle/>
          <a:p>
            <a:r>
              <a:rPr lang="en-US" dirty="0"/>
              <a:t>4. MY WORK</a:t>
            </a:r>
          </a:p>
        </p:txBody>
      </p:sp>
      <p:sp>
        <p:nvSpPr>
          <p:cNvPr id="13" name="TextBox 11">
            <a:extLst>
              <a:ext uri="{FF2B5EF4-FFF2-40B4-BE49-F238E27FC236}">
                <a16:creationId xmlns:a16="http://schemas.microsoft.com/office/drawing/2014/main" id="{2CFB3F0B-EE69-0AD5-FB73-84F0AC9E17AC}"/>
              </a:ext>
            </a:extLst>
          </p:cNvPr>
          <p:cNvSpPr txBox="1"/>
          <p:nvPr/>
        </p:nvSpPr>
        <p:spPr>
          <a:xfrm>
            <a:off x="1368781" y="5458939"/>
            <a:ext cx="3570363" cy="553998"/>
          </a:xfrm>
          <a:prstGeom prst="rect">
            <a:avLst/>
          </a:prstGeom>
          <a:noFill/>
          <a:ln w="12700">
            <a:solidFill>
              <a:schemeClr val="tx1"/>
            </a:solidFill>
          </a:ln>
        </p:spPr>
        <p:txBody>
          <a:bodyPr wrap="square" rtlCol="0">
            <a:spAutoFit/>
          </a:bodyPr>
          <a:lstStyle/>
          <a:p>
            <a:pPr algn="ctr"/>
            <a:r>
              <a:rPr lang="en-US" sz="1500" i="1" dirty="0">
                <a:latin typeface="Lato" panose="020F0502020204030203" pitchFamily="34" charset="0"/>
                <a:ea typeface="Lato" panose="020F0502020204030203" pitchFamily="34" charset="0"/>
                <a:cs typeface="Lato" panose="020F0502020204030203" pitchFamily="34" charset="0"/>
              </a:rPr>
              <a:t>Comparison of MAE and PSNR results with previous studies</a:t>
            </a:r>
            <a:endParaRPr lang="vi-VN" sz="1500" i="1" dirty="0">
              <a:latin typeface="Lato" panose="020F0502020204030203" pitchFamily="34" charset="0"/>
              <a:ea typeface="Lato" panose="020F0502020204030203" pitchFamily="34" charset="0"/>
              <a:cs typeface="Lato" panose="020F0502020204030203" pitchFamily="34" charset="0"/>
            </a:endParaRPr>
          </a:p>
        </p:txBody>
      </p:sp>
      <p:pic>
        <p:nvPicPr>
          <p:cNvPr id="16" name="Hình ảnh 15">
            <a:extLst>
              <a:ext uri="{FF2B5EF4-FFF2-40B4-BE49-F238E27FC236}">
                <a16:creationId xmlns:a16="http://schemas.microsoft.com/office/drawing/2014/main" id="{B2B74184-6EE5-52E7-517F-73DFD1D6A148}"/>
              </a:ext>
            </a:extLst>
          </p:cNvPr>
          <p:cNvPicPr>
            <a:picLocks noChangeAspect="1"/>
          </p:cNvPicPr>
          <p:nvPr/>
        </p:nvPicPr>
        <p:blipFill>
          <a:blip r:embed="rId4"/>
          <a:srcRect l="2090" t="2243" r="2118" b="6065"/>
          <a:stretch>
            <a:fillRect/>
          </a:stretch>
        </p:blipFill>
        <p:spPr>
          <a:xfrm>
            <a:off x="7000681" y="1148742"/>
            <a:ext cx="3667961" cy="1896746"/>
          </a:xfrm>
          <a:prstGeom prst="rect">
            <a:avLst/>
          </a:prstGeom>
        </p:spPr>
      </p:pic>
      <p:sp>
        <p:nvSpPr>
          <p:cNvPr id="17" name="TextBox 11">
            <a:extLst>
              <a:ext uri="{FF2B5EF4-FFF2-40B4-BE49-F238E27FC236}">
                <a16:creationId xmlns:a16="http://schemas.microsoft.com/office/drawing/2014/main" id="{A54EB17F-2560-6D1E-C87B-64BD3BB3A412}"/>
              </a:ext>
            </a:extLst>
          </p:cNvPr>
          <p:cNvSpPr txBox="1"/>
          <p:nvPr/>
        </p:nvSpPr>
        <p:spPr>
          <a:xfrm>
            <a:off x="7810378" y="5338776"/>
            <a:ext cx="2096893" cy="553998"/>
          </a:xfrm>
          <a:prstGeom prst="rect">
            <a:avLst/>
          </a:prstGeom>
          <a:noFill/>
          <a:ln w="12700">
            <a:solidFill>
              <a:schemeClr val="tx1"/>
            </a:solidFill>
          </a:ln>
        </p:spPr>
        <p:txBody>
          <a:bodyPr wrap="square" rtlCol="0">
            <a:spAutoFit/>
          </a:bodyPr>
          <a:lstStyle/>
          <a:p>
            <a:pPr algn="ctr"/>
            <a:r>
              <a:rPr lang="en-US" sz="1500" i="1" dirty="0">
                <a:latin typeface="Lato" panose="020F0502020204030203" pitchFamily="34" charset="0"/>
                <a:ea typeface="Lato" panose="020F0502020204030203" pitchFamily="34" charset="0"/>
                <a:cs typeface="Lato" panose="020F0502020204030203" pitchFamily="34" charset="0"/>
              </a:rPr>
              <a:t>Some reasons affecting the results</a:t>
            </a:r>
            <a:endParaRPr lang="vi-VN" sz="1500" i="1" dirty="0">
              <a:latin typeface="Lato" panose="020F0502020204030203" pitchFamily="34" charset="0"/>
              <a:ea typeface="Lato" panose="020F0502020204030203" pitchFamily="34" charset="0"/>
              <a:cs typeface="Lato" panose="020F0502020204030203" pitchFamily="34" charset="0"/>
            </a:endParaRPr>
          </a:p>
        </p:txBody>
      </p:sp>
      <p:sp>
        <p:nvSpPr>
          <p:cNvPr id="9" name="Chỗ dành sẵn cho Số hiệu Bản chiếu 8">
            <a:extLst>
              <a:ext uri="{FF2B5EF4-FFF2-40B4-BE49-F238E27FC236}">
                <a16:creationId xmlns:a16="http://schemas.microsoft.com/office/drawing/2014/main" id="{26EBD1CB-6D6E-B2B2-8527-120E5F92E5D3}"/>
              </a:ext>
            </a:extLst>
          </p:cNvPr>
          <p:cNvSpPr>
            <a:spLocks noGrp="1"/>
          </p:cNvSpPr>
          <p:nvPr>
            <p:ph type="sldNum" sz="quarter" idx="12"/>
          </p:nvPr>
        </p:nvSpPr>
        <p:spPr/>
        <p:txBody>
          <a:bodyPr/>
          <a:lstStyle/>
          <a:p>
            <a:fld id="{9EA0BE3B-158A-4EDF-80DC-E394A0D1600F}" type="slidenum">
              <a:rPr lang="en-US" smtClean="0"/>
              <a:pPr/>
              <a:t>8</a:t>
            </a:fld>
            <a:endParaRPr lang="en-US"/>
          </a:p>
        </p:txBody>
      </p:sp>
      <p:pic>
        <p:nvPicPr>
          <p:cNvPr id="5" name="Hình ảnh 4" descr="Ảnh có chứa văn bản, biểu đồ, số, Kế hoạch&#10;&#10;Nội dung do AI tạo ra có thể không chính xác.">
            <a:extLst>
              <a:ext uri="{FF2B5EF4-FFF2-40B4-BE49-F238E27FC236}">
                <a16:creationId xmlns:a16="http://schemas.microsoft.com/office/drawing/2014/main" id="{D22CCFB6-0A3C-A41C-1FB4-976C14608DFE}"/>
              </a:ext>
            </a:extLst>
          </p:cNvPr>
          <p:cNvPicPr>
            <a:picLocks noChangeAspect="1"/>
          </p:cNvPicPr>
          <p:nvPr/>
        </p:nvPicPr>
        <p:blipFill>
          <a:blip r:embed="rId5">
            <a:extLst>
              <a:ext uri="{28A0092B-C50C-407E-A947-70E740481C1C}">
                <a14:useLocalDpi xmlns:a14="http://schemas.microsoft.com/office/drawing/2010/main" val="0"/>
              </a:ext>
            </a:extLst>
          </a:blip>
          <a:srcRect l="7375" t="6444" r="52015" b="7334"/>
          <a:stretch>
            <a:fillRect/>
          </a:stretch>
        </p:blipFill>
        <p:spPr>
          <a:xfrm>
            <a:off x="1299150" y="1028578"/>
            <a:ext cx="3709624" cy="4430361"/>
          </a:xfrm>
          <a:prstGeom prst="rect">
            <a:avLst/>
          </a:prstGeom>
        </p:spPr>
      </p:pic>
      <p:pic>
        <p:nvPicPr>
          <p:cNvPr id="4" name="Hình ảnh 3">
            <a:extLst>
              <a:ext uri="{FF2B5EF4-FFF2-40B4-BE49-F238E27FC236}">
                <a16:creationId xmlns:a16="http://schemas.microsoft.com/office/drawing/2014/main" id="{18775D56-EE1C-A56B-D26E-72AB2870D544}"/>
              </a:ext>
            </a:extLst>
          </p:cNvPr>
          <p:cNvPicPr>
            <a:picLocks noChangeAspect="1"/>
          </p:cNvPicPr>
          <p:nvPr/>
        </p:nvPicPr>
        <p:blipFill>
          <a:blip r:embed="rId6"/>
          <a:srcRect t="12775" b="-1"/>
          <a:stretch>
            <a:fillRect/>
          </a:stretch>
        </p:blipFill>
        <p:spPr>
          <a:xfrm>
            <a:off x="1377696" y="6111529"/>
            <a:ext cx="2244809" cy="588292"/>
          </a:xfrm>
          <a:prstGeom prst="rect">
            <a:avLst/>
          </a:prstGeom>
        </p:spPr>
      </p:pic>
      <p:pic>
        <p:nvPicPr>
          <p:cNvPr id="7" name="Hình ảnh 6">
            <a:extLst>
              <a:ext uri="{FF2B5EF4-FFF2-40B4-BE49-F238E27FC236}">
                <a16:creationId xmlns:a16="http://schemas.microsoft.com/office/drawing/2014/main" id="{72105301-4AA4-EF59-C383-F3EC3655DD87}"/>
              </a:ext>
            </a:extLst>
          </p:cNvPr>
          <p:cNvPicPr>
            <a:picLocks noChangeAspect="1"/>
          </p:cNvPicPr>
          <p:nvPr/>
        </p:nvPicPr>
        <p:blipFill>
          <a:blip r:embed="rId6"/>
          <a:srcRect t="12775" b="-1"/>
          <a:stretch>
            <a:fillRect/>
          </a:stretch>
        </p:blipFill>
        <p:spPr>
          <a:xfrm>
            <a:off x="280097" y="6111529"/>
            <a:ext cx="2244809" cy="588292"/>
          </a:xfrm>
          <a:prstGeom prst="rect">
            <a:avLst/>
          </a:prstGeom>
        </p:spPr>
      </p:pic>
    </p:spTree>
    <p:extLst>
      <p:ext uri="{BB962C8B-B14F-4D97-AF65-F5344CB8AC3E}">
        <p14:creationId xmlns:p14="http://schemas.microsoft.com/office/powerpoint/2010/main" val="31650168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BA9BBD2-BC7A-E984-6649-A9769C2106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9EB7A3-4501-1DC4-8525-6BCD452BC0DD}"/>
              </a:ext>
            </a:extLst>
          </p:cNvPr>
          <p:cNvSpPr>
            <a:spLocks noGrp="1"/>
          </p:cNvSpPr>
          <p:nvPr>
            <p:ph type="title"/>
          </p:nvPr>
        </p:nvSpPr>
        <p:spPr>
          <a:xfrm>
            <a:off x="774574" y="3520000"/>
            <a:ext cx="5046196" cy="1795803"/>
          </a:xfrm>
        </p:spPr>
        <p:txBody>
          <a:bodyPr vert="horz" lIns="91440" tIns="45720" rIns="91440" bIns="45720" rtlCol="0" anchor="b">
            <a:normAutofit/>
          </a:bodyPr>
          <a:lstStyle/>
          <a:p>
            <a:r>
              <a:rPr lang="en-US" sz="4800" kern="1200">
                <a:solidFill>
                  <a:schemeClr val="tx1"/>
                </a:solidFill>
                <a:latin typeface="+mj-lt"/>
                <a:ea typeface="+mj-ea"/>
                <a:cs typeface="+mj-cs"/>
              </a:rPr>
              <a:t>THANK YOU!</a:t>
            </a:r>
          </a:p>
        </p:txBody>
      </p:sp>
      <p:pic>
        <p:nvPicPr>
          <p:cNvPr id="11" name="Hình ảnh 10">
            <a:extLst>
              <a:ext uri="{FF2B5EF4-FFF2-40B4-BE49-F238E27FC236}">
                <a16:creationId xmlns:a16="http://schemas.microsoft.com/office/drawing/2014/main" id="{50A1FDBD-7EEF-1E39-B76E-9E48BDE7B843}"/>
              </a:ext>
            </a:extLst>
          </p:cNvPr>
          <p:cNvPicPr>
            <a:picLocks noChangeAspect="1"/>
          </p:cNvPicPr>
          <p:nvPr/>
        </p:nvPicPr>
        <p:blipFill>
          <a:blip r:embed="rId3"/>
          <a:stretch>
            <a:fillRect/>
          </a:stretch>
        </p:blipFill>
        <p:spPr>
          <a:xfrm>
            <a:off x="634817" y="982896"/>
            <a:ext cx="2927250" cy="2195437"/>
          </a:xfrm>
          <a:prstGeom prst="rect">
            <a:avLst/>
          </a:prstGeom>
        </p:spPr>
      </p:pic>
      <p:sp>
        <p:nvSpPr>
          <p:cNvPr id="23" name="Freeform: Shape 19">
            <a:extLst>
              <a:ext uri="{FF2B5EF4-FFF2-40B4-BE49-F238E27FC236}">
                <a16:creationId xmlns:a16="http://schemas.microsoft.com/office/drawing/2014/main" id="{7BC0F8B1-F985-469B-8332-13DBC76655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791963" y="451044"/>
            <a:ext cx="2308583" cy="2741196"/>
          </a:xfrm>
          <a:custGeom>
            <a:avLst/>
            <a:gdLst>
              <a:gd name="connsiteX0" fmla="*/ 2308583 w 2308583"/>
              <a:gd name="connsiteY0" fmla="*/ 2741196 h 2741196"/>
              <a:gd name="connsiteX1" fmla="*/ 462 w 2308583"/>
              <a:gd name="connsiteY1" fmla="*/ 2741196 h 2741196"/>
              <a:gd name="connsiteX2" fmla="*/ 0 w 2308583"/>
              <a:gd name="connsiteY2" fmla="*/ 2469337 h 2741196"/>
              <a:gd name="connsiteX3" fmla="*/ 2022607 w 2308583"/>
              <a:gd name="connsiteY3" fmla="*/ 2470269 h 2741196"/>
              <a:gd name="connsiteX4" fmla="*/ 2022607 w 2308583"/>
              <a:gd name="connsiteY4" fmla="*/ 0 h 2741196"/>
              <a:gd name="connsiteX5" fmla="*/ 2308583 w 2308583"/>
              <a:gd name="connsiteY5" fmla="*/ 0 h 2741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8583" h="2741196">
                <a:moveTo>
                  <a:pt x="2308583" y="2741196"/>
                </a:moveTo>
                <a:lnTo>
                  <a:pt x="462" y="2741196"/>
                </a:lnTo>
                <a:cubicBezTo>
                  <a:pt x="-462" y="2647366"/>
                  <a:pt x="923" y="2563167"/>
                  <a:pt x="0" y="2469337"/>
                </a:cubicBezTo>
                <a:lnTo>
                  <a:pt x="2022607" y="2470269"/>
                </a:lnTo>
                <a:lnTo>
                  <a:pt x="2022607" y="0"/>
                </a:lnTo>
                <a:lnTo>
                  <a:pt x="2308583" y="0"/>
                </a:lnTo>
                <a:close/>
              </a:path>
            </a:pathLst>
          </a:custGeom>
          <a:solidFill>
            <a:schemeClr val="tx1">
              <a:lumMod val="95000"/>
              <a:lumOff val="5000"/>
              <a:alpha val="75000"/>
            </a:schemeClr>
          </a:solidFill>
          <a:ln w="0">
            <a:noFill/>
            <a:prstDash val="solid"/>
            <a:round/>
            <a:headEnd/>
            <a:tailEnd/>
          </a:ln>
        </p:spPr>
        <p:txBody>
          <a:bodyPr/>
          <a:lstStyle/>
          <a:p>
            <a:endParaRPr lang="vi-VN"/>
          </a:p>
        </p:txBody>
      </p:sp>
      <p:pic>
        <p:nvPicPr>
          <p:cNvPr id="13" name="Hình ảnh 12">
            <a:extLst>
              <a:ext uri="{FF2B5EF4-FFF2-40B4-BE49-F238E27FC236}">
                <a16:creationId xmlns:a16="http://schemas.microsoft.com/office/drawing/2014/main" id="{A9F13372-7A7C-3432-5EA7-EB17DCDBA292}"/>
              </a:ext>
            </a:extLst>
          </p:cNvPr>
          <p:cNvPicPr>
            <a:picLocks noChangeAspect="1"/>
          </p:cNvPicPr>
          <p:nvPr/>
        </p:nvPicPr>
        <p:blipFill>
          <a:blip r:embed="rId4"/>
          <a:stretch>
            <a:fillRect/>
          </a:stretch>
        </p:blipFill>
        <p:spPr>
          <a:xfrm>
            <a:off x="4449864" y="434000"/>
            <a:ext cx="3677650" cy="2758238"/>
          </a:xfrm>
          <a:prstGeom prst="rect">
            <a:avLst/>
          </a:prstGeom>
        </p:spPr>
      </p:pic>
      <p:pic>
        <p:nvPicPr>
          <p:cNvPr id="15" name="Hình ảnh 14">
            <a:extLst>
              <a:ext uri="{FF2B5EF4-FFF2-40B4-BE49-F238E27FC236}">
                <a16:creationId xmlns:a16="http://schemas.microsoft.com/office/drawing/2014/main" id="{0728CC1B-0A43-19BD-9E37-819508A1DACA}"/>
              </a:ext>
            </a:extLst>
          </p:cNvPr>
          <p:cNvPicPr>
            <a:picLocks noChangeAspect="1"/>
          </p:cNvPicPr>
          <p:nvPr/>
        </p:nvPicPr>
        <p:blipFill>
          <a:blip r:embed="rId5"/>
          <a:srcRect l="4604" t="27963" r="8497" b="23682"/>
          <a:stretch>
            <a:fillRect/>
          </a:stretch>
        </p:blipFill>
        <p:spPr>
          <a:xfrm>
            <a:off x="5427020" y="3665763"/>
            <a:ext cx="2730526" cy="2204919"/>
          </a:xfrm>
          <a:prstGeom prst="rect">
            <a:avLst/>
          </a:prstGeom>
        </p:spPr>
      </p:pic>
      <p:pic>
        <p:nvPicPr>
          <p:cNvPr id="7" name="Hình ảnh 6">
            <a:extLst>
              <a:ext uri="{FF2B5EF4-FFF2-40B4-BE49-F238E27FC236}">
                <a16:creationId xmlns:a16="http://schemas.microsoft.com/office/drawing/2014/main" id="{AE30C360-51AD-C540-4347-C0B726459180}"/>
              </a:ext>
            </a:extLst>
          </p:cNvPr>
          <p:cNvPicPr>
            <a:picLocks noChangeAspect="1"/>
          </p:cNvPicPr>
          <p:nvPr/>
        </p:nvPicPr>
        <p:blipFill>
          <a:blip r:embed="rId6"/>
          <a:stretch>
            <a:fillRect/>
          </a:stretch>
        </p:blipFill>
        <p:spPr>
          <a:xfrm>
            <a:off x="9015312" y="3349250"/>
            <a:ext cx="2760248" cy="2070186"/>
          </a:xfrm>
          <a:prstGeom prst="rect">
            <a:avLst/>
          </a:prstGeom>
        </p:spPr>
      </p:pic>
      <p:sp>
        <p:nvSpPr>
          <p:cNvPr id="26" name="Freeform 6">
            <a:extLst>
              <a:ext uri="{FF2B5EF4-FFF2-40B4-BE49-F238E27FC236}">
                <a16:creationId xmlns:a16="http://schemas.microsoft.com/office/drawing/2014/main" id="{FBF3780C-749F-4B50-9E1D-F2B1F6DBB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476833" y="2919002"/>
            <a:ext cx="2525072" cy="3398994"/>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1">
              <a:lumMod val="95000"/>
              <a:lumOff val="5000"/>
              <a:alpha val="75000"/>
            </a:schemeClr>
          </a:solidFill>
          <a:ln w="0">
            <a:noFill/>
            <a:prstDash val="solid"/>
            <a:round/>
            <a:headEnd/>
            <a:tailEnd/>
          </a:ln>
        </p:spPr>
        <p:txBody>
          <a:bodyPr/>
          <a:lstStyle/>
          <a:p>
            <a:endParaRPr lang="vi-VN"/>
          </a:p>
        </p:txBody>
      </p:sp>
      <p:sp>
        <p:nvSpPr>
          <p:cNvPr id="4" name="Chỗ dành sẵn cho Số hiệu Bản chiếu 3">
            <a:extLst>
              <a:ext uri="{FF2B5EF4-FFF2-40B4-BE49-F238E27FC236}">
                <a16:creationId xmlns:a16="http://schemas.microsoft.com/office/drawing/2014/main" id="{553D8EAA-7B92-93B4-9235-3C324081AE1C}"/>
              </a:ext>
            </a:extLst>
          </p:cNvPr>
          <p:cNvSpPr>
            <a:spLocks noGrp="1"/>
          </p:cNvSpPr>
          <p:nvPr>
            <p:ph type="sldNum" sz="quarter" idx="12"/>
          </p:nvPr>
        </p:nvSpPr>
        <p:spPr>
          <a:xfrm>
            <a:off x="10580913" y="6453386"/>
            <a:ext cx="846061" cy="404614"/>
          </a:xfrm>
        </p:spPr>
        <p:txBody>
          <a:bodyPr vert="horz" lIns="91440" tIns="45720" rIns="91440" bIns="45720" rtlCol="0" anchor="ctr">
            <a:normAutofit/>
          </a:bodyPr>
          <a:lstStyle/>
          <a:p>
            <a:pPr>
              <a:spcAft>
                <a:spcPts val="600"/>
              </a:spcAft>
            </a:pPr>
            <a:fld id="{9EA0BE3B-158A-4EDF-80DC-E394A0D1600F}" type="slidenum">
              <a:rPr lang="en-US">
                <a:solidFill>
                  <a:schemeClr val="tx1">
                    <a:lumMod val="75000"/>
                    <a:lumOff val="25000"/>
                  </a:schemeClr>
                </a:solidFill>
                <a:latin typeface="+mn-lt"/>
                <a:ea typeface="+mn-ea"/>
                <a:cs typeface="+mn-cs"/>
              </a:rPr>
              <a:pPr>
                <a:spcAft>
                  <a:spcPts val="600"/>
                </a:spcAft>
              </a:pPr>
              <a:t>9</a:t>
            </a:fld>
            <a:endParaRPr lang="en-US">
              <a:solidFill>
                <a:schemeClr val="tx1">
                  <a:lumMod val="75000"/>
                  <a:lumOff val="25000"/>
                </a:schemeClr>
              </a:solidFill>
              <a:latin typeface="+mn-lt"/>
              <a:ea typeface="+mn-ea"/>
              <a:cs typeface="+mn-cs"/>
            </a:endParaRPr>
          </a:p>
        </p:txBody>
      </p:sp>
      <p:pic>
        <p:nvPicPr>
          <p:cNvPr id="9" name="Hình ảnh 8">
            <a:extLst>
              <a:ext uri="{FF2B5EF4-FFF2-40B4-BE49-F238E27FC236}">
                <a16:creationId xmlns:a16="http://schemas.microsoft.com/office/drawing/2014/main" id="{D49111DC-FDA6-08D1-2AC6-841F34974EB0}"/>
              </a:ext>
            </a:extLst>
          </p:cNvPr>
          <p:cNvPicPr>
            <a:picLocks noChangeAspect="1"/>
          </p:cNvPicPr>
          <p:nvPr/>
        </p:nvPicPr>
        <p:blipFill>
          <a:blip r:embed="rId7"/>
          <a:stretch>
            <a:fillRect/>
          </a:stretch>
        </p:blipFill>
        <p:spPr>
          <a:xfrm>
            <a:off x="8479971" y="1027880"/>
            <a:ext cx="2837871" cy="1596302"/>
          </a:xfrm>
          <a:prstGeom prst="rect">
            <a:avLst/>
          </a:prstGeom>
        </p:spPr>
      </p:pic>
      <p:sp>
        <p:nvSpPr>
          <p:cNvPr id="22" name="Freeform: Shape 21">
            <a:extLst>
              <a:ext uri="{FF2B5EF4-FFF2-40B4-BE49-F238E27FC236}">
                <a16:creationId xmlns:a16="http://schemas.microsoft.com/office/drawing/2014/main" id="{89D15953-1642-4DD6-AD9E-01AA19247F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9466977" y="434000"/>
            <a:ext cx="2308583" cy="1114404"/>
          </a:xfrm>
          <a:custGeom>
            <a:avLst/>
            <a:gdLst>
              <a:gd name="connsiteX0" fmla="*/ 462 w 2308583"/>
              <a:gd name="connsiteY0" fmla="*/ 1114404 h 1114404"/>
              <a:gd name="connsiteX1" fmla="*/ 2308583 w 2308583"/>
              <a:gd name="connsiteY1" fmla="*/ 1114404 h 1114404"/>
              <a:gd name="connsiteX2" fmla="*/ 2308583 w 2308583"/>
              <a:gd name="connsiteY2" fmla="*/ 0 h 1114404"/>
              <a:gd name="connsiteX3" fmla="*/ 2022607 w 2308583"/>
              <a:gd name="connsiteY3" fmla="*/ 0 h 1114404"/>
              <a:gd name="connsiteX4" fmla="*/ 2022607 w 2308583"/>
              <a:gd name="connsiteY4" fmla="*/ 843477 h 1114404"/>
              <a:gd name="connsiteX5" fmla="*/ 0 w 2308583"/>
              <a:gd name="connsiteY5" fmla="*/ 842545 h 1114404"/>
              <a:gd name="connsiteX6" fmla="*/ 462 w 2308583"/>
              <a:gd name="connsiteY6" fmla="*/ 1114404 h 1114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8583" h="1114404">
                <a:moveTo>
                  <a:pt x="462" y="1114404"/>
                </a:moveTo>
                <a:lnTo>
                  <a:pt x="2308583" y="1114404"/>
                </a:lnTo>
                <a:lnTo>
                  <a:pt x="2308583" y="0"/>
                </a:lnTo>
                <a:lnTo>
                  <a:pt x="2022607" y="0"/>
                </a:lnTo>
                <a:lnTo>
                  <a:pt x="2022607" y="843477"/>
                </a:lnTo>
                <a:lnTo>
                  <a:pt x="0" y="842545"/>
                </a:lnTo>
                <a:cubicBezTo>
                  <a:pt x="923" y="936375"/>
                  <a:pt x="-462" y="1020574"/>
                  <a:pt x="462" y="1114404"/>
                </a:cubicBezTo>
                <a:close/>
              </a:path>
            </a:pathLst>
          </a:custGeom>
          <a:solidFill>
            <a:schemeClr val="tx1">
              <a:lumMod val="95000"/>
              <a:lumOff val="5000"/>
              <a:alpha val="75000"/>
            </a:schemeClr>
          </a:solidFill>
          <a:ln w="0">
            <a:noFill/>
            <a:prstDash val="solid"/>
            <a:round/>
            <a:headEnd/>
            <a:tailEnd/>
          </a:ln>
        </p:spPr>
        <p:txBody>
          <a:bodyPr/>
          <a:lstStyle/>
          <a:p>
            <a:endParaRPr lang="vi-VN"/>
          </a:p>
        </p:txBody>
      </p:sp>
      <p:cxnSp>
        <p:nvCxnSpPr>
          <p:cNvPr id="24" name="Straight Connector 23">
            <a:extLst>
              <a:ext uri="{FF2B5EF4-FFF2-40B4-BE49-F238E27FC236}">
                <a16:creationId xmlns:a16="http://schemas.microsoft.com/office/drawing/2014/main" id="{1918D9D3-1370-4FF6-9DFC-9F87F903959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14400" y="5377218"/>
            <a:ext cx="4387755" cy="0"/>
          </a:xfrm>
          <a:prstGeom prst="line">
            <a:avLst/>
          </a:prstGeom>
          <a:ln w="158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7932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Chủ đề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hủ đề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hủ đề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17765</TotalTime>
  <Words>1225</Words>
  <Application>Microsoft Office PowerPoint</Application>
  <PresentationFormat>Màn hình rộng</PresentationFormat>
  <Paragraphs>75</Paragraphs>
  <Slides>9</Slides>
  <Notes>9</Notes>
  <HiddenSlides>0</HiddenSlides>
  <MMClips>0</MMClips>
  <ScaleCrop>false</ScaleCrop>
  <HeadingPairs>
    <vt:vector size="6" baseType="variant">
      <vt:variant>
        <vt:lpstr>Phông được Dùng</vt:lpstr>
      </vt:variant>
      <vt:variant>
        <vt:i4>4</vt:i4>
      </vt:variant>
      <vt:variant>
        <vt:lpstr>Chủ đề</vt:lpstr>
      </vt:variant>
      <vt:variant>
        <vt:i4>1</vt:i4>
      </vt:variant>
      <vt:variant>
        <vt:lpstr>Tiêu đề Bản chiếu</vt:lpstr>
      </vt:variant>
      <vt:variant>
        <vt:i4>9</vt:i4>
      </vt:variant>
    </vt:vector>
  </HeadingPairs>
  <TitlesOfParts>
    <vt:vector size="14" baseType="lpstr">
      <vt:lpstr>Aptos</vt:lpstr>
      <vt:lpstr>Arial</vt:lpstr>
      <vt:lpstr>Lato</vt:lpstr>
      <vt:lpstr>Times New Roman</vt:lpstr>
      <vt:lpstr>Chủ đề Office</vt:lpstr>
      <vt:lpstr>ABOUT ME</vt:lpstr>
      <vt:lpstr>Bản trình bày PowerPoint</vt:lpstr>
      <vt:lpstr>1. INTRODUCTION</vt:lpstr>
      <vt:lpstr>2. DEEP LEARNING IN MEDICAL IMAGING</vt:lpstr>
      <vt:lpstr>2. DEEP LEARNING IN MEDICAL IMAGING</vt:lpstr>
      <vt:lpstr>3. APPLICATION AND STUDY</vt:lpstr>
      <vt:lpstr>4. MY WORK</vt:lpstr>
      <vt:lpstr>4. MY WORK</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Vu Quang Huy 20210431</dc:creator>
  <cp:lastModifiedBy>Vu Quang Huy 20210431</cp:lastModifiedBy>
  <cp:revision>86</cp:revision>
  <dcterms:created xsi:type="dcterms:W3CDTF">2024-11-12T15:34:05Z</dcterms:created>
  <dcterms:modified xsi:type="dcterms:W3CDTF">2025-08-17T20:27:04Z</dcterms:modified>
</cp:coreProperties>
</file>