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8288000" cy="10287000"/>
  <p:notesSz cx="6858000" cy="9144000"/>
  <p:embeddedFontLst>
    <p:embeddedFont>
      <p:font typeface="Arimo Italics" panose="020B0604020202020204" charset="0"/>
      <p:regular r:id="rId10"/>
    </p:embeddedFont>
    <p:embeddedFont>
      <p:font typeface="Arimo Bold" panose="020B0604020202020204" charset="0"/>
      <p:regular r:id="rId11"/>
    </p:embeddedFont>
    <p:embeddedFont>
      <p:font typeface="Arimo Bold Italics" panose="020B0604020202020204" charset="0"/>
      <p:regular r:id="rId12"/>
    </p:embeddedFont>
    <p:embeddedFont>
      <p:font typeface="Calibri" panose="020F0502020204030204" pitchFamily="34" charset="0"/>
      <p:regular r:id="rId13"/>
      <p:bold r:id="rId14"/>
      <p:italic r:id="rId15"/>
      <p:boldItalic r:id="rId16"/>
    </p:embeddedFont>
    <p:embeddedFont>
      <p:font typeface="Arimo" panose="020B0604020202020204" charset="0"/>
      <p:regular r:id="rId1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54" d="100"/>
          <a:sy n="54" d="100"/>
        </p:scale>
        <p:origin x="408" y="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font" Target="fonts/font7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10" Type="http://schemas.openxmlformats.org/officeDocument/2006/relationships/font" Target="fonts/font1.fntdata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5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68E1E-0E44-426D-905E-8AD9B19D2182}" type="datetimeFigureOut">
              <a:rPr lang="cs-CZ" smtClean="0"/>
              <a:t>18.08.2025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B2431-D351-4C6E-A3CF-9DFAC0E3E0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8889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 dirty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 dirty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 dirty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 smtClean="0"/>
              <a:t>‹#›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0" y="1038225"/>
            <a:ext cx="18288000" cy="0"/>
          </a:xfrm>
          <a:prstGeom prst="line">
            <a:avLst/>
          </a:prstGeom>
          <a:ln w="38100" cap="flat">
            <a:solidFill>
              <a:srgbClr val="0097B2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3" name="TextBox 3"/>
          <p:cNvSpPr txBox="1"/>
          <p:nvPr/>
        </p:nvSpPr>
        <p:spPr>
          <a:xfrm>
            <a:off x="229942" y="374650"/>
            <a:ext cx="9383911" cy="7016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 b="1">
                <a:solidFill>
                  <a:srgbClr val="0097B2"/>
                </a:solidFill>
                <a:latin typeface="Arimo Bold"/>
                <a:ea typeface="Arimo Bold"/>
                <a:cs typeface="Arimo Bold"/>
                <a:sym typeface="Arimo Bold"/>
              </a:rPr>
              <a:t>IEEE NPSS School on Advanced Topics in Medical Imaging - Ho Chi Minh City</a:t>
            </a:r>
          </a:p>
          <a:p>
            <a:pPr algn="ctr">
              <a:lnSpc>
                <a:spcPts val="2800"/>
              </a:lnSpc>
              <a:spcBef>
                <a:spcPct val="0"/>
              </a:spcBef>
            </a:pPr>
            <a:endParaRPr lang="en-US" sz="2000" b="1">
              <a:solidFill>
                <a:srgbClr val="0097B2"/>
              </a:solidFill>
              <a:latin typeface="Arimo Bold"/>
              <a:ea typeface="Arimo Bold"/>
              <a:cs typeface="Arimo Bold"/>
              <a:sym typeface="Arimo Bold"/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4428677" y="6591300"/>
            <a:ext cx="9430643" cy="287258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5599"/>
              </a:lnSpc>
              <a:spcBef>
                <a:spcPct val="0"/>
              </a:spcBef>
            </a:pPr>
            <a:r>
              <a:rPr lang="en-US" sz="3999" b="1" dirty="0">
                <a:solidFill>
                  <a:srgbClr val="0097B2"/>
                </a:solidFill>
                <a:latin typeface="Arimo Bold"/>
                <a:ea typeface="Arimo Bold"/>
                <a:cs typeface="Arimo Bold"/>
                <a:sym typeface="Arimo Bold"/>
              </a:rPr>
              <a:t>THAI THI MAI THO</a:t>
            </a:r>
          </a:p>
          <a:p>
            <a:pPr algn="ctr">
              <a:lnSpc>
                <a:spcPts val="5599"/>
              </a:lnSpc>
              <a:spcBef>
                <a:spcPct val="0"/>
              </a:spcBef>
            </a:pPr>
            <a:r>
              <a:rPr lang="en-US" sz="3999" dirty="0">
                <a:solidFill>
                  <a:srgbClr val="0097B2"/>
                </a:solidFill>
                <a:latin typeface="Arimo"/>
                <a:ea typeface="Arimo"/>
                <a:cs typeface="Arimo"/>
                <a:sym typeface="Arimo"/>
              </a:rPr>
              <a:t>VNU, Hanoi University of Science</a:t>
            </a:r>
          </a:p>
          <a:p>
            <a:pPr algn="ctr">
              <a:lnSpc>
                <a:spcPts val="5599"/>
              </a:lnSpc>
              <a:spcBef>
                <a:spcPct val="0"/>
              </a:spcBef>
            </a:pPr>
            <a:endParaRPr lang="en-US" sz="3999" dirty="0">
              <a:solidFill>
                <a:srgbClr val="0097B2"/>
              </a:solidFill>
              <a:latin typeface="Arimo"/>
              <a:ea typeface="Arimo"/>
              <a:cs typeface="Arimo"/>
              <a:sym typeface="Arimo"/>
            </a:endParaRPr>
          </a:p>
          <a:p>
            <a:pPr algn="ctr">
              <a:lnSpc>
                <a:spcPts val="5599"/>
              </a:lnSpc>
              <a:spcBef>
                <a:spcPct val="0"/>
              </a:spcBef>
            </a:pPr>
            <a:r>
              <a:rPr lang="en-US" sz="3999" i="1" dirty="0">
                <a:solidFill>
                  <a:srgbClr val="0097B2"/>
                </a:solidFill>
                <a:latin typeface="Arimo Italics"/>
                <a:ea typeface="Arimo Italics"/>
                <a:cs typeface="Arimo Italics"/>
                <a:sym typeface="Arimo Italics"/>
              </a:rPr>
              <a:t>Ho Chi Minh City, August 18, 2025</a:t>
            </a:r>
          </a:p>
        </p:txBody>
      </p:sp>
      <p:grpSp>
        <p:nvGrpSpPr>
          <p:cNvPr id="6" name="Group 6"/>
          <p:cNvGrpSpPr/>
          <p:nvPr/>
        </p:nvGrpSpPr>
        <p:grpSpPr>
          <a:xfrm>
            <a:off x="-223352" y="2502548"/>
            <a:ext cx="18734703" cy="3086100"/>
            <a:chOff x="0" y="0"/>
            <a:chExt cx="4934243" cy="812800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4934243" cy="812800"/>
            </a:xfrm>
            <a:custGeom>
              <a:avLst/>
              <a:gdLst/>
              <a:ahLst/>
              <a:cxnLst/>
              <a:rect l="l" t="t" r="r" b="b"/>
              <a:pathLst>
                <a:path w="4934243" h="812800">
                  <a:moveTo>
                    <a:pt x="0" y="0"/>
                  </a:moveTo>
                  <a:lnTo>
                    <a:pt x="4934243" y="0"/>
                  </a:lnTo>
                  <a:lnTo>
                    <a:pt x="4934243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0097B2"/>
            </a:solidFill>
          </p:spPr>
        </p:sp>
        <p:sp>
          <p:nvSpPr>
            <p:cNvPr id="8" name="TextBox 8"/>
            <p:cNvSpPr txBox="1"/>
            <p:nvPr/>
          </p:nvSpPr>
          <p:spPr>
            <a:xfrm>
              <a:off x="0" y="-47625"/>
              <a:ext cx="4934243" cy="8604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p:sp>
        <p:nvSpPr>
          <p:cNvPr id="9" name="TextBox 9"/>
          <p:cNvSpPr txBox="1"/>
          <p:nvPr/>
        </p:nvSpPr>
        <p:spPr>
          <a:xfrm>
            <a:off x="299440" y="3326808"/>
            <a:ext cx="17689116" cy="125675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9799"/>
              </a:lnSpc>
              <a:spcBef>
                <a:spcPct val="0"/>
              </a:spcBef>
            </a:pPr>
            <a:r>
              <a:rPr lang="en-US" sz="6999" b="1" dirty="0">
                <a:solidFill>
                  <a:srgbClr val="FFFFFF"/>
                </a:solidFill>
                <a:latin typeface="Arimo Bold"/>
                <a:ea typeface="Arimo Bold"/>
                <a:cs typeface="Arimo Bold"/>
                <a:sym typeface="Arimo Bold"/>
              </a:rPr>
              <a:t>Immobilization Devices in CT Simulation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14575759" y="327025"/>
            <a:ext cx="3434834" cy="7016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097B2"/>
                </a:solidFill>
                <a:latin typeface="Arimo"/>
                <a:ea typeface="Arimo"/>
                <a:cs typeface="Arimo"/>
                <a:sym typeface="Arimo"/>
              </a:rPr>
              <a:t>thaithimaitho_t65@hus.edu.vn</a:t>
            </a:r>
          </a:p>
          <a:p>
            <a:pPr algn="ctr">
              <a:lnSpc>
                <a:spcPts val="2800"/>
              </a:lnSpc>
              <a:spcBef>
                <a:spcPct val="0"/>
              </a:spcBef>
            </a:pPr>
            <a:endParaRPr lang="en-US" sz="2000">
              <a:solidFill>
                <a:srgbClr val="0097B2"/>
              </a:solidFill>
              <a:latin typeface="Arimo"/>
              <a:ea typeface="Arimo"/>
              <a:cs typeface="Arimo"/>
              <a:sym typeface="Arim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0" y="1038225"/>
            <a:ext cx="18288000" cy="0"/>
          </a:xfrm>
          <a:prstGeom prst="line">
            <a:avLst/>
          </a:prstGeom>
          <a:ln w="38100" cap="flat">
            <a:solidFill>
              <a:srgbClr val="0097B2"/>
            </a:solidFill>
            <a:prstDash val="solid"/>
            <a:headEnd type="none" w="sm" len="sm"/>
            <a:tailEnd type="none" w="sm" len="sm"/>
          </a:ln>
        </p:spPr>
      </p:sp>
      <p:grpSp>
        <p:nvGrpSpPr>
          <p:cNvPr id="3" name="Group 3"/>
          <p:cNvGrpSpPr/>
          <p:nvPr/>
        </p:nvGrpSpPr>
        <p:grpSpPr>
          <a:xfrm>
            <a:off x="2702379" y="4638581"/>
            <a:ext cx="554472" cy="277236"/>
            <a:chOff x="0" y="0"/>
            <a:chExt cx="812800" cy="40640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812800" cy="406400"/>
            </a:xfrm>
            <a:custGeom>
              <a:avLst/>
              <a:gdLst/>
              <a:ahLst/>
              <a:cxnLst/>
              <a:rect l="l" t="t" r="r" b="b"/>
              <a:pathLst>
                <a:path w="812800" h="406400">
                  <a:moveTo>
                    <a:pt x="0" y="0"/>
                  </a:moveTo>
                  <a:lnTo>
                    <a:pt x="609600" y="0"/>
                  </a:lnTo>
                  <a:lnTo>
                    <a:pt x="812800" y="203200"/>
                  </a:lnTo>
                  <a:lnTo>
                    <a:pt x="609600" y="406400"/>
                  </a:lnTo>
                  <a:lnTo>
                    <a:pt x="0" y="406400"/>
                  </a:lnTo>
                  <a:lnTo>
                    <a:pt x="203200" y="2032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97B2"/>
            </a:solidFill>
          </p:spPr>
        </p:sp>
        <p:sp>
          <p:nvSpPr>
            <p:cNvPr id="5" name="TextBox 5"/>
            <p:cNvSpPr txBox="1"/>
            <p:nvPr/>
          </p:nvSpPr>
          <p:spPr>
            <a:xfrm>
              <a:off x="177800" y="-47625"/>
              <a:ext cx="558800" cy="454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p:sp>
        <p:nvSpPr>
          <p:cNvPr id="6" name="TextBox 6"/>
          <p:cNvSpPr txBox="1"/>
          <p:nvPr/>
        </p:nvSpPr>
        <p:spPr>
          <a:xfrm>
            <a:off x="229942" y="374650"/>
            <a:ext cx="9383911" cy="7016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 b="1">
                <a:solidFill>
                  <a:srgbClr val="0097B2"/>
                </a:solidFill>
                <a:latin typeface="Arimo Bold"/>
                <a:ea typeface="Arimo Bold"/>
                <a:cs typeface="Arimo Bold"/>
                <a:sym typeface="Arimo Bold"/>
              </a:rPr>
              <a:t>IEEE NPSS School on Advanced Topics in Medical Imaging - Ho Chi Minh City</a:t>
            </a:r>
          </a:p>
          <a:p>
            <a:pPr algn="ctr">
              <a:lnSpc>
                <a:spcPts val="2800"/>
              </a:lnSpc>
              <a:spcBef>
                <a:spcPct val="0"/>
              </a:spcBef>
            </a:pPr>
            <a:endParaRPr lang="en-US" sz="2000" b="1">
              <a:solidFill>
                <a:srgbClr val="0097B2"/>
              </a:solidFill>
              <a:latin typeface="Arimo Bold"/>
              <a:ea typeface="Arimo Bold"/>
              <a:cs typeface="Arimo Bold"/>
              <a:sym typeface="Arimo Bold"/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2049412" y="2877725"/>
            <a:ext cx="6290048" cy="93218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419"/>
              </a:lnSpc>
              <a:spcBef>
                <a:spcPct val="0"/>
              </a:spcBef>
            </a:pPr>
            <a:r>
              <a:rPr lang="en-US" sz="5299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Table of Contents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4207894" y="4532724"/>
            <a:ext cx="6290048" cy="4318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499"/>
              </a:lnSpc>
              <a:spcBef>
                <a:spcPct val="0"/>
              </a:spcBef>
            </a:pPr>
            <a:r>
              <a:rPr lang="en-US" sz="249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Introduction</a:t>
            </a:r>
          </a:p>
        </p:txBody>
      </p:sp>
      <p:grpSp>
        <p:nvGrpSpPr>
          <p:cNvPr id="9" name="Group 9"/>
          <p:cNvGrpSpPr/>
          <p:nvPr/>
        </p:nvGrpSpPr>
        <p:grpSpPr>
          <a:xfrm>
            <a:off x="2702379" y="5794281"/>
            <a:ext cx="554472" cy="277236"/>
            <a:chOff x="0" y="0"/>
            <a:chExt cx="812800" cy="40640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812800" cy="406400"/>
            </a:xfrm>
            <a:custGeom>
              <a:avLst/>
              <a:gdLst/>
              <a:ahLst/>
              <a:cxnLst/>
              <a:rect l="l" t="t" r="r" b="b"/>
              <a:pathLst>
                <a:path w="812800" h="406400">
                  <a:moveTo>
                    <a:pt x="0" y="0"/>
                  </a:moveTo>
                  <a:lnTo>
                    <a:pt x="609600" y="0"/>
                  </a:lnTo>
                  <a:lnTo>
                    <a:pt x="812800" y="203200"/>
                  </a:lnTo>
                  <a:lnTo>
                    <a:pt x="609600" y="406400"/>
                  </a:lnTo>
                  <a:lnTo>
                    <a:pt x="0" y="406400"/>
                  </a:lnTo>
                  <a:lnTo>
                    <a:pt x="203200" y="2032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97B2"/>
            </a:solidFill>
          </p:spPr>
        </p:sp>
        <p:sp>
          <p:nvSpPr>
            <p:cNvPr id="11" name="TextBox 11"/>
            <p:cNvSpPr txBox="1"/>
            <p:nvPr/>
          </p:nvSpPr>
          <p:spPr>
            <a:xfrm>
              <a:off x="177800" y="-47625"/>
              <a:ext cx="558800" cy="454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p:sp>
        <p:nvSpPr>
          <p:cNvPr id="12" name="TextBox 12"/>
          <p:cNvSpPr txBox="1"/>
          <p:nvPr/>
        </p:nvSpPr>
        <p:spPr>
          <a:xfrm>
            <a:off x="4207894" y="5688424"/>
            <a:ext cx="6290048" cy="4318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499"/>
              </a:lnSpc>
              <a:spcBef>
                <a:spcPct val="0"/>
              </a:spcBef>
            </a:pPr>
            <a:r>
              <a:rPr lang="en-US" sz="249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Role of CT Sim in cancer radiotherapy</a:t>
            </a:r>
          </a:p>
        </p:txBody>
      </p:sp>
      <p:grpSp>
        <p:nvGrpSpPr>
          <p:cNvPr id="13" name="Group 13"/>
          <p:cNvGrpSpPr/>
          <p:nvPr/>
        </p:nvGrpSpPr>
        <p:grpSpPr>
          <a:xfrm>
            <a:off x="2702379" y="6949982"/>
            <a:ext cx="554472" cy="277236"/>
            <a:chOff x="0" y="0"/>
            <a:chExt cx="812800" cy="406400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812800" cy="406400"/>
            </a:xfrm>
            <a:custGeom>
              <a:avLst/>
              <a:gdLst/>
              <a:ahLst/>
              <a:cxnLst/>
              <a:rect l="l" t="t" r="r" b="b"/>
              <a:pathLst>
                <a:path w="812800" h="406400">
                  <a:moveTo>
                    <a:pt x="0" y="0"/>
                  </a:moveTo>
                  <a:lnTo>
                    <a:pt x="609600" y="0"/>
                  </a:lnTo>
                  <a:lnTo>
                    <a:pt x="812800" y="203200"/>
                  </a:lnTo>
                  <a:lnTo>
                    <a:pt x="609600" y="406400"/>
                  </a:lnTo>
                  <a:lnTo>
                    <a:pt x="0" y="406400"/>
                  </a:lnTo>
                  <a:lnTo>
                    <a:pt x="203200" y="2032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97B2"/>
            </a:solidFill>
          </p:spPr>
        </p:sp>
        <p:sp>
          <p:nvSpPr>
            <p:cNvPr id="15" name="TextBox 15"/>
            <p:cNvSpPr txBox="1"/>
            <p:nvPr/>
          </p:nvSpPr>
          <p:spPr>
            <a:xfrm>
              <a:off x="177800" y="-47625"/>
              <a:ext cx="558800" cy="454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p:sp>
        <p:nvSpPr>
          <p:cNvPr id="16" name="TextBox 16"/>
          <p:cNvSpPr txBox="1"/>
          <p:nvPr/>
        </p:nvSpPr>
        <p:spPr>
          <a:xfrm>
            <a:off x="4207894" y="6844124"/>
            <a:ext cx="6290048" cy="4318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499"/>
              </a:lnSpc>
              <a:spcBef>
                <a:spcPct val="0"/>
              </a:spcBef>
            </a:pPr>
            <a:r>
              <a:rPr lang="en-US" sz="249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Immobilization devices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0" y="1038225"/>
            <a:ext cx="18288000" cy="0"/>
          </a:xfrm>
          <a:prstGeom prst="line">
            <a:avLst/>
          </a:prstGeom>
          <a:ln w="38100" cap="flat">
            <a:solidFill>
              <a:srgbClr val="0097B2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3" name="Freeform 3"/>
          <p:cNvSpPr/>
          <p:nvPr/>
        </p:nvSpPr>
        <p:spPr>
          <a:xfrm>
            <a:off x="1760232" y="2619030"/>
            <a:ext cx="14767535" cy="5399380"/>
          </a:xfrm>
          <a:custGeom>
            <a:avLst/>
            <a:gdLst/>
            <a:ahLst/>
            <a:cxnLst/>
            <a:rect l="l" t="t" r="r" b="b"/>
            <a:pathLst>
              <a:path w="14767535" h="5399380">
                <a:moveTo>
                  <a:pt x="0" y="0"/>
                </a:moveTo>
                <a:lnTo>
                  <a:pt x="14767536" y="0"/>
                </a:lnTo>
                <a:lnTo>
                  <a:pt x="14767536" y="5399380"/>
                </a:lnTo>
                <a:lnTo>
                  <a:pt x="0" y="539938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4921898" y="2267383"/>
            <a:ext cx="8614488" cy="703295"/>
            <a:chOff x="0" y="0"/>
            <a:chExt cx="2268836" cy="18523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268836" cy="185230"/>
            </a:xfrm>
            <a:custGeom>
              <a:avLst/>
              <a:gdLst/>
              <a:ahLst/>
              <a:cxnLst/>
              <a:rect l="l" t="t" r="r" b="b"/>
              <a:pathLst>
                <a:path w="2268836" h="185230">
                  <a:moveTo>
                    <a:pt x="2065636" y="0"/>
                  </a:moveTo>
                  <a:lnTo>
                    <a:pt x="203200" y="0"/>
                  </a:lnTo>
                  <a:lnTo>
                    <a:pt x="0" y="92615"/>
                  </a:lnTo>
                  <a:lnTo>
                    <a:pt x="203200" y="185230"/>
                  </a:lnTo>
                  <a:lnTo>
                    <a:pt x="2065636" y="185230"/>
                  </a:lnTo>
                  <a:lnTo>
                    <a:pt x="2268836" y="92615"/>
                  </a:lnTo>
                  <a:lnTo>
                    <a:pt x="2065636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6" name="TextBox 6"/>
            <p:cNvSpPr txBox="1"/>
            <p:nvPr/>
          </p:nvSpPr>
          <p:spPr>
            <a:xfrm>
              <a:off x="152400" y="-66675"/>
              <a:ext cx="1964036" cy="25190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639"/>
                </a:lnSpc>
              </a:pPr>
              <a:r>
                <a:rPr lang="en-US" sz="2599" b="1">
                  <a:solidFill>
                    <a:srgbClr val="000000"/>
                  </a:solidFill>
                  <a:latin typeface="Arimo Bold"/>
                  <a:ea typeface="Arimo Bold"/>
                  <a:cs typeface="Arimo Bold"/>
                  <a:sym typeface="Arimo Bold"/>
                </a:rPr>
                <a:t>cancer radiotherapy process</a:t>
              </a:r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4428542" y="4673741"/>
            <a:ext cx="3262188" cy="2063356"/>
            <a:chOff x="0" y="0"/>
            <a:chExt cx="812800" cy="514101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812800" cy="514102"/>
            </a:xfrm>
            <a:custGeom>
              <a:avLst/>
              <a:gdLst/>
              <a:ahLst/>
              <a:cxnLst/>
              <a:rect l="l" t="t" r="r" b="b"/>
              <a:pathLst>
                <a:path w="812800" h="514102">
                  <a:moveTo>
                    <a:pt x="406400" y="0"/>
                  </a:moveTo>
                  <a:cubicBezTo>
                    <a:pt x="181951" y="0"/>
                    <a:pt x="0" y="115086"/>
                    <a:pt x="0" y="257051"/>
                  </a:cubicBezTo>
                  <a:cubicBezTo>
                    <a:pt x="0" y="399016"/>
                    <a:pt x="181951" y="514102"/>
                    <a:pt x="406400" y="514102"/>
                  </a:cubicBezTo>
                  <a:cubicBezTo>
                    <a:pt x="630849" y="514102"/>
                    <a:pt x="812800" y="399016"/>
                    <a:pt x="812800" y="257051"/>
                  </a:cubicBezTo>
                  <a:cubicBezTo>
                    <a:pt x="812800" y="115086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85725" cap="sq">
              <a:solidFill>
                <a:srgbClr val="FF3131"/>
              </a:solidFill>
              <a:prstDash val="solid"/>
              <a:miter/>
            </a:ln>
          </p:spPr>
        </p:sp>
        <p:sp>
          <p:nvSpPr>
            <p:cNvPr id="9" name="TextBox 9"/>
            <p:cNvSpPr txBox="1"/>
            <p:nvPr/>
          </p:nvSpPr>
          <p:spPr>
            <a:xfrm>
              <a:off x="76200" y="572"/>
              <a:ext cx="660400" cy="46533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p:sp>
        <p:nvSpPr>
          <p:cNvPr id="10" name="TextBox 10"/>
          <p:cNvSpPr txBox="1"/>
          <p:nvPr/>
        </p:nvSpPr>
        <p:spPr>
          <a:xfrm>
            <a:off x="229942" y="374650"/>
            <a:ext cx="9383911" cy="7016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 b="1">
                <a:solidFill>
                  <a:srgbClr val="0097B2"/>
                </a:solidFill>
                <a:latin typeface="Arimo Bold"/>
                <a:ea typeface="Arimo Bold"/>
                <a:cs typeface="Arimo Bold"/>
                <a:sym typeface="Arimo Bold"/>
              </a:rPr>
              <a:t>IEEE NPSS School on Advanced Topics in Medical Imaging - Ho Chi Minh City</a:t>
            </a:r>
          </a:p>
          <a:p>
            <a:pPr algn="ctr">
              <a:lnSpc>
                <a:spcPts val="2800"/>
              </a:lnSpc>
              <a:spcBef>
                <a:spcPct val="0"/>
              </a:spcBef>
            </a:pPr>
            <a:endParaRPr lang="en-US" sz="2000" b="1">
              <a:solidFill>
                <a:srgbClr val="0097B2"/>
              </a:solidFill>
              <a:latin typeface="Arimo Bold"/>
              <a:ea typeface="Arimo Bold"/>
              <a:cs typeface="Arimo Bold"/>
              <a:sym typeface="Arimo Bold"/>
            </a:endParaRPr>
          </a:p>
        </p:txBody>
      </p:sp>
      <p:sp>
        <p:nvSpPr>
          <p:cNvPr id="11" name="AutoShape 11"/>
          <p:cNvSpPr/>
          <p:nvPr/>
        </p:nvSpPr>
        <p:spPr>
          <a:xfrm flipH="1" flipV="1">
            <a:off x="6666362" y="6771276"/>
            <a:ext cx="1374266" cy="1844482"/>
          </a:xfrm>
          <a:prstGeom prst="line">
            <a:avLst/>
          </a:prstGeom>
          <a:ln w="85725" cap="flat">
            <a:solidFill>
              <a:srgbClr val="FF3131"/>
            </a:solidFill>
            <a:prstDash val="solid"/>
            <a:headEnd type="none" w="sm" len="sm"/>
            <a:tailEnd type="triangle" w="lg" len="med"/>
          </a:ln>
        </p:spPr>
      </p:sp>
      <p:sp>
        <p:nvSpPr>
          <p:cNvPr id="12" name="TextBox 12"/>
          <p:cNvSpPr txBox="1"/>
          <p:nvPr/>
        </p:nvSpPr>
        <p:spPr>
          <a:xfrm>
            <a:off x="7768001" y="8854006"/>
            <a:ext cx="1609368" cy="3492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FF3131"/>
                </a:solidFill>
                <a:latin typeface="Arimo"/>
                <a:ea typeface="Arimo"/>
                <a:cs typeface="Arimo"/>
                <a:sym typeface="Arimo"/>
              </a:rPr>
              <a:t>important step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6267710" y="317500"/>
            <a:ext cx="6290048" cy="4318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499"/>
              </a:lnSpc>
              <a:spcBef>
                <a:spcPct val="0"/>
              </a:spcBef>
            </a:pPr>
            <a:r>
              <a:rPr lang="en-US" sz="2499" i="1">
                <a:solidFill>
                  <a:srgbClr val="0097B2"/>
                </a:solidFill>
                <a:latin typeface="Arimo Italics"/>
                <a:ea typeface="Arimo Italics"/>
                <a:cs typeface="Arimo Italics"/>
                <a:sym typeface="Arimo Italics"/>
              </a:rPr>
              <a:t>Introduction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0" y="1038225"/>
            <a:ext cx="18288000" cy="0"/>
          </a:xfrm>
          <a:prstGeom prst="line">
            <a:avLst/>
          </a:prstGeom>
          <a:ln w="38100" cap="flat">
            <a:solidFill>
              <a:srgbClr val="0097B2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3" name="Freeform 3"/>
          <p:cNvSpPr/>
          <p:nvPr/>
        </p:nvSpPr>
        <p:spPr>
          <a:xfrm>
            <a:off x="11559284" y="2938145"/>
            <a:ext cx="5479758" cy="4114800"/>
          </a:xfrm>
          <a:custGeom>
            <a:avLst/>
            <a:gdLst/>
            <a:ahLst/>
            <a:cxnLst/>
            <a:rect l="l" t="t" r="r" b="b"/>
            <a:pathLst>
              <a:path w="5479758" h="4114800">
                <a:moveTo>
                  <a:pt x="0" y="0"/>
                </a:moveTo>
                <a:lnTo>
                  <a:pt x="5479758" y="0"/>
                </a:lnTo>
                <a:lnTo>
                  <a:pt x="547975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4" name="TextBox 4"/>
          <p:cNvSpPr txBox="1"/>
          <p:nvPr/>
        </p:nvSpPr>
        <p:spPr>
          <a:xfrm>
            <a:off x="229942" y="374650"/>
            <a:ext cx="9383911" cy="7016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 b="1">
                <a:solidFill>
                  <a:srgbClr val="0097B2"/>
                </a:solidFill>
                <a:latin typeface="Arimo Bold"/>
                <a:ea typeface="Arimo Bold"/>
                <a:cs typeface="Arimo Bold"/>
                <a:sym typeface="Arimo Bold"/>
              </a:rPr>
              <a:t>IEEE NPSS School on Advanced Topics in Medical Imaging - Ho Chi Minh City</a:t>
            </a:r>
          </a:p>
          <a:p>
            <a:pPr algn="ctr">
              <a:lnSpc>
                <a:spcPts val="2800"/>
              </a:lnSpc>
              <a:spcBef>
                <a:spcPct val="0"/>
              </a:spcBef>
            </a:pPr>
            <a:endParaRPr lang="en-US" sz="2000" b="1">
              <a:solidFill>
                <a:srgbClr val="0097B2"/>
              </a:solidFill>
              <a:latin typeface="Arimo Bold"/>
              <a:ea typeface="Arimo Bold"/>
              <a:cs typeface="Arimo Bold"/>
              <a:sym typeface="Arimo Bold"/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2535019" y="317500"/>
            <a:ext cx="6290048" cy="4318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499"/>
              </a:lnSpc>
              <a:spcBef>
                <a:spcPct val="0"/>
              </a:spcBef>
            </a:pPr>
            <a:r>
              <a:rPr lang="en-US" sz="2499" i="1">
                <a:solidFill>
                  <a:srgbClr val="0097B2"/>
                </a:solidFill>
                <a:latin typeface="Arimo Italics"/>
                <a:ea typeface="Arimo Italics"/>
                <a:cs typeface="Arimo Italics"/>
                <a:sym typeface="Arimo Italics"/>
              </a:rPr>
              <a:t>Role of CT Sim in cancer radiotherapy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028700" y="3948430"/>
            <a:ext cx="9106352" cy="31045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431801" lvl="1" indent="-215900" algn="l">
              <a:lnSpc>
                <a:spcPts val="3080"/>
              </a:lnSpc>
              <a:buFont typeface="Arial"/>
              <a:buChar char="•"/>
            </a:pPr>
            <a:r>
              <a:rPr lang="en-US" sz="2000" spc="84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To determine the location, size, and volume of the tumor as well as the adjacent critical structures in three-dimensional (3D) space.</a:t>
            </a:r>
          </a:p>
          <a:p>
            <a:pPr algn="l">
              <a:lnSpc>
                <a:spcPts val="3080"/>
              </a:lnSpc>
            </a:pPr>
            <a:endParaRPr lang="en-US" sz="2000" spc="84" dirty="0">
              <a:solidFill>
                <a:srgbClr val="000000"/>
              </a:solidFill>
              <a:latin typeface="Arimo"/>
              <a:ea typeface="Arimo"/>
              <a:cs typeface="Arimo"/>
              <a:sym typeface="Arimo"/>
            </a:endParaRPr>
          </a:p>
          <a:p>
            <a:pPr marL="431801" lvl="1" indent="-215900" algn="l">
              <a:lnSpc>
                <a:spcPts val="3080"/>
              </a:lnSpc>
              <a:buFont typeface="Arial"/>
              <a:buChar char="•"/>
            </a:pPr>
            <a:r>
              <a:rPr lang="en-US" sz="2000" spc="84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To accurately identify the patient’s body contour, tumor boundaries, and tumor center.</a:t>
            </a:r>
          </a:p>
          <a:p>
            <a:pPr algn="l">
              <a:lnSpc>
                <a:spcPts val="3080"/>
              </a:lnSpc>
            </a:pPr>
            <a:endParaRPr lang="en-US" sz="2000" spc="84" dirty="0">
              <a:solidFill>
                <a:srgbClr val="000000"/>
              </a:solidFill>
              <a:latin typeface="Arimo"/>
              <a:ea typeface="Arimo"/>
              <a:cs typeface="Arimo"/>
              <a:sym typeface="Arimo"/>
            </a:endParaRPr>
          </a:p>
          <a:p>
            <a:pPr marL="431801" lvl="1" indent="-215900" algn="l">
              <a:lnSpc>
                <a:spcPts val="3080"/>
              </a:lnSpc>
              <a:buFont typeface="Arial"/>
              <a:buChar char="•"/>
            </a:pPr>
            <a:r>
              <a:rPr lang="en-US" sz="2000" spc="84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To define both symmetric and asymmetric margins of the target volume (tumor).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1028700" y="2737239"/>
            <a:ext cx="9835680" cy="66548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319"/>
              </a:lnSpc>
              <a:spcBef>
                <a:spcPct val="0"/>
              </a:spcBef>
            </a:pPr>
            <a:r>
              <a:rPr lang="en-US" sz="3799" b="1" dirty="0">
                <a:solidFill>
                  <a:srgbClr val="000000"/>
                </a:solidFill>
                <a:latin typeface="Arimo Bold"/>
                <a:ea typeface="Arimo Bold"/>
                <a:cs typeface="Arimo Bold"/>
                <a:sym typeface="Arimo Bold"/>
              </a:rPr>
              <a:t>The role of CT Sim in cancer radiotherapy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0" y="1038225"/>
            <a:ext cx="18288000" cy="0"/>
          </a:xfrm>
          <a:prstGeom prst="line">
            <a:avLst/>
          </a:prstGeom>
          <a:ln w="38100" cap="flat">
            <a:solidFill>
              <a:srgbClr val="0097B2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3" name="Freeform 3"/>
          <p:cNvSpPr/>
          <p:nvPr/>
        </p:nvSpPr>
        <p:spPr>
          <a:xfrm>
            <a:off x="835253" y="1799085"/>
            <a:ext cx="5522106" cy="3674711"/>
          </a:xfrm>
          <a:custGeom>
            <a:avLst/>
            <a:gdLst/>
            <a:ahLst/>
            <a:cxnLst/>
            <a:rect l="l" t="t" r="r" b="b"/>
            <a:pathLst>
              <a:path w="5522106" h="3674711">
                <a:moveTo>
                  <a:pt x="0" y="0"/>
                </a:moveTo>
                <a:lnTo>
                  <a:pt x="5522106" y="0"/>
                </a:lnTo>
                <a:lnTo>
                  <a:pt x="5522106" y="3674710"/>
                </a:lnTo>
                <a:lnTo>
                  <a:pt x="0" y="367471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835253" y="6689245"/>
            <a:ext cx="4801399" cy="2753303"/>
          </a:xfrm>
          <a:custGeom>
            <a:avLst/>
            <a:gdLst/>
            <a:ahLst/>
            <a:cxnLst/>
            <a:rect l="l" t="t" r="r" b="b"/>
            <a:pathLst>
              <a:path w="4801399" h="2753303">
                <a:moveTo>
                  <a:pt x="0" y="0"/>
                </a:moveTo>
                <a:lnTo>
                  <a:pt x="4801399" y="0"/>
                </a:lnTo>
                <a:lnTo>
                  <a:pt x="4801399" y="2753303"/>
                </a:lnTo>
                <a:lnTo>
                  <a:pt x="0" y="275330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13785980" y="3897976"/>
            <a:ext cx="3010275" cy="3010275"/>
          </a:xfrm>
          <a:custGeom>
            <a:avLst/>
            <a:gdLst/>
            <a:ahLst/>
            <a:cxnLst/>
            <a:rect l="l" t="t" r="r" b="b"/>
            <a:pathLst>
              <a:path w="3010275" h="3010275">
                <a:moveTo>
                  <a:pt x="0" y="0"/>
                </a:moveTo>
                <a:lnTo>
                  <a:pt x="3010274" y="0"/>
                </a:lnTo>
                <a:lnTo>
                  <a:pt x="3010274" y="3010275"/>
                </a:lnTo>
                <a:lnTo>
                  <a:pt x="0" y="301027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6357359" y="3897976"/>
            <a:ext cx="8743570" cy="5825403"/>
          </a:xfrm>
          <a:custGeom>
            <a:avLst/>
            <a:gdLst/>
            <a:ahLst/>
            <a:cxnLst/>
            <a:rect l="l" t="t" r="r" b="b"/>
            <a:pathLst>
              <a:path w="8743570" h="5825403">
                <a:moveTo>
                  <a:pt x="0" y="0"/>
                </a:moveTo>
                <a:lnTo>
                  <a:pt x="8743570" y="0"/>
                </a:lnTo>
                <a:lnTo>
                  <a:pt x="8743570" y="5825403"/>
                </a:lnTo>
                <a:lnTo>
                  <a:pt x="0" y="582540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13144986" y="7174951"/>
            <a:ext cx="4292261" cy="2639741"/>
          </a:xfrm>
          <a:custGeom>
            <a:avLst/>
            <a:gdLst/>
            <a:ahLst/>
            <a:cxnLst/>
            <a:rect l="l" t="t" r="r" b="b"/>
            <a:pathLst>
              <a:path w="4292261" h="2639741">
                <a:moveTo>
                  <a:pt x="0" y="0"/>
                </a:moveTo>
                <a:lnTo>
                  <a:pt x="4292262" y="0"/>
                </a:lnTo>
                <a:lnTo>
                  <a:pt x="4292262" y="2639741"/>
                </a:lnTo>
                <a:lnTo>
                  <a:pt x="0" y="2639741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</p:sp>
      <p:sp>
        <p:nvSpPr>
          <p:cNvPr id="8" name="TextBox 8"/>
          <p:cNvSpPr txBox="1"/>
          <p:nvPr/>
        </p:nvSpPr>
        <p:spPr>
          <a:xfrm>
            <a:off x="229942" y="374650"/>
            <a:ext cx="9383911" cy="7016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 b="1">
                <a:solidFill>
                  <a:srgbClr val="0097B2"/>
                </a:solidFill>
                <a:latin typeface="Arimo Bold"/>
                <a:ea typeface="Arimo Bold"/>
                <a:cs typeface="Arimo Bold"/>
                <a:sym typeface="Arimo Bold"/>
              </a:rPr>
              <a:t>IEEE NPSS School on Advanced Topics in Medical Imaging - Ho Chi Minh City</a:t>
            </a:r>
          </a:p>
          <a:p>
            <a:pPr algn="ctr">
              <a:lnSpc>
                <a:spcPts val="2800"/>
              </a:lnSpc>
              <a:spcBef>
                <a:spcPct val="0"/>
              </a:spcBef>
            </a:pPr>
            <a:endParaRPr lang="en-US" sz="2000" b="1">
              <a:solidFill>
                <a:srgbClr val="0097B2"/>
              </a:solidFill>
              <a:latin typeface="Arimo Bold"/>
              <a:ea typeface="Arimo Bold"/>
              <a:cs typeface="Arimo Bold"/>
              <a:sym typeface="Arimo Bold"/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4746838" y="317500"/>
            <a:ext cx="6290048" cy="4318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499"/>
              </a:lnSpc>
              <a:spcBef>
                <a:spcPct val="0"/>
              </a:spcBef>
            </a:pPr>
            <a:r>
              <a:rPr lang="en-US" sz="2499" i="1">
                <a:solidFill>
                  <a:srgbClr val="0097B2"/>
                </a:solidFill>
                <a:latin typeface="Arimo Italics"/>
                <a:ea typeface="Arimo Italics"/>
                <a:cs typeface="Arimo Italics"/>
                <a:sym typeface="Arimo Italics"/>
              </a:rPr>
              <a:t>Immobilization devices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835253" y="1732410"/>
            <a:ext cx="9106352" cy="3708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080"/>
              </a:lnSpc>
            </a:pPr>
            <a:r>
              <a:rPr lang="en-US" sz="2000" b="1" i="1" spc="84" dirty="0">
                <a:solidFill>
                  <a:srgbClr val="000000"/>
                </a:solidFill>
                <a:latin typeface="Arimo Bold Italics"/>
                <a:ea typeface="Arimo Bold Italics"/>
                <a:cs typeface="Arimo Bold Italics"/>
                <a:sym typeface="Arimo Bold Italics"/>
              </a:rPr>
              <a:t>Head and neck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8775985" y="1732410"/>
            <a:ext cx="9106352" cy="3708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080"/>
              </a:lnSpc>
            </a:pPr>
            <a:r>
              <a:rPr lang="en-US" sz="2000" b="1" i="1" spc="84" dirty="0">
                <a:solidFill>
                  <a:srgbClr val="000000"/>
                </a:solidFill>
                <a:latin typeface="Arimo Bold Italics"/>
                <a:ea typeface="Arimo Bold Italics"/>
                <a:cs typeface="Arimo Bold Italics"/>
                <a:sym typeface="Arimo Bold Italics"/>
              </a:rPr>
              <a:t>Chest and breast 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835253" y="5861206"/>
            <a:ext cx="9106352" cy="3708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080"/>
              </a:lnSpc>
            </a:pPr>
            <a:r>
              <a:rPr lang="en-US" sz="2000" b="1" i="1" spc="84">
                <a:solidFill>
                  <a:srgbClr val="000000"/>
                </a:solidFill>
                <a:latin typeface="Arimo Bold Italics"/>
                <a:ea typeface="Arimo Bold Italics"/>
                <a:cs typeface="Arimo Bold Italics"/>
                <a:sym typeface="Arimo Bold Italics"/>
              </a:rPr>
              <a:t>brain tumors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8775985" y="2322325"/>
            <a:ext cx="7481054" cy="14065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Three common immobilization devices in thoracic tumor treatment:</a:t>
            </a:r>
          </a:p>
          <a:p>
            <a:pPr marL="431801" lvl="1" indent="-215900" algn="l">
              <a:lnSpc>
                <a:spcPts val="2800"/>
              </a:lnSpc>
              <a:buFont typeface="Arial"/>
              <a:buChar char="•"/>
            </a:pPr>
            <a:r>
              <a:rPr lang="en-US" sz="200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VACLOK</a:t>
            </a:r>
          </a:p>
          <a:p>
            <a:pPr marL="431801" lvl="1" indent="-215900" algn="l">
              <a:lnSpc>
                <a:spcPts val="2800"/>
              </a:lnSpc>
              <a:buFont typeface="Arial"/>
              <a:buChar char="•"/>
            </a:pPr>
            <a:r>
              <a:rPr lang="en-US" sz="200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Breast Board</a:t>
            </a:r>
          </a:p>
          <a:p>
            <a:pPr marL="431801" lvl="1" indent="-215900" algn="l">
              <a:lnSpc>
                <a:spcPts val="2800"/>
              </a:lnSpc>
              <a:buFont typeface="Arial"/>
              <a:buChar char="•"/>
            </a:pPr>
            <a:r>
              <a:rPr lang="en-US" sz="200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2- or 4-point Thoracic Mold/Mask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0" y="1038225"/>
            <a:ext cx="18288000" cy="0"/>
          </a:xfrm>
          <a:prstGeom prst="line">
            <a:avLst/>
          </a:prstGeom>
          <a:ln w="38100" cap="flat">
            <a:solidFill>
              <a:srgbClr val="0097B2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3" name="Freeform 3"/>
          <p:cNvSpPr/>
          <p:nvPr/>
        </p:nvSpPr>
        <p:spPr>
          <a:xfrm>
            <a:off x="835253" y="2719367"/>
            <a:ext cx="4107299" cy="5367492"/>
          </a:xfrm>
          <a:custGeom>
            <a:avLst/>
            <a:gdLst/>
            <a:ahLst/>
            <a:cxnLst/>
            <a:rect l="l" t="t" r="r" b="b"/>
            <a:pathLst>
              <a:path w="4107299" h="5367492">
                <a:moveTo>
                  <a:pt x="0" y="0"/>
                </a:moveTo>
                <a:lnTo>
                  <a:pt x="4107298" y="0"/>
                </a:lnTo>
                <a:lnTo>
                  <a:pt x="4107298" y="5367493"/>
                </a:lnTo>
                <a:lnTo>
                  <a:pt x="0" y="536749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5750082" y="2719367"/>
            <a:ext cx="4191523" cy="5378094"/>
          </a:xfrm>
          <a:custGeom>
            <a:avLst/>
            <a:gdLst/>
            <a:ahLst/>
            <a:cxnLst/>
            <a:rect l="l" t="t" r="r" b="b"/>
            <a:pathLst>
              <a:path w="4191523" h="5378094">
                <a:moveTo>
                  <a:pt x="0" y="0"/>
                </a:moveTo>
                <a:lnTo>
                  <a:pt x="4191522" y="0"/>
                </a:lnTo>
                <a:lnTo>
                  <a:pt x="4191522" y="5378094"/>
                </a:lnTo>
                <a:lnTo>
                  <a:pt x="0" y="537809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11215559" y="2805333"/>
            <a:ext cx="4841379" cy="5292129"/>
          </a:xfrm>
          <a:custGeom>
            <a:avLst/>
            <a:gdLst/>
            <a:ahLst/>
            <a:cxnLst/>
            <a:rect l="l" t="t" r="r" b="b"/>
            <a:pathLst>
              <a:path w="4841379" h="5292129">
                <a:moveTo>
                  <a:pt x="0" y="0"/>
                </a:moveTo>
                <a:lnTo>
                  <a:pt x="4841379" y="0"/>
                </a:lnTo>
                <a:lnTo>
                  <a:pt x="4841379" y="5292128"/>
                </a:lnTo>
                <a:lnTo>
                  <a:pt x="0" y="529212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229942" y="374650"/>
            <a:ext cx="9383911" cy="7016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 b="1">
                <a:solidFill>
                  <a:srgbClr val="0097B2"/>
                </a:solidFill>
                <a:latin typeface="Arimo Bold"/>
                <a:ea typeface="Arimo Bold"/>
                <a:cs typeface="Arimo Bold"/>
                <a:sym typeface="Arimo Bold"/>
              </a:rPr>
              <a:t>IEEE NPSS School on Advanced Topics in Medical Imaging - Ho Chi Minh City</a:t>
            </a:r>
          </a:p>
          <a:p>
            <a:pPr algn="ctr">
              <a:lnSpc>
                <a:spcPts val="2800"/>
              </a:lnSpc>
              <a:spcBef>
                <a:spcPct val="0"/>
              </a:spcBef>
            </a:pPr>
            <a:endParaRPr lang="en-US" sz="2000" b="1">
              <a:solidFill>
                <a:srgbClr val="0097B2"/>
              </a:solidFill>
              <a:latin typeface="Arimo Bold"/>
              <a:ea typeface="Arimo Bold"/>
              <a:cs typeface="Arimo Bold"/>
              <a:sym typeface="Arimo Bold"/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4746838" y="317500"/>
            <a:ext cx="6290048" cy="4318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499"/>
              </a:lnSpc>
              <a:spcBef>
                <a:spcPct val="0"/>
              </a:spcBef>
            </a:pPr>
            <a:r>
              <a:rPr lang="en-US" sz="2499" i="1">
                <a:solidFill>
                  <a:srgbClr val="0097B2"/>
                </a:solidFill>
                <a:latin typeface="Arimo Italics"/>
                <a:ea typeface="Arimo Italics"/>
                <a:cs typeface="Arimo Italics"/>
                <a:sym typeface="Arimo Italics"/>
              </a:rPr>
              <a:t>Immobilization devices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835253" y="2036575"/>
            <a:ext cx="9106352" cy="3708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080"/>
              </a:lnSpc>
            </a:pPr>
            <a:r>
              <a:rPr lang="en-US" sz="2000" b="1" i="1" spc="84" dirty="0">
                <a:solidFill>
                  <a:srgbClr val="000000"/>
                </a:solidFill>
                <a:latin typeface="Arimo Bold Italics"/>
                <a:ea typeface="Arimo Bold Italics"/>
                <a:cs typeface="Arimo Bold Italics"/>
                <a:sym typeface="Arimo Bold Italics"/>
              </a:rPr>
              <a:t>Pelvic and abdominal immobilization.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11215559" y="2036575"/>
            <a:ext cx="9106352" cy="3708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080"/>
              </a:lnSpc>
            </a:pPr>
            <a:r>
              <a:rPr lang="en-US" sz="2000" b="1" i="1" spc="84" dirty="0">
                <a:solidFill>
                  <a:srgbClr val="000000"/>
                </a:solidFill>
                <a:latin typeface="Arimo Bold Italics"/>
                <a:ea typeface="Arimo Bold Italics"/>
                <a:cs typeface="Arimo Bold Italics"/>
                <a:sym typeface="Arimo Bold Italics"/>
              </a:rPr>
              <a:t>Limbs immobilization.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2302936" y="8296384"/>
            <a:ext cx="1278464" cy="35907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 i="1" dirty="0">
                <a:solidFill>
                  <a:srgbClr val="000000"/>
                </a:solidFill>
                <a:latin typeface="Arimo Italics"/>
                <a:ea typeface="Arimo Italics"/>
                <a:cs typeface="Arimo Italics"/>
                <a:sym typeface="Arimo Italics"/>
              </a:rPr>
              <a:t>abdominal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7471749" y="8296384"/>
            <a:ext cx="748189" cy="3492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 i="1">
                <a:solidFill>
                  <a:srgbClr val="000000"/>
                </a:solidFill>
                <a:latin typeface="Arimo Italics"/>
                <a:ea typeface="Arimo Italics"/>
                <a:cs typeface="Arimo Italics"/>
                <a:sym typeface="Arimo Italics"/>
              </a:rPr>
              <a:t>Pelvic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0" y="1038225"/>
            <a:ext cx="18288000" cy="0"/>
          </a:xfrm>
          <a:prstGeom prst="line">
            <a:avLst/>
          </a:prstGeom>
          <a:ln w="38100" cap="flat">
            <a:solidFill>
              <a:srgbClr val="0097B2"/>
            </a:solidFill>
            <a:prstDash val="solid"/>
            <a:headEnd type="none" w="sm" len="sm"/>
            <a:tailEnd type="none" w="sm" len="sm"/>
          </a:ln>
        </p:spPr>
      </p:sp>
      <p:grpSp>
        <p:nvGrpSpPr>
          <p:cNvPr id="3" name="Group 3"/>
          <p:cNvGrpSpPr/>
          <p:nvPr/>
        </p:nvGrpSpPr>
        <p:grpSpPr>
          <a:xfrm>
            <a:off x="-223352" y="3550298"/>
            <a:ext cx="18734703" cy="3086100"/>
            <a:chOff x="0" y="0"/>
            <a:chExt cx="24979604" cy="4114800"/>
          </a:xfrm>
        </p:grpSpPr>
        <p:grpSp>
          <p:nvGrpSpPr>
            <p:cNvPr id="4" name="Group 4"/>
            <p:cNvGrpSpPr/>
            <p:nvPr/>
          </p:nvGrpSpPr>
          <p:grpSpPr>
            <a:xfrm>
              <a:off x="0" y="0"/>
              <a:ext cx="24979604" cy="4114800"/>
              <a:chOff x="0" y="0"/>
              <a:chExt cx="4934243" cy="812800"/>
            </a:xfrm>
          </p:grpSpPr>
          <p:sp>
            <p:nvSpPr>
              <p:cNvPr id="5" name="Freeform 5"/>
              <p:cNvSpPr/>
              <p:nvPr/>
            </p:nvSpPr>
            <p:spPr>
              <a:xfrm>
                <a:off x="0" y="0"/>
                <a:ext cx="4934243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4934243" h="812800">
                    <a:moveTo>
                      <a:pt x="0" y="0"/>
                    </a:moveTo>
                    <a:lnTo>
                      <a:pt x="4934243" y="0"/>
                    </a:lnTo>
                    <a:lnTo>
                      <a:pt x="4934243" y="812800"/>
                    </a:lnTo>
                    <a:lnTo>
                      <a:pt x="0" y="812800"/>
                    </a:lnTo>
                    <a:close/>
                  </a:path>
                </a:pathLst>
              </a:custGeom>
              <a:solidFill>
                <a:srgbClr val="0097B2"/>
              </a:solidFill>
            </p:spPr>
          </p:sp>
          <p:sp>
            <p:nvSpPr>
              <p:cNvPr id="6" name="TextBox 6"/>
              <p:cNvSpPr txBox="1"/>
              <p:nvPr/>
            </p:nvSpPr>
            <p:spPr>
              <a:xfrm>
                <a:off x="0" y="-47625"/>
                <a:ext cx="4934243" cy="86042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800"/>
                  </a:lnSpc>
                </a:pPr>
                <a:endParaRPr/>
              </a:p>
            </p:txBody>
          </p:sp>
        </p:grpSp>
        <p:sp>
          <p:nvSpPr>
            <p:cNvPr id="7" name="TextBox 7"/>
            <p:cNvSpPr txBox="1"/>
            <p:nvPr/>
          </p:nvSpPr>
          <p:spPr>
            <a:xfrm>
              <a:off x="1096315" y="1188507"/>
              <a:ext cx="22786975" cy="157586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9799"/>
                </a:lnSpc>
                <a:spcBef>
                  <a:spcPct val="0"/>
                </a:spcBef>
              </a:pPr>
              <a:r>
                <a:rPr lang="en-US" sz="6999" b="1" dirty="0">
                  <a:solidFill>
                    <a:srgbClr val="FFFFFF"/>
                  </a:solidFill>
                  <a:latin typeface="Arimo Bold"/>
                  <a:ea typeface="Arimo Bold"/>
                  <a:cs typeface="Arimo Bold"/>
                  <a:sym typeface="Arimo Bold"/>
                </a:rPr>
                <a:t>THANK YOU!</a:t>
              </a:r>
            </a:p>
          </p:txBody>
        </p:sp>
      </p:grpSp>
      <p:sp>
        <p:nvSpPr>
          <p:cNvPr id="8" name="Freeform 8"/>
          <p:cNvSpPr/>
          <p:nvPr/>
        </p:nvSpPr>
        <p:spPr>
          <a:xfrm>
            <a:off x="7241374" y="8301623"/>
            <a:ext cx="3805252" cy="2988418"/>
          </a:xfrm>
          <a:custGeom>
            <a:avLst/>
            <a:gdLst/>
            <a:ahLst/>
            <a:cxnLst/>
            <a:rect l="l" t="t" r="r" b="b"/>
            <a:pathLst>
              <a:path w="3805252" h="2988418">
                <a:moveTo>
                  <a:pt x="0" y="0"/>
                </a:moveTo>
                <a:lnTo>
                  <a:pt x="3805252" y="0"/>
                </a:lnTo>
                <a:lnTo>
                  <a:pt x="3805252" y="2988418"/>
                </a:lnTo>
                <a:lnTo>
                  <a:pt x="0" y="298841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9" name="TextBox 9"/>
          <p:cNvSpPr txBox="1"/>
          <p:nvPr/>
        </p:nvSpPr>
        <p:spPr>
          <a:xfrm>
            <a:off x="229942" y="374650"/>
            <a:ext cx="9383911" cy="7016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 b="1">
                <a:solidFill>
                  <a:srgbClr val="0097B2"/>
                </a:solidFill>
                <a:latin typeface="Arimo Bold"/>
                <a:ea typeface="Arimo Bold"/>
                <a:cs typeface="Arimo Bold"/>
                <a:sym typeface="Arimo Bold"/>
              </a:rPr>
              <a:t>IEEE NPSS School on Advanced Topics in Medical Imaging - Ho Chi Minh City</a:t>
            </a:r>
          </a:p>
          <a:p>
            <a:pPr algn="ctr">
              <a:lnSpc>
                <a:spcPts val="2800"/>
              </a:lnSpc>
              <a:spcBef>
                <a:spcPct val="0"/>
              </a:spcBef>
            </a:pPr>
            <a:endParaRPr lang="en-US" sz="2000" b="1">
              <a:solidFill>
                <a:srgbClr val="0097B2"/>
              </a:solidFill>
              <a:latin typeface="Arimo Bold"/>
              <a:ea typeface="Arimo Bold"/>
              <a:cs typeface="Arimo Bold"/>
              <a:sym typeface="Arimo Bold"/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14575759" y="327025"/>
            <a:ext cx="3434834" cy="7016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097B2"/>
                </a:solidFill>
                <a:latin typeface="Arimo"/>
                <a:ea typeface="Arimo"/>
                <a:cs typeface="Arimo"/>
                <a:sym typeface="Arimo"/>
              </a:rPr>
              <a:t>thaithimaitho_t65@hus.edu.vn</a:t>
            </a:r>
          </a:p>
          <a:p>
            <a:pPr algn="ctr">
              <a:lnSpc>
                <a:spcPts val="2800"/>
              </a:lnSpc>
              <a:spcBef>
                <a:spcPct val="0"/>
              </a:spcBef>
            </a:pPr>
            <a:endParaRPr lang="en-US" sz="2000">
              <a:solidFill>
                <a:srgbClr val="0097B2"/>
              </a:solidFill>
              <a:latin typeface="Arimo"/>
              <a:ea typeface="Arimo"/>
              <a:cs typeface="Arimo"/>
              <a:sym typeface="Arim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263</Words>
  <Application>Microsoft Office PowerPoint</Application>
  <PresentationFormat>Custom</PresentationFormat>
  <Paragraphs>50</Paragraphs>
  <Slides>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Arimo Italics</vt:lpstr>
      <vt:lpstr>Arimo Bold</vt:lpstr>
      <vt:lpstr>Arimo Bold Italics</vt:lpstr>
      <vt:lpstr>Calibri</vt:lpstr>
      <vt:lpstr>Arimo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Immobilization Devices in CT Simulation</dc:title>
  <cp:lastModifiedBy>ADMIN</cp:lastModifiedBy>
  <cp:revision>2</cp:revision>
  <dcterms:created xsi:type="dcterms:W3CDTF">2006-08-16T00:00:00Z</dcterms:created>
  <dcterms:modified xsi:type="dcterms:W3CDTF">2025-08-17T19:04:58Z</dcterms:modified>
  <dc:identifier>DAGwWHVdeM4</dc:identifier>
</cp:coreProperties>
</file>