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4" r:id="rId3"/>
    <p:sldId id="257" r:id="rId4"/>
    <p:sldId id="261" r:id="rId5"/>
    <p:sldId id="263" r:id="rId6"/>
    <p:sldId id="266" r:id="rId7"/>
    <p:sldId id="26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8"/>
            <a:ext cx="8070573"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5376672"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205728" y="1600200"/>
            <a:ext cx="5376672" cy="4525963"/>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Title 1025"/>
          <p:cNvSpPr/>
          <p:nvPr>
            <p:ph type="title"/>
          </p:nvPr>
        </p:nvSpPr>
        <p:spPr>
          <a:xfrm>
            <a:off x="609600" y="274638"/>
            <a:ext cx="10972800" cy="1143000"/>
          </a:xfrm>
          <a:prstGeom prst="rect">
            <a:avLst/>
          </a:prstGeom>
          <a:noFill/>
          <a:ln w="9525">
            <a:noFill/>
          </a:ln>
        </p:spPr>
        <p:txBody>
          <a:bodyPr anchor="ctr" anchorCtr="0"/>
          <a:p>
            <a:pPr lvl="0"/>
            <a:r>
              <a:t>Click to edit Master title style</a:t>
            </a:r>
          </a:p>
        </p:txBody>
      </p:sp>
      <p:sp>
        <p:nvSpPr>
          <p:cNvPr id="1027" name="Text Placeholder 1026"/>
          <p:cNvSpPr/>
          <p:nvPr>
            <p:ph type="body" idx="1"/>
          </p:nvPr>
        </p:nvSpPr>
        <p:spPr>
          <a:xfrm>
            <a:off x="609600" y="1600200"/>
            <a:ext cx="10972800" cy="4525963"/>
          </a:xfrm>
          <a:prstGeom prst="rect">
            <a:avLst/>
          </a:prstGeom>
          <a:noFill/>
          <a:ln w="9525">
            <a:noFill/>
          </a:ln>
        </p:spPr>
        <p:txBody>
          <a:bodyPr/>
          <a:p>
            <a:pPr lvl="0"/>
            <a:r>
              <a:t>Click to edit Master text styles</a:t>
            </a:r>
          </a:p>
          <a:p>
            <a:pPr lvl="1"/>
            <a:r>
              <a:t>Second level</a:t>
            </a:r>
          </a:p>
          <a:p>
            <a:pPr lvl="2"/>
            <a:r>
              <a:t>Third level</a:t>
            </a:r>
          </a:p>
          <a:p>
            <a:pPr lvl="3"/>
            <a:r>
              <a:t>Fourth level</a:t>
            </a:r>
          </a:p>
          <a:p>
            <a:pPr lvl="4"/>
            <a:r>
              <a:t>Fifth level</a:t>
            </a:r>
          </a:p>
        </p:txBody>
      </p:sp>
      <p:sp>
        <p:nvSpPr>
          <p:cNvPr id="1028" name="Date Placeholder 1027"/>
          <p:cNvSpPr/>
          <p:nvPr>
            <p:ph type="dt" sz="half" idx="2"/>
          </p:nvPr>
        </p:nvSpPr>
        <p:spPr>
          <a:xfrm>
            <a:off x="609600" y="6245225"/>
            <a:ext cx="2844800" cy="476250"/>
          </a:xfrm>
          <a:prstGeom prst="rect">
            <a:avLst/>
          </a:prstGeom>
          <a:noFill/>
          <a:ln w="9525">
            <a:noFill/>
          </a:ln>
        </p:spPr>
        <p:txBody>
          <a:bodyPr/>
          <a:lstStyle>
            <a:lvl1pPr>
              <a:defRPr sz="1400"/>
            </a:lvl1pPr>
          </a:lstStyle>
          <a:p>
            <a:fld id="{63A1C593-65D0-4073-BCC9-577B9352EA97}" type="datetimeFigureOut">
              <a:rPr lang="en-US" smtClean="0"/>
            </a:fld>
            <a:endParaRPr lang="en-US"/>
          </a:p>
        </p:txBody>
      </p:sp>
      <p:sp>
        <p:nvSpPr>
          <p:cNvPr id="1029" name="Footer Placeholder 1028"/>
          <p:cNvSpPr/>
          <p:nvPr>
            <p:ph type="ftr" sz="quarter" idx="3"/>
          </p:nvPr>
        </p:nvSpPr>
        <p:spPr>
          <a:xfrm>
            <a:off x="4165600" y="6245225"/>
            <a:ext cx="3860800" cy="476250"/>
          </a:xfrm>
          <a:prstGeom prst="rect">
            <a:avLst/>
          </a:prstGeom>
          <a:noFill/>
          <a:ln w="9525">
            <a:noFill/>
          </a:ln>
        </p:spPr>
        <p:txBody>
          <a:bodyPr/>
          <a:lstStyle>
            <a:lvl1pPr algn="ctr">
              <a:defRPr sz="1400"/>
            </a:lvl1pPr>
          </a:lstStyle>
          <a:p>
            <a:endParaRPr lang="en-US"/>
          </a:p>
        </p:txBody>
      </p:sp>
      <p:sp>
        <p:nvSpPr>
          <p:cNvPr id="1030" name="Slide Number Placeholder 1029"/>
          <p:cNvSpPr/>
          <p:nvPr>
            <p:ph type="sldNum" sz="quarter" idx="4"/>
          </p:nvPr>
        </p:nvSpPr>
        <p:spPr>
          <a:xfrm>
            <a:off x="8737600" y="6245225"/>
            <a:ext cx="2844800" cy="476250"/>
          </a:xfrm>
          <a:prstGeom prst="rect">
            <a:avLst/>
          </a:prstGeom>
          <a:noFill/>
          <a:ln w="9525">
            <a:noFill/>
          </a:ln>
        </p:spPr>
        <p:txBody>
          <a:bodyPr/>
          <a:lstStyle>
            <a:lvl1pPr algn="r">
              <a:defRPr sz="1400"/>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sp>
        <p:nvSpPr>
          <p:cNvPr id="6" name="Text Box 5"/>
          <p:cNvSpPr txBox="1"/>
          <p:nvPr/>
        </p:nvSpPr>
        <p:spPr>
          <a:xfrm>
            <a:off x="3196590" y="2106930"/>
            <a:ext cx="6096000" cy="2611120"/>
          </a:xfrm>
          <a:prstGeom prst="rect">
            <a:avLst/>
          </a:prstGeom>
          <a:noFill/>
        </p:spPr>
        <p:txBody>
          <a:bodyPr wrap="square" rtlCol="0" anchor="t">
            <a:spAutoFit/>
          </a:bodyPr>
          <a:p>
            <a:pPr algn="ctr"/>
            <a:r>
              <a:rPr lang="vi-VN" altLang="en-US" sz="4000" b="1">
                <a:solidFill>
                  <a:schemeClr val="accent5">
                    <a:lumMod val="50000"/>
                  </a:schemeClr>
                </a:solidFill>
                <a:sym typeface="+mn-ea"/>
              </a:rPr>
              <a:t>QA/QC FOR PET/CT</a:t>
            </a:r>
            <a:endParaRPr lang="vi-VN" altLang="en-US" sz="4000" b="1">
              <a:solidFill>
                <a:schemeClr val="accent5">
                  <a:lumMod val="50000"/>
                </a:schemeClr>
              </a:solidFill>
              <a:sym typeface="+mn-ea"/>
            </a:endParaRPr>
          </a:p>
          <a:p>
            <a:pPr algn="ctr"/>
            <a:endParaRPr lang="vi-VN" altLang="en-US">
              <a:solidFill>
                <a:schemeClr val="accent5">
                  <a:lumMod val="50000"/>
                </a:schemeClr>
              </a:solidFill>
              <a:sym typeface="+mn-ea"/>
            </a:endParaRPr>
          </a:p>
          <a:p>
            <a:pPr algn="ctr">
              <a:lnSpc>
                <a:spcPct val="70000"/>
              </a:lnSpc>
            </a:pPr>
            <a:r>
              <a:rPr lang="vi-VN" altLang="en-US">
                <a:solidFill>
                  <a:schemeClr val="accent5">
                    <a:lumMod val="50000"/>
                  </a:schemeClr>
                </a:solidFill>
                <a:sym typeface="+mn-ea"/>
              </a:rPr>
              <a:t>IEEE NPSS Summer </a:t>
            </a:r>
            <a:r>
              <a:rPr lang="vi-VN" altLang="en-US">
                <a:solidFill>
                  <a:schemeClr val="accent5">
                    <a:lumMod val="50000"/>
                  </a:schemeClr>
                </a:solidFill>
                <a:sym typeface="+mn-ea"/>
              </a:rPr>
              <a:t>School</a:t>
            </a:r>
            <a:endParaRPr lang="vi-VN" altLang="en-US">
              <a:solidFill>
                <a:schemeClr val="accent5">
                  <a:lumMod val="50000"/>
                </a:schemeClr>
              </a:solidFill>
              <a:sym typeface="+mn-ea"/>
            </a:endParaRPr>
          </a:p>
          <a:p>
            <a:pPr algn="ctr">
              <a:lnSpc>
                <a:spcPct val="70000"/>
              </a:lnSpc>
            </a:pPr>
            <a:r>
              <a:rPr lang="vi-VN" altLang="en-US">
                <a:solidFill>
                  <a:schemeClr val="accent5">
                    <a:lumMod val="50000"/>
                  </a:schemeClr>
                </a:solidFill>
                <a:sym typeface="+mn-ea"/>
              </a:rPr>
              <a:t> </a:t>
            </a:r>
            <a:endParaRPr lang="vi-VN" altLang="en-US">
              <a:solidFill>
                <a:schemeClr val="accent5">
                  <a:lumMod val="50000"/>
                </a:schemeClr>
              </a:solidFill>
              <a:sym typeface="+mn-ea"/>
            </a:endParaRPr>
          </a:p>
          <a:p>
            <a:pPr algn="ctr">
              <a:lnSpc>
                <a:spcPct val="70000"/>
              </a:lnSpc>
            </a:pPr>
            <a:r>
              <a:rPr lang="vi-VN" altLang="en-US">
                <a:solidFill>
                  <a:schemeClr val="accent5">
                    <a:lumMod val="50000"/>
                  </a:schemeClr>
                </a:solidFill>
                <a:sym typeface="+mn-ea"/>
              </a:rPr>
              <a:t>Dinh Thi Kim Hue</a:t>
            </a:r>
            <a:endParaRPr lang="vi-VN" altLang="en-US">
              <a:solidFill>
                <a:schemeClr val="accent5">
                  <a:lumMod val="50000"/>
                </a:schemeClr>
              </a:solidFill>
              <a:sym typeface="+mn-ea"/>
            </a:endParaRPr>
          </a:p>
          <a:p>
            <a:pPr algn="ctr">
              <a:lnSpc>
                <a:spcPct val="70000"/>
              </a:lnSpc>
            </a:pPr>
            <a:r>
              <a:rPr lang="vi-VN" altLang="en-US">
                <a:solidFill>
                  <a:schemeClr val="accent5">
                    <a:lumMod val="50000"/>
                  </a:schemeClr>
                </a:solidFill>
                <a:sym typeface="+mn-ea"/>
              </a:rPr>
              <a:t>August 18</a:t>
            </a:r>
            <a:r>
              <a:rPr lang="vi-VN" altLang="en-US" baseline="30000">
                <a:solidFill>
                  <a:schemeClr val="accent5">
                    <a:lumMod val="50000"/>
                  </a:schemeClr>
                </a:solidFill>
                <a:sym typeface="+mn-ea"/>
              </a:rPr>
              <a:t>th</a:t>
            </a:r>
            <a:r>
              <a:rPr lang="vi-VN" altLang="en-US">
                <a:solidFill>
                  <a:schemeClr val="accent5">
                    <a:lumMod val="50000"/>
                  </a:schemeClr>
                </a:solidFill>
                <a:sym typeface="+mn-ea"/>
              </a:rPr>
              <a:t>, 2025</a:t>
            </a:r>
            <a:r>
              <a:rPr lang="vi-VN" altLang="en-US" sz="4000">
                <a:solidFill>
                  <a:schemeClr val="accent5">
                    <a:lumMod val="50000"/>
                  </a:schemeClr>
                </a:solidFill>
                <a:sym typeface="+mn-ea"/>
              </a:rPr>
              <a:t> </a:t>
            </a:r>
            <a:endParaRPr lang="vi-VN" altLang="en-US" sz="4000">
              <a:solidFill>
                <a:schemeClr val="accent5">
                  <a:lumMod val="50000"/>
                </a:schemeClr>
              </a:solidFill>
              <a:sym typeface="+mn-ea"/>
            </a:endParaRPr>
          </a:p>
          <a:p>
            <a:pPr algn="ctr"/>
            <a:endParaRPr lang="vi-VN" altLang="en-US" sz="4000">
              <a:solidFill>
                <a:schemeClr val="accent5">
                  <a:lumMod val="50000"/>
                </a:schemeClr>
              </a:solidFill>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vi-VN" altLang="en-US" sz="4000">
                <a:solidFill>
                  <a:schemeClr val="accent5">
                    <a:lumMod val="50000"/>
                  </a:schemeClr>
                </a:solidFill>
              </a:rPr>
              <a:t>1. What is QA - QC?</a:t>
            </a:r>
            <a:endParaRPr lang="vi-VN" altLang="en-US" sz="4000">
              <a:solidFill>
                <a:schemeClr val="accent5">
                  <a:lumMod val="50000"/>
                </a:schemeClr>
              </a:solidFill>
            </a:endParaRPr>
          </a:p>
        </p:txBody>
      </p:sp>
      <p:pic>
        <p:nvPicPr>
          <p:cNvPr id="8" name="Content Placeholder 7" descr="0fd99b54d5985dc60489"/>
          <p:cNvPicPr>
            <a:picLocks noChangeAspect="1"/>
          </p:cNvPicPr>
          <p:nvPr>
            <p:ph idx="1"/>
          </p:nvPr>
        </p:nvPicPr>
        <p:blipFill>
          <a:blip r:embed="rId1"/>
          <a:stretch>
            <a:fillRect/>
          </a:stretch>
        </p:blipFill>
        <p:spPr>
          <a:xfrm>
            <a:off x="8241665" y="1577975"/>
            <a:ext cx="3460750" cy="3460750"/>
          </a:xfrm>
          <a:prstGeom prst="rect">
            <a:avLst/>
          </a:prstGeom>
        </p:spPr>
      </p:pic>
      <p:sp>
        <p:nvSpPr>
          <p:cNvPr id="9" name="Text Box 8"/>
          <p:cNvSpPr txBox="1"/>
          <p:nvPr/>
        </p:nvSpPr>
        <p:spPr>
          <a:xfrm>
            <a:off x="1298575" y="1461135"/>
            <a:ext cx="6506845" cy="4029710"/>
          </a:xfrm>
          <a:prstGeom prst="rect">
            <a:avLst/>
          </a:prstGeom>
        </p:spPr>
        <p:txBody>
          <a:bodyPr>
            <a:noAutofit/>
          </a:bodyPr>
          <a:p>
            <a:r>
              <a:rPr lang="vi-VN">
                <a:solidFill>
                  <a:schemeClr val="tx1"/>
                </a:solidFill>
                <a:latin typeface="Times New Roman" panose="02020603050405020304" pitchFamily="18" charset="0"/>
                <a:cs typeface="Times New Roman" panose="02020603050405020304" pitchFamily="18" charset="0"/>
              </a:rPr>
              <a:t>- </a:t>
            </a:r>
            <a:r>
              <a:rPr b="1" i="1">
                <a:solidFill>
                  <a:schemeClr val="tx1"/>
                </a:solidFill>
                <a:latin typeface="Times New Roman" panose="02020603050405020304" pitchFamily="18" charset="0"/>
                <a:cs typeface="Times New Roman" panose="02020603050405020304" pitchFamily="18" charset="0"/>
              </a:rPr>
              <a:t>Quality Control (QC)</a:t>
            </a:r>
            <a:r>
              <a:rPr>
                <a:solidFill>
                  <a:schemeClr val="tx1"/>
                </a:solidFill>
                <a:latin typeface="Times New Roman" panose="02020603050405020304" pitchFamily="18" charset="0"/>
                <a:cs typeface="Times New Roman" panose="02020603050405020304" pitchFamily="18" charset="0"/>
              </a:rPr>
              <a:t> is the process of performing measurements and comparing the technical parameters of equipment with established reference standards.</a:t>
            </a:r>
            <a:endParaRPr>
              <a:solidFill>
                <a:schemeClr val="tx1"/>
              </a:solidFill>
              <a:latin typeface="Times New Roman" panose="02020603050405020304" pitchFamily="18" charset="0"/>
              <a:cs typeface="Times New Roman" panose="02020603050405020304" pitchFamily="18" charset="0"/>
            </a:endParaRPr>
          </a:p>
          <a:p>
            <a:r>
              <a:rPr>
                <a:solidFill>
                  <a:schemeClr val="tx1"/>
                </a:solidFill>
                <a:latin typeface="Times New Roman" panose="02020603050405020304" pitchFamily="18" charset="0"/>
                <a:cs typeface="Times New Roman" panose="02020603050405020304" pitchFamily="18" charset="0"/>
              </a:rPr>
              <a:t> If any deviation is detected, appropriate actions such as calibration, repair, or component replacement are carried out in order to maintain or restore the technical performance of the equipment, ensuring compliance with defined quality and safety standards</a:t>
            </a:r>
            <a:endParaRPr>
              <a:solidFill>
                <a:schemeClr val="tx1"/>
              </a:solidFill>
              <a:latin typeface="Times New Roman" panose="02020603050405020304" pitchFamily="18" charset="0"/>
              <a:cs typeface="Times New Roman" panose="02020603050405020304" pitchFamily="18" charset="0"/>
            </a:endParaRPr>
          </a:p>
          <a:p>
            <a:endParaRPr>
              <a:solidFill>
                <a:schemeClr val="tx1"/>
              </a:solidFill>
              <a:latin typeface="Times New Roman" panose="02020603050405020304" pitchFamily="18" charset="0"/>
              <a:cs typeface="Times New Roman" panose="02020603050405020304" pitchFamily="18" charset="0"/>
            </a:endParaRPr>
          </a:p>
          <a:p>
            <a:r>
              <a:rPr lang="vi-VN" altLang="en-US">
                <a:solidFill>
                  <a:schemeClr val="tx1"/>
                </a:solidFill>
                <a:latin typeface="Times New Roman" panose="02020603050405020304" pitchFamily="18" charset="0"/>
                <a:cs typeface="Times New Roman" panose="02020603050405020304" pitchFamily="18" charset="0"/>
              </a:rPr>
              <a:t>- </a:t>
            </a:r>
            <a:r>
              <a:rPr lang="en-US" altLang="en-US" b="1" i="1">
                <a:solidFill>
                  <a:schemeClr val="tx1"/>
                </a:solidFill>
                <a:latin typeface="Times New Roman" panose="02020603050405020304" pitchFamily="18" charset="0"/>
                <a:cs typeface="Times New Roman" panose="02020603050405020304" pitchFamily="18" charset="0"/>
              </a:rPr>
              <a:t>Quality Assurance (QA)</a:t>
            </a:r>
            <a:r>
              <a:rPr lang="en-US" altLang="en-US">
                <a:solidFill>
                  <a:schemeClr val="tx1"/>
                </a:solidFill>
                <a:latin typeface="Times New Roman" panose="02020603050405020304" pitchFamily="18" charset="0"/>
                <a:cs typeface="Times New Roman" panose="02020603050405020304" pitchFamily="18" charset="0"/>
              </a:rPr>
              <a:t> is the systematic and periodic implementation of measurement procedures and dose calibration in strict accordance with technical guidelines</a:t>
            </a:r>
            <a:endParaRPr lang="en-US" altLang="en-US">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The QA-QC program is designed to prevent systematic errors and to minimize random errors</a:t>
            </a:r>
            <a:endParaRPr lang="en-US" altLang="en-US">
              <a:solidFill>
                <a:schemeClr val="tx1"/>
              </a:solidFill>
              <a:latin typeface="Times New Roman" panose="02020603050405020304" pitchFamily="18" charset="0"/>
              <a:cs typeface="Times New Roman" panose="02020603050405020304" pitchFamily="18" charset="0"/>
            </a:endParaRPr>
          </a:p>
        </p:txBody>
      </p:sp>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vi-VN" altLang="en-US" sz="4000">
                <a:solidFill>
                  <a:schemeClr val="accent5">
                    <a:lumMod val="50000"/>
                  </a:schemeClr>
                </a:solidFill>
              </a:rPr>
              <a:t>2.</a:t>
            </a:r>
            <a:r>
              <a:rPr lang="vi-VN" altLang="en-US" sz="4000">
                <a:solidFill>
                  <a:schemeClr val="accent5">
                    <a:lumMod val="50000"/>
                  </a:schemeClr>
                </a:solidFill>
                <a:sym typeface="+mn-ea"/>
              </a:rPr>
              <a:t>Why is QA- QC important?</a:t>
            </a:r>
            <a:endParaRPr lang="vi-VN" altLang="en-US" sz="4000">
              <a:solidFill>
                <a:schemeClr val="accent5">
                  <a:lumMod val="50000"/>
                </a:schemeClr>
              </a:solidFill>
              <a:sym typeface="+mn-ea"/>
            </a:endParaRPr>
          </a:p>
        </p:txBody>
      </p:sp>
      <p:sp>
        <p:nvSpPr>
          <p:cNvPr id="9" name="Text Box 8"/>
          <p:cNvSpPr txBox="1"/>
          <p:nvPr/>
        </p:nvSpPr>
        <p:spPr>
          <a:xfrm>
            <a:off x="1344295" y="1414145"/>
            <a:ext cx="10009505" cy="4029710"/>
          </a:xfrm>
          <a:prstGeom prst="rect">
            <a:avLst/>
          </a:prstGeom>
        </p:spPr>
        <p:txBody>
          <a:bodyPr>
            <a:noAutofit/>
          </a:bodyPr>
          <a:p>
            <a:r>
              <a:rPr lang="vi-VN" b="1" i="1">
                <a:solidFill>
                  <a:schemeClr val="tx1"/>
                </a:solidFill>
                <a:latin typeface="Times New Roman" panose="02020603050405020304" pitchFamily="18" charset="0"/>
                <a:cs typeface="Times New Roman" panose="02020603050405020304" pitchFamily="18" charset="0"/>
              </a:rPr>
              <a:t>- </a:t>
            </a:r>
            <a:r>
              <a:rPr lang="en-US" altLang="en-US" b="1" i="1">
                <a:solidFill>
                  <a:schemeClr val="tx1"/>
                </a:solidFill>
                <a:latin typeface="Times New Roman" panose="02020603050405020304" pitchFamily="18" charset="0"/>
                <a:cs typeface="Times New Roman" panose="02020603050405020304" pitchFamily="18" charset="0"/>
              </a:rPr>
              <a:t>Patient Safety</a:t>
            </a:r>
            <a:endParaRPr lang="en-US" altLang="en-US" b="1" i="1">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Ensures radiation dose is as low as reasonably achievable (ALARA) while still producing diagnostic</a:t>
            </a:r>
            <a:r>
              <a:rPr lang="vi-VN" altLang="en-US">
                <a:solidFill>
                  <a:schemeClr val="tx1"/>
                </a:solidFill>
                <a:latin typeface="Times New Roman" panose="02020603050405020304" pitchFamily="18" charset="0"/>
                <a:cs typeface="Times New Roman" panose="02020603050405020304" pitchFamily="18" charset="0"/>
              </a:rPr>
              <a:t> </a:t>
            </a:r>
            <a:r>
              <a:rPr lang="en-US" altLang="en-US">
                <a:solidFill>
                  <a:schemeClr val="tx1"/>
                </a:solidFill>
                <a:latin typeface="Times New Roman" panose="02020603050405020304" pitchFamily="18" charset="0"/>
                <a:cs typeface="Times New Roman" panose="02020603050405020304" pitchFamily="18" charset="0"/>
              </a:rPr>
              <a:t>-</a:t>
            </a:r>
            <a:r>
              <a:rPr lang="vi-VN" altLang="en-US">
                <a:solidFill>
                  <a:schemeClr val="tx1"/>
                </a:solidFill>
                <a:latin typeface="Times New Roman" panose="02020603050405020304" pitchFamily="18" charset="0"/>
                <a:cs typeface="Times New Roman" panose="02020603050405020304" pitchFamily="18" charset="0"/>
              </a:rPr>
              <a:t> </a:t>
            </a:r>
            <a:r>
              <a:rPr lang="en-US" altLang="en-US">
                <a:solidFill>
                  <a:schemeClr val="tx1"/>
                </a:solidFill>
                <a:latin typeface="Times New Roman" panose="02020603050405020304" pitchFamily="18" charset="0"/>
                <a:cs typeface="Times New Roman" panose="02020603050405020304" pitchFamily="18" charset="0"/>
              </a:rPr>
              <a:t>quality images</a:t>
            </a:r>
            <a:r>
              <a:rPr lang="vi-VN" altLang="en-US">
                <a:solidFill>
                  <a:schemeClr val="tx1"/>
                </a:solidFill>
                <a:latin typeface="Times New Roman" panose="02020603050405020304" pitchFamily="18" charset="0"/>
                <a:cs typeface="Times New Roman" panose="02020603050405020304" pitchFamily="18" charset="0"/>
              </a:rPr>
              <a:t> - </a:t>
            </a:r>
            <a:r>
              <a:rPr lang="en-US" altLang="en-US">
                <a:solidFill>
                  <a:schemeClr val="tx1"/>
                </a:solidFill>
                <a:latin typeface="Times New Roman" panose="02020603050405020304" pitchFamily="18" charset="0"/>
                <a:cs typeface="Times New Roman" panose="02020603050405020304" pitchFamily="18" charset="0"/>
              </a:rPr>
              <a:t>Maintain Image Quality</a:t>
            </a:r>
            <a:endParaRPr lang="en-US" altLang="en-US">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Prevents patients from receiving unnecessary or excessive exposure.</a:t>
            </a:r>
            <a:endParaRPr lang="en-US" altLang="en-US">
              <a:solidFill>
                <a:schemeClr val="tx1"/>
              </a:solidFill>
              <a:latin typeface="Times New Roman" panose="02020603050405020304" pitchFamily="18" charset="0"/>
              <a:cs typeface="Times New Roman" panose="02020603050405020304" pitchFamily="18" charset="0"/>
            </a:endParaRPr>
          </a:p>
          <a:p>
            <a:r>
              <a:rPr lang="vi-VN" altLang="en-US" b="1" i="1">
                <a:solidFill>
                  <a:schemeClr val="tx1"/>
                </a:solidFill>
                <a:latin typeface="Times New Roman" panose="02020603050405020304" pitchFamily="18" charset="0"/>
                <a:cs typeface="Times New Roman" panose="02020603050405020304" pitchFamily="18" charset="0"/>
              </a:rPr>
              <a:t>- </a:t>
            </a:r>
            <a:r>
              <a:rPr lang="en-US" altLang="en-US" b="1" i="1">
                <a:solidFill>
                  <a:schemeClr val="tx1"/>
                </a:solidFill>
                <a:latin typeface="Times New Roman" panose="02020603050405020304" pitchFamily="18" charset="0"/>
                <a:cs typeface="Times New Roman" panose="02020603050405020304" pitchFamily="18" charset="0"/>
              </a:rPr>
              <a:t>Image Quality &amp; Diagnostic Accuracy</a:t>
            </a:r>
            <a:endParaRPr lang="en-US" altLang="en-US" b="1" i="1">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QA/QC ensures stability of contrast, resolution, uniformity, and noise so that clinicians can trust the images.</a:t>
            </a:r>
            <a:endParaRPr lang="en-US" altLang="en-US">
              <a:solidFill>
                <a:schemeClr val="tx1"/>
              </a:solidFill>
              <a:latin typeface="Times New Roman" panose="02020603050405020304" pitchFamily="18" charset="0"/>
              <a:cs typeface="Times New Roman" panose="02020603050405020304" pitchFamily="18" charset="0"/>
            </a:endParaRPr>
          </a:p>
          <a:p>
            <a:r>
              <a:rPr lang="vi-VN" altLang="en-US" b="1" i="1">
                <a:solidFill>
                  <a:schemeClr val="tx1"/>
                </a:solidFill>
                <a:latin typeface="Times New Roman" panose="02020603050405020304" pitchFamily="18" charset="0"/>
                <a:cs typeface="Times New Roman" panose="02020603050405020304" pitchFamily="18" charset="0"/>
              </a:rPr>
              <a:t>- </a:t>
            </a:r>
            <a:r>
              <a:rPr lang="en-US" altLang="en-US" b="1" i="1">
                <a:solidFill>
                  <a:schemeClr val="tx1"/>
                </a:solidFill>
                <a:latin typeface="Times New Roman" panose="02020603050405020304" pitchFamily="18" charset="0"/>
                <a:cs typeface="Times New Roman" panose="02020603050405020304" pitchFamily="18" charset="0"/>
              </a:rPr>
              <a:t>Equipment Performance &amp; Reliability</a:t>
            </a:r>
            <a:endParaRPr lang="en-US" altLang="en-US" b="1" i="1">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Regular QA/QC detects drift or malfunction in X-ray tubes, detectors, collimators, or software</a:t>
            </a:r>
            <a:endParaRPr lang="en-US" altLang="en-US">
              <a:solidFill>
                <a:schemeClr val="tx1"/>
              </a:solidFill>
              <a:latin typeface="Times New Roman" panose="02020603050405020304" pitchFamily="18" charset="0"/>
              <a:cs typeface="Times New Roman" panose="02020603050405020304" pitchFamily="18" charset="0"/>
            </a:endParaRPr>
          </a:p>
          <a:p>
            <a:r>
              <a:rPr lang="vi-VN" altLang="en-US" b="1" i="1">
                <a:latin typeface="Times New Roman" panose="02020603050405020304" pitchFamily="18" charset="0"/>
                <a:cs typeface="Times New Roman" panose="02020603050405020304" pitchFamily="18" charset="0"/>
                <a:sym typeface="+mn-ea"/>
              </a:rPr>
              <a:t>- </a:t>
            </a:r>
            <a:r>
              <a:rPr lang="en-US" altLang="en-US" b="1" i="1">
                <a:solidFill>
                  <a:schemeClr val="tx1"/>
                </a:solidFill>
                <a:latin typeface="Times New Roman" panose="02020603050405020304" pitchFamily="18" charset="0"/>
                <a:cs typeface="Times New Roman" panose="02020603050405020304" pitchFamily="18" charset="0"/>
              </a:rPr>
              <a:t>Quantitative Accuracy</a:t>
            </a:r>
            <a:endParaRPr lang="en-US" altLang="en-US" b="1" i="1">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Especially in PET/CT or SPECT/CT, quantitative values like SUV must be consistent for patient follow-up.</a:t>
            </a:r>
            <a:endParaRPr lang="en-US" altLang="en-US">
              <a:solidFill>
                <a:schemeClr val="tx1"/>
              </a:solidFill>
              <a:latin typeface="Times New Roman" panose="02020603050405020304" pitchFamily="18" charset="0"/>
              <a:cs typeface="Times New Roman" panose="02020603050405020304" pitchFamily="18" charset="0"/>
            </a:endParaRPr>
          </a:p>
          <a:p>
            <a:r>
              <a:rPr lang="vi-VN" altLang="en-US" b="1" i="1">
                <a:latin typeface="Times New Roman" panose="02020603050405020304" pitchFamily="18" charset="0"/>
                <a:cs typeface="Times New Roman" panose="02020603050405020304" pitchFamily="18" charset="0"/>
                <a:sym typeface="+mn-ea"/>
              </a:rPr>
              <a:t>- </a:t>
            </a:r>
            <a:r>
              <a:rPr lang="en-US" altLang="en-US" b="1" i="1">
                <a:solidFill>
                  <a:schemeClr val="tx1"/>
                </a:solidFill>
                <a:latin typeface="Times New Roman" panose="02020603050405020304" pitchFamily="18" charset="0"/>
                <a:cs typeface="Times New Roman" panose="02020603050405020304" pitchFamily="18" charset="0"/>
              </a:rPr>
              <a:t>Regulatory &amp; Accreditation Compliance</a:t>
            </a:r>
            <a:endParaRPr lang="en-US" altLang="en-US" b="1" i="1">
              <a:solidFill>
                <a:schemeClr val="tx1"/>
              </a:solidFill>
              <a:latin typeface="Times New Roman" panose="02020603050405020304" pitchFamily="18" charset="0"/>
              <a:cs typeface="Times New Roman" panose="02020603050405020304" pitchFamily="18" charset="0"/>
            </a:endParaRPr>
          </a:p>
          <a:p>
            <a:r>
              <a:rPr lang="en-US" altLang="en-US">
                <a:solidFill>
                  <a:schemeClr val="tx1"/>
                </a:solidFill>
                <a:latin typeface="Times New Roman" panose="02020603050405020304" pitchFamily="18" charset="0"/>
                <a:cs typeface="Times New Roman" panose="02020603050405020304" pitchFamily="18" charset="0"/>
              </a:rPr>
              <a:t>International organizations (IAEA, A</a:t>
            </a:r>
            <a:r>
              <a:rPr lang="vi-VN" altLang="en-US">
                <a:solidFill>
                  <a:schemeClr val="tx1"/>
                </a:solidFill>
                <a:latin typeface="Times New Roman" panose="02020603050405020304" pitchFamily="18" charset="0"/>
                <a:cs typeface="Times New Roman" panose="02020603050405020304" pitchFamily="18" charset="0"/>
              </a:rPr>
              <a:t>APM...</a:t>
            </a:r>
            <a:r>
              <a:rPr lang="en-US" altLang="en-US">
                <a:solidFill>
                  <a:schemeClr val="tx1"/>
                </a:solidFill>
                <a:latin typeface="Times New Roman" panose="02020603050405020304" pitchFamily="18" charset="0"/>
                <a:cs typeface="Times New Roman" panose="02020603050405020304" pitchFamily="18" charset="0"/>
              </a:rPr>
              <a:t>) and national health authorities require documented QA/QC programs.</a:t>
            </a:r>
            <a:endParaRPr lang="en-US" altLang="en-US">
              <a:solidFill>
                <a:schemeClr val="tx1"/>
              </a:solidFill>
              <a:latin typeface="Times New Roman" panose="02020603050405020304" pitchFamily="18" charset="0"/>
              <a:cs typeface="Times New Roman" panose="02020603050405020304" pitchFamily="18" charset="0"/>
            </a:endParaRPr>
          </a:p>
          <a:p>
            <a:endParaRPr lang="en-US" altLang="en-US">
              <a:solidFill>
                <a:schemeClr val="tx1"/>
              </a:solidFill>
              <a:latin typeface="Times New Roman" panose="02020603050405020304" pitchFamily="18" charset="0"/>
              <a:cs typeface="Times New Roman" panose="02020603050405020304" pitchFamily="18" charset="0"/>
            </a:endParaRPr>
          </a:p>
        </p:txBody>
      </p:sp>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vi-VN" altLang="en-US" sz="4000">
                <a:solidFill>
                  <a:schemeClr val="accent5">
                    <a:lumMod val="50000"/>
                  </a:schemeClr>
                </a:solidFill>
              </a:rPr>
              <a:t>3. Phantoms for CT</a:t>
            </a:r>
            <a:endParaRPr lang="vi-VN" altLang="en-US" sz="4000">
              <a:solidFill>
                <a:schemeClr val="accent5">
                  <a:lumMod val="50000"/>
                </a:schemeClr>
              </a:solidFill>
            </a:endParaRPr>
          </a:p>
        </p:txBody>
      </p:sp>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graphicFrame>
        <p:nvGraphicFramePr>
          <p:cNvPr id="15" name="Table 14"/>
          <p:cNvGraphicFramePr/>
          <p:nvPr/>
        </p:nvGraphicFramePr>
        <p:xfrm>
          <a:off x="1551940" y="1464945"/>
          <a:ext cx="9671685" cy="4480560"/>
        </p:xfrm>
        <a:graphic>
          <a:graphicData uri="http://schemas.openxmlformats.org/drawingml/2006/table">
            <a:tbl>
              <a:tblPr firstRow="1" bandRow="1">
                <a:tableStyleId>{5C22544A-7EE6-4342-B048-85BDC9FD1C3A}</a:tableStyleId>
              </a:tblPr>
              <a:tblGrid>
                <a:gridCol w="1226820"/>
                <a:gridCol w="3006725"/>
                <a:gridCol w="3474720"/>
                <a:gridCol w="1963420"/>
              </a:tblGrid>
              <a:tr h="381000">
                <a:tc>
                  <a:txBody>
                    <a:bodyPr/>
                    <a:p>
                      <a:pPr algn="ctr"/>
                      <a:r>
                        <a:rPr sz="1800">
                          <a:latin typeface="Times New Roman" panose="02020603050405020304" pitchFamily="18" charset="0"/>
                          <a:cs typeface="Times New Roman" panose="02020603050405020304" pitchFamily="18" charset="0"/>
                        </a:rPr>
                        <a:t>QC Frequency</a:t>
                      </a:r>
                      <a:endParaRPr sz="1800">
                        <a:latin typeface="Times New Roman" panose="02020603050405020304" pitchFamily="18" charset="0"/>
                        <a:cs typeface="Times New Roman" panose="02020603050405020304" pitchFamily="18" charset="0"/>
                      </a:endParaRPr>
                    </a:p>
                  </a:txBody>
                  <a:tcPr marL="0" marR="0" marT="0" marB="0" anchor="ctr" anchorCtr="0"/>
                </a:tc>
                <a:tc>
                  <a:txBody>
                    <a:bodyPr/>
                    <a:p>
                      <a:pPr algn="ctr">
                        <a:buNone/>
                      </a:pPr>
                      <a:r>
                        <a:rPr lang="en-US" altLang="en-US" sz="1800">
                          <a:latin typeface="Times New Roman" panose="02020603050405020304" pitchFamily="18" charset="0"/>
                          <a:cs typeface="Times New Roman" panose="02020603050405020304" pitchFamily="18" charset="0"/>
                        </a:rPr>
                        <a:t>Phantom Type</a:t>
                      </a:r>
                      <a:endParaRPr lang="en-US" altLang="en-US" sz="1800">
                        <a:latin typeface="Times New Roman" panose="02020603050405020304" pitchFamily="18" charset="0"/>
                        <a:cs typeface="Times New Roman" panose="02020603050405020304" pitchFamily="18" charset="0"/>
                      </a:endParaRPr>
                    </a:p>
                  </a:txBody>
                  <a:tcPr/>
                </a:tc>
                <a:tc>
                  <a:txBody>
                    <a:bodyPr/>
                    <a:p>
                      <a:pPr algn="ctr">
                        <a:buNone/>
                      </a:pPr>
                      <a:r>
                        <a:rPr lang="en-US" altLang="en-US" sz="1800">
                          <a:latin typeface="Times New Roman" panose="02020603050405020304" pitchFamily="18" charset="0"/>
                          <a:cs typeface="Times New Roman" panose="02020603050405020304" pitchFamily="18" charset="0"/>
                        </a:rPr>
                        <a:t>Main Purpose</a:t>
                      </a:r>
                      <a:endParaRPr lang="en-US" altLang="en-US" sz="1800">
                        <a:latin typeface="Times New Roman" panose="02020603050405020304" pitchFamily="18" charset="0"/>
                        <a:cs typeface="Times New Roman" panose="02020603050405020304" pitchFamily="18" charset="0"/>
                      </a:endParaRPr>
                    </a:p>
                  </a:txBody>
                  <a:tcPr/>
                </a:tc>
                <a:tc>
                  <a:txBody>
                    <a:bodyPr/>
                    <a:p>
                      <a:pPr algn="ctr">
                        <a:buNone/>
                      </a:pPr>
                      <a:r>
                        <a:rPr lang="en-US" altLang="en-US" sz="1800">
                          <a:latin typeface="Times New Roman" panose="02020603050405020304" pitchFamily="18" charset="0"/>
                          <a:cs typeface="Times New Roman" panose="02020603050405020304" pitchFamily="18" charset="0"/>
                        </a:rPr>
                        <a:t>Notes</a:t>
                      </a:r>
                      <a:endParaRPr lang="en-US" altLang="en-US" sz="1800">
                        <a:latin typeface="Times New Roman" panose="02020603050405020304" pitchFamily="18" charset="0"/>
                        <a:cs typeface="Times New Roman" panose="02020603050405020304" pitchFamily="18" charset="0"/>
                      </a:endParaRPr>
                    </a:p>
                  </a:txBody>
                  <a:tcPr/>
                </a:tc>
              </a:tr>
              <a:tr h="381000">
                <a:tc>
                  <a:txBody>
                    <a:bodyPr/>
                    <a:p>
                      <a:pPr algn="ctr">
                        <a:buNone/>
                      </a:pPr>
                      <a:r>
                        <a:rPr lang="en-US" altLang="en-US" sz="1800">
                          <a:latin typeface="Times New Roman" panose="02020603050405020304" pitchFamily="18" charset="0"/>
                          <a:cs typeface="Times New Roman" panose="02020603050405020304" pitchFamily="18" charset="0"/>
                        </a:rPr>
                        <a:t>Daily </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Uniform phantom (cylinder phantom filled with ⁶⁸Ge or ¹⁸F-FDG solution</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Check water HU (0 ± 4 HU)</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Verify CT image uniformity</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Check dose output consistency</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endParaRPr lang="en-US" sz="1800">
                        <a:latin typeface="Times New Roman" panose="02020603050405020304" pitchFamily="18" charset="0"/>
                        <a:cs typeface="Times New Roman" panose="02020603050405020304" pitchFamily="18" charset="0"/>
                      </a:endParaRPr>
                    </a:p>
                  </a:txBody>
                  <a:tcPr/>
                </a:tc>
              </a:tr>
              <a:tr h="381000">
                <a:tc>
                  <a:txBody>
                    <a:bodyPr/>
                    <a:p>
                      <a:pPr algn="ctr">
                        <a:buNone/>
                      </a:pPr>
                      <a:r>
                        <a:rPr lang="en-US" altLang="en-US" sz="1800">
                          <a:latin typeface="Times New Roman" panose="02020603050405020304" pitchFamily="18" charset="0"/>
                          <a:cs typeface="Times New Roman" panose="02020603050405020304" pitchFamily="18" charset="0"/>
                        </a:rPr>
                        <a:t>Weekly </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vi-VN" altLang="en-US" sz="1800">
                          <a:latin typeface="Times New Roman" panose="02020603050405020304" pitchFamily="18" charset="0"/>
                          <a:cs typeface="Times New Roman" panose="02020603050405020304" pitchFamily="18" charset="0"/>
                        </a:rPr>
                        <a:t>- </a:t>
                      </a:r>
                      <a:r>
                        <a:rPr lang="en-US" altLang="en-US" sz="1800">
                          <a:latin typeface="Times New Roman" panose="02020603050405020304" pitchFamily="18" charset="0"/>
                          <a:cs typeface="Times New Roman" panose="02020603050405020304" pitchFamily="18" charset="0"/>
                        </a:rPr>
                        <a:t>Image quality phantom</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Spatial resolution</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Contrast and noise (CNR, SNR)</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Slice thickness</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endParaRPr lang="en-US" sz="1800">
                        <a:latin typeface="Times New Roman" panose="02020603050405020304" pitchFamily="18" charset="0"/>
                        <a:cs typeface="Times New Roman" panose="02020603050405020304" pitchFamily="18" charset="0"/>
                      </a:endParaRPr>
                    </a:p>
                  </a:txBody>
                  <a:tcPr/>
                </a:tc>
              </a:tr>
              <a:tr h="381000">
                <a:tc>
                  <a:txBody>
                    <a:bodyPr/>
                    <a:p>
                      <a:pPr algn="ctr">
                        <a:buNone/>
                      </a:pPr>
                      <a:r>
                        <a:rPr lang="en-US" altLang="en-US" sz="1800">
                          <a:latin typeface="Times New Roman" panose="02020603050405020304" pitchFamily="18" charset="0"/>
                          <a:cs typeface="Times New Roman" panose="02020603050405020304" pitchFamily="18" charset="0"/>
                        </a:rPr>
                        <a:t>Monthly  </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vi-VN" altLang="en-US" sz="1800">
                          <a:latin typeface="Times New Roman" panose="02020603050405020304" pitchFamily="18" charset="0"/>
                          <a:cs typeface="Times New Roman" panose="02020603050405020304" pitchFamily="18" charset="0"/>
                        </a:rPr>
                        <a:t>- </a:t>
                      </a:r>
                      <a:r>
                        <a:rPr lang="en-US" altLang="en-US" sz="1800">
                          <a:latin typeface="Times New Roman" panose="02020603050405020304" pitchFamily="18" charset="0"/>
                          <a:cs typeface="Times New Roman" panose="02020603050405020304" pitchFamily="18" charset="0"/>
                        </a:rPr>
                        <a:t>TDI phantom (PMMA 16 cm for head, 32 cm for body)</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Measure</a:t>
                      </a:r>
                      <a:r>
                        <a:rPr lang="vi-VN" altLang="en-US" sz="1800">
                          <a:latin typeface="Times New Roman" panose="02020603050405020304" pitchFamily="18" charset="0"/>
                          <a:cs typeface="Times New Roman" panose="02020603050405020304" pitchFamily="18" charset="0"/>
                        </a:rPr>
                        <a:t>:</a:t>
                      </a:r>
                      <a:r>
                        <a:rPr lang="en-US" altLang="en-US" sz="1800">
                          <a:latin typeface="Times New Roman" panose="02020603050405020304" pitchFamily="18" charset="0"/>
                          <a:cs typeface="Times New Roman" panose="02020603050405020304" pitchFamily="18" charset="0"/>
                        </a:rPr>
                        <a:t> CTDI</a:t>
                      </a:r>
                      <a:r>
                        <a:rPr lang="vi-VN" altLang="en-US" sz="800">
                          <a:latin typeface="Times New Roman" panose="02020603050405020304" pitchFamily="18" charset="0"/>
                          <a:cs typeface="Times New Roman" panose="02020603050405020304" pitchFamily="18" charset="0"/>
                        </a:rPr>
                        <a:t>100</a:t>
                      </a:r>
                      <a:r>
                        <a:rPr lang="en-US" altLang="en-US" sz="1800">
                          <a:latin typeface="Times New Roman" panose="02020603050405020304" pitchFamily="18" charset="0"/>
                          <a:cs typeface="Times New Roman" panose="02020603050405020304" pitchFamily="18" charset="0"/>
                        </a:rPr>
                        <a:t> CTDI</a:t>
                      </a:r>
                      <a:r>
                        <a:rPr lang="vi-VN" altLang="en-US" sz="800">
                          <a:latin typeface="Times New Roman" panose="02020603050405020304" pitchFamily="18" charset="0"/>
                          <a:cs typeface="Times New Roman" panose="02020603050405020304" pitchFamily="18" charset="0"/>
                        </a:rPr>
                        <a:t>w</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Compare dose with baseline</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IEC/AAPM international standar</a:t>
                      </a:r>
                      <a:r>
                        <a:rPr lang="vi-VN" altLang="en-US" sz="1800">
                          <a:latin typeface="Times New Roman" panose="02020603050405020304" pitchFamily="18" charset="0"/>
                          <a:cs typeface="Times New Roman" panose="02020603050405020304" pitchFamily="18" charset="0"/>
                        </a:rPr>
                        <a:t>d</a:t>
                      </a:r>
                      <a:endParaRPr lang="vi-VN" altLang="en-US" sz="1800">
                        <a:latin typeface="Times New Roman" panose="02020603050405020304" pitchFamily="18" charset="0"/>
                        <a:cs typeface="Times New Roman" panose="02020603050405020304" pitchFamily="18" charset="0"/>
                      </a:endParaRPr>
                    </a:p>
                  </a:txBody>
                  <a:tcPr/>
                </a:tc>
              </a:tr>
              <a:tr h="381000">
                <a:tc>
                  <a:txBody>
                    <a:bodyPr/>
                    <a:p>
                      <a:pPr algn="ctr">
                        <a:buNone/>
                      </a:pPr>
                      <a:r>
                        <a:rPr lang="en-US" altLang="en-US" sz="1800">
                          <a:latin typeface="Times New Roman" panose="02020603050405020304" pitchFamily="18" charset="0"/>
                          <a:cs typeface="Times New Roman" panose="02020603050405020304" pitchFamily="18" charset="0"/>
                        </a:rPr>
                        <a:t>Annual </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CTDI phantom (PMMA)</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Comprehensive QA phantom</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r>
                        <a:rPr lang="en-US" altLang="en-US" sz="1800">
                          <a:latin typeface="Times New Roman" panose="02020603050405020304" pitchFamily="18" charset="0"/>
                          <a:cs typeface="Times New Roman" panose="02020603050405020304" pitchFamily="18" charset="0"/>
                        </a:rPr>
                        <a:t>- Accurate dose calibration</a:t>
                      </a:r>
                      <a:endParaRPr lang="en-US" altLang="en-US" sz="1800">
                        <a:latin typeface="Times New Roman" panose="02020603050405020304" pitchFamily="18" charset="0"/>
                        <a:cs typeface="Times New Roman" panose="02020603050405020304" pitchFamily="18" charset="0"/>
                      </a:endParaRPr>
                    </a:p>
                    <a:p>
                      <a:pPr>
                        <a:buNone/>
                      </a:pPr>
                      <a:r>
                        <a:rPr lang="en-US" altLang="en-US" sz="1800">
                          <a:latin typeface="Times New Roman" panose="02020603050405020304" pitchFamily="18" charset="0"/>
                          <a:cs typeface="Times New Roman" panose="02020603050405020304" pitchFamily="18" charset="0"/>
                        </a:rPr>
                        <a:t>- Full evaluation of image quality and dose</a:t>
                      </a:r>
                      <a:endParaRPr lang="en-US" altLang="en-US" sz="1800">
                        <a:latin typeface="Times New Roman" panose="02020603050405020304" pitchFamily="18" charset="0"/>
                        <a:cs typeface="Times New Roman" panose="02020603050405020304" pitchFamily="18" charset="0"/>
                      </a:endParaRPr>
                    </a:p>
                  </a:txBody>
                  <a:tcPr/>
                </a:tc>
                <a:tc>
                  <a:txBody>
                    <a:bodyPr/>
                    <a:p>
                      <a:pPr>
                        <a:buNone/>
                      </a:pPr>
                      <a:endParaRPr lang="en-US" sz="1800">
                        <a:latin typeface="Times New Roman" panose="02020603050405020304" pitchFamily="18" charset="0"/>
                        <a:cs typeface="Times New Roman" panose="02020603050405020304" pitchFamily="18" charset="0"/>
                      </a:endParaRPr>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 name="Title 12"/>
          <p:cNvSpPr>
            <a:spLocks noGrp="1"/>
          </p:cNvSpPr>
          <p:nvPr>
            <p:ph type="title"/>
          </p:nvPr>
        </p:nvSpPr>
        <p:spPr/>
        <p:txBody>
          <a:bodyPr/>
          <a:p>
            <a:r>
              <a:rPr lang="en-US" altLang="en-US">
                <a:solidFill>
                  <a:schemeClr val="accent5">
                    <a:lumMod val="50000"/>
                  </a:schemeClr>
                </a:solidFill>
              </a:rPr>
              <a:t>Some pictures of Phantoms</a:t>
            </a:r>
            <a:endParaRPr lang="en-US" altLang="en-US">
              <a:solidFill>
                <a:schemeClr val="accent5">
                  <a:lumMod val="50000"/>
                </a:schemeClr>
              </a:solidFill>
            </a:endParaRPr>
          </a:p>
        </p:txBody>
      </p:sp>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pic>
        <p:nvPicPr>
          <p:cNvPr id="2" name="Content Placeholder 1"/>
          <p:cNvPicPr/>
          <p:nvPr>
            <p:ph sz="half" idx="1"/>
          </p:nvPr>
        </p:nvPicPr>
        <p:blipFill>
          <a:blip r:embed="rId1"/>
          <a:srcRect l="-888" r="-3077"/>
          <a:stretch>
            <a:fillRect/>
          </a:stretch>
        </p:blipFill>
        <p:spPr>
          <a:xfrm>
            <a:off x="722630" y="1595755"/>
            <a:ext cx="7315200" cy="3315970"/>
          </a:xfrm>
        </p:spPr>
      </p:pic>
      <p:sp>
        <p:nvSpPr>
          <p:cNvPr id="4" name="Text Box 3"/>
          <p:cNvSpPr txBox="1"/>
          <p:nvPr/>
        </p:nvSpPr>
        <p:spPr>
          <a:xfrm>
            <a:off x="2465705" y="5196205"/>
            <a:ext cx="4064000" cy="645160"/>
          </a:xfrm>
          <a:prstGeom prst="rect">
            <a:avLst/>
          </a:prstGeom>
          <a:noFill/>
        </p:spPr>
        <p:txBody>
          <a:bodyPr wrap="square" rtlCol="0">
            <a:spAutoFit/>
          </a:bodyPr>
          <a:p>
            <a:pPr algn="ctr"/>
            <a:r>
              <a:rPr lang="en-US" altLang="en-US">
                <a:latin typeface="Times New Roman" panose="02020603050405020304" pitchFamily="18" charset="0"/>
                <a:cs typeface="Times New Roman" panose="02020603050405020304" pitchFamily="18" charset="0"/>
              </a:rPr>
              <a:t>Figure </a:t>
            </a:r>
            <a:r>
              <a:rPr lang="vi-VN" altLang="en-US">
                <a:latin typeface="Times New Roman" panose="02020603050405020304" pitchFamily="18" charset="0"/>
                <a:cs typeface="Times New Roman" panose="02020603050405020304" pitchFamily="18" charset="0"/>
              </a:rPr>
              <a:t>1</a:t>
            </a:r>
            <a:r>
              <a:rPr lang="en-US" altLang="en-US">
                <a:latin typeface="Times New Roman" panose="02020603050405020304" pitchFamily="18" charset="0"/>
                <a:cs typeface="Times New Roman" panose="02020603050405020304" pitchFamily="18" charset="0"/>
              </a:rPr>
              <a:t>: PMMA head phantom images: (a) Adult standard and (b) Pediatric</a:t>
            </a:r>
            <a:endParaRPr lang="en-US" altLang="en-US">
              <a:latin typeface="Times New Roman" panose="02020603050405020304" pitchFamily="18" charset="0"/>
              <a:cs typeface="Times New Roman" panose="02020603050405020304" pitchFamily="18" charset="0"/>
            </a:endParaRPr>
          </a:p>
        </p:txBody>
      </p:sp>
      <p:pic>
        <p:nvPicPr>
          <p:cNvPr id="12" name="Content Placeholder 11" descr="eg-320-final1000x1300-b"/>
          <p:cNvPicPr>
            <a:picLocks noChangeAspect="1"/>
          </p:cNvPicPr>
          <p:nvPr>
            <p:ph sz="half" idx="2"/>
          </p:nvPr>
        </p:nvPicPr>
        <p:blipFill>
          <a:blip r:embed="rId2"/>
          <a:srcRect t="7907" b="7907"/>
          <a:stretch>
            <a:fillRect/>
          </a:stretch>
        </p:blipFill>
        <p:spPr>
          <a:xfrm>
            <a:off x="8100695" y="1980565"/>
            <a:ext cx="3481705" cy="2931160"/>
          </a:xfrm>
        </p:spPr>
      </p:pic>
      <p:sp>
        <p:nvSpPr>
          <p:cNvPr id="14" name="Text Box 13"/>
          <p:cNvSpPr txBox="1"/>
          <p:nvPr/>
        </p:nvSpPr>
        <p:spPr>
          <a:xfrm>
            <a:off x="7947660" y="5334635"/>
            <a:ext cx="4244340" cy="368300"/>
          </a:xfrm>
          <a:prstGeom prst="rect">
            <a:avLst/>
          </a:prstGeom>
          <a:noFill/>
        </p:spPr>
        <p:txBody>
          <a:bodyPr wrap="square" rtlCol="0">
            <a:spAutoFit/>
          </a:bodyPr>
          <a:p>
            <a:r>
              <a:rPr lang="en-US" altLang="en-US">
                <a:latin typeface="Times New Roman" panose="02020603050405020304" pitchFamily="18" charset="0"/>
                <a:cs typeface="Times New Roman" panose="02020603050405020304" pitchFamily="18" charset="0"/>
                <a:sym typeface="+mn-ea"/>
              </a:rPr>
              <a:t>Figure </a:t>
            </a:r>
            <a:r>
              <a:rPr lang="vi-VN" altLang="en-US">
                <a:latin typeface="Times New Roman" panose="02020603050405020304" pitchFamily="18" charset="0"/>
                <a:cs typeface="Times New Roman" panose="02020603050405020304" pitchFamily="18" charset="0"/>
                <a:sym typeface="+mn-ea"/>
              </a:rPr>
              <a:t>2: </a:t>
            </a:r>
            <a:r>
              <a:rPr lang="en-US" altLang="en-US">
                <a:latin typeface="Times New Roman" panose="02020603050405020304" pitchFamily="18" charset="0"/>
                <a:cs typeface="Times New Roman" panose="02020603050405020304" pitchFamily="18" charset="0"/>
              </a:rPr>
              <a:t>Ge</a:t>
            </a:r>
            <a:r>
              <a:rPr lang="vi-VN" altLang="en-US">
                <a:latin typeface="Times New Roman" panose="02020603050405020304" pitchFamily="18" charset="0"/>
                <a:cs typeface="Times New Roman" panose="02020603050405020304" pitchFamily="18" charset="0"/>
              </a:rPr>
              <a:t>rmanium</a:t>
            </a:r>
            <a:r>
              <a:rPr lang="en-US" altLang="en-US">
                <a:latin typeface="Times New Roman" panose="02020603050405020304" pitchFamily="18" charset="0"/>
                <a:cs typeface="Times New Roman" panose="02020603050405020304" pitchFamily="18" charset="0"/>
              </a:rPr>
              <a:t>-68 annalus phantom</a:t>
            </a:r>
            <a:endParaRPr lang="en-US"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Date Placeholder 9"/>
          <p:cNvSpPr>
            <a:spLocks noGrp="1"/>
          </p:cNvSpPr>
          <p:nvPr>
            <p:ph type="dt" sz="half" idx="10"/>
          </p:nvPr>
        </p:nvSpPr>
        <p:spPr>
          <a:ln>
            <a:solidFill>
              <a:schemeClr val="bg1"/>
            </a:solidFill>
          </a:ln>
        </p:spPr>
        <p:txBody>
          <a:bodyPr/>
          <a:p>
            <a:fld id="{498D135B-4FBD-4CA3-BC9B-5FD5228BBEE3}" type="datetime1">
              <a:rPr lang="vi-VN" sz="1500" smtClean="0"/>
            </a:fld>
            <a:endParaRPr lang="vi-VN" sz="1500" smtClean="0"/>
          </a:p>
        </p:txBody>
      </p:sp>
      <p:sp>
        <p:nvSpPr>
          <p:cNvPr id="11" name="Slide Number Placeholder 10"/>
          <p:cNvSpPr>
            <a:spLocks noGrp="1"/>
          </p:cNvSpPr>
          <p:nvPr>
            <p:ph type="sldNum" sz="quarter" idx="12"/>
          </p:nvPr>
        </p:nvSpPr>
        <p:spPr/>
        <p:txBody>
          <a:bodyPr/>
          <a:p>
            <a:fld id="{4DF2B570-44F9-43B5-B1F2-AE28F33EBE50}" type="slidenum">
              <a:rPr lang="vi-VN" sz="2000" smtClean="0">
                <a:solidFill>
                  <a:schemeClr val="accent5"/>
                </a:solidFill>
              </a:rPr>
            </a:fld>
            <a:endParaRPr lang="vi-VN" sz="2000" smtClean="0">
              <a:solidFill>
                <a:schemeClr val="accent5"/>
              </a:solidFill>
            </a:endParaRPr>
          </a:p>
        </p:txBody>
      </p:sp>
      <p:sp>
        <p:nvSpPr>
          <p:cNvPr id="7" name="TextBox 10"/>
          <p:cNvSpPr txBox="1"/>
          <p:nvPr/>
        </p:nvSpPr>
        <p:spPr>
          <a:xfrm>
            <a:off x="2967251" y="2661313"/>
            <a:ext cx="7282218" cy="707886"/>
          </a:xfrm>
          <a:prstGeom prst="rect">
            <a:avLst/>
          </a:prstGeom>
          <a:noFill/>
        </p:spPr>
        <p:txBody>
          <a:bodyPr wrap="square" rtlCol="0">
            <a:spAutoFit/>
          </a:bodyPr>
          <a:p>
            <a:r>
              <a:rPr lang="en-US" sz="4000" b="1">
                <a:ln w="9525">
                  <a:solidFill>
                    <a:schemeClr val="bg1"/>
                  </a:solidFill>
                  <a:prstDash val="solid"/>
                </a:ln>
                <a:solidFill>
                  <a:schemeClr val="accent5">
                    <a:lumMod val="50000"/>
                  </a:schemeClr>
                </a:solidFill>
                <a:effectLst>
                  <a:outerShdw blurRad="12700" dist="38100" dir="2700000" algn="tl" rotWithShape="0">
                    <a:schemeClr val="bg1">
                      <a:lumMod val="50000"/>
                    </a:schemeClr>
                  </a:outerShdw>
                  <a:reflection blurRad="6350" stA="60000" endA="900" endPos="60000" dist="60007" dir="5400000" sy="-100000" algn="bl" rotWithShape="0"/>
                </a:effectLst>
              </a:rPr>
              <a:t>THANKS FOR LISTENING!</a:t>
            </a:r>
            <a:endParaRPr lang="en-US" sz="4000" b="1">
              <a:ln w="9525">
                <a:solidFill>
                  <a:schemeClr val="bg1"/>
                </a:solidFill>
                <a:prstDash val="solid"/>
              </a:ln>
              <a:solidFill>
                <a:schemeClr val="accent5">
                  <a:lumMod val="50000"/>
                </a:schemeClr>
              </a:solidFill>
              <a:effectLst>
                <a:outerShdw blurRad="12700" dist="38100" dir="2700000" algn="tl" rotWithShape="0">
                  <a:schemeClr val="bg1">
                    <a:lumMod val="50000"/>
                  </a:schemeClr>
                </a:outerShdw>
                <a:reflection blurRad="6350" stA="60000" endA="900" endPos="60000" dist="60007" dir="5400000" sy="-100000" algn="bl" rotWithShape="0"/>
              </a:effectLst>
            </a:endParaRPr>
          </a:p>
        </p:txBody>
      </p:sp>
    </p:spTree>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C0D7F5"/>
      </a:accent5>
      <a:accent6>
        <a:srgbClr val="AC4744"/>
      </a:accent6>
      <a:hlink>
        <a:srgbClr val="0066CC"/>
      </a:hlink>
      <a:folHlink>
        <a:srgbClr val="800080"/>
      </a:folHlink>
    </a:clrScheme>
    <a:fontScheme name="">
      <a:majorFont>
        <a:latin typeface="Arial"/>
        <a:ea typeface="Arial"/>
        <a:cs typeface=""/>
      </a:majorFont>
      <a:minorFont>
        <a:latin typeface="Arial"/>
        <a:ea typeface="Ari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C0D7F5"/>
        </a:accent5>
        <a:accent6>
          <a:srgbClr val="AC4744"/>
        </a:accent6>
        <a:hlink>
          <a:srgbClr val="0066CC"/>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2317</Words>
  <Application>WPS Presentation</Application>
  <PresentationFormat>Widescreen</PresentationFormat>
  <Paragraphs>106</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Arial</vt:lpstr>
      <vt:lpstr>SimSun</vt:lpstr>
      <vt:lpstr>Wingdings</vt:lpstr>
      <vt:lpstr>Times New Roman</vt:lpstr>
      <vt:lpstr>Microsoft YaHei</vt:lpstr>
      <vt:lpstr>Arial Unicode MS</vt:lpstr>
      <vt:lpstr>Calibri</vt:lpstr>
      <vt:lpstr>Default Design</vt:lpstr>
      <vt:lpstr>PowerPoint 演示文稿</vt:lpstr>
      <vt:lpstr>1. What is QA - QC?</vt:lpstr>
      <vt:lpstr>2.Why is QA- QC important?</vt:lpstr>
      <vt:lpstr>3. Phantoms for CT</vt:lpstr>
      <vt:lpstr>Some pictures of Phantoms</vt:lpstr>
      <vt:lpstr>Some pictures of Phantoms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
  <cp:lastModifiedBy>Huệ Đinh Thị Kim</cp:lastModifiedBy>
  <cp:revision>5</cp:revision>
  <dcterms:created xsi:type="dcterms:W3CDTF">2025-08-17T16:51:00Z</dcterms:created>
  <dcterms:modified xsi:type="dcterms:W3CDTF">2025-08-17T23:00:53Z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7EE7D62B741A499199B4906D25F15FCC_11</vt:lpwstr>
  </property>
  <property fmtid="{D5CDD505-2E9C-101B-9397-08002B2CF9AE}" pid="3" name="KSOProductBuildVer">
    <vt:lpwstr>1033-12.2.0.21931</vt:lpwstr>
  </property>
</Properties>
</file>