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63" r:id="rId4"/>
    <p:sldId id="266" r:id="rId5"/>
    <p:sldId id="314" r:id="rId6"/>
    <p:sldId id="319" r:id="rId7"/>
    <p:sldId id="313" r:id="rId8"/>
    <p:sldId id="315" r:id="rId9"/>
    <p:sldId id="312" r:id="rId10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454C947-6DA2-29EA-38C1-F8CDDF380F06}" name="Đạt Đạt" initials="ĐĐ" userId="f7aa65d21aa3e7c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7FF"/>
    <a:srgbClr val="69B4FF"/>
    <a:srgbClr val="CEE6FF"/>
    <a:srgbClr val="1689FE"/>
    <a:srgbClr val="C5EBFE"/>
    <a:srgbClr val="48B7FF"/>
    <a:srgbClr val="9BD9FE"/>
    <a:srgbClr val="6DC6FE"/>
    <a:srgbClr val="E9FEFF"/>
    <a:srgbClr val="1D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iểu Trung bình 2 - Màu chủ đề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iểu Trung bình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Kiểu Trung bình 2 - Màu chủ đề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82" autoAdjust="0"/>
    <p:restoredTop sz="78849" autoAdjust="0"/>
  </p:normalViewPr>
  <p:slideViewPr>
    <p:cSldViewPr snapToGrid="0" showGuides="1">
      <p:cViewPr varScale="1">
        <p:scale>
          <a:sx n="94" d="100"/>
          <a:sy n="94" d="100"/>
        </p:scale>
        <p:origin x="103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237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Đầu trang 1">
            <a:extLst>
              <a:ext uri="{FF2B5EF4-FFF2-40B4-BE49-F238E27FC236}">
                <a16:creationId xmlns:a16="http://schemas.microsoft.com/office/drawing/2014/main" id="{F9FF376D-C61A-0801-3940-3292BDA59E2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Chỗ dành sẵn cho Ngày tháng 2">
            <a:extLst>
              <a:ext uri="{FF2B5EF4-FFF2-40B4-BE49-F238E27FC236}">
                <a16:creationId xmlns:a16="http://schemas.microsoft.com/office/drawing/2014/main" id="{E67D0595-990B-BABC-061C-80895BEB1D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BAC01-5525-42C0-90D1-18658531F42D}" type="datetimeFigureOut">
              <a:rPr lang="vi-VN" smtClean="0"/>
              <a:t>18/8/25</a:t>
            </a:fld>
            <a:endParaRPr lang="vi-VN"/>
          </a:p>
        </p:txBody>
      </p:sp>
      <p:sp>
        <p:nvSpPr>
          <p:cNvPr id="4" name="Chỗ dành sẵn cho Chân trang 3">
            <a:extLst>
              <a:ext uri="{FF2B5EF4-FFF2-40B4-BE49-F238E27FC236}">
                <a16:creationId xmlns:a16="http://schemas.microsoft.com/office/drawing/2014/main" id="{BC0E4755-28C7-024A-4CB9-7357815539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5" name="Chỗ dành sẵn cho Số hiệu Bản chiếu 4">
            <a:extLst>
              <a:ext uri="{FF2B5EF4-FFF2-40B4-BE49-F238E27FC236}">
                <a16:creationId xmlns:a16="http://schemas.microsoft.com/office/drawing/2014/main" id="{88F31DEA-3133-6FCF-73AD-72273F5228F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BB4A5-E8EE-40B1-A9AA-E4C785127D70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25277509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Đầu trang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Chỗ dành sẵn cho Ngày thá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67210-423E-4781-9AF9-6C6F2F359C8E}" type="datetimeFigureOut">
              <a:rPr lang="vi-VN" smtClean="0"/>
              <a:t>18/8/25</a:t>
            </a:fld>
            <a:endParaRPr lang="vi-VN"/>
          </a:p>
        </p:txBody>
      </p:sp>
      <p:sp>
        <p:nvSpPr>
          <p:cNvPr id="4" name="Chỗ dành sẵn cho Hình ảnh của Bản chiế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Chỗ dành sẵn cho Ghi chú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Chỗ dành sẵn cho Số hiệu Bản chiế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A630D-42E3-483F-A030-A1596717516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0777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1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98660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2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844257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Hình ảnh của Bản chiế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hỗ dành sẵn cho Ghi chú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Radiotherapy is a way to treat cancer.</a:t>
            </a:r>
            <a:br>
              <a:rPr lang="en-US" dirty="0"/>
            </a:br>
            <a:r>
              <a:rPr lang="en-US" dirty="0"/>
              <a:t>We use high-energy beams to attack the tumor.</a:t>
            </a:r>
            <a:br>
              <a:rPr lang="en-US" dirty="0"/>
            </a:br>
            <a:r>
              <a:rPr lang="en-US" dirty="0"/>
              <a:t>Because the energy is very high, we must make sure the treatment quality is good.</a:t>
            </a:r>
            <a:br>
              <a:rPr lang="en-US" dirty="0"/>
            </a:br>
            <a:r>
              <a:rPr lang="en-US" dirty="0"/>
              <a:t>One device that helps us do this is the EPID – the Electronic Portal Imaging Device.</a:t>
            </a:r>
            <a:endParaRPr lang="en-VN" dirty="0"/>
          </a:p>
          <a:p>
            <a:endParaRPr lang="vi-VN" dirty="0"/>
          </a:p>
        </p:txBody>
      </p:sp>
      <p:sp>
        <p:nvSpPr>
          <p:cNvPr id="4" name="Chỗ dành sẵn cho Số hiệu Bản chiế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3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27026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Hình ảnh của Bản chiế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hỗ dành sẵn cho Ghi chú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hỗ dành sẵn cho Số hiệu Bản chiế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4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143230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C1EB3A-4E16-7C28-DFD2-638321322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Hình ảnh của Bản chiếu 1">
            <a:extLst>
              <a:ext uri="{FF2B5EF4-FFF2-40B4-BE49-F238E27FC236}">
                <a16:creationId xmlns:a16="http://schemas.microsoft.com/office/drawing/2014/main" id="{009FCA03-1054-D58F-1073-9EE1C94878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hỗ dành sẵn cho Ghi chú 2">
            <a:extLst>
              <a:ext uri="{FF2B5EF4-FFF2-40B4-BE49-F238E27FC236}">
                <a16:creationId xmlns:a16="http://schemas.microsoft.com/office/drawing/2014/main" id="{FD457ECF-F3D8-BA46-3907-C746F7686B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After completing the treatment planning, the data are transferred to the control room, where we operate the linear accelerator.</a:t>
            </a:r>
            <a:br>
              <a:rPr lang="en-US" dirty="0"/>
            </a:br>
            <a:r>
              <a:rPr lang="en-US" dirty="0"/>
              <a:t>First, from the simulation CT and the treatment planning system, we can calculate the predicted dose delivered through the patient.</a:t>
            </a:r>
            <a:br>
              <a:rPr lang="en-US" dirty="0"/>
            </a:br>
            <a:r>
              <a:rPr lang="en-US" dirty="0"/>
              <a:t>Then, we use the EPID to capture the image of that predicted dose.</a:t>
            </a:r>
            <a:br>
              <a:rPr lang="en-US" dirty="0"/>
            </a:br>
            <a:r>
              <a:rPr lang="en-US" dirty="0"/>
              <a:t>During beam delivery, the EPID also measures the actual transmitted dose.</a:t>
            </a:r>
            <a:br>
              <a:rPr lang="en-US" dirty="0"/>
            </a:br>
            <a:r>
              <a:rPr lang="en-US" dirty="0"/>
              <a:t>Finally, we compare these two results.</a:t>
            </a:r>
            <a:br>
              <a:rPr lang="en-US" dirty="0"/>
            </a:br>
            <a:r>
              <a:rPr lang="en-US" dirty="0"/>
              <a:t>If they match well, the treatment plan is considered accurate and safe for the patient.</a:t>
            </a:r>
            <a:endParaRPr lang="vi-VN" dirty="0"/>
          </a:p>
        </p:txBody>
      </p:sp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B173D40F-591E-0617-22FA-A458A17EF6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5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178905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80F8C-2121-6637-770C-513381B78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Hình ảnh của Bản chiếu 1">
            <a:extLst>
              <a:ext uri="{FF2B5EF4-FFF2-40B4-BE49-F238E27FC236}">
                <a16:creationId xmlns:a16="http://schemas.microsoft.com/office/drawing/2014/main" id="{71EF9409-F611-75B1-ACDD-AD4D5E8C15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hỗ dành sẵn cho Ghi chú 2">
            <a:extLst>
              <a:ext uri="{FF2B5EF4-FFF2-40B4-BE49-F238E27FC236}">
                <a16:creationId xmlns:a16="http://schemas.microsoft.com/office/drawing/2014/main" id="{402C03EE-307F-D9CB-4082-68E8F65A4A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this slide shows the </a:t>
            </a:r>
            <a:r>
              <a:rPr lang="en-US" i="1" dirty="0"/>
              <a:t>backward approach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First, during treatment, the EPID measures the transmission dose.</a:t>
            </a:r>
            <a:br>
              <a:rPr lang="en-US" dirty="0"/>
            </a:br>
            <a:r>
              <a:rPr lang="en-US" dirty="0"/>
              <a:t>From this measured signal, the software reconstructs the patient dose by calculation.</a:t>
            </a:r>
            <a:br>
              <a:rPr lang="en-US" dirty="0"/>
            </a:br>
            <a:r>
              <a:rPr lang="en-US" dirty="0"/>
              <a:t>Then, we can compare this reconstructed dose with the planned dose from TPS.</a:t>
            </a:r>
          </a:p>
          <a:p>
            <a:r>
              <a:rPr lang="en-US" dirty="0"/>
              <a:t>So, the backward approach goes from EPID back to the patient dose, unlike the forward approach that goes from TPS to EPID.</a:t>
            </a:r>
          </a:p>
          <a:p>
            <a:endParaRPr lang="en-US" dirty="0"/>
          </a:p>
        </p:txBody>
      </p:sp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27DAC530-4F28-553A-1842-4F3EF8B637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6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70323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BE9B5-1431-A067-83ED-9FA9AC8C0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Hình ảnh của Bản chiếu 1">
            <a:extLst>
              <a:ext uri="{FF2B5EF4-FFF2-40B4-BE49-F238E27FC236}">
                <a16:creationId xmlns:a16="http://schemas.microsoft.com/office/drawing/2014/main" id="{9CFA20E8-07D9-5B36-4F5C-021D402D09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hỗ dành sẵn cho Ghi chú 2">
            <a:extLst>
              <a:ext uri="{FF2B5EF4-FFF2-40B4-BE49-F238E27FC236}">
                <a16:creationId xmlns:a16="http://schemas.microsoft.com/office/drawing/2014/main" id="{7531037A-6BA3-DEF1-6950-20E344F60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we have two data: one from TPS, and one from EPID.</a:t>
            </a:r>
            <a:br>
              <a:rPr lang="en-US" dirty="0"/>
            </a:br>
            <a:r>
              <a:rPr lang="en-US" dirty="0"/>
              <a:t>We don’t compare them by hand, the software does it for us.</a:t>
            </a:r>
            <a:br>
              <a:rPr lang="en-US" dirty="0"/>
            </a:br>
            <a:r>
              <a:rPr lang="en-US" dirty="0"/>
              <a:t>It shows dose maps, profiles, and gamma analysis.</a:t>
            </a:r>
            <a:br>
              <a:rPr lang="en-US" dirty="0"/>
            </a:br>
            <a:r>
              <a:rPr lang="en-US" dirty="0"/>
              <a:t>From gamma we get the passing rate.</a:t>
            </a:r>
          </a:p>
          <a:p>
            <a:r>
              <a:rPr lang="en-US"/>
              <a:t>And then we will know whether it can be used for treatment.”</a:t>
            </a:r>
            <a:br>
              <a:rPr lang="en-US" dirty="0"/>
            </a:br>
            <a:r>
              <a:rPr lang="en-US" dirty="0"/>
              <a:t>If more than 95% pass with 3% and 3 mm, then it is accepted.</a:t>
            </a:r>
            <a:br>
              <a:rPr lang="en-US" dirty="0"/>
            </a:br>
            <a:r>
              <a:rPr lang="en-US" dirty="0"/>
              <a:t>This rule comes from AAPM guidelines.</a:t>
            </a:r>
          </a:p>
          <a:p>
            <a:endParaRPr lang="en-US" dirty="0"/>
          </a:p>
        </p:txBody>
      </p:sp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56663762-41E5-1203-3319-3EE7173E6F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7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43270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4B694-9B24-C3CB-30BE-7D56DC022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Hình ảnh của Bản chiếu 1">
            <a:extLst>
              <a:ext uri="{FF2B5EF4-FFF2-40B4-BE49-F238E27FC236}">
                <a16:creationId xmlns:a16="http://schemas.microsoft.com/office/drawing/2014/main" id="{95C55AA4-3240-632F-AF17-64A121F710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hỗ dành sẵn cho Ghi chú 2">
            <a:extLst>
              <a:ext uri="{FF2B5EF4-FFF2-40B4-BE49-F238E27FC236}">
                <a16:creationId xmlns:a16="http://schemas.microsoft.com/office/drawing/2014/main" id="{72047CAB-85F4-0538-7779-8FF1D9ECEA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ow we compare the two approaches.</a:t>
            </a:r>
            <a:br>
              <a:rPr lang="en-US" dirty="0"/>
            </a:br>
            <a:r>
              <a:rPr lang="en-US" dirty="0"/>
              <a:t>Forward is easier, it predicts the EPID signal and compares directly.</a:t>
            </a:r>
            <a:br>
              <a:rPr lang="en-US" dirty="0"/>
            </a:br>
            <a:r>
              <a:rPr lang="en-US" dirty="0"/>
              <a:t>Backward is more complex, but it reconstructs the patient dose, so it gives us more clinical meaning.</a:t>
            </a:r>
            <a:br>
              <a:rPr lang="en-US" dirty="0"/>
            </a:br>
            <a:r>
              <a:rPr lang="en-US" dirty="0"/>
              <a:t>In practice, both can be used, but backward is more powerful for patient-specific QA.</a:t>
            </a:r>
            <a:endParaRPr lang="vi-VN" dirty="0"/>
          </a:p>
        </p:txBody>
      </p:sp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3BB2E182-3A0D-EB38-57B3-9B33BA1C9A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8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79024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V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A630D-42E3-483F-A030-A15967175169}" type="slidenum">
              <a:rPr lang="vi-VN" smtClean="0"/>
              <a:t>9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932914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ề Bản chiế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9E81DBE2-A643-A492-5F2E-22E220302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Tiêu đề phụ 2">
            <a:extLst>
              <a:ext uri="{FF2B5EF4-FFF2-40B4-BE49-F238E27FC236}">
                <a16:creationId xmlns:a16="http://schemas.microsoft.com/office/drawing/2014/main" id="{CD3070B1-B780-F4C0-3D9E-1750B576FC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vi-VN"/>
              <a:t>Bấm để chỉnh sửa kiểu tiêu đề phụ của Bản cái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792EFD42-ECB3-19AB-4069-E6B37D5AB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8A2C-DFB6-4216-9530-96BBFE60A748}" type="datetime1">
              <a:rPr lang="vi-VN" smtClean="0"/>
              <a:t>18/8/25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3B6F10DC-6487-49A7-96CB-35C90EFFB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28B4EB41-E6C6-7045-72D0-7C85B4D1B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475" y="6356350"/>
            <a:ext cx="2743200" cy="365125"/>
          </a:xfrm>
        </p:spPr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12456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2905B298-69C3-A099-1D71-2FA2D5E00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Dọc 2">
            <a:extLst>
              <a:ext uri="{FF2B5EF4-FFF2-40B4-BE49-F238E27FC236}">
                <a16:creationId xmlns:a16="http://schemas.microsoft.com/office/drawing/2014/main" id="{76AB8941-35F9-438B-05E7-CA2FBBCEF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E216596B-65E5-7928-6C55-59EA9E6D7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D0D-7555-43FE-90EB-3E5408F73439}" type="datetime1">
              <a:rPr lang="vi-VN" smtClean="0"/>
              <a:t>18/8/25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31878519-86DB-58DF-0E6A-0C772F764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35CA3550-030F-2A1B-EF71-9E234B49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5380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Dọc 1">
            <a:extLst>
              <a:ext uri="{FF2B5EF4-FFF2-40B4-BE49-F238E27FC236}">
                <a16:creationId xmlns:a16="http://schemas.microsoft.com/office/drawing/2014/main" id="{5134C538-371F-7B8C-3D60-45B3551457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Dọc 2">
            <a:extLst>
              <a:ext uri="{FF2B5EF4-FFF2-40B4-BE49-F238E27FC236}">
                <a16:creationId xmlns:a16="http://schemas.microsoft.com/office/drawing/2014/main" id="{239695A2-274B-0B1B-CB8D-D72397C1E3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5A6A785A-9DBD-5557-6E53-30F3AB538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8226-1F05-49B4-8681-3085ED1C06A6}" type="datetime1">
              <a:rPr lang="vi-VN" smtClean="0"/>
              <a:t>18/8/25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0D147B9A-788C-715A-C7E1-0B4DA9CCE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E21F954B-DC27-B473-E79A-D7B3B3D6E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19023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ề và Nộ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4E254B0F-329F-941C-39EC-AC0AD637D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8E500924-55C2-9747-96AD-4E8FFB350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F440499B-82C5-5F0F-9BBC-924800BF8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53D0-21C3-4D5E-AF4C-9B4BC0B5A054}" type="datetime1">
              <a:rPr lang="vi-VN" smtClean="0"/>
              <a:t>18/8/25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5090288D-D23A-593C-82DA-D2F54C3C7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D7B3919A-6C98-3DEA-C70F-7E704FBE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475" y="6356350"/>
            <a:ext cx="2743200" cy="365125"/>
          </a:xfrm>
        </p:spPr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565467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ầu trang của Phầ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21E5F034-8B1B-4C28-C4A7-075F618E1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2">
            <a:extLst>
              <a:ext uri="{FF2B5EF4-FFF2-40B4-BE49-F238E27FC236}">
                <a16:creationId xmlns:a16="http://schemas.microsoft.com/office/drawing/2014/main" id="{5B61E83E-B6A0-BECE-668B-88067EE1F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vi-VN"/>
              <a:t>Bấm để chỉnh sửa kiểu văn bản của Bản cái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CFE174BB-013B-9164-33B0-0812C440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9213-396D-4770-88D0-1A593D47174E}" type="datetime1">
              <a:rPr lang="vi-VN" smtClean="0"/>
              <a:t>18/8/25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B7EB7CFC-38B7-2C56-9A8E-7AAACBE1C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4F9CF72E-2405-9710-C0C0-15067658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60588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ộ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A737BE8A-7C14-FFDF-B901-821927604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5FA5ADF7-3727-A7B6-6CED-6A463871E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ội dung 3">
            <a:extLst>
              <a:ext uri="{FF2B5EF4-FFF2-40B4-BE49-F238E27FC236}">
                <a16:creationId xmlns:a16="http://schemas.microsoft.com/office/drawing/2014/main" id="{3F4510F6-5364-A988-B740-A7374C9C8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5" name="Chỗ dành sẵn cho Ngày tháng 4">
            <a:extLst>
              <a:ext uri="{FF2B5EF4-FFF2-40B4-BE49-F238E27FC236}">
                <a16:creationId xmlns:a16="http://schemas.microsoft.com/office/drawing/2014/main" id="{88B9C5E3-9B02-185C-4FD8-50BF18BBF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7A17-164D-4D7B-A8E8-2BD57F9826DD}" type="datetime1">
              <a:rPr lang="vi-VN" smtClean="0"/>
              <a:t>18/8/25</a:t>
            </a:fld>
            <a:endParaRPr lang="vi-VN"/>
          </a:p>
        </p:txBody>
      </p:sp>
      <p:sp>
        <p:nvSpPr>
          <p:cNvPr id="6" name="Chỗ dành sẵn cho Chân trang 5">
            <a:extLst>
              <a:ext uri="{FF2B5EF4-FFF2-40B4-BE49-F238E27FC236}">
                <a16:creationId xmlns:a16="http://schemas.microsoft.com/office/drawing/2014/main" id="{47EC399E-CA3D-8F67-74CF-8B5C9451B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>
            <a:extLst>
              <a:ext uri="{FF2B5EF4-FFF2-40B4-BE49-F238E27FC236}">
                <a16:creationId xmlns:a16="http://schemas.microsoft.com/office/drawing/2014/main" id="{B0F398D0-B061-51D5-0F1C-F29C1CE6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75564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ép so sá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1D0FDEE2-4819-921A-1E52-7CCFD0A5D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2">
            <a:extLst>
              <a:ext uri="{FF2B5EF4-FFF2-40B4-BE49-F238E27FC236}">
                <a16:creationId xmlns:a16="http://schemas.microsoft.com/office/drawing/2014/main" id="{C869253C-20F8-FF26-E6A9-165AD73B59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Bấm để chỉnh sửa kiểu văn bản của Bản cái</a:t>
            </a:r>
          </a:p>
        </p:txBody>
      </p:sp>
      <p:sp>
        <p:nvSpPr>
          <p:cNvPr id="4" name="Chỗ dành sẵn cho Nội dung 3">
            <a:extLst>
              <a:ext uri="{FF2B5EF4-FFF2-40B4-BE49-F238E27FC236}">
                <a16:creationId xmlns:a16="http://schemas.microsoft.com/office/drawing/2014/main" id="{40ABB4E2-54D8-C005-3972-150B09B38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5" name="Chỗ dành sẵn cho Văn bản 4">
            <a:extLst>
              <a:ext uri="{FF2B5EF4-FFF2-40B4-BE49-F238E27FC236}">
                <a16:creationId xmlns:a16="http://schemas.microsoft.com/office/drawing/2014/main" id="{0881D11C-98E3-21C8-E415-20599B4D92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Bấm để chỉnh sửa kiểu văn bản của Bản cái</a:t>
            </a:r>
          </a:p>
        </p:txBody>
      </p:sp>
      <p:sp>
        <p:nvSpPr>
          <p:cNvPr id="6" name="Chỗ dành sẵn cho Nội dung 5">
            <a:extLst>
              <a:ext uri="{FF2B5EF4-FFF2-40B4-BE49-F238E27FC236}">
                <a16:creationId xmlns:a16="http://schemas.microsoft.com/office/drawing/2014/main" id="{D26BE176-948E-C2BB-A5C3-521C80C89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7" name="Chỗ dành sẵn cho Ngày tháng 6">
            <a:extLst>
              <a:ext uri="{FF2B5EF4-FFF2-40B4-BE49-F238E27FC236}">
                <a16:creationId xmlns:a16="http://schemas.microsoft.com/office/drawing/2014/main" id="{C173C3F2-8F60-BFC6-1CD3-E2D24078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F9A1-4FC8-4118-9DE7-349AF40349EE}" type="datetime1">
              <a:rPr lang="vi-VN" smtClean="0"/>
              <a:t>18/8/25</a:t>
            </a:fld>
            <a:endParaRPr lang="vi-VN"/>
          </a:p>
        </p:txBody>
      </p:sp>
      <p:sp>
        <p:nvSpPr>
          <p:cNvPr id="8" name="Chỗ dành sẵn cho Chân trang 7">
            <a:extLst>
              <a:ext uri="{FF2B5EF4-FFF2-40B4-BE49-F238E27FC236}">
                <a16:creationId xmlns:a16="http://schemas.microsoft.com/office/drawing/2014/main" id="{6A682326-6ACE-35F4-451F-8C8313741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Chỗ dành sẵn cho Số hiệu Bản chiếu 8">
            <a:extLst>
              <a:ext uri="{FF2B5EF4-FFF2-40B4-BE49-F238E27FC236}">
                <a16:creationId xmlns:a16="http://schemas.microsoft.com/office/drawing/2014/main" id="{2A897EEA-8D4F-2C48-E5DA-058588BED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5478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ỉ Tiêu đê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71FBC359-2884-AB01-A975-7FC5B2F1C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gày tháng 2">
            <a:extLst>
              <a:ext uri="{FF2B5EF4-FFF2-40B4-BE49-F238E27FC236}">
                <a16:creationId xmlns:a16="http://schemas.microsoft.com/office/drawing/2014/main" id="{15A60F95-7547-25E9-1CA6-6CCBEB407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C89C-65BF-4D66-9DD6-C3C0EEB3BECF}" type="datetime1">
              <a:rPr lang="vi-VN" smtClean="0"/>
              <a:t>18/8/25</a:t>
            </a:fld>
            <a:endParaRPr lang="vi-VN"/>
          </a:p>
        </p:txBody>
      </p:sp>
      <p:sp>
        <p:nvSpPr>
          <p:cNvPr id="4" name="Chỗ dành sẵn cho Chân trang 3">
            <a:extLst>
              <a:ext uri="{FF2B5EF4-FFF2-40B4-BE49-F238E27FC236}">
                <a16:creationId xmlns:a16="http://schemas.microsoft.com/office/drawing/2014/main" id="{F0E27AA0-CEA9-77FC-2147-17E54344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Chỗ dành sẵn cho Số hiệu Bản chiếu 4">
            <a:extLst>
              <a:ext uri="{FF2B5EF4-FFF2-40B4-BE49-F238E27FC236}">
                <a16:creationId xmlns:a16="http://schemas.microsoft.com/office/drawing/2014/main" id="{02995EAE-00C4-9E1B-6987-B7D8E4FD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52191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ố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ày tháng 1">
            <a:extLst>
              <a:ext uri="{FF2B5EF4-FFF2-40B4-BE49-F238E27FC236}">
                <a16:creationId xmlns:a16="http://schemas.microsoft.com/office/drawing/2014/main" id="{0E9AF17F-7B74-E036-B681-52D4030FF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EF82-7313-4114-A884-3FAC6C91634A}" type="datetime1">
              <a:rPr lang="vi-VN" smtClean="0"/>
              <a:t>18/8/25</a:t>
            </a:fld>
            <a:endParaRPr lang="vi-VN"/>
          </a:p>
        </p:txBody>
      </p:sp>
      <p:sp>
        <p:nvSpPr>
          <p:cNvPr id="3" name="Chỗ dành sẵn cho Chân trang 2">
            <a:extLst>
              <a:ext uri="{FF2B5EF4-FFF2-40B4-BE49-F238E27FC236}">
                <a16:creationId xmlns:a16="http://schemas.microsoft.com/office/drawing/2014/main" id="{2AF77097-E05E-3EB2-2941-29536FE4E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B9DE63DC-B826-609F-C1E3-7E3FDBBE1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4523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ội dung với Chú thí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12AC9D50-6704-7C21-DAC8-286ECF46B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Nội dung 2">
            <a:extLst>
              <a:ext uri="{FF2B5EF4-FFF2-40B4-BE49-F238E27FC236}">
                <a16:creationId xmlns:a16="http://schemas.microsoft.com/office/drawing/2014/main" id="{F3F39ED5-5A45-3A41-F44F-A53F390F5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Văn bản 3">
            <a:extLst>
              <a:ext uri="{FF2B5EF4-FFF2-40B4-BE49-F238E27FC236}">
                <a16:creationId xmlns:a16="http://schemas.microsoft.com/office/drawing/2014/main" id="{9E951894-8F1A-7D58-7D2D-A87EE85BC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/>
              <a:t>Bấm để chỉnh sửa kiểu văn bản của Bản cái</a:t>
            </a:r>
          </a:p>
        </p:txBody>
      </p:sp>
      <p:sp>
        <p:nvSpPr>
          <p:cNvPr id="5" name="Chỗ dành sẵn cho Ngày tháng 4">
            <a:extLst>
              <a:ext uri="{FF2B5EF4-FFF2-40B4-BE49-F238E27FC236}">
                <a16:creationId xmlns:a16="http://schemas.microsoft.com/office/drawing/2014/main" id="{76BE5124-6294-B79D-6A8C-C9789D378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B-D5F8-4D68-9A9B-EDFCEB2E1CE3}" type="datetime1">
              <a:rPr lang="vi-VN" smtClean="0"/>
              <a:t>18/8/25</a:t>
            </a:fld>
            <a:endParaRPr lang="vi-VN"/>
          </a:p>
        </p:txBody>
      </p:sp>
      <p:sp>
        <p:nvSpPr>
          <p:cNvPr id="6" name="Chỗ dành sẵn cho Chân trang 5">
            <a:extLst>
              <a:ext uri="{FF2B5EF4-FFF2-40B4-BE49-F238E27FC236}">
                <a16:creationId xmlns:a16="http://schemas.microsoft.com/office/drawing/2014/main" id="{6CBEB281-4BCE-3ED1-5139-8C2378847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>
            <a:extLst>
              <a:ext uri="{FF2B5EF4-FFF2-40B4-BE49-F238E27FC236}">
                <a16:creationId xmlns:a16="http://schemas.microsoft.com/office/drawing/2014/main" id="{8D67725E-5595-2698-8361-114AB7A5F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997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̉nh với Chú thí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ề 1">
            <a:extLst>
              <a:ext uri="{FF2B5EF4-FFF2-40B4-BE49-F238E27FC236}">
                <a16:creationId xmlns:a16="http://schemas.microsoft.com/office/drawing/2014/main" id="{160E9B69-4C59-C864-A664-71737EBD5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Hình ảnh 2">
            <a:extLst>
              <a:ext uri="{FF2B5EF4-FFF2-40B4-BE49-F238E27FC236}">
                <a16:creationId xmlns:a16="http://schemas.microsoft.com/office/drawing/2014/main" id="{B3775563-42F9-4DAC-B223-76C33507D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vi-VN"/>
          </a:p>
        </p:txBody>
      </p:sp>
      <p:sp>
        <p:nvSpPr>
          <p:cNvPr id="4" name="Chỗ dành sẵn cho Văn bản 3">
            <a:extLst>
              <a:ext uri="{FF2B5EF4-FFF2-40B4-BE49-F238E27FC236}">
                <a16:creationId xmlns:a16="http://schemas.microsoft.com/office/drawing/2014/main" id="{99853AC9-5109-847A-2376-E286C6BDF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/>
              <a:t>Bấm để chỉnh sửa kiểu văn bản của Bản cái</a:t>
            </a:r>
          </a:p>
        </p:txBody>
      </p:sp>
      <p:sp>
        <p:nvSpPr>
          <p:cNvPr id="5" name="Chỗ dành sẵn cho Ngày tháng 4">
            <a:extLst>
              <a:ext uri="{FF2B5EF4-FFF2-40B4-BE49-F238E27FC236}">
                <a16:creationId xmlns:a16="http://schemas.microsoft.com/office/drawing/2014/main" id="{025B55FF-6A58-272E-5A1D-2D12E944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17C6-11ED-4610-BEDE-2F2207F42E0C}" type="datetime1">
              <a:rPr lang="vi-VN" smtClean="0"/>
              <a:t>18/8/25</a:t>
            </a:fld>
            <a:endParaRPr lang="vi-VN"/>
          </a:p>
        </p:txBody>
      </p:sp>
      <p:sp>
        <p:nvSpPr>
          <p:cNvPr id="6" name="Chỗ dành sẵn cho Chân trang 5">
            <a:extLst>
              <a:ext uri="{FF2B5EF4-FFF2-40B4-BE49-F238E27FC236}">
                <a16:creationId xmlns:a16="http://schemas.microsoft.com/office/drawing/2014/main" id="{C3C7F4C6-21F7-AFC2-39DF-790D12CF6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Chỗ dành sẵn cho Số hiệu Bản chiếu 6">
            <a:extLst>
              <a:ext uri="{FF2B5EF4-FFF2-40B4-BE49-F238E27FC236}">
                <a16:creationId xmlns:a16="http://schemas.microsoft.com/office/drawing/2014/main" id="{156EDD8A-C926-9E54-C369-B65FFD34B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5029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Tiêu đề 1">
            <a:extLst>
              <a:ext uri="{FF2B5EF4-FFF2-40B4-BE49-F238E27FC236}">
                <a16:creationId xmlns:a16="http://schemas.microsoft.com/office/drawing/2014/main" id="{1F6A1B69-ABE3-EA20-460C-78C96AFAD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/>
              <a:t>Bấm để sửa kiểu tiêu đề Bản cái</a:t>
            </a:r>
          </a:p>
        </p:txBody>
      </p:sp>
      <p:sp>
        <p:nvSpPr>
          <p:cNvPr id="3" name="Chỗ dành sẵn cho Văn bản 2">
            <a:extLst>
              <a:ext uri="{FF2B5EF4-FFF2-40B4-BE49-F238E27FC236}">
                <a16:creationId xmlns:a16="http://schemas.microsoft.com/office/drawing/2014/main" id="{3A5784B2-554C-0126-4862-B5C89CAD4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/>
              <a:t>Bấm để chỉnh sửa kiểu văn bản của Bản cái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</a:p>
        </p:txBody>
      </p:sp>
      <p:sp>
        <p:nvSpPr>
          <p:cNvPr id="4" name="Chỗ dành sẵn cho Ngày tháng 3">
            <a:extLst>
              <a:ext uri="{FF2B5EF4-FFF2-40B4-BE49-F238E27FC236}">
                <a16:creationId xmlns:a16="http://schemas.microsoft.com/office/drawing/2014/main" id="{0A65CA0B-271F-636A-59B1-2C4EBA0803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127444-18DF-4147-9C3B-3C60A6810AA9}" type="datetime1">
              <a:rPr lang="vi-VN" smtClean="0"/>
              <a:t>18/8/25</a:t>
            </a:fld>
            <a:endParaRPr lang="vi-VN"/>
          </a:p>
        </p:txBody>
      </p:sp>
      <p:sp>
        <p:nvSpPr>
          <p:cNvPr id="5" name="Chỗ dành sẵn cho Chân trang 4">
            <a:extLst>
              <a:ext uri="{FF2B5EF4-FFF2-40B4-BE49-F238E27FC236}">
                <a16:creationId xmlns:a16="http://schemas.microsoft.com/office/drawing/2014/main" id="{28BFE996-7C12-F44B-EAF8-1B10418ED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Chỗ dành sẵn cho Số hiệu Bản chiếu 5">
            <a:extLst>
              <a:ext uri="{FF2B5EF4-FFF2-40B4-BE49-F238E27FC236}">
                <a16:creationId xmlns:a16="http://schemas.microsoft.com/office/drawing/2014/main" id="{1DB83018-CE30-51C5-A4AC-1BA3C7A0C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AB1341-3368-4FD9-8637-A8DD41D8172F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17078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ình ảnh 4" descr="Ảnh có chứa biểu tượng, Đồ họa, Phông chữ, thiết kế đồ họa&#10;&#10;Nội dung do AI tạo ra có thể không chính xác.">
            <a:extLst>
              <a:ext uri="{FF2B5EF4-FFF2-40B4-BE49-F238E27FC236}">
                <a16:creationId xmlns:a16="http://schemas.microsoft.com/office/drawing/2014/main" id="{363FC5BE-D950-0F10-3C7B-93432CD0AE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33" y="136721"/>
            <a:ext cx="1609963" cy="1492017"/>
          </a:xfrm>
          <a:prstGeom prst="rect">
            <a:avLst/>
          </a:prstGeom>
        </p:spPr>
      </p:pic>
      <p:pic>
        <p:nvPicPr>
          <p:cNvPr id="6" name="Hình ảnh 5" descr="Ảnh có chứa văn bản, Phông chữ, biểu tượng, Đồ họa&#10;&#10;Nội dung do AI tạo ra có thể không chính xác.">
            <a:extLst>
              <a:ext uri="{FF2B5EF4-FFF2-40B4-BE49-F238E27FC236}">
                <a16:creationId xmlns:a16="http://schemas.microsoft.com/office/drawing/2014/main" id="{9769F7DF-7870-6286-1357-973C59A96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699" y="217024"/>
            <a:ext cx="1708124" cy="1423589"/>
          </a:xfrm>
          <a:prstGeom prst="rect">
            <a:avLst/>
          </a:prstGeom>
        </p:spPr>
      </p:pic>
      <p:sp>
        <p:nvSpPr>
          <p:cNvPr id="16" name="Hộp Văn bản 15">
            <a:extLst>
              <a:ext uri="{FF2B5EF4-FFF2-40B4-BE49-F238E27FC236}">
                <a16:creationId xmlns:a16="http://schemas.microsoft.com/office/drawing/2014/main" id="{6E19FDF6-44EB-308F-9656-BCD082D43B82}"/>
              </a:ext>
            </a:extLst>
          </p:cNvPr>
          <p:cNvSpPr txBox="1"/>
          <p:nvPr/>
        </p:nvSpPr>
        <p:spPr>
          <a:xfrm>
            <a:off x="4871653" y="2159725"/>
            <a:ext cx="69821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EPID IN RADIOTHERAPY: FORWARD AND BACKWARD DOSE VERIFICATION</a:t>
            </a:r>
            <a:endParaRPr lang="vi-VN" sz="4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Hộp Văn bản 16">
            <a:extLst>
              <a:ext uri="{FF2B5EF4-FFF2-40B4-BE49-F238E27FC236}">
                <a16:creationId xmlns:a16="http://schemas.microsoft.com/office/drawing/2014/main" id="{A03741BF-1BE4-59BF-A77C-FFB263188193}"/>
              </a:ext>
            </a:extLst>
          </p:cNvPr>
          <p:cNvSpPr txBox="1"/>
          <p:nvPr/>
        </p:nvSpPr>
        <p:spPr>
          <a:xfrm>
            <a:off x="4953475" y="5265266"/>
            <a:ext cx="240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Student: Le Tuan Anh</a:t>
            </a:r>
          </a:p>
        </p:txBody>
      </p:sp>
      <p:cxnSp>
        <p:nvCxnSpPr>
          <p:cNvPr id="18" name="Đường nối Thẳng 17">
            <a:extLst>
              <a:ext uri="{FF2B5EF4-FFF2-40B4-BE49-F238E27FC236}">
                <a16:creationId xmlns:a16="http://schemas.microsoft.com/office/drawing/2014/main" id="{F93887EC-9529-FFB1-B755-70A0788EF64A}"/>
              </a:ext>
            </a:extLst>
          </p:cNvPr>
          <p:cNvCxnSpPr>
            <a:cxnSpLocks/>
          </p:cNvCxnSpPr>
          <p:nvPr/>
        </p:nvCxnSpPr>
        <p:spPr>
          <a:xfrm>
            <a:off x="5028802" y="5008136"/>
            <a:ext cx="56755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Chỗ dành sẵn cho Số hiệu Bản chiếu 1">
            <a:extLst>
              <a:ext uri="{FF2B5EF4-FFF2-40B4-BE49-F238E27FC236}">
                <a16:creationId xmlns:a16="http://schemas.microsoft.com/office/drawing/2014/main" id="{B30C257C-7484-EEEE-0B3D-2DAF33B0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1</a:t>
            </a:fld>
            <a:endParaRPr lang="vi-V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0971B4D-2347-F5FF-D828-36A7CFC421FC}"/>
              </a:ext>
            </a:extLst>
          </p:cNvPr>
          <p:cNvGrpSpPr/>
          <p:nvPr/>
        </p:nvGrpSpPr>
        <p:grpSpPr>
          <a:xfrm>
            <a:off x="229333" y="1734405"/>
            <a:ext cx="4224333" cy="4862333"/>
            <a:chOff x="878890" y="2155687"/>
            <a:chExt cx="3559946" cy="330408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11EB2EA-CAA3-C54C-AB5F-EC033697B8BB}"/>
                </a:ext>
              </a:extLst>
            </p:cNvPr>
            <p:cNvSpPr/>
            <p:nvPr/>
          </p:nvSpPr>
          <p:spPr>
            <a:xfrm>
              <a:off x="878890" y="2155687"/>
              <a:ext cx="3559946" cy="3304080"/>
            </a:xfrm>
            <a:prstGeom prst="rect">
              <a:avLst/>
            </a:prstGeom>
            <a:solidFill>
              <a:srgbClr val="CEE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VN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01C0E4-6449-602C-1C72-E29528B93FEC}"/>
                </a:ext>
              </a:extLst>
            </p:cNvPr>
            <p:cNvSpPr/>
            <p:nvPr/>
          </p:nvSpPr>
          <p:spPr>
            <a:xfrm>
              <a:off x="967666" y="2248640"/>
              <a:ext cx="3382391" cy="3136328"/>
            </a:xfrm>
            <a:prstGeom prst="rect">
              <a:avLst/>
            </a:prstGeom>
            <a:solidFill>
              <a:srgbClr val="69B4FF"/>
            </a:solidFill>
            <a:ln>
              <a:solidFill>
                <a:srgbClr val="69B4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VN"/>
            </a:p>
          </p:txBody>
        </p:sp>
      </p:grpSp>
      <p:pic>
        <p:nvPicPr>
          <p:cNvPr id="3080" name="Picture 8" descr="BMW Designs a Cancer-Fighting Machine That Isn't Scary - Fast Company">
            <a:extLst>
              <a:ext uri="{FF2B5EF4-FFF2-40B4-BE49-F238E27FC236}">
                <a16:creationId xmlns:a16="http://schemas.microsoft.com/office/drawing/2014/main" id="{F3A13C0B-55B2-9357-0D3D-598EF2545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07" y="1984189"/>
            <a:ext cx="3751379" cy="438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EEE NPSS School on Advanced Topics in Medical Imaging - Ho Chi Minh City">
            <a:extLst>
              <a:ext uri="{FF2B5EF4-FFF2-40B4-BE49-F238E27FC236}">
                <a16:creationId xmlns:a16="http://schemas.microsoft.com/office/drawing/2014/main" id="{CA41987C-41E5-2975-0F44-8FE4AC65B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561" y="94172"/>
            <a:ext cx="7445231" cy="150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843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ộp Văn bản 4">
            <a:extLst>
              <a:ext uri="{FF2B5EF4-FFF2-40B4-BE49-F238E27FC236}">
                <a16:creationId xmlns:a16="http://schemas.microsoft.com/office/drawing/2014/main" id="{313ED853-ACAC-58E9-383A-B51B65E8E4C6}"/>
              </a:ext>
            </a:extLst>
          </p:cNvPr>
          <p:cNvSpPr txBox="1"/>
          <p:nvPr/>
        </p:nvSpPr>
        <p:spPr>
          <a:xfrm>
            <a:off x="4544934" y="245717"/>
            <a:ext cx="32169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4400" b="1" dirty="0">
                <a:solidFill>
                  <a:srgbClr val="1689F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OVERVIEW</a:t>
            </a:r>
          </a:p>
        </p:txBody>
      </p:sp>
      <p:sp>
        <p:nvSpPr>
          <p:cNvPr id="23" name="Hộp Văn bản 22">
            <a:extLst>
              <a:ext uri="{FF2B5EF4-FFF2-40B4-BE49-F238E27FC236}">
                <a16:creationId xmlns:a16="http://schemas.microsoft.com/office/drawing/2014/main" id="{E9330056-C7B1-E432-CD28-D1220B170A27}"/>
              </a:ext>
            </a:extLst>
          </p:cNvPr>
          <p:cNvSpPr txBox="1"/>
          <p:nvPr/>
        </p:nvSpPr>
        <p:spPr>
          <a:xfrm>
            <a:off x="812534" y="1328799"/>
            <a:ext cx="563327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 EPID in radiotherapy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 Role in dose verification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Main Content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 Forward approach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 Backward approach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 Key differences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 Importance for patient safety</a:t>
            </a:r>
          </a:p>
        </p:txBody>
      </p:sp>
      <p:sp>
        <p:nvSpPr>
          <p:cNvPr id="31" name="Chỗ dành sẵn cho Số hiệu Bản chiếu 30">
            <a:extLst>
              <a:ext uri="{FF2B5EF4-FFF2-40B4-BE49-F238E27FC236}">
                <a16:creationId xmlns:a16="http://schemas.microsoft.com/office/drawing/2014/main" id="{26FD9181-050F-CA57-B892-41770318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2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6952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ộp Văn bản 8">
            <a:extLst>
              <a:ext uri="{FF2B5EF4-FFF2-40B4-BE49-F238E27FC236}">
                <a16:creationId xmlns:a16="http://schemas.microsoft.com/office/drawing/2014/main" id="{4267C72F-2DFC-65ED-4A9E-068BCB9AC395}"/>
              </a:ext>
            </a:extLst>
          </p:cNvPr>
          <p:cNvSpPr txBox="1"/>
          <p:nvPr/>
        </p:nvSpPr>
        <p:spPr>
          <a:xfrm>
            <a:off x="877687" y="164162"/>
            <a:ext cx="3174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vi-VN" sz="4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Hộp Văn bản 19">
            <a:extLst>
              <a:ext uri="{FF2B5EF4-FFF2-40B4-BE49-F238E27FC236}">
                <a16:creationId xmlns:a16="http://schemas.microsoft.com/office/drawing/2014/main" id="{3BB5769F-5C6D-B821-C5FC-2A3F3B293CD5}"/>
              </a:ext>
            </a:extLst>
          </p:cNvPr>
          <p:cNvSpPr txBox="1"/>
          <p:nvPr/>
        </p:nvSpPr>
        <p:spPr>
          <a:xfrm>
            <a:off x="877687" y="919310"/>
            <a:ext cx="10329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Radiotherapy uses high-energy beams to target and destroy tumor tissue.</a:t>
            </a:r>
            <a:endParaRPr lang="vi-V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hỗ dành sẵn cho Số hiệu Bản chiếu 16">
            <a:extLst>
              <a:ext uri="{FF2B5EF4-FFF2-40B4-BE49-F238E27FC236}">
                <a16:creationId xmlns:a16="http://schemas.microsoft.com/office/drawing/2014/main" id="{18BC767A-5246-E85D-1107-DF8591803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3</a:t>
            </a:fld>
            <a:endParaRPr lang="vi-V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F0B57E-F152-2F12-E67F-66FB3733A804}"/>
              </a:ext>
            </a:extLst>
          </p:cNvPr>
          <p:cNvSpPr txBox="1"/>
          <p:nvPr/>
        </p:nvSpPr>
        <p:spPr>
          <a:xfrm>
            <a:off x="877687" y="6450875"/>
            <a:ext cx="101276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VN" sz="1200" dirty="0"/>
              <a:t>https://view.ceros.com/mckesson-pharma-and-specialty-health/us-oncology-network-truebeam-sales-sheet-v1-1-1-1/p/1</a:t>
            </a:r>
          </a:p>
        </p:txBody>
      </p:sp>
      <p:pic>
        <p:nvPicPr>
          <p:cNvPr id="1026" name="Picture 2" descr="⚕️ Varian Truebeam radiation therapy machine・ STL File for 3D printing・Cults">
            <a:extLst>
              <a:ext uri="{FF2B5EF4-FFF2-40B4-BE49-F238E27FC236}">
                <a16:creationId xmlns:a16="http://schemas.microsoft.com/office/drawing/2014/main" id="{BD3BD34A-F72D-8F1A-B42D-71A4424FD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2" y="1646090"/>
            <a:ext cx="7620000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150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9BC3F-3EDA-3711-9B81-52C1D7475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ỗ dành sẵn cho Số hiệu Bản chiếu 11">
            <a:extLst>
              <a:ext uri="{FF2B5EF4-FFF2-40B4-BE49-F238E27FC236}">
                <a16:creationId xmlns:a16="http://schemas.microsoft.com/office/drawing/2014/main" id="{B2AF7A23-E0C2-4A9A-C6E9-3051825DA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4</a:t>
            </a:fld>
            <a:endParaRPr lang="vi-V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1200B7-B9DF-C4F1-A37D-16997ABC19F1}"/>
              </a:ext>
            </a:extLst>
          </p:cNvPr>
          <p:cNvSpPr txBox="1"/>
          <p:nvPr/>
        </p:nvSpPr>
        <p:spPr>
          <a:xfrm>
            <a:off x="877687" y="2090172"/>
            <a:ext cx="442909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Records transmitted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Functions: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Imaging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→ verify patient positioning (IGRT)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Dosimetry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→ measure transmitted dose</a:t>
            </a:r>
          </a:p>
        </p:txBody>
      </p:sp>
      <p:sp>
        <p:nvSpPr>
          <p:cNvPr id="4" name="Hộp Văn bản 8">
            <a:extLst>
              <a:ext uri="{FF2B5EF4-FFF2-40B4-BE49-F238E27FC236}">
                <a16:creationId xmlns:a16="http://schemas.microsoft.com/office/drawing/2014/main" id="{4349FF0C-63DA-CF0A-ADD2-ACC7428045AD}"/>
              </a:ext>
            </a:extLst>
          </p:cNvPr>
          <p:cNvSpPr txBox="1"/>
          <p:nvPr/>
        </p:nvSpPr>
        <p:spPr>
          <a:xfrm>
            <a:off x="877687" y="164162"/>
            <a:ext cx="92801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EPID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Electronic Portal Imaging Device)</a:t>
            </a:r>
            <a:endParaRPr lang="vi-VN" sz="4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Patient Specific RapidArc/IMRT QA on Make a GIF">
            <a:extLst>
              <a:ext uri="{FF2B5EF4-FFF2-40B4-BE49-F238E27FC236}">
                <a16:creationId xmlns:a16="http://schemas.microsoft.com/office/drawing/2014/main" id="{017DBF47-18B9-6197-84AD-DFC234EDF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943" y="2113382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386359-3E3D-27C0-76A7-43BAEE510299}"/>
              </a:ext>
            </a:extLst>
          </p:cNvPr>
          <p:cNvSpPr txBox="1"/>
          <p:nvPr/>
        </p:nvSpPr>
        <p:spPr>
          <a:xfrm>
            <a:off x="5529943" y="5626200"/>
            <a:ext cx="60987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VN" dirty="0"/>
              <a:t>https://makeagif.com/gif/patient-specific-rapidarcimrt-qa-MN523I</a:t>
            </a:r>
          </a:p>
        </p:txBody>
      </p:sp>
    </p:spTree>
    <p:extLst>
      <p:ext uri="{BB962C8B-B14F-4D97-AF65-F5344CB8AC3E}">
        <p14:creationId xmlns:p14="http://schemas.microsoft.com/office/powerpoint/2010/main" val="2099456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72CF7-79F6-A97B-9819-9C4E96CC6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ỗ dành sẵn cho Số hiệu Bản chiếu 11">
            <a:extLst>
              <a:ext uri="{FF2B5EF4-FFF2-40B4-BE49-F238E27FC236}">
                <a16:creationId xmlns:a16="http://schemas.microsoft.com/office/drawing/2014/main" id="{BB8ACB11-2D7A-518B-E865-269BCAD2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5</a:t>
            </a:fld>
            <a:endParaRPr lang="vi-VN"/>
          </a:p>
        </p:txBody>
      </p:sp>
      <p:pic>
        <p:nvPicPr>
          <p:cNvPr id="10" name="Picture 9" descr="A diagram of a diagram of a transmission dose&#10;&#10;AI-generated content may be incorrect.">
            <a:extLst>
              <a:ext uri="{FF2B5EF4-FFF2-40B4-BE49-F238E27FC236}">
                <a16:creationId xmlns:a16="http://schemas.microsoft.com/office/drawing/2014/main" id="{53FEA247-52BC-D7D6-E076-8B9FA5ABF9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06" y="1178379"/>
            <a:ext cx="6966857" cy="5014026"/>
          </a:xfrm>
          <a:prstGeom prst="rect">
            <a:avLst/>
          </a:prstGeom>
        </p:spPr>
      </p:pic>
      <p:sp>
        <p:nvSpPr>
          <p:cNvPr id="11" name="Hộp Văn bản 8">
            <a:extLst>
              <a:ext uri="{FF2B5EF4-FFF2-40B4-BE49-F238E27FC236}">
                <a16:creationId xmlns:a16="http://schemas.microsoft.com/office/drawing/2014/main" id="{34581382-8AB5-A1EA-A937-79CB1F71FD28}"/>
              </a:ext>
            </a:extLst>
          </p:cNvPr>
          <p:cNvSpPr txBox="1"/>
          <p:nvPr/>
        </p:nvSpPr>
        <p:spPr>
          <a:xfrm>
            <a:off x="877687" y="164162"/>
            <a:ext cx="46570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Forward approach</a:t>
            </a:r>
            <a:endParaRPr lang="vi-VN" sz="4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3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6C72B-9405-67D9-DA04-7F42B304C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ỗ dành sẵn cho Số hiệu Bản chiếu 11">
            <a:extLst>
              <a:ext uri="{FF2B5EF4-FFF2-40B4-BE49-F238E27FC236}">
                <a16:creationId xmlns:a16="http://schemas.microsoft.com/office/drawing/2014/main" id="{8229F85C-808C-C967-921F-B11733851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6</a:t>
            </a:fld>
            <a:endParaRPr lang="vi-VN"/>
          </a:p>
        </p:txBody>
      </p:sp>
      <p:sp>
        <p:nvSpPr>
          <p:cNvPr id="11" name="Hộp Văn bản 8">
            <a:extLst>
              <a:ext uri="{FF2B5EF4-FFF2-40B4-BE49-F238E27FC236}">
                <a16:creationId xmlns:a16="http://schemas.microsoft.com/office/drawing/2014/main" id="{81BFABE7-7871-A4FD-6974-0E6508B905D5}"/>
              </a:ext>
            </a:extLst>
          </p:cNvPr>
          <p:cNvSpPr txBox="1"/>
          <p:nvPr/>
        </p:nvSpPr>
        <p:spPr>
          <a:xfrm>
            <a:off x="877687" y="164162"/>
            <a:ext cx="5057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Backward approach</a:t>
            </a:r>
            <a:endParaRPr lang="vi-VN" sz="4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diagram of a patient's process&#10;&#10;AI-generated content may be incorrect.">
            <a:extLst>
              <a:ext uri="{FF2B5EF4-FFF2-40B4-BE49-F238E27FC236}">
                <a16:creationId xmlns:a16="http://schemas.microsoft.com/office/drawing/2014/main" id="{6DEB29DF-A4EA-48D5-4CCE-BD1A18376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529" y="970234"/>
            <a:ext cx="7164614" cy="491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62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13003-CE7F-CF06-8AD9-13B2D88F4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ỗ dành sẵn cho Số hiệu Bản chiếu 11">
            <a:extLst>
              <a:ext uri="{FF2B5EF4-FFF2-40B4-BE49-F238E27FC236}">
                <a16:creationId xmlns:a16="http://schemas.microsoft.com/office/drawing/2014/main" id="{A2EC2544-39FC-FFB2-320D-8BCB683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7</a:t>
            </a:fld>
            <a:endParaRPr lang="vi-VN"/>
          </a:p>
        </p:txBody>
      </p:sp>
      <p:sp>
        <p:nvSpPr>
          <p:cNvPr id="4" name="Hộp Văn bản 8">
            <a:extLst>
              <a:ext uri="{FF2B5EF4-FFF2-40B4-BE49-F238E27FC236}">
                <a16:creationId xmlns:a16="http://schemas.microsoft.com/office/drawing/2014/main" id="{8F9B56A9-DDB4-E54E-BC42-50943CC086AA}"/>
              </a:ext>
            </a:extLst>
          </p:cNvPr>
          <p:cNvSpPr txBox="1"/>
          <p:nvPr/>
        </p:nvSpPr>
        <p:spPr>
          <a:xfrm>
            <a:off x="877687" y="164162"/>
            <a:ext cx="5685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EPID Dose Verification</a:t>
            </a:r>
            <a:endParaRPr lang="vi-VN" sz="4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EC9F6378-6FFC-0CA3-8ABD-4CBB5FA96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178" y="1048028"/>
            <a:ext cx="8448897" cy="476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56BA82-2B69-C046-30C6-16CC662390E3}"/>
              </a:ext>
            </a:extLst>
          </p:cNvPr>
          <p:cNvSpPr txBox="1"/>
          <p:nvPr/>
        </p:nvSpPr>
        <p:spPr>
          <a:xfrm>
            <a:off x="2057177" y="5892581"/>
            <a:ext cx="844889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VN" sz="1000" dirty="0"/>
              <a:t>https://journals.viamedica.pl/nowotwory_journal_of_oncology/article/view/97697/77131</a:t>
            </a:r>
          </a:p>
        </p:txBody>
      </p:sp>
    </p:spTree>
    <p:extLst>
      <p:ext uri="{BB962C8B-B14F-4D97-AF65-F5344CB8AC3E}">
        <p14:creationId xmlns:p14="http://schemas.microsoft.com/office/powerpoint/2010/main" val="25388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83565-38E4-E1D7-22A2-7095E0D79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ỗ dành sẵn cho Số hiệu Bản chiếu 11">
            <a:extLst>
              <a:ext uri="{FF2B5EF4-FFF2-40B4-BE49-F238E27FC236}">
                <a16:creationId xmlns:a16="http://schemas.microsoft.com/office/drawing/2014/main" id="{E7D103BA-F975-A060-2EE5-B8A038D98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8</a:t>
            </a:fld>
            <a:endParaRPr lang="vi-VN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D246EB9-F7CC-B0C2-CF48-118DC219B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957327"/>
              </p:ext>
            </p:extLst>
          </p:nvPr>
        </p:nvGraphicFramePr>
        <p:xfrm>
          <a:off x="1097429" y="2302973"/>
          <a:ext cx="9997142" cy="2448000"/>
        </p:xfrm>
        <a:graphic>
          <a:graphicData uri="http://schemas.openxmlformats.org/drawingml/2006/table">
            <a:tbl>
              <a:tblPr/>
              <a:tblGrid>
                <a:gridCol w="4970646">
                  <a:extLst>
                    <a:ext uri="{9D8B030D-6E8A-4147-A177-3AD203B41FA5}">
                      <a16:colId xmlns:a16="http://schemas.microsoft.com/office/drawing/2014/main" val="1707042706"/>
                    </a:ext>
                  </a:extLst>
                </a:gridCol>
                <a:gridCol w="5026496">
                  <a:extLst>
                    <a:ext uri="{9D8B030D-6E8A-4147-A177-3AD203B41FA5}">
                      <a16:colId xmlns:a16="http://schemas.microsoft.com/office/drawing/2014/main" val="3290580587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(Prediction)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Backward (Reconstruction)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501011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Easy, faster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 complex, needs calc.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90591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en-US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Compare at EPID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Compare inside patient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705287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 clinical info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 clinically relevant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989715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A2B1999-B416-E50B-C066-D0E9B6F9232C}"/>
              </a:ext>
            </a:extLst>
          </p:cNvPr>
          <p:cNvSpPr txBox="1"/>
          <p:nvPr/>
        </p:nvSpPr>
        <p:spPr>
          <a:xfrm>
            <a:off x="3365726" y="1804890"/>
            <a:ext cx="60239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Table 1.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Comparison of Forward and Backward</a:t>
            </a:r>
            <a:endParaRPr lang="en-V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Hộp Văn bản 8">
            <a:extLst>
              <a:ext uri="{FF2B5EF4-FFF2-40B4-BE49-F238E27FC236}">
                <a16:creationId xmlns:a16="http://schemas.microsoft.com/office/drawing/2014/main" id="{A694EC57-8347-ACB6-50B4-AE123BE11EDE}"/>
              </a:ext>
            </a:extLst>
          </p:cNvPr>
          <p:cNvSpPr txBox="1"/>
          <p:nvPr/>
        </p:nvSpPr>
        <p:spPr>
          <a:xfrm>
            <a:off x="877687" y="164162"/>
            <a:ext cx="29738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vi-VN" sz="4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653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ỗ dành sẵn cho Số hiệu Bản chiếu 3">
            <a:extLst>
              <a:ext uri="{FF2B5EF4-FFF2-40B4-BE49-F238E27FC236}">
                <a16:creationId xmlns:a16="http://schemas.microsoft.com/office/drawing/2014/main" id="{E64A08F0-AC6D-47FC-3EC2-81AB7F07B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1341-3368-4FD9-8637-A8DD41D8172F}" type="slidenum">
              <a:rPr lang="vi-VN" smtClean="0"/>
              <a:t>9</a:t>
            </a:fld>
            <a:endParaRPr lang="vi-VN"/>
          </a:p>
        </p:txBody>
      </p:sp>
      <p:sp>
        <p:nvSpPr>
          <p:cNvPr id="5" name="Hộp Văn bản 4">
            <a:extLst>
              <a:ext uri="{FF2B5EF4-FFF2-40B4-BE49-F238E27FC236}">
                <a16:creationId xmlns:a16="http://schemas.microsoft.com/office/drawing/2014/main" id="{124C9729-34B7-EB37-6BA6-6AFB572F9B8C}"/>
              </a:ext>
            </a:extLst>
          </p:cNvPr>
          <p:cNvSpPr txBox="1"/>
          <p:nvPr/>
        </p:nvSpPr>
        <p:spPr>
          <a:xfrm>
            <a:off x="4220510" y="1877567"/>
            <a:ext cx="3279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rgbClr val="1177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vi-VN" sz="4800" b="1" i="1" dirty="0">
              <a:solidFill>
                <a:srgbClr val="1177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flower with a yellow center&#10;&#10;AI-generated content may be incorrect.">
            <a:extLst>
              <a:ext uri="{FF2B5EF4-FFF2-40B4-BE49-F238E27FC236}">
                <a16:creationId xmlns:a16="http://schemas.microsoft.com/office/drawing/2014/main" id="{4635F88C-CA2A-12E0-91A9-1E3C92209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711" y="2682587"/>
            <a:ext cx="29337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12982"/>
      </p:ext>
    </p:extLst>
  </p:cSld>
  <p:clrMapOvr>
    <a:masterClrMapping/>
  </p:clrMapOvr>
</p:sld>
</file>

<file path=ppt/theme/theme1.xml><?xml version="1.0" encoding="utf-8"?>
<a:theme xmlns:a="http://schemas.openxmlformats.org/drawingml/2006/main" name="Chủ đề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hủ đề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hủ đề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7400</TotalTime>
  <Words>583</Words>
  <Application>Microsoft Macintosh PowerPoint</Application>
  <PresentationFormat>Widescreen</PresentationFormat>
  <Paragraphs>54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Chủ đề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Đạt Đạt</dc:creator>
  <cp:lastModifiedBy>Tuấn Anh Lê</cp:lastModifiedBy>
  <cp:revision>17</cp:revision>
  <dcterms:created xsi:type="dcterms:W3CDTF">2025-04-18T04:13:24Z</dcterms:created>
  <dcterms:modified xsi:type="dcterms:W3CDTF">2025-08-17T18:52:05Z</dcterms:modified>
</cp:coreProperties>
</file>