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ebp" ContentType="image/webp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60" r:id="rId4"/>
    <p:sldId id="259" r:id="rId5"/>
    <p:sldId id="261" r:id="rId6"/>
    <p:sldId id="262" r:id="rId7"/>
    <p:sldId id="265" r:id="rId8"/>
    <p:sldId id="264" r:id="rId9"/>
    <p:sldId id="263" r:id="rId10"/>
    <p:sldId id="266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89" autoAdjust="0"/>
    <p:restoredTop sz="94660"/>
  </p:normalViewPr>
  <p:slideViewPr>
    <p:cSldViewPr snapToGrid="0">
      <p:cViewPr>
        <p:scale>
          <a:sx n="89" d="100"/>
          <a:sy n="89" d="100"/>
        </p:scale>
        <p:origin x="84" y="1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0AFC94-71B9-4695-94B2-22E8D2B70F0F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614833-D7A6-460B-BF31-5E1A9285E7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61652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614833-D7A6-460B-BF31-5E1A9285E7A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1829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3D30DA-D0AE-3D5D-D664-A126431008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2DEA85E-234A-FD35-3E42-3B893E0D4F5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B330B30-E8CC-C774-44B0-016862488C4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4AFA5B-1F3A-7FE4-87EF-4E7645A6C47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614833-D7A6-460B-BF31-5E1A9285E7A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6542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F9C6A4-323A-F8BC-9038-31468CC9F9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BB0FA20-E7E4-D48A-5482-8F8A0FF150B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E3AC999-8DF9-1438-EF4E-0ED7BE76080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06809A-7325-7735-7CE1-41EF970D628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614833-D7A6-460B-BF31-5E1A9285E7A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25789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DAE3A3-CDF1-EF10-2032-2825AE918B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418ACA5-30A8-87F4-CF1E-19748D465A9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B68914A-A399-903E-F9FD-1900ADC187B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C6BEAA-1F35-972E-1346-26C9BA1F68B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614833-D7A6-460B-BF31-5E1A9285E7A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6850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614833-D7A6-460B-BF31-5E1A9285E7A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49051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23FA68-BE92-4B09-57BA-5FE983D735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1508A0B-5D23-A0D8-3FEF-205C6557650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D7E2634-CD01-335C-13C5-16892FDEC7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D1B5FC-F4A0-0972-549E-5796C4A6961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614833-D7A6-460B-BF31-5E1A9285E7A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039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BF0E20-33D5-1BCD-C0A1-05E0A3705A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6703254-9780-E074-B0EA-5A20970E19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00FB19-E52F-D23E-5B6A-DFE744A994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A3A7F-5CE7-43DA-B930-E0CB331A8B17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FEBC64-036F-D3DA-E0C9-A63C17B88B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0D3EF8-58FA-1C02-9D8E-CFD81139ED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353F7-3DD7-46C1-B56A-461E428347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5684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60A87A-3ACA-58D6-7031-B5C4B116A0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EA947B-3DD6-CFE4-E773-71B276B6F0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1547AF-E45C-B984-4CC5-C48D4410BA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A3A7F-5CE7-43DA-B930-E0CB331A8B17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4398CA-8947-6A59-3EBE-C739EFAB5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4C80C-1ADE-8EF5-FCC9-AEC75A5F66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353F7-3DD7-46C1-B56A-461E428347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64865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462C0EC-1160-8E6F-2EA8-CD9734913DF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030A59-46D8-A827-AB68-4BFC46356B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B23B01-62F2-3590-2EFA-E155908C11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A3A7F-5CE7-43DA-B930-E0CB331A8B17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69DB65-C628-F5C3-D2AB-4B8E677DFF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2DD20F-51E1-232F-FCAD-FFBA884699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353F7-3DD7-46C1-B56A-461E428347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1680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95BD88-E0A0-F514-4C97-F6E3A37A08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D5F126-9DB1-53BA-BBA5-625B52A0D6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AADC0A-CF2F-A2F2-FAD1-B5AF50F2C1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A3A7F-5CE7-43DA-B930-E0CB331A8B17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33EFAB-F0A1-7BEE-4A8A-81779E1DA0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F320B8-B257-0682-BA33-C523F28519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353F7-3DD7-46C1-B56A-461E428347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1655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61BBCA-C2CA-9C70-5340-67AB6F31B5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CEF0CD-BD57-1590-959B-36620EA93D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34FA3E-0D46-2550-1CAD-1CC6AA50CE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A3A7F-5CE7-43DA-B930-E0CB331A8B17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379756-D47E-361B-7B03-11923C847C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2BBD4D-D091-1910-128F-B6CEE7624F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353F7-3DD7-46C1-B56A-461E428347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5741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9824A3-DD9F-15CD-302E-5F02F24A49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F53204-898C-2349-C0BE-18E12B0FB82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9E5CB6A-392A-4EE5-34B2-BCDEEE4C67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EE71D4-54B1-6AFF-D299-68BD983CE6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A3A7F-5CE7-43DA-B930-E0CB331A8B17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7E9C99C-90EA-03D8-D22F-F46FCF08FD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84497-E900-EB6A-AD0F-B8C0195FB7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353F7-3DD7-46C1-B56A-461E428347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307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69F21F-37F2-3903-B7B3-3951C6BEFF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53FFAD-53F6-F7DF-F1F1-E1ECD0A839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2D135C3-AAD7-F53F-EBA6-98BDDF34E9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8C0C349-F7D1-8A05-E2D7-83C37E86113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A25114-9855-197A-4A56-8A505AC1511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459826D-953E-4EF9-1688-36C604F837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A3A7F-5CE7-43DA-B930-E0CB331A8B17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7F56AD1-D165-F771-94FF-538836C871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4BBF1C7-3DDC-7EBC-3B5A-30FAE25E0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353F7-3DD7-46C1-B56A-461E428347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4213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81701E-CBC6-F35A-36BF-422892B4CA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3D63D50-A11F-91E1-7413-7063BE76B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A3A7F-5CE7-43DA-B930-E0CB331A8B17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12BE986-8E04-EB7C-B328-9055C141A9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3876F4-8D62-1B3D-D785-3811C17244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353F7-3DD7-46C1-B56A-461E428347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2670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4BBE406-62C8-B443-2A30-70FFF0AFCA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A3A7F-5CE7-43DA-B930-E0CB331A8B17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71E6F4D-6D15-B1C5-0746-E61BB9F731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99B252-8520-7584-A506-148953A013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353F7-3DD7-46C1-B56A-461E428347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204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B190DD-234D-C335-9CF6-ED99734D9F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1B9FFA-A749-42AB-C05E-2DD7F18EF5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1946051-AEF8-288F-0D2B-6360E54D2BC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22F221F-D76B-5709-AD35-2A06DC38F3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A3A7F-5CE7-43DA-B930-E0CB331A8B17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E90AB1-C8E9-737B-95FA-3E7C1F60A7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ABE75A-E874-5FE4-6B78-EE846E963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353F7-3DD7-46C1-B56A-461E428347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740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646C19-D812-68C0-0DD3-9563812BA3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530491-9F38-4761-6234-0D43A4C085D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FBB947D-D4C2-9455-10D9-A8B9DA443D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91ACD9-93D1-9254-3F68-86A41AC261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A3A7F-5CE7-43DA-B930-E0CB331A8B17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5F343D7-4F41-6930-0668-199A4365E9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7FC617-D8D0-50F4-5C1B-C19F5C91EE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353F7-3DD7-46C1-B56A-461E428347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80874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9728">
              <a:schemeClr val="accent1">
                <a:lumMod val="75000"/>
              </a:schemeClr>
            </a:gs>
            <a:gs pos="0">
              <a:schemeClr val="accent1">
                <a:lumMod val="67000"/>
              </a:schemeClr>
            </a:gs>
            <a:gs pos="48000">
              <a:schemeClr val="accent1">
                <a:lumMod val="97000"/>
                <a:lumOff val="3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07FF774-1336-9317-9A13-AE9E2DA198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516360-1024-3AAD-E9A8-DC6520677F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47F8C6-4A23-1839-C65E-7EFAD8A1C4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FA3A7F-5CE7-43DA-B930-E0CB331A8B17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37A578-8E74-9484-CA17-BDA08C27AD7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E44E16-4F3E-4085-C6BF-9DC0A55F46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E353F7-3DD7-46C1-B56A-461E428347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837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ebp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A5BA58C3-82A2-1A23-3B73-4EB652BD50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73306" y="3352591"/>
            <a:ext cx="9144000" cy="701021"/>
          </a:xfrm>
        </p:spPr>
        <p:txBody>
          <a:bodyPr>
            <a:noAutofit/>
          </a:bodyPr>
          <a:lstStyle/>
          <a:p>
            <a:r>
              <a:rPr lang="en-US" sz="4800" dirty="0">
                <a:solidFill>
                  <a:srgbClr val="FFC000"/>
                </a:solidFill>
              </a:rPr>
              <a:t>PET image reconstruction task</a:t>
            </a:r>
            <a:endParaRPr lang="en-US" sz="4500" dirty="0">
              <a:solidFill>
                <a:srgbClr val="FFC000"/>
              </a:solidFill>
            </a:endParaRPr>
          </a:p>
          <a:p>
            <a:endParaRPr lang="en-US" sz="45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286F251-8472-49A4-6910-D70C44B1C5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251806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524ABE6-1FD6-0826-0199-16BD5223577D}"/>
              </a:ext>
            </a:extLst>
          </p:cNvPr>
          <p:cNvSpPr txBox="1"/>
          <p:nvPr/>
        </p:nvSpPr>
        <p:spPr>
          <a:xfrm>
            <a:off x="3096858" y="4888136"/>
            <a:ext cx="609689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</a:rPr>
              <a:t>Bui Hong</a:t>
            </a:r>
          </a:p>
          <a:p>
            <a:pPr algn="ctr"/>
            <a:r>
              <a:rPr lang="en-US" sz="2000" dirty="0">
                <a:solidFill>
                  <a:schemeClr val="bg1"/>
                </a:solidFill>
              </a:rPr>
              <a:t>Code by Prof. Andrew J Reader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42FB44-64CD-2818-1F09-28939DCB9783}"/>
              </a:ext>
            </a:extLst>
          </p:cNvPr>
          <p:cNvSpPr txBox="1"/>
          <p:nvPr/>
        </p:nvSpPr>
        <p:spPr>
          <a:xfrm>
            <a:off x="111609" y="6430546"/>
            <a:ext cx="1124846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https://colab.research.google.com/drive/17l44lbJFk_SLpUA2Cr6c5UB_eWBzCi0P#scrollTo=R7kL3-EG4rSh</a:t>
            </a:r>
          </a:p>
        </p:txBody>
      </p:sp>
    </p:spTree>
    <p:extLst>
      <p:ext uri="{BB962C8B-B14F-4D97-AF65-F5344CB8AC3E}">
        <p14:creationId xmlns:p14="http://schemas.microsoft.com/office/powerpoint/2010/main" val="40801204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0D0461-D840-48FF-CA65-9D120DDA8B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ECBD5D5-FB7F-DAA1-BBC8-F4E7D3C9695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1712" y="210745"/>
            <a:ext cx="9668575" cy="6436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00841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A3E3CC7-954D-C13C-DC9E-01F25E533A9C}"/>
              </a:ext>
            </a:extLst>
          </p:cNvPr>
          <p:cNvSpPr txBox="1"/>
          <p:nvPr/>
        </p:nvSpPr>
        <p:spPr>
          <a:xfrm>
            <a:off x="0" y="38555"/>
            <a:ext cx="121920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dirty="0"/>
              <a:t>Task 1: </a:t>
            </a:r>
          </a:p>
          <a:p>
            <a:pPr algn="ctr"/>
            <a:r>
              <a:rPr lang="en-US" sz="2000" dirty="0"/>
              <a:t>Display 2 more different slices of the FDG brain phantom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E2EB7235-1FD1-CB7F-D8B5-057D33BD6E3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3109869"/>
              </p:ext>
            </p:extLst>
          </p:nvPr>
        </p:nvGraphicFramePr>
        <p:xfrm>
          <a:off x="20618" y="838000"/>
          <a:ext cx="12166003" cy="59944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5799269">
                  <a:extLst>
                    <a:ext uri="{9D8B030D-6E8A-4147-A177-3AD203B41FA5}">
                      <a16:colId xmlns:a16="http://schemas.microsoft.com/office/drawing/2014/main" val="4065371173"/>
                    </a:ext>
                  </a:extLst>
                </a:gridCol>
                <a:gridCol w="6366734">
                  <a:extLst>
                    <a:ext uri="{9D8B030D-6E8A-4147-A177-3AD203B41FA5}">
                      <a16:colId xmlns:a16="http://schemas.microsoft.com/office/drawing/2014/main" val="408376608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solidFill>
                            <a:schemeClr val="tx1"/>
                          </a:solidFill>
                        </a:rPr>
                        <a:t>Code by Prof. Andrew Reader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solidFill>
                            <a:schemeClr val="tx1"/>
                          </a:solidFill>
                        </a:rPr>
                        <a:t>Modify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47558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100" dirty="0"/>
                        <a:t># ----------------------------- IMPORT LIBRARIES AND SET DEFAULTS ---------------------------</a:t>
                      </a:r>
                    </a:p>
                    <a:p>
                      <a:r>
                        <a:rPr lang="en-US" sz="1100" dirty="0"/>
                        <a:t>import </a:t>
                      </a:r>
                      <a:r>
                        <a:rPr lang="en-US" sz="1100" dirty="0" err="1"/>
                        <a:t>numpy</a:t>
                      </a:r>
                      <a:r>
                        <a:rPr lang="en-US" sz="1100" dirty="0"/>
                        <a:t> as np, </a:t>
                      </a:r>
                      <a:r>
                        <a:rPr lang="en-US" sz="1100" dirty="0" err="1"/>
                        <a:t>matplotlib.pyplot</a:t>
                      </a:r>
                      <a:r>
                        <a:rPr lang="en-US" sz="1100" dirty="0"/>
                        <a:t> as </a:t>
                      </a:r>
                      <a:r>
                        <a:rPr lang="en-US" sz="1100" dirty="0" err="1"/>
                        <a:t>plt</a:t>
                      </a:r>
                      <a:endParaRPr lang="en-US" sz="1100" dirty="0"/>
                    </a:p>
                    <a:p>
                      <a:r>
                        <a:rPr lang="en-US" sz="1100" dirty="0"/>
                        <a:t>from </a:t>
                      </a:r>
                      <a:r>
                        <a:rPr lang="en-US" sz="1100" dirty="0" err="1"/>
                        <a:t>skimage.transform</a:t>
                      </a:r>
                      <a:r>
                        <a:rPr lang="en-US" sz="1100" dirty="0"/>
                        <a:t> import resize</a:t>
                      </a:r>
                    </a:p>
                    <a:p>
                      <a:r>
                        <a:rPr lang="en-US" sz="1100" dirty="0"/>
                        <a:t>from </a:t>
                      </a:r>
                      <a:r>
                        <a:rPr lang="en-US" sz="1100" dirty="0" err="1"/>
                        <a:t>tqdm</a:t>
                      </a:r>
                      <a:r>
                        <a:rPr lang="en-US" sz="1100" dirty="0"/>
                        <a:t> import </a:t>
                      </a:r>
                      <a:r>
                        <a:rPr lang="en-US" sz="1100" dirty="0" err="1"/>
                        <a:t>tqdm</a:t>
                      </a:r>
                      <a:r>
                        <a:rPr lang="en-US" sz="1100" dirty="0"/>
                        <a:t>                               # For progress tracking in loops</a:t>
                      </a:r>
                    </a:p>
                    <a:p>
                      <a:r>
                        <a:rPr lang="en-US" sz="1100" dirty="0"/>
                        <a:t>from </a:t>
                      </a:r>
                      <a:r>
                        <a:rPr lang="en-US" sz="1100" dirty="0" err="1"/>
                        <a:t>skimage.transform</a:t>
                      </a:r>
                      <a:r>
                        <a:rPr lang="en-US" sz="1100" dirty="0"/>
                        <a:t> import radon, </a:t>
                      </a:r>
                      <a:r>
                        <a:rPr lang="en-US" sz="1100" dirty="0" err="1"/>
                        <a:t>iradon</a:t>
                      </a:r>
                      <a:r>
                        <a:rPr lang="en-US" sz="1100" dirty="0"/>
                        <a:t>         # Radon and inverse Radon transform functions</a:t>
                      </a:r>
                    </a:p>
                    <a:p>
                      <a:r>
                        <a:rPr lang="en-US" sz="1100" dirty="0"/>
                        <a:t>from </a:t>
                      </a:r>
                      <a:r>
                        <a:rPr lang="en-US" sz="1100" dirty="0" err="1"/>
                        <a:t>scipy.ndimage</a:t>
                      </a:r>
                      <a:r>
                        <a:rPr lang="en-US" sz="1100" dirty="0"/>
                        <a:t>     import </a:t>
                      </a:r>
                      <a:r>
                        <a:rPr lang="en-US" sz="1100" dirty="0" err="1"/>
                        <a:t>gaussian_filter</a:t>
                      </a:r>
                      <a:r>
                        <a:rPr lang="en-US" sz="1100" dirty="0"/>
                        <a:t> as smooth</a:t>
                      </a:r>
                    </a:p>
                    <a:p>
                      <a:r>
                        <a:rPr lang="en-US" sz="1100" dirty="0"/>
                        <a:t>from </a:t>
                      </a:r>
                      <a:r>
                        <a:rPr lang="en-US" sz="1100" dirty="0" err="1"/>
                        <a:t>IPython.display</a:t>
                      </a:r>
                      <a:r>
                        <a:rPr lang="en-US" sz="1100" dirty="0"/>
                        <a:t>   import display, </a:t>
                      </a:r>
                      <a:r>
                        <a:rPr lang="en-US" sz="1100" dirty="0" err="1"/>
                        <a:t>clear_output</a:t>
                      </a:r>
                      <a:r>
                        <a:rPr lang="en-US" sz="1100" dirty="0"/>
                        <a:t> # For animated updates</a:t>
                      </a:r>
                    </a:p>
                    <a:p>
                      <a:r>
                        <a:rPr lang="en-US" sz="1100" dirty="0" err="1"/>
                        <a:t>plt.rcParams.update</a:t>
                      </a:r>
                      <a:r>
                        <a:rPr lang="en-US" sz="1100" dirty="0"/>
                        <a:t>({'image.</a:t>
                      </a:r>
                      <a:r>
                        <a:rPr lang="en-US" sz="1100" dirty="0" err="1"/>
                        <a:t>cmap</a:t>
                      </a:r>
                      <a:r>
                        <a:rPr lang="en-US" sz="1100" dirty="0"/>
                        <a:t>':'</a:t>
                      </a:r>
                      <a:r>
                        <a:rPr lang="en-US" sz="1100" dirty="0" err="1"/>
                        <a:t>Greys_r</a:t>
                      </a:r>
                      <a:r>
                        <a:rPr lang="en-US" sz="1100" dirty="0"/>
                        <a:t>', '</a:t>
                      </a:r>
                      <a:r>
                        <a:rPr lang="en-US" sz="1100" dirty="0" err="1"/>
                        <a:t>figure.figsize</a:t>
                      </a:r>
                      <a:r>
                        <a:rPr lang="en-US" sz="1100" dirty="0"/>
                        <a:t>': (12,4),'font.size':8,'figure.dpi': 300})</a:t>
                      </a:r>
                    </a:p>
                    <a:p>
                      <a:endParaRPr lang="en-US" sz="1100" dirty="0"/>
                    </a:p>
                    <a:p>
                      <a:r>
                        <a:rPr lang="en-US" sz="1100" dirty="0"/>
                        <a:t># ------ If faster code is required, reduce the number of pixels below, </a:t>
                      </a:r>
                      <a:r>
                        <a:rPr lang="en-US" sz="1100" dirty="0" err="1"/>
                        <a:t>nxd</a:t>
                      </a:r>
                      <a:r>
                        <a:rPr lang="en-US" sz="1100" dirty="0"/>
                        <a:t> ------</a:t>
                      </a:r>
                    </a:p>
                    <a:p>
                      <a:r>
                        <a:rPr lang="en-US" sz="1100" dirty="0" err="1"/>
                        <a:t>image_width_mm</a:t>
                      </a:r>
                      <a:r>
                        <a:rPr lang="en-US" sz="1100" dirty="0"/>
                        <a:t> = 232.0 # Width of reconstructed image in mm</a:t>
                      </a:r>
                    </a:p>
                    <a:p>
                      <a:r>
                        <a:rPr lang="en-US" sz="1100" dirty="0" err="1"/>
                        <a:t>nxd</a:t>
                      </a:r>
                      <a:r>
                        <a:rPr lang="en-US" sz="1100" dirty="0"/>
                        <a:t>            = 256    # User choice (128 -&gt; dx=1.8125 mm, 256 -&gt; dx=0.90625 mm pixel side length)</a:t>
                      </a:r>
                    </a:p>
                    <a:p>
                      <a:r>
                        <a:rPr lang="en-US" sz="1100" dirty="0"/>
                        <a:t>dx             = </a:t>
                      </a:r>
                      <a:r>
                        <a:rPr lang="en-US" sz="1100" dirty="0" err="1"/>
                        <a:t>image_width_mm</a:t>
                      </a:r>
                      <a:r>
                        <a:rPr lang="en-US" sz="1100" dirty="0"/>
                        <a:t> / </a:t>
                      </a:r>
                      <a:r>
                        <a:rPr lang="en-US" sz="1100" dirty="0" err="1"/>
                        <a:t>nxd</a:t>
                      </a:r>
                      <a:r>
                        <a:rPr lang="en-US" sz="1100" dirty="0"/>
                        <a:t>  # pixel side length in mm (do not change, based on user's </a:t>
                      </a:r>
                      <a:r>
                        <a:rPr lang="en-US" sz="1100" dirty="0" err="1"/>
                        <a:t>nxd</a:t>
                      </a:r>
                      <a:r>
                        <a:rPr lang="en-US" sz="1100" dirty="0"/>
                        <a:t>)</a:t>
                      </a:r>
                    </a:p>
                    <a:p>
                      <a:r>
                        <a:rPr lang="en-US" sz="1100" dirty="0" err="1"/>
                        <a:t>true_name</a:t>
                      </a:r>
                      <a:r>
                        <a:rPr lang="en-US" sz="1100" dirty="0"/>
                        <a:t> =  '</a:t>
                      </a:r>
                      <a:r>
                        <a:rPr lang="en-US" sz="1100" dirty="0" err="1"/>
                        <a:t>BrainWeb</a:t>
                      </a:r>
                      <a:r>
                        <a:rPr lang="en-US" sz="1100" dirty="0"/>
                        <a:t> PET FDG'</a:t>
                      </a:r>
                    </a:p>
                    <a:p>
                      <a:r>
                        <a:rPr lang="en-US" sz="1100" dirty="0"/>
                        <a:t>!pip install </a:t>
                      </a:r>
                      <a:r>
                        <a:rPr lang="en-US" sz="1100" dirty="0" err="1"/>
                        <a:t>brainweb</a:t>
                      </a:r>
                      <a:r>
                        <a:rPr lang="en-US" sz="1100" dirty="0"/>
                        <a:t> &gt; /dev/null 2&gt;&amp;1</a:t>
                      </a:r>
                    </a:p>
                    <a:p>
                      <a:r>
                        <a:rPr lang="en-US" sz="1100" dirty="0"/>
                        <a:t>import </a:t>
                      </a:r>
                      <a:r>
                        <a:rPr lang="en-US" sz="1100" dirty="0" err="1"/>
                        <a:t>brainweb</a:t>
                      </a:r>
                      <a:r>
                        <a:rPr lang="en-US" sz="1100" dirty="0"/>
                        <a:t> as </a:t>
                      </a:r>
                      <a:r>
                        <a:rPr lang="en-US" sz="1100" dirty="0" err="1"/>
                        <a:t>bw</a:t>
                      </a:r>
                      <a:endParaRPr lang="en-US" sz="1100" dirty="0"/>
                    </a:p>
                    <a:p>
                      <a:r>
                        <a:rPr lang="en-US" sz="1100" dirty="0"/>
                        <a:t># Read one of the subjects, here we choose the first one [0]</a:t>
                      </a:r>
                    </a:p>
                    <a:p>
                      <a:r>
                        <a:rPr lang="en-US" sz="1100" dirty="0" err="1"/>
                        <a:t>subject_of_interest</a:t>
                      </a:r>
                      <a:r>
                        <a:rPr lang="en-US" sz="1100" dirty="0"/>
                        <a:t> = list(</a:t>
                      </a:r>
                      <a:r>
                        <a:rPr lang="en-US" sz="1100" dirty="0" err="1"/>
                        <a:t>bw.LINKS.keys</a:t>
                      </a:r>
                      <a:r>
                        <a:rPr lang="en-US" sz="1100" dirty="0"/>
                        <a:t>())[0]</a:t>
                      </a:r>
                    </a:p>
                    <a:p>
                      <a:r>
                        <a:rPr lang="en-US" sz="1100" dirty="0" err="1"/>
                        <a:t>f_path</a:t>
                      </a:r>
                      <a:r>
                        <a:rPr lang="en-US" sz="1100" dirty="0"/>
                        <a:t> = </a:t>
                      </a:r>
                      <a:r>
                        <a:rPr lang="en-US" sz="1100" dirty="0" err="1"/>
                        <a:t>bw.get_file</a:t>
                      </a:r>
                      <a:r>
                        <a:rPr lang="en-US" sz="1100" dirty="0"/>
                        <a:t>(</a:t>
                      </a:r>
                      <a:r>
                        <a:rPr lang="en-US" sz="1100" dirty="0" err="1"/>
                        <a:t>subject_of_interest</a:t>
                      </a:r>
                      <a:r>
                        <a:rPr lang="en-US" sz="1100" dirty="0"/>
                        <a:t>, </a:t>
                      </a:r>
                      <a:r>
                        <a:rPr lang="en-US" sz="1100" dirty="0" err="1"/>
                        <a:t>bw.LINKS</a:t>
                      </a:r>
                      <a:r>
                        <a:rPr lang="en-US" sz="1100" dirty="0"/>
                        <a:t>[</a:t>
                      </a:r>
                      <a:r>
                        <a:rPr lang="en-US" sz="1100" dirty="0" err="1"/>
                        <a:t>subject_of_interest</a:t>
                      </a:r>
                      <a:r>
                        <a:rPr lang="en-US" sz="1100" dirty="0"/>
                        <a:t>])</a:t>
                      </a:r>
                    </a:p>
                    <a:p>
                      <a:r>
                        <a:rPr lang="en-US" sz="1100" dirty="0"/>
                        <a:t>tissue = </a:t>
                      </a:r>
                      <a:r>
                        <a:rPr lang="en-US" sz="1100" dirty="0" err="1"/>
                        <a:t>np.pad</a:t>
                      </a:r>
                      <a:r>
                        <a:rPr lang="en-US" sz="1100" dirty="0"/>
                        <a:t>(</a:t>
                      </a:r>
                      <a:r>
                        <a:rPr lang="en-US" sz="1100" dirty="0" err="1"/>
                        <a:t>bw.load_file</a:t>
                      </a:r>
                      <a:r>
                        <a:rPr lang="en-US" sz="1100" dirty="0"/>
                        <a:t>(</a:t>
                      </a:r>
                      <a:r>
                        <a:rPr lang="en-US" sz="1100" dirty="0" err="1"/>
                        <a:t>f_path</a:t>
                      </a:r>
                      <a:r>
                        <a:rPr lang="en-US" sz="1100" dirty="0"/>
                        <a:t>), ((0,0), (12,12), (48,48))).</a:t>
                      </a:r>
                      <a:r>
                        <a:rPr lang="en-US" sz="1100" dirty="0" err="1"/>
                        <a:t>astype</a:t>
                      </a:r>
                      <a:r>
                        <a:rPr lang="en-US" sz="1100" dirty="0"/>
                        <a:t>('f4')</a:t>
                      </a:r>
                    </a:p>
                    <a:p>
                      <a:endParaRPr lang="en-US" sz="1100" dirty="0"/>
                    </a:p>
                    <a:p>
                      <a:r>
                        <a:rPr lang="en-US" sz="1100" dirty="0"/>
                        <a:t>pet = </a:t>
                      </a:r>
                      <a:r>
                        <a:rPr lang="en-US" sz="1100" dirty="0" err="1"/>
                        <a:t>np.zeros_like</a:t>
                      </a:r>
                      <a:r>
                        <a:rPr lang="en-US" sz="1100" dirty="0"/>
                        <a:t>(tissue)</a:t>
                      </a:r>
                    </a:p>
                    <a:p>
                      <a:r>
                        <a:rPr lang="en-US" sz="1100" dirty="0"/>
                        <a:t>pet[(tissue == 48)] = 32 # White matter</a:t>
                      </a:r>
                    </a:p>
                    <a:p>
                      <a:r>
                        <a:rPr lang="en-US" sz="1100" dirty="0"/>
                        <a:t>pet[(tissue == 32)] = 100 # Grey matter</a:t>
                      </a:r>
                    </a:p>
                    <a:p>
                      <a:r>
                        <a:rPr lang="en-US" sz="1100" dirty="0"/>
                        <a:t>true = </a:t>
                      </a:r>
                      <a:r>
                        <a:rPr lang="en-US" sz="1100" dirty="0" err="1"/>
                        <a:t>np.flipud</a:t>
                      </a:r>
                      <a:r>
                        <a:rPr lang="en-US" sz="1100" dirty="0"/>
                        <a:t>(resize(pet[160,:,:], (</a:t>
                      </a:r>
                      <a:r>
                        <a:rPr lang="en-US" sz="1100" dirty="0" err="1"/>
                        <a:t>nxd,nxd</a:t>
                      </a:r>
                      <a:r>
                        <a:rPr lang="en-US" sz="1100" dirty="0"/>
                        <a:t>))) # Slice 160 </a:t>
                      </a:r>
                    </a:p>
                    <a:p>
                      <a:endParaRPr lang="en-US" sz="1100" dirty="0"/>
                    </a:p>
                    <a:p>
                      <a:r>
                        <a:rPr lang="en-US" sz="1100" dirty="0"/>
                        <a:t>true *= 1.0/</a:t>
                      </a:r>
                      <a:r>
                        <a:rPr lang="en-US" sz="1100" dirty="0" err="1"/>
                        <a:t>np.max</a:t>
                      </a:r>
                      <a:r>
                        <a:rPr lang="en-US" sz="1100" dirty="0"/>
                        <a:t>(true) # </a:t>
                      </a:r>
                      <a:r>
                        <a:rPr lang="en-US" sz="1100" dirty="0" err="1"/>
                        <a:t>Standardise</a:t>
                      </a:r>
                      <a:r>
                        <a:rPr lang="en-US" sz="1100" dirty="0"/>
                        <a:t> maximum value, will adjust later</a:t>
                      </a:r>
                    </a:p>
                    <a:p>
                      <a:r>
                        <a:rPr lang="en-US" sz="1100" dirty="0"/>
                        <a:t>fig, </a:t>
                      </a:r>
                      <a:r>
                        <a:rPr lang="en-US" sz="1100" dirty="0" err="1"/>
                        <a:t>axs</a:t>
                      </a:r>
                      <a:r>
                        <a:rPr lang="en-US" sz="1100" dirty="0"/>
                        <a:t> = </a:t>
                      </a:r>
                      <a:r>
                        <a:rPr lang="en-US" sz="1100" dirty="0" err="1"/>
                        <a:t>plt.subplots</a:t>
                      </a:r>
                      <a:r>
                        <a:rPr lang="en-US" sz="1100" dirty="0"/>
                        <a:t>(1,3) # DISPLAY THE TRUE OBJECT</a:t>
                      </a:r>
                    </a:p>
                    <a:p>
                      <a:r>
                        <a:rPr lang="en-US" sz="1100" dirty="0" err="1"/>
                        <a:t>axs</a:t>
                      </a:r>
                      <a:r>
                        <a:rPr lang="en-US" sz="1100" dirty="0"/>
                        <a:t>[0].</a:t>
                      </a:r>
                      <a:r>
                        <a:rPr lang="en-US" sz="1100" dirty="0" err="1"/>
                        <a:t>imshow</a:t>
                      </a:r>
                      <a:r>
                        <a:rPr lang="en-US" sz="1100" dirty="0"/>
                        <a:t>(true); </a:t>
                      </a:r>
                      <a:r>
                        <a:rPr lang="en-US" sz="1100" dirty="0" err="1"/>
                        <a:t>axs</a:t>
                      </a:r>
                      <a:r>
                        <a:rPr lang="en-US" sz="1100" dirty="0"/>
                        <a:t>[0].</a:t>
                      </a:r>
                      <a:r>
                        <a:rPr lang="en-US" sz="1100" dirty="0" err="1"/>
                        <a:t>set_title</a:t>
                      </a:r>
                      <a:r>
                        <a:rPr lang="en-US" sz="1100" dirty="0"/>
                        <a:t>("True object (slice 160): %s" % </a:t>
                      </a:r>
                      <a:r>
                        <a:rPr lang="en-US" sz="1100" dirty="0" err="1"/>
                        <a:t>true_name</a:t>
                      </a:r>
                      <a:r>
                        <a:rPr lang="en-US" sz="110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# ----------------------------- IMPORT LIBRARIES AND SET DEFAULTS ---------------------------</a:t>
                      </a:r>
                    </a:p>
                    <a:p>
                      <a:r>
                        <a:rPr lang="en-US" sz="1100" dirty="0"/>
                        <a:t>import </a:t>
                      </a:r>
                      <a:r>
                        <a:rPr lang="en-US" sz="1100" dirty="0" err="1"/>
                        <a:t>numpy</a:t>
                      </a:r>
                      <a:r>
                        <a:rPr lang="en-US" sz="1100" dirty="0"/>
                        <a:t> as np, </a:t>
                      </a:r>
                      <a:r>
                        <a:rPr lang="en-US" sz="1100" dirty="0" err="1"/>
                        <a:t>matplotlib.pyplot</a:t>
                      </a:r>
                      <a:r>
                        <a:rPr lang="en-US" sz="1100" dirty="0"/>
                        <a:t> as </a:t>
                      </a:r>
                      <a:r>
                        <a:rPr lang="en-US" sz="1100" dirty="0" err="1"/>
                        <a:t>plt</a:t>
                      </a:r>
                      <a:endParaRPr lang="en-US" sz="1100" dirty="0"/>
                    </a:p>
                    <a:p>
                      <a:r>
                        <a:rPr lang="en-US" sz="1100" dirty="0"/>
                        <a:t>from </a:t>
                      </a:r>
                      <a:r>
                        <a:rPr lang="en-US" sz="1100" dirty="0" err="1"/>
                        <a:t>skimage.transform</a:t>
                      </a:r>
                      <a:r>
                        <a:rPr lang="en-US" sz="1100" dirty="0"/>
                        <a:t> import resize</a:t>
                      </a:r>
                    </a:p>
                    <a:p>
                      <a:r>
                        <a:rPr lang="en-US" sz="1100" dirty="0"/>
                        <a:t>from </a:t>
                      </a:r>
                      <a:r>
                        <a:rPr lang="en-US" sz="1100" dirty="0" err="1"/>
                        <a:t>tqdm</a:t>
                      </a:r>
                      <a:r>
                        <a:rPr lang="en-US" sz="1100" dirty="0"/>
                        <a:t> import </a:t>
                      </a:r>
                      <a:r>
                        <a:rPr lang="en-US" sz="1100" dirty="0" err="1"/>
                        <a:t>tqdm</a:t>
                      </a:r>
                      <a:r>
                        <a:rPr lang="en-US" sz="1100" dirty="0"/>
                        <a:t>                               # For progress tracking in loops</a:t>
                      </a:r>
                    </a:p>
                    <a:p>
                      <a:r>
                        <a:rPr lang="en-US" sz="1100" dirty="0"/>
                        <a:t>from </a:t>
                      </a:r>
                      <a:r>
                        <a:rPr lang="en-US" sz="1100" dirty="0" err="1"/>
                        <a:t>skimage.transform</a:t>
                      </a:r>
                      <a:r>
                        <a:rPr lang="en-US" sz="1100" dirty="0"/>
                        <a:t> import radon, </a:t>
                      </a:r>
                      <a:r>
                        <a:rPr lang="en-US" sz="1100" dirty="0" err="1"/>
                        <a:t>iradon</a:t>
                      </a:r>
                      <a:r>
                        <a:rPr lang="en-US" sz="1100" dirty="0"/>
                        <a:t>         # Radon and inverse Radon transform functions</a:t>
                      </a:r>
                    </a:p>
                    <a:p>
                      <a:r>
                        <a:rPr lang="en-US" sz="1100" dirty="0"/>
                        <a:t>from </a:t>
                      </a:r>
                      <a:r>
                        <a:rPr lang="en-US" sz="1100" dirty="0" err="1"/>
                        <a:t>scipy.ndimage</a:t>
                      </a:r>
                      <a:r>
                        <a:rPr lang="en-US" sz="1100" dirty="0"/>
                        <a:t>     import </a:t>
                      </a:r>
                      <a:r>
                        <a:rPr lang="en-US" sz="1100" dirty="0" err="1"/>
                        <a:t>gaussian_filter</a:t>
                      </a:r>
                      <a:r>
                        <a:rPr lang="en-US" sz="1100" dirty="0"/>
                        <a:t> as smooth</a:t>
                      </a:r>
                    </a:p>
                    <a:p>
                      <a:r>
                        <a:rPr lang="en-US" sz="1100" dirty="0"/>
                        <a:t>from </a:t>
                      </a:r>
                      <a:r>
                        <a:rPr lang="en-US" sz="1100" dirty="0" err="1"/>
                        <a:t>IPython.display</a:t>
                      </a:r>
                      <a:r>
                        <a:rPr lang="en-US" sz="1100" dirty="0"/>
                        <a:t>   import display, </a:t>
                      </a:r>
                      <a:r>
                        <a:rPr lang="en-US" sz="1100" dirty="0" err="1"/>
                        <a:t>clear_output</a:t>
                      </a:r>
                      <a:r>
                        <a:rPr lang="en-US" sz="1100" dirty="0"/>
                        <a:t> # For animated updates</a:t>
                      </a:r>
                    </a:p>
                    <a:p>
                      <a:r>
                        <a:rPr lang="en-US" sz="1100" dirty="0" err="1"/>
                        <a:t>plt.rcParams.update</a:t>
                      </a:r>
                      <a:r>
                        <a:rPr lang="en-US" sz="1100" dirty="0"/>
                        <a:t>({'image.</a:t>
                      </a:r>
                      <a:r>
                        <a:rPr lang="en-US" sz="1100" dirty="0" err="1"/>
                        <a:t>cmap</a:t>
                      </a:r>
                      <a:r>
                        <a:rPr lang="en-US" sz="1100" dirty="0"/>
                        <a:t>':'</a:t>
                      </a:r>
                      <a:r>
                        <a:rPr lang="en-US" sz="1100" dirty="0" err="1"/>
                        <a:t>Greys_r</a:t>
                      </a:r>
                      <a:r>
                        <a:rPr lang="en-US" sz="1100" dirty="0"/>
                        <a:t>', '</a:t>
                      </a:r>
                      <a:r>
                        <a:rPr lang="en-US" sz="1100" dirty="0" err="1"/>
                        <a:t>figure.figsize</a:t>
                      </a:r>
                      <a:r>
                        <a:rPr lang="en-US" sz="1100" dirty="0"/>
                        <a:t>': (12,4),'font.size':8,'figure.dpi': 300})</a:t>
                      </a:r>
                    </a:p>
                    <a:p>
                      <a:endParaRPr lang="en-US" sz="1100" dirty="0"/>
                    </a:p>
                    <a:p>
                      <a:r>
                        <a:rPr lang="en-US" sz="1100" dirty="0"/>
                        <a:t># ------ If faster code is required, reduce the number of pixels below, </a:t>
                      </a:r>
                      <a:r>
                        <a:rPr lang="en-US" sz="1100" dirty="0" err="1"/>
                        <a:t>nxd</a:t>
                      </a:r>
                      <a:r>
                        <a:rPr lang="en-US" sz="1100" dirty="0"/>
                        <a:t> ------</a:t>
                      </a:r>
                    </a:p>
                    <a:p>
                      <a:r>
                        <a:rPr lang="en-US" sz="1100" dirty="0" err="1"/>
                        <a:t>image_width_mm</a:t>
                      </a:r>
                      <a:r>
                        <a:rPr lang="en-US" sz="1100" dirty="0"/>
                        <a:t> = 232.0 # Width of reconstructed image in mm</a:t>
                      </a:r>
                    </a:p>
                    <a:p>
                      <a:r>
                        <a:rPr lang="en-US" sz="1100" dirty="0" err="1"/>
                        <a:t>nxd</a:t>
                      </a:r>
                      <a:r>
                        <a:rPr lang="en-US" sz="1100" dirty="0"/>
                        <a:t>            = 256    # User choice (128 -&gt; dx=1.8125 mm, 256 -&gt; dx=0.90625 mm pixel side length)</a:t>
                      </a:r>
                    </a:p>
                    <a:p>
                      <a:r>
                        <a:rPr lang="en-US" sz="1100" dirty="0"/>
                        <a:t>dx             = </a:t>
                      </a:r>
                      <a:r>
                        <a:rPr lang="en-US" sz="1100" dirty="0" err="1"/>
                        <a:t>image_width_mm</a:t>
                      </a:r>
                      <a:r>
                        <a:rPr lang="en-US" sz="1100" dirty="0"/>
                        <a:t> / </a:t>
                      </a:r>
                      <a:r>
                        <a:rPr lang="en-US" sz="1100" dirty="0" err="1"/>
                        <a:t>nxd</a:t>
                      </a:r>
                      <a:r>
                        <a:rPr lang="en-US" sz="1100" dirty="0"/>
                        <a:t>  # pixel side length in mm (do not change, based on user's </a:t>
                      </a:r>
                      <a:r>
                        <a:rPr lang="en-US" sz="1100" dirty="0" err="1"/>
                        <a:t>nxd</a:t>
                      </a:r>
                      <a:r>
                        <a:rPr lang="en-US" sz="1100" dirty="0"/>
                        <a:t>)</a:t>
                      </a:r>
                    </a:p>
                    <a:p>
                      <a:r>
                        <a:rPr lang="en-US" sz="1100" dirty="0" err="1"/>
                        <a:t>true_name</a:t>
                      </a:r>
                      <a:r>
                        <a:rPr lang="en-US" sz="1100" dirty="0"/>
                        <a:t> =  '</a:t>
                      </a:r>
                      <a:r>
                        <a:rPr lang="en-US" sz="1100" dirty="0" err="1"/>
                        <a:t>BrainWeb</a:t>
                      </a:r>
                      <a:r>
                        <a:rPr lang="en-US" sz="1100" dirty="0"/>
                        <a:t> PET FDG'</a:t>
                      </a:r>
                    </a:p>
                    <a:p>
                      <a:r>
                        <a:rPr lang="en-US" sz="1100" dirty="0"/>
                        <a:t>!pip install </a:t>
                      </a:r>
                      <a:r>
                        <a:rPr lang="en-US" sz="1100" dirty="0" err="1"/>
                        <a:t>brainweb</a:t>
                      </a:r>
                      <a:r>
                        <a:rPr lang="en-US" sz="1100" dirty="0"/>
                        <a:t> &gt; /dev/null 2&gt;&amp;1</a:t>
                      </a:r>
                    </a:p>
                    <a:p>
                      <a:r>
                        <a:rPr lang="en-US" sz="1100" dirty="0"/>
                        <a:t>import </a:t>
                      </a:r>
                      <a:r>
                        <a:rPr lang="en-US" sz="1100" dirty="0" err="1"/>
                        <a:t>brainweb</a:t>
                      </a:r>
                      <a:r>
                        <a:rPr lang="en-US" sz="1100" dirty="0"/>
                        <a:t> as </a:t>
                      </a:r>
                      <a:r>
                        <a:rPr lang="en-US" sz="1100" dirty="0" err="1"/>
                        <a:t>bw</a:t>
                      </a:r>
                      <a:endParaRPr lang="en-US" sz="1100" dirty="0"/>
                    </a:p>
                    <a:p>
                      <a:r>
                        <a:rPr lang="en-US" sz="1100" dirty="0"/>
                        <a:t># Read one of the subjects, here we choose the first one [0]</a:t>
                      </a:r>
                    </a:p>
                    <a:p>
                      <a:r>
                        <a:rPr lang="en-US" sz="1100" dirty="0" err="1"/>
                        <a:t>subject_of_interest</a:t>
                      </a:r>
                      <a:r>
                        <a:rPr lang="en-US" sz="1100" dirty="0"/>
                        <a:t> = list(</a:t>
                      </a:r>
                      <a:r>
                        <a:rPr lang="en-US" sz="1100" dirty="0" err="1"/>
                        <a:t>bw.LINKS.keys</a:t>
                      </a:r>
                      <a:r>
                        <a:rPr lang="en-US" sz="1100" dirty="0"/>
                        <a:t>())[0]</a:t>
                      </a:r>
                    </a:p>
                    <a:p>
                      <a:r>
                        <a:rPr lang="en-US" sz="1100" dirty="0" err="1"/>
                        <a:t>f_path</a:t>
                      </a:r>
                      <a:r>
                        <a:rPr lang="en-US" sz="1100" dirty="0"/>
                        <a:t> = </a:t>
                      </a:r>
                      <a:r>
                        <a:rPr lang="en-US" sz="1100" dirty="0" err="1"/>
                        <a:t>bw.get_file</a:t>
                      </a:r>
                      <a:r>
                        <a:rPr lang="en-US" sz="1100" dirty="0"/>
                        <a:t>(</a:t>
                      </a:r>
                      <a:r>
                        <a:rPr lang="en-US" sz="1100" dirty="0" err="1"/>
                        <a:t>subject_of_interest</a:t>
                      </a:r>
                      <a:r>
                        <a:rPr lang="en-US" sz="1100" dirty="0"/>
                        <a:t>, </a:t>
                      </a:r>
                      <a:r>
                        <a:rPr lang="en-US" sz="1100" dirty="0" err="1"/>
                        <a:t>bw.LINKS</a:t>
                      </a:r>
                      <a:r>
                        <a:rPr lang="en-US" sz="1100" dirty="0"/>
                        <a:t>[</a:t>
                      </a:r>
                      <a:r>
                        <a:rPr lang="en-US" sz="1100" dirty="0" err="1"/>
                        <a:t>subject_of_interest</a:t>
                      </a:r>
                      <a:r>
                        <a:rPr lang="en-US" sz="1100" dirty="0"/>
                        <a:t>])</a:t>
                      </a:r>
                    </a:p>
                    <a:p>
                      <a:r>
                        <a:rPr lang="en-US" sz="1100" dirty="0"/>
                        <a:t>tissue = </a:t>
                      </a:r>
                      <a:r>
                        <a:rPr lang="en-US" sz="1100" dirty="0" err="1"/>
                        <a:t>np.pad</a:t>
                      </a:r>
                      <a:r>
                        <a:rPr lang="en-US" sz="1100" dirty="0"/>
                        <a:t>(</a:t>
                      </a:r>
                      <a:r>
                        <a:rPr lang="en-US" sz="1100" dirty="0" err="1"/>
                        <a:t>bw.load_file</a:t>
                      </a:r>
                      <a:r>
                        <a:rPr lang="en-US" sz="1100" dirty="0"/>
                        <a:t>(</a:t>
                      </a:r>
                      <a:r>
                        <a:rPr lang="en-US" sz="1100" dirty="0" err="1"/>
                        <a:t>f_path</a:t>
                      </a:r>
                      <a:r>
                        <a:rPr lang="en-US" sz="1100" dirty="0"/>
                        <a:t>), ((0,0), (12,12), (48,48))).</a:t>
                      </a:r>
                      <a:r>
                        <a:rPr lang="en-US" sz="1100" dirty="0" err="1"/>
                        <a:t>astype</a:t>
                      </a:r>
                      <a:r>
                        <a:rPr lang="en-US" sz="1100" dirty="0"/>
                        <a:t>('f4')</a:t>
                      </a:r>
                    </a:p>
                    <a:p>
                      <a:endParaRPr lang="en-US" sz="1100" dirty="0"/>
                    </a:p>
                    <a:p>
                      <a:r>
                        <a:rPr lang="en-US" sz="1100" dirty="0"/>
                        <a:t>pet = </a:t>
                      </a:r>
                      <a:r>
                        <a:rPr lang="en-US" sz="1100" dirty="0" err="1"/>
                        <a:t>np.zeros_like</a:t>
                      </a:r>
                      <a:r>
                        <a:rPr lang="en-US" sz="1100" dirty="0"/>
                        <a:t>(tissue)</a:t>
                      </a:r>
                    </a:p>
                    <a:p>
                      <a:r>
                        <a:rPr lang="en-US" sz="1100" dirty="0"/>
                        <a:t>pet[(tissue == 48)] = 32 # White matter</a:t>
                      </a:r>
                    </a:p>
                    <a:p>
                      <a:r>
                        <a:rPr lang="en-US" sz="1100" dirty="0"/>
                        <a:t>pet[(tissue == 32)] = 100 # Grey matter</a:t>
                      </a:r>
                    </a:p>
                    <a:p>
                      <a:r>
                        <a:rPr lang="en-US" sz="1100" dirty="0"/>
                        <a:t>true = </a:t>
                      </a:r>
                      <a:r>
                        <a:rPr lang="en-US" sz="1100" dirty="0" err="1"/>
                        <a:t>np.flipud</a:t>
                      </a:r>
                      <a:r>
                        <a:rPr lang="en-US" sz="1100" dirty="0"/>
                        <a:t>(resize(pet[160,:,:], (</a:t>
                      </a:r>
                      <a:r>
                        <a:rPr lang="en-US" sz="1100" dirty="0" err="1"/>
                        <a:t>nxd,nxd</a:t>
                      </a:r>
                      <a:r>
                        <a:rPr lang="en-US" sz="1100" dirty="0"/>
                        <a:t>))) # Slice 160 </a:t>
                      </a:r>
                    </a:p>
                    <a:p>
                      <a:r>
                        <a:rPr lang="en-US" sz="1100" dirty="0">
                          <a:solidFill>
                            <a:srgbClr val="FF0000"/>
                          </a:solidFill>
                        </a:rPr>
                        <a:t>true1 = </a:t>
                      </a:r>
                      <a:r>
                        <a:rPr lang="en-US" sz="1100" dirty="0" err="1">
                          <a:solidFill>
                            <a:srgbClr val="FF0000"/>
                          </a:solidFill>
                        </a:rPr>
                        <a:t>np.flipud</a:t>
                      </a:r>
                      <a:r>
                        <a:rPr lang="en-US" sz="1100" dirty="0">
                          <a:solidFill>
                            <a:srgbClr val="FF0000"/>
                          </a:solidFill>
                        </a:rPr>
                        <a:t>(resize(pet[100,:,:], (</a:t>
                      </a:r>
                      <a:r>
                        <a:rPr lang="en-US" sz="1100" dirty="0" err="1">
                          <a:solidFill>
                            <a:srgbClr val="FF0000"/>
                          </a:solidFill>
                        </a:rPr>
                        <a:t>nxd,nxd</a:t>
                      </a:r>
                      <a:r>
                        <a:rPr lang="en-US" sz="1100" dirty="0">
                          <a:solidFill>
                            <a:srgbClr val="FF0000"/>
                          </a:solidFill>
                        </a:rPr>
                        <a:t>))) # Slice 100 </a:t>
                      </a:r>
                    </a:p>
                    <a:p>
                      <a:r>
                        <a:rPr lang="en-US" sz="1100" dirty="0">
                          <a:solidFill>
                            <a:srgbClr val="FF0000"/>
                          </a:solidFill>
                        </a:rPr>
                        <a:t>true2 = </a:t>
                      </a:r>
                      <a:r>
                        <a:rPr lang="en-US" sz="1100" dirty="0" err="1">
                          <a:solidFill>
                            <a:srgbClr val="FF0000"/>
                          </a:solidFill>
                        </a:rPr>
                        <a:t>np.flipud</a:t>
                      </a:r>
                      <a:r>
                        <a:rPr lang="en-US" sz="1100" dirty="0">
                          <a:solidFill>
                            <a:srgbClr val="FF0000"/>
                          </a:solidFill>
                        </a:rPr>
                        <a:t>(resize(pet[220,:,:], (</a:t>
                      </a:r>
                      <a:r>
                        <a:rPr lang="en-US" sz="1100" dirty="0" err="1">
                          <a:solidFill>
                            <a:srgbClr val="FF0000"/>
                          </a:solidFill>
                        </a:rPr>
                        <a:t>nxd,nxd</a:t>
                      </a:r>
                      <a:r>
                        <a:rPr lang="en-US" sz="1100" dirty="0">
                          <a:solidFill>
                            <a:srgbClr val="FF0000"/>
                          </a:solidFill>
                        </a:rPr>
                        <a:t>))) # Slice 220 </a:t>
                      </a:r>
                    </a:p>
                    <a:p>
                      <a:endParaRPr lang="en-US" sz="1100" dirty="0"/>
                    </a:p>
                    <a:p>
                      <a:r>
                        <a:rPr lang="en-US" sz="1100" dirty="0"/>
                        <a:t>true *= 1.0/</a:t>
                      </a:r>
                      <a:r>
                        <a:rPr lang="en-US" sz="1100" dirty="0" err="1"/>
                        <a:t>np.max</a:t>
                      </a:r>
                      <a:r>
                        <a:rPr lang="en-US" sz="1100" dirty="0"/>
                        <a:t>(true) # </a:t>
                      </a:r>
                      <a:r>
                        <a:rPr lang="en-US" sz="1100" dirty="0" err="1"/>
                        <a:t>Standardise</a:t>
                      </a:r>
                      <a:r>
                        <a:rPr lang="en-US" sz="1100" dirty="0"/>
                        <a:t> maximum value, will adjust later</a:t>
                      </a:r>
                    </a:p>
                    <a:p>
                      <a:r>
                        <a:rPr lang="en-US" sz="1100" dirty="0"/>
                        <a:t>fig, </a:t>
                      </a:r>
                      <a:r>
                        <a:rPr lang="en-US" sz="1100" dirty="0" err="1"/>
                        <a:t>axs</a:t>
                      </a:r>
                      <a:r>
                        <a:rPr lang="en-US" sz="1100" dirty="0"/>
                        <a:t> = </a:t>
                      </a:r>
                      <a:r>
                        <a:rPr lang="en-US" sz="1100" dirty="0" err="1"/>
                        <a:t>plt.subplots</a:t>
                      </a:r>
                      <a:r>
                        <a:rPr lang="en-US" sz="1100" dirty="0"/>
                        <a:t>(1,3) # DISPLAY THE TRUE OBJECT</a:t>
                      </a:r>
                    </a:p>
                    <a:p>
                      <a:r>
                        <a:rPr lang="en-US" sz="1100" dirty="0" err="1"/>
                        <a:t>axs</a:t>
                      </a:r>
                      <a:r>
                        <a:rPr lang="en-US" sz="1100" dirty="0"/>
                        <a:t>[0].</a:t>
                      </a:r>
                      <a:r>
                        <a:rPr lang="en-US" sz="1100" dirty="0" err="1"/>
                        <a:t>imshow</a:t>
                      </a:r>
                      <a:r>
                        <a:rPr lang="en-US" sz="1100" dirty="0"/>
                        <a:t>(true); </a:t>
                      </a:r>
                      <a:r>
                        <a:rPr lang="en-US" sz="1100" dirty="0" err="1"/>
                        <a:t>axs</a:t>
                      </a:r>
                      <a:r>
                        <a:rPr lang="en-US" sz="1100" dirty="0"/>
                        <a:t>[0].</a:t>
                      </a:r>
                      <a:r>
                        <a:rPr lang="en-US" sz="1100" dirty="0" err="1"/>
                        <a:t>set_title</a:t>
                      </a:r>
                      <a:r>
                        <a:rPr lang="en-US" sz="1100" dirty="0"/>
                        <a:t>("True object (slice 160): %s" % </a:t>
                      </a:r>
                      <a:r>
                        <a:rPr lang="en-US" sz="1100" dirty="0" err="1"/>
                        <a:t>true_name</a:t>
                      </a:r>
                      <a:r>
                        <a:rPr lang="en-US" sz="1100" dirty="0"/>
                        <a:t>)</a:t>
                      </a:r>
                    </a:p>
                    <a:p>
                      <a:r>
                        <a:rPr lang="en-US" sz="1100" dirty="0" err="1">
                          <a:solidFill>
                            <a:srgbClr val="FF0000"/>
                          </a:solidFill>
                        </a:rPr>
                        <a:t>axs</a:t>
                      </a:r>
                      <a:r>
                        <a:rPr lang="en-US" sz="1100" dirty="0">
                          <a:solidFill>
                            <a:srgbClr val="FF0000"/>
                          </a:solidFill>
                        </a:rPr>
                        <a:t>[1].</a:t>
                      </a:r>
                      <a:r>
                        <a:rPr lang="en-US" sz="1100" dirty="0" err="1">
                          <a:solidFill>
                            <a:srgbClr val="FF0000"/>
                          </a:solidFill>
                        </a:rPr>
                        <a:t>imshow</a:t>
                      </a:r>
                      <a:r>
                        <a:rPr lang="en-US" sz="1100" dirty="0">
                          <a:solidFill>
                            <a:srgbClr val="FF0000"/>
                          </a:solidFill>
                        </a:rPr>
                        <a:t>(true1); </a:t>
                      </a:r>
                      <a:r>
                        <a:rPr lang="en-US" sz="1100" dirty="0" err="1">
                          <a:solidFill>
                            <a:srgbClr val="FF0000"/>
                          </a:solidFill>
                        </a:rPr>
                        <a:t>axs</a:t>
                      </a:r>
                      <a:r>
                        <a:rPr lang="en-US" sz="1100" dirty="0">
                          <a:solidFill>
                            <a:srgbClr val="FF0000"/>
                          </a:solidFill>
                        </a:rPr>
                        <a:t>[1].</a:t>
                      </a:r>
                      <a:r>
                        <a:rPr lang="en-US" sz="1100" dirty="0" err="1">
                          <a:solidFill>
                            <a:srgbClr val="FF0000"/>
                          </a:solidFill>
                        </a:rPr>
                        <a:t>set_title</a:t>
                      </a:r>
                      <a:r>
                        <a:rPr lang="en-US" sz="1100" dirty="0">
                          <a:solidFill>
                            <a:srgbClr val="FF0000"/>
                          </a:solidFill>
                        </a:rPr>
                        <a:t>("True object (slice 100): %s" % </a:t>
                      </a:r>
                      <a:r>
                        <a:rPr lang="en-US" sz="1100" dirty="0" err="1">
                          <a:solidFill>
                            <a:srgbClr val="FF0000"/>
                          </a:solidFill>
                        </a:rPr>
                        <a:t>true_name</a:t>
                      </a:r>
                      <a:r>
                        <a:rPr lang="en-US" sz="1100" dirty="0">
                          <a:solidFill>
                            <a:srgbClr val="FF0000"/>
                          </a:solidFill>
                        </a:rPr>
                        <a:t>)</a:t>
                      </a:r>
                    </a:p>
                    <a:p>
                      <a:r>
                        <a:rPr lang="en-US" sz="1100" dirty="0" err="1">
                          <a:solidFill>
                            <a:srgbClr val="FF0000"/>
                          </a:solidFill>
                        </a:rPr>
                        <a:t>axs</a:t>
                      </a:r>
                      <a:r>
                        <a:rPr lang="en-US" sz="1100" dirty="0">
                          <a:solidFill>
                            <a:srgbClr val="FF0000"/>
                          </a:solidFill>
                        </a:rPr>
                        <a:t>[2].</a:t>
                      </a:r>
                      <a:r>
                        <a:rPr lang="en-US" sz="1100" dirty="0" err="1">
                          <a:solidFill>
                            <a:srgbClr val="FF0000"/>
                          </a:solidFill>
                        </a:rPr>
                        <a:t>imshow</a:t>
                      </a:r>
                      <a:r>
                        <a:rPr lang="en-US" sz="1100" dirty="0">
                          <a:solidFill>
                            <a:srgbClr val="FF0000"/>
                          </a:solidFill>
                        </a:rPr>
                        <a:t>(true2); </a:t>
                      </a:r>
                      <a:r>
                        <a:rPr lang="en-US" sz="1100" dirty="0" err="1">
                          <a:solidFill>
                            <a:srgbClr val="FF0000"/>
                          </a:solidFill>
                        </a:rPr>
                        <a:t>axs</a:t>
                      </a:r>
                      <a:r>
                        <a:rPr lang="en-US" sz="1100" dirty="0">
                          <a:solidFill>
                            <a:srgbClr val="FF0000"/>
                          </a:solidFill>
                        </a:rPr>
                        <a:t>[2].</a:t>
                      </a:r>
                      <a:r>
                        <a:rPr lang="en-US" sz="1100" dirty="0" err="1">
                          <a:solidFill>
                            <a:srgbClr val="FF0000"/>
                          </a:solidFill>
                        </a:rPr>
                        <a:t>set_title</a:t>
                      </a:r>
                      <a:r>
                        <a:rPr lang="en-US" sz="1100" dirty="0">
                          <a:solidFill>
                            <a:srgbClr val="FF0000"/>
                          </a:solidFill>
                        </a:rPr>
                        <a:t>("True object (slice 220): %s" % </a:t>
                      </a:r>
                      <a:r>
                        <a:rPr lang="en-US" sz="1100" dirty="0" err="1">
                          <a:solidFill>
                            <a:srgbClr val="FF0000"/>
                          </a:solidFill>
                        </a:rPr>
                        <a:t>true_name</a:t>
                      </a:r>
                      <a:r>
                        <a:rPr lang="en-US" sz="1100" dirty="0">
                          <a:solidFill>
                            <a:srgbClr val="FF0000"/>
                          </a:solidFill>
                        </a:rPr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69880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1186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F68635-5B54-6613-7B21-744005E7E6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7DBFCF5-C4C3-11E2-905A-D78090EC0F81}"/>
              </a:ext>
            </a:extLst>
          </p:cNvPr>
          <p:cNvSpPr txBox="1"/>
          <p:nvPr/>
        </p:nvSpPr>
        <p:spPr>
          <a:xfrm>
            <a:off x="0" y="38555"/>
            <a:ext cx="121920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dirty="0"/>
              <a:t>Task 1: </a:t>
            </a:r>
          </a:p>
          <a:p>
            <a:pPr algn="ctr"/>
            <a:r>
              <a:rPr lang="en-US" sz="2000" dirty="0"/>
              <a:t>Display 2 more different slices of the FDG brain phantom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108B523-AFF4-7FDD-948C-60058FC44F9D}"/>
              </a:ext>
            </a:extLst>
          </p:cNvPr>
          <p:cNvSpPr txBox="1"/>
          <p:nvPr/>
        </p:nvSpPr>
        <p:spPr>
          <a:xfrm>
            <a:off x="3047552" y="1169242"/>
            <a:ext cx="6096896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000" dirty="0">
                <a:solidFill>
                  <a:srgbClr val="FFC000"/>
                </a:solidFill>
              </a:rPr>
              <a:t>RESULT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AD890F7-AE88-62D1-3B69-189BA1A88F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35557"/>
            <a:ext cx="12192000" cy="438688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0753DE9-A792-E51B-B0BD-C92AB30798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35557"/>
            <a:ext cx="12192000" cy="3984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7357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6A300F-94E2-4DB2-3CC3-E6AE42079E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C7FA41E-6044-1C87-4BC4-02243E9FE196}"/>
              </a:ext>
            </a:extLst>
          </p:cNvPr>
          <p:cNvSpPr txBox="1"/>
          <p:nvPr/>
        </p:nvSpPr>
        <p:spPr>
          <a:xfrm>
            <a:off x="0" y="38555"/>
            <a:ext cx="1219200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dirty="0"/>
              <a:t>Task 2: </a:t>
            </a:r>
          </a:p>
          <a:p>
            <a:pPr algn="ctr"/>
            <a:r>
              <a:rPr lang="en-US" sz="2000" dirty="0"/>
              <a:t>Using </a:t>
            </a:r>
            <a:r>
              <a:rPr lang="en-US" sz="2000" dirty="0" err="1"/>
              <a:t>iradon</a:t>
            </a:r>
            <a:r>
              <a:rPr lang="en-US" sz="2000" dirty="0"/>
              <a:t>, for noise-free and noisy sinogram data: (1)Show a plain (unfiltered) </a:t>
            </a:r>
            <a:r>
              <a:rPr lang="en-US" sz="2000" dirty="0" err="1"/>
              <a:t>backprojected</a:t>
            </a:r>
            <a:r>
              <a:rPr lang="en-US" sz="2000" dirty="0"/>
              <a:t> image, (2) Show a filtered </a:t>
            </a:r>
            <a:r>
              <a:rPr lang="en-US" sz="2000" dirty="0" err="1"/>
              <a:t>backprojection</a:t>
            </a:r>
            <a:r>
              <a:rPr lang="en-US" sz="2000" dirty="0"/>
              <a:t> (FBP) reconstruction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B5FC882F-3F34-04BE-6764-0ABDE39B3F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3214508"/>
              </p:ext>
            </p:extLst>
          </p:nvPr>
        </p:nvGraphicFramePr>
        <p:xfrm>
          <a:off x="16137" y="1105441"/>
          <a:ext cx="12166003" cy="5786239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5362687">
                  <a:extLst>
                    <a:ext uri="{9D8B030D-6E8A-4147-A177-3AD203B41FA5}">
                      <a16:colId xmlns:a16="http://schemas.microsoft.com/office/drawing/2014/main" val="4065371173"/>
                    </a:ext>
                  </a:extLst>
                </a:gridCol>
                <a:gridCol w="6803316">
                  <a:extLst>
                    <a:ext uri="{9D8B030D-6E8A-4147-A177-3AD203B41FA5}">
                      <a16:colId xmlns:a16="http://schemas.microsoft.com/office/drawing/2014/main" val="4083766086"/>
                    </a:ext>
                  </a:extLst>
                </a:gridCol>
              </a:tblGrid>
              <a:tr h="330319"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solidFill>
                            <a:schemeClr val="tx1"/>
                          </a:solidFill>
                        </a:rPr>
                        <a:t>Code by Prof. Andrew Reader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err="1">
                          <a:solidFill>
                            <a:schemeClr val="tx1"/>
                          </a:solidFill>
                        </a:rPr>
                        <a:t>Moddify</a:t>
                      </a:r>
                      <a:endParaRPr lang="en-US" sz="15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4755837"/>
                  </a:ext>
                </a:extLst>
              </a:tr>
              <a:tr h="5250304">
                <a:tc>
                  <a:txBody>
                    <a:bodyPr/>
                    <a:lstStyle/>
                    <a:p>
                      <a:r>
                        <a:rPr lang="en-US" sz="1100" dirty="0"/>
                        <a:t># ------------------- GENERATE SINOGRAM DATA READY FOR RECONSTRUCTION -----------------------</a:t>
                      </a:r>
                    </a:p>
                    <a:p>
                      <a:r>
                        <a:rPr lang="en-US" sz="1100" dirty="0"/>
                        <a:t>fig, </a:t>
                      </a:r>
                      <a:r>
                        <a:rPr lang="en-US" sz="1100" dirty="0" err="1"/>
                        <a:t>axs</a:t>
                      </a:r>
                      <a:r>
                        <a:rPr lang="en-US" sz="1100" dirty="0"/>
                        <a:t> = </a:t>
                      </a:r>
                      <a:r>
                        <a:rPr lang="en-US" sz="1100" dirty="0" err="1"/>
                        <a:t>plt.subplots</a:t>
                      </a:r>
                      <a:r>
                        <a:rPr lang="en-US" sz="1100" dirty="0"/>
                        <a:t>(1,3)</a:t>
                      </a:r>
                    </a:p>
                    <a:p>
                      <a:endParaRPr lang="en-US" sz="1100" dirty="0"/>
                    </a:p>
                    <a:p>
                      <a:r>
                        <a:rPr lang="en-US" sz="1100" dirty="0"/>
                        <a:t># Smaller total -&gt; less radioactivity -&gt; noisier data. NB: higher </a:t>
                      </a:r>
                      <a:r>
                        <a:rPr lang="en-US" sz="1100" dirty="0" err="1"/>
                        <a:t>nxd</a:t>
                      </a:r>
                      <a:r>
                        <a:rPr lang="en-US" sz="1100" dirty="0"/>
                        <a:t> -&gt; noisier data.</a:t>
                      </a:r>
                    </a:p>
                    <a:p>
                      <a:r>
                        <a:rPr lang="en-US" sz="1100" dirty="0" err="1"/>
                        <a:t>total_activity</a:t>
                      </a:r>
                      <a:r>
                        <a:rPr lang="en-US" sz="1100" dirty="0"/>
                        <a:t> = 10000.0</a:t>
                      </a:r>
                    </a:p>
                    <a:p>
                      <a:r>
                        <a:rPr lang="en-US" sz="1100" dirty="0"/>
                        <a:t>true *= </a:t>
                      </a:r>
                      <a:r>
                        <a:rPr lang="en-US" sz="1100" dirty="0" err="1"/>
                        <a:t>total_activity</a:t>
                      </a:r>
                      <a:r>
                        <a:rPr lang="en-US" sz="1100" dirty="0"/>
                        <a:t>/</a:t>
                      </a:r>
                      <a:r>
                        <a:rPr lang="en-US" sz="1100" dirty="0" err="1"/>
                        <a:t>np.sum</a:t>
                      </a:r>
                      <a:r>
                        <a:rPr lang="en-US" sz="1100" dirty="0"/>
                        <a:t>(true) # Make sum of true match the total radioactivity level</a:t>
                      </a:r>
                    </a:p>
                    <a:p>
                      <a:endParaRPr lang="en-US" sz="1100" dirty="0"/>
                    </a:p>
                    <a:p>
                      <a:r>
                        <a:rPr lang="en-US" sz="1100" dirty="0"/>
                        <a:t># A small number of angles, 48, has been chosen for speed</a:t>
                      </a:r>
                    </a:p>
                    <a:p>
                      <a:r>
                        <a:rPr lang="en-US" sz="1100" dirty="0" err="1"/>
                        <a:t>nphid</a:t>
                      </a:r>
                      <a:r>
                        <a:rPr lang="en-US" sz="1100" dirty="0"/>
                        <a:t> = 48 # Fixed number of scanner angles (independent of </a:t>
                      </a:r>
                      <a:r>
                        <a:rPr lang="en-US" sz="1100" dirty="0" err="1"/>
                        <a:t>nxd</a:t>
                      </a:r>
                      <a:r>
                        <a:rPr lang="en-US" sz="1100" dirty="0"/>
                        <a:t>, and pixel size dx)</a:t>
                      </a:r>
                    </a:p>
                    <a:p>
                      <a:r>
                        <a:rPr lang="en-US" sz="1100" dirty="0" err="1"/>
                        <a:t>azi_angles</a:t>
                      </a:r>
                      <a:r>
                        <a:rPr lang="en-US" sz="1100" dirty="0"/>
                        <a:t> = </a:t>
                      </a:r>
                      <a:r>
                        <a:rPr lang="en-US" sz="1100" dirty="0" err="1"/>
                        <a:t>np.linspace</a:t>
                      </a:r>
                      <a:r>
                        <a:rPr lang="en-US" sz="1100" dirty="0"/>
                        <a:t>(0.0,180.0, </a:t>
                      </a:r>
                      <a:r>
                        <a:rPr lang="en-US" sz="1100" dirty="0" err="1"/>
                        <a:t>nphid</a:t>
                      </a:r>
                      <a:r>
                        <a:rPr lang="en-US" sz="1100" dirty="0"/>
                        <a:t>, endpoint=False) # Azimuthal projection angles, phi</a:t>
                      </a:r>
                    </a:p>
                    <a:p>
                      <a:endParaRPr lang="en-US" sz="1100" dirty="0"/>
                    </a:p>
                    <a:p>
                      <a:r>
                        <a:rPr lang="en-US" sz="1100" dirty="0"/>
                        <a:t># Do the Radon transform: forward project along parallel lines for the viewing angles</a:t>
                      </a:r>
                    </a:p>
                    <a:p>
                      <a:r>
                        <a:rPr lang="en-US" sz="1100" dirty="0"/>
                        <a:t># Blur true (</a:t>
                      </a:r>
                      <a:r>
                        <a:rPr lang="el-GR" sz="1100" dirty="0"/>
                        <a:t>σ = 2.0 </a:t>
                      </a:r>
                      <a:r>
                        <a:rPr lang="en-US" sz="1100" dirty="0"/>
                        <a:t>mm) before projection, &amp; blur sinogram (</a:t>
                      </a:r>
                      <a:r>
                        <a:rPr lang="el-GR" sz="1100" dirty="0"/>
                        <a:t>σ = 2.0 </a:t>
                      </a:r>
                      <a:r>
                        <a:rPr lang="en-US" sz="1100" dirty="0"/>
                        <a:t>mm) after projection</a:t>
                      </a:r>
                    </a:p>
                    <a:p>
                      <a:r>
                        <a:rPr lang="en-US" sz="1100" dirty="0"/>
                        <a:t># to model limited resolution &amp; avoid unrealistic perfect matches between data and models</a:t>
                      </a:r>
                    </a:p>
                    <a:p>
                      <a:r>
                        <a:rPr lang="en-US" sz="1100" dirty="0" err="1"/>
                        <a:t>acq_sigma</a:t>
                      </a:r>
                      <a:r>
                        <a:rPr lang="en-US" sz="1100" dirty="0"/>
                        <a:t> = 2.0 # </a:t>
                      </a:r>
                      <a:r>
                        <a:rPr lang="en-US" sz="1100" dirty="0" err="1"/>
                        <a:t>acqusition</a:t>
                      </a:r>
                      <a:r>
                        <a:rPr lang="en-US" sz="1100" dirty="0"/>
                        <a:t> blurring level</a:t>
                      </a:r>
                    </a:p>
                    <a:p>
                      <a:r>
                        <a:rPr lang="en-US" sz="1100" dirty="0"/>
                        <a:t>sinogram = smooth(radon(smooth(true, </a:t>
                      </a:r>
                      <a:r>
                        <a:rPr lang="en-US" sz="1100" dirty="0" err="1"/>
                        <a:t>acq_sigma</a:t>
                      </a:r>
                      <a:r>
                        <a:rPr lang="en-US" sz="1100" dirty="0"/>
                        <a:t>/dx), </a:t>
                      </a:r>
                      <a:r>
                        <a:rPr lang="en-US" sz="1100" dirty="0" err="1"/>
                        <a:t>azi_angles</a:t>
                      </a:r>
                      <a:r>
                        <a:rPr lang="en-US" sz="1100" dirty="0"/>
                        <a:t>, False), </a:t>
                      </a:r>
                      <a:r>
                        <a:rPr lang="en-US" sz="1100" dirty="0" err="1"/>
                        <a:t>acq_sigma</a:t>
                      </a:r>
                      <a:r>
                        <a:rPr lang="en-US" sz="1100" dirty="0"/>
                        <a:t>/dx)</a:t>
                      </a:r>
                    </a:p>
                    <a:p>
                      <a:r>
                        <a:rPr lang="en-US" sz="1100" dirty="0" err="1"/>
                        <a:t>nrd</a:t>
                      </a:r>
                      <a:r>
                        <a:rPr lang="en-US" sz="1100" dirty="0"/>
                        <a:t> = </a:t>
                      </a:r>
                      <a:r>
                        <a:rPr lang="en-US" sz="1100" dirty="0" err="1"/>
                        <a:t>sinogram.shape</a:t>
                      </a:r>
                      <a:r>
                        <a:rPr lang="en-US" sz="1100" dirty="0"/>
                        <a:t>[0]</a:t>
                      </a:r>
                    </a:p>
                    <a:p>
                      <a:endParaRPr lang="en-US" sz="1100" dirty="0"/>
                    </a:p>
                    <a:p>
                      <a:r>
                        <a:rPr lang="en-US" sz="1100" dirty="0" err="1"/>
                        <a:t>noisy_sinogram</a:t>
                      </a:r>
                      <a:r>
                        <a:rPr lang="en-US" sz="1100" dirty="0"/>
                        <a:t> = </a:t>
                      </a:r>
                      <a:r>
                        <a:rPr lang="en-US" sz="1100" dirty="0" err="1"/>
                        <a:t>np.random.poisson</a:t>
                      </a:r>
                      <a:r>
                        <a:rPr lang="en-US" sz="1100" dirty="0"/>
                        <a:t>(sinogram)</a:t>
                      </a:r>
                    </a:p>
                    <a:p>
                      <a:endParaRPr lang="en-US" sz="1100" dirty="0"/>
                    </a:p>
                    <a:p>
                      <a:r>
                        <a:rPr lang="en-US" sz="1100" dirty="0" err="1"/>
                        <a:t>axs</a:t>
                      </a:r>
                      <a:r>
                        <a:rPr lang="en-US" sz="1100" dirty="0"/>
                        <a:t>[0].</a:t>
                      </a:r>
                      <a:r>
                        <a:rPr lang="en-US" sz="1100" dirty="0" err="1"/>
                        <a:t>imshow</a:t>
                      </a:r>
                      <a:r>
                        <a:rPr lang="en-US" sz="1100" dirty="0"/>
                        <a:t>(true);             </a:t>
                      </a:r>
                      <a:r>
                        <a:rPr lang="en-US" sz="1100" dirty="0" err="1"/>
                        <a:t>axs</a:t>
                      </a:r>
                      <a:r>
                        <a:rPr lang="en-US" sz="1100" dirty="0"/>
                        <a:t>[0].</a:t>
                      </a:r>
                      <a:r>
                        <a:rPr lang="en-US" sz="1100" dirty="0" err="1"/>
                        <a:t>set_title</a:t>
                      </a:r>
                      <a:r>
                        <a:rPr lang="en-US" sz="1100" dirty="0"/>
                        <a:t>("True object")</a:t>
                      </a:r>
                    </a:p>
                    <a:p>
                      <a:r>
                        <a:rPr lang="en-US" sz="1100" dirty="0" err="1"/>
                        <a:t>axs</a:t>
                      </a:r>
                      <a:r>
                        <a:rPr lang="en-US" sz="1100" dirty="0"/>
                        <a:t>[1].</a:t>
                      </a:r>
                      <a:r>
                        <a:rPr lang="en-US" sz="1100" dirty="0" err="1"/>
                        <a:t>imshow</a:t>
                      </a:r>
                      <a:r>
                        <a:rPr lang="en-US" sz="1100" dirty="0"/>
                        <a:t>(</a:t>
                      </a:r>
                      <a:r>
                        <a:rPr lang="en-US" sz="1100" dirty="0" err="1"/>
                        <a:t>sinogram.T</a:t>
                      </a:r>
                      <a:r>
                        <a:rPr lang="en-US" sz="1100" dirty="0"/>
                        <a:t>);       </a:t>
                      </a:r>
                      <a:r>
                        <a:rPr lang="en-US" sz="1100" dirty="0" err="1"/>
                        <a:t>axs</a:t>
                      </a:r>
                      <a:r>
                        <a:rPr lang="en-US" sz="1100" dirty="0"/>
                        <a:t>[1].</a:t>
                      </a:r>
                      <a:r>
                        <a:rPr lang="en-US" sz="1100" dirty="0" err="1"/>
                        <a:t>set_title</a:t>
                      </a:r>
                      <a:r>
                        <a:rPr lang="en-US" sz="1100" dirty="0"/>
                        <a:t>("Sinogram")</a:t>
                      </a:r>
                    </a:p>
                    <a:p>
                      <a:r>
                        <a:rPr lang="en-US" sz="1100" dirty="0" err="1"/>
                        <a:t>axs</a:t>
                      </a:r>
                      <a:r>
                        <a:rPr lang="en-US" sz="1100" dirty="0"/>
                        <a:t>[2].</a:t>
                      </a:r>
                      <a:r>
                        <a:rPr lang="en-US" sz="1100" dirty="0" err="1"/>
                        <a:t>imshow</a:t>
                      </a:r>
                      <a:r>
                        <a:rPr lang="en-US" sz="1100" dirty="0"/>
                        <a:t>(</a:t>
                      </a:r>
                      <a:r>
                        <a:rPr lang="en-US" sz="1100" dirty="0" err="1"/>
                        <a:t>noisy_sinogram.T</a:t>
                      </a:r>
                      <a:r>
                        <a:rPr lang="en-US" sz="1100" dirty="0"/>
                        <a:t>); </a:t>
                      </a:r>
                      <a:r>
                        <a:rPr lang="en-US" sz="1100" dirty="0" err="1"/>
                        <a:t>axs</a:t>
                      </a:r>
                      <a:r>
                        <a:rPr lang="en-US" sz="1100" dirty="0"/>
                        <a:t>[2].</a:t>
                      </a:r>
                      <a:r>
                        <a:rPr lang="en-US" sz="1100" dirty="0" err="1"/>
                        <a:t>set_title</a:t>
                      </a:r>
                      <a:r>
                        <a:rPr lang="en-US" sz="1100" dirty="0"/>
                        <a:t>("Noisy sinogram")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# ------------------- GENERATE SINOGRAM DATA READY FOR RECONSTRUCTION -----------------------</a:t>
                      </a:r>
                    </a:p>
                    <a:p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fig, </a:t>
                      </a:r>
                      <a:r>
                        <a:rPr lang="en-US" sz="1100" dirty="0" err="1">
                          <a:solidFill>
                            <a:schemeClr val="tx1"/>
                          </a:solidFill>
                        </a:rPr>
                        <a:t>axs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 = </a:t>
                      </a:r>
                      <a:r>
                        <a:rPr lang="en-US" sz="1100" dirty="0" err="1">
                          <a:solidFill>
                            <a:schemeClr val="tx1"/>
                          </a:solidFill>
                        </a:rPr>
                        <a:t>plt.subplots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(1,3)</a:t>
                      </a:r>
                    </a:p>
                    <a:p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# Smaller total -&gt; less radioactivity -&gt; noisier data. NB: higher </a:t>
                      </a:r>
                      <a:r>
                        <a:rPr lang="en-US" sz="1100" dirty="0" err="1">
                          <a:solidFill>
                            <a:schemeClr val="tx1"/>
                          </a:solidFill>
                        </a:rPr>
                        <a:t>nxd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 -&gt; noisier data.</a:t>
                      </a:r>
                    </a:p>
                    <a:p>
                      <a:r>
                        <a:rPr lang="en-US" sz="1100" dirty="0" err="1">
                          <a:solidFill>
                            <a:schemeClr val="tx1"/>
                          </a:solidFill>
                        </a:rPr>
                        <a:t>total_activity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 = 10000.0</a:t>
                      </a:r>
                    </a:p>
                    <a:p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true *= </a:t>
                      </a:r>
                      <a:r>
                        <a:rPr lang="en-US" sz="1100" dirty="0" err="1">
                          <a:solidFill>
                            <a:schemeClr val="tx1"/>
                          </a:solidFill>
                        </a:rPr>
                        <a:t>total_activity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en-US" sz="1100" dirty="0" err="1">
                          <a:solidFill>
                            <a:schemeClr val="tx1"/>
                          </a:solidFill>
                        </a:rPr>
                        <a:t>np.sum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(true) # Make sum of true match the total radioactivity level</a:t>
                      </a:r>
                    </a:p>
                    <a:p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# A small number of angles, 48, has been chosen for speed</a:t>
                      </a:r>
                    </a:p>
                    <a:p>
                      <a:r>
                        <a:rPr lang="en-US" sz="1100" dirty="0" err="1">
                          <a:solidFill>
                            <a:schemeClr val="tx1"/>
                          </a:solidFill>
                        </a:rPr>
                        <a:t>nphid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 = 48 # Fixed number of scanner angles (independent of </a:t>
                      </a:r>
                      <a:r>
                        <a:rPr lang="en-US" sz="1100" dirty="0" err="1">
                          <a:solidFill>
                            <a:schemeClr val="tx1"/>
                          </a:solidFill>
                        </a:rPr>
                        <a:t>nxd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, and pixel size dx)</a:t>
                      </a:r>
                    </a:p>
                    <a:p>
                      <a:r>
                        <a:rPr lang="en-US" sz="1100" dirty="0" err="1">
                          <a:solidFill>
                            <a:schemeClr val="tx1"/>
                          </a:solidFill>
                        </a:rPr>
                        <a:t>azi_angles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 = </a:t>
                      </a:r>
                      <a:r>
                        <a:rPr lang="en-US" sz="1100" dirty="0" err="1">
                          <a:solidFill>
                            <a:schemeClr val="tx1"/>
                          </a:solidFill>
                        </a:rPr>
                        <a:t>np.linspace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(0.0,180.0, </a:t>
                      </a:r>
                      <a:r>
                        <a:rPr lang="en-US" sz="1100" dirty="0" err="1">
                          <a:solidFill>
                            <a:schemeClr val="tx1"/>
                          </a:solidFill>
                        </a:rPr>
                        <a:t>nphid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, endpoint=False) # Azimuthal projection angles, phi</a:t>
                      </a:r>
                    </a:p>
                    <a:p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# Do the Radon transform: forward project along parallel lines for the viewing angles</a:t>
                      </a:r>
                    </a:p>
                    <a:p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# Blur true (</a:t>
                      </a:r>
                      <a:r>
                        <a:rPr lang="el-GR" sz="1100" dirty="0">
                          <a:solidFill>
                            <a:schemeClr val="tx1"/>
                          </a:solidFill>
                        </a:rPr>
                        <a:t>σ = 2.0 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mm) before projection, &amp; blur sinogram (</a:t>
                      </a:r>
                      <a:r>
                        <a:rPr lang="el-GR" sz="1100" dirty="0">
                          <a:solidFill>
                            <a:schemeClr val="tx1"/>
                          </a:solidFill>
                        </a:rPr>
                        <a:t>σ = 2.0 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mm) after projection</a:t>
                      </a:r>
                    </a:p>
                    <a:p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# to model limited resolution &amp; avoid unrealistic perfect matches between data and models</a:t>
                      </a:r>
                    </a:p>
                    <a:p>
                      <a:r>
                        <a:rPr lang="en-US" sz="1100" dirty="0" err="1">
                          <a:solidFill>
                            <a:schemeClr val="tx1"/>
                          </a:solidFill>
                        </a:rPr>
                        <a:t>acq_sigma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 = 2.0 # </a:t>
                      </a:r>
                      <a:r>
                        <a:rPr lang="en-US" sz="1100" dirty="0" err="1">
                          <a:solidFill>
                            <a:schemeClr val="tx1"/>
                          </a:solidFill>
                        </a:rPr>
                        <a:t>acqusition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 blurring level</a:t>
                      </a:r>
                    </a:p>
                    <a:p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sinogram = smooth(radon(smooth(true, </a:t>
                      </a:r>
                      <a:r>
                        <a:rPr lang="en-US" sz="1100" dirty="0" err="1">
                          <a:solidFill>
                            <a:schemeClr val="tx1"/>
                          </a:solidFill>
                        </a:rPr>
                        <a:t>acq_sigma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/dx), </a:t>
                      </a:r>
                      <a:r>
                        <a:rPr lang="en-US" sz="1100" dirty="0" err="1">
                          <a:solidFill>
                            <a:schemeClr val="tx1"/>
                          </a:solidFill>
                        </a:rPr>
                        <a:t>azi_angles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, False), </a:t>
                      </a:r>
                      <a:r>
                        <a:rPr lang="en-US" sz="1100" dirty="0" err="1">
                          <a:solidFill>
                            <a:schemeClr val="tx1"/>
                          </a:solidFill>
                        </a:rPr>
                        <a:t>acq_sigma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/dx)</a:t>
                      </a:r>
                    </a:p>
                    <a:p>
                      <a:r>
                        <a:rPr lang="en-US" sz="1100" dirty="0" err="1">
                          <a:solidFill>
                            <a:schemeClr val="tx1"/>
                          </a:solidFill>
                        </a:rPr>
                        <a:t>nrd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 = </a:t>
                      </a:r>
                      <a:r>
                        <a:rPr lang="en-US" sz="1100" dirty="0" err="1">
                          <a:solidFill>
                            <a:schemeClr val="tx1"/>
                          </a:solidFill>
                        </a:rPr>
                        <a:t>sinogram.shape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[0]</a:t>
                      </a:r>
                    </a:p>
                    <a:p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1100" dirty="0" err="1">
                          <a:solidFill>
                            <a:schemeClr val="tx1"/>
                          </a:solidFill>
                        </a:rPr>
                        <a:t>noisy_sinogram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 = </a:t>
                      </a:r>
                      <a:r>
                        <a:rPr lang="en-US" sz="1100" dirty="0" err="1">
                          <a:solidFill>
                            <a:schemeClr val="tx1"/>
                          </a:solidFill>
                        </a:rPr>
                        <a:t>np.random.poisson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(sinogram)</a:t>
                      </a:r>
                    </a:p>
                    <a:p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1100" dirty="0" err="1">
                          <a:solidFill>
                            <a:schemeClr val="tx1"/>
                          </a:solidFill>
                        </a:rPr>
                        <a:t>axs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[0].</a:t>
                      </a:r>
                      <a:r>
                        <a:rPr lang="en-US" sz="1100" dirty="0" err="1">
                          <a:solidFill>
                            <a:schemeClr val="tx1"/>
                          </a:solidFill>
                        </a:rPr>
                        <a:t>imshow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(true);             </a:t>
                      </a:r>
                      <a:r>
                        <a:rPr lang="en-US" sz="1100" dirty="0" err="1">
                          <a:solidFill>
                            <a:schemeClr val="tx1"/>
                          </a:solidFill>
                        </a:rPr>
                        <a:t>axs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[0].</a:t>
                      </a:r>
                      <a:r>
                        <a:rPr lang="en-US" sz="1100" dirty="0" err="1">
                          <a:solidFill>
                            <a:schemeClr val="tx1"/>
                          </a:solidFill>
                        </a:rPr>
                        <a:t>set_title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("True object")</a:t>
                      </a:r>
                    </a:p>
                    <a:p>
                      <a:r>
                        <a:rPr lang="en-US" sz="1100" dirty="0" err="1">
                          <a:solidFill>
                            <a:schemeClr val="tx1"/>
                          </a:solidFill>
                        </a:rPr>
                        <a:t>axs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[1].</a:t>
                      </a:r>
                      <a:r>
                        <a:rPr lang="en-US" sz="1100" dirty="0" err="1">
                          <a:solidFill>
                            <a:schemeClr val="tx1"/>
                          </a:solidFill>
                        </a:rPr>
                        <a:t>imshow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sz="1100" dirty="0" err="1">
                          <a:solidFill>
                            <a:schemeClr val="tx1"/>
                          </a:solidFill>
                        </a:rPr>
                        <a:t>sinogram.T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);       </a:t>
                      </a:r>
                      <a:r>
                        <a:rPr lang="en-US" sz="1100" dirty="0" err="1">
                          <a:solidFill>
                            <a:schemeClr val="tx1"/>
                          </a:solidFill>
                        </a:rPr>
                        <a:t>axs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[1].</a:t>
                      </a:r>
                      <a:r>
                        <a:rPr lang="en-US" sz="1100" dirty="0" err="1">
                          <a:solidFill>
                            <a:schemeClr val="tx1"/>
                          </a:solidFill>
                        </a:rPr>
                        <a:t>set_title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("Sinogram")</a:t>
                      </a:r>
                    </a:p>
                    <a:p>
                      <a:r>
                        <a:rPr lang="en-US" sz="1100" dirty="0" err="1">
                          <a:solidFill>
                            <a:schemeClr val="tx1"/>
                          </a:solidFill>
                        </a:rPr>
                        <a:t>axs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[2].</a:t>
                      </a:r>
                      <a:r>
                        <a:rPr lang="en-US" sz="1100" dirty="0" err="1">
                          <a:solidFill>
                            <a:schemeClr val="tx1"/>
                          </a:solidFill>
                        </a:rPr>
                        <a:t>imshow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sz="1100" dirty="0" err="1">
                          <a:solidFill>
                            <a:schemeClr val="tx1"/>
                          </a:solidFill>
                        </a:rPr>
                        <a:t>noisy_sinogram.T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); </a:t>
                      </a:r>
                      <a:r>
                        <a:rPr lang="en-US" sz="1100" dirty="0" err="1">
                          <a:solidFill>
                            <a:schemeClr val="tx1"/>
                          </a:solidFill>
                        </a:rPr>
                        <a:t>axs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[2].</a:t>
                      </a:r>
                      <a:r>
                        <a:rPr lang="en-US" sz="1100" dirty="0" err="1">
                          <a:solidFill>
                            <a:schemeClr val="tx1"/>
                          </a:solidFill>
                        </a:rPr>
                        <a:t>set_title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("Noisy sinogram")</a:t>
                      </a:r>
                    </a:p>
                    <a:p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1100" dirty="0">
                          <a:solidFill>
                            <a:srgbClr val="FF0000"/>
                          </a:solidFill>
                        </a:rPr>
                        <a:t>fig, </a:t>
                      </a:r>
                      <a:r>
                        <a:rPr lang="en-US" sz="1100" dirty="0" err="1">
                          <a:solidFill>
                            <a:srgbClr val="FF0000"/>
                          </a:solidFill>
                        </a:rPr>
                        <a:t>axs</a:t>
                      </a:r>
                      <a:r>
                        <a:rPr lang="en-US" sz="1100" dirty="0">
                          <a:solidFill>
                            <a:srgbClr val="FF0000"/>
                          </a:solidFill>
                        </a:rPr>
                        <a:t> = </a:t>
                      </a:r>
                      <a:r>
                        <a:rPr lang="en-US" sz="1100" dirty="0" err="1">
                          <a:solidFill>
                            <a:srgbClr val="FF0000"/>
                          </a:solidFill>
                        </a:rPr>
                        <a:t>plt.subplots</a:t>
                      </a:r>
                      <a:r>
                        <a:rPr lang="en-US" sz="1100" dirty="0">
                          <a:solidFill>
                            <a:srgbClr val="FF0000"/>
                          </a:solidFill>
                        </a:rPr>
                        <a:t>(1,3)</a:t>
                      </a:r>
                    </a:p>
                    <a:p>
                      <a:r>
                        <a:rPr lang="en-US" sz="1100" dirty="0" err="1">
                          <a:solidFill>
                            <a:srgbClr val="FF0000"/>
                          </a:solidFill>
                        </a:rPr>
                        <a:t>bp_img</a:t>
                      </a:r>
                      <a:r>
                        <a:rPr lang="en-US" sz="1100" dirty="0">
                          <a:solidFill>
                            <a:srgbClr val="FF0000"/>
                          </a:solidFill>
                        </a:rPr>
                        <a:t> = </a:t>
                      </a:r>
                      <a:r>
                        <a:rPr lang="en-US" sz="1100" dirty="0" err="1">
                          <a:solidFill>
                            <a:srgbClr val="FF0000"/>
                          </a:solidFill>
                        </a:rPr>
                        <a:t>iradon</a:t>
                      </a:r>
                      <a:r>
                        <a:rPr lang="en-US" sz="1100" dirty="0">
                          <a:solidFill>
                            <a:srgbClr val="FF0000"/>
                          </a:solidFill>
                        </a:rPr>
                        <a:t>(sinogram, </a:t>
                      </a:r>
                      <a:r>
                        <a:rPr lang="en-US" sz="1100" dirty="0" err="1">
                          <a:solidFill>
                            <a:srgbClr val="FF0000"/>
                          </a:solidFill>
                        </a:rPr>
                        <a:t>azi_angles</a:t>
                      </a:r>
                      <a:r>
                        <a:rPr lang="en-US" sz="1100" dirty="0">
                          <a:solidFill>
                            <a:srgbClr val="FF0000"/>
                          </a:solidFill>
                        </a:rPr>
                        <a:t>, </a:t>
                      </a:r>
                      <a:r>
                        <a:rPr lang="en-US" sz="1100" dirty="0" err="1">
                          <a:solidFill>
                            <a:srgbClr val="FF0000"/>
                          </a:solidFill>
                        </a:rPr>
                        <a:t>filter_name</a:t>
                      </a:r>
                      <a:r>
                        <a:rPr lang="en-US" sz="1100" dirty="0">
                          <a:solidFill>
                            <a:srgbClr val="FF0000"/>
                          </a:solidFill>
                        </a:rPr>
                        <a:t>=None)</a:t>
                      </a:r>
                    </a:p>
                    <a:p>
                      <a:r>
                        <a:rPr lang="en-US" sz="1100" dirty="0" err="1">
                          <a:solidFill>
                            <a:srgbClr val="FF0000"/>
                          </a:solidFill>
                        </a:rPr>
                        <a:t>fbp_img</a:t>
                      </a:r>
                      <a:r>
                        <a:rPr lang="en-US" sz="1100" dirty="0">
                          <a:solidFill>
                            <a:srgbClr val="FF0000"/>
                          </a:solidFill>
                        </a:rPr>
                        <a:t> = </a:t>
                      </a:r>
                      <a:r>
                        <a:rPr lang="en-US" sz="1100" dirty="0" err="1">
                          <a:solidFill>
                            <a:srgbClr val="FF0000"/>
                          </a:solidFill>
                        </a:rPr>
                        <a:t>iradon</a:t>
                      </a:r>
                      <a:r>
                        <a:rPr lang="en-US" sz="1100" dirty="0">
                          <a:solidFill>
                            <a:srgbClr val="FF0000"/>
                          </a:solidFill>
                        </a:rPr>
                        <a:t>(sinogram, </a:t>
                      </a:r>
                      <a:r>
                        <a:rPr lang="en-US" sz="1100" dirty="0" err="1">
                          <a:solidFill>
                            <a:srgbClr val="FF0000"/>
                          </a:solidFill>
                        </a:rPr>
                        <a:t>azi_angles</a:t>
                      </a:r>
                      <a:r>
                        <a:rPr lang="en-US" sz="1100" dirty="0">
                          <a:solidFill>
                            <a:srgbClr val="FF0000"/>
                          </a:solidFill>
                        </a:rPr>
                        <a:t>, </a:t>
                      </a:r>
                      <a:r>
                        <a:rPr lang="en-US" sz="1100" dirty="0" err="1">
                          <a:solidFill>
                            <a:srgbClr val="FF0000"/>
                          </a:solidFill>
                        </a:rPr>
                        <a:t>filter_name</a:t>
                      </a:r>
                      <a:r>
                        <a:rPr lang="en-US" sz="1100" dirty="0">
                          <a:solidFill>
                            <a:srgbClr val="FF0000"/>
                          </a:solidFill>
                        </a:rPr>
                        <a:t>='ramp')</a:t>
                      </a:r>
                    </a:p>
                    <a:p>
                      <a:endParaRPr lang="en-US" sz="1100" dirty="0">
                        <a:solidFill>
                          <a:srgbClr val="FF0000"/>
                        </a:solidFill>
                      </a:endParaRPr>
                    </a:p>
                    <a:p>
                      <a:r>
                        <a:rPr lang="en-US" sz="1100" dirty="0" err="1">
                          <a:solidFill>
                            <a:srgbClr val="FF0000"/>
                          </a:solidFill>
                        </a:rPr>
                        <a:t>axs</a:t>
                      </a:r>
                      <a:r>
                        <a:rPr lang="en-US" sz="1100" dirty="0">
                          <a:solidFill>
                            <a:srgbClr val="FF0000"/>
                          </a:solidFill>
                        </a:rPr>
                        <a:t>[0].</a:t>
                      </a:r>
                      <a:r>
                        <a:rPr lang="en-US" sz="1100" dirty="0" err="1">
                          <a:solidFill>
                            <a:srgbClr val="FF0000"/>
                          </a:solidFill>
                        </a:rPr>
                        <a:t>imshow</a:t>
                      </a:r>
                      <a:r>
                        <a:rPr lang="en-US" sz="1100" dirty="0">
                          <a:solidFill>
                            <a:srgbClr val="FF0000"/>
                          </a:solidFill>
                        </a:rPr>
                        <a:t>(true);             </a:t>
                      </a:r>
                      <a:r>
                        <a:rPr lang="en-US" sz="1100" dirty="0" err="1">
                          <a:solidFill>
                            <a:srgbClr val="FF0000"/>
                          </a:solidFill>
                        </a:rPr>
                        <a:t>axs</a:t>
                      </a:r>
                      <a:r>
                        <a:rPr lang="en-US" sz="1100" dirty="0">
                          <a:solidFill>
                            <a:srgbClr val="FF0000"/>
                          </a:solidFill>
                        </a:rPr>
                        <a:t>[0].</a:t>
                      </a:r>
                      <a:r>
                        <a:rPr lang="en-US" sz="1100" dirty="0" err="1">
                          <a:solidFill>
                            <a:srgbClr val="FF0000"/>
                          </a:solidFill>
                        </a:rPr>
                        <a:t>set_title</a:t>
                      </a:r>
                      <a:r>
                        <a:rPr lang="en-US" sz="1100" dirty="0">
                          <a:solidFill>
                            <a:srgbClr val="FF0000"/>
                          </a:solidFill>
                        </a:rPr>
                        <a:t>("True object")</a:t>
                      </a:r>
                    </a:p>
                    <a:p>
                      <a:r>
                        <a:rPr lang="en-US" sz="1100" dirty="0" err="1">
                          <a:solidFill>
                            <a:srgbClr val="FF0000"/>
                          </a:solidFill>
                        </a:rPr>
                        <a:t>axs</a:t>
                      </a:r>
                      <a:r>
                        <a:rPr lang="en-US" sz="1100" dirty="0">
                          <a:solidFill>
                            <a:srgbClr val="FF0000"/>
                          </a:solidFill>
                        </a:rPr>
                        <a:t>[1].</a:t>
                      </a:r>
                      <a:r>
                        <a:rPr lang="en-US" sz="1100" dirty="0" err="1">
                          <a:solidFill>
                            <a:srgbClr val="FF0000"/>
                          </a:solidFill>
                        </a:rPr>
                        <a:t>imshow</a:t>
                      </a:r>
                      <a:r>
                        <a:rPr lang="en-US" sz="1100" dirty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en-US" sz="1100" dirty="0" err="1">
                          <a:solidFill>
                            <a:srgbClr val="FF0000"/>
                          </a:solidFill>
                        </a:rPr>
                        <a:t>bp_img</a:t>
                      </a:r>
                      <a:r>
                        <a:rPr lang="en-US" sz="1100" dirty="0">
                          <a:solidFill>
                            <a:srgbClr val="FF0000"/>
                          </a:solidFill>
                        </a:rPr>
                        <a:t>);       </a:t>
                      </a:r>
                      <a:r>
                        <a:rPr lang="en-US" sz="1100" dirty="0" err="1">
                          <a:solidFill>
                            <a:srgbClr val="FF0000"/>
                          </a:solidFill>
                        </a:rPr>
                        <a:t>axs</a:t>
                      </a:r>
                      <a:r>
                        <a:rPr lang="en-US" sz="1100" dirty="0">
                          <a:solidFill>
                            <a:srgbClr val="FF0000"/>
                          </a:solidFill>
                        </a:rPr>
                        <a:t>[1].</a:t>
                      </a:r>
                      <a:r>
                        <a:rPr lang="en-US" sz="1100" dirty="0" err="1">
                          <a:solidFill>
                            <a:srgbClr val="FF0000"/>
                          </a:solidFill>
                        </a:rPr>
                        <a:t>set_title</a:t>
                      </a:r>
                      <a:r>
                        <a:rPr lang="en-US" sz="1100" dirty="0">
                          <a:solidFill>
                            <a:srgbClr val="FF0000"/>
                          </a:solidFill>
                        </a:rPr>
                        <a:t>("Unfiltered </a:t>
                      </a:r>
                      <a:r>
                        <a:rPr lang="en-US" sz="1100" dirty="0" err="1">
                          <a:solidFill>
                            <a:srgbClr val="FF0000"/>
                          </a:solidFill>
                        </a:rPr>
                        <a:t>backprojection</a:t>
                      </a:r>
                      <a:r>
                        <a:rPr lang="en-US" sz="1100" dirty="0">
                          <a:solidFill>
                            <a:srgbClr val="FF0000"/>
                          </a:solidFill>
                        </a:rPr>
                        <a:t> (BP)")</a:t>
                      </a:r>
                    </a:p>
                    <a:p>
                      <a:r>
                        <a:rPr lang="en-US" sz="1100" dirty="0" err="1">
                          <a:solidFill>
                            <a:srgbClr val="FF0000"/>
                          </a:solidFill>
                        </a:rPr>
                        <a:t>axs</a:t>
                      </a:r>
                      <a:r>
                        <a:rPr lang="en-US" sz="1100" dirty="0">
                          <a:solidFill>
                            <a:srgbClr val="FF0000"/>
                          </a:solidFill>
                        </a:rPr>
                        <a:t>[2].</a:t>
                      </a:r>
                      <a:r>
                        <a:rPr lang="en-US" sz="1100" dirty="0" err="1">
                          <a:solidFill>
                            <a:srgbClr val="FF0000"/>
                          </a:solidFill>
                        </a:rPr>
                        <a:t>imshow</a:t>
                      </a:r>
                      <a:r>
                        <a:rPr lang="en-US" sz="1100" dirty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en-US" sz="1100" dirty="0" err="1">
                          <a:solidFill>
                            <a:srgbClr val="FF0000"/>
                          </a:solidFill>
                        </a:rPr>
                        <a:t>fbp_img</a:t>
                      </a:r>
                      <a:r>
                        <a:rPr lang="en-US" sz="1100" dirty="0">
                          <a:solidFill>
                            <a:srgbClr val="FF0000"/>
                          </a:solidFill>
                        </a:rPr>
                        <a:t>); </a:t>
                      </a:r>
                      <a:r>
                        <a:rPr lang="en-US" sz="1100" dirty="0" err="1">
                          <a:solidFill>
                            <a:srgbClr val="FF0000"/>
                          </a:solidFill>
                        </a:rPr>
                        <a:t>axs</a:t>
                      </a:r>
                      <a:r>
                        <a:rPr lang="en-US" sz="1100" dirty="0">
                          <a:solidFill>
                            <a:srgbClr val="FF0000"/>
                          </a:solidFill>
                        </a:rPr>
                        <a:t>[2].</a:t>
                      </a:r>
                      <a:r>
                        <a:rPr lang="en-US" sz="1100" dirty="0" err="1">
                          <a:solidFill>
                            <a:srgbClr val="FF0000"/>
                          </a:solidFill>
                        </a:rPr>
                        <a:t>set_title</a:t>
                      </a:r>
                      <a:r>
                        <a:rPr lang="en-US" sz="1100" dirty="0">
                          <a:solidFill>
                            <a:srgbClr val="FF0000"/>
                          </a:solidFill>
                        </a:rPr>
                        <a:t>("Filtered </a:t>
                      </a:r>
                      <a:r>
                        <a:rPr lang="en-US" sz="1100" dirty="0" err="1">
                          <a:solidFill>
                            <a:srgbClr val="FF0000"/>
                          </a:solidFill>
                        </a:rPr>
                        <a:t>backprojection</a:t>
                      </a:r>
                      <a:r>
                        <a:rPr lang="en-US" sz="1100" dirty="0">
                          <a:solidFill>
                            <a:srgbClr val="FF0000"/>
                          </a:solidFill>
                        </a:rPr>
                        <a:t> (FBP)")</a:t>
                      </a:r>
                      <a:endParaRPr lang="en-US" sz="1100" dirty="0"/>
                    </a:p>
                    <a:p>
                      <a:endParaRPr lang="en-US" sz="11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69880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917401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FDE95D-1A0A-141A-5C88-DC9AE77AFE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E88C137-0E44-8B78-6845-5F7FE89D5B03}"/>
              </a:ext>
            </a:extLst>
          </p:cNvPr>
          <p:cNvSpPr txBox="1"/>
          <p:nvPr/>
        </p:nvSpPr>
        <p:spPr>
          <a:xfrm>
            <a:off x="0" y="38555"/>
            <a:ext cx="1219200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dirty="0"/>
              <a:t>Task 2: </a:t>
            </a:r>
          </a:p>
          <a:p>
            <a:pPr algn="ctr"/>
            <a:r>
              <a:rPr lang="en-US" sz="2000" dirty="0"/>
              <a:t>Using </a:t>
            </a:r>
            <a:r>
              <a:rPr lang="en-US" sz="2000" dirty="0" err="1"/>
              <a:t>iradon</a:t>
            </a:r>
            <a:r>
              <a:rPr lang="en-US" sz="2000" dirty="0"/>
              <a:t>, for noise-free and noisy sinogram data: (1)Show a plain (unfiltered) </a:t>
            </a:r>
            <a:r>
              <a:rPr lang="en-US" sz="2000" dirty="0" err="1"/>
              <a:t>backprojected</a:t>
            </a:r>
            <a:r>
              <a:rPr lang="en-US" sz="2000" dirty="0"/>
              <a:t> image, (2) Show a filtered </a:t>
            </a:r>
            <a:r>
              <a:rPr lang="en-US" sz="2000" dirty="0" err="1"/>
              <a:t>backprojection</a:t>
            </a:r>
            <a:r>
              <a:rPr lang="en-US" sz="2000" dirty="0"/>
              <a:t> (FBP) reconstruction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0F740A11-DEFB-87C1-EC4F-1585E31CB2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1933570"/>
              </p:ext>
            </p:extLst>
          </p:nvPr>
        </p:nvGraphicFramePr>
        <p:xfrm>
          <a:off x="16137" y="1105441"/>
          <a:ext cx="12166003" cy="5580623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6287844">
                  <a:extLst>
                    <a:ext uri="{9D8B030D-6E8A-4147-A177-3AD203B41FA5}">
                      <a16:colId xmlns:a16="http://schemas.microsoft.com/office/drawing/2014/main" val="4065371173"/>
                    </a:ext>
                  </a:extLst>
                </a:gridCol>
                <a:gridCol w="5878159">
                  <a:extLst>
                    <a:ext uri="{9D8B030D-6E8A-4147-A177-3AD203B41FA5}">
                      <a16:colId xmlns:a16="http://schemas.microsoft.com/office/drawing/2014/main" val="4083766086"/>
                    </a:ext>
                  </a:extLst>
                </a:gridCol>
              </a:tblGrid>
              <a:tr h="330319"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solidFill>
                            <a:schemeClr val="tx1"/>
                          </a:solidFill>
                        </a:rPr>
                        <a:t>Result of Prof. Andrew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solidFill>
                            <a:schemeClr val="tx1"/>
                          </a:solidFill>
                        </a:rPr>
                        <a:t>Result of task 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4755837"/>
                  </a:ext>
                </a:extLst>
              </a:tr>
              <a:tr h="5250304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6988091"/>
                  </a:ext>
                </a:extLst>
              </a:tr>
            </a:tbl>
          </a:graphicData>
        </a:graphic>
      </p:graphicFrame>
      <p:pic>
        <p:nvPicPr>
          <p:cNvPr id="2" name="Picture 1">
            <a:extLst>
              <a:ext uri="{FF2B5EF4-FFF2-40B4-BE49-F238E27FC236}">
                <a16:creationId xmlns:a16="http://schemas.microsoft.com/office/drawing/2014/main" id="{3220AC89-7711-DFC0-72A8-813BEC4D2C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051" y="1597052"/>
            <a:ext cx="2366414" cy="233982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D4120E3-BBA6-F59E-6FE8-FA3D1F8FD3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35624" y="1602429"/>
            <a:ext cx="3619948" cy="233982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6137587-A699-0704-662C-386033F5559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42395" y="4141875"/>
            <a:ext cx="3729836" cy="230346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C3E8053-1823-CD8E-C667-FC4AF1AE339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38158" y="1589779"/>
            <a:ext cx="2292514" cy="234709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FB0A0E1-A809-BF51-066E-84965C378EE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84252" y="4097863"/>
            <a:ext cx="2292514" cy="236166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F22A6F2-6169-DCC6-4952-130A62A0BA3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612320" y="4097863"/>
            <a:ext cx="2192011" cy="2347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79032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E52BCA-A3A3-BDF2-8F41-BFBBF8F580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1260FB4-B06F-5644-F528-C355CEB68285}"/>
              </a:ext>
            </a:extLst>
          </p:cNvPr>
          <p:cNvSpPr txBox="1"/>
          <p:nvPr/>
        </p:nvSpPr>
        <p:spPr>
          <a:xfrm>
            <a:off x="0" y="38555"/>
            <a:ext cx="12192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dirty="0"/>
              <a:t>Task 3: </a:t>
            </a:r>
            <a:r>
              <a:rPr lang="en-US" dirty="0"/>
              <a:t>For both noise-free and noisy data, show the PRMSE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104719A-CDE0-9A9F-C177-DAA0938A27D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0699779"/>
              </p:ext>
            </p:extLst>
          </p:nvPr>
        </p:nvGraphicFramePr>
        <p:xfrm>
          <a:off x="-1" y="719666"/>
          <a:ext cx="12192000" cy="6138334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561243">
                  <a:extLst>
                    <a:ext uri="{9D8B030D-6E8A-4147-A177-3AD203B41FA5}">
                      <a16:colId xmlns:a16="http://schemas.microsoft.com/office/drawing/2014/main" val="3686762998"/>
                    </a:ext>
                  </a:extLst>
                </a:gridCol>
                <a:gridCol w="7630757">
                  <a:extLst>
                    <a:ext uri="{9D8B030D-6E8A-4147-A177-3AD203B41FA5}">
                      <a16:colId xmlns:a16="http://schemas.microsoft.com/office/drawing/2014/main" val="3856468485"/>
                    </a:ext>
                  </a:extLst>
                </a:gridCol>
              </a:tblGrid>
              <a:tr h="39067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MLEM and MLEM+PSF (noise-free)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Result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543838"/>
                  </a:ext>
                </a:extLst>
              </a:tr>
              <a:tr h="5747664">
                <a:tc>
                  <a:txBody>
                    <a:bodyPr/>
                    <a:lstStyle/>
                    <a:p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# -------------------------------------------------------------------------------------------</a:t>
                      </a:r>
                    </a:p>
                    <a:p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def </a:t>
                      </a:r>
                      <a:r>
                        <a:rPr lang="en-US" sz="11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prmse</a:t>
                      </a: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n-US" sz="11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</a:t>
                      </a: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ref):  # % root mean square error</a:t>
                      </a:r>
                    </a:p>
                    <a:p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   mask  = ref &gt; 0.0  # defines pixels to be used</a:t>
                      </a:r>
                    </a:p>
                    <a:p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   diff2 = (</a:t>
                      </a:r>
                      <a:r>
                        <a:rPr lang="en-US" sz="11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</a:t>
                      </a: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[mask] - ref[mask])**2</a:t>
                      </a:r>
                    </a:p>
                    <a:p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   ref2  = (           ref[mask])**2</a:t>
                      </a:r>
                    </a:p>
                    <a:p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   return 100.0 * (</a:t>
                      </a:r>
                      <a:r>
                        <a:rPr lang="en-US" sz="11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np.sqrt</a:t>
                      </a: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 </a:t>
                      </a:r>
                      <a:r>
                        <a:rPr lang="en-US" sz="11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np.sum</a:t>
                      </a: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(diff2) / </a:t>
                      </a:r>
                      <a:r>
                        <a:rPr lang="en-US" sz="11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np.sum</a:t>
                      </a: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(ref2) ))</a:t>
                      </a:r>
                    </a:p>
                    <a:p>
                      <a:b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# FBP reconstruction</a:t>
                      </a:r>
                    </a:p>
                    <a:p>
                      <a:r>
                        <a:rPr lang="en-US" sz="11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fbp_recon</a:t>
                      </a: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= </a:t>
                      </a:r>
                      <a:r>
                        <a:rPr lang="en-US" sz="11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iradon</a:t>
                      </a: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(sinogram, </a:t>
                      </a:r>
                      <a:r>
                        <a:rPr lang="en-US" sz="11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azi_angles</a:t>
                      </a: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circle=False)</a:t>
                      </a:r>
                    </a:p>
                    <a:p>
                      <a:b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fig, </a:t>
                      </a:r>
                      <a:r>
                        <a:rPr lang="en-US" sz="11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axs</a:t>
                      </a: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= </a:t>
                      </a:r>
                      <a:r>
                        <a:rPr lang="en-US" sz="11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plt.subplots</a:t>
                      </a: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(1,4)</a:t>
                      </a:r>
                    </a:p>
                    <a:p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prmse_array1 = [</a:t>
                      </a:r>
                      <a:r>
                        <a:rPr lang="en-US" sz="11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prmse</a:t>
                      </a: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n-US" sz="11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img</a:t>
                      </a: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true) for </a:t>
                      </a:r>
                      <a:r>
                        <a:rPr lang="en-US" sz="11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img</a:t>
                      </a: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in </a:t>
                      </a:r>
                      <a:r>
                        <a:rPr lang="en-US" sz="11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history_nf</a:t>
                      </a: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</a:p>
                    <a:p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prmse_array2 = [</a:t>
                      </a:r>
                      <a:r>
                        <a:rPr lang="en-US" sz="11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prmse</a:t>
                      </a: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n-US" sz="11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img</a:t>
                      </a: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true) for </a:t>
                      </a:r>
                      <a:r>
                        <a:rPr lang="en-US" sz="11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img</a:t>
                      </a: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in </a:t>
                      </a:r>
                      <a:r>
                        <a:rPr lang="en-US" sz="11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history_nf_PSF</a:t>
                      </a: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</a:p>
                    <a:p>
                      <a:r>
                        <a:rPr lang="en-US" sz="11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prmse_fbp</a:t>
                      </a: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   = </a:t>
                      </a:r>
                      <a:r>
                        <a:rPr lang="en-US" sz="11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prmse</a:t>
                      </a: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n-US" sz="11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fbp_recon</a:t>
                      </a: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true)</a:t>
                      </a:r>
                    </a:p>
                    <a:p>
                      <a:b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1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axs</a:t>
                      </a: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[0].</a:t>
                      </a:r>
                      <a:r>
                        <a:rPr lang="en-US" sz="11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imshow</a:t>
                      </a: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n-US" sz="11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history_nf</a:t>
                      </a: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[-1]);    </a:t>
                      </a:r>
                      <a:r>
                        <a:rPr lang="en-US" sz="11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axs</a:t>
                      </a: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[0].</a:t>
                      </a:r>
                      <a:r>
                        <a:rPr lang="en-US" sz="11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set_title</a:t>
                      </a: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("MLEM")</a:t>
                      </a:r>
                    </a:p>
                    <a:p>
                      <a:r>
                        <a:rPr lang="en-US" sz="11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axs</a:t>
                      </a: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[1].</a:t>
                      </a:r>
                      <a:r>
                        <a:rPr lang="en-US" sz="11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imshow</a:t>
                      </a: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n-US" sz="11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history_nf_PSF</a:t>
                      </a: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[-1]); </a:t>
                      </a:r>
                      <a:r>
                        <a:rPr lang="en-US" sz="11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axs</a:t>
                      </a: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[1].</a:t>
                      </a:r>
                      <a:r>
                        <a:rPr lang="en-US" sz="11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set_title</a:t>
                      </a: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("MLEM+PSF")</a:t>
                      </a:r>
                    </a:p>
                    <a:p>
                      <a:r>
                        <a:rPr lang="en-US" sz="11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axs</a:t>
                      </a: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[2].</a:t>
                      </a:r>
                      <a:r>
                        <a:rPr lang="en-US" sz="11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imshow</a:t>
                      </a: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n-US" sz="11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fbp_recon</a:t>
                      </a: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);             </a:t>
                      </a:r>
                      <a:r>
                        <a:rPr lang="en-US" sz="11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axs</a:t>
                      </a: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[2].</a:t>
                      </a:r>
                      <a:r>
                        <a:rPr lang="en-US" sz="11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set_title</a:t>
                      </a: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("FBP")</a:t>
                      </a:r>
                    </a:p>
                    <a:p>
                      <a:r>
                        <a:rPr lang="en-US" sz="11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axs</a:t>
                      </a: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[3].</a:t>
                      </a:r>
                      <a:r>
                        <a:rPr lang="en-US" sz="11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imshow</a:t>
                      </a: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(true);                  </a:t>
                      </a:r>
                      <a:r>
                        <a:rPr lang="en-US" sz="11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axs</a:t>
                      </a: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[3].</a:t>
                      </a:r>
                      <a:r>
                        <a:rPr lang="en-US" sz="11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set_title</a:t>
                      </a: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("TRUE")</a:t>
                      </a:r>
                    </a:p>
                    <a:p>
                      <a:endParaRPr lang="en-US" sz="1100" b="0" kern="12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6709270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2575108A-144A-D5A8-B8BA-A206BE2307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9937" y="1230727"/>
            <a:ext cx="4829210" cy="277179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AF5D0E6-98E0-66D2-E9CD-7FDDF05F8F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9936" y="3964869"/>
            <a:ext cx="4829211" cy="2618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65999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6E623D-5E97-617D-D484-260CAD8861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C5FB2CD-3E98-9214-83D5-BAE97A0BBE44}"/>
              </a:ext>
            </a:extLst>
          </p:cNvPr>
          <p:cNvSpPr txBox="1"/>
          <p:nvPr/>
        </p:nvSpPr>
        <p:spPr>
          <a:xfrm>
            <a:off x="0" y="38555"/>
            <a:ext cx="12192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dirty="0"/>
              <a:t>Task 3: </a:t>
            </a:r>
            <a:r>
              <a:rPr lang="en-US" dirty="0"/>
              <a:t>For both noise-free and noisy data, show the PRMSE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ABD53C69-3577-2EAD-E455-BB27BBF1DC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7868345"/>
              </p:ext>
            </p:extLst>
          </p:nvPr>
        </p:nvGraphicFramePr>
        <p:xfrm>
          <a:off x="-1" y="719666"/>
          <a:ext cx="12192000" cy="6138334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561243">
                  <a:extLst>
                    <a:ext uri="{9D8B030D-6E8A-4147-A177-3AD203B41FA5}">
                      <a16:colId xmlns:a16="http://schemas.microsoft.com/office/drawing/2014/main" val="3686762998"/>
                    </a:ext>
                  </a:extLst>
                </a:gridCol>
                <a:gridCol w="7630757">
                  <a:extLst>
                    <a:ext uri="{9D8B030D-6E8A-4147-A177-3AD203B41FA5}">
                      <a16:colId xmlns:a16="http://schemas.microsoft.com/office/drawing/2014/main" val="3856468485"/>
                    </a:ext>
                  </a:extLst>
                </a:gridCol>
              </a:tblGrid>
              <a:tr h="39067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MLEM and MLEM+PSF (noise-free)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Result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543838"/>
                  </a:ext>
                </a:extLst>
              </a:tr>
              <a:tr h="5747664">
                <a:tc>
                  <a:txBody>
                    <a:bodyPr/>
                    <a:lstStyle/>
                    <a:p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# ------------------------------------------------------------------------------------------- </a:t>
                      </a:r>
                    </a:p>
                    <a:p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def </a:t>
                      </a:r>
                      <a:r>
                        <a:rPr lang="en-US" sz="11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prmse</a:t>
                      </a: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n-US" sz="11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</a:t>
                      </a: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ref):  # % root mean square error</a:t>
                      </a:r>
                    </a:p>
                    <a:p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   mask  = ref &gt; 0.0  # defines pixels to be used</a:t>
                      </a:r>
                    </a:p>
                    <a:p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   diff2 = (</a:t>
                      </a:r>
                      <a:r>
                        <a:rPr lang="en-US" sz="11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</a:t>
                      </a: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[mask] - ref[mask])**2</a:t>
                      </a:r>
                    </a:p>
                    <a:p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   ref2  = (           ref[mask])**2</a:t>
                      </a:r>
                    </a:p>
                    <a:p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   return 100.0 * (</a:t>
                      </a:r>
                      <a:r>
                        <a:rPr lang="en-US" sz="11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np.sqrt</a:t>
                      </a: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 </a:t>
                      </a:r>
                      <a:r>
                        <a:rPr lang="en-US" sz="11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np.sum</a:t>
                      </a: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(diff2) / </a:t>
                      </a:r>
                      <a:r>
                        <a:rPr lang="en-US" sz="11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np.sum</a:t>
                      </a: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(ref2) ))</a:t>
                      </a:r>
                    </a:p>
                    <a:p>
                      <a:b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# FBP reconstruction</a:t>
                      </a:r>
                    </a:p>
                    <a:p>
                      <a:r>
                        <a:rPr lang="en-US" sz="11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fbp_recon_noisy</a:t>
                      </a: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= </a:t>
                      </a:r>
                      <a:r>
                        <a:rPr lang="en-US" sz="11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iradon</a:t>
                      </a: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n-US" sz="11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noisy_sinogram</a:t>
                      </a: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1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azi_angles</a:t>
                      </a: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circle=False)</a:t>
                      </a:r>
                    </a:p>
                    <a:p>
                      <a:b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fig, </a:t>
                      </a:r>
                      <a:r>
                        <a:rPr lang="en-US" sz="11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axs</a:t>
                      </a: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= </a:t>
                      </a:r>
                      <a:r>
                        <a:rPr lang="en-US" sz="11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plt.subplots</a:t>
                      </a: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(1,4)</a:t>
                      </a:r>
                    </a:p>
                    <a:p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prmse_array3 = [</a:t>
                      </a:r>
                      <a:r>
                        <a:rPr lang="en-US" sz="11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prmse</a:t>
                      </a: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n-US" sz="11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img</a:t>
                      </a: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true) for </a:t>
                      </a:r>
                      <a:r>
                        <a:rPr lang="en-US" sz="11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img</a:t>
                      </a: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in </a:t>
                      </a:r>
                      <a:r>
                        <a:rPr lang="en-US" sz="11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history_noisy_S</a:t>
                      </a: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</a:p>
                    <a:p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prmse_array4 = [</a:t>
                      </a:r>
                      <a:r>
                        <a:rPr lang="en-US" sz="11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prmse</a:t>
                      </a: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n-US" sz="11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img</a:t>
                      </a: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true) for </a:t>
                      </a:r>
                      <a:r>
                        <a:rPr lang="en-US" sz="11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img</a:t>
                      </a: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in </a:t>
                      </a:r>
                      <a:r>
                        <a:rPr lang="en-US" sz="11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history_noisy_S_PSF</a:t>
                      </a: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</a:p>
                    <a:p>
                      <a:r>
                        <a:rPr lang="en-US" sz="11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prmse_fbp_recon_noisy</a:t>
                      </a: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   = </a:t>
                      </a:r>
                      <a:r>
                        <a:rPr lang="en-US" sz="11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prmse</a:t>
                      </a: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n-US" sz="11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fbp_recon_noisy</a:t>
                      </a: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true)</a:t>
                      </a:r>
                    </a:p>
                    <a:p>
                      <a:b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1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axs</a:t>
                      </a: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[0].</a:t>
                      </a:r>
                      <a:r>
                        <a:rPr lang="en-US" sz="11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imshow</a:t>
                      </a: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n-US" sz="11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history_nf</a:t>
                      </a: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[-1]);    </a:t>
                      </a:r>
                      <a:r>
                        <a:rPr lang="en-US" sz="11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axs</a:t>
                      </a: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[0].</a:t>
                      </a:r>
                      <a:r>
                        <a:rPr lang="en-US" sz="11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set_title</a:t>
                      </a: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("MLEM for noisy sinogram")</a:t>
                      </a:r>
                    </a:p>
                    <a:p>
                      <a:r>
                        <a:rPr lang="en-US" sz="11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axs</a:t>
                      </a: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[1].</a:t>
                      </a:r>
                      <a:r>
                        <a:rPr lang="en-US" sz="11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imshow</a:t>
                      </a: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n-US" sz="11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history_nf_PSF</a:t>
                      </a: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[-1]); </a:t>
                      </a:r>
                      <a:r>
                        <a:rPr lang="en-US" sz="11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axs</a:t>
                      </a: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[1].</a:t>
                      </a:r>
                      <a:r>
                        <a:rPr lang="en-US" sz="11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set_title</a:t>
                      </a: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("MLEM+PSF for noisy sinogram")</a:t>
                      </a:r>
                    </a:p>
                    <a:p>
                      <a:r>
                        <a:rPr lang="en-US" sz="11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axs</a:t>
                      </a: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[2].</a:t>
                      </a:r>
                      <a:r>
                        <a:rPr lang="en-US" sz="11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imshow</a:t>
                      </a: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n-US" sz="11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fbp_recon_noisy</a:t>
                      </a: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);             </a:t>
                      </a:r>
                      <a:r>
                        <a:rPr lang="en-US" sz="11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axs</a:t>
                      </a: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[2].</a:t>
                      </a:r>
                      <a:r>
                        <a:rPr lang="en-US" sz="11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set_title</a:t>
                      </a: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("FBP for noisy sinogram")</a:t>
                      </a:r>
                    </a:p>
                    <a:p>
                      <a:r>
                        <a:rPr lang="en-US" sz="11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axs</a:t>
                      </a: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[3].</a:t>
                      </a:r>
                      <a:r>
                        <a:rPr lang="en-US" sz="11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imshow</a:t>
                      </a: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(true);                  </a:t>
                      </a:r>
                      <a:r>
                        <a:rPr lang="en-US" sz="11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axs</a:t>
                      </a: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[3].</a:t>
                      </a:r>
                      <a:r>
                        <a:rPr lang="en-US" sz="11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set_title</a:t>
                      </a: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("TRUE")</a:t>
                      </a:r>
                    </a:p>
                    <a:p>
                      <a:endParaRPr lang="en-US" sz="1100" b="0" kern="12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6709270"/>
                  </a:ext>
                </a:extLst>
              </a:tr>
            </a:tbl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76A21F9B-6802-1A98-6762-3EE22B0D51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38859" y="1333338"/>
            <a:ext cx="4928588" cy="263622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05832B2-2C35-B5F6-1F60-1E86B7AD71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48384" y="3962257"/>
            <a:ext cx="4919037" cy="2626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00798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E48DE8-3F5B-CA32-2AC4-91A94FFA59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DDFA3C0-8FE6-1061-8AA2-FDBD9296F97B}"/>
              </a:ext>
            </a:extLst>
          </p:cNvPr>
          <p:cNvSpPr txBox="1"/>
          <p:nvPr/>
        </p:nvSpPr>
        <p:spPr>
          <a:xfrm>
            <a:off x="0" y="38555"/>
            <a:ext cx="12192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dirty="0"/>
              <a:t>Task 3: </a:t>
            </a:r>
            <a:r>
              <a:rPr lang="en-US" dirty="0"/>
              <a:t>For both noise-free and noisy data, show the PRMSE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C5F76D31-1670-D8EB-7ED2-8ACFD8E26D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3900620"/>
              </p:ext>
            </p:extLst>
          </p:nvPr>
        </p:nvGraphicFramePr>
        <p:xfrm>
          <a:off x="-1" y="719666"/>
          <a:ext cx="12192000" cy="6147764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845860">
                  <a:extLst>
                    <a:ext uri="{9D8B030D-6E8A-4147-A177-3AD203B41FA5}">
                      <a16:colId xmlns:a16="http://schemas.microsoft.com/office/drawing/2014/main" val="3686762998"/>
                    </a:ext>
                  </a:extLst>
                </a:gridCol>
                <a:gridCol w="8346140">
                  <a:extLst>
                    <a:ext uri="{9D8B030D-6E8A-4147-A177-3AD203B41FA5}">
                      <a16:colId xmlns:a16="http://schemas.microsoft.com/office/drawing/2014/main" val="3856468485"/>
                    </a:ext>
                  </a:extLst>
                </a:gridCol>
              </a:tblGrid>
              <a:tr h="86641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PRMSE for both</a:t>
                      </a:r>
                      <a:r>
                        <a:rPr lang="en-US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1" dirty="0">
                          <a:solidFill>
                            <a:schemeClr val="tx1"/>
                          </a:solidFill>
                        </a:rPr>
                        <a:t>noise-free and noisy data, show the PRMSE</a:t>
                      </a:r>
                      <a:endParaRPr lang="en-US" sz="18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i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tx1"/>
                          </a:solidFill>
                        </a:rPr>
                        <a:t>Result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543838"/>
                  </a:ext>
                </a:extLst>
              </a:tr>
              <a:tr h="5233364">
                <a:tc>
                  <a:txBody>
                    <a:bodyPr/>
                    <a:lstStyle/>
                    <a:p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# 1) For both noise-free and noisy data, show the PRMSE</a:t>
                      </a:r>
                    </a:p>
                    <a:p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fig, (ax1, ax2) = </a:t>
                      </a:r>
                      <a:r>
                        <a:rPr lang="en-US" sz="11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plt.subplots</a:t>
                      </a: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(1, 2, </a:t>
                      </a:r>
                      <a:r>
                        <a:rPr lang="en-US" sz="11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figsize</a:t>
                      </a: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=(14,5))</a:t>
                      </a:r>
                    </a:p>
                    <a:p>
                      <a:b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# --- Noise-free ---</a:t>
                      </a:r>
                    </a:p>
                    <a:p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ax1.plot(range(</a:t>
                      </a:r>
                      <a:r>
                        <a:rPr lang="en-US" sz="11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len</a:t>
                      </a: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(prmse_array1)), prmse_array1, label='MLEM')</a:t>
                      </a:r>
                    </a:p>
                    <a:p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ax1.plot(range(</a:t>
                      </a:r>
                      <a:r>
                        <a:rPr lang="en-US" sz="11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len</a:t>
                      </a: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(prmse_array2)), prmse_array2, label='MLEM+PSF')</a:t>
                      </a:r>
                    </a:p>
                    <a:p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ax1.axhline(y=</a:t>
                      </a:r>
                      <a:r>
                        <a:rPr lang="en-US" sz="11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prmse_fbp</a:t>
                      </a: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1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linestyle</a:t>
                      </a: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='--', color='red', label='FBP')</a:t>
                      </a:r>
                    </a:p>
                    <a:p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ax1.set_title('Noise-free')</a:t>
                      </a:r>
                    </a:p>
                    <a:p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ax1.set_xlabel('Iteration')</a:t>
                      </a:r>
                    </a:p>
                    <a:p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ax1.set_ylabel('PRMSE (%)')</a:t>
                      </a:r>
                    </a:p>
                    <a:p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ax1.legend()</a:t>
                      </a:r>
                    </a:p>
                    <a:p>
                      <a:b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# --- Noisy ---</a:t>
                      </a:r>
                    </a:p>
                    <a:p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ax2.plot(range(</a:t>
                      </a:r>
                      <a:r>
                        <a:rPr lang="en-US" sz="11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len</a:t>
                      </a: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(prmse_array3)), prmse_array3, label='MLEM noisy')</a:t>
                      </a:r>
                    </a:p>
                    <a:p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ax2.plot(range(</a:t>
                      </a:r>
                      <a:r>
                        <a:rPr lang="en-US" sz="11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len</a:t>
                      </a: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(prmse_array4)), prmse_array4, label='MLEM+PSF noisy')</a:t>
                      </a:r>
                    </a:p>
                    <a:p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ax2.axhline(y=</a:t>
                      </a:r>
                      <a:r>
                        <a:rPr lang="en-US" sz="11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prmse_fbp_recon_noisy</a:t>
                      </a: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1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linestyle</a:t>
                      </a: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='--', color='red', label='FBP')</a:t>
                      </a:r>
                    </a:p>
                    <a:p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ax2.set_title('Noisy')</a:t>
                      </a:r>
                    </a:p>
                    <a:p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ax2.set_xlabel('Iteration')</a:t>
                      </a:r>
                    </a:p>
                    <a:p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ax2.set_ylabel('PRMSE (%)')</a:t>
                      </a:r>
                    </a:p>
                    <a:p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ax2.legend()</a:t>
                      </a:r>
                    </a:p>
                    <a:p>
                      <a:b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1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plt.tight_layout</a:t>
                      </a: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()</a:t>
                      </a:r>
                    </a:p>
                    <a:p>
                      <a:r>
                        <a:rPr lang="en-US" sz="11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plt.show</a:t>
                      </a: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()</a:t>
                      </a:r>
                    </a:p>
                    <a:p>
                      <a:endParaRPr lang="en-US" sz="1100" b="0" kern="12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6709270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8E2AC91D-7B2E-0BAF-F064-36FC52B038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0377" y="1654701"/>
            <a:ext cx="4068768" cy="274672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45E40F1-139A-37AC-6B13-3BF353F921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0051" y="3756679"/>
            <a:ext cx="4338917" cy="3062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6730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40A89F-F4ED-8414-2C1D-0C0D6562DB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6685E77-BF6F-0D62-7F0A-4A9B5C1AEEBE}"/>
              </a:ext>
            </a:extLst>
          </p:cNvPr>
          <p:cNvSpPr txBox="1"/>
          <p:nvPr/>
        </p:nvSpPr>
        <p:spPr>
          <a:xfrm>
            <a:off x="0" y="38555"/>
            <a:ext cx="12192000" cy="6771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dirty="0"/>
              <a:t>Task 3: </a:t>
            </a:r>
            <a:r>
              <a:rPr lang="en-US" dirty="0">
                <a:solidFill>
                  <a:schemeClr val="dk1"/>
                </a:solidFill>
              </a:rPr>
              <a:t>Show profiles through all the reconstructed images, compared to the true</a:t>
            </a:r>
          </a:p>
          <a:p>
            <a:pPr algn="ctr"/>
            <a:endParaRPr lang="en-US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1CA72C01-9C90-8778-2ABF-111D0F62A3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9641562"/>
              </p:ext>
            </p:extLst>
          </p:nvPr>
        </p:nvGraphicFramePr>
        <p:xfrm>
          <a:off x="0" y="438664"/>
          <a:ext cx="12192000" cy="6960437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996005">
                  <a:extLst>
                    <a:ext uri="{9D8B030D-6E8A-4147-A177-3AD203B41FA5}">
                      <a16:colId xmlns:a16="http://schemas.microsoft.com/office/drawing/2014/main" val="3686762998"/>
                    </a:ext>
                  </a:extLst>
                </a:gridCol>
                <a:gridCol w="9195995">
                  <a:extLst>
                    <a:ext uri="{9D8B030D-6E8A-4147-A177-3AD203B41FA5}">
                      <a16:colId xmlns:a16="http://schemas.microsoft.com/office/drawing/2014/main" val="3856468485"/>
                    </a:ext>
                  </a:extLst>
                </a:gridCol>
              </a:tblGrid>
              <a:tr h="41095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chemeClr val="dk1"/>
                          </a:solidFill>
                        </a:rPr>
                        <a:t>Show profiles through all the reconstructed images, compared to the true</a:t>
                      </a:r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tx1"/>
                          </a:solidFill>
                        </a:rPr>
                        <a:t>Result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543838"/>
                  </a:ext>
                </a:extLst>
              </a:tr>
              <a:tr h="6046037">
                <a:tc>
                  <a:txBody>
                    <a:bodyPr/>
                    <a:lstStyle/>
                    <a:p>
                      <a:endParaRPr lang="en-US" sz="11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rows = </a:t>
                      </a:r>
                      <a:r>
                        <a:rPr lang="en-US" sz="11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np.arange</a:t>
                      </a: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(1, 200)  </a:t>
                      </a:r>
                      <a:b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def </a:t>
                      </a:r>
                      <a:r>
                        <a:rPr lang="en-US" sz="11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mean_profile</a:t>
                      </a: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(image, rows):</a:t>
                      </a:r>
                    </a:p>
                    <a:p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   return </a:t>
                      </a:r>
                      <a:r>
                        <a:rPr lang="en-US" sz="11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np.mean</a:t>
                      </a: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(image[rows, :], axis=0)</a:t>
                      </a:r>
                    </a:p>
                    <a:p>
                      <a:r>
                        <a:rPr lang="en-US" sz="11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true_profile</a:t>
                      </a: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= </a:t>
                      </a:r>
                      <a:r>
                        <a:rPr lang="en-US" sz="11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mean_profile</a:t>
                      </a: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(true, rows)</a:t>
                      </a:r>
                    </a:p>
                    <a:p>
                      <a:r>
                        <a:rPr lang="en-US" sz="11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mlem_profile</a:t>
                      </a: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= </a:t>
                      </a:r>
                      <a:r>
                        <a:rPr lang="en-US" sz="11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mean_profile</a:t>
                      </a: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n-US" sz="11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history_nf</a:t>
                      </a: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[-1], rows)</a:t>
                      </a:r>
                    </a:p>
                    <a:p>
                      <a:r>
                        <a:rPr lang="en-US" sz="11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mlem_psf_profile</a:t>
                      </a: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= </a:t>
                      </a:r>
                      <a:r>
                        <a:rPr lang="en-US" sz="11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mean_profile</a:t>
                      </a: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n-US" sz="11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history_nf_PSF</a:t>
                      </a: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[-1], rows)</a:t>
                      </a:r>
                    </a:p>
                    <a:p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#fbp_profile = </a:t>
                      </a:r>
                      <a:r>
                        <a:rPr lang="en-US" sz="11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mean_profile</a:t>
                      </a: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n-US" sz="11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fbp_recon_noisy</a:t>
                      </a: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rows)</a:t>
                      </a:r>
                    </a:p>
                    <a:p>
                      <a:r>
                        <a:rPr lang="en-US" sz="11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plt.figure</a:t>
                      </a: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()</a:t>
                      </a:r>
                    </a:p>
                    <a:p>
                      <a:r>
                        <a:rPr lang="en-US" sz="11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plt.plot</a:t>
                      </a: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n-US" sz="11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true_profile</a:t>
                      </a: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label='True', linewidth=2)</a:t>
                      </a:r>
                    </a:p>
                    <a:p>
                      <a:r>
                        <a:rPr lang="en-US" sz="11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plt.plot</a:t>
                      </a: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n-US" sz="11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mlem_profile</a:t>
                      </a: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label='MLEM', linewidth=2)</a:t>
                      </a:r>
                    </a:p>
                    <a:p>
                      <a:r>
                        <a:rPr lang="en-US" sz="11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plt.plot</a:t>
                      </a: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n-US" sz="11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mlem_psf_profile</a:t>
                      </a: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label='MLEM+PSF', linewidth=2)</a:t>
                      </a:r>
                    </a:p>
                    <a:p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#plt.plot(fbp_profile, label='FBP', linewidth=2)</a:t>
                      </a:r>
                    </a:p>
                    <a:p>
                      <a:r>
                        <a:rPr lang="en-US" sz="11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plt.xlabel</a:t>
                      </a: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('Pixel index')</a:t>
                      </a:r>
                    </a:p>
                    <a:p>
                      <a:r>
                        <a:rPr lang="en-US" sz="11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plt.ylabel</a:t>
                      </a: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('Intensity')</a:t>
                      </a:r>
                    </a:p>
                    <a:p>
                      <a:r>
                        <a:rPr lang="en-US" sz="11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plt.title</a:t>
                      </a: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n-US" sz="11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f'Mean</a:t>
                      </a: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profile across rows {rows[0]} to {rows[-1]}')</a:t>
                      </a:r>
                    </a:p>
                    <a:p>
                      <a:r>
                        <a:rPr lang="en-US" sz="11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plt.legend</a:t>
                      </a: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()</a:t>
                      </a:r>
                    </a:p>
                    <a:p>
                      <a:r>
                        <a:rPr lang="en-US" sz="11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plt.grid</a:t>
                      </a: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(True)</a:t>
                      </a:r>
                    </a:p>
                    <a:p>
                      <a:r>
                        <a:rPr lang="en-US" sz="11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plt.show</a:t>
                      </a:r>
                      <a:r>
                        <a:rPr lang="en-US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()</a:t>
                      </a:r>
                    </a:p>
                    <a:p>
                      <a:endParaRPr lang="en-US" sz="1100" b="0" kern="12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6709270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4C85D17D-B5C8-E969-7984-3712E4E383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38680" y="1553299"/>
            <a:ext cx="9115667" cy="4083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97828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2841</Words>
  <Application>Microsoft Office PowerPoint</Application>
  <PresentationFormat>Widescreen</PresentationFormat>
  <Paragraphs>223</Paragraphs>
  <Slides>10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 Michu</dc:creator>
  <cp:lastModifiedBy>A Michu</cp:lastModifiedBy>
  <cp:revision>4</cp:revision>
  <dcterms:created xsi:type="dcterms:W3CDTF">2025-08-16T16:41:14Z</dcterms:created>
  <dcterms:modified xsi:type="dcterms:W3CDTF">2025-08-17T18:08:17Z</dcterms:modified>
</cp:coreProperties>
</file>