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753600" cy="7315200"/>
  <p:notesSz cx="6858000" cy="9144000"/>
  <p:embeddedFontLst>
    <p:embeddedFont>
      <p:font typeface="Montserrat" panose="00000500000000000000" pitchFamily="2" charset="0"/>
      <p:regular r:id="rId9"/>
      <p:bold r:id="rId10"/>
      <p:italic r:id="rId11"/>
      <p:boldItalic r:id="rId12"/>
    </p:embeddedFont>
    <p:embeddedFont>
      <p:font typeface="Montserrat Bold" panose="00000800000000000000" charset="0"/>
      <p:regular r:id="rId13"/>
    </p:embeddedFont>
    <p:embeddedFont>
      <p:font typeface="Montserrat Italics" panose="020B0604020202020204" charset="0"/>
      <p:regular r:id="rId14"/>
    </p:embeddedFont>
    <p:embeddedFont>
      <p:font typeface="Poppins Bold" panose="020B0604020202020204" charset="0"/>
      <p:regular r:id="rId1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85" d="100"/>
          <a:sy n="85" d="100"/>
        </p:scale>
        <p:origin x="1214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290336" y="4613656"/>
            <a:ext cx="10558268" cy="1627500"/>
            <a:chOff x="0" y="0"/>
            <a:chExt cx="4052810" cy="624719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4052810" cy="624719"/>
            </a:xfrm>
            <a:custGeom>
              <a:avLst/>
              <a:gdLst/>
              <a:ahLst/>
              <a:cxnLst/>
              <a:rect l="l" t="t" r="r" b="b"/>
              <a:pathLst>
                <a:path w="4052810" h="624719">
                  <a:moveTo>
                    <a:pt x="203200" y="0"/>
                  </a:moveTo>
                  <a:lnTo>
                    <a:pt x="4052810" y="0"/>
                  </a:lnTo>
                  <a:lnTo>
                    <a:pt x="3849610" y="624719"/>
                  </a:lnTo>
                  <a:lnTo>
                    <a:pt x="0" y="624719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01600" y="-28575"/>
              <a:ext cx="3849610" cy="65329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202404" y="-202299"/>
            <a:ext cx="3738855" cy="5898903"/>
            <a:chOff x="0" y="0"/>
            <a:chExt cx="1435166" cy="2264304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35166" cy="2264304"/>
            </a:xfrm>
            <a:custGeom>
              <a:avLst/>
              <a:gdLst/>
              <a:ahLst/>
              <a:cxnLst/>
              <a:rect l="l" t="t" r="r" b="b"/>
              <a:pathLst>
                <a:path w="1435166" h="2264304">
                  <a:moveTo>
                    <a:pt x="203200" y="0"/>
                  </a:moveTo>
                  <a:lnTo>
                    <a:pt x="1435166" y="0"/>
                  </a:lnTo>
                  <a:lnTo>
                    <a:pt x="1231966" y="2264304"/>
                  </a:lnTo>
                  <a:lnTo>
                    <a:pt x="0" y="2264304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101600" y="-28575"/>
              <a:ext cx="1231966" cy="229287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-1114409" y="-202299"/>
            <a:ext cx="4298983" cy="5206925"/>
            <a:chOff x="0" y="0"/>
            <a:chExt cx="812800" cy="984463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984463"/>
            </a:xfrm>
            <a:custGeom>
              <a:avLst/>
              <a:gdLst/>
              <a:ahLst/>
              <a:cxnLst/>
              <a:rect l="l" t="t" r="r" b="b"/>
              <a:pathLst>
                <a:path w="812800" h="984463">
                  <a:moveTo>
                    <a:pt x="812800" y="492231"/>
                  </a:moveTo>
                  <a:lnTo>
                    <a:pt x="609600" y="984463"/>
                  </a:lnTo>
                  <a:lnTo>
                    <a:pt x="203200" y="984463"/>
                  </a:lnTo>
                  <a:lnTo>
                    <a:pt x="0" y="492231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492231"/>
                  </a:lnTo>
                  <a:close/>
                </a:path>
              </a:pathLst>
            </a:custGeom>
            <a:blipFill>
              <a:blip r:embed="rId2"/>
              <a:stretch>
                <a:fillRect t="-11960" b="-11960"/>
              </a:stretch>
            </a:blipFill>
            <a:ln w="152400" cap="sq">
              <a:solidFill>
                <a:srgbClr val="FFFFFF"/>
              </a:solidFill>
              <a:prstDash val="solid"/>
              <a:miter/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731520" y="2401163"/>
            <a:ext cx="3541931" cy="3043847"/>
            <a:chOff x="0" y="0"/>
            <a:chExt cx="812800" cy="6985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blipFill>
              <a:blip r:embed="rId3"/>
              <a:stretch>
                <a:fillRect t="-27575" b="-27575"/>
              </a:stretch>
            </a:blipFill>
            <a:ln w="152400" cap="sq">
              <a:solidFill>
                <a:srgbClr val="FFFFFF"/>
              </a:solidFill>
              <a:prstDash val="solid"/>
              <a:miter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-542135" y="6241156"/>
            <a:ext cx="8684407" cy="544552"/>
            <a:chOff x="0" y="0"/>
            <a:chExt cx="3333525" cy="209027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3333525" cy="209027"/>
            </a:xfrm>
            <a:custGeom>
              <a:avLst/>
              <a:gdLst/>
              <a:ahLst/>
              <a:cxnLst/>
              <a:rect l="l" t="t" r="r" b="b"/>
              <a:pathLst>
                <a:path w="3333525" h="209027">
                  <a:moveTo>
                    <a:pt x="203200" y="0"/>
                  </a:moveTo>
                  <a:lnTo>
                    <a:pt x="3333525" y="0"/>
                  </a:lnTo>
                  <a:lnTo>
                    <a:pt x="3130325" y="209027"/>
                  </a:lnTo>
                  <a:lnTo>
                    <a:pt x="0" y="209027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01600" y="-28575"/>
              <a:ext cx="3130325" cy="23760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sp>
        <p:nvSpPr>
          <p:cNvPr id="15" name="Freeform 15"/>
          <p:cNvSpPr/>
          <p:nvPr/>
        </p:nvSpPr>
        <p:spPr>
          <a:xfrm>
            <a:off x="8142272" y="214511"/>
            <a:ext cx="1312330" cy="1240057"/>
          </a:xfrm>
          <a:custGeom>
            <a:avLst/>
            <a:gdLst/>
            <a:ahLst/>
            <a:cxnLst/>
            <a:rect l="l" t="t" r="r" b="b"/>
            <a:pathLst>
              <a:path w="1312330" h="1240057">
                <a:moveTo>
                  <a:pt x="0" y="0"/>
                </a:moveTo>
                <a:lnTo>
                  <a:pt x="1312330" y="0"/>
                </a:lnTo>
                <a:lnTo>
                  <a:pt x="1312330" y="1240057"/>
                </a:lnTo>
                <a:lnTo>
                  <a:pt x="0" y="124005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4117681" y="1580560"/>
            <a:ext cx="5132999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787"/>
              </a:lnSpc>
            </a:pPr>
            <a:r>
              <a:rPr lang="en-US" sz="9823" b="1" dirty="0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THAO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4576931" y="5241479"/>
            <a:ext cx="5181151" cy="38068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220"/>
              </a:lnSpc>
            </a:pPr>
            <a:r>
              <a:rPr lang="en-US" sz="2300" i="1" dirty="0">
                <a:solidFill>
                  <a:srgbClr val="FFFFFF"/>
                </a:solidFill>
                <a:latin typeface="Montserrat Italics"/>
                <a:ea typeface="Montserrat Italics"/>
                <a:cs typeface="Montserrat Italics"/>
                <a:sym typeface="Montserrat Italics"/>
              </a:rPr>
              <a:t>Email: thao.mt.hust@gmail.com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3892998" y="2949621"/>
            <a:ext cx="5793927" cy="2406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960"/>
              </a:lnSpc>
            </a:pPr>
            <a:r>
              <a:rPr lang="en-US" sz="1400" i="1">
                <a:solidFill>
                  <a:srgbClr val="000000"/>
                </a:solidFill>
                <a:latin typeface="Montserrat Italics"/>
                <a:ea typeface="Montserrat Italics"/>
                <a:cs typeface="Montserrat Italics"/>
                <a:sym typeface="Montserrat Italics"/>
              </a:rPr>
              <a:t>Just a few things about what I am doing - Medical Physicist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4876800" y="-2512147"/>
            <a:ext cx="5640358" cy="4842073"/>
            <a:chOff x="0" y="0"/>
            <a:chExt cx="2246539" cy="1928584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246539" cy="1928584"/>
            </a:xfrm>
            <a:custGeom>
              <a:avLst/>
              <a:gdLst/>
              <a:ahLst/>
              <a:cxnLst/>
              <a:rect l="l" t="t" r="r" b="b"/>
              <a:pathLst>
                <a:path w="2246539" h="1928584">
                  <a:moveTo>
                    <a:pt x="203200" y="0"/>
                  </a:moveTo>
                  <a:lnTo>
                    <a:pt x="2246539" y="0"/>
                  </a:lnTo>
                  <a:lnTo>
                    <a:pt x="2043339" y="1928584"/>
                  </a:lnTo>
                  <a:lnTo>
                    <a:pt x="0" y="1928584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01600" y="-28575"/>
              <a:ext cx="2043339" cy="195715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5524777" y="-91111"/>
            <a:ext cx="3497303" cy="3611497"/>
            <a:chOff x="0" y="0"/>
            <a:chExt cx="966048" cy="997591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966048" cy="997591"/>
            </a:xfrm>
            <a:custGeom>
              <a:avLst/>
              <a:gdLst/>
              <a:ahLst/>
              <a:cxnLst/>
              <a:rect l="l" t="t" r="r" b="b"/>
              <a:pathLst>
                <a:path w="966048" h="997591">
                  <a:moveTo>
                    <a:pt x="483024" y="0"/>
                  </a:moveTo>
                  <a:cubicBezTo>
                    <a:pt x="216257" y="0"/>
                    <a:pt x="0" y="223318"/>
                    <a:pt x="0" y="498796"/>
                  </a:cubicBezTo>
                  <a:cubicBezTo>
                    <a:pt x="0" y="774273"/>
                    <a:pt x="216257" y="997591"/>
                    <a:pt x="483024" y="997591"/>
                  </a:cubicBezTo>
                  <a:cubicBezTo>
                    <a:pt x="749791" y="997591"/>
                    <a:pt x="966048" y="774273"/>
                    <a:pt x="966048" y="498796"/>
                  </a:cubicBezTo>
                  <a:cubicBezTo>
                    <a:pt x="966048" y="223318"/>
                    <a:pt x="749791" y="0"/>
                    <a:pt x="483024" y="0"/>
                  </a:cubicBezTo>
                  <a:close/>
                </a:path>
              </a:pathLst>
            </a:custGeom>
            <a:blipFill>
              <a:blip r:embed="rId2"/>
              <a:stretch>
                <a:fillRect t="-27008" b="-27008"/>
              </a:stretch>
            </a:blipFill>
            <a:ln w="104775" cap="sq">
              <a:solidFill>
                <a:srgbClr val="FFFFFF"/>
              </a:solidFill>
              <a:prstDash val="solid"/>
              <a:miter/>
            </a:ln>
          </p:spPr>
        </p:sp>
      </p:grpSp>
      <p:grpSp>
        <p:nvGrpSpPr>
          <p:cNvPr id="7" name="Group 7"/>
          <p:cNvGrpSpPr/>
          <p:nvPr/>
        </p:nvGrpSpPr>
        <p:grpSpPr>
          <a:xfrm>
            <a:off x="1029776" y="5961760"/>
            <a:ext cx="9487382" cy="621920"/>
            <a:chOff x="0" y="0"/>
            <a:chExt cx="3641748" cy="238725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641748" cy="238725"/>
            </a:xfrm>
            <a:custGeom>
              <a:avLst/>
              <a:gdLst/>
              <a:ahLst/>
              <a:cxnLst/>
              <a:rect l="l" t="t" r="r" b="b"/>
              <a:pathLst>
                <a:path w="3641748" h="238725">
                  <a:moveTo>
                    <a:pt x="203200" y="0"/>
                  </a:moveTo>
                  <a:lnTo>
                    <a:pt x="3641748" y="0"/>
                  </a:lnTo>
                  <a:lnTo>
                    <a:pt x="3438548" y="238725"/>
                  </a:lnTo>
                  <a:lnTo>
                    <a:pt x="0" y="238725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101600" y="-28575"/>
              <a:ext cx="3438548" cy="2673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029776" y="1018532"/>
            <a:ext cx="3223368" cy="22002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8405"/>
              </a:lnSpc>
            </a:pPr>
            <a:r>
              <a:rPr lang="en-US" sz="7004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ABOUT ME</a:t>
            </a:r>
          </a:p>
        </p:txBody>
      </p:sp>
      <p:sp>
        <p:nvSpPr>
          <p:cNvPr id="11" name="Freeform 11"/>
          <p:cNvSpPr/>
          <p:nvPr/>
        </p:nvSpPr>
        <p:spPr>
          <a:xfrm>
            <a:off x="2743805" y="2329925"/>
            <a:ext cx="413887" cy="693950"/>
          </a:xfrm>
          <a:custGeom>
            <a:avLst/>
            <a:gdLst/>
            <a:ahLst/>
            <a:cxnLst/>
            <a:rect l="l" t="t" r="r" b="b"/>
            <a:pathLst>
              <a:path w="413887" h="693950">
                <a:moveTo>
                  <a:pt x="0" y="0"/>
                </a:moveTo>
                <a:lnTo>
                  <a:pt x="413887" y="0"/>
                </a:lnTo>
                <a:lnTo>
                  <a:pt x="413887" y="693950"/>
                </a:lnTo>
                <a:lnTo>
                  <a:pt x="0" y="69395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16352"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3157692" y="2329925"/>
            <a:ext cx="413887" cy="693950"/>
          </a:xfrm>
          <a:custGeom>
            <a:avLst/>
            <a:gdLst/>
            <a:ahLst/>
            <a:cxnLst/>
            <a:rect l="l" t="t" r="r" b="b"/>
            <a:pathLst>
              <a:path w="413887" h="693950">
                <a:moveTo>
                  <a:pt x="0" y="0"/>
                </a:moveTo>
                <a:lnTo>
                  <a:pt x="413887" y="0"/>
                </a:lnTo>
                <a:lnTo>
                  <a:pt x="413887" y="693950"/>
                </a:lnTo>
                <a:lnTo>
                  <a:pt x="0" y="69395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-216352"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029776" y="3789227"/>
            <a:ext cx="7408280" cy="15798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88546" lvl="1" indent="-194273" algn="just">
              <a:lnSpc>
                <a:spcPts val="2519"/>
              </a:lnSpc>
              <a:buFont typeface="Arial"/>
              <a:buChar char="•"/>
            </a:pPr>
            <a:r>
              <a:rPr lang="en-US" sz="1799" dirty="0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Full Name: Mai </a:t>
            </a:r>
            <a:r>
              <a:rPr lang="en-US" sz="1799" dirty="0" err="1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Thị</a:t>
            </a:r>
            <a:r>
              <a:rPr lang="en-US" sz="1799" dirty="0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r>
              <a:rPr lang="en-US" sz="1799" dirty="0" err="1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Thảo</a:t>
            </a:r>
            <a:endParaRPr lang="en-US" sz="1799" dirty="0">
              <a:solidFill>
                <a:srgbClr val="545454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388546" lvl="1" indent="-194273" algn="just">
              <a:lnSpc>
                <a:spcPts val="2519"/>
              </a:lnSpc>
              <a:buFont typeface="Arial"/>
              <a:buChar char="•"/>
            </a:pPr>
            <a:r>
              <a:rPr lang="en-US" sz="1799" dirty="0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Graduated from HUST (Nuclear Engineering, 2019) &amp; Chonnam National University (Biomedical Engineering, 2021)</a:t>
            </a:r>
          </a:p>
          <a:p>
            <a:pPr marL="388546" lvl="1" indent="-194273" algn="just">
              <a:lnSpc>
                <a:spcPts val="2519"/>
              </a:lnSpc>
              <a:buFont typeface="Arial"/>
              <a:buChar char="•"/>
            </a:pPr>
            <a:r>
              <a:rPr lang="en-US" sz="1799" dirty="0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Currently working as a Medical Physicist at Phuc Thinh General Hospital (Thanh Hoa)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138110" y="-115040"/>
            <a:ext cx="3767941" cy="7430240"/>
            <a:chOff x="0" y="0"/>
            <a:chExt cx="1446331" cy="2852111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446331" cy="2852111"/>
            </a:xfrm>
            <a:custGeom>
              <a:avLst/>
              <a:gdLst/>
              <a:ahLst/>
              <a:cxnLst/>
              <a:rect l="l" t="t" r="r" b="b"/>
              <a:pathLst>
                <a:path w="1446331" h="2852111">
                  <a:moveTo>
                    <a:pt x="203200" y="0"/>
                  </a:moveTo>
                  <a:lnTo>
                    <a:pt x="1446331" y="0"/>
                  </a:lnTo>
                  <a:lnTo>
                    <a:pt x="1243131" y="2852111"/>
                  </a:lnTo>
                  <a:lnTo>
                    <a:pt x="0" y="2852111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01600" y="-28575"/>
              <a:ext cx="1243131" cy="288068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731520" y="5547341"/>
            <a:ext cx="9785638" cy="912783"/>
            <a:chOff x="0" y="0"/>
            <a:chExt cx="3756234" cy="35037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3756234" cy="350373"/>
            </a:xfrm>
            <a:custGeom>
              <a:avLst/>
              <a:gdLst/>
              <a:ahLst/>
              <a:cxnLst/>
              <a:rect l="l" t="t" r="r" b="b"/>
              <a:pathLst>
                <a:path w="3756234" h="350373">
                  <a:moveTo>
                    <a:pt x="203200" y="0"/>
                  </a:moveTo>
                  <a:lnTo>
                    <a:pt x="3756234" y="0"/>
                  </a:lnTo>
                  <a:lnTo>
                    <a:pt x="3553034" y="350373"/>
                  </a:lnTo>
                  <a:lnTo>
                    <a:pt x="0" y="350373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101600" y="-28575"/>
              <a:ext cx="3553034" cy="37894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177032" y="1380454"/>
            <a:ext cx="5299541" cy="4554293"/>
            <a:chOff x="0" y="0"/>
            <a:chExt cx="812800" cy="6985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698500"/>
            </a:xfrm>
            <a:custGeom>
              <a:avLst/>
              <a:gdLst/>
              <a:ahLst/>
              <a:cxnLst/>
              <a:rect l="l" t="t" r="r" b="b"/>
              <a:pathLst>
                <a:path w="812800" h="698500">
                  <a:moveTo>
                    <a:pt x="812800" y="349250"/>
                  </a:moveTo>
                  <a:lnTo>
                    <a:pt x="609600" y="698500"/>
                  </a:lnTo>
                  <a:lnTo>
                    <a:pt x="203200" y="698500"/>
                  </a:lnTo>
                  <a:lnTo>
                    <a:pt x="0" y="349250"/>
                  </a:lnTo>
                  <a:lnTo>
                    <a:pt x="203200" y="0"/>
                  </a:lnTo>
                  <a:lnTo>
                    <a:pt x="609600" y="0"/>
                  </a:lnTo>
                  <a:lnTo>
                    <a:pt x="812800" y="349250"/>
                  </a:lnTo>
                  <a:close/>
                </a:path>
              </a:pathLst>
            </a:custGeom>
            <a:blipFill>
              <a:blip r:embed="rId2"/>
              <a:stretch>
                <a:fillRect l="-15601" r="-15601"/>
              </a:stretch>
            </a:blipFill>
            <a:ln w="152400" cap="sq">
              <a:solidFill>
                <a:srgbClr val="FFFFFF"/>
              </a:solidFill>
              <a:prstDash val="solid"/>
              <a:miter/>
            </a:ln>
          </p:spPr>
        </p:sp>
      </p:grpSp>
      <p:sp>
        <p:nvSpPr>
          <p:cNvPr id="10" name="Freeform 10"/>
          <p:cNvSpPr/>
          <p:nvPr/>
        </p:nvSpPr>
        <p:spPr>
          <a:xfrm>
            <a:off x="3013989" y="3377205"/>
            <a:ext cx="1491828" cy="1744633"/>
          </a:xfrm>
          <a:custGeom>
            <a:avLst/>
            <a:gdLst/>
            <a:ahLst/>
            <a:cxnLst/>
            <a:rect l="l" t="t" r="r" b="b"/>
            <a:pathLst>
              <a:path w="1491828" h="1744633">
                <a:moveTo>
                  <a:pt x="0" y="0"/>
                </a:moveTo>
                <a:lnTo>
                  <a:pt x="1491828" y="0"/>
                </a:lnTo>
                <a:lnTo>
                  <a:pt x="1491828" y="1744633"/>
                </a:lnTo>
                <a:lnTo>
                  <a:pt x="0" y="174463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14012"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358919" y="3546074"/>
            <a:ext cx="2495599" cy="1406894"/>
          </a:xfrm>
          <a:custGeom>
            <a:avLst/>
            <a:gdLst/>
            <a:ahLst/>
            <a:cxnLst/>
            <a:rect l="l" t="t" r="r" b="b"/>
            <a:pathLst>
              <a:path w="2495599" h="1406894">
                <a:moveTo>
                  <a:pt x="0" y="0"/>
                </a:moveTo>
                <a:lnTo>
                  <a:pt x="2495599" y="0"/>
                </a:lnTo>
                <a:lnTo>
                  <a:pt x="2495599" y="1406894"/>
                </a:lnTo>
                <a:lnTo>
                  <a:pt x="0" y="140689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 rot="-5400000">
            <a:off x="4949321" y="3201817"/>
            <a:ext cx="1052324" cy="1403099"/>
          </a:xfrm>
          <a:custGeom>
            <a:avLst/>
            <a:gdLst/>
            <a:ahLst/>
            <a:cxnLst/>
            <a:rect l="l" t="t" r="r" b="b"/>
            <a:pathLst>
              <a:path w="1052324" h="1403099">
                <a:moveTo>
                  <a:pt x="0" y="0"/>
                </a:moveTo>
                <a:lnTo>
                  <a:pt x="1052324" y="0"/>
                </a:lnTo>
                <a:lnTo>
                  <a:pt x="1052324" y="1403099"/>
                </a:lnTo>
                <a:lnTo>
                  <a:pt x="0" y="14030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4773933" y="4440445"/>
            <a:ext cx="1403099" cy="681393"/>
          </a:xfrm>
          <a:custGeom>
            <a:avLst/>
            <a:gdLst/>
            <a:ahLst/>
            <a:cxnLst/>
            <a:rect l="l" t="t" r="r" b="b"/>
            <a:pathLst>
              <a:path w="1403099" h="681393">
                <a:moveTo>
                  <a:pt x="0" y="0"/>
                </a:moveTo>
                <a:lnTo>
                  <a:pt x="1403099" y="0"/>
                </a:lnTo>
                <a:lnTo>
                  <a:pt x="1403099" y="681393"/>
                </a:lnTo>
                <a:lnTo>
                  <a:pt x="0" y="681393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-43203" t="-253170" b="-40002"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793871" y="494629"/>
            <a:ext cx="5932065" cy="8477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308"/>
              </a:lnSpc>
            </a:pPr>
            <a:r>
              <a:rPr lang="en-US" sz="5256" b="1">
                <a:solidFill>
                  <a:srgbClr val="BD1313"/>
                </a:solidFill>
                <a:latin typeface="Poppins Bold"/>
                <a:ea typeface="Poppins Bold"/>
                <a:cs typeface="Poppins Bold"/>
                <a:sym typeface="Poppins Bold"/>
              </a:rPr>
              <a:t>T </a:t>
            </a:r>
            <a:r>
              <a:rPr lang="en-US" sz="5256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- TECHNOLOGY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793871" y="1332829"/>
            <a:ext cx="5727099" cy="20523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66956" lvl="1" indent="-183478" algn="l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Technology is the foundation of medical physics</a:t>
            </a:r>
          </a:p>
          <a:p>
            <a:pPr marL="366956" lvl="1" indent="-183478" algn="l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CT, PET, and SPECT → powerful imaging tools</a:t>
            </a:r>
          </a:p>
          <a:p>
            <a:pPr marL="366956" lvl="1" indent="-183478" algn="l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LINAC → key machine in radiotherapy</a:t>
            </a:r>
          </a:p>
          <a:p>
            <a:pPr marL="366956" lvl="1" indent="-183478" algn="l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Image processing → improves visualization &amp; treatment planning</a:t>
            </a:r>
          </a:p>
          <a:p>
            <a:pPr marL="366956" lvl="1" indent="-183478" algn="l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Technology transforms patient care in diagnosis &amp; therapy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09942" y="4978399"/>
            <a:ext cx="2393552" cy="50483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99"/>
              </a:lnSpc>
            </a:pPr>
            <a:r>
              <a:rPr lang="en-US" sz="14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deeper principles of imaging systems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3028571" y="5130799"/>
            <a:ext cx="1477246" cy="247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99"/>
              </a:lnSpc>
            </a:pPr>
            <a:r>
              <a:rPr lang="en-US" sz="14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easyPET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4658217" y="5130799"/>
            <a:ext cx="1715357" cy="2476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099"/>
              </a:lnSpc>
            </a:pPr>
            <a:r>
              <a:rPr lang="en-US" sz="14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photon counting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072895" y="-204876"/>
            <a:ext cx="4346945" cy="2707997"/>
            <a:chOff x="0" y="0"/>
            <a:chExt cx="1609980" cy="1002962"/>
          </a:xfrm>
        </p:grpSpPr>
        <p:sp>
          <p:nvSpPr>
            <p:cNvPr id="3" name="Freeform 3"/>
            <p:cNvSpPr/>
            <p:nvPr/>
          </p:nvSpPr>
          <p:spPr>
            <a:xfrm>
              <a:off x="7206" y="0"/>
              <a:ext cx="1595568" cy="1002962"/>
            </a:xfrm>
            <a:custGeom>
              <a:avLst/>
              <a:gdLst/>
              <a:ahLst/>
              <a:cxnLst/>
              <a:rect l="l" t="t" r="r" b="b"/>
              <a:pathLst>
                <a:path w="1595568" h="1002962">
                  <a:moveTo>
                    <a:pt x="244081" y="0"/>
                  </a:moveTo>
                  <a:lnTo>
                    <a:pt x="1554686" y="0"/>
                  </a:lnTo>
                  <a:cubicBezTo>
                    <a:pt x="1566484" y="0"/>
                    <a:pt x="1577659" y="5297"/>
                    <a:pt x="1585127" y="14430"/>
                  </a:cubicBezTo>
                  <a:cubicBezTo>
                    <a:pt x="1592595" y="23563"/>
                    <a:pt x="1595568" y="35567"/>
                    <a:pt x="1593225" y="47130"/>
                  </a:cubicBezTo>
                  <a:lnTo>
                    <a:pt x="1409122" y="955832"/>
                  </a:lnTo>
                  <a:cubicBezTo>
                    <a:pt x="1403567" y="983252"/>
                    <a:pt x="1379463" y="1002962"/>
                    <a:pt x="1351486" y="1002962"/>
                  </a:cubicBezTo>
                  <a:lnTo>
                    <a:pt x="40881" y="1002962"/>
                  </a:lnTo>
                  <a:cubicBezTo>
                    <a:pt x="29083" y="1002962"/>
                    <a:pt x="17909" y="997664"/>
                    <a:pt x="10441" y="988532"/>
                  </a:cubicBezTo>
                  <a:cubicBezTo>
                    <a:pt x="2973" y="979398"/>
                    <a:pt x="0" y="967395"/>
                    <a:pt x="2342" y="955832"/>
                  </a:cubicBezTo>
                  <a:lnTo>
                    <a:pt x="186446" y="47130"/>
                  </a:lnTo>
                  <a:cubicBezTo>
                    <a:pt x="192001" y="19710"/>
                    <a:pt x="216104" y="0"/>
                    <a:pt x="244081" y="0"/>
                  </a:cubicBez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01600" y="-28575"/>
              <a:ext cx="1406780" cy="103153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9356087" y="-204876"/>
            <a:ext cx="397513" cy="7520076"/>
            <a:chOff x="0" y="0"/>
            <a:chExt cx="147227" cy="27852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47227" cy="2785214"/>
            </a:xfrm>
            <a:custGeom>
              <a:avLst/>
              <a:gdLst/>
              <a:ahLst/>
              <a:cxnLst/>
              <a:rect l="l" t="t" r="r" b="b"/>
              <a:pathLst>
                <a:path w="147227" h="2785214">
                  <a:moveTo>
                    <a:pt x="0" y="0"/>
                  </a:moveTo>
                  <a:lnTo>
                    <a:pt x="147227" y="0"/>
                  </a:lnTo>
                  <a:lnTo>
                    <a:pt x="147227" y="2785214"/>
                  </a:lnTo>
                  <a:lnTo>
                    <a:pt x="0" y="2785214"/>
                  </a:ln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147227" cy="28137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5399645" y="4526418"/>
            <a:ext cx="3006378" cy="1809662"/>
            <a:chOff x="0" y="0"/>
            <a:chExt cx="654984" cy="394262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54984" cy="394262"/>
            </a:xfrm>
            <a:custGeom>
              <a:avLst/>
              <a:gdLst/>
              <a:ahLst/>
              <a:cxnLst/>
              <a:rect l="l" t="t" r="r" b="b"/>
              <a:pathLst>
                <a:path w="654984" h="394262">
                  <a:moveTo>
                    <a:pt x="84980" y="0"/>
                  </a:moveTo>
                  <a:lnTo>
                    <a:pt x="570004" y="0"/>
                  </a:lnTo>
                  <a:cubicBezTo>
                    <a:pt x="616937" y="0"/>
                    <a:pt x="654984" y="38047"/>
                    <a:pt x="654984" y="84980"/>
                  </a:cubicBezTo>
                  <a:lnTo>
                    <a:pt x="654984" y="309281"/>
                  </a:lnTo>
                  <a:cubicBezTo>
                    <a:pt x="654984" y="356215"/>
                    <a:pt x="616937" y="394262"/>
                    <a:pt x="570004" y="394262"/>
                  </a:cubicBezTo>
                  <a:lnTo>
                    <a:pt x="84980" y="394262"/>
                  </a:lnTo>
                  <a:cubicBezTo>
                    <a:pt x="38047" y="394262"/>
                    <a:pt x="0" y="356215"/>
                    <a:pt x="0" y="309281"/>
                  </a:cubicBezTo>
                  <a:lnTo>
                    <a:pt x="0" y="84980"/>
                  </a:lnTo>
                  <a:cubicBezTo>
                    <a:pt x="0" y="38047"/>
                    <a:pt x="38047" y="0"/>
                    <a:pt x="84980" y="0"/>
                  </a:cubicBezTo>
                  <a:close/>
                </a:path>
              </a:pathLst>
            </a:custGeom>
            <a:blipFill>
              <a:blip r:embed="rId2"/>
              <a:stretch>
                <a:fillRect t="-5549" b="-5549"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2194144" y="4526418"/>
            <a:ext cx="3006378" cy="1809662"/>
            <a:chOff x="0" y="0"/>
            <a:chExt cx="654984" cy="39426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654984" cy="394262"/>
            </a:xfrm>
            <a:custGeom>
              <a:avLst/>
              <a:gdLst/>
              <a:ahLst/>
              <a:cxnLst/>
              <a:rect l="l" t="t" r="r" b="b"/>
              <a:pathLst>
                <a:path w="654984" h="394262">
                  <a:moveTo>
                    <a:pt x="84980" y="0"/>
                  </a:moveTo>
                  <a:lnTo>
                    <a:pt x="570004" y="0"/>
                  </a:lnTo>
                  <a:cubicBezTo>
                    <a:pt x="616937" y="0"/>
                    <a:pt x="654984" y="38047"/>
                    <a:pt x="654984" y="84980"/>
                  </a:cubicBezTo>
                  <a:lnTo>
                    <a:pt x="654984" y="309281"/>
                  </a:lnTo>
                  <a:cubicBezTo>
                    <a:pt x="654984" y="356215"/>
                    <a:pt x="616937" y="394262"/>
                    <a:pt x="570004" y="394262"/>
                  </a:cubicBezTo>
                  <a:lnTo>
                    <a:pt x="84980" y="394262"/>
                  </a:lnTo>
                  <a:cubicBezTo>
                    <a:pt x="38047" y="394262"/>
                    <a:pt x="0" y="356215"/>
                    <a:pt x="0" y="309281"/>
                  </a:cubicBezTo>
                  <a:lnTo>
                    <a:pt x="0" y="84980"/>
                  </a:lnTo>
                  <a:cubicBezTo>
                    <a:pt x="0" y="38047"/>
                    <a:pt x="38047" y="0"/>
                    <a:pt x="84980" y="0"/>
                  </a:cubicBezTo>
                  <a:close/>
                </a:path>
              </a:pathLst>
            </a:custGeom>
            <a:blipFill>
              <a:blip r:embed="rId3"/>
              <a:stretch>
                <a:fillRect t="-5376" b="-5376"/>
              </a:stretch>
            </a:blipFill>
          </p:spPr>
        </p:sp>
      </p:grpSp>
      <p:sp>
        <p:nvSpPr>
          <p:cNvPr id="12" name="AutoShape 12"/>
          <p:cNvSpPr/>
          <p:nvPr/>
        </p:nvSpPr>
        <p:spPr>
          <a:xfrm flipH="1" flipV="1">
            <a:off x="1352340" y="2989863"/>
            <a:ext cx="0" cy="3346217"/>
          </a:xfrm>
          <a:prstGeom prst="line">
            <a:avLst/>
          </a:prstGeom>
          <a:ln w="9525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3" name="TextBox 13"/>
          <p:cNvSpPr txBox="1"/>
          <p:nvPr/>
        </p:nvSpPr>
        <p:spPr>
          <a:xfrm>
            <a:off x="3989254" y="977692"/>
            <a:ext cx="4416768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6032"/>
              </a:lnSpc>
            </a:pPr>
            <a:r>
              <a:rPr lang="en-US" sz="5027" b="1">
                <a:solidFill>
                  <a:srgbClr val="BD1313"/>
                </a:solidFill>
                <a:latin typeface="Poppins Bold"/>
                <a:ea typeface="Poppins Bold"/>
                <a:cs typeface="Poppins Bold"/>
                <a:sym typeface="Poppins Bold"/>
              </a:rPr>
              <a:t>H</a:t>
            </a:r>
            <a:r>
              <a:rPr lang="en-US" sz="5027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-HEALTH &amp; HEALING 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2279869" y="2761293"/>
            <a:ext cx="5590146" cy="15640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88546" lvl="1" indent="-194273" algn="just">
              <a:lnSpc>
                <a:spcPts val="2519"/>
              </a:lnSpc>
              <a:buFont typeface="Arial"/>
              <a:buChar char="•"/>
            </a:pPr>
            <a:r>
              <a:rPr lang="en-US" sz="17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Core mission of Medical Physics → improving patients’ health</a:t>
            </a:r>
          </a:p>
          <a:p>
            <a:pPr marL="388546" lvl="1" indent="-194273" algn="just">
              <a:lnSpc>
                <a:spcPts val="2519"/>
              </a:lnSpc>
              <a:buFont typeface="Arial"/>
              <a:buChar char="•"/>
            </a:pPr>
            <a:r>
              <a:rPr lang="en-US" sz="17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Imaging → enables early &amp; accurate diagnosis</a:t>
            </a:r>
          </a:p>
          <a:p>
            <a:pPr marL="388546" lvl="1" indent="-194273" algn="just">
              <a:lnSpc>
                <a:spcPts val="2519"/>
              </a:lnSpc>
              <a:buFont typeface="Arial"/>
              <a:buChar char="•"/>
            </a:pPr>
            <a:r>
              <a:rPr lang="en-US" sz="17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Radiotherapy → contributes to healing and cancer control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607515" y="-1051331"/>
            <a:ext cx="10527780" cy="4104006"/>
            <a:chOff x="0" y="0"/>
            <a:chExt cx="3899178" cy="1520002"/>
          </a:xfrm>
        </p:grpSpPr>
        <p:sp>
          <p:nvSpPr>
            <p:cNvPr id="3" name="Freeform 3"/>
            <p:cNvSpPr/>
            <p:nvPr/>
          </p:nvSpPr>
          <p:spPr>
            <a:xfrm>
              <a:off x="2768" y="0"/>
              <a:ext cx="3893641" cy="1520002"/>
            </a:xfrm>
            <a:custGeom>
              <a:avLst/>
              <a:gdLst/>
              <a:ahLst/>
              <a:cxnLst/>
              <a:rect l="l" t="t" r="r" b="b"/>
              <a:pathLst>
                <a:path w="3893641" h="1520002">
                  <a:moveTo>
                    <a:pt x="228376" y="0"/>
                  </a:moveTo>
                  <a:lnTo>
                    <a:pt x="3868465" y="0"/>
                  </a:lnTo>
                  <a:cubicBezTo>
                    <a:pt x="3875517" y="0"/>
                    <a:pt x="3882225" y="3044"/>
                    <a:pt x="3886869" y="8350"/>
                  </a:cubicBezTo>
                  <a:cubicBezTo>
                    <a:pt x="3891513" y="13656"/>
                    <a:pt x="3893641" y="20709"/>
                    <a:pt x="3892707" y="27698"/>
                  </a:cubicBezTo>
                  <a:lnTo>
                    <a:pt x="3696912" y="1492304"/>
                  </a:lnTo>
                  <a:cubicBezTo>
                    <a:pt x="3694792" y="1508162"/>
                    <a:pt x="3681264" y="1520002"/>
                    <a:pt x="3665265" y="1520002"/>
                  </a:cubicBezTo>
                  <a:lnTo>
                    <a:pt x="25176" y="1520002"/>
                  </a:lnTo>
                  <a:cubicBezTo>
                    <a:pt x="18125" y="1520002"/>
                    <a:pt x="11416" y="1516959"/>
                    <a:pt x="6772" y="1511652"/>
                  </a:cubicBezTo>
                  <a:cubicBezTo>
                    <a:pt x="2128" y="1506346"/>
                    <a:pt x="0" y="1499294"/>
                    <a:pt x="935" y="1492304"/>
                  </a:cubicBezTo>
                  <a:lnTo>
                    <a:pt x="196729" y="27698"/>
                  </a:lnTo>
                  <a:cubicBezTo>
                    <a:pt x="198849" y="11841"/>
                    <a:pt x="212378" y="0"/>
                    <a:pt x="228376" y="0"/>
                  </a:cubicBez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01600" y="-28575"/>
              <a:ext cx="3695978" cy="154857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8094867" y="-204876"/>
            <a:ext cx="1658733" cy="7520076"/>
            <a:chOff x="0" y="0"/>
            <a:chExt cx="614345" cy="27852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14345" cy="2785214"/>
            </a:xfrm>
            <a:custGeom>
              <a:avLst/>
              <a:gdLst/>
              <a:ahLst/>
              <a:cxnLst/>
              <a:rect l="l" t="t" r="r" b="b"/>
              <a:pathLst>
                <a:path w="614345" h="2785214">
                  <a:moveTo>
                    <a:pt x="0" y="0"/>
                  </a:moveTo>
                  <a:lnTo>
                    <a:pt x="614345" y="0"/>
                  </a:lnTo>
                  <a:lnTo>
                    <a:pt x="614345" y="2785214"/>
                  </a:lnTo>
                  <a:lnTo>
                    <a:pt x="0" y="2785214"/>
                  </a:ln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0" y="-28575"/>
              <a:ext cx="614345" cy="281378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4538" y="3043150"/>
            <a:ext cx="397270" cy="4272050"/>
            <a:chOff x="0" y="0"/>
            <a:chExt cx="147137" cy="158224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147137" cy="1582241"/>
            </a:xfrm>
            <a:custGeom>
              <a:avLst/>
              <a:gdLst/>
              <a:ahLst/>
              <a:cxnLst/>
              <a:rect l="l" t="t" r="r" b="b"/>
              <a:pathLst>
                <a:path w="147137" h="1582241">
                  <a:moveTo>
                    <a:pt x="0" y="0"/>
                  </a:moveTo>
                  <a:lnTo>
                    <a:pt x="147137" y="0"/>
                  </a:lnTo>
                  <a:lnTo>
                    <a:pt x="147137" y="1582241"/>
                  </a:lnTo>
                  <a:lnTo>
                    <a:pt x="0" y="1582241"/>
                  </a:ln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10" name="TextBox 10"/>
            <p:cNvSpPr txBox="1"/>
            <p:nvPr/>
          </p:nvSpPr>
          <p:spPr>
            <a:xfrm>
              <a:off x="0" y="-28575"/>
              <a:ext cx="147137" cy="161081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11" name="Group 11"/>
          <p:cNvGrpSpPr/>
          <p:nvPr/>
        </p:nvGrpSpPr>
        <p:grpSpPr>
          <a:xfrm>
            <a:off x="1126774" y="712470"/>
            <a:ext cx="2944697" cy="2989721"/>
            <a:chOff x="0" y="0"/>
            <a:chExt cx="1143343" cy="1160825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43343" cy="1160825"/>
            </a:xfrm>
            <a:custGeom>
              <a:avLst/>
              <a:gdLst/>
              <a:ahLst/>
              <a:cxnLst/>
              <a:rect l="l" t="t" r="r" b="b"/>
              <a:pathLst>
                <a:path w="1143343" h="1160825">
                  <a:moveTo>
                    <a:pt x="571672" y="0"/>
                  </a:moveTo>
                  <a:cubicBezTo>
                    <a:pt x="255946" y="0"/>
                    <a:pt x="0" y="259860"/>
                    <a:pt x="0" y="580412"/>
                  </a:cubicBezTo>
                  <a:cubicBezTo>
                    <a:pt x="0" y="900965"/>
                    <a:pt x="255946" y="1160825"/>
                    <a:pt x="571672" y="1160825"/>
                  </a:cubicBezTo>
                  <a:cubicBezTo>
                    <a:pt x="887397" y="1160825"/>
                    <a:pt x="1143343" y="900965"/>
                    <a:pt x="1143343" y="580412"/>
                  </a:cubicBezTo>
                  <a:cubicBezTo>
                    <a:pt x="1143343" y="259860"/>
                    <a:pt x="887397" y="0"/>
                    <a:pt x="571672" y="0"/>
                  </a:cubicBezTo>
                  <a:close/>
                </a:path>
              </a:pathLst>
            </a:custGeom>
            <a:blipFill>
              <a:blip r:embed="rId2"/>
              <a:stretch>
                <a:fillRect l="-26337" r="-26337"/>
              </a:stretch>
            </a:blipFill>
            <a:ln w="104775" cap="sq">
              <a:solidFill>
                <a:srgbClr val="FFFFFF"/>
              </a:solidFill>
              <a:prstDash val="solid"/>
              <a:miter/>
            </a:ln>
          </p:spPr>
        </p:sp>
      </p:grpSp>
      <p:grpSp>
        <p:nvGrpSpPr>
          <p:cNvPr id="13" name="Group 13"/>
          <p:cNvGrpSpPr/>
          <p:nvPr/>
        </p:nvGrpSpPr>
        <p:grpSpPr>
          <a:xfrm>
            <a:off x="4404845" y="712470"/>
            <a:ext cx="2812413" cy="2989721"/>
            <a:chOff x="0" y="0"/>
            <a:chExt cx="1091981" cy="116082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1091981" cy="1160825"/>
            </a:xfrm>
            <a:custGeom>
              <a:avLst/>
              <a:gdLst/>
              <a:ahLst/>
              <a:cxnLst/>
              <a:rect l="l" t="t" r="r" b="b"/>
              <a:pathLst>
                <a:path w="1091981" h="1160825">
                  <a:moveTo>
                    <a:pt x="545991" y="0"/>
                  </a:moveTo>
                  <a:cubicBezTo>
                    <a:pt x="244448" y="0"/>
                    <a:pt x="0" y="259860"/>
                    <a:pt x="0" y="580412"/>
                  </a:cubicBezTo>
                  <a:cubicBezTo>
                    <a:pt x="0" y="900965"/>
                    <a:pt x="244448" y="1160825"/>
                    <a:pt x="545991" y="1160825"/>
                  </a:cubicBezTo>
                  <a:cubicBezTo>
                    <a:pt x="847533" y="1160825"/>
                    <a:pt x="1091981" y="900965"/>
                    <a:pt x="1091981" y="580412"/>
                  </a:cubicBezTo>
                  <a:cubicBezTo>
                    <a:pt x="1091981" y="259860"/>
                    <a:pt x="847533" y="0"/>
                    <a:pt x="545991" y="0"/>
                  </a:cubicBezTo>
                  <a:close/>
                </a:path>
              </a:pathLst>
            </a:custGeom>
            <a:blipFill>
              <a:blip r:embed="rId3"/>
              <a:stretch>
                <a:fillRect l="-44492" r="-44492"/>
              </a:stretch>
            </a:blipFill>
            <a:ln w="104775" cap="sq">
              <a:solidFill>
                <a:srgbClr val="FFFFFF"/>
              </a:solidFill>
              <a:prstDash val="solid"/>
              <a:miter/>
            </a:ln>
          </p:spPr>
        </p:sp>
      </p:grpSp>
      <p:sp>
        <p:nvSpPr>
          <p:cNvPr id="15" name="AutoShape 15"/>
          <p:cNvSpPr/>
          <p:nvPr/>
        </p:nvSpPr>
        <p:spPr>
          <a:xfrm flipH="1" flipV="1">
            <a:off x="8919471" y="1048297"/>
            <a:ext cx="4763" cy="5425143"/>
          </a:xfrm>
          <a:prstGeom prst="line">
            <a:avLst/>
          </a:prstGeom>
          <a:ln w="9525" cap="flat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6" name="TextBox 16"/>
          <p:cNvSpPr txBox="1"/>
          <p:nvPr/>
        </p:nvSpPr>
        <p:spPr>
          <a:xfrm>
            <a:off x="1767439" y="3588500"/>
            <a:ext cx="5923003" cy="1581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032"/>
              </a:lnSpc>
            </a:pPr>
            <a:r>
              <a:rPr lang="en-US" sz="5027" b="1">
                <a:solidFill>
                  <a:srgbClr val="BD1313"/>
                </a:solidFill>
                <a:latin typeface="Poppins Bold"/>
                <a:ea typeface="Poppins Bold"/>
                <a:cs typeface="Poppins Bold"/>
                <a:sym typeface="Poppins Bold"/>
              </a:rPr>
              <a:t>A</a:t>
            </a:r>
            <a:r>
              <a:rPr lang="en-US" sz="5027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- ACCURACY &amp; ADVANCEMENT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721995" y="5245850"/>
            <a:ext cx="7248416" cy="17570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366956" lvl="1" indent="-183478" algn="l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Accuracy → essential in imaging, dose calculation &amp; treatment planning</a:t>
            </a:r>
          </a:p>
          <a:p>
            <a:pPr marL="366956" lvl="1" indent="-183478" algn="l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QA/QC of imaging &amp; radiotherapy systems → ensures reliability &amp; safety</a:t>
            </a:r>
          </a:p>
          <a:p>
            <a:pPr marL="366956" lvl="1" indent="-183478" algn="l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QA plans → maintain consistent treatment quality for patients</a:t>
            </a:r>
          </a:p>
          <a:p>
            <a:pPr marL="366956" lvl="1" indent="-183478" algn="l">
              <a:lnSpc>
                <a:spcPts val="2379"/>
              </a:lnSpc>
              <a:buFont typeface="Arial"/>
              <a:buChar char="•"/>
            </a:pPr>
            <a:r>
              <a:rPr lang="en-US" sz="1699">
                <a:solidFill>
                  <a:srgbClr val="545454"/>
                </a:solidFill>
                <a:latin typeface="Montserrat"/>
                <a:ea typeface="Montserrat"/>
                <a:cs typeface="Montserrat"/>
                <a:sym typeface="Montserrat"/>
              </a:rPr>
              <a:t>Advancements → AI, 3D visualization, adaptive radiotherapy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278085" y="-21451"/>
            <a:ext cx="2775405" cy="7401004"/>
            <a:chOff x="0" y="0"/>
            <a:chExt cx="1027928" cy="274111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027928" cy="2741113"/>
            </a:xfrm>
            <a:custGeom>
              <a:avLst/>
              <a:gdLst/>
              <a:ahLst/>
              <a:cxnLst/>
              <a:rect l="l" t="t" r="r" b="b"/>
              <a:pathLst>
                <a:path w="1027928" h="2741113">
                  <a:moveTo>
                    <a:pt x="513964" y="0"/>
                  </a:moveTo>
                  <a:lnTo>
                    <a:pt x="1027928" y="1370556"/>
                  </a:lnTo>
                  <a:lnTo>
                    <a:pt x="513964" y="2741113"/>
                  </a:lnTo>
                  <a:lnTo>
                    <a:pt x="0" y="1370556"/>
                  </a:lnTo>
                  <a:lnTo>
                    <a:pt x="513964" y="0"/>
                  </a:ln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176675" y="442554"/>
              <a:ext cx="674578" cy="18274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-1147277" y="-64353"/>
            <a:ext cx="2382740" cy="7401004"/>
            <a:chOff x="0" y="0"/>
            <a:chExt cx="882496" cy="2741113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82496" cy="2741113"/>
            </a:xfrm>
            <a:custGeom>
              <a:avLst/>
              <a:gdLst/>
              <a:ahLst/>
              <a:cxnLst/>
              <a:rect l="l" t="t" r="r" b="b"/>
              <a:pathLst>
                <a:path w="882496" h="2741113">
                  <a:moveTo>
                    <a:pt x="441248" y="0"/>
                  </a:moveTo>
                  <a:lnTo>
                    <a:pt x="882496" y="1370556"/>
                  </a:lnTo>
                  <a:lnTo>
                    <a:pt x="441248" y="2741113"/>
                  </a:lnTo>
                  <a:lnTo>
                    <a:pt x="0" y="1370556"/>
                  </a:lnTo>
                  <a:lnTo>
                    <a:pt x="441248" y="0"/>
                  </a:ln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151679" y="442554"/>
              <a:ext cx="579138" cy="182743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5554491" y="2240881"/>
            <a:ext cx="1837096" cy="1897081"/>
            <a:chOff x="0" y="0"/>
            <a:chExt cx="966048" cy="997591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966048" cy="997591"/>
            </a:xfrm>
            <a:custGeom>
              <a:avLst/>
              <a:gdLst/>
              <a:ahLst/>
              <a:cxnLst/>
              <a:rect l="l" t="t" r="r" b="b"/>
              <a:pathLst>
                <a:path w="966048" h="997591">
                  <a:moveTo>
                    <a:pt x="483024" y="0"/>
                  </a:moveTo>
                  <a:cubicBezTo>
                    <a:pt x="216257" y="0"/>
                    <a:pt x="0" y="223318"/>
                    <a:pt x="0" y="498796"/>
                  </a:cubicBezTo>
                  <a:cubicBezTo>
                    <a:pt x="0" y="774273"/>
                    <a:pt x="216257" y="997591"/>
                    <a:pt x="483024" y="997591"/>
                  </a:cubicBezTo>
                  <a:cubicBezTo>
                    <a:pt x="749791" y="997591"/>
                    <a:pt x="966048" y="774273"/>
                    <a:pt x="966048" y="498796"/>
                  </a:cubicBezTo>
                  <a:cubicBezTo>
                    <a:pt x="966048" y="223318"/>
                    <a:pt x="749791" y="0"/>
                    <a:pt x="483024" y="0"/>
                  </a:cubicBezTo>
                  <a:close/>
                </a:path>
              </a:pathLst>
            </a:custGeom>
            <a:blipFill>
              <a:blip r:embed="rId2"/>
              <a:stretch>
                <a:fillRect l="-1632" r="-1632"/>
              </a:stretch>
            </a:blipFill>
            <a:ln w="104775" cap="sq">
              <a:solidFill>
                <a:srgbClr val="FFFFFF"/>
              </a:solidFill>
              <a:prstDash val="solid"/>
              <a:miter/>
            </a:ln>
          </p:spPr>
        </p:sp>
      </p:grpSp>
      <p:grpSp>
        <p:nvGrpSpPr>
          <p:cNvPr id="10" name="Group 10"/>
          <p:cNvGrpSpPr/>
          <p:nvPr/>
        </p:nvGrpSpPr>
        <p:grpSpPr>
          <a:xfrm>
            <a:off x="3505585" y="2269456"/>
            <a:ext cx="1837096" cy="1897081"/>
            <a:chOff x="0" y="0"/>
            <a:chExt cx="966048" cy="997591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966048" cy="997591"/>
            </a:xfrm>
            <a:custGeom>
              <a:avLst/>
              <a:gdLst/>
              <a:ahLst/>
              <a:cxnLst/>
              <a:rect l="l" t="t" r="r" b="b"/>
              <a:pathLst>
                <a:path w="966048" h="997591">
                  <a:moveTo>
                    <a:pt x="483024" y="0"/>
                  </a:moveTo>
                  <a:cubicBezTo>
                    <a:pt x="216257" y="0"/>
                    <a:pt x="0" y="223318"/>
                    <a:pt x="0" y="498796"/>
                  </a:cubicBezTo>
                  <a:cubicBezTo>
                    <a:pt x="0" y="774273"/>
                    <a:pt x="216257" y="997591"/>
                    <a:pt x="483024" y="997591"/>
                  </a:cubicBezTo>
                  <a:cubicBezTo>
                    <a:pt x="749791" y="997591"/>
                    <a:pt x="966048" y="774273"/>
                    <a:pt x="966048" y="498796"/>
                  </a:cubicBezTo>
                  <a:cubicBezTo>
                    <a:pt x="966048" y="223318"/>
                    <a:pt x="749791" y="0"/>
                    <a:pt x="483024" y="0"/>
                  </a:cubicBezTo>
                  <a:close/>
                </a:path>
              </a:pathLst>
            </a:custGeom>
            <a:blipFill>
              <a:blip r:embed="rId3"/>
              <a:stretch>
                <a:fillRect l="-40357" r="-40357"/>
              </a:stretch>
            </a:blipFill>
            <a:ln w="104775" cap="sq">
              <a:solidFill>
                <a:srgbClr val="FFFFFF"/>
              </a:solidFill>
              <a:prstDash val="solid"/>
              <a:miter/>
            </a:ln>
          </p:spPr>
        </p:sp>
      </p:grpSp>
      <p:grpSp>
        <p:nvGrpSpPr>
          <p:cNvPr id="12" name="Group 12"/>
          <p:cNvGrpSpPr/>
          <p:nvPr/>
        </p:nvGrpSpPr>
        <p:grpSpPr>
          <a:xfrm>
            <a:off x="1482773" y="2240881"/>
            <a:ext cx="1837096" cy="1897081"/>
            <a:chOff x="0" y="0"/>
            <a:chExt cx="966048" cy="997591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966048" cy="997591"/>
            </a:xfrm>
            <a:custGeom>
              <a:avLst/>
              <a:gdLst/>
              <a:ahLst/>
              <a:cxnLst/>
              <a:rect l="l" t="t" r="r" b="b"/>
              <a:pathLst>
                <a:path w="966048" h="997591">
                  <a:moveTo>
                    <a:pt x="483024" y="0"/>
                  </a:moveTo>
                  <a:cubicBezTo>
                    <a:pt x="216257" y="0"/>
                    <a:pt x="0" y="223318"/>
                    <a:pt x="0" y="498796"/>
                  </a:cubicBezTo>
                  <a:cubicBezTo>
                    <a:pt x="0" y="774273"/>
                    <a:pt x="216257" y="997591"/>
                    <a:pt x="483024" y="997591"/>
                  </a:cubicBezTo>
                  <a:cubicBezTo>
                    <a:pt x="749791" y="997591"/>
                    <a:pt x="966048" y="774273"/>
                    <a:pt x="966048" y="498796"/>
                  </a:cubicBezTo>
                  <a:cubicBezTo>
                    <a:pt x="966048" y="223318"/>
                    <a:pt x="749791" y="0"/>
                    <a:pt x="483024" y="0"/>
                  </a:cubicBezTo>
                  <a:close/>
                </a:path>
              </a:pathLst>
            </a:custGeom>
            <a:blipFill>
              <a:blip r:embed="rId4"/>
              <a:stretch>
                <a:fillRect t="-22810" b="-22810"/>
              </a:stretch>
            </a:blipFill>
            <a:ln w="104775" cap="sq">
              <a:solidFill>
                <a:srgbClr val="FFFFFF"/>
              </a:solidFill>
              <a:prstDash val="solid"/>
              <a:miter/>
            </a:ln>
          </p:spPr>
        </p:sp>
      </p:grpSp>
      <p:grpSp>
        <p:nvGrpSpPr>
          <p:cNvPr id="14" name="Group 14"/>
          <p:cNvGrpSpPr/>
          <p:nvPr/>
        </p:nvGrpSpPr>
        <p:grpSpPr>
          <a:xfrm>
            <a:off x="1364107" y="4255907"/>
            <a:ext cx="1998228" cy="667530"/>
            <a:chOff x="0" y="0"/>
            <a:chExt cx="740084" cy="247233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740084" cy="247233"/>
            </a:xfrm>
            <a:custGeom>
              <a:avLst/>
              <a:gdLst/>
              <a:ahLst/>
              <a:cxnLst/>
              <a:rect l="l" t="t" r="r" b="b"/>
              <a:pathLst>
                <a:path w="740084" h="247233">
                  <a:moveTo>
                    <a:pt x="123617" y="0"/>
                  </a:moveTo>
                  <a:lnTo>
                    <a:pt x="616468" y="0"/>
                  </a:lnTo>
                  <a:cubicBezTo>
                    <a:pt x="649253" y="0"/>
                    <a:pt x="680695" y="13024"/>
                    <a:pt x="703878" y="36206"/>
                  </a:cubicBezTo>
                  <a:cubicBezTo>
                    <a:pt x="727060" y="59389"/>
                    <a:pt x="740084" y="90832"/>
                    <a:pt x="740084" y="123617"/>
                  </a:cubicBezTo>
                  <a:lnTo>
                    <a:pt x="740084" y="123617"/>
                  </a:lnTo>
                  <a:cubicBezTo>
                    <a:pt x="740084" y="191888"/>
                    <a:pt x="684739" y="247233"/>
                    <a:pt x="616468" y="247233"/>
                  </a:cubicBezTo>
                  <a:lnTo>
                    <a:pt x="123617" y="247233"/>
                  </a:lnTo>
                  <a:cubicBezTo>
                    <a:pt x="55345" y="247233"/>
                    <a:pt x="0" y="191888"/>
                    <a:pt x="0" y="123617"/>
                  </a:cubicBezTo>
                  <a:lnTo>
                    <a:pt x="0" y="123617"/>
                  </a:lnTo>
                  <a:cubicBezTo>
                    <a:pt x="0" y="55345"/>
                    <a:pt x="55345" y="0"/>
                    <a:pt x="123617" y="0"/>
                  </a:cubicBez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28575"/>
              <a:ext cx="740084" cy="2758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17" name="Group 17"/>
          <p:cNvGrpSpPr/>
          <p:nvPr/>
        </p:nvGrpSpPr>
        <p:grpSpPr>
          <a:xfrm>
            <a:off x="1264038" y="2269456"/>
            <a:ext cx="835661" cy="835661"/>
            <a:chOff x="0" y="0"/>
            <a:chExt cx="812800" cy="81280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19" name="TextBox 1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20" name="Group 20"/>
          <p:cNvGrpSpPr/>
          <p:nvPr/>
        </p:nvGrpSpPr>
        <p:grpSpPr>
          <a:xfrm>
            <a:off x="3428966" y="2269456"/>
            <a:ext cx="864236" cy="864236"/>
            <a:chOff x="0" y="0"/>
            <a:chExt cx="812800" cy="81280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5480353" y="2240881"/>
            <a:ext cx="864236" cy="864236"/>
            <a:chOff x="0" y="0"/>
            <a:chExt cx="812800" cy="812800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5943832" y="1638168"/>
            <a:ext cx="4230600" cy="278944"/>
            <a:chOff x="0" y="0"/>
            <a:chExt cx="1566889" cy="103312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1566889" cy="103312"/>
            </a:xfrm>
            <a:custGeom>
              <a:avLst/>
              <a:gdLst/>
              <a:ahLst/>
              <a:cxnLst/>
              <a:rect l="l" t="t" r="r" b="b"/>
              <a:pathLst>
                <a:path w="1566889" h="103312">
                  <a:moveTo>
                    <a:pt x="0" y="0"/>
                  </a:moveTo>
                  <a:lnTo>
                    <a:pt x="1566889" y="0"/>
                  </a:lnTo>
                  <a:lnTo>
                    <a:pt x="1566889" y="103312"/>
                  </a:lnTo>
                  <a:lnTo>
                    <a:pt x="0" y="103312"/>
                  </a:ln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0" y="-28575"/>
              <a:ext cx="1566889" cy="1318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29" name="Group 29"/>
          <p:cNvGrpSpPr/>
          <p:nvPr/>
        </p:nvGrpSpPr>
        <p:grpSpPr>
          <a:xfrm>
            <a:off x="3447743" y="4246730"/>
            <a:ext cx="1998228" cy="667530"/>
            <a:chOff x="0" y="0"/>
            <a:chExt cx="740084" cy="247233"/>
          </a:xfrm>
        </p:grpSpPr>
        <p:sp>
          <p:nvSpPr>
            <p:cNvPr id="30" name="Freeform 30"/>
            <p:cNvSpPr/>
            <p:nvPr/>
          </p:nvSpPr>
          <p:spPr>
            <a:xfrm>
              <a:off x="0" y="0"/>
              <a:ext cx="740084" cy="247233"/>
            </a:xfrm>
            <a:custGeom>
              <a:avLst/>
              <a:gdLst/>
              <a:ahLst/>
              <a:cxnLst/>
              <a:rect l="l" t="t" r="r" b="b"/>
              <a:pathLst>
                <a:path w="740084" h="247233">
                  <a:moveTo>
                    <a:pt x="123617" y="0"/>
                  </a:moveTo>
                  <a:lnTo>
                    <a:pt x="616468" y="0"/>
                  </a:lnTo>
                  <a:cubicBezTo>
                    <a:pt x="649253" y="0"/>
                    <a:pt x="680695" y="13024"/>
                    <a:pt x="703878" y="36206"/>
                  </a:cubicBezTo>
                  <a:cubicBezTo>
                    <a:pt x="727060" y="59389"/>
                    <a:pt x="740084" y="90832"/>
                    <a:pt x="740084" y="123617"/>
                  </a:cubicBezTo>
                  <a:lnTo>
                    <a:pt x="740084" y="123617"/>
                  </a:lnTo>
                  <a:cubicBezTo>
                    <a:pt x="740084" y="191888"/>
                    <a:pt x="684739" y="247233"/>
                    <a:pt x="616468" y="247233"/>
                  </a:cubicBezTo>
                  <a:lnTo>
                    <a:pt x="123617" y="247233"/>
                  </a:lnTo>
                  <a:cubicBezTo>
                    <a:pt x="55345" y="247233"/>
                    <a:pt x="0" y="191888"/>
                    <a:pt x="0" y="123617"/>
                  </a:cubicBezTo>
                  <a:lnTo>
                    <a:pt x="0" y="123617"/>
                  </a:lnTo>
                  <a:cubicBezTo>
                    <a:pt x="0" y="55345"/>
                    <a:pt x="55345" y="0"/>
                    <a:pt x="123617" y="0"/>
                  </a:cubicBez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31" name="TextBox 31"/>
            <p:cNvSpPr txBox="1"/>
            <p:nvPr/>
          </p:nvSpPr>
          <p:spPr>
            <a:xfrm>
              <a:off x="0" y="-28575"/>
              <a:ext cx="740084" cy="2758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32" name="Group 32"/>
          <p:cNvGrpSpPr/>
          <p:nvPr/>
        </p:nvGrpSpPr>
        <p:grpSpPr>
          <a:xfrm>
            <a:off x="5541220" y="4246219"/>
            <a:ext cx="1998228" cy="667530"/>
            <a:chOff x="0" y="0"/>
            <a:chExt cx="740084" cy="247233"/>
          </a:xfrm>
        </p:grpSpPr>
        <p:sp>
          <p:nvSpPr>
            <p:cNvPr id="33" name="Freeform 33"/>
            <p:cNvSpPr/>
            <p:nvPr/>
          </p:nvSpPr>
          <p:spPr>
            <a:xfrm>
              <a:off x="0" y="0"/>
              <a:ext cx="740084" cy="247233"/>
            </a:xfrm>
            <a:custGeom>
              <a:avLst/>
              <a:gdLst/>
              <a:ahLst/>
              <a:cxnLst/>
              <a:rect l="l" t="t" r="r" b="b"/>
              <a:pathLst>
                <a:path w="740084" h="247233">
                  <a:moveTo>
                    <a:pt x="123617" y="0"/>
                  </a:moveTo>
                  <a:lnTo>
                    <a:pt x="616468" y="0"/>
                  </a:lnTo>
                  <a:cubicBezTo>
                    <a:pt x="649253" y="0"/>
                    <a:pt x="680695" y="13024"/>
                    <a:pt x="703878" y="36206"/>
                  </a:cubicBezTo>
                  <a:cubicBezTo>
                    <a:pt x="727060" y="59389"/>
                    <a:pt x="740084" y="90832"/>
                    <a:pt x="740084" y="123617"/>
                  </a:cubicBezTo>
                  <a:lnTo>
                    <a:pt x="740084" y="123617"/>
                  </a:lnTo>
                  <a:cubicBezTo>
                    <a:pt x="740084" y="191888"/>
                    <a:pt x="684739" y="247233"/>
                    <a:pt x="616468" y="247233"/>
                  </a:cubicBezTo>
                  <a:lnTo>
                    <a:pt x="123617" y="247233"/>
                  </a:lnTo>
                  <a:cubicBezTo>
                    <a:pt x="55345" y="247233"/>
                    <a:pt x="0" y="191888"/>
                    <a:pt x="0" y="123617"/>
                  </a:cubicBezTo>
                  <a:lnTo>
                    <a:pt x="0" y="123617"/>
                  </a:lnTo>
                  <a:cubicBezTo>
                    <a:pt x="0" y="55345"/>
                    <a:pt x="55345" y="0"/>
                    <a:pt x="123617" y="0"/>
                  </a:cubicBez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34" name="TextBox 34"/>
            <p:cNvSpPr txBox="1"/>
            <p:nvPr/>
          </p:nvSpPr>
          <p:spPr>
            <a:xfrm>
              <a:off x="0" y="-28575"/>
              <a:ext cx="740084" cy="2758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35" name="Group 35"/>
          <p:cNvGrpSpPr/>
          <p:nvPr/>
        </p:nvGrpSpPr>
        <p:grpSpPr>
          <a:xfrm>
            <a:off x="7638356" y="2269456"/>
            <a:ext cx="1837096" cy="1897081"/>
            <a:chOff x="0" y="0"/>
            <a:chExt cx="966048" cy="997591"/>
          </a:xfrm>
        </p:grpSpPr>
        <p:sp>
          <p:nvSpPr>
            <p:cNvPr id="36" name="Freeform 36"/>
            <p:cNvSpPr/>
            <p:nvPr/>
          </p:nvSpPr>
          <p:spPr>
            <a:xfrm>
              <a:off x="0" y="0"/>
              <a:ext cx="966048" cy="997591"/>
            </a:xfrm>
            <a:custGeom>
              <a:avLst/>
              <a:gdLst/>
              <a:ahLst/>
              <a:cxnLst/>
              <a:rect l="l" t="t" r="r" b="b"/>
              <a:pathLst>
                <a:path w="966048" h="997591">
                  <a:moveTo>
                    <a:pt x="483024" y="0"/>
                  </a:moveTo>
                  <a:cubicBezTo>
                    <a:pt x="216257" y="0"/>
                    <a:pt x="0" y="223318"/>
                    <a:pt x="0" y="498796"/>
                  </a:cubicBezTo>
                  <a:cubicBezTo>
                    <a:pt x="0" y="774273"/>
                    <a:pt x="216257" y="997591"/>
                    <a:pt x="483024" y="997591"/>
                  </a:cubicBezTo>
                  <a:cubicBezTo>
                    <a:pt x="749791" y="997591"/>
                    <a:pt x="966048" y="774273"/>
                    <a:pt x="966048" y="498796"/>
                  </a:cubicBezTo>
                  <a:cubicBezTo>
                    <a:pt x="966048" y="223318"/>
                    <a:pt x="749791" y="0"/>
                    <a:pt x="483024" y="0"/>
                  </a:cubicBezTo>
                  <a:close/>
                </a:path>
              </a:pathLst>
            </a:custGeom>
            <a:blipFill>
              <a:blip r:embed="rId5"/>
              <a:stretch>
                <a:fillRect l="-4859" r="-4859"/>
              </a:stretch>
            </a:blipFill>
            <a:ln w="104775" cap="sq">
              <a:solidFill>
                <a:srgbClr val="FFFFFF"/>
              </a:solidFill>
              <a:prstDash val="solid"/>
              <a:miter/>
            </a:ln>
          </p:spPr>
        </p:sp>
      </p:grpSp>
      <p:grpSp>
        <p:nvGrpSpPr>
          <p:cNvPr id="37" name="Group 37"/>
          <p:cNvGrpSpPr/>
          <p:nvPr/>
        </p:nvGrpSpPr>
        <p:grpSpPr>
          <a:xfrm>
            <a:off x="7564218" y="2269456"/>
            <a:ext cx="864236" cy="864236"/>
            <a:chOff x="0" y="0"/>
            <a:chExt cx="812800" cy="812800"/>
          </a:xfrm>
        </p:grpSpPr>
        <p:sp>
          <p:nvSpPr>
            <p:cNvPr id="38" name="Freeform 3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39" name="TextBox 39"/>
            <p:cNvSpPr txBox="1"/>
            <p:nvPr/>
          </p:nvSpPr>
          <p:spPr>
            <a:xfrm>
              <a:off x="76200" y="47625"/>
              <a:ext cx="660400" cy="6889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7663273" y="4246219"/>
            <a:ext cx="1998228" cy="667530"/>
            <a:chOff x="0" y="0"/>
            <a:chExt cx="740084" cy="247233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740084" cy="247233"/>
            </a:xfrm>
            <a:custGeom>
              <a:avLst/>
              <a:gdLst/>
              <a:ahLst/>
              <a:cxnLst/>
              <a:rect l="l" t="t" r="r" b="b"/>
              <a:pathLst>
                <a:path w="740084" h="247233">
                  <a:moveTo>
                    <a:pt x="123617" y="0"/>
                  </a:moveTo>
                  <a:lnTo>
                    <a:pt x="616468" y="0"/>
                  </a:lnTo>
                  <a:cubicBezTo>
                    <a:pt x="649253" y="0"/>
                    <a:pt x="680695" y="13024"/>
                    <a:pt x="703878" y="36206"/>
                  </a:cubicBezTo>
                  <a:cubicBezTo>
                    <a:pt x="727060" y="59389"/>
                    <a:pt x="740084" y="90832"/>
                    <a:pt x="740084" y="123617"/>
                  </a:cubicBezTo>
                  <a:lnTo>
                    <a:pt x="740084" y="123617"/>
                  </a:lnTo>
                  <a:cubicBezTo>
                    <a:pt x="740084" y="191888"/>
                    <a:pt x="684739" y="247233"/>
                    <a:pt x="616468" y="247233"/>
                  </a:cubicBezTo>
                  <a:lnTo>
                    <a:pt x="123617" y="247233"/>
                  </a:lnTo>
                  <a:cubicBezTo>
                    <a:pt x="55345" y="247233"/>
                    <a:pt x="0" y="191888"/>
                    <a:pt x="0" y="123617"/>
                  </a:cubicBezTo>
                  <a:lnTo>
                    <a:pt x="0" y="123617"/>
                  </a:lnTo>
                  <a:cubicBezTo>
                    <a:pt x="0" y="55345"/>
                    <a:pt x="55345" y="0"/>
                    <a:pt x="123617" y="0"/>
                  </a:cubicBezTo>
                  <a:close/>
                </a:path>
              </a:pathLst>
            </a:custGeom>
            <a:solidFill>
              <a:srgbClr val="213A63"/>
            </a:solidFill>
          </p:spPr>
        </p:sp>
        <p:sp>
          <p:nvSpPr>
            <p:cNvPr id="42" name="TextBox 42"/>
            <p:cNvSpPr txBox="1"/>
            <p:nvPr/>
          </p:nvSpPr>
          <p:spPr>
            <a:xfrm>
              <a:off x="0" y="-28575"/>
              <a:ext cx="740084" cy="2758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sp>
        <p:nvSpPr>
          <p:cNvPr id="43" name="Freeform 43"/>
          <p:cNvSpPr/>
          <p:nvPr/>
        </p:nvSpPr>
        <p:spPr>
          <a:xfrm>
            <a:off x="1778440" y="5037737"/>
            <a:ext cx="2042250" cy="1605719"/>
          </a:xfrm>
          <a:custGeom>
            <a:avLst/>
            <a:gdLst/>
            <a:ahLst/>
            <a:cxnLst/>
            <a:rect l="l" t="t" r="r" b="b"/>
            <a:pathLst>
              <a:path w="2042250" h="1605719">
                <a:moveTo>
                  <a:pt x="0" y="0"/>
                </a:moveTo>
                <a:lnTo>
                  <a:pt x="2042249" y="0"/>
                </a:lnTo>
                <a:lnTo>
                  <a:pt x="2042249" y="1605719"/>
                </a:lnTo>
                <a:lnTo>
                  <a:pt x="0" y="160571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sp>
        <p:nvSpPr>
          <p:cNvPr id="44" name="Freeform 44"/>
          <p:cNvSpPr/>
          <p:nvPr/>
        </p:nvSpPr>
        <p:spPr>
          <a:xfrm>
            <a:off x="3938910" y="5001519"/>
            <a:ext cx="1778833" cy="1283496"/>
          </a:xfrm>
          <a:custGeom>
            <a:avLst/>
            <a:gdLst/>
            <a:ahLst/>
            <a:cxnLst/>
            <a:rect l="l" t="t" r="r" b="b"/>
            <a:pathLst>
              <a:path w="1416128" h="1106350">
                <a:moveTo>
                  <a:pt x="0" y="0"/>
                </a:moveTo>
                <a:lnTo>
                  <a:pt x="1416128" y="0"/>
                </a:lnTo>
                <a:lnTo>
                  <a:pt x="1416128" y="1106350"/>
                </a:lnTo>
                <a:lnTo>
                  <a:pt x="0" y="1106350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/>
            </a:stretch>
          </a:blipFill>
        </p:spPr>
      </p:sp>
      <p:sp>
        <p:nvSpPr>
          <p:cNvPr id="45" name="Freeform 45"/>
          <p:cNvSpPr/>
          <p:nvPr/>
        </p:nvSpPr>
        <p:spPr>
          <a:xfrm>
            <a:off x="5422663" y="5299491"/>
            <a:ext cx="2235342" cy="1285472"/>
          </a:xfrm>
          <a:custGeom>
            <a:avLst/>
            <a:gdLst/>
            <a:ahLst/>
            <a:cxnLst/>
            <a:rect l="l" t="t" r="r" b="b"/>
            <a:pathLst>
              <a:path w="1679185" h="967630">
                <a:moveTo>
                  <a:pt x="0" y="0"/>
                </a:moveTo>
                <a:lnTo>
                  <a:pt x="1679185" y="0"/>
                </a:lnTo>
                <a:lnTo>
                  <a:pt x="1679185" y="967630"/>
                </a:lnTo>
                <a:lnTo>
                  <a:pt x="0" y="967630"/>
                </a:lnTo>
                <a:lnTo>
                  <a:pt x="0" y="0"/>
                </a:lnTo>
                <a:close/>
              </a:path>
            </a:pathLst>
          </a:custGeom>
          <a:blipFill>
            <a:blip r:embed="rId8"/>
            <a:stretch>
              <a:fillRect/>
            </a:stretch>
          </a:blipFill>
        </p:spPr>
      </p:sp>
      <p:sp>
        <p:nvSpPr>
          <p:cNvPr id="46" name="Freeform 46"/>
          <p:cNvSpPr/>
          <p:nvPr/>
        </p:nvSpPr>
        <p:spPr>
          <a:xfrm>
            <a:off x="7217953" y="5401259"/>
            <a:ext cx="2289885" cy="1436903"/>
          </a:xfrm>
          <a:custGeom>
            <a:avLst/>
            <a:gdLst/>
            <a:ahLst/>
            <a:cxnLst/>
            <a:rect l="l" t="t" r="r" b="b"/>
            <a:pathLst>
              <a:path w="1979641" h="1138294">
                <a:moveTo>
                  <a:pt x="0" y="0"/>
                </a:moveTo>
                <a:lnTo>
                  <a:pt x="1979641" y="0"/>
                </a:lnTo>
                <a:lnTo>
                  <a:pt x="1979641" y="1138293"/>
                </a:lnTo>
                <a:lnTo>
                  <a:pt x="0" y="1138293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47" name="TextBox 47"/>
          <p:cNvSpPr txBox="1"/>
          <p:nvPr/>
        </p:nvSpPr>
        <p:spPr>
          <a:xfrm>
            <a:off x="1669460" y="761868"/>
            <a:ext cx="6426673" cy="8191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6032"/>
              </a:lnSpc>
            </a:pPr>
            <a:r>
              <a:rPr lang="en-US" sz="5027" b="1">
                <a:solidFill>
                  <a:srgbClr val="BD1313"/>
                </a:solidFill>
                <a:latin typeface="Poppins Bold"/>
                <a:ea typeface="Poppins Bold"/>
                <a:cs typeface="Poppins Bold"/>
                <a:sym typeface="Poppins Bold"/>
              </a:rPr>
              <a:t>O</a:t>
            </a:r>
            <a:r>
              <a:rPr lang="en-US" sz="5027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 - OPPORTUNITIES</a:t>
            </a:r>
          </a:p>
        </p:txBody>
      </p:sp>
      <p:sp>
        <p:nvSpPr>
          <p:cNvPr id="48" name="TextBox 48"/>
          <p:cNvSpPr txBox="1"/>
          <p:nvPr/>
        </p:nvSpPr>
        <p:spPr>
          <a:xfrm>
            <a:off x="1606166" y="4433746"/>
            <a:ext cx="1535925" cy="264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98"/>
              </a:lnSpc>
            </a:pPr>
            <a:r>
              <a:rPr lang="en-US" sz="15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HUST 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3820689" y="4433235"/>
            <a:ext cx="1252334" cy="26492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98"/>
              </a:lnSpc>
            </a:pPr>
            <a:r>
              <a:rPr lang="en-US" sz="1570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FPT Sofware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5717744" y="4433235"/>
            <a:ext cx="1645180" cy="2659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95"/>
              </a:lnSpc>
            </a:pPr>
            <a:r>
              <a:rPr lang="en-US" sz="156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CNU</a:t>
            </a:r>
          </a:p>
        </p:txBody>
      </p:sp>
      <p:sp>
        <p:nvSpPr>
          <p:cNvPr id="51" name="TextBox 51"/>
          <p:cNvSpPr txBox="1"/>
          <p:nvPr/>
        </p:nvSpPr>
        <p:spPr>
          <a:xfrm>
            <a:off x="1422419" y="2443361"/>
            <a:ext cx="540342" cy="487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85"/>
              </a:lnSpc>
            </a:pPr>
            <a:r>
              <a:rPr lang="en-US" sz="1418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2012 - 2017</a:t>
            </a:r>
          </a:p>
        </p:txBody>
      </p:sp>
      <p:sp>
        <p:nvSpPr>
          <p:cNvPr id="52" name="TextBox 52"/>
          <p:cNvSpPr txBox="1"/>
          <p:nvPr/>
        </p:nvSpPr>
        <p:spPr>
          <a:xfrm>
            <a:off x="3629013" y="2456231"/>
            <a:ext cx="540342" cy="487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85"/>
              </a:lnSpc>
            </a:pPr>
            <a:r>
              <a:rPr lang="en-US" sz="1418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2017 - 2019</a:t>
            </a:r>
          </a:p>
        </p:txBody>
      </p:sp>
      <p:sp>
        <p:nvSpPr>
          <p:cNvPr id="53" name="TextBox 53"/>
          <p:cNvSpPr txBox="1"/>
          <p:nvPr/>
        </p:nvSpPr>
        <p:spPr>
          <a:xfrm>
            <a:off x="5702264" y="2414786"/>
            <a:ext cx="540342" cy="4878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985"/>
              </a:lnSpc>
            </a:pPr>
            <a:r>
              <a:rPr lang="en-US" sz="1418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2019 - 2021</a:t>
            </a:r>
          </a:p>
        </p:txBody>
      </p:sp>
      <p:sp>
        <p:nvSpPr>
          <p:cNvPr id="54" name="TextBox 54"/>
          <p:cNvSpPr txBox="1"/>
          <p:nvPr/>
        </p:nvSpPr>
        <p:spPr>
          <a:xfrm>
            <a:off x="7734487" y="2443361"/>
            <a:ext cx="540342" cy="4522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845"/>
              </a:lnSpc>
            </a:pPr>
            <a:r>
              <a:rPr lang="en-US" sz="1318" b="1">
                <a:solidFill>
                  <a:srgbClr val="FFFFFF"/>
                </a:solidFill>
                <a:latin typeface="Montserrat Bold"/>
                <a:ea typeface="Montserrat Bold"/>
                <a:cs typeface="Montserrat Bold"/>
                <a:sym typeface="Montserrat Bold"/>
              </a:rPr>
              <a:t>2022 - NOW</a:t>
            </a:r>
          </a:p>
        </p:txBody>
      </p:sp>
      <p:sp>
        <p:nvSpPr>
          <p:cNvPr id="55" name="TextBox 55"/>
          <p:cNvSpPr txBox="1"/>
          <p:nvPr/>
        </p:nvSpPr>
        <p:spPr>
          <a:xfrm>
            <a:off x="7839797" y="4433235"/>
            <a:ext cx="1645180" cy="2659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95"/>
              </a:lnSpc>
            </a:pPr>
            <a:r>
              <a:rPr lang="en-US" sz="1568">
                <a:solidFill>
                  <a:srgbClr val="FFFFFF"/>
                </a:solidFill>
                <a:latin typeface="Montserrat"/>
                <a:ea typeface="Montserrat"/>
                <a:cs typeface="Montserrat"/>
                <a:sym typeface="Montserrat"/>
              </a:rPr>
              <a:t>Hospitals</a:t>
            </a:r>
          </a:p>
        </p:txBody>
      </p:sp>
      <p:sp>
        <p:nvSpPr>
          <p:cNvPr id="56" name="TextBox 56"/>
          <p:cNvSpPr txBox="1"/>
          <p:nvPr/>
        </p:nvSpPr>
        <p:spPr>
          <a:xfrm>
            <a:off x="725696" y="6801907"/>
            <a:ext cx="8875504" cy="28469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379"/>
              </a:lnSpc>
            </a:pPr>
            <a:r>
              <a:rPr lang="en-US" sz="1699" dirty="0">
                <a:solidFill>
                  <a:srgbClr val="FF0000"/>
                </a:solidFill>
                <a:latin typeface="Montserrat"/>
                <a:ea typeface="Montserrat"/>
                <a:cs typeface="Montserrat"/>
                <a:sym typeface="Montserrat"/>
              </a:rPr>
              <a:t>“Opportunities don’t belong to a few; they are open to everyone who seeks them.”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376958" y="1423703"/>
            <a:ext cx="2347713" cy="4467793"/>
            <a:chOff x="0" y="0"/>
            <a:chExt cx="506965" cy="964775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06965" cy="964775"/>
            </a:xfrm>
            <a:custGeom>
              <a:avLst/>
              <a:gdLst/>
              <a:ahLst/>
              <a:cxnLst/>
              <a:rect l="l" t="t" r="r" b="b"/>
              <a:pathLst>
                <a:path w="506965" h="964775">
                  <a:moveTo>
                    <a:pt x="268840" y="0"/>
                  </a:moveTo>
                  <a:lnTo>
                    <a:pt x="506965" y="238125"/>
                  </a:lnTo>
                  <a:lnTo>
                    <a:pt x="506965" y="726650"/>
                  </a:lnTo>
                  <a:lnTo>
                    <a:pt x="268840" y="964775"/>
                  </a:lnTo>
                  <a:lnTo>
                    <a:pt x="238125" y="964775"/>
                  </a:lnTo>
                  <a:lnTo>
                    <a:pt x="0" y="726650"/>
                  </a:lnTo>
                  <a:lnTo>
                    <a:pt x="0" y="238125"/>
                  </a:lnTo>
                  <a:lnTo>
                    <a:pt x="238125" y="0"/>
                  </a:lnTo>
                  <a:lnTo>
                    <a:pt x="268840" y="0"/>
                  </a:lnTo>
                  <a:close/>
                </a:path>
              </a:pathLst>
            </a:custGeom>
            <a:solidFill>
              <a:srgbClr val="1B9C85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63500" y="34925"/>
              <a:ext cx="379965" cy="86635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386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2146553" y="115608"/>
            <a:ext cx="6325812" cy="1285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591"/>
              </a:lnSpc>
            </a:pPr>
            <a:r>
              <a:rPr lang="en-US" sz="7992" b="1">
                <a:solidFill>
                  <a:srgbClr val="000000"/>
                </a:solidFill>
                <a:latin typeface="Poppins Bold"/>
                <a:ea typeface="Poppins Bold"/>
                <a:cs typeface="Poppins Bold"/>
                <a:sym typeface="Poppins Bold"/>
              </a:rPr>
              <a:t>THANK YOU</a:t>
            </a:r>
          </a:p>
        </p:txBody>
      </p:sp>
      <p:sp>
        <p:nvSpPr>
          <p:cNvPr id="6" name="Freeform 6"/>
          <p:cNvSpPr/>
          <p:nvPr/>
        </p:nvSpPr>
        <p:spPr>
          <a:xfrm>
            <a:off x="1098240" y="1344333"/>
            <a:ext cx="8157183" cy="5777500"/>
          </a:xfrm>
          <a:custGeom>
            <a:avLst/>
            <a:gdLst/>
            <a:ahLst/>
            <a:cxnLst/>
            <a:rect l="l" t="t" r="r" b="b"/>
            <a:pathLst>
              <a:path w="8157183" h="5777500">
                <a:moveTo>
                  <a:pt x="0" y="0"/>
                </a:moveTo>
                <a:lnTo>
                  <a:pt x="8157183" y="0"/>
                </a:lnTo>
                <a:lnTo>
                  <a:pt x="8157183" y="5777500"/>
                </a:lnTo>
                <a:lnTo>
                  <a:pt x="0" y="57775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r="-25635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232</Words>
  <Application>Microsoft Office PowerPoint</Application>
  <PresentationFormat>Custom</PresentationFormat>
  <Paragraphs>36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Montserrat Bold</vt:lpstr>
      <vt:lpstr>Arial</vt:lpstr>
      <vt:lpstr>Poppins Bold</vt:lpstr>
      <vt:lpstr>Calibri</vt:lpstr>
      <vt:lpstr>Montserrat</vt:lpstr>
      <vt:lpstr>Montserrat Italics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THAO</dc:title>
  <cp:lastModifiedBy>Thao Mai</cp:lastModifiedBy>
  <cp:revision>5</cp:revision>
  <dcterms:created xsi:type="dcterms:W3CDTF">2006-08-16T00:00:00Z</dcterms:created>
  <dcterms:modified xsi:type="dcterms:W3CDTF">2025-08-17T21:02:25Z</dcterms:modified>
  <dc:identifier>DAGwWMEMJU0</dc:identifier>
</cp:coreProperties>
</file>