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8288000" cy="10287000"/>
  <p:notesSz cx="6858000" cy="9144000"/>
  <p:embeddedFontLst>
    <p:embeddedFont>
      <p:font typeface="Arimo Bold" panose="020B0604020202020204" charset="0"/>
      <p:regular r:id="rId12"/>
    </p:embeddedFont>
    <p:embeddedFont>
      <p:font typeface="Canva Sans" panose="020B0604020202020204" charset="0"/>
      <p:regular r:id="rId13"/>
    </p:embeddedFont>
    <p:embeddedFont>
      <p:font typeface="Canva Sans Bold" panose="020B0604020202020204" charset="0"/>
      <p:regular r:id="rId14"/>
    </p:embeddedFont>
    <p:embeddedFont>
      <p:font typeface="Canva Sans Bold Italics" panose="020B0604020202020204" charset="0"/>
      <p:regular r:id="rId15"/>
    </p:embeddedFont>
    <p:embeddedFont>
      <p:font typeface="Canva Sans Italics" panose="020B0604020202020204" charset="0"/>
      <p:regular r:id="rId16"/>
    </p:embeddedFont>
    <p:embeddedFont>
      <p:font typeface="Hagrid Ultra-Bold" panose="020B0604020202020204" charset="0"/>
      <p:regular r:id="rId17"/>
    </p:embeddedFont>
    <p:embeddedFont>
      <p:font typeface="Poppins" panose="00000500000000000000" pitchFamily="2" charset="0"/>
      <p:regular r:id="rId18"/>
    </p:embeddedFont>
    <p:embeddedFont>
      <p:font typeface="Poppins Bold" panose="020B0604020202020204" charset="0"/>
      <p:regular r:id="rId19"/>
    </p:embeddedFont>
    <p:embeddedFont>
      <p:font typeface="Poppins Ultra-Bold" panose="020B0604020202020204" charset="0"/>
      <p:regular r:id="rId20"/>
    </p:embeddedFont>
    <p:embeddedFont>
      <p:font typeface="Public Sans Bold" panose="020B0604020202020204" charset="0"/>
      <p:regular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66" d="100"/>
          <a:sy n="66" d="100"/>
        </p:scale>
        <p:origin x="610" y="16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18.08.2025</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Hello everyone, my name is Lê Cẩm Vi, but you can call me Levi.</a:t>
            </a:r>
          </a:p>
          <a:p>
            <a:r>
              <a:rPr lang="en-US"/>
              <a:t>I was born in 2002 and my major is Nuclear Engineering Technology </a:t>
            </a:r>
          </a:p>
          <a:p>
            <a:r>
              <a:rPr lang="en-US"/>
              <a:t>My research interest is particle physics- neutrino,  and nuclear physics, </a:t>
            </a:r>
          </a:p>
          <a:p>
            <a:r>
              <a:rPr lang="en-US"/>
              <a:t>My dream is to become a scientist.</a:t>
            </a:r>
          </a:p>
          <a:p>
            <a:r>
              <a:rPr lang="en-US"/>
              <a:t>Currently, I also work as a freelance animation scriptwriter and content creator.</a:t>
            </a:r>
          </a:p>
          <a:p>
            <a:r>
              <a:rPr lang="en-US"/>
              <a:t>In my free time, I enjoy photography, skateboarding, listening to music - I’m a big fan of BTS - and watching anime.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a:p>
          <a:p>
            <a:r>
              <a:rPr lang="en-US"/>
              <a:t>đo photon đơn, cosmic ray muon và tín hiệu LED qua sợi quang </a:t>
            </a:r>
          </a:p>
          <a:p>
            <a:endParaRPr lang="en-US"/>
          </a:p>
          <a:p>
            <a:r>
              <a:rPr lang="en-US"/>
              <a:t>photon signal, cosmic ray, LED fiber)</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 photon is a particle of light. When a photon hits a material, it can release an electron - this is called the photoelectric effect, explained by Einstein in his Nobel Prize work. A photon sensor makes use of this principle to convert photons into electrons, and then into electrical signals that we can measure.</a:t>
            </a:r>
          </a:p>
          <a:p>
            <a:endParaRPr lang="en-US"/>
          </a:p>
          <a:p>
            <a:r>
              <a:rPr lang="en-US"/>
              <a:t>Photon là hạt ánh sáng. Khi photon đập vào vật liệu, nó có thể làm bật ra electron – hiện tượng này gọi là hiệu ứng quang điện, được Einstein giải thích trong công trình Nobel. Photon sensor tận dụng nguyên lý này để biến photon thành electron, rồi thành tín hiệu điện mà chúng ta có thể đo lường được</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Stands for Multi-Pixel Photon Counter, also known as Silicon Photomultiplier (SiPM)</a:t>
            </a:r>
          </a:p>
          <a:p>
            <a:r>
              <a:rPr lang="en-US"/>
              <a:t>→ Viết tắt của Multi-Pixel Photon Counter, còn được gọi là Silicon Photomultiplier (SiPM)</a:t>
            </a:r>
          </a:p>
          <a:p>
            <a:endParaRPr lang="en-US"/>
          </a:p>
          <a:p>
            <a:r>
              <a:rPr lang="en-US"/>
              <a:t>A solid state photodetector</a:t>
            </a:r>
          </a:p>
          <a:p>
            <a:r>
              <a:rPr lang="en-US"/>
              <a:t>→ Một đầu dò quang bán dẫn (trạng thái rắn)</a:t>
            </a:r>
          </a:p>
          <a:p>
            <a:endParaRPr lang="en-US"/>
          </a:p>
          <a:p>
            <a:r>
              <a:rPr lang="en-US"/>
              <a:t>Made up of a matrix of avalanche photodiodes (APD)</a:t>
            </a:r>
          </a:p>
          <a:p>
            <a:r>
              <a:rPr lang="en-US"/>
              <a:t>→ Cấu tạo từ một ma trận các đi-ốt quang thác lũ (APD)</a:t>
            </a:r>
          </a:p>
          <a:p>
            <a:endParaRPr lang="en-US"/>
          </a:p>
          <a:p>
            <a:r>
              <a:rPr lang="en-US"/>
              <a:t>Operated in Geiger mode</a:t>
            </a:r>
          </a:p>
          <a:p>
            <a:r>
              <a:rPr lang="en-US"/>
              <a:t>→ Hoạt động ở chế độ Geiger</a:t>
            </a:r>
          </a:p>
          <a:p>
            <a:endParaRPr lang="en-US"/>
          </a:p>
          <a:p>
            <a:r>
              <a:rPr lang="en-US"/>
              <a:t>Detect low-intensity light signal</a:t>
            </a:r>
          </a:p>
          <a:p>
            <a:r>
              <a:rPr lang="en-US"/>
              <a:t>→ Dùng để phát hiện tín hiệu ánh sáng có cường độ thấp</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Photon sensors have a wide range of applications. In nuclear medicine, they are essential for PET scans and gamma cameras. In particle and astroparticle physics, they are used in neutrino and cosmic ray detectors. They also appear in low-light cameras, security, and industrial technology.</a:t>
            </a:r>
          </a:p>
          <a:p>
            <a:r>
              <a:rPr lang="en-US"/>
              <a:t>A clear example is PET scan: a radiotracer emits gamma photons, which are converted into light by a scintillator, then detected by a photon sensor and turned into electrical signals. The computer processes these signals into a 3D image.</a:t>
            </a:r>
          </a:p>
          <a:p>
            <a:r>
              <a:rPr lang="en-US"/>
              <a:t>Today, a deep-learning model called DeepPET can make PET image reconstruction about 100 times faster, with around 10% less noise, and it may even help reduce the radiation dose for patients</a:t>
            </a:r>
          </a:p>
          <a:p>
            <a:endParaRPr lang="en-US"/>
          </a:p>
          <a:p>
            <a:r>
              <a:rPr lang="en-US"/>
              <a:t>Trong y học hạt nhân, chúng rất quan trọng đối với PET scan và gamma camera.</a:t>
            </a:r>
          </a:p>
          <a:p>
            <a:r>
              <a:rPr lang="en-US"/>
              <a:t>Trong vật lý hạt và vật lý thiên văn, chúng được dùng trong các máy dò neutrino và tia vũ trụ.</a:t>
            </a:r>
          </a:p>
          <a:p>
            <a:r>
              <a:rPr lang="en-US"/>
              <a:t>Ngoài ra, photon sensor còn xuất hiện trong các loại camera nhạy sáng, an ninh và công nghệ công nghiệp.</a:t>
            </a:r>
          </a:p>
          <a:p>
            <a:endParaRPr lang="en-US"/>
          </a:p>
          <a:p>
            <a:r>
              <a:rPr lang="en-US"/>
              <a:t>Một ví dụ điển hình là PET scan: dược chất phóng xạ phát ra các photon gamma, các photon này được scintillator biến đổi thành ánh sáng, sau đó photon sensor phát hiện ánh sáng và chuyển thành tín hiệu điện. Máy tính sẽ xử lý các tín hiệu này để dựng thành hình ảnh 3D.</a:t>
            </a:r>
          </a:p>
          <a:p>
            <a:endParaRPr lang="en-US"/>
          </a:p>
          <a:p>
            <a:r>
              <a:rPr lang="en-US"/>
              <a:t>Ngày nay, một mô hình học sâu gọi là DeepPET có thể tái tạo ảnh PET nhanh hơn khoảng 100 lần, với nhiễu giảm khoảng 10%, và thậm chí có thể giúp giảm liều phóng xạ cho bệnh nhân.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Photon sensors are highly sensitive light detectors.</a:t>
            </a:r>
          </a:p>
          <a:p>
            <a:r>
              <a:rPr lang="en-US"/>
              <a:t>They convert photons into electrical signals, which can then be turned into images and scientific data.</a:t>
            </a:r>
          </a:p>
          <a:p>
            <a:r>
              <a:rPr lang="en-US"/>
              <a:t>They have a wide range of applications, from particle physics to nuclear medicine.</a:t>
            </a:r>
          </a:p>
          <a:p>
            <a:r>
              <a:rPr lang="en-US"/>
              <a:t>And when combined with AI, they enable clearer images, faster processing, and even a lower radiation dose for patients</a:t>
            </a:r>
          </a:p>
          <a:p>
            <a:endParaRPr lang="en-US"/>
          </a:p>
          <a:p>
            <a:r>
              <a:rPr lang="en-US"/>
              <a:t>Photon sensor là thiết bị phát hiện ánh sáng cực nhạy.</a:t>
            </a:r>
          </a:p>
          <a:p>
            <a:r>
              <a:rPr lang="en-US"/>
              <a:t>Chúng biến photon thành tín hiệu điện, rồi từ đó thành hình ảnh và dữ liệu khoa học.</a:t>
            </a:r>
          </a:p>
          <a:p>
            <a:r>
              <a:rPr lang="en-US"/>
              <a:t>Ứng dụng của photon sensor rất rộng, từ vật lý hạt đến y học hạt nhân.</a:t>
            </a:r>
          </a:p>
          <a:p>
            <a:r>
              <a:rPr lang="en-US"/>
              <a:t>Khi kết hợp với AI, chúng giúp tạo ảnh rõ hơn, xử lý nhanh hơn, và thậm chí còn giảm liều phóng xạ cho bệnh nhân</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 would like to give special thanks to Dr. Martin and Dr. Trang Hoang for kindly supporting me and allowing me to join even though I was two days late.</a:t>
            </a:r>
          </a:p>
          <a:p>
            <a:r>
              <a:rPr lang="en-US"/>
              <a:t>I often joke that I don’t know how I was accepted into this program, but in truth, I am very grateful for everything this summer school has given me.</a:t>
            </a:r>
          </a:p>
          <a:p>
            <a:endParaRPr lang="en-US"/>
          </a:p>
          <a:p>
            <a:r>
              <a:rPr lang="en-US"/>
              <a:t>That is all from me. Thank you very much</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8/18/2025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4904465"/>
            <a:chOff x="0" y="0"/>
            <a:chExt cx="4467610" cy="1198121"/>
          </a:xfrm>
        </p:grpSpPr>
        <p:sp>
          <p:nvSpPr>
            <p:cNvPr id="3" name="Freeform 3"/>
            <p:cNvSpPr/>
            <p:nvPr/>
          </p:nvSpPr>
          <p:spPr>
            <a:xfrm>
              <a:off x="0" y="0"/>
              <a:ext cx="4467609" cy="1198121"/>
            </a:xfrm>
            <a:custGeom>
              <a:avLst/>
              <a:gdLst/>
              <a:ahLst/>
              <a:cxnLst/>
              <a:rect l="l" t="t" r="r" b="b"/>
              <a:pathLst>
                <a:path w="4467609" h="1198121">
                  <a:moveTo>
                    <a:pt x="0" y="0"/>
                  </a:moveTo>
                  <a:lnTo>
                    <a:pt x="4467609" y="0"/>
                  </a:lnTo>
                  <a:lnTo>
                    <a:pt x="4467609" y="1198121"/>
                  </a:lnTo>
                  <a:lnTo>
                    <a:pt x="0" y="1198121"/>
                  </a:lnTo>
                  <a:close/>
                </a:path>
              </a:pathLst>
            </a:custGeom>
            <a:solidFill>
              <a:srgbClr val="052E63"/>
            </a:solidFill>
          </p:spPr>
        </p:sp>
        <p:sp>
          <p:nvSpPr>
            <p:cNvPr id="4" name="TextBox 4"/>
            <p:cNvSpPr txBox="1"/>
            <p:nvPr/>
          </p:nvSpPr>
          <p:spPr>
            <a:xfrm>
              <a:off x="0" y="-38100"/>
              <a:ext cx="4467610" cy="1236221"/>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a:off x="0" y="0"/>
            <a:ext cx="18288000" cy="3801237"/>
          </a:xfrm>
          <a:custGeom>
            <a:avLst/>
            <a:gdLst/>
            <a:ahLst/>
            <a:cxnLst/>
            <a:rect l="l" t="t" r="r" b="b"/>
            <a:pathLst>
              <a:path w="18288000" h="3801237">
                <a:moveTo>
                  <a:pt x="0" y="0"/>
                </a:moveTo>
                <a:lnTo>
                  <a:pt x="18288000" y="0"/>
                </a:lnTo>
                <a:lnTo>
                  <a:pt x="18288000" y="3801237"/>
                </a:lnTo>
                <a:lnTo>
                  <a:pt x="0" y="3801237"/>
                </a:lnTo>
                <a:lnTo>
                  <a:pt x="0" y="0"/>
                </a:lnTo>
                <a:close/>
              </a:path>
            </a:pathLst>
          </a:custGeom>
          <a:blipFill>
            <a:blip r:embed="rId2"/>
            <a:stretch>
              <a:fillRect b="-29297"/>
            </a:stretch>
          </a:blipFill>
        </p:spPr>
      </p:sp>
      <p:sp>
        <p:nvSpPr>
          <p:cNvPr id="6" name="TextBox 6"/>
          <p:cNvSpPr txBox="1"/>
          <p:nvPr/>
        </p:nvSpPr>
        <p:spPr>
          <a:xfrm>
            <a:off x="1980375" y="4121590"/>
            <a:ext cx="14327251" cy="450850"/>
          </a:xfrm>
          <a:prstGeom prst="rect">
            <a:avLst/>
          </a:prstGeom>
        </p:spPr>
        <p:txBody>
          <a:bodyPr lIns="0" tIns="0" rIns="0" bIns="0" rtlCol="0" anchor="t">
            <a:spAutoFit/>
          </a:bodyPr>
          <a:lstStyle/>
          <a:p>
            <a:pPr algn="ctr">
              <a:lnSpc>
                <a:spcPts val="3500"/>
              </a:lnSpc>
            </a:pPr>
            <a:r>
              <a:rPr lang="en-US" sz="2500" b="1">
                <a:solidFill>
                  <a:srgbClr val="FAFCFE"/>
                </a:solidFill>
                <a:latin typeface="Poppins Ultra-Bold"/>
                <a:ea typeface="Poppins Ultra-Bold"/>
                <a:cs typeface="Poppins Ultra-Bold"/>
                <a:sym typeface="Poppins Ultra-Bold"/>
              </a:rPr>
              <a:t>SCHOOL ON ADVANCED TOPICS IN MEDICAL IMAGING  2025 - HO CHI MINH CITY</a:t>
            </a:r>
          </a:p>
        </p:txBody>
      </p:sp>
      <p:sp>
        <p:nvSpPr>
          <p:cNvPr id="7" name="TextBox 7"/>
          <p:cNvSpPr txBox="1"/>
          <p:nvPr/>
        </p:nvSpPr>
        <p:spPr>
          <a:xfrm>
            <a:off x="1389697" y="5718405"/>
            <a:ext cx="15508606" cy="2158959"/>
          </a:xfrm>
          <a:prstGeom prst="rect">
            <a:avLst/>
          </a:prstGeom>
        </p:spPr>
        <p:txBody>
          <a:bodyPr lIns="0" tIns="0" rIns="0" bIns="0" rtlCol="0" anchor="t">
            <a:spAutoFit/>
          </a:bodyPr>
          <a:lstStyle/>
          <a:p>
            <a:pPr algn="ctr">
              <a:lnSpc>
                <a:spcPts val="16977"/>
              </a:lnSpc>
            </a:pPr>
            <a:r>
              <a:rPr lang="en-US" sz="12126" b="1">
                <a:solidFill>
                  <a:srgbClr val="052E63"/>
                </a:solidFill>
                <a:latin typeface="Hagrid Ultra-Bold"/>
                <a:ea typeface="Hagrid Ultra-Bold"/>
                <a:cs typeface="Hagrid Ultra-Bold"/>
                <a:sym typeface="Hagrid Ultra-Bold"/>
              </a:rPr>
              <a:t>PHOTON SENSOR </a:t>
            </a:r>
          </a:p>
        </p:txBody>
      </p:sp>
      <p:sp>
        <p:nvSpPr>
          <p:cNvPr id="8" name="TextBox 8"/>
          <p:cNvSpPr txBox="1"/>
          <p:nvPr/>
        </p:nvSpPr>
        <p:spPr>
          <a:xfrm>
            <a:off x="3733666" y="8308456"/>
            <a:ext cx="10820669" cy="624212"/>
          </a:xfrm>
          <a:prstGeom prst="rect">
            <a:avLst/>
          </a:prstGeom>
        </p:spPr>
        <p:txBody>
          <a:bodyPr lIns="0" tIns="0" rIns="0" bIns="0" rtlCol="0" anchor="t">
            <a:spAutoFit/>
          </a:bodyPr>
          <a:lstStyle/>
          <a:p>
            <a:pPr algn="ctr">
              <a:lnSpc>
                <a:spcPts val="5034"/>
              </a:lnSpc>
            </a:pPr>
            <a:r>
              <a:rPr lang="en-US" sz="3166" b="1" spc="202">
                <a:solidFill>
                  <a:srgbClr val="F1583D"/>
                </a:solidFill>
                <a:latin typeface="Poppins Bold"/>
                <a:ea typeface="Poppins Bold"/>
                <a:cs typeface="Poppins Bold"/>
                <a:sym typeface="Poppins Bold"/>
              </a:rPr>
              <a:t>Present by: Lê Cẩm Vi (aka Levi)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546082" y="-1"/>
            <a:ext cx="20245251" cy="1793681"/>
            <a:chOff x="0" y="0"/>
            <a:chExt cx="12832342" cy="7141705"/>
          </a:xfrm>
        </p:grpSpPr>
        <p:sp>
          <p:nvSpPr>
            <p:cNvPr id="3" name="Freeform 3"/>
            <p:cNvSpPr/>
            <p:nvPr/>
          </p:nvSpPr>
          <p:spPr>
            <a:xfrm>
              <a:off x="0" y="0"/>
              <a:ext cx="12832342" cy="7141705"/>
            </a:xfrm>
            <a:custGeom>
              <a:avLst/>
              <a:gdLst/>
              <a:ahLst/>
              <a:cxnLst/>
              <a:rect l="l" t="t" r="r" b="b"/>
              <a:pathLst>
                <a:path w="12832342" h="7141705">
                  <a:moveTo>
                    <a:pt x="0" y="0"/>
                  </a:moveTo>
                  <a:lnTo>
                    <a:pt x="12832342" y="0"/>
                  </a:lnTo>
                  <a:lnTo>
                    <a:pt x="12832342" y="7141705"/>
                  </a:lnTo>
                  <a:lnTo>
                    <a:pt x="0" y="7141705"/>
                  </a:lnTo>
                  <a:close/>
                </a:path>
              </a:pathLst>
            </a:custGeom>
            <a:solidFill>
              <a:srgbClr val="1E3256"/>
            </a:solidFill>
          </p:spPr>
        </p:sp>
      </p:grpSp>
      <p:sp>
        <p:nvSpPr>
          <p:cNvPr id="4" name="TextBox 4"/>
          <p:cNvSpPr txBox="1"/>
          <p:nvPr/>
        </p:nvSpPr>
        <p:spPr>
          <a:xfrm>
            <a:off x="6895521" y="338719"/>
            <a:ext cx="5082302" cy="1194109"/>
          </a:xfrm>
          <a:prstGeom prst="rect">
            <a:avLst/>
          </a:prstGeom>
        </p:spPr>
        <p:txBody>
          <a:bodyPr wrap="square" lIns="0" tIns="0" rIns="0" bIns="0" rtlCol="0" anchor="t">
            <a:spAutoFit/>
          </a:bodyPr>
          <a:lstStyle/>
          <a:p>
            <a:pPr algn="ctr">
              <a:lnSpc>
                <a:spcPts val="10219"/>
              </a:lnSpc>
            </a:pPr>
            <a:r>
              <a:rPr lang="en-US" sz="7299" b="1" dirty="0">
                <a:solidFill>
                  <a:srgbClr val="FAFCFE"/>
                </a:solidFill>
                <a:latin typeface="Arimo Bold"/>
                <a:ea typeface="Arimo Bold"/>
                <a:cs typeface="Arimo Bold"/>
                <a:sym typeface="Arimo Bold"/>
              </a:rPr>
              <a:t>OUTLINE</a:t>
            </a:r>
          </a:p>
        </p:txBody>
      </p:sp>
      <p:sp>
        <p:nvSpPr>
          <p:cNvPr id="5" name="TextBox 5"/>
          <p:cNvSpPr txBox="1"/>
          <p:nvPr/>
        </p:nvSpPr>
        <p:spPr>
          <a:xfrm>
            <a:off x="2565313" y="6324086"/>
            <a:ext cx="9525" cy="558165"/>
          </a:xfrm>
          <a:prstGeom prst="rect">
            <a:avLst/>
          </a:prstGeom>
        </p:spPr>
        <p:txBody>
          <a:bodyPr lIns="0" tIns="0" rIns="0" bIns="0" rtlCol="0" anchor="t">
            <a:spAutoFit/>
          </a:bodyPr>
          <a:lstStyle/>
          <a:p>
            <a:pPr algn="ctr">
              <a:lnSpc>
                <a:spcPts val="4409"/>
              </a:lnSpc>
            </a:pPr>
            <a:endParaRPr/>
          </a:p>
        </p:txBody>
      </p:sp>
      <p:graphicFrame>
        <p:nvGraphicFramePr>
          <p:cNvPr id="6" name="Table 6"/>
          <p:cNvGraphicFramePr>
            <a:graphicFrameLocks noGrp="1"/>
          </p:cNvGraphicFramePr>
          <p:nvPr/>
        </p:nvGraphicFramePr>
        <p:xfrm>
          <a:off x="1635106" y="3031594"/>
          <a:ext cx="18274265" cy="5827283"/>
        </p:xfrm>
        <a:graphic>
          <a:graphicData uri="http://schemas.openxmlformats.org/drawingml/2006/table">
            <a:tbl>
              <a:tblPr/>
              <a:tblGrid>
                <a:gridCol w="18274265">
                  <a:extLst>
                    <a:ext uri="{9D8B030D-6E8A-4147-A177-3AD203B41FA5}">
                      <a16:colId xmlns:a16="http://schemas.microsoft.com/office/drawing/2014/main" val="20000"/>
                    </a:ext>
                  </a:extLst>
                </a:gridCol>
              </a:tblGrid>
              <a:tr h="1475047">
                <a:tc>
                  <a:txBody>
                    <a:bodyPr/>
                    <a:lstStyle/>
                    <a:p>
                      <a:pPr algn="l">
                        <a:lnSpc>
                          <a:spcPts val="4608"/>
                        </a:lnSpc>
                        <a:defRPr/>
                      </a:pPr>
                      <a:r>
                        <a:rPr lang="en-US" sz="3292" b="1">
                          <a:solidFill>
                            <a:srgbClr val="191919"/>
                          </a:solidFill>
                          <a:latin typeface="Poppins Bold"/>
                          <a:ea typeface="Poppins Bold"/>
                          <a:cs typeface="Poppins Bold"/>
                          <a:sym typeface="Poppins Bold"/>
                        </a:rPr>
                        <a:t>I. Self-Introduction</a:t>
                      </a:r>
                      <a:endParaRPr lang="en-US" sz="1100"/>
                    </a:p>
                  </a:txBody>
                  <a:tcPr marL="0" marR="0" marT="0" marB="0" anchor="ctr">
                    <a:lnL w="0" cap="flat" cmpd="sng" algn="ctr">
                      <a:solidFill>
                        <a:srgbClr val="1E3256"/>
                      </a:solidFill>
                      <a:prstDash val="solid"/>
                      <a:round/>
                      <a:headEnd type="none" w="med" len="med"/>
                      <a:tailEnd type="none" w="med" len="med"/>
                    </a:lnL>
                    <a:lnR w="0" cap="flat" cmpd="sng" algn="ctr">
                      <a:solidFill>
                        <a:srgbClr val="1E3256"/>
                      </a:solidFill>
                      <a:prstDash val="solid"/>
                      <a:round/>
                      <a:headEnd type="none" w="med" len="med"/>
                      <a:tailEnd type="none" w="med" len="med"/>
                    </a:lnR>
                    <a:lnT w="0" cap="flat" cmpd="sng" algn="ctr">
                      <a:solidFill>
                        <a:srgbClr val="1E3256"/>
                      </a:solidFill>
                      <a:prstDash val="solid"/>
                      <a:round/>
                      <a:headEnd type="none" w="med" len="med"/>
                      <a:tailEnd type="none" w="med" len="med"/>
                    </a:lnT>
                    <a:lnB w="22940" cap="flat" cmpd="sng" algn="ctr">
                      <a:solidFill>
                        <a:srgbClr val="1E3256"/>
                      </a:solidFill>
                      <a:prstDash val="solid"/>
                      <a:round/>
                      <a:headEnd type="none" w="med" len="med"/>
                      <a:tailEnd type="none" w="med" len="med"/>
                    </a:lnB>
                  </a:tcPr>
                </a:tc>
                <a:extLst>
                  <a:ext uri="{0D108BD9-81ED-4DB2-BD59-A6C34878D82A}">
                    <a16:rowId xmlns:a16="http://schemas.microsoft.com/office/drawing/2014/main" val="10000"/>
                  </a:ext>
                </a:extLst>
              </a:tr>
              <a:tr h="1327632">
                <a:tc>
                  <a:txBody>
                    <a:bodyPr/>
                    <a:lstStyle/>
                    <a:p>
                      <a:pPr algn="l">
                        <a:lnSpc>
                          <a:spcPts val="4608"/>
                        </a:lnSpc>
                        <a:defRPr/>
                      </a:pPr>
                      <a:r>
                        <a:rPr lang="en-US" sz="3292" b="1">
                          <a:solidFill>
                            <a:srgbClr val="191919"/>
                          </a:solidFill>
                          <a:latin typeface="Poppins Bold"/>
                          <a:ea typeface="Poppins Bold"/>
                          <a:cs typeface="Poppins Bold"/>
                          <a:sym typeface="Poppins Bold"/>
                        </a:rPr>
                        <a:t>II. Why photon sensor?</a:t>
                      </a:r>
                      <a:endParaRPr lang="en-US" sz="1100"/>
                    </a:p>
                  </a:txBody>
                  <a:tcPr marL="0" marR="0" marT="0" marB="0" anchor="ctr">
                    <a:lnL w="0" cap="flat" cmpd="sng" algn="ctr">
                      <a:solidFill>
                        <a:srgbClr val="1E3256"/>
                      </a:solidFill>
                      <a:prstDash val="solid"/>
                      <a:round/>
                      <a:headEnd type="none" w="med" len="med"/>
                      <a:tailEnd type="none" w="med" len="med"/>
                    </a:lnL>
                    <a:lnR w="0" cap="flat" cmpd="sng" algn="ctr">
                      <a:solidFill>
                        <a:srgbClr val="1E3256"/>
                      </a:solidFill>
                      <a:prstDash val="solid"/>
                      <a:round/>
                      <a:headEnd type="none" w="med" len="med"/>
                      <a:tailEnd type="none" w="med" len="med"/>
                    </a:lnR>
                    <a:lnT w="22940" cap="flat" cmpd="sng" algn="ctr">
                      <a:solidFill>
                        <a:srgbClr val="1E3256"/>
                      </a:solidFill>
                      <a:prstDash val="solid"/>
                      <a:round/>
                      <a:headEnd type="none" w="med" len="med"/>
                      <a:tailEnd type="none" w="med" len="med"/>
                    </a:lnT>
                    <a:lnB w="22940" cap="flat" cmpd="sng" algn="ctr">
                      <a:solidFill>
                        <a:srgbClr val="1E3256"/>
                      </a:solidFill>
                      <a:prstDash val="solid"/>
                      <a:round/>
                      <a:headEnd type="none" w="med" len="med"/>
                      <a:tailEnd type="none" w="med" len="med"/>
                    </a:lnB>
                  </a:tcPr>
                </a:tc>
                <a:extLst>
                  <a:ext uri="{0D108BD9-81ED-4DB2-BD59-A6C34878D82A}">
                    <a16:rowId xmlns:a16="http://schemas.microsoft.com/office/drawing/2014/main" val="10001"/>
                  </a:ext>
                </a:extLst>
              </a:tr>
              <a:tr h="1444229">
                <a:tc>
                  <a:txBody>
                    <a:bodyPr/>
                    <a:lstStyle/>
                    <a:p>
                      <a:pPr algn="l">
                        <a:lnSpc>
                          <a:spcPts val="4608"/>
                        </a:lnSpc>
                        <a:defRPr/>
                      </a:pPr>
                      <a:r>
                        <a:rPr lang="en-US" sz="3292" b="1">
                          <a:solidFill>
                            <a:srgbClr val="191919"/>
                          </a:solidFill>
                          <a:latin typeface="Poppins Bold"/>
                          <a:ea typeface="Poppins Bold"/>
                          <a:cs typeface="Poppins Bold"/>
                          <a:sym typeface="Poppins Bold"/>
                        </a:rPr>
                        <a:t>III. Photon sensor</a:t>
                      </a:r>
                      <a:endParaRPr lang="en-US" sz="1100"/>
                    </a:p>
                  </a:txBody>
                  <a:tcPr marL="0" marR="0" marT="0" marB="0" anchor="ctr">
                    <a:lnL w="0" cap="flat" cmpd="sng" algn="ctr">
                      <a:solidFill>
                        <a:srgbClr val="1E3256"/>
                      </a:solidFill>
                      <a:prstDash val="solid"/>
                      <a:round/>
                      <a:headEnd type="none" w="med" len="med"/>
                      <a:tailEnd type="none" w="med" len="med"/>
                    </a:lnL>
                    <a:lnR w="0" cap="flat" cmpd="sng" algn="ctr">
                      <a:solidFill>
                        <a:srgbClr val="1E3256"/>
                      </a:solidFill>
                      <a:prstDash val="solid"/>
                      <a:round/>
                      <a:headEnd type="none" w="med" len="med"/>
                      <a:tailEnd type="none" w="med" len="med"/>
                    </a:lnR>
                    <a:lnT w="22940" cap="flat" cmpd="sng" algn="ctr">
                      <a:solidFill>
                        <a:srgbClr val="1E3256"/>
                      </a:solidFill>
                      <a:prstDash val="solid"/>
                      <a:round/>
                      <a:headEnd type="none" w="med" len="med"/>
                      <a:tailEnd type="none" w="med" len="med"/>
                    </a:lnT>
                    <a:lnB w="22940" cap="flat" cmpd="sng" algn="ctr">
                      <a:solidFill>
                        <a:srgbClr val="1E3256"/>
                      </a:solidFill>
                      <a:prstDash val="solid"/>
                      <a:round/>
                      <a:headEnd type="none" w="med" len="med"/>
                      <a:tailEnd type="none" w="med" len="med"/>
                    </a:lnB>
                  </a:tcPr>
                </a:tc>
                <a:extLst>
                  <a:ext uri="{0D108BD9-81ED-4DB2-BD59-A6C34878D82A}">
                    <a16:rowId xmlns:a16="http://schemas.microsoft.com/office/drawing/2014/main" val="10002"/>
                  </a:ext>
                </a:extLst>
              </a:tr>
              <a:tr h="1580375">
                <a:tc>
                  <a:txBody>
                    <a:bodyPr/>
                    <a:lstStyle/>
                    <a:p>
                      <a:pPr algn="l">
                        <a:lnSpc>
                          <a:spcPts val="4608"/>
                        </a:lnSpc>
                        <a:defRPr/>
                      </a:pPr>
                      <a:r>
                        <a:rPr lang="en-US" sz="3292" b="1">
                          <a:solidFill>
                            <a:srgbClr val="191919"/>
                          </a:solidFill>
                          <a:latin typeface="Poppins Bold"/>
                          <a:ea typeface="Poppins Bold"/>
                          <a:cs typeface="Poppins Bold"/>
                          <a:sym typeface="Poppins Bold"/>
                        </a:rPr>
                        <a:t>IV. Conclusion</a:t>
                      </a:r>
                      <a:endParaRPr lang="en-US" sz="1100"/>
                    </a:p>
                  </a:txBody>
                  <a:tcPr marL="0" marR="0" marT="0" marB="0" anchor="ctr">
                    <a:lnL w="0" cap="flat" cmpd="sng" algn="ctr">
                      <a:solidFill>
                        <a:srgbClr val="1E3256"/>
                      </a:solidFill>
                      <a:prstDash val="solid"/>
                      <a:round/>
                      <a:headEnd type="none" w="med" len="med"/>
                      <a:tailEnd type="none" w="med" len="med"/>
                    </a:lnL>
                    <a:lnR w="0" cap="flat" cmpd="sng" algn="ctr">
                      <a:solidFill>
                        <a:srgbClr val="1E3256"/>
                      </a:solidFill>
                      <a:prstDash val="solid"/>
                      <a:round/>
                      <a:headEnd type="none" w="med" len="med"/>
                      <a:tailEnd type="none" w="med" len="med"/>
                    </a:lnR>
                    <a:lnT w="22940" cap="flat" cmpd="sng" algn="ctr">
                      <a:solidFill>
                        <a:srgbClr val="1E3256"/>
                      </a:solidFill>
                      <a:prstDash val="solid"/>
                      <a:round/>
                      <a:headEnd type="none" w="med" len="med"/>
                      <a:tailEnd type="none" w="med" len="med"/>
                    </a:lnT>
                    <a:lnB w="22940" cap="flat" cmpd="sng" algn="ctr">
                      <a:solidFill>
                        <a:srgbClr val="1E3256"/>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7" name="TextBox 7"/>
          <p:cNvSpPr txBox="1"/>
          <p:nvPr/>
        </p:nvSpPr>
        <p:spPr>
          <a:xfrm>
            <a:off x="7598026" y="9838515"/>
            <a:ext cx="3677292" cy="448485"/>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HARDWARE CAMP</a:t>
            </a:r>
          </a:p>
        </p:txBody>
      </p:sp>
      <p:grpSp>
        <p:nvGrpSpPr>
          <p:cNvPr id="8" name="Group 8"/>
          <p:cNvGrpSpPr/>
          <p:nvPr/>
        </p:nvGrpSpPr>
        <p:grpSpPr>
          <a:xfrm>
            <a:off x="-978626" y="9579769"/>
            <a:ext cx="20245251" cy="1793681"/>
            <a:chOff x="0" y="0"/>
            <a:chExt cx="12832342" cy="7431499"/>
          </a:xfrm>
        </p:grpSpPr>
        <p:sp>
          <p:nvSpPr>
            <p:cNvPr id="9" name="Freeform 9"/>
            <p:cNvSpPr/>
            <p:nvPr/>
          </p:nvSpPr>
          <p:spPr>
            <a:xfrm>
              <a:off x="0" y="0"/>
              <a:ext cx="12832342" cy="7431499"/>
            </a:xfrm>
            <a:custGeom>
              <a:avLst/>
              <a:gdLst/>
              <a:ahLst/>
              <a:cxnLst/>
              <a:rect l="l" t="t" r="r" b="b"/>
              <a:pathLst>
                <a:path w="12832342" h="7431499">
                  <a:moveTo>
                    <a:pt x="0" y="0"/>
                  </a:moveTo>
                  <a:lnTo>
                    <a:pt x="12832342" y="0"/>
                  </a:lnTo>
                  <a:lnTo>
                    <a:pt x="12832342" y="7431499"/>
                  </a:lnTo>
                  <a:lnTo>
                    <a:pt x="0" y="7431499"/>
                  </a:lnTo>
                  <a:close/>
                </a:path>
              </a:pathLst>
            </a:custGeom>
            <a:solidFill>
              <a:srgbClr val="1E3256"/>
            </a:solidFill>
          </p:spPr>
        </p:sp>
      </p:grpSp>
      <p:sp>
        <p:nvSpPr>
          <p:cNvPr id="10" name="TextBox 10"/>
          <p:cNvSpPr txBox="1"/>
          <p:nvPr/>
        </p:nvSpPr>
        <p:spPr>
          <a:xfrm>
            <a:off x="7023145" y="9682953"/>
            <a:ext cx="4241710" cy="448485"/>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IEEE - NPSS 2025</a:t>
            </a:r>
          </a:p>
        </p:txBody>
      </p:sp>
      <p:sp>
        <p:nvSpPr>
          <p:cNvPr id="11" name="TextBox 11"/>
          <p:cNvSpPr txBox="1"/>
          <p:nvPr/>
        </p:nvSpPr>
        <p:spPr>
          <a:xfrm>
            <a:off x="251295" y="9572199"/>
            <a:ext cx="229857" cy="580390"/>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1</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570927" y="-1320010"/>
            <a:ext cx="20245251" cy="2550286"/>
            <a:chOff x="0" y="0"/>
            <a:chExt cx="12832342" cy="7269473"/>
          </a:xfrm>
        </p:grpSpPr>
        <p:sp>
          <p:nvSpPr>
            <p:cNvPr id="3" name="Freeform 3"/>
            <p:cNvSpPr/>
            <p:nvPr/>
          </p:nvSpPr>
          <p:spPr>
            <a:xfrm>
              <a:off x="0" y="0"/>
              <a:ext cx="12832342" cy="7269473"/>
            </a:xfrm>
            <a:custGeom>
              <a:avLst/>
              <a:gdLst/>
              <a:ahLst/>
              <a:cxnLst/>
              <a:rect l="l" t="t" r="r" b="b"/>
              <a:pathLst>
                <a:path w="12832342" h="7269473">
                  <a:moveTo>
                    <a:pt x="0" y="0"/>
                  </a:moveTo>
                  <a:lnTo>
                    <a:pt x="12832342" y="0"/>
                  </a:lnTo>
                  <a:lnTo>
                    <a:pt x="12832342" y="7269473"/>
                  </a:lnTo>
                  <a:lnTo>
                    <a:pt x="0" y="7269473"/>
                  </a:lnTo>
                  <a:close/>
                </a:path>
              </a:pathLst>
            </a:custGeom>
            <a:solidFill>
              <a:srgbClr val="1E3256"/>
            </a:solidFill>
          </p:spPr>
        </p:sp>
      </p:grpSp>
      <p:sp>
        <p:nvSpPr>
          <p:cNvPr id="4" name="TextBox 4"/>
          <p:cNvSpPr txBox="1"/>
          <p:nvPr/>
        </p:nvSpPr>
        <p:spPr>
          <a:xfrm>
            <a:off x="240959" y="9572199"/>
            <a:ext cx="250527" cy="580258"/>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3</a:t>
            </a:r>
          </a:p>
        </p:txBody>
      </p:sp>
      <p:sp>
        <p:nvSpPr>
          <p:cNvPr id="5" name="TextBox 5"/>
          <p:cNvSpPr txBox="1"/>
          <p:nvPr/>
        </p:nvSpPr>
        <p:spPr>
          <a:xfrm>
            <a:off x="7598026" y="9838515"/>
            <a:ext cx="3677292" cy="448485"/>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HARDWARE CAMP</a:t>
            </a:r>
          </a:p>
        </p:txBody>
      </p:sp>
      <p:grpSp>
        <p:nvGrpSpPr>
          <p:cNvPr id="6" name="Group 6"/>
          <p:cNvGrpSpPr/>
          <p:nvPr/>
        </p:nvGrpSpPr>
        <p:grpSpPr>
          <a:xfrm>
            <a:off x="-978626" y="9579769"/>
            <a:ext cx="20245251" cy="2113962"/>
            <a:chOff x="0" y="0"/>
            <a:chExt cx="26993668" cy="15632642"/>
          </a:xfrm>
        </p:grpSpPr>
        <p:grpSp>
          <p:nvGrpSpPr>
            <p:cNvPr id="7" name="Group 7"/>
            <p:cNvGrpSpPr/>
            <p:nvPr/>
          </p:nvGrpSpPr>
          <p:grpSpPr>
            <a:xfrm>
              <a:off x="0" y="0"/>
              <a:ext cx="26993668" cy="15632642"/>
              <a:chOff x="0" y="0"/>
              <a:chExt cx="12832342" cy="7431499"/>
            </a:xfrm>
          </p:grpSpPr>
          <p:sp>
            <p:nvSpPr>
              <p:cNvPr id="8" name="Freeform 8"/>
              <p:cNvSpPr/>
              <p:nvPr/>
            </p:nvSpPr>
            <p:spPr>
              <a:xfrm>
                <a:off x="0" y="0"/>
                <a:ext cx="12832342" cy="7431499"/>
              </a:xfrm>
              <a:custGeom>
                <a:avLst/>
                <a:gdLst/>
                <a:ahLst/>
                <a:cxnLst/>
                <a:rect l="l" t="t" r="r" b="b"/>
                <a:pathLst>
                  <a:path w="12832342" h="7431499">
                    <a:moveTo>
                      <a:pt x="0" y="0"/>
                    </a:moveTo>
                    <a:lnTo>
                      <a:pt x="12832342" y="0"/>
                    </a:lnTo>
                    <a:lnTo>
                      <a:pt x="12832342" y="7431499"/>
                    </a:lnTo>
                    <a:lnTo>
                      <a:pt x="0" y="7431499"/>
                    </a:lnTo>
                    <a:close/>
                  </a:path>
                </a:pathLst>
              </a:custGeom>
              <a:solidFill>
                <a:srgbClr val="1E3256"/>
              </a:solidFill>
            </p:spPr>
          </p:sp>
        </p:grpSp>
        <p:sp>
          <p:nvSpPr>
            <p:cNvPr id="9" name="TextBox 9"/>
            <p:cNvSpPr txBox="1"/>
            <p:nvPr/>
          </p:nvSpPr>
          <p:spPr>
            <a:xfrm>
              <a:off x="10669028" y="156629"/>
              <a:ext cx="5655613" cy="578930"/>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IEEE - NPSS 2025</a:t>
              </a:r>
            </a:p>
          </p:txBody>
        </p:sp>
      </p:grpSp>
      <p:sp>
        <p:nvSpPr>
          <p:cNvPr id="10" name="Freeform 10"/>
          <p:cNvSpPr/>
          <p:nvPr/>
        </p:nvSpPr>
        <p:spPr>
          <a:xfrm>
            <a:off x="11142866" y="1769443"/>
            <a:ext cx="4219075" cy="4566473"/>
          </a:xfrm>
          <a:custGeom>
            <a:avLst/>
            <a:gdLst/>
            <a:ahLst/>
            <a:cxnLst/>
            <a:rect l="l" t="t" r="r" b="b"/>
            <a:pathLst>
              <a:path w="4219075" h="4566473">
                <a:moveTo>
                  <a:pt x="0" y="0"/>
                </a:moveTo>
                <a:lnTo>
                  <a:pt x="4219075" y="0"/>
                </a:lnTo>
                <a:lnTo>
                  <a:pt x="4219075" y="4566474"/>
                </a:lnTo>
                <a:lnTo>
                  <a:pt x="0" y="4566474"/>
                </a:lnTo>
                <a:lnTo>
                  <a:pt x="0" y="0"/>
                </a:lnTo>
                <a:close/>
              </a:path>
            </a:pathLst>
          </a:custGeom>
          <a:blipFill>
            <a:blip r:embed="rId3"/>
            <a:stretch>
              <a:fillRect t="-42375" r="-15574"/>
            </a:stretch>
          </a:blipFill>
        </p:spPr>
      </p:sp>
      <p:sp>
        <p:nvSpPr>
          <p:cNvPr id="11" name="Freeform 11"/>
          <p:cNvSpPr/>
          <p:nvPr/>
        </p:nvSpPr>
        <p:spPr>
          <a:xfrm>
            <a:off x="15590541" y="1769443"/>
            <a:ext cx="2226338" cy="2193086"/>
          </a:xfrm>
          <a:custGeom>
            <a:avLst/>
            <a:gdLst/>
            <a:ahLst/>
            <a:cxnLst/>
            <a:rect l="l" t="t" r="r" b="b"/>
            <a:pathLst>
              <a:path w="2226338" h="2193086">
                <a:moveTo>
                  <a:pt x="0" y="0"/>
                </a:moveTo>
                <a:lnTo>
                  <a:pt x="2226338" y="0"/>
                </a:lnTo>
                <a:lnTo>
                  <a:pt x="2226338" y="2193086"/>
                </a:lnTo>
                <a:lnTo>
                  <a:pt x="0" y="2193086"/>
                </a:lnTo>
                <a:lnTo>
                  <a:pt x="0" y="0"/>
                </a:lnTo>
                <a:close/>
              </a:path>
            </a:pathLst>
          </a:custGeom>
          <a:blipFill>
            <a:blip r:embed="rId4"/>
            <a:stretch>
              <a:fillRect l="-30733" t="-97646" r="-27687" b="-88260"/>
            </a:stretch>
          </a:blipFill>
        </p:spPr>
      </p:sp>
      <p:sp>
        <p:nvSpPr>
          <p:cNvPr id="12" name="Freeform 12"/>
          <p:cNvSpPr/>
          <p:nvPr/>
        </p:nvSpPr>
        <p:spPr>
          <a:xfrm>
            <a:off x="11569914" y="6824561"/>
            <a:ext cx="3592759" cy="2266564"/>
          </a:xfrm>
          <a:custGeom>
            <a:avLst/>
            <a:gdLst/>
            <a:ahLst/>
            <a:cxnLst/>
            <a:rect l="l" t="t" r="r" b="b"/>
            <a:pathLst>
              <a:path w="3592759" h="2266564">
                <a:moveTo>
                  <a:pt x="0" y="0"/>
                </a:moveTo>
                <a:lnTo>
                  <a:pt x="3592759" y="0"/>
                </a:lnTo>
                <a:lnTo>
                  <a:pt x="3592759" y="2266564"/>
                </a:lnTo>
                <a:lnTo>
                  <a:pt x="0" y="2266564"/>
                </a:lnTo>
                <a:lnTo>
                  <a:pt x="0" y="0"/>
                </a:lnTo>
                <a:close/>
              </a:path>
            </a:pathLst>
          </a:custGeom>
          <a:blipFill>
            <a:blip r:embed="rId5"/>
            <a:stretch>
              <a:fillRect r="-1753"/>
            </a:stretch>
          </a:blipFill>
        </p:spPr>
      </p:sp>
      <p:sp>
        <p:nvSpPr>
          <p:cNvPr id="13" name="Freeform 13"/>
          <p:cNvSpPr/>
          <p:nvPr/>
        </p:nvSpPr>
        <p:spPr>
          <a:xfrm>
            <a:off x="15590541" y="4206101"/>
            <a:ext cx="2226338" cy="2129815"/>
          </a:xfrm>
          <a:custGeom>
            <a:avLst/>
            <a:gdLst/>
            <a:ahLst/>
            <a:cxnLst/>
            <a:rect l="l" t="t" r="r" b="b"/>
            <a:pathLst>
              <a:path w="2226338" h="2129815">
                <a:moveTo>
                  <a:pt x="0" y="0"/>
                </a:moveTo>
                <a:lnTo>
                  <a:pt x="2226338" y="0"/>
                </a:lnTo>
                <a:lnTo>
                  <a:pt x="2226338" y="2129816"/>
                </a:lnTo>
                <a:lnTo>
                  <a:pt x="0" y="2129816"/>
                </a:lnTo>
                <a:lnTo>
                  <a:pt x="0" y="0"/>
                </a:lnTo>
                <a:close/>
              </a:path>
            </a:pathLst>
          </a:custGeom>
          <a:blipFill>
            <a:blip r:embed="rId6"/>
            <a:stretch>
              <a:fillRect l="-15274" t="-9743" r="-6801"/>
            </a:stretch>
          </a:blipFill>
        </p:spPr>
      </p:sp>
      <p:sp>
        <p:nvSpPr>
          <p:cNvPr id="14" name="TextBox 14"/>
          <p:cNvSpPr txBox="1"/>
          <p:nvPr/>
        </p:nvSpPr>
        <p:spPr>
          <a:xfrm>
            <a:off x="0" y="1340818"/>
            <a:ext cx="3027302" cy="771525"/>
          </a:xfrm>
          <a:prstGeom prst="rect">
            <a:avLst/>
          </a:prstGeom>
        </p:spPr>
        <p:txBody>
          <a:bodyPr lIns="0" tIns="0" rIns="0" bIns="0" rtlCol="0" anchor="t">
            <a:spAutoFit/>
          </a:bodyPr>
          <a:lstStyle/>
          <a:p>
            <a:pPr algn="ctr">
              <a:lnSpc>
                <a:spcPts val="6299"/>
              </a:lnSpc>
              <a:spcBef>
                <a:spcPct val="0"/>
              </a:spcBef>
            </a:pPr>
            <a:r>
              <a:rPr lang="en-US" sz="4500" b="1" spc="-112">
                <a:solidFill>
                  <a:srgbClr val="000000"/>
                </a:solidFill>
                <a:latin typeface="Public Sans Bold"/>
                <a:ea typeface="Public Sans Bold"/>
                <a:cs typeface="Public Sans Bold"/>
                <a:sym typeface="Public Sans Bold"/>
              </a:rPr>
              <a:t>About me</a:t>
            </a:r>
          </a:p>
        </p:txBody>
      </p:sp>
      <p:sp>
        <p:nvSpPr>
          <p:cNvPr id="15" name="TextBox 15"/>
          <p:cNvSpPr txBox="1"/>
          <p:nvPr/>
        </p:nvSpPr>
        <p:spPr>
          <a:xfrm>
            <a:off x="366223" y="2200228"/>
            <a:ext cx="10551071" cy="7543065"/>
          </a:xfrm>
          <a:prstGeom prst="rect">
            <a:avLst/>
          </a:prstGeom>
        </p:spPr>
        <p:txBody>
          <a:bodyPr lIns="0" tIns="0" rIns="0" bIns="0" rtlCol="0" anchor="t">
            <a:spAutoFit/>
          </a:bodyPr>
          <a:lstStyle/>
          <a:p>
            <a:pPr marL="625991" lvl="1" indent="-312995" algn="l">
              <a:lnSpc>
                <a:spcPts val="4610"/>
              </a:lnSpc>
              <a:buFont typeface="Arial"/>
              <a:buChar char="•"/>
            </a:pPr>
            <a:r>
              <a:rPr lang="en-US" sz="2899" spc="43">
                <a:solidFill>
                  <a:srgbClr val="000000"/>
                </a:solidFill>
                <a:latin typeface="Poppins"/>
                <a:ea typeface="Poppins"/>
                <a:cs typeface="Poppins"/>
                <a:sym typeface="Poppins"/>
              </a:rPr>
              <a:t>Name: Lê Cẩm Vi (Levi)</a:t>
            </a:r>
          </a:p>
          <a:p>
            <a:pPr marL="625991" lvl="1" indent="-312995" algn="l">
              <a:lnSpc>
                <a:spcPts val="4610"/>
              </a:lnSpc>
              <a:buFont typeface="Arial"/>
              <a:buChar char="•"/>
            </a:pPr>
            <a:r>
              <a:rPr lang="en-US" sz="2899" spc="43">
                <a:solidFill>
                  <a:srgbClr val="000000"/>
                </a:solidFill>
                <a:latin typeface="Poppins"/>
                <a:ea typeface="Poppins"/>
                <a:cs typeface="Poppins"/>
                <a:sym typeface="Poppins"/>
              </a:rPr>
              <a:t>Born in 2002</a:t>
            </a:r>
          </a:p>
          <a:p>
            <a:pPr marL="625991" lvl="1" indent="-312995" algn="l">
              <a:lnSpc>
                <a:spcPts val="4610"/>
              </a:lnSpc>
              <a:buFont typeface="Arial"/>
              <a:buChar char="•"/>
            </a:pPr>
            <a:r>
              <a:rPr lang="en-US" sz="2899" spc="43">
                <a:solidFill>
                  <a:srgbClr val="000000"/>
                </a:solidFill>
                <a:latin typeface="Poppins"/>
                <a:ea typeface="Poppins"/>
                <a:cs typeface="Poppins"/>
                <a:sym typeface="Poppins"/>
              </a:rPr>
              <a:t>Major: Nuclear engineering technology, HUS - VNU Hanoi</a:t>
            </a:r>
          </a:p>
          <a:p>
            <a:pPr marL="625991" lvl="1" indent="-312995" algn="l">
              <a:lnSpc>
                <a:spcPts val="4610"/>
              </a:lnSpc>
              <a:buFont typeface="Arial"/>
              <a:buChar char="•"/>
            </a:pPr>
            <a:r>
              <a:rPr lang="en-US" sz="2899" spc="43">
                <a:solidFill>
                  <a:srgbClr val="000000"/>
                </a:solidFill>
                <a:latin typeface="Poppins"/>
                <a:ea typeface="Poppins"/>
                <a:cs typeface="Poppins"/>
                <a:sym typeface="Poppins"/>
              </a:rPr>
              <a:t>Research interest: Particle Physics- Neutrino &amp; Nuclear physics</a:t>
            </a:r>
          </a:p>
          <a:p>
            <a:pPr marL="625991" lvl="1" indent="-312995" algn="l">
              <a:lnSpc>
                <a:spcPts val="4610"/>
              </a:lnSpc>
              <a:buFont typeface="Arial"/>
              <a:buChar char="•"/>
            </a:pPr>
            <a:r>
              <a:rPr lang="en-US" sz="2899" spc="43">
                <a:solidFill>
                  <a:srgbClr val="000000"/>
                </a:solidFill>
                <a:latin typeface="Poppins"/>
                <a:ea typeface="Poppins"/>
                <a:cs typeface="Poppins"/>
                <a:sym typeface="Poppins"/>
              </a:rPr>
              <a:t>Career goal: Future scientist</a:t>
            </a:r>
          </a:p>
          <a:p>
            <a:pPr marL="625991" lvl="1" indent="-312995" algn="l">
              <a:lnSpc>
                <a:spcPts val="4610"/>
              </a:lnSpc>
              <a:buFont typeface="Arial"/>
              <a:buChar char="•"/>
            </a:pPr>
            <a:r>
              <a:rPr lang="en-US" sz="2899" spc="43">
                <a:solidFill>
                  <a:srgbClr val="000000"/>
                </a:solidFill>
                <a:latin typeface="Poppins"/>
                <a:ea typeface="Poppins"/>
                <a:cs typeface="Poppins"/>
                <a:sym typeface="Poppins"/>
              </a:rPr>
              <a:t>Current job: Freelance animation scriptwriter and content creator</a:t>
            </a:r>
          </a:p>
          <a:p>
            <a:pPr marL="625991" lvl="1" indent="-312995" algn="l">
              <a:lnSpc>
                <a:spcPts val="4610"/>
              </a:lnSpc>
              <a:buFont typeface="Arial"/>
              <a:buChar char="•"/>
            </a:pPr>
            <a:r>
              <a:rPr lang="en-US" sz="2899" spc="43">
                <a:solidFill>
                  <a:srgbClr val="000000"/>
                </a:solidFill>
                <a:latin typeface="Poppins"/>
                <a:ea typeface="Poppins"/>
                <a:cs typeface="Poppins"/>
                <a:sym typeface="Poppins"/>
              </a:rPr>
              <a:t>Message: “Just take one step every day. The pain of doing nothing will always be worse than the pain of doing something.”</a:t>
            </a:r>
          </a:p>
          <a:p>
            <a:pPr algn="l">
              <a:lnSpc>
                <a:spcPts val="4610"/>
              </a:lnSpc>
            </a:pPr>
            <a:endParaRPr lang="en-US" sz="2899" spc="43">
              <a:solidFill>
                <a:srgbClr val="000000"/>
              </a:solidFill>
              <a:latin typeface="Poppins"/>
              <a:ea typeface="Poppins"/>
              <a:cs typeface="Poppins"/>
              <a:sym typeface="Poppins"/>
            </a:endParaRPr>
          </a:p>
        </p:txBody>
      </p:sp>
      <p:sp>
        <p:nvSpPr>
          <p:cNvPr id="16" name="TextBox 16"/>
          <p:cNvSpPr txBox="1"/>
          <p:nvPr/>
        </p:nvSpPr>
        <p:spPr>
          <a:xfrm>
            <a:off x="5035597" y="80927"/>
            <a:ext cx="8216807" cy="1149350"/>
          </a:xfrm>
          <a:prstGeom prst="rect">
            <a:avLst/>
          </a:prstGeom>
        </p:spPr>
        <p:txBody>
          <a:bodyPr lIns="0" tIns="0" rIns="0" bIns="0" rtlCol="0" anchor="t">
            <a:spAutoFit/>
          </a:bodyPr>
          <a:lstStyle/>
          <a:p>
            <a:pPr algn="ctr">
              <a:lnSpc>
                <a:spcPts val="9100"/>
              </a:lnSpc>
            </a:pPr>
            <a:r>
              <a:rPr lang="en-US" sz="6500" b="1">
                <a:solidFill>
                  <a:srgbClr val="FAFCFE"/>
                </a:solidFill>
                <a:latin typeface="Arimo Bold"/>
                <a:ea typeface="Arimo Bold"/>
                <a:cs typeface="Arimo Bold"/>
                <a:sym typeface="Arimo Bold"/>
              </a:rPr>
              <a:t>Self-Introduction</a:t>
            </a:r>
          </a:p>
        </p:txBody>
      </p:sp>
      <p:sp>
        <p:nvSpPr>
          <p:cNvPr id="17" name="Freeform 17"/>
          <p:cNvSpPr/>
          <p:nvPr/>
        </p:nvSpPr>
        <p:spPr>
          <a:xfrm>
            <a:off x="15590541" y="6588091"/>
            <a:ext cx="2242144" cy="2484485"/>
          </a:xfrm>
          <a:custGeom>
            <a:avLst/>
            <a:gdLst/>
            <a:ahLst/>
            <a:cxnLst/>
            <a:rect l="l" t="t" r="r" b="b"/>
            <a:pathLst>
              <a:path w="2242144" h="2484485">
                <a:moveTo>
                  <a:pt x="0" y="0"/>
                </a:moveTo>
                <a:lnTo>
                  <a:pt x="2242144" y="0"/>
                </a:lnTo>
                <a:lnTo>
                  <a:pt x="2242144" y="2484486"/>
                </a:lnTo>
                <a:lnTo>
                  <a:pt x="0" y="2484486"/>
                </a:lnTo>
                <a:lnTo>
                  <a:pt x="0" y="0"/>
                </a:lnTo>
                <a:close/>
              </a:path>
            </a:pathLst>
          </a:custGeom>
          <a:blipFill>
            <a:blip r:embed="rId7"/>
            <a:stretch>
              <a:fillRect l="-4471" t="-35996" b="-5424"/>
            </a:stretch>
          </a:blipFill>
        </p:spPr>
      </p:sp>
      <p:sp>
        <p:nvSpPr>
          <p:cNvPr id="18" name="TextBox 18"/>
          <p:cNvSpPr txBox="1"/>
          <p:nvPr/>
        </p:nvSpPr>
        <p:spPr>
          <a:xfrm>
            <a:off x="251295" y="9572199"/>
            <a:ext cx="229857" cy="580390"/>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2</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570927" y="-837406"/>
            <a:ext cx="20245251" cy="2067682"/>
            <a:chOff x="0" y="0"/>
            <a:chExt cx="12832342" cy="7269473"/>
          </a:xfrm>
        </p:grpSpPr>
        <p:sp>
          <p:nvSpPr>
            <p:cNvPr id="3" name="Freeform 3"/>
            <p:cNvSpPr/>
            <p:nvPr/>
          </p:nvSpPr>
          <p:spPr>
            <a:xfrm>
              <a:off x="0" y="0"/>
              <a:ext cx="12832342" cy="7269473"/>
            </a:xfrm>
            <a:custGeom>
              <a:avLst/>
              <a:gdLst/>
              <a:ahLst/>
              <a:cxnLst/>
              <a:rect l="l" t="t" r="r" b="b"/>
              <a:pathLst>
                <a:path w="12832342" h="7269473">
                  <a:moveTo>
                    <a:pt x="0" y="0"/>
                  </a:moveTo>
                  <a:lnTo>
                    <a:pt x="12832342" y="0"/>
                  </a:lnTo>
                  <a:lnTo>
                    <a:pt x="12832342" y="7269473"/>
                  </a:lnTo>
                  <a:lnTo>
                    <a:pt x="0" y="7269473"/>
                  </a:lnTo>
                  <a:close/>
                </a:path>
              </a:pathLst>
            </a:custGeom>
            <a:solidFill>
              <a:srgbClr val="1E3256"/>
            </a:solidFill>
          </p:spPr>
        </p:sp>
      </p:grpSp>
      <p:sp>
        <p:nvSpPr>
          <p:cNvPr id="4" name="TextBox 4"/>
          <p:cNvSpPr txBox="1"/>
          <p:nvPr/>
        </p:nvSpPr>
        <p:spPr>
          <a:xfrm>
            <a:off x="240959" y="9572199"/>
            <a:ext cx="250527" cy="580258"/>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3</a:t>
            </a:r>
          </a:p>
        </p:txBody>
      </p:sp>
      <p:sp>
        <p:nvSpPr>
          <p:cNvPr id="5" name="TextBox 5"/>
          <p:cNvSpPr txBox="1"/>
          <p:nvPr/>
        </p:nvSpPr>
        <p:spPr>
          <a:xfrm>
            <a:off x="7598026" y="9838515"/>
            <a:ext cx="3677292" cy="448485"/>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HARDWARE CAMP</a:t>
            </a:r>
          </a:p>
        </p:txBody>
      </p:sp>
      <p:grpSp>
        <p:nvGrpSpPr>
          <p:cNvPr id="6" name="Group 6"/>
          <p:cNvGrpSpPr/>
          <p:nvPr/>
        </p:nvGrpSpPr>
        <p:grpSpPr>
          <a:xfrm>
            <a:off x="-978626" y="9579769"/>
            <a:ext cx="20245251" cy="2067682"/>
            <a:chOff x="0" y="0"/>
            <a:chExt cx="26993668" cy="15632642"/>
          </a:xfrm>
        </p:grpSpPr>
        <p:grpSp>
          <p:nvGrpSpPr>
            <p:cNvPr id="7" name="Group 7"/>
            <p:cNvGrpSpPr/>
            <p:nvPr/>
          </p:nvGrpSpPr>
          <p:grpSpPr>
            <a:xfrm>
              <a:off x="0" y="0"/>
              <a:ext cx="26993668" cy="15632642"/>
              <a:chOff x="0" y="0"/>
              <a:chExt cx="12832342" cy="7431499"/>
            </a:xfrm>
          </p:grpSpPr>
          <p:sp>
            <p:nvSpPr>
              <p:cNvPr id="8" name="Freeform 8"/>
              <p:cNvSpPr/>
              <p:nvPr/>
            </p:nvSpPr>
            <p:spPr>
              <a:xfrm>
                <a:off x="0" y="0"/>
                <a:ext cx="12832342" cy="7431499"/>
              </a:xfrm>
              <a:custGeom>
                <a:avLst/>
                <a:gdLst/>
                <a:ahLst/>
                <a:cxnLst/>
                <a:rect l="l" t="t" r="r" b="b"/>
                <a:pathLst>
                  <a:path w="12832342" h="7431499">
                    <a:moveTo>
                      <a:pt x="0" y="0"/>
                    </a:moveTo>
                    <a:lnTo>
                      <a:pt x="12832342" y="0"/>
                    </a:lnTo>
                    <a:lnTo>
                      <a:pt x="12832342" y="7431499"/>
                    </a:lnTo>
                    <a:lnTo>
                      <a:pt x="0" y="7431499"/>
                    </a:lnTo>
                    <a:close/>
                  </a:path>
                </a:pathLst>
              </a:custGeom>
              <a:solidFill>
                <a:srgbClr val="1E3256"/>
              </a:solidFill>
            </p:spPr>
          </p:sp>
        </p:grpSp>
        <p:sp>
          <p:nvSpPr>
            <p:cNvPr id="9" name="TextBox 9"/>
            <p:cNvSpPr txBox="1"/>
            <p:nvPr/>
          </p:nvSpPr>
          <p:spPr>
            <a:xfrm>
              <a:off x="10669028" y="156629"/>
              <a:ext cx="5655613" cy="578930"/>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IEEE - NPSS 2025</a:t>
              </a:r>
            </a:p>
          </p:txBody>
        </p:sp>
      </p:grpSp>
      <p:sp>
        <p:nvSpPr>
          <p:cNvPr id="10" name="Freeform 10"/>
          <p:cNvSpPr/>
          <p:nvPr/>
        </p:nvSpPr>
        <p:spPr>
          <a:xfrm>
            <a:off x="9463588" y="4229996"/>
            <a:ext cx="6269309" cy="4316097"/>
          </a:xfrm>
          <a:custGeom>
            <a:avLst/>
            <a:gdLst/>
            <a:ahLst/>
            <a:cxnLst/>
            <a:rect l="l" t="t" r="r" b="b"/>
            <a:pathLst>
              <a:path w="6269309" h="4316097">
                <a:moveTo>
                  <a:pt x="0" y="0"/>
                </a:moveTo>
                <a:lnTo>
                  <a:pt x="6269309" y="0"/>
                </a:lnTo>
                <a:lnTo>
                  <a:pt x="6269309" y="4316097"/>
                </a:lnTo>
                <a:lnTo>
                  <a:pt x="0" y="4316097"/>
                </a:lnTo>
                <a:lnTo>
                  <a:pt x="0" y="0"/>
                </a:lnTo>
                <a:close/>
              </a:path>
            </a:pathLst>
          </a:custGeom>
          <a:blipFill>
            <a:blip r:embed="rId3"/>
            <a:stretch>
              <a:fillRect t="-4489" b="-4451"/>
            </a:stretch>
          </a:blipFill>
        </p:spPr>
      </p:sp>
      <p:sp>
        <p:nvSpPr>
          <p:cNvPr id="11" name="Freeform 11"/>
          <p:cNvSpPr/>
          <p:nvPr/>
        </p:nvSpPr>
        <p:spPr>
          <a:xfrm>
            <a:off x="983438" y="4228340"/>
            <a:ext cx="7676006" cy="4317753"/>
          </a:xfrm>
          <a:custGeom>
            <a:avLst/>
            <a:gdLst/>
            <a:ahLst/>
            <a:cxnLst/>
            <a:rect l="l" t="t" r="r" b="b"/>
            <a:pathLst>
              <a:path w="7676006" h="4317753">
                <a:moveTo>
                  <a:pt x="0" y="0"/>
                </a:moveTo>
                <a:lnTo>
                  <a:pt x="7676006" y="0"/>
                </a:lnTo>
                <a:lnTo>
                  <a:pt x="7676006" y="4317753"/>
                </a:lnTo>
                <a:lnTo>
                  <a:pt x="0" y="4317753"/>
                </a:lnTo>
                <a:lnTo>
                  <a:pt x="0" y="0"/>
                </a:lnTo>
                <a:close/>
              </a:path>
            </a:pathLst>
          </a:custGeom>
          <a:blipFill>
            <a:blip r:embed="rId4"/>
            <a:stretch>
              <a:fillRect/>
            </a:stretch>
          </a:blipFill>
        </p:spPr>
      </p:sp>
      <p:sp>
        <p:nvSpPr>
          <p:cNvPr id="12" name="TextBox 12"/>
          <p:cNvSpPr txBox="1"/>
          <p:nvPr/>
        </p:nvSpPr>
        <p:spPr>
          <a:xfrm>
            <a:off x="4584476" y="46275"/>
            <a:ext cx="9119045" cy="1149350"/>
          </a:xfrm>
          <a:prstGeom prst="rect">
            <a:avLst/>
          </a:prstGeom>
        </p:spPr>
        <p:txBody>
          <a:bodyPr lIns="0" tIns="0" rIns="0" bIns="0" rtlCol="0" anchor="t">
            <a:spAutoFit/>
          </a:bodyPr>
          <a:lstStyle/>
          <a:p>
            <a:pPr algn="ctr">
              <a:lnSpc>
                <a:spcPts val="9100"/>
              </a:lnSpc>
            </a:pPr>
            <a:r>
              <a:rPr lang="en-US" sz="6500" b="1" dirty="0">
                <a:solidFill>
                  <a:srgbClr val="FAFCFE"/>
                </a:solidFill>
                <a:latin typeface="Arimo Bold"/>
                <a:ea typeface="Arimo Bold"/>
                <a:cs typeface="Arimo Bold"/>
                <a:sym typeface="Arimo Bold"/>
              </a:rPr>
              <a:t>Why photon sensor?</a:t>
            </a:r>
          </a:p>
        </p:txBody>
      </p:sp>
      <p:sp>
        <p:nvSpPr>
          <p:cNvPr id="13" name="TextBox 13"/>
          <p:cNvSpPr txBox="1"/>
          <p:nvPr/>
        </p:nvSpPr>
        <p:spPr>
          <a:xfrm>
            <a:off x="491487" y="1790786"/>
            <a:ext cx="16805913" cy="2067682"/>
          </a:xfrm>
          <a:prstGeom prst="rect">
            <a:avLst/>
          </a:prstGeom>
        </p:spPr>
        <p:txBody>
          <a:bodyPr wrap="square" lIns="0" tIns="0" rIns="0" bIns="0" rtlCol="0" anchor="t">
            <a:spAutoFit/>
          </a:bodyPr>
          <a:lstStyle/>
          <a:p>
            <a:pPr marL="626111" lvl="1" indent="-313055" algn="l">
              <a:lnSpc>
                <a:spcPts val="4060"/>
              </a:lnSpc>
              <a:buFont typeface="Arial"/>
              <a:buChar char="•"/>
            </a:pPr>
            <a:r>
              <a:rPr lang="en-US" sz="2900" spc="4" dirty="0">
                <a:solidFill>
                  <a:srgbClr val="000000"/>
                </a:solidFill>
                <a:latin typeface="Canva Sans"/>
                <a:ea typeface="Canva Sans"/>
                <a:cs typeface="Canva Sans"/>
                <a:sym typeface="Canva Sans"/>
              </a:rPr>
              <a:t>At the summer school, we studied Medical imaging techniques</a:t>
            </a:r>
          </a:p>
          <a:p>
            <a:pPr marL="626111" lvl="1" indent="-313055" algn="l">
              <a:lnSpc>
                <a:spcPts val="4060"/>
              </a:lnSpc>
              <a:buFont typeface="Arial"/>
              <a:buChar char="•"/>
            </a:pPr>
            <a:r>
              <a:rPr lang="en-US" sz="2900" spc="4" dirty="0">
                <a:solidFill>
                  <a:srgbClr val="000000"/>
                </a:solidFill>
                <a:latin typeface="Canva Sans"/>
                <a:ea typeface="Canva Sans"/>
                <a:cs typeface="Canva Sans"/>
                <a:sym typeface="Canva Sans"/>
              </a:rPr>
              <a:t>My own interest is also in Particle Physics</a:t>
            </a:r>
          </a:p>
          <a:p>
            <a:pPr marL="626111" lvl="1" indent="-313055" algn="l">
              <a:lnSpc>
                <a:spcPts val="4060"/>
              </a:lnSpc>
              <a:buFont typeface="Arial"/>
              <a:buChar char="•"/>
            </a:pPr>
            <a:r>
              <a:rPr lang="en-US" sz="2900" spc="4" dirty="0">
                <a:solidFill>
                  <a:srgbClr val="000000"/>
                </a:solidFill>
                <a:latin typeface="Canva Sans"/>
                <a:ea typeface="Canva Sans"/>
                <a:cs typeface="Canva Sans"/>
                <a:sym typeface="Canva Sans"/>
              </a:rPr>
              <a:t>One key technique is PET scan, which relies on photon sensors</a:t>
            </a:r>
          </a:p>
          <a:p>
            <a:pPr marL="626111" lvl="1" indent="-313055" algn="l">
              <a:lnSpc>
                <a:spcPts val="4060"/>
              </a:lnSpc>
              <a:buFont typeface="Arial"/>
              <a:buChar char="•"/>
            </a:pPr>
            <a:r>
              <a:rPr lang="en-US" sz="2900" spc="4" dirty="0">
                <a:solidFill>
                  <a:srgbClr val="000000"/>
                </a:solidFill>
                <a:latin typeface="Canva Sans"/>
                <a:ea typeface="Canva Sans"/>
                <a:cs typeface="Canva Sans"/>
                <a:sym typeface="Canva Sans"/>
              </a:rPr>
              <a:t>I also had hands-on experience with MPPC array at </a:t>
            </a:r>
            <a:r>
              <a:rPr lang="en-US" sz="2900" spc="4" dirty="0" err="1">
                <a:solidFill>
                  <a:srgbClr val="000000"/>
                </a:solidFill>
                <a:latin typeface="Canva Sans"/>
                <a:ea typeface="Canva Sans"/>
                <a:cs typeface="Canva Sans"/>
                <a:sym typeface="Canva Sans"/>
              </a:rPr>
              <a:t>Harware</a:t>
            </a:r>
            <a:r>
              <a:rPr lang="en-US" sz="2900" spc="4" dirty="0">
                <a:solidFill>
                  <a:srgbClr val="000000"/>
                </a:solidFill>
                <a:latin typeface="Canva Sans"/>
                <a:ea typeface="Canva Sans"/>
                <a:cs typeface="Canva Sans"/>
                <a:sym typeface="Canva Sans"/>
              </a:rPr>
              <a:t> Camp, ICISE - Neutrino Lab</a:t>
            </a:r>
          </a:p>
        </p:txBody>
      </p:sp>
      <p:sp>
        <p:nvSpPr>
          <p:cNvPr id="14" name="TextBox 14"/>
          <p:cNvSpPr txBox="1"/>
          <p:nvPr/>
        </p:nvSpPr>
        <p:spPr>
          <a:xfrm>
            <a:off x="10126177" y="8687367"/>
            <a:ext cx="4944129" cy="335541"/>
          </a:xfrm>
          <a:prstGeom prst="rect">
            <a:avLst/>
          </a:prstGeom>
        </p:spPr>
        <p:txBody>
          <a:bodyPr wrap="square" lIns="0" tIns="0" rIns="0" bIns="0" rtlCol="0" anchor="t">
            <a:spAutoFit/>
          </a:bodyPr>
          <a:lstStyle/>
          <a:p>
            <a:pPr algn="ctr">
              <a:lnSpc>
                <a:spcPts val="2800"/>
              </a:lnSpc>
              <a:spcBef>
                <a:spcPct val="0"/>
              </a:spcBef>
            </a:pPr>
            <a:r>
              <a:rPr lang="en-US" sz="2000" i="1" dirty="0">
                <a:solidFill>
                  <a:srgbClr val="000000"/>
                </a:solidFill>
                <a:latin typeface="Canva Sans Italics"/>
                <a:ea typeface="Canva Sans Italics"/>
                <a:cs typeface="Canva Sans Italics"/>
                <a:sym typeface="Canva Sans Italics"/>
              </a:rPr>
              <a:t>My group B at the 3rd Hardware Camp</a:t>
            </a:r>
          </a:p>
        </p:txBody>
      </p:sp>
      <p:sp>
        <p:nvSpPr>
          <p:cNvPr id="15" name="TextBox 15"/>
          <p:cNvSpPr txBox="1"/>
          <p:nvPr/>
        </p:nvSpPr>
        <p:spPr>
          <a:xfrm>
            <a:off x="3673976" y="8693260"/>
            <a:ext cx="2294930" cy="349250"/>
          </a:xfrm>
          <a:prstGeom prst="rect">
            <a:avLst/>
          </a:prstGeom>
        </p:spPr>
        <p:txBody>
          <a:bodyPr lIns="0" tIns="0" rIns="0" bIns="0" rtlCol="0" anchor="t">
            <a:spAutoFit/>
          </a:bodyPr>
          <a:lstStyle/>
          <a:p>
            <a:pPr algn="ctr">
              <a:lnSpc>
                <a:spcPts val="2800"/>
              </a:lnSpc>
              <a:spcBef>
                <a:spcPct val="0"/>
              </a:spcBef>
            </a:pPr>
            <a:r>
              <a:rPr lang="en-US" sz="2000" i="1">
                <a:solidFill>
                  <a:srgbClr val="000000"/>
                </a:solidFill>
                <a:latin typeface="Canva Sans Italics"/>
                <a:ea typeface="Canva Sans Italics"/>
                <a:cs typeface="Canva Sans Italics"/>
                <a:sym typeface="Canva Sans Italics"/>
              </a:rPr>
              <a:t>@justsomephoto...</a:t>
            </a:r>
          </a:p>
        </p:txBody>
      </p:sp>
      <p:sp>
        <p:nvSpPr>
          <p:cNvPr id="16" name="TextBox 16"/>
          <p:cNvSpPr txBox="1"/>
          <p:nvPr/>
        </p:nvSpPr>
        <p:spPr>
          <a:xfrm>
            <a:off x="251295" y="9572199"/>
            <a:ext cx="229857" cy="580390"/>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3</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570927" y="-1600614"/>
            <a:ext cx="20245251" cy="2830889"/>
            <a:chOff x="0" y="0"/>
            <a:chExt cx="12832342" cy="7269473"/>
          </a:xfrm>
        </p:grpSpPr>
        <p:sp>
          <p:nvSpPr>
            <p:cNvPr id="3" name="Freeform 3"/>
            <p:cNvSpPr/>
            <p:nvPr/>
          </p:nvSpPr>
          <p:spPr>
            <a:xfrm>
              <a:off x="0" y="0"/>
              <a:ext cx="12832342" cy="7269473"/>
            </a:xfrm>
            <a:custGeom>
              <a:avLst/>
              <a:gdLst/>
              <a:ahLst/>
              <a:cxnLst/>
              <a:rect l="l" t="t" r="r" b="b"/>
              <a:pathLst>
                <a:path w="12832342" h="7269473">
                  <a:moveTo>
                    <a:pt x="0" y="0"/>
                  </a:moveTo>
                  <a:lnTo>
                    <a:pt x="12832342" y="0"/>
                  </a:lnTo>
                  <a:lnTo>
                    <a:pt x="12832342" y="7269473"/>
                  </a:lnTo>
                  <a:lnTo>
                    <a:pt x="0" y="7269473"/>
                  </a:lnTo>
                  <a:close/>
                </a:path>
              </a:pathLst>
            </a:custGeom>
            <a:solidFill>
              <a:srgbClr val="1E3256"/>
            </a:solidFill>
          </p:spPr>
        </p:sp>
      </p:grpSp>
      <p:sp>
        <p:nvSpPr>
          <p:cNvPr id="4" name="TextBox 4"/>
          <p:cNvSpPr txBox="1"/>
          <p:nvPr/>
        </p:nvSpPr>
        <p:spPr>
          <a:xfrm>
            <a:off x="240959" y="9572199"/>
            <a:ext cx="250527" cy="580258"/>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3</a:t>
            </a:r>
          </a:p>
        </p:txBody>
      </p:sp>
      <p:sp>
        <p:nvSpPr>
          <p:cNvPr id="5" name="TextBox 5"/>
          <p:cNvSpPr txBox="1"/>
          <p:nvPr/>
        </p:nvSpPr>
        <p:spPr>
          <a:xfrm>
            <a:off x="7598026" y="9838515"/>
            <a:ext cx="3677292" cy="448485"/>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HARDWARE CAMP</a:t>
            </a:r>
          </a:p>
        </p:txBody>
      </p:sp>
      <p:grpSp>
        <p:nvGrpSpPr>
          <p:cNvPr id="6" name="Group 6"/>
          <p:cNvGrpSpPr/>
          <p:nvPr/>
        </p:nvGrpSpPr>
        <p:grpSpPr>
          <a:xfrm>
            <a:off x="-978626" y="9579769"/>
            <a:ext cx="20245251" cy="2746757"/>
            <a:chOff x="0" y="0"/>
            <a:chExt cx="26993668" cy="15632642"/>
          </a:xfrm>
        </p:grpSpPr>
        <p:grpSp>
          <p:nvGrpSpPr>
            <p:cNvPr id="7" name="Group 7"/>
            <p:cNvGrpSpPr/>
            <p:nvPr/>
          </p:nvGrpSpPr>
          <p:grpSpPr>
            <a:xfrm>
              <a:off x="0" y="0"/>
              <a:ext cx="26993668" cy="15632642"/>
              <a:chOff x="0" y="0"/>
              <a:chExt cx="12832342" cy="7431499"/>
            </a:xfrm>
          </p:grpSpPr>
          <p:sp>
            <p:nvSpPr>
              <p:cNvPr id="8" name="Freeform 8"/>
              <p:cNvSpPr/>
              <p:nvPr/>
            </p:nvSpPr>
            <p:spPr>
              <a:xfrm>
                <a:off x="0" y="0"/>
                <a:ext cx="12832342" cy="7431499"/>
              </a:xfrm>
              <a:custGeom>
                <a:avLst/>
                <a:gdLst/>
                <a:ahLst/>
                <a:cxnLst/>
                <a:rect l="l" t="t" r="r" b="b"/>
                <a:pathLst>
                  <a:path w="12832342" h="7431499">
                    <a:moveTo>
                      <a:pt x="0" y="0"/>
                    </a:moveTo>
                    <a:lnTo>
                      <a:pt x="12832342" y="0"/>
                    </a:lnTo>
                    <a:lnTo>
                      <a:pt x="12832342" y="7431499"/>
                    </a:lnTo>
                    <a:lnTo>
                      <a:pt x="0" y="7431499"/>
                    </a:lnTo>
                    <a:close/>
                  </a:path>
                </a:pathLst>
              </a:custGeom>
              <a:solidFill>
                <a:srgbClr val="1E3256"/>
              </a:solidFill>
            </p:spPr>
          </p:sp>
        </p:grpSp>
        <p:sp>
          <p:nvSpPr>
            <p:cNvPr id="9" name="TextBox 9"/>
            <p:cNvSpPr txBox="1"/>
            <p:nvPr/>
          </p:nvSpPr>
          <p:spPr>
            <a:xfrm>
              <a:off x="10669028" y="156629"/>
              <a:ext cx="5655613" cy="578930"/>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IEEE - NPSS 2025</a:t>
              </a:r>
            </a:p>
          </p:txBody>
        </p:sp>
      </p:grpSp>
      <p:sp>
        <p:nvSpPr>
          <p:cNvPr id="10" name="Freeform 10"/>
          <p:cNvSpPr/>
          <p:nvPr/>
        </p:nvSpPr>
        <p:spPr>
          <a:xfrm>
            <a:off x="4703584" y="3184907"/>
            <a:ext cx="3764725" cy="3764725"/>
          </a:xfrm>
          <a:custGeom>
            <a:avLst/>
            <a:gdLst/>
            <a:ahLst/>
            <a:cxnLst/>
            <a:rect l="l" t="t" r="r" b="b"/>
            <a:pathLst>
              <a:path w="3764725" h="3764725">
                <a:moveTo>
                  <a:pt x="0" y="0"/>
                </a:moveTo>
                <a:lnTo>
                  <a:pt x="3764725" y="0"/>
                </a:lnTo>
                <a:lnTo>
                  <a:pt x="3764725" y="3764725"/>
                </a:lnTo>
                <a:lnTo>
                  <a:pt x="0" y="3764725"/>
                </a:lnTo>
                <a:lnTo>
                  <a:pt x="0" y="0"/>
                </a:lnTo>
                <a:close/>
              </a:path>
            </a:pathLst>
          </a:custGeom>
          <a:blipFill>
            <a:blip r:embed="rId3"/>
            <a:stretch>
              <a:fillRect/>
            </a:stretch>
          </a:blipFill>
        </p:spPr>
      </p:sp>
      <p:sp>
        <p:nvSpPr>
          <p:cNvPr id="11" name="Freeform 11"/>
          <p:cNvSpPr/>
          <p:nvPr/>
        </p:nvSpPr>
        <p:spPr>
          <a:xfrm>
            <a:off x="1457099" y="3161739"/>
            <a:ext cx="3246485" cy="3787892"/>
          </a:xfrm>
          <a:custGeom>
            <a:avLst/>
            <a:gdLst/>
            <a:ahLst/>
            <a:cxnLst/>
            <a:rect l="l" t="t" r="r" b="b"/>
            <a:pathLst>
              <a:path w="3246485" h="3787892">
                <a:moveTo>
                  <a:pt x="0" y="0"/>
                </a:moveTo>
                <a:lnTo>
                  <a:pt x="3246485" y="0"/>
                </a:lnTo>
                <a:lnTo>
                  <a:pt x="3246485" y="3787893"/>
                </a:lnTo>
                <a:lnTo>
                  <a:pt x="0" y="3787893"/>
                </a:lnTo>
                <a:lnTo>
                  <a:pt x="0" y="0"/>
                </a:lnTo>
                <a:close/>
              </a:path>
            </a:pathLst>
          </a:custGeom>
          <a:blipFill>
            <a:blip r:embed="rId4"/>
            <a:stretch>
              <a:fillRect b="-26973"/>
            </a:stretch>
          </a:blipFill>
        </p:spPr>
      </p:sp>
      <p:sp>
        <p:nvSpPr>
          <p:cNvPr id="12" name="TextBox 12"/>
          <p:cNvSpPr txBox="1"/>
          <p:nvPr/>
        </p:nvSpPr>
        <p:spPr>
          <a:xfrm>
            <a:off x="2925652" y="3313"/>
            <a:ext cx="12436693" cy="1149350"/>
          </a:xfrm>
          <a:prstGeom prst="rect">
            <a:avLst/>
          </a:prstGeom>
        </p:spPr>
        <p:txBody>
          <a:bodyPr lIns="0" tIns="0" rIns="0" bIns="0" rtlCol="0" anchor="t">
            <a:spAutoFit/>
          </a:bodyPr>
          <a:lstStyle/>
          <a:p>
            <a:pPr algn="ctr">
              <a:lnSpc>
                <a:spcPts val="9100"/>
              </a:lnSpc>
            </a:pPr>
            <a:r>
              <a:rPr lang="en-US" sz="6500" b="1" dirty="0">
                <a:solidFill>
                  <a:srgbClr val="FAFCFE"/>
                </a:solidFill>
                <a:latin typeface="Arimo Bold"/>
                <a:ea typeface="Arimo Bold"/>
                <a:cs typeface="Arimo Bold"/>
                <a:sym typeface="Arimo Bold"/>
              </a:rPr>
              <a:t>Photo sensor (photon detector) </a:t>
            </a:r>
          </a:p>
        </p:txBody>
      </p:sp>
      <p:sp>
        <p:nvSpPr>
          <p:cNvPr id="13" name="TextBox 13"/>
          <p:cNvSpPr txBox="1"/>
          <p:nvPr/>
        </p:nvSpPr>
        <p:spPr>
          <a:xfrm>
            <a:off x="1028700" y="1866408"/>
            <a:ext cx="7868008" cy="1012190"/>
          </a:xfrm>
          <a:prstGeom prst="rect">
            <a:avLst/>
          </a:prstGeom>
        </p:spPr>
        <p:txBody>
          <a:bodyPr lIns="0" tIns="0" rIns="0" bIns="0" rtlCol="0" anchor="t">
            <a:spAutoFit/>
          </a:bodyPr>
          <a:lstStyle/>
          <a:p>
            <a:pPr marL="626111" lvl="1" indent="-313055" algn="l">
              <a:lnSpc>
                <a:spcPts val="4060"/>
              </a:lnSpc>
              <a:buFont typeface="Arial"/>
              <a:buChar char="•"/>
            </a:pPr>
            <a:r>
              <a:rPr lang="en-US" sz="2900" spc="2">
                <a:solidFill>
                  <a:srgbClr val="000000"/>
                </a:solidFill>
                <a:latin typeface="Canva Sans"/>
                <a:ea typeface="Canva Sans"/>
                <a:cs typeface="Canva Sans"/>
                <a:sym typeface="Canva Sans"/>
              </a:rPr>
              <a:t>Photon = particle of light</a:t>
            </a:r>
          </a:p>
          <a:p>
            <a:pPr marL="626111" lvl="1" indent="-313055" algn="l">
              <a:lnSpc>
                <a:spcPts val="4060"/>
              </a:lnSpc>
              <a:buFont typeface="Arial"/>
              <a:buChar char="•"/>
            </a:pPr>
            <a:r>
              <a:rPr lang="en-US" sz="2900" spc="4">
                <a:solidFill>
                  <a:srgbClr val="000000"/>
                </a:solidFill>
                <a:latin typeface="Canva Sans"/>
                <a:ea typeface="Canva Sans"/>
                <a:cs typeface="Canva Sans"/>
                <a:sym typeface="Canva Sans"/>
              </a:rPr>
              <a:t>Photon hits material → electron released </a:t>
            </a:r>
          </a:p>
        </p:txBody>
      </p:sp>
      <p:sp>
        <p:nvSpPr>
          <p:cNvPr id="14" name="TextBox 14"/>
          <p:cNvSpPr txBox="1"/>
          <p:nvPr/>
        </p:nvSpPr>
        <p:spPr>
          <a:xfrm>
            <a:off x="1917299" y="7206807"/>
            <a:ext cx="6090809" cy="349250"/>
          </a:xfrm>
          <a:prstGeom prst="rect">
            <a:avLst/>
          </a:prstGeom>
        </p:spPr>
        <p:txBody>
          <a:bodyPr lIns="0" tIns="0" rIns="0" bIns="0" rtlCol="0" anchor="t">
            <a:spAutoFit/>
          </a:bodyPr>
          <a:lstStyle/>
          <a:p>
            <a:pPr algn="ctr">
              <a:lnSpc>
                <a:spcPts val="2800"/>
              </a:lnSpc>
              <a:spcBef>
                <a:spcPct val="0"/>
              </a:spcBef>
            </a:pPr>
            <a:r>
              <a:rPr lang="en-US" sz="2000" i="1">
                <a:solidFill>
                  <a:srgbClr val="000000"/>
                </a:solidFill>
                <a:latin typeface="Canva Sans Italics"/>
                <a:ea typeface="Canva Sans Italics"/>
                <a:cs typeface="Canva Sans Italics"/>
                <a:sym typeface="Canva Sans Italics"/>
              </a:rPr>
              <a:t>photoelectric effect - Einstein, Nobel 1921</a:t>
            </a:r>
          </a:p>
        </p:txBody>
      </p:sp>
      <p:sp>
        <p:nvSpPr>
          <p:cNvPr id="15" name="TextBox 15"/>
          <p:cNvSpPr txBox="1"/>
          <p:nvPr/>
        </p:nvSpPr>
        <p:spPr>
          <a:xfrm>
            <a:off x="9897643" y="1866408"/>
            <a:ext cx="8390357" cy="1012190"/>
          </a:xfrm>
          <a:prstGeom prst="rect">
            <a:avLst/>
          </a:prstGeom>
        </p:spPr>
        <p:txBody>
          <a:bodyPr lIns="0" tIns="0" rIns="0" bIns="0" rtlCol="0" anchor="t">
            <a:spAutoFit/>
          </a:bodyPr>
          <a:lstStyle/>
          <a:p>
            <a:pPr marL="626111" lvl="1" indent="-313055" algn="l">
              <a:lnSpc>
                <a:spcPts val="4060"/>
              </a:lnSpc>
              <a:buFont typeface="Arial"/>
              <a:buChar char="•"/>
            </a:pPr>
            <a:r>
              <a:rPr lang="en-US" sz="2900" spc="4">
                <a:solidFill>
                  <a:srgbClr val="000000"/>
                </a:solidFill>
                <a:latin typeface="Canva Sans"/>
                <a:ea typeface="Canva Sans"/>
                <a:cs typeface="Canva Sans"/>
                <a:sym typeface="Canva Sans"/>
              </a:rPr>
              <a:t>Photon sensor: converts photon → electron → electrical signal</a:t>
            </a:r>
          </a:p>
        </p:txBody>
      </p:sp>
      <p:sp>
        <p:nvSpPr>
          <p:cNvPr id="16" name="Freeform 16"/>
          <p:cNvSpPr/>
          <p:nvPr/>
        </p:nvSpPr>
        <p:spPr>
          <a:xfrm rot="-5400000">
            <a:off x="12700599" y="1380228"/>
            <a:ext cx="2784444" cy="5983192"/>
          </a:xfrm>
          <a:custGeom>
            <a:avLst/>
            <a:gdLst/>
            <a:ahLst/>
            <a:cxnLst/>
            <a:rect l="l" t="t" r="r" b="b"/>
            <a:pathLst>
              <a:path w="2784444" h="5983192">
                <a:moveTo>
                  <a:pt x="0" y="0"/>
                </a:moveTo>
                <a:lnTo>
                  <a:pt x="2784444" y="0"/>
                </a:lnTo>
                <a:lnTo>
                  <a:pt x="2784444" y="5983192"/>
                </a:lnTo>
                <a:lnTo>
                  <a:pt x="0" y="5983192"/>
                </a:lnTo>
                <a:lnTo>
                  <a:pt x="0" y="0"/>
                </a:lnTo>
                <a:close/>
              </a:path>
            </a:pathLst>
          </a:custGeom>
          <a:blipFill>
            <a:blip r:embed="rId5"/>
            <a:stretch>
              <a:fillRect l="-55202" t="-33062" r="-59241"/>
            </a:stretch>
          </a:blipFill>
        </p:spPr>
      </p:sp>
      <p:sp>
        <p:nvSpPr>
          <p:cNvPr id="17" name="TextBox 17"/>
          <p:cNvSpPr txBox="1"/>
          <p:nvPr/>
        </p:nvSpPr>
        <p:spPr>
          <a:xfrm>
            <a:off x="12314504" y="5875279"/>
            <a:ext cx="3556635" cy="349250"/>
          </a:xfrm>
          <a:prstGeom prst="rect">
            <a:avLst/>
          </a:prstGeom>
        </p:spPr>
        <p:txBody>
          <a:bodyPr lIns="0" tIns="0" rIns="0" bIns="0" rtlCol="0" anchor="t">
            <a:spAutoFit/>
          </a:bodyPr>
          <a:lstStyle/>
          <a:p>
            <a:pPr algn="ctr">
              <a:lnSpc>
                <a:spcPts val="2800"/>
              </a:lnSpc>
              <a:spcBef>
                <a:spcPct val="0"/>
              </a:spcBef>
            </a:pPr>
            <a:r>
              <a:rPr lang="en-US" sz="2000" i="1">
                <a:solidFill>
                  <a:srgbClr val="000000"/>
                </a:solidFill>
                <a:latin typeface="Canva Sans Italics"/>
                <a:ea typeface="Canva Sans Italics"/>
                <a:cs typeface="Canva Sans Italics"/>
                <a:sym typeface="Canva Sans Italics"/>
              </a:rPr>
              <a:t>Photon counting  experiment</a:t>
            </a:r>
          </a:p>
        </p:txBody>
      </p:sp>
      <p:sp>
        <p:nvSpPr>
          <p:cNvPr id="18" name="Freeform 18"/>
          <p:cNvSpPr/>
          <p:nvPr/>
        </p:nvSpPr>
        <p:spPr>
          <a:xfrm>
            <a:off x="11048609" y="6224529"/>
            <a:ext cx="6035809" cy="3091607"/>
          </a:xfrm>
          <a:custGeom>
            <a:avLst/>
            <a:gdLst/>
            <a:ahLst/>
            <a:cxnLst/>
            <a:rect l="l" t="t" r="r" b="b"/>
            <a:pathLst>
              <a:path w="6035809" h="3091607">
                <a:moveTo>
                  <a:pt x="0" y="0"/>
                </a:moveTo>
                <a:lnTo>
                  <a:pt x="6035808" y="0"/>
                </a:lnTo>
                <a:lnTo>
                  <a:pt x="6035808" y="3091607"/>
                </a:lnTo>
                <a:lnTo>
                  <a:pt x="0" y="3091607"/>
                </a:lnTo>
                <a:lnTo>
                  <a:pt x="0" y="0"/>
                </a:lnTo>
                <a:close/>
              </a:path>
            </a:pathLst>
          </a:custGeom>
          <a:blipFill>
            <a:blip r:embed="rId6"/>
            <a:stretch>
              <a:fillRect t="-3389"/>
            </a:stretch>
          </a:blipFill>
        </p:spPr>
      </p:sp>
      <p:sp>
        <p:nvSpPr>
          <p:cNvPr id="19" name="TextBox 19"/>
          <p:cNvSpPr txBox="1"/>
          <p:nvPr/>
        </p:nvSpPr>
        <p:spPr>
          <a:xfrm>
            <a:off x="12750090" y="9234919"/>
            <a:ext cx="2685462" cy="335541"/>
          </a:xfrm>
          <a:prstGeom prst="rect">
            <a:avLst/>
          </a:prstGeom>
        </p:spPr>
        <p:txBody>
          <a:bodyPr wrap="square" lIns="0" tIns="0" rIns="0" bIns="0" rtlCol="0" anchor="t">
            <a:spAutoFit/>
          </a:bodyPr>
          <a:lstStyle/>
          <a:p>
            <a:pPr algn="ctr">
              <a:lnSpc>
                <a:spcPts val="2800"/>
              </a:lnSpc>
              <a:spcBef>
                <a:spcPct val="0"/>
              </a:spcBef>
            </a:pPr>
            <a:r>
              <a:rPr lang="en-US" sz="2000" i="1" dirty="0">
                <a:solidFill>
                  <a:srgbClr val="000000"/>
                </a:solidFill>
                <a:latin typeface="Canva Sans Italics"/>
                <a:ea typeface="Canva Sans Italics"/>
                <a:cs typeface="Canva Sans Italics"/>
                <a:sym typeface="Canva Sans Italics"/>
              </a:rPr>
              <a:t>Multi-photon signal</a:t>
            </a:r>
          </a:p>
        </p:txBody>
      </p:sp>
      <p:sp>
        <p:nvSpPr>
          <p:cNvPr id="20" name="TextBox 20"/>
          <p:cNvSpPr txBox="1"/>
          <p:nvPr/>
        </p:nvSpPr>
        <p:spPr>
          <a:xfrm>
            <a:off x="251295" y="9572199"/>
            <a:ext cx="229857" cy="580390"/>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4</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9144000" y="4672831"/>
            <a:ext cx="8273147" cy="4966043"/>
          </a:xfrm>
          <a:custGeom>
            <a:avLst/>
            <a:gdLst/>
            <a:ahLst/>
            <a:cxnLst/>
            <a:rect l="l" t="t" r="r" b="b"/>
            <a:pathLst>
              <a:path w="8273147" h="4966043">
                <a:moveTo>
                  <a:pt x="0" y="0"/>
                </a:moveTo>
                <a:lnTo>
                  <a:pt x="8273147" y="0"/>
                </a:lnTo>
                <a:lnTo>
                  <a:pt x="8273147" y="4966043"/>
                </a:lnTo>
                <a:lnTo>
                  <a:pt x="0" y="4966043"/>
                </a:lnTo>
                <a:lnTo>
                  <a:pt x="0" y="0"/>
                </a:lnTo>
                <a:close/>
              </a:path>
            </a:pathLst>
          </a:custGeom>
          <a:blipFill>
            <a:blip r:embed="rId3"/>
            <a:stretch>
              <a:fillRect/>
            </a:stretch>
          </a:blipFill>
        </p:spPr>
      </p:sp>
      <p:sp>
        <p:nvSpPr>
          <p:cNvPr id="3" name="TextBox 3"/>
          <p:cNvSpPr txBox="1"/>
          <p:nvPr/>
        </p:nvSpPr>
        <p:spPr>
          <a:xfrm>
            <a:off x="1028700" y="2059897"/>
            <a:ext cx="10532473" cy="3475890"/>
          </a:xfrm>
          <a:prstGeom prst="rect">
            <a:avLst/>
          </a:prstGeom>
        </p:spPr>
        <p:txBody>
          <a:bodyPr lIns="0" tIns="0" rIns="0" bIns="0" rtlCol="0" anchor="t">
            <a:spAutoFit/>
          </a:bodyPr>
          <a:lstStyle/>
          <a:p>
            <a:pPr marL="625991" lvl="1" indent="-312995" algn="l">
              <a:lnSpc>
                <a:spcPts val="4610"/>
              </a:lnSpc>
              <a:buFont typeface="Arial"/>
              <a:buChar char="•"/>
            </a:pPr>
            <a:r>
              <a:rPr lang="en-US" sz="2899">
                <a:solidFill>
                  <a:srgbClr val="000000"/>
                </a:solidFill>
                <a:latin typeface="Poppins"/>
                <a:ea typeface="Poppins"/>
                <a:cs typeface="Poppins"/>
                <a:sym typeface="Poppins"/>
              </a:rPr>
              <a:t>Stands for Multi-Pixel Photon Counter, also known as Silicon Photomultiplier (SiPM)</a:t>
            </a:r>
          </a:p>
          <a:p>
            <a:pPr marL="625991" lvl="1" indent="-312995" algn="l">
              <a:lnSpc>
                <a:spcPts val="4610"/>
              </a:lnSpc>
              <a:buFont typeface="Arial"/>
              <a:buChar char="•"/>
            </a:pPr>
            <a:r>
              <a:rPr lang="en-US" sz="2899">
                <a:solidFill>
                  <a:srgbClr val="000000"/>
                </a:solidFill>
                <a:latin typeface="Poppins"/>
                <a:ea typeface="Poppins"/>
                <a:cs typeface="Poppins"/>
                <a:sym typeface="Poppins"/>
              </a:rPr>
              <a:t>A solid state photodetector</a:t>
            </a:r>
          </a:p>
          <a:p>
            <a:pPr marL="625991" lvl="1" indent="-312995" algn="l">
              <a:lnSpc>
                <a:spcPts val="4610"/>
              </a:lnSpc>
              <a:buFont typeface="Arial"/>
              <a:buChar char="•"/>
            </a:pPr>
            <a:r>
              <a:rPr lang="en-US" sz="2899">
                <a:solidFill>
                  <a:srgbClr val="000000"/>
                </a:solidFill>
                <a:latin typeface="Poppins"/>
                <a:ea typeface="Poppins"/>
                <a:cs typeface="Poppins"/>
                <a:sym typeface="Poppins"/>
              </a:rPr>
              <a:t>Made up of a matrix of avalanche photodiodes (APD)</a:t>
            </a:r>
          </a:p>
          <a:p>
            <a:pPr marL="625991" lvl="1" indent="-312995" algn="l">
              <a:lnSpc>
                <a:spcPts val="4610"/>
              </a:lnSpc>
              <a:buFont typeface="Arial"/>
              <a:buChar char="•"/>
            </a:pPr>
            <a:r>
              <a:rPr lang="en-US" sz="2899">
                <a:solidFill>
                  <a:srgbClr val="000000"/>
                </a:solidFill>
                <a:latin typeface="Poppins"/>
                <a:ea typeface="Poppins"/>
                <a:cs typeface="Poppins"/>
                <a:sym typeface="Poppins"/>
              </a:rPr>
              <a:t>Operated in Geiger mode</a:t>
            </a:r>
          </a:p>
          <a:p>
            <a:pPr marL="625991" lvl="1" indent="-312995" algn="l">
              <a:lnSpc>
                <a:spcPts val="4610"/>
              </a:lnSpc>
              <a:buFont typeface="Arial"/>
              <a:buChar char="•"/>
            </a:pPr>
            <a:r>
              <a:rPr lang="en-US" sz="2899">
                <a:solidFill>
                  <a:srgbClr val="000000"/>
                </a:solidFill>
                <a:latin typeface="Poppins"/>
                <a:ea typeface="Poppins"/>
                <a:cs typeface="Poppins"/>
                <a:sym typeface="Poppins"/>
              </a:rPr>
              <a:t>Detect low-intensity light signal </a:t>
            </a:r>
          </a:p>
        </p:txBody>
      </p:sp>
      <p:grpSp>
        <p:nvGrpSpPr>
          <p:cNvPr id="4" name="Group 4"/>
          <p:cNvGrpSpPr/>
          <p:nvPr/>
        </p:nvGrpSpPr>
        <p:grpSpPr>
          <a:xfrm>
            <a:off x="-1546082" y="-1178736"/>
            <a:ext cx="20245251" cy="2375070"/>
            <a:chOff x="0" y="0"/>
            <a:chExt cx="26993668" cy="15246555"/>
          </a:xfrm>
        </p:grpSpPr>
        <p:grpSp>
          <p:nvGrpSpPr>
            <p:cNvPr id="5" name="Group 5"/>
            <p:cNvGrpSpPr/>
            <p:nvPr/>
          </p:nvGrpSpPr>
          <p:grpSpPr>
            <a:xfrm>
              <a:off x="0" y="0"/>
              <a:ext cx="26993668" cy="15246555"/>
              <a:chOff x="0" y="0"/>
              <a:chExt cx="12832342" cy="7247959"/>
            </a:xfrm>
          </p:grpSpPr>
          <p:sp>
            <p:nvSpPr>
              <p:cNvPr id="6" name="Freeform 6"/>
              <p:cNvSpPr/>
              <p:nvPr/>
            </p:nvSpPr>
            <p:spPr>
              <a:xfrm>
                <a:off x="0" y="0"/>
                <a:ext cx="12832342" cy="7247959"/>
              </a:xfrm>
              <a:custGeom>
                <a:avLst/>
                <a:gdLst/>
                <a:ahLst/>
                <a:cxnLst/>
                <a:rect l="l" t="t" r="r" b="b"/>
                <a:pathLst>
                  <a:path w="12832342" h="7247959">
                    <a:moveTo>
                      <a:pt x="0" y="0"/>
                    </a:moveTo>
                    <a:lnTo>
                      <a:pt x="12832342" y="0"/>
                    </a:lnTo>
                    <a:lnTo>
                      <a:pt x="12832342" y="7247959"/>
                    </a:lnTo>
                    <a:lnTo>
                      <a:pt x="0" y="7247959"/>
                    </a:lnTo>
                    <a:close/>
                  </a:path>
                </a:pathLst>
              </a:custGeom>
              <a:solidFill>
                <a:srgbClr val="1E3256"/>
              </a:solidFill>
            </p:spPr>
          </p:sp>
        </p:grpSp>
        <p:sp>
          <p:nvSpPr>
            <p:cNvPr id="7" name="TextBox 7"/>
            <p:cNvSpPr txBox="1"/>
            <p:nvPr/>
          </p:nvSpPr>
          <p:spPr>
            <a:xfrm>
              <a:off x="9377172" y="7218803"/>
              <a:ext cx="8239323" cy="1478494"/>
            </a:xfrm>
            <a:prstGeom prst="rect">
              <a:avLst/>
            </a:prstGeom>
          </p:spPr>
          <p:txBody>
            <a:bodyPr lIns="0" tIns="0" rIns="0" bIns="0" rtlCol="0" anchor="t">
              <a:spAutoFit/>
            </a:bodyPr>
            <a:lstStyle/>
            <a:p>
              <a:pPr algn="ctr">
                <a:lnSpc>
                  <a:spcPts val="9100"/>
                </a:lnSpc>
              </a:pPr>
              <a:r>
                <a:rPr lang="en-US" sz="6500" b="1" dirty="0">
                  <a:solidFill>
                    <a:srgbClr val="FAFCFE"/>
                  </a:solidFill>
                  <a:latin typeface="Arimo Bold"/>
                  <a:ea typeface="Arimo Bold"/>
                  <a:cs typeface="Arimo Bold"/>
                  <a:sym typeface="Arimo Bold"/>
                </a:rPr>
                <a:t>MPPC/</a:t>
              </a:r>
              <a:r>
                <a:rPr lang="en-US" sz="6500" b="1" dirty="0" err="1">
                  <a:solidFill>
                    <a:srgbClr val="FAFCFE"/>
                  </a:solidFill>
                  <a:latin typeface="Arimo Bold"/>
                  <a:ea typeface="Arimo Bold"/>
                  <a:cs typeface="Arimo Bold"/>
                  <a:sym typeface="Arimo Bold"/>
                </a:rPr>
                <a:t>SiMP</a:t>
              </a:r>
              <a:endParaRPr lang="en-US" sz="6500" b="1" dirty="0">
                <a:solidFill>
                  <a:srgbClr val="FAFCFE"/>
                </a:solidFill>
                <a:latin typeface="Arimo Bold"/>
                <a:ea typeface="Arimo Bold"/>
                <a:cs typeface="Arimo Bold"/>
                <a:sym typeface="Arimo Bold"/>
              </a:endParaRPr>
            </a:p>
          </p:txBody>
        </p:sp>
      </p:grpSp>
      <p:sp>
        <p:nvSpPr>
          <p:cNvPr id="8" name="TextBox 8"/>
          <p:cNvSpPr txBox="1"/>
          <p:nvPr/>
        </p:nvSpPr>
        <p:spPr>
          <a:xfrm>
            <a:off x="240959" y="9572199"/>
            <a:ext cx="250527" cy="580258"/>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3</a:t>
            </a:r>
          </a:p>
        </p:txBody>
      </p:sp>
      <p:sp>
        <p:nvSpPr>
          <p:cNvPr id="9" name="TextBox 9"/>
          <p:cNvSpPr txBox="1"/>
          <p:nvPr/>
        </p:nvSpPr>
        <p:spPr>
          <a:xfrm>
            <a:off x="7598026" y="9838515"/>
            <a:ext cx="3677292" cy="448485"/>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HARDWARE CAMP</a:t>
            </a:r>
          </a:p>
        </p:txBody>
      </p:sp>
      <p:grpSp>
        <p:nvGrpSpPr>
          <p:cNvPr id="10" name="Group 10"/>
          <p:cNvGrpSpPr/>
          <p:nvPr/>
        </p:nvGrpSpPr>
        <p:grpSpPr>
          <a:xfrm>
            <a:off x="-978626" y="9579769"/>
            <a:ext cx="20245251" cy="2672039"/>
            <a:chOff x="0" y="0"/>
            <a:chExt cx="26993668" cy="15632642"/>
          </a:xfrm>
        </p:grpSpPr>
        <p:grpSp>
          <p:nvGrpSpPr>
            <p:cNvPr id="11" name="Group 11"/>
            <p:cNvGrpSpPr/>
            <p:nvPr/>
          </p:nvGrpSpPr>
          <p:grpSpPr>
            <a:xfrm>
              <a:off x="0" y="0"/>
              <a:ext cx="26993668" cy="15632642"/>
              <a:chOff x="0" y="0"/>
              <a:chExt cx="12832342" cy="7431499"/>
            </a:xfrm>
          </p:grpSpPr>
          <p:sp>
            <p:nvSpPr>
              <p:cNvPr id="12" name="Freeform 12"/>
              <p:cNvSpPr/>
              <p:nvPr/>
            </p:nvSpPr>
            <p:spPr>
              <a:xfrm>
                <a:off x="0" y="0"/>
                <a:ext cx="12832342" cy="7431499"/>
              </a:xfrm>
              <a:custGeom>
                <a:avLst/>
                <a:gdLst/>
                <a:ahLst/>
                <a:cxnLst/>
                <a:rect l="l" t="t" r="r" b="b"/>
                <a:pathLst>
                  <a:path w="12832342" h="7431499">
                    <a:moveTo>
                      <a:pt x="0" y="0"/>
                    </a:moveTo>
                    <a:lnTo>
                      <a:pt x="12832342" y="0"/>
                    </a:lnTo>
                    <a:lnTo>
                      <a:pt x="12832342" y="7431499"/>
                    </a:lnTo>
                    <a:lnTo>
                      <a:pt x="0" y="7431499"/>
                    </a:lnTo>
                    <a:close/>
                  </a:path>
                </a:pathLst>
              </a:custGeom>
              <a:solidFill>
                <a:srgbClr val="1E3256"/>
              </a:solidFill>
            </p:spPr>
          </p:sp>
        </p:grpSp>
        <p:sp>
          <p:nvSpPr>
            <p:cNvPr id="13" name="TextBox 13"/>
            <p:cNvSpPr txBox="1"/>
            <p:nvPr/>
          </p:nvSpPr>
          <p:spPr>
            <a:xfrm>
              <a:off x="10669028" y="156629"/>
              <a:ext cx="5655613" cy="578930"/>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IEEE - NPSS 2025</a:t>
              </a:r>
            </a:p>
          </p:txBody>
        </p:sp>
      </p:grpSp>
      <p:sp>
        <p:nvSpPr>
          <p:cNvPr id="14" name="TextBox 14"/>
          <p:cNvSpPr txBox="1"/>
          <p:nvPr/>
        </p:nvSpPr>
        <p:spPr>
          <a:xfrm>
            <a:off x="251295" y="9572199"/>
            <a:ext cx="229857" cy="580390"/>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742845" y="1514783"/>
            <a:ext cx="10532473" cy="8124090"/>
          </a:xfrm>
          <a:prstGeom prst="rect">
            <a:avLst/>
          </a:prstGeom>
        </p:spPr>
        <p:txBody>
          <a:bodyPr lIns="0" tIns="0" rIns="0" bIns="0" rtlCol="0" anchor="t">
            <a:spAutoFit/>
          </a:bodyPr>
          <a:lstStyle/>
          <a:p>
            <a:pPr algn="l">
              <a:lnSpc>
                <a:spcPts val="4610"/>
              </a:lnSpc>
            </a:pPr>
            <a:r>
              <a:rPr lang="en-US" sz="2899" b="1">
                <a:solidFill>
                  <a:srgbClr val="000000"/>
                </a:solidFill>
                <a:latin typeface="Poppins Bold"/>
                <a:ea typeface="Poppins Bold"/>
                <a:cs typeface="Poppins Bold"/>
                <a:sym typeface="Poppins Bold"/>
              </a:rPr>
              <a:t>Applications of Photon Sensors</a:t>
            </a:r>
          </a:p>
          <a:p>
            <a:pPr marL="625991" lvl="1" indent="-312995" algn="l">
              <a:lnSpc>
                <a:spcPts val="4610"/>
              </a:lnSpc>
              <a:buFont typeface="Arial"/>
              <a:buChar char="•"/>
            </a:pPr>
            <a:r>
              <a:rPr lang="en-US" sz="2899">
                <a:solidFill>
                  <a:srgbClr val="000000"/>
                </a:solidFill>
                <a:latin typeface="Poppins"/>
                <a:ea typeface="Poppins"/>
                <a:cs typeface="Poppins"/>
                <a:sym typeface="Poppins"/>
              </a:rPr>
              <a:t>Nuclear Medicine: PET scan, gamma camera</a:t>
            </a:r>
          </a:p>
          <a:p>
            <a:pPr marL="625991" lvl="1" indent="-312995" algn="l">
              <a:lnSpc>
                <a:spcPts val="4610"/>
              </a:lnSpc>
              <a:buFont typeface="Arial"/>
              <a:buChar char="•"/>
            </a:pPr>
            <a:r>
              <a:rPr lang="en-US" sz="2899">
                <a:solidFill>
                  <a:srgbClr val="000000"/>
                </a:solidFill>
                <a:latin typeface="Poppins"/>
                <a:ea typeface="Poppins"/>
                <a:cs typeface="Poppins"/>
                <a:sym typeface="Poppins"/>
              </a:rPr>
              <a:t>Particle &amp; Astroparticle physics: neutrino &amp; cosmic ray detectors</a:t>
            </a:r>
          </a:p>
          <a:p>
            <a:pPr marL="625991" lvl="1" indent="-312995" algn="l">
              <a:lnSpc>
                <a:spcPts val="4610"/>
              </a:lnSpc>
              <a:buFont typeface="Arial"/>
              <a:buChar char="•"/>
            </a:pPr>
            <a:r>
              <a:rPr lang="en-US" sz="2899">
                <a:solidFill>
                  <a:srgbClr val="000000"/>
                </a:solidFill>
                <a:latin typeface="Poppins"/>
                <a:ea typeface="Poppins"/>
                <a:cs typeface="Poppins"/>
                <a:sym typeface="Poppins"/>
              </a:rPr>
              <a:t>Other Technologies: low-light cameras, security, industry</a:t>
            </a:r>
          </a:p>
          <a:p>
            <a:pPr algn="l">
              <a:lnSpc>
                <a:spcPts val="4610"/>
              </a:lnSpc>
            </a:pPr>
            <a:r>
              <a:rPr lang="en-US" sz="2899" b="1">
                <a:solidFill>
                  <a:srgbClr val="000000"/>
                </a:solidFill>
                <a:latin typeface="Poppins Bold"/>
                <a:ea typeface="Poppins Bold"/>
                <a:cs typeface="Poppins Bold"/>
                <a:sym typeface="Poppins Bold"/>
              </a:rPr>
              <a:t>Example - PET scan:</a:t>
            </a:r>
          </a:p>
          <a:p>
            <a:pPr marL="625991" lvl="1" indent="-312995" algn="l">
              <a:lnSpc>
                <a:spcPts val="4610"/>
              </a:lnSpc>
              <a:buFont typeface="Arial"/>
              <a:buChar char="•"/>
            </a:pPr>
            <a:r>
              <a:rPr lang="en-US" sz="2899">
                <a:solidFill>
                  <a:srgbClr val="000000"/>
                </a:solidFill>
                <a:latin typeface="Poppins"/>
                <a:ea typeface="Poppins"/>
                <a:cs typeface="Poppins"/>
                <a:sym typeface="Poppins"/>
              </a:rPr>
              <a:t> Radiotracer → gamma photon → scintillator → light → photon sensor → electrical signal → 3D image</a:t>
            </a:r>
          </a:p>
          <a:p>
            <a:pPr algn="l">
              <a:lnSpc>
                <a:spcPts val="4610"/>
              </a:lnSpc>
            </a:pPr>
            <a:r>
              <a:rPr lang="en-US" sz="2899">
                <a:solidFill>
                  <a:srgbClr val="000000"/>
                </a:solidFill>
                <a:latin typeface="Poppins"/>
                <a:ea typeface="Poppins"/>
                <a:cs typeface="Poppins"/>
                <a:sym typeface="Poppins"/>
              </a:rPr>
              <a:t> - AI connection - DeepPET</a:t>
            </a:r>
          </a:p>
          <a:p>
            <a:pPr marL="625991" lvl="1" indent="-312995" algn="l">
              <a:lnSpc>
                <a:spcPts val="4610"/>
              </a:lnSpc>
              <a:buFont typeface="Arial"/>
              <a:buChar char="•"/>
            </a:pPr>
            <a:r>
              <a:rPr lang="en-US" sz="2899">
                <a:solidFill>
                  <a:srgbClr val="000000"/>
                </a:solidFill>
                <a:latin typeface="Poppins"/>
                <a:ea typeface="Poppins"/>
                <a:cs typeface="Poppins"/>
                <a:sym typeface="Poppins"/>
              </a:rPr>
              <a:t>~100× faster image reconstruction</a:t>
            </a:r>
          </a:p>
          <a:p>
            <a:pPr marL="625991" lvl="1" indent="-312995" algn="l">
              <a:lnSpc>
                <a:spcPts val="4610"/>
              </a:lnSpc>
              <a:buFont typeface="Arial"/>
              <a:buChar char="•"/>
            </a:pPr>
            <a:r>
              <a:rPr lang="en-US" sz="2899">
                <a:solidFill>
                  <a:srgbClr val="000000"/>
                </a:solidFill>
                <a:latin typeface="Poppins"/>
                <a:ea typeface="Poppins"/>
                <a:cs typeface="Poppins"/>
                <a:sym typeface="Poppins"/>
              </a:rPr>
              <a:t>~10% noise reduction</a:t>
            </a:r>
          </a:p>
          <a:p>
            <a:pPr marL="625991" lvl="1" indent="-312995" algn="l">
              <a:lnSpc>
                <a:spcPts val="4610"/>
              </a:lnSpc>
              <a:buFont typeface="Arial"/>
              <a:buChar char="•"/>
            </a:pPr>
            <a:r>
              <a:rPr lang="en-US" sz="2899">
                <a:solidFill>
                  <a:srgbClr val="000000"/>
                </a:solidFill>
                <a:latin typeface="Poppins"/>
                <a:ea typeface="Poppins"/>
                <a:cs typeface="Poppins"/>
                <a:sym typeface="Poppins"/>
              </a:rPr>
              <a:t>Potential: lower radiation dose for patients</a:t>
            </a:r>
          </a:p>
          <a:p>
            <a:pPr algn="l">
              <a:lnSpc>
                <a:spcPts val="4610"/>
              </a:lnSpc>
            </a:pPr>
            <a:endParaRPr lang="en-US" sz="2899">
              <a:solidFill>
                <a:srgbClr val="000000"/>
              </a:solidFill>
              <a:latin typeface="Poppins"/>
              <a:ea typeface="Poppins"/>
              <a:cs typeface="Poppins"/>
              <a:sym typeface="Poppins"/>
            </a:endParaRPr>
          </a:p>
        </p:txBody>
      </p:sp>
      <p:grpSp>
        <p:nvGrpSpPr>
          <p:cNvPr id="3" name="Group 3"/>
          <p:cNvGrpSpPr/>
          <p:nvPr/>
        </p:nvGrpSpPr>
        <p:grpSpPr>
          <a:xfrm>
            <a:off x="-1546082" y="-1377315"/>
            <a:ext cx="20245251" cy="2696204"/>
            <a:chOff x="0" y="0"/>
            <a:chExt cx="12832342" cy="7325640"/>
          </a:xfrm>
        </p:grpSpPr>
        <p:sp>
          <p:nvSpPr>
            <p:cNvPr id="4" name="Freeform 4"/>
            <p:cNvSpPr/>
            <p:nvPr/>
          </p:nvSpPr>
          <p:spPr>
            <a:xfrm>
              <a:off x="0" y="0"/>
              <a:ext cx="12832342" cy="7325640"/>
            </a:xfrm>
            <a:custGeom>
              <a:avLst/>
              <a:gdLst/>
              <a:ahLst/>
              <a:cxnLst/>
              <a:rect l="l" t="t" r="r" b="b"/>
              <a:pathLst>
                <a:path w="12832342" h="7325640">
                  <a:moveTo>
                    <a:pt x="0" y="0"/>
                  </a:moveTo>
                  <a:lnTo>
                    <a:pt x="12832342" y="0"/>
                  </a:lnTo>
                  <a:lnTo>
                    <a:pt x="12832342" y="7325640"/>
                  </a:lnTo>
                  <a:lnTo>
                    <a:pt x="0" y="7325640"/>
                  </a:lnTo>
                  <a:close/>
                </a:path>
              </a:pathLst>
            </a:custGeom>
            <a:solidFill>
              <a:srgbClr val="1E3256"/>
            </a:solidFill>
          </p:spPr>
        </p:sp>
      </p:grpSp>
      <p:sp>
        <p:nvSpPr>
          <p:cNvPr id="5" name="TextBox 5"/>
          <p:cNvSpPr txBox="1"/>
          <p:nvPr/>
        </p:nvSpPr>
        <p:spPr>
          <a:xfrm>
            <a:off x="240959" y="9572199"/>
            <a:ext cx="250527" cy="580258"/>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3</a:t>
            </a:r>
          </a:p>
        </p:txBody>
      </p:sp>
      <p:sp>
        <p:nvSpPr>
          <p:cNvPr id="6" name="TextBox 6"/>
          <p:cNvSpPr txBox="1"/>
          <p:nvPr/>
        </p:nvSpPr>
        <p:spPr>
          <a:xfrm>
            <a:off x="7598026" y="9838515"/>
            <a:ext cx="3677292" cy="448485"/>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HARDWARE CAMP</a:t>
            </a:r>
          </a:p>
        </p:txBody>
      </p:sp>
      <p:grpSp>
        <p:nvGrpSpPr>
          <p:cNvPr id="7" name="Group 7"/>
          <p:cNvGrpSpPr/>
          <p:nvPr/>
        </p:nvGrpSpPr>
        <p:grpSpPr>
          <a:xfrm>
            <a:off x="-978626" y="9579769"/>
            <a:ext cx="20245251" cy="2696204"/>
            <a:chOff x="0" y="0"/>
            <a:chExt cx="26993668" cy="15632642"/>
          </a:xfrm>
        </p:grpSpPr>
        <p:grpSp>
          <p:nvGrpSpPr>
            <p:cNvPr id="8" name="Group 8"/>
            <p:cNvGrpSpPr/>
            <p:nvPr/>
          </p:nvGrpSpPr>
          <p:grpSpPr>
            <a:xfrm>
              <a:off x="0" y="0"/>
              <a:ext cx="26993668" cy="15632642"/>
              <a:chOff x="0" y="0"/>
              <a:chExt cx="12832342" cy="7431499"/>
            </a:xfrm>
          </p:grpSpPr>
          <p:sp>
            <p:nvSpPr>
              <p:cNvPr id="9" name="Freeform 9"/>
              <p:cNvSpPr/>
              <p:nvPr/>
            </p:nvSpPr>
            <p:spPr>
              <a:xfrm>
                <a:off x="0" y="0"/>
                <a:ext cx="12832342" cy="7431499"/>
              </a:xfrm>
              <a:custGeom>
                <a:avLst/>
                <a:gdLst/>
                <a:ahLst/>
                <a:cxnLst/>
                <a:rect l="l" t="t" r="r" b="b"/>
                <a:pathLst>
                  <a:path w="12832342" h="7431499">
                    <a:moveTo>
                      <a:pt x="0" y="0"/>
                    </a:moveTo>
                    <a:lnTo>
                      <a:pt x="12832342" y="0"/>
                    </a:lnTo>
                    <a:lnTo>
                      <a:pt x="12832342" y="7431499"/>
                    </a:lnTo>
                    <a:lnTo>
                      <a:pt x="0" y="7431499"/>
                    </a:lnTo>
                    <a:close/>
                  </a:path>
                </a:pathLst>
              </a:custGeom>
              <a:solidFill>
                <a:srgbClr val="1E3256"/>
              </a:solidFill>
            </p:spPr>
          </p:sp>
        </p:grpSp>
        <p:sp>
          <p:nvSpPr>
            <p:cNvPr id="10" name="TextBox 10"/>
            <p:cNvSpPr txBox="1"/>
            <p:nvPr/>
          </p:nvSpPr>
          <p:spPr>
            <a:xfrm>
              <a:off x="10669028" y="156629"/>
              <a:ext cx="5655613" cy="578930"/>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IEEE - NPSS 2025</a:t>
              </a:r>
            </a:p>
          </p:txBody>
        </p:sp>
      </p:grpSp>
      <p:sp>
        <p:nvSpPr>
          <p:cNvPr id="11" name="Freeform 11"/>
          <p:cNvSpPr/>
          <p:nvPr/>
        </p:nvSpPr>
        <p:spPr>
          <a:xfrm>
            <a:off x="12274277" y="1648133"/>
            <a:ext cx="5357958" cy="2374530"/>
          </a:xfrm>
          <a:custGeom>
            <a:avLst/>
            <a:gdLst/>
            <a:ahLst/>
            <a:cxnLst/>
            <a:rect l="l" t="t" r="r" b="b"/>
            <a:pathLst>
              <a:path w="5357958" h="2374530">
                <a:moveTo>
                  <a:pt x="0" y="0"/>
                </a:moveTo>
                <a:lnTo>
                  <a:pt x="5357957" y="0"/>
                </a:lnTo>
                <a:lnTo>
                  <a:pt x="5357957" y="2374531"/>
                </a:lnTo>
                <a:lnTo>
                  <a:pt x="0" y="2374531"/>
                </a:lnTo>
                <a:lnTo>
                  <a:pt x="0" y="0"/>
                </a:lnTo>
                <a:close/>
              </a:path>
            </a:pathLst>
          </a:custGeom>
          <a:blipFill>
            <a:blip r:embed="rId3"/>
            <a:stretch>
              <a:fillRect b="-26924"/>
            </a:stretch>
          </a:blipFill>
        </p:spPr>
      </p:sp>
      <p:sp>
        <p:nvSpPr>
          <p:cNvPr id="12" name="Freeform 12"/>
          <p:cNvSpPr/>
          <p:nvPr/>
        </p:nvSpPr>
        <p:spPr>
          <a:xfrm>
            <a:off x="12274277" y="6906532"/>
            <a:ext cx="5357958" cy="2163553"/>
          </a:xfrm>
          <a:custGeom>
            <a:avLst/>
            <a:gdLst/>
            <a:ahLst/>
            <a:cxnLst/>
            <a:rect l="l" t="t" r="r" b="b"/>
            <a:pathLst>
              <a:path w="5357958" h="2163553">
                <a:moveTo>
                  <a:pt x="0" y="0"/>
                </a:moveTo>
                <a:lnTo>
                  <a:pt x="5357957" y="0"/>
                </a:lnTo>
                <a:lnTo>
                  <a:pt x="5357957" y="2163554"/>
                </a:lnTo>
                <a:lnTo>
                  <a:pt x="0" y="2163554"/>
                </a:lnTo>
                <a:lnTo>
                  <a:pt x="0" y="0"/>
                </a:lnTo>
                <a:close/>
              </a:path>
            </a:pathLst>
          </a:custGeom>
          <a:blipFill>
            <a:blip r:embed="rId4"/>
            <a:stretch>
              <a:fillRect t="-9498" b="-31660"/>
            </a:stretch>
          </a:blipFill>
        </p:spPr>
      </p:sp>
      <p:sp>
        <p:nvSpPr>
          <p:cNvPr id="13" name="Freeform 13"/>
          <p:cNvSpPr/>
          <p:nvPr/>
        </p:nvSpPr>
        <p:spPr>
          <a:xfrm>
            <a:off x="12274277" y="4277505"/>
            <a:ext cx="5357958" cy="2374186"/>
          </a:xfrm>
          <a:custGeom>
            <a:avLst/>
            <a:gdLst/>
            <a:ahLst/>
            <a:cxnLst/>
            <a:rect l="l" t="t" r="r" b="b"/>
            <a:pathLst>
              <a:path w="5357958" h="2374186">
                <a:moveTo>
                  <a:pt x="0" y="0"/>
                </a:moveTo>
                <a:lnTo>
                  <a:pt x="5357957" y="0"/>
                </a:lnTo>
                <a:lnTo>
                  <a:pt x="5357957" y="2374186"/>
                </a:lnTo>
                <a:lnTo>
                  <a:pt x="0" y="2374186"/>
                </a:lnTo>
                <a:lnTo>
                  <a:pt x="0" y="0"/>
                </a:lnTo>
                <a:close/>
              </a:path>
            </a:pathLst>
          </a:custGeom>
          <a:blipFill>
            <a:blip r:embed="rId5"/>
            <a:stretch>
              <a:fillRect b="-50880"/>
            </a:stretch>
          </a:blipFill>
        </p:spPr>
      </p:sp>
      <p:sp>
        <p:nvSpPr>
          <p:cNvPr id="14" name="TextBox 14"/>
          <p:cNvSpPr txBox="1"/>
          <p:nvPr/>
        </p:nvSpPr>
        <p:spPr>
          <a:xfrm>
            <a:off x="2742973" y="0"/>
            <a:ext cx="12802051" cy="1149350"/>
          </a:xfrm>
          <a:prstGeom prst="rect">
            <a:avLst/>
          </a:prstGeom>
        </p:spPr>
        <p:txBody>
          <a:bodyPr lIns="0" tIns="0" rIns="0" bIns="0" rtlCol="0" anchor="t">
            <a:spAutoFit/>
          </a:bodyPr>
          <a:lstStyle/>
          <a:p>
            <a:pPr algn="ctr">
              <a:lnSpc>
                <a:spcPts val="9100"/>
              </a:lnSpc>
            </a:pPr>
            <a:r>
              <a:rPr lang="en-US" sz="6500" b="1" dirty="0">
                <a:solidFill>
                  <a:srgbClr val="FAFCFE"/>
                </a:solidFill>
                <a:latin typeface="Arimo Bold"/>
                <a:ea typeface="Arimo Bold"/>
                <a:cs typeface="Arimo Bold"/>
                <a:sym typeface="Arimo Bold"/>
              </a:rPr>
              <a:t>Applications of Photon Sensor</a:t>
            </a:r>
          </a:p>
        </p:txBody>
      </p:sp>
      <p:sp>
        <p:nvSpPr>
          <p:cNvPr id="15" name="TextBox 15"/>
          <p:cNvSpPr txBox="1"/>
          <p:nvPr/>
        </p:nvSpPr>
        <p:spPr>
          <a:xfrm>
            <a:off x="251295" y="9572199"/>
            <a:ext cx="229857" cy="580390"/>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6</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1820662"/>
            <a:ext cx="15292030" cy="2894865"/>
          </a:xfrm>
          <a:prstGeom prst="rect">
            <a:avLst/>
          </a:prstGeom>
        </p:spPr>
        <p:txBody>
          <a:bodyPr lIns="0" tIns="0" rIns="0" bIns="0" rtlCol="0" anchor="t">
            <a:spAutoFit/>
          </a:bodyPr>
          <a:lstStyle/>
          <a:p>
            <a:pPr marL="625991" lvl="1" indent="-312995" algn="l">
              <a:lnSpc>
                <a:spcPts val="4610"/>
              </a:lnSpc>
              <a:buFont typeface="Arial"/>
              <a:buChar char="•"/>
            </a:pPr>
            <a:r>
              <a:rPr lang="en-US" sz="2899">
                <a:solidFill>
                  <a:srgbClr val="000000"/>
                </a:solidFill>
                <a:latin typeface="Poppins"/>
                <a:ea typeface="Poppins"/>
                <a:cs typeface="Poppins"/>
                <a:sym typeface="Poppins"/>
              </a:rPr>
              <a:t>Photon sensor = highly sensitive light detector</a:t>
            </a:r>
          </a:p>
          <a:p>
            <a:pPr marL="625991" lvl="1" indent="-312995" algn="l">
              <a:lnSpc>
                <a:spcPts val="4610"/>
              </a:lnSpc>
              <a:buFont typeface="Arial"/>
              <a:buChar char="•"/>
            </a:pPr>
            <a:r>
              <a:rPr lang="en-US" sz="2899">
                <a:solidFill>
                  <a:srgbClr val="000000"/>
                </a:solidFill>
                <a:latin typeface="Poppins"/>
                <a:ea typeface="Poppins"/>
                <a:cs typeface="Poppins"/>
                <a:sym typeface="Poppins"/>
              </a:rPr>
              <a:t>Converts photons → electrical signals → images &amp; scientific data</a:t>
            </a:r>
          </a:p>
          <a:p>
            <a:pPr marL="625991" lvl="1" indent="-312995" algn="l">
              <a:lnSpc>
                <a:spcPts val="4610"/>
              </a:lnSpc>
              <a:buFont typeface="Arial"/>
              <a:buChar char="•"/>
            </a:pPr>
            <a:r>
              <a:rPr lang="en-US" sz="2899">
                <a:solidFill>
                  <a:srgbClr val="000000"/>
                </a:solidFill>
                <a:latin typeface="Poppins"/>
                <a:ea typeface="Poppins"/>
                <a:cs typeface="Poppins"/>
                <a:sym typeface="Poppins"/>
              </a:rPr>
              <a:t>Widely applied: from particle physics to nuclear medicine</a:t>
            </a:r>
          </a:p>
          <a:p>
            <a:pPr marL="625991" lvl="1" indent="-312995" algn="l">
              <a:lnSpc>
                <a:spcPts val="4610"/>
              </a:lnSpc>
              <a:buFont typeface="Arial"/>
              <a:buChar char="•"/>
            </a:pPr>
            <a:r>
              <a:rPr lang="en-US" sz="2899">
                <a:solidFill>
                  <a:srgbClr val="000000"/>
                </a:solidFill>
                <a:latin typeface="Poppins"/>
                <a:ea typeface="Poppins"/>
                <a:cs typeface="Poppins"/>
                <a:sym typeface="Poppins"/>
              </a:rPr>
              <a:t>With AI → clearer images, faster processing, lower radiation dose for patients</a:t>
            </a:r>
          </a:p>
          <a:p>
            <a:pPr algn="l">
              <a:lnSpc>
                <a:spcPts val="4610"/>
              </a:lnSpc>
            </a:pPr>
            <a:endParaRPr lang="en-US" sz="2899">
              <a:solidFill>
                <a:srgbClr val="000000"/>
              </a:solidFill>
              <a:latin typeface="Poppins"/>
              <a:ea typeface="Poppins"/>
              <a:cs typeface="Poppins"/>
              <a:sym typeface="Poppins"/>
            </a:endParaRPr>
          </a:p>
        </p:txBody>
      </p:sp>
      <p:grpSp>
        <p:nvGrpSpPr>
          <p:cNvPr id="3" name="Group 3"/>
          <p:cNvGrpSpPr/>
          <p:nvPr/>
        </p:nvGrpSpPr>
        <p:grpSpPr>
          <a:xfrm>
            <a:off x="-1546082" y="-120650"/>
            <a:ext cx="20245251" cy="1439539"/>
            <a:chOff x="0" y="0"/>
            <a:chExt cx="12832342" cy="7325640"/>
          </a:xfrm>
        </p:grpSpPr>
        <p:sp>
          <p:nvSpPr>
            <p:cNvPr id="4" name="Freeform 4"/>
            <p:cNvSpPr/>
            <p:nvPr/>
          </p:nvSpPr>
          <p:spPr>
            <a:xfrm>
              <a:off x="0" y="0"/>
              <a:ext cx="12832342" cy="7325640"/>
            </a:xfrm>
            <a:custGeom>
              <a:avLst/>
              <a:gdLst/>
              <a:ahLst/>
              <a:cxnLst/>
              <a:rect l="l" t="t" r="r" b="b"/>
              <a:pathLst>
                <a:path w="12832342" h="7325640">
                  <a:moveTo>
                    <a:pt x="0" y="0"/>
                  </a:moveTo>
                  <a:lnTo>
                    <a:pt x="12832342" y="0"/>
                  </a:lnTo>
                  <a:lnTo>
                    <a:pt x="12832342" y="7325640"/>
                  </a:lnTo>
                  <a:lnTo>
                    <a:pt x="0" y="7325640"/>
                  </a:lnTo>
                  <a:close/>
                </a:path>
              </a:pathLst>
            </a:custGeom>
            <a:solidFill>
              <a:srgbClr val="1E3256"/>
            </a:solidFill>
          </p:spPr>
        </p:sp>
      </p:grpSp>
      <p:sp>
        <p:nvSpPr>
          <p:cNvPr id="5" name="TextBox 5"/>
          <p:cNvSpPr txBox="1"/>
          <p:nvPr/>
        </p:nvSpPr>
        <p:spPr>
          <a:xfrm>
            <a:off x="2742973" y="206930"/>
            <a:ext cx="12802051" cy="1149350"/>
          </a:xfrm>
          <a:prstGeom prst="rect">
            <a:avLst/>
          </a:prstGeom>
        </p:spPr>
        <p:txBody>
          <a:bodyPr lIns="0" tIns="0" rIns="0" bIns="0" rtlCol="0" anchor="t">
            <a:spAutoFit/>
          </a:bodyPr>
          <a:lstStyle/>
          <a:p>
            <a:pPr algn="ctr">
              <a:lnSpc>
                <a:spcPts val="9100"/>
              </a:lnSpc>
            </a:pPr>
            <a:r>
              <a:rPr lang="en-US" sz="6500" b="1" dirty="0">
                <a:solidFill>
                  <a:srgbClr val="FAFCFE"/>
                </a:solidFill>
                <a:latin typeface="Arimo Bold"/>
                <a:ea typeface="Arimo Bold"/>
                <a:cs typeface="Arimo Bold"/>
                <a:sym typeface="Arimo Bold"/>
              </a:rPr>
              <a:t>Conclusion</a:t>
            </a:r>
          </a:p>
        </p:txBody>
      </p:sp>
      <p:sp>
        <p:nvSpPr>
          <p:cNvPr id="6" name="TextBox 6"/>
          <p:cNvSpPr txBox="1"/>
          <p:nvPr/>
        </p:nvSpPr>
        <p:spPr>
          <a:xfrm>
            <a:off x="240959" y="9572199"/>
            <a:ext cx="250527" cy="580258"/>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3</a:t>
            </a:r>
          </a:p>
        </p:txBody>
      </p:sp>
      <p:sp>
        <p:nvSpPr>
          <p:cNvPr id="7" name="TextBox 7"/>
          <p:cNvSpPr txBox="1"/>
          <p:nvPr/>
        </p:nvSpPr>
        <p:spPr>
          <a:xfrm>
            <a:off x="7598026" y="9838515"/>
            <a:ext cx="3677292" cy="448485"/>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HARDWARE CAMP</a:t>
            </a:r>
          </a:p>
        </p:txBody>
      </p:sp>
      <p:grpSp>
        <p:nvGrpSpPr>
          <p:cNvPr id="8" name="Group 8"/>
          <p:cNvGrpSpPr/>
          <p:nvPr/>
        </p:nvGrpSpPr>
        <p:grpSpPr>
          <a:xfrm>
            <a:off x="-978626" y="9579769"/>
            <a:ext cx="20245251" cy="2116931"/>
            <a:chOff x="0" y="0"/>
            <a:chExt cx="26993668" cy="15632642"/>
          </a:xfrm>
        </p:grpSpPr>
        <p:grpSp>
          <p:nvGrpSpPr>
            <p:cNvPr id="9" name="Group 9"/>
            <p:cNvGrpSpPr/>
            <p:nvPr/>
          </p:nvGrpSpPr>
          <p:grpSpPr>
            <a:xfrm>
              <a:off x="0" y="0"/>
              <a:ext cx="26993668" cy="15632642"/>
              <a:chOff x="0" y="0"/>
              <a:chExt cx="12832342" cy="7431499"/>
            </a:xfrm>
          </p:grpSpPr>
          <p:sp>
            <p:nvSpPr>
              <p:cNvPr id="10" name="Freeform 10"/>
              <p:cNvSpPr/>
              <p:nvPr/>
            </p:nvSpPr>
            <p:spPr>
              <a:xfrm>
                <a:off x="0" y="0"/>
                <a:ext cx="12832342" cy="7431499"/>
              </a:xfrm>
              <a:custGeom>
                <a:avLst/>
                <a:gdLst/>
                <a:ahLst/>
                <a:cxnLst/>
                <a:rect l="l" t="t" r="r" b="b"/>
                <a:pathLst>
                  <a:path w="12832342" h="7431499">
                    <a:moveTo>
                      <a:pt x="0" y="0"/>
                    </a:moveTo>
                    <a:lnTo>
                      <a:pt x="12832342" y="0"/>
                    </a:lnTo>
                    <a:lnTo>
                      <a:pt x="12832342" y="7431499"/>
                    </a:lnTo>
                    <a:lnTo>
                      <a:pt x="0" y="7431499"/>
                    </a:lnTo>
                    <a:close/>
                  </a:path>
                </a:pathLst>
              </a:custGeom>
              <a:solidFill>
                <a:srgbClr val="1E3256"/>
              </a:solidFill>
            </p:spPr>
          </p:sp>
        </p:grpSp>
        <p:sp>
          <p:nvSpPr>
            <p:cNvPr id="11" name="TextBox 11"/>
            <p:cNvSpPr txBox="1"/>
            <p:nvPr/>
          </p:nvSpPr>
          <p:spPr>
            <a:xfrm>
              <a:off x="10669028" y="156629"/>
              <a:ext cx="5655613" cy="578930"/>
            </a:xfrm>
            <a:prstGeom prst="rect">
              <a:avLst/>
            </a:prstGeom>
          </p:spPr>
          <p:txBody>
            <a:bodyPr lIns="0" tIns="0" rIns="0" bIns="0" rtlCol="0" anchor="t">
              <a:spAutoFit/>
            </a:bodyPr>
            <a:lstStyle/>
            <a:p>
              <a:pPr algn="ctr">
                <a:lnSpc>
                  <a:spcPts val="3630"/>
                </a:lnSpc>
                <a:spcBef>
                  <a:spcPct val="0"/>
                </a:spcBef>
              </a:pPr>
              <a:r>
                <a:rPr lang="en-US" sz="2593" b="1">
                  <a:solidFill>
                    <a:srgbClr val="FFFFFF"/>
                  </a:solidFill>
                  <a:latin typeface="Canva Sans Bold"/>
                  <a:ea typeface="Canva Sans Bold"/>
                  <a:cs typeface="Canva Sans Bold"/>
                  <a:sym typeface="Canva Sans Bold"/>
                </a:rPr>
                <a:t>IEEE - NPSS 2025</a:t>
              </a:r>
            </a:p>
          </p:txBody>
        </p:sp>
      </p:grpSp>
      <p:sp>
        <p:nvSpPr>
          <p:cNvPr id="12" name="TextBox 12"/>
          <p:cNvSpPr txBox="1"/>
          <p:nvPr/>
        </p:nvSpPr>
        <p:spPr>
          <a:xfrm>
            <a:off x="251295" y="9572199"/>
            <a:ext cx="229857" cy="580390"/>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52E63"/>
        </a:solidFill>
        <a:effectLst/>
      </p:bgPr>
    </p:bg>
    <p:spTree>
      <p:nvGrpSpPr>
        <p:cNvPr id="1" name=""/>
        <p:cNvGrpSpPr/>
        <p:nvPr/>
      </p:nvGrpSpPr>
      <p:grpSpPr>
        <a:xfrm>
          <a:off x="0" y="0"/>
          <a:ext cx="0" cy="0"/>
          <a:chOff x="0" y="0"/>
          <a:chExt cx="0" cy="0"/>
        </a:xfrm>
      </p:grpSpPr>
      <p:sp>
        <p:nvSpPr>
          <p:cNvPr id="2" name="Freeform 2"/>
          <p:cNvSpPr/>
          <p:nvPr/>
        </p:nvSpPr>
        <p:spPr>
          <a:xfrm>
            <a:off x="580240" y="1497873"/>
            <a:ext cx="2837549" cy="2806983"/>
          </a:xfrm>
          <a:custGeom>
            <a:avLst/>
            <a:gdLst/>
            <a:ahLst/>
            <a:cxnLst/>
            <a:rect l="l" t="t" r="r" b="b"/>
            <a:pathLst>
              <a:path w="2837549" h="2806983">
                <a:moveTo>
                  <a:pt x="0" y="0"/>
                </a:moveTo>
                <a:lnTo>
                  <a:pt x="2837549" y="0"/>
                </a:lnTo>
                <a:lnTo>
                  <a:pt x="2837549" y="2806983"/>
                </a:lnTo>
                <a:lnTo>
                  <a:pt x="0" y="2806983"/>
                </a:lnTo>
                <a:lnTo>
                  <a:pt x="0" y="0"/>
                </a:lnTo>
                <a:close/>
              </a:path>
            </a:pathLst>
          </a:custGeom>
          <a:blipFill>
            <a:blip r:embed="rId3"/>
            <a:stretch>
              <a:fillRect/>
            </a:stretch>
          </a:blipFill>
        </p:spPr>
      </p:sp>
      <p:sp>
        <p:nvSpPr>
          <p:cNvPr id="3" name="Freeform 3"/>
          <p:cNvSpPr/>
          <p:nvPr/>
        </p:nvSpPr>
        <p:spPr>
          <a:xfrm>
            <a:off x="14869102" y="1703050"/>
            <a:ext cx="2837549" cy="2766667"/>
          </a:xfrm>
          <a:custGeom>
            <a:avLst/>
            <a:gdLst/>
            <a:ahLst/>
            <a:cxnLst/>
            <a:rect l="l" t="t" r="r" b="b"/>
            <a:pathLst>
              <a:path w="2837549" h="2766667">
                <a:moveTo>
                  <a:pt x="0" y="0"/>
                </a:moveTo>
                <a:lnTo>
                  <a:pt x="2837549" y="0"/>
                </a:lnTo>
                <a:lnTo>
                  <a:pt x="2837549" y="2766667"/>
                </a:lnTo>
                <a:lnTo>
                  <a:pt x="0" y="2766667"/>
                </a:lnTo>
                <a:lnTo>
                  <a:pt x="0" y="0"/>
                </a:lnTo>
                <a:close/>
              </a:path>
            </a:pathLst>
          </a:custGeom>
          <a:blipFill>
            <a:blip r:embed="rId4"/>
            <a:stretch>
              <a:fillRect l="-4737" r="-4737"/>
            </a:stretch>
          </a:blipFill>
        </p:spPr>
      </p:sp>
      <p:sp>
        <p:nvSpPr>
          <p:cNvPr id="4" name="TextBox 4"/>
          <p:cNvSpPr txBox="1"/>
          <p:nvPr/>
        </p:nvSpPr>
        <p:spPr>
          <a:xfrm>
            <a:off x="3294252" y="1771247"/>
            <a:ext cx="11698386" cy="2260234"/>
          </a:xfrm>
          <a:prstGeom prst="rect">
            <a:avLst/>
          </a:prstGeom>
        </p:spPr>
        <p:txBody>
          <a:bodyPr wrap="square" lIns="0" tIns="0" rIns="0" bIns="0" rtlCol="0" anchor="t">
            <a:spAutoFit/>
          </a:bodyPr>
          <a:lstStyle/>
          <a:p>
            <a:pPr algn="ctr">
              <a:lnSpc>
                <a:spcPts val="9799"/>
              </a:lnSpc>
            </a:pPr>
            <a:r>
              <a:rPr lang="en-US" sz="6999" b="1" dirty="0">
                <a:solidFill>
                  <a:srgbClr val="FFFFFF"/>
                </a:solidFill>
                <a:latin typeface="Hagrid Ultra-Bold"/>
                <a:ea typeface="Hagrid Ultra-Bold"/>
                <a:cs typeface="Hagrid Ultra-Bold"/>
                <a:sym typeface="Hagrid Ultra-Bold"/>
              </a:rPr>
              <a:t>THANK YOU </a:t>
            </a:r>
          </a:p>
          <a:p>
            <a:pPr algn="ctr">
              <a:lnSpc>
                <a:spcPts val="9100"/>
              </a:lnSpc>
              <a:spcBef>
                <a:spcPct val="0"/>
              </a:spcBef>
            </a:pPr>
            <a:r>
              <a:rPr lang="en-US" sz="6500" b="1" dirty="0">
                <a:solidFill>
                  <a:srgbClr val="FFFFFF"/>
                </a:solidFill>
                <a:latin typeface="Hagrid Ultra-Bold"/>
                <a:ea typeface="Hagrid Ultra-Bold"/>
                <a:cs typeface="Hagrid Ultra-Bold"/>
                <a:sym typeface="Hagrid Ultra-Bold"/>
              </a:rPr>
              <a:t>FOR YOUR ATTENTION!</a:t>
            </a:r>
          </a:p>
        </p:txBody>
      </p:sp>
      <p:sp>
        <p:nvSpPr>
          <p:cNvPr id="5" name="TextBox 5"/>
          <p:cNvSpPr txBox="1"/>
          <p:nvPr/>
        </p:nvSpPr>
        <p:spPr>
          <a:xfrm>
            <a:off x="5478543" y="4615719"/>
            <a:ext cx="7329804" cy="863600"/>
          </a:xfrm>
          <a:prstGeom prst="rect">
            <a:avLst/>
          </a:prstGeom>
        </p:spPr>
        <p:txBody>
          <a:bodyPr wrap="square" lIns="0" tIns="0" rIns="0" bIns="0" rtlCol="0" anchor="t">
            <a:spAutoFit/>
          </a:bodyPr>
          <a:lstStyle/>
          <a:p>
            <a:pPr algn="ctr">
              <a:lnSpc>
                <a:spcPts val="7000"/>
              </a:lnSpc>
              <a:spcBef>
                <a:spcPct val="0"/>
              </a:spcBef>
            </a:pPr>
            <a:r>
              <a:rPr lang="en-US" sz="5000" b="1" i="1" dirty="0">
                <a:solidFill>
                  <a:srgbClr val="FFFFFF"/>
                </a:solidFill>
                <a:latin typeface="Canva Sans Bold Italics"/>
                <a:ea typeface="Canva Sans Bold Italics"/>
                <a:cs typeface="Canva Sans Bold Italics"/>
                <a:sym typeface="Canva Sans Bold Italics"/>
              </a:rPr>
              <a:t>SPECIAL THANKS TO</a:t>
            </a:r>
          </a:p>
        </p:txBody>
      </p:sp>
      <p:sp>
        <p:nvSpPr>
          <p:cNvPr id="6" name="TextBox 6"/>
          <p:cNvSpPr txBox="1"/>
          <p:nvPr/>
        </p:nvSpPr>
        <p:spPr>
          <a:xfrm>
            <a:off x="1615480" y="8789127"/>
            <a:ext cx="15055929" cy="497840"/>
          </a:xfrm>
          <a:prstGeom prst="rect">
            <a:avLst/>
          </a:prstGeom>
        </p:spPr>
        <p:txBody>
          <a:bodyPr wrap="square" lIns="0" tIns="0" rIns="0" bIns="0" rtlCol="0" anchor="t">
            <a:spAutoFit/>
          </a:bodyPr>
          <a:lstStyle/>
          <a:p>
            <a:pPr algn="ctr">
              <a:lnSpc>
                <a:spcPts val="4060"/>
              </a:lnSpc>
              <a:spcBef>
                <a:spcPct val="0"/>
              </a:spcBef>
            </a:pPr>
            <a:r>
              <a:rPr lang="en-US" sz="2900" b="1" i="1" dirty="0">
                <a:solidFill>
                  <a:srgbClr val="FFFFFF"/>
                </a:solidFill>
                <a:latin typeface="Canva Sans Bold Italics"/>
                <a:ea typeface="Canva Sans Bold Italics"/>
                <a:cs typeface="Canva Sans Bold Italics"/>
                <a:sym typeface="Canva Sans Bold Italics"/>
              </a:rPr>
              <a:t>Powered by: Hong Tra Ngo Gia, Vien </a:t>
            </a:r>
            <a:r>
              <a:rPr lang="en-US" sz="2900" b="1" i="1" dirty="0" err="1">
                <a:solidFill>
                  <a:srgbClr val="FFFFFF"/>
                </a:solidFill>
                <a:latin typeface="Canva Sans Bold Italics"/>
                <a:ea typeface="Canva Sans Bold Italics"/>
                <a:cs typeface="Canva Sans Bold Italics"/>
                <a:sym typeface="Canva Sans Bold Italics"/>
              </a:rPr>
              <a:t>Vien</a:t>
            </a:r>
            <a:r>
              <a:rPr lang="en-US" sz="2900" b="1" i="1" dirty="0">
                <a:solidFill>
                  <a:srgbClr val="FFFFFF"/>
                </a:solidFill>
                <a:latin typeface="Canva Sans Bold Italics"/>
                <a:ea typeface="Canva Sans Bold Italics"/>
                <a:cs typeface="Canva Sans Bold Italics"/>
                <a:sym typeface="Canva Sans Bold Italics"/>
              </a:rPr>
              <a:t> bubble tea (bought by myself) &amp; ChatGPT</a:t>
            </a:r>
          </a:p>
        </p:txBody>
      </p:sp>
      <p:sp>
        <p:nvSpPr>
          <p:cNvPr id="7" name="TextBox 7"/>
          <p:cNvSpPr txBox="1"/>
          <p:nvPr/>
        </p:nvSpPr>
        <p:spPr>
          <a:xfrm>
            <a:off x="4724400" y="5662783"/>
            <a:ext cx="9303663" cy="863600"/>
          </a:xfrm>
          <a:prstGeom prst="rect">
            <a:avLst/>
          </a:prstGeom>
        </p:spPr>
        <p:txBody>
          <a:bodyPr wrap="square" lIns="0" tIns="0" rIns="0" bIns="0" rtlCol="0" anchor="t">
            <a:spAutoFit/>
          </a:bodyPr>
          <a:lstStyle/>
          <a:p>
            <a:pPr algn="ctr">
              <a:lnSpc>
                <a:spcPts val="7000"/>
              </a:lnSpc>
              <a:spcBef>
                <a:spcPct val="0"/>
              </a:spcBef>
            </a:pPr>
            <a:r>
              <a:rPr lang="en-US" sz="5000" b="1" i="1" dirty="0">
                <a:solidFill>
                  <a:srgbClr val="FFFFFF"/>
                </a:solidFill>
                <a:latin typeface="Canva Sans Bold Italics"/>
                <a:ea typeface="Canva Sans Bold Italics"/>
                <a:cs typeface="Canva Sans Bold Italics"/>
                <a:sym typeface="Canva Sans Bold Italics"/>
              </a:rPr>
              <a:t>Dr. Martin &amp; Dr. Trang Hoang</a:t>
            </a:r>
          </a:p>
        </p:txBody>
      </p:sp>
      <p:sp>
        <p:nvSpPr>
          <p:cNvPr id="8" name="TextBox 8"/>
          <p:cNvSpPr txBox="1"/>
          <p:nvPr/>
        </p:nvSpPr>
        <p:spPr>
          <a:xfrm>
            <a:off x="251295" y="9572199"/>
            <a:ext cx="229857" cy="580390"/>
          </a:xfrm>
          <a:prstGeom prst="rect">
            <a:avLst/>
          </a:prstGeom>
        </p:spPr>
        <p:txBody>
          <a:bodyPr lIns="0" tIns="0" rIns="0" bIns="0" rtlCol="0" anchor="t">
            <a:spAutoFit/>
          </a:bodyPr>
          <a:lstStyle/>
          <a:p>
            <a:pPr marL="0" lvl="0" indent="0" algn="ctr">
              <a:lnSpc>
                <a:spcPts val="4759"/>
              </a:lnSpc>
              <a:spcBef>
                <a:spcPct val="0"/>
              </a:spcBef>
            </a:pPr>
            <a:r>
              <a:rPr lang="en-US" sz="3399">
                <a:solidFill>
                  <a:srgbClr val="FCFCFB"/>
                </a:solidFill>
                <a:latin typeface="Canva Sans"/>
                <a:ea typeface="Canva Sans"/>
                <a:cs typeface="Canva Sans"/>
                <a:sym typeface="Canva Sans"/>
              </a:rPr>
              <a:t>8</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1340</Words>
  <Application>Microsoft Office PowerPoint</Application>
  <PresentationFormat>Custom</PresentationFormat>
  <Paragraphs>151</Paragraphs>
  <Slides>9</Slides>
  <Notes>7</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9</vt:i4>
      </vt:variant>
    </vt:vector>
  </HeadingPairs>
  <TitlesOfParts>
    <vt:vector size="22" baseType="lpstr">
      <vt:lpstr>Arial</vt:lpstr>
      <vt:lpstr>Canva Sans Italics</vt:lpstr>
      <vt:lpstr>Canva Sans Bold</vt:lpstr>
      <vt:lpstr>Canva Sans Bold Italics</vt:lpstr>
      <vt:lpstr>Poppins Ultra-Bold</vt:lpstr>
      <vt:lpstr>Hagrid Ultra-Bold</vt:lpstr>
      <vt:lpstr>Arimo Bold</vt:lpstr>
      <vt:lpstr>Public Sans Bold</vt:lpstr>
      <vt:lpstr>Poppins Bold</vt:lpstr>
      <vt:lpstr>Calibri</vt:lpstr>
      <vt:lpstr>Poppins</vt:lpstr>
      <vt:lpstr>Canva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photon sensor</dc:title>
  <cp:lastModifiedBy>Le Vi</cp:lastModifiedBy>
  <cp:revision>3</cp:revision>
  <dcterms:created xsi:type="dcterms:W3CDTF">2006-08-16T00:00:00Z</dcterms:created>
  <dcterms:modified xsi:type="dcterms:W3CDTF">2025-08-17T23:08:12Z</dcterms:modified>
  <dc:identifier>DAGwWvXmsoo</dc:identifier>
</cp:coreProperties>
</file>