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9" r:id="rId2"/>
    <p:sldId id="257" r:id="rId3"/>
    <p:sldId id="260"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80" r:id="rId21"/>
    <p:sldId id="26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83" d="100"/>
          <a:sy n="83" d="100"/>
        </p:scale>
        <p:origin x="63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EAC724-B034-4F10-A9E8-56851A79B80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20872BB-3892-4F66-9266-36ADB83FAD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B45424-6BAC-416C-8F6C-5F9DE854A36B}" type="datetimeFigureOut">
              <a:rPr lang="en-US" smtClean="0"/>
              <a:t>8/17/2025</a:t>
            </a:fld>
            <a:endParaRPr lang="en-US"/>
          </a:p>
        </p:txBody>
      </p:sp>
      <p:sp>
        <p:nvSpPr>
          <p:cNvPr id="4" name="Footer Placeholder 3">
            <a:extLst>
              <a:ext uri="{FF2B5EF4-FFF2-40B4-BE49-F238E27FC236}">
                <a16:creationId xmlns:a16="http://schemas.microsoft.com/office/drawing/2014/main" id="{0ACA138F-B9BA-4997-B3C2-DA8B17B6D5B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E86FBF-0AC4-4904-8ED7-0BD6E9AC71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34D737-83BD-4FDE-8CF3-8BC01E7FCF39}" type="slidenum">
              <a:rPr lang="en-US" smtClean="0"/>
              <a:t>‹#›</a:t>
            </a:fld>
            <a:endParaRPr lang="en-US"/>
          </a:p>
        </p:txBody>
      </p:sp>
    </p:spTree>
    <p:extLst>
      <p:ext uri="{BB962C8B-B14F-4D97-AF65-F5344CB8AC3E}">
        <p14:creationId xmlns:p14="http://schemas.microsoft.com/office/powerpoint/2010/main" val="40890737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733702-C25A-40B9-9167-54BAA79B29B0}" type="datetimeFigureOut">
              <a:rPr lang="en-US" smtClean="0"/>
              <a:t>8/17/2025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2FC7A4-3D1B-482D-8C9D-7642A2CE3076}" type="slidenum">
              <a:rPr lang="en-US" smtClean="0"/>
              <a:t>‹#›</a:t>
            </a:fld>
            <a:endParaRPr lang="en-US"/>
          </a:p>
        </p:txBody>
      </p:sp>
    </p:spTree>
    <p:extLst>
      <p:ext uri="{BB962C8B-B14F-4D97-AF65-F5344CB8AC3E}">
        <p14:creationId xmlns:p14="http://schemas.microsoft.com/office/powerpoint/2010/main" val="39819265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Date Placeholder 3">
            <a:extLst>
              <a:ext uri="{FF2B5EF4-FFF2-40B4-BE49-F238E27FC236}">
                <a16:creationId xmlns:a16="http://schemas.microsoft.com/office/drawing/2014/main" id="{26152509-8D0C-4712-AA81-AF54972C78DB}"/>
              </a:ext>
            </a:extLst>
          </p:cNvPr>
          <p:cNvSpPr>
            <a:spLocks noGrp="1"/>
          </p:cNvSpPr>
          <p:nvPr>
            <p:ph type="dt" sz="half" idx="10"/>
          </p:nvPr>
        </p:nvSpPr>
        <p:spPr>
          <a:xfrm>
            <a:off x="838200" y="6486006"/>
            <a:ext cx="27432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58E92B09-5AF4-4E86-A8BE-E866F0E2C017}" type="datetime1">
              <a:rPr lang="en-US" smtClean="0"/>
              <a:t>8/17/2025</a:t>
            </a:fld>
            <a:endParaRPr lang="en-US"/>
          </a:p>
        </p:txBody>
      </p:sp>
      <p:sp>
        <p:nvSpPr>
          <p:cNvPr id="10" name="Footer Placeholder 4">
            <a:extLst>
              <a:ext uri="{FF2B5EF4-FFF2-40B4-BE49-F238E27FC236}">
                <a16:creationId xmlns:a16="http://schemas.microsoft.com/office/drawing/2014/main" id="{A9A90DE7-FAAB-4B91-AC83-B18850F1EC89}"/>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1" name="Slide Number Placeholder 5">
            <a:extLst>
              <a:ext uri="{FF2B5EF4-FFF2-40B4-BE49-F238E27FC236}">
                <a16:creationId xmlns:a16="http://schemas.microsoft.com/office/drawing/2014/main" id="{0FD5971E-BD21-416C-BC2E-97EE0E09A50C}"/>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4079575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84B5929F-A28F-4256-A6B2-5D095331D016}"/>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B3ACFEBC-8634-4116-B617-2BE5C2034C2C}" type="datetime1">
              <a:rPr lang="en-US" smtClean="0"/>
              <a:pPr/>
              <a:t>8/17/2025</a:t>
            </a:fld>
            <a:endParaRPr lang="en-US"/>
          </a:p>
        </p:txBody>
      </p:sp>
      <p:sp>
        <p:nvSpPr>
          <p:cNvPr id="9" name="Footer Placeholder 4">
            <a:extLst>
              <a:ext uri="{FF2B5EF4-FFF2-40B4-BE49-F238E27FC236}">
                <a16:creationId xmlns:a16="http://schemas.microsoft.com/office/drawing/2014/main" id="{7C2F339A-915E-4496-B889-28FBBAAD3123}"/>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10" name="Slide Number Placeholder 5">
            <a:extLst>
              <a:ext uri="{FF2B5EF4-FFF2-40B4-BE49-F238E27FC236}">
                <a16:creationId xmlns:a16="http://schemas.microsoft.com/office/drawing/2014/main" id="{028A2E5F-7F4D-4F39-A494-67088E8046DE}"/>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1" name="Title 8">
            <a:extLst>
              <a:ext uri="{FF2B5EF4-FFF2-40B4-BE49-F238E27FC236}">
                <a16:creationId xmlns:a16="http://schemas.microsoft.com/office/drawing/2014/main" id="{FC0C4515-8106-49DA-9C06-E98AF815242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9:……………………………………..</a:t>
            </a:r>
          </a:p>
        </p:txBody>
      </p:sp>
      <p:sp>
        <p:nvSpPr>
          <p:cNvPr id="12" name="Chart Placeholder 9">
            <a:extLst>
              <a:ext uri="{FF2B5EF4-FFF2-40B4-BE49-F238E27FC236}">
                <a16:creationId xmlns:a16="http://schemas.microsoft.com/office/drawing/2014/main" id="{F49327FB-190B-40C4-9FC9-66F9F7D12317}"/>
              </a:ext>
            </a:extLst>
          </p:cNvPr>
          <p:cNvSpPr>
            <a:spLocks noGrp="1"/>
          </p:cNvSpPr>
          <p:nvPr>
            <p:ph type="chart" sz="quarter" idx="13" hasCustomPrompt="1"/>
          </p:nvPr>
        </p:nvSpPr>
        <p:spPr>
          <a:xfrm>
            <a:off x="330201" y="1406769"/>
            <a:ext cx="5765800" cy="465589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3" name="Picture Placeholder 11">
            <a:extLst>
              <a:ext uri="{FF2B5EF4-FFF2-40B4-BE49-F238E27FC236}">
                <a16:creationId xmlns:a16="http://schemas.microsoft.com/office/drawing/2014/main" id="{733EBCBB-E1FE-415C-8ED9-6D1F36748478}"/>
              </a:ext>
            </a:extLst>
          </p:cNvPr>
          <p:cNvSpPr>
            <a:spLocks noGrp="1"/>
          </p:cNvSpPr>
          <p:nvPr>
            <p:ph type="pic" sz="quarter" idx="14" hasCustomPrompt="1"/>
          </p:nvPr>
        </p:nvSpPr>
        <p:spPr>
          <a:xfrm>
            <a:off x="6238875" y="1414463"/>
            <a:ext cx="5445125" cy="4656137"/>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Picture</a:t>
            </a:r>
          </a:p>
        </p:txBody>
      </p:sp>
    </p:spTree>
    <p:extLst>
      <p:ext uri="{BB962C8B-B14F-4D97-AF65-F5344CB8AC3E}">
        <p14:creationId xmlns:p14="http://schemas.microsoft.com/office/powerpoint/2010/main" val="1226200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A21A061D-9F38-49ED-BAF8-8055D9FB97A5}"/>
              </a:ext>
            </a:extLst>
          </p:cNvPr>
          <p:cNvSpPr>
            <a:spLocks noGrp="1"/>
          </p:cNvSpPr>
          <p:nvPr>
            <p:ph type="dt" sz="half" idx="10"/>
          </p:nvPr>
        </p:nvSpPr>
        <p:spPr>
          <a:xfrm>
            <a:off x="838200" y="6492875"/>
            <a:ext cx="2743200" cy="365125"/>
          </a:xfrm>
          <a:prstGeom prst="rect">
            <a:avLst/>
          </a:prstGeom>
        </p:spPr>
        <p:txBody>
          <a:bodyPr/>
          <a:lstStyle>
            <a:lvl1pPr>
              <a:defRPr sz="12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fld id="{82F65D4C-DEE4-4C7B-91C4-D6D57A523E98}" type="datetime1">
              <a:rPr lang="en-US" smtClean="0"/>
              <a:pPr/>
              <a:t>8/17/2025</a:t>
            </a:fld>
            <a:endParaRPr lang="en-US"/>
          </a:p>
        </p:txBody>
      </p:sp>
      <p:sp>
        <p:nvSpPr>
          <p:cNvPr id="9" name="Footer Placeholder 4">
            <a:extLst>
              <a:ext uri="{FF2B5EF4-FFF2-40B4-BE49-F238E27FC236}">
                <a16:creationId xmlns:a16="http://schemas.microsoft.com/office/drawing/2014/main" id="{490FAA6E-46AD-4366-8E80-2F5BEB7D5B24}"/>
              </a:ext>
            </a:extLst>
          </p:cNvPr>
          <p:cNvSpPr>
            <a:spLocks noGrp="1"/>
          </p:cNvSpPr>
          <p:nvPr>
            <p:ph type="ftr" sz="quarter" idx="11"/>
          </p:nvPr>
        </p:nvSpPr>
        <p:spPr>
          <a:xfrm>
            <a:off x="4038600" y="6492875"/>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10" name="Slide Number Placeholder 5">
            <a:extLst>
              <a:ext uri="{FF2B5EF4-FFF2-40B4-BE49-F238E27FC236}">
                <a16:creationId xmlns:a16="http://schemas.microsoft.com/office/drawing/2014/main" id="{9A5604C7-0828-446E-97CC-8D6162E69E60}"/>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2014881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033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4C167836-5AFF-4757-AB55-39FD3BBF9D47}"/>
              </a:ext>
            </a:extLst>
          </p:cNvPr>
          <p:cNvSpPr>
            <a:spLocks noGrp="1"/>
          </p:cNvSpPr>
          <p:nvPr>
            <p:ph type="title" hasCustomPrompt="1"/>
          </p:nvPr>
        </p:nvSpPr>
        <p:spPr>
          <a:xfrm>
            <a:off x="3788898" y="2461846"/>
            <a:ext cx="4614203" cy="1934307"/>
          </a:xfrm>
          <a:prstGeom prst="rect">
            <a:avLst/>
          </a:prstGeom>
        </p:spPr>
        <p:txBody>
          <a:bodyPr/>
          <a:lstStyle>
            <a:lvl1pPr algn="ctr">
              <a:defRPr sz="4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Tree>
    <p:extLst>
      <p:ext uri="{BB962C8B-B14F-4D97-AF65-F5344CB8AC3E}">
        <p14:creationId xmlns:p14="http://schemas.microsoft.com/office/powerpoint/2010/main" val="2981520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B30FC03-A82E-4B34-AE4B-8AC40A0CD5B2}"/>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F70EAA40-3A53-4A3D-924A-D38F1059C7D5}" type="datetime1">
              <a:rPr lang="en-US" smtClean="0"/>
              <a:pPr/>
              <a:t>8/17/2025</a:t>
            </a:fld>
            <a:endParaRPr lang="en-US"/>
          </a:p>
        </p:txBody>
      </p:sp>
      <p:sp>
        <p:nvSpPr>
          <p:cNvPr id="5" name="Footer Placeholder 4">
            <a:extLst>
              <a:ext uri="{FF2B5EF4-FFF2-40B4-BE49-F238E27FC236}">
                <a16:creationId xmlns:a16="http://schemas.microsoft.com/office/drawing/2014/main" id="{D149FB7E-C73B-452D-861A-6C73FF59EC96}"/>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8A5733BD-32DD-483E-A597-B70529CBDA53}"/>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dirty="0"/>
          </a:p>
        </p:txBody>
      </p:sp>
      <p:sp>
        <p:nvSpPr>
          <p:cNvPr id="7" name="Title 8">
            <a:extLst>
              <a:ext uri="{FF2B5EF4-FFF2-40B4-BE49-F238E27FC236}">
                <a16:creationId xmlns:a16="http://schemas.microsoft.com/office/drawing/2014/main" id="{DEAFB3E9-4F5E-435C-B51A-CC5766A852D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1:……………………………………..</a:t>
            </a:r>
          </a:p>
        </p:txBody>
      </p:sp>
      <p:sp>
        <p:nvSpPr>
          <p:cNvPr id="8" name="Content Placeholder 7">
            <a:extLst>
              <a:ext uri="{FF2B5EF4-FFF2-40B4-BE49-F238E27FC236}">
                <a16:creationId xmlns:a16="http://schemas.microsoft.com/office/drawing/2014/main" id="{69C57778-6639-411E-9B4C-12D035AECE27}"/>
              </a:ext>
            </a:extLst>
          </p:cNvPr>
          <p:cNvSpPr>
            <a:spLocks noGrp="1"/>
          </p:cNvSpPr>
          <p:nvPr>
            <p:ph sz="quarter" idx="13"/>
          </p:nvPr>
        </p:nvSpPr>
        <p:spPr>
          <a:xfrm>
            <a:off x="338736" y="1058844"/>
            <a:ext cx="11514528" cy="490912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61329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84B5929F-A28F-4256-A6B2-5D095331D016}"/>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B3ACFEBC-8634-4116-B617-2BE5C2034C2C}" type="datetime1">
              <a:rPr lang="en-US" smtClean="0"/>
              <a:pPr/>
              <a:t>8/17/2025</a:t>
            </a:fld>
            <a:endParaRPr lang="en-US"/>
          </a:p>
        </p:txBody>
      </p:sp>
      <p:sp>
        <p:nvSpPr>
          <p:cNvPr id="9" name="Footer Placeholder 4">
            <a:extLst>
              <a:ext uri="{FF2B5EF4-FFF2-40B4-BE49-F238E27FC236}">
                <a16:creationId xmlns:a16="http://schemas.microsoft.com/office/drawing/2014/main" id="{7C2F339A-915E-4496-B889-28FBBAAD3123}"/>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10" name="Slide Number Placeholder 5">
            <a:extLst>
              <a:ext uri="{FF2B5EF4-FFF2-40B4-BE49-F238E27FC236}">
                <a16:creationId xmlns:a16="http://schemas.microsoft.com/office/drawing/2014/main" id="{028A2E5F-7F4D-4F39-A494-67088E8046DE}"/>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1" name="Title 8">
            <a:extLst>
              <a:ext uri="{FF2B5EF4-FFF2-40B4-BE49-F238E27FC236}">
                <a16:creationId xmlns:a16="http://schemas.microsoft.com/office/drawing/2014/main" id="{FC0C4515-8106-49DA-9C06-E98AF815242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2:……………………………………..</a:t>
            </a:r>
          </a:p>
        </p:txBody>
      </p:sp>
      <p:sp>
        <p:nvSpPr>
          <p:cNvPr id="12" name="Chart Placeholder 9">
            <a:extLst>
              <a:ext uri="{FF2B5EF4-FFF2-40B4-BE49-F238E27FC236}">
                <a16:creationId xmlns:a16="http://schemas.microsoft.com/office/drawing/2014/main" id="{F49327FB-190B-40C4-9FC9-66F9F7D12317}"/>
              </a:ext>
            </a:extLst>
          </p:cNvPr>
          <p:cNvSpPr>
            <a:spLocks noGrp="1"/>
          </p:cNvSpPr>
          <p:nvPr>
            <p:ph type="chart" sz="quarter" idx="13" hasCustomPrompt="1"/>
          </p:nvPr>
        </p:nvSpPr>
        <p:spPr>
          <a:xfrm>
            <a:off x="330201" y="1406769"/>
            <a:ext cx="5765800" cy="465589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3" name="Picture Placeholder 11">
            <a:extLst>
              <a:ext uri="{FF2B5EF4-FFF2-40B4-BE49-F238E27FC236}">
                <a16:creationId xmlns:a16="http://schemas.microsoft.com/office/drawing/2014/main" id="{733EBCBB-E1FE-415C-8ED9-6D1F36748478}"/>
              </a:ext>
            </a:extLst>
          </p:cNvPr>
          <p:cNvSpPr>
            <a:spLocks noGrp="1"/>
          </p:cNvSpPr>
          <p:nvPr>
            <p:ph type="pic" sz="quarter" idx="14" hasCustomPrompt="1"/>
          </p:nvPr>
        </p:nvSpPr>
        <p:spPr>
          <a:xfrm>
            <a:off x="6238875" y="1414463"/>
            <a:ext cx="5445125" cy="4656137"/>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Picture</a:t>
            </a:r>
          </a:p>
        </p:txBody>
      </p:sp>
    </p:spTree>
    <p:extLst>
      <p:ext uri="{BB962C8B-B14F-4D97-AF65-F5344CB8AC3E}">
        <p14:creationId xmlns:p14="http://schemas.microsoft.com/office/powerpoint/2010/main" val="3887669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8">
            <a:extLst>
              <a:ext uri="{FF2B5EF4-FFF2-40B4-BE49-F238E27FC236}">
                <a16:creationId xmlns:a16="http://schemas.microsoft.com/office/drawing/2014/main" id="{3E6AE9CF-41FF-46D0-BF7A-815E4777895E}"/>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3:……………………………………..</a:t>
            </a:r>
          </a:p>
        </p:txBody>
      </p:sp>
      <p:sp>
        <p:nvSpPr>
          <p:cNvPr id="12" name="Text Placeholder 9">
            <a:extLst>
              <a:ext uri="{FF2B5EF4-FFF2-40B4-BE49-F238E27FC236}">
                <a16:creationId xmlns:a16="http://schemas.microsoft.com/office/drawing/2014/main" id="{A85E41C6-3987-4F5C-A750-35F5C730A567}"/>
              </a:ext>
            </a:extLst>
          </p:cNvPr>
          <p:cNvSpPr>
            <a:spLocks noGrp="1"/>
          </p:cNvSpPr>
          <p:nvPr>
            <p:ph type="body" sz="quarter" idx="13"/>
          </p:nvPr>
        </p:nvSpPr>
        <p:spPr>
          <a:xfrm>
            <a:off x="337539" y="1032510"/>
            <a:ext cx="11515725" cy="4938713"/>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C99BA7CA-DC84-4A35-BD8A-C14D582181A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8CDB0C24-DFE0-41C5-B02D-FC32F5C22F7C}" type="datetime1">
              <a:rPr lang="en-US" smtClean="0"/>
              <a:t>8/17/2025</a:t>
            </a:fld>
            <a:endParaRPr lang="en-US"/>
          </a:p>
        </p:txBody>
      </p:sp>
      <p:sp>
        <p:nvSpPr>
          <p:cNvPr id="14" name="Footer Placeholder 4">
            <a:extLst>
              <a:ext uri="{FF2B5EF4-FFF2-40B4-BE49-F238E27FC236}">
                <a16:creationId xmlns:a16="http://schemas.microsoft.com/office/drawing/2014/main" id="{E1DCC345-F4E6-42D6-9173-88011D0E2741}"/>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BD82AFB1-CD7C-4710-A82A-F9FEE6DA5C86}"/>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95812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Date Placeholder 3">
            <a:extLst>
              <a:ext uri="{FF2B5EF4-FFF2-40B4-BE49-F238E27FC236}">
                <a16:creationId xmlns:a16="http://schemas.microsoft.com/office/drawing/2014/main" id="{98A78F82-82C6-4F07-B7D8-4A1219A1BB4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19A9EFEF-A194-4819-82D7-1112425D0E86}" type="datetime1">
              <a:rPr lang="en-US" smtClean="0"/>
              <a:pPr/>
              <a:t>8/17/2025</a:t>
            </a:fld>
            <a:endParaRPr lang="en-US"/>
          </a:p>
        </p:txBody>
      </p:sp>
      <p:sp>
        <p:nvSpPr>
          <p:cNvPr id="8" name="Footer Placeholder 4">
            <a:extLst>
              <a:ext uri="{FF2B5EF4-FFF2-40B4-BE49-F238E27FC236}">
                <a16:creationId xmlns:a16="http://schemas.microsoft.com/office/drawing/2014/main" id="{12041C72-5CA2-4523-9F1E-50662A3276CE}"/>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9" name="Slide Number Placeholder 5">
            <a:extLst>
              <a:ext uri="{FF2B5EF4-FFF2-40B4-BE49-F238E27FC236}">
                <a16:creationId xmlns:a16="http://schemas.microsoft.com/office/drawing/2014/main" id="{3AD6B24F-6759-4931-A1C4-77BA8AF7E085}"/>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0" name="Title 8">
            <a:extLst>
              <a:ext uri="{FF2B5EF4-FFF2-40B4-BE49-F238E27FC236}">
                <a16:creationId xmlns:a16="http://schemas.microsoft.com/office/drawing/2014/main" id="{1CD850F7-B0EC-49AD-960D-051EAF5F36DD}"/>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4:……………………………………..</a:t>
            </a:r>
          </a:p>
        </p:txBody>
      </p:sp>
      <p:sp>
        <p:nvSpPr>
          <p:cNvPr id="11" name="Chart Placeholder 14">
            <a:extLst>
              <a:ext uri="{FF2B5EF4-FFF2-40B4-BE49-F238E27FC236}">
                <a16:creationId xmlns:a16="http://schemas.microsoft.com/office/drawing/2014/main" id="{4A80550F-98CB-400B-9D36-210A7AED20E8}"/>
              </a:ext>
            </a:extLst>
          </p:cNvPr>
          <p:cNvSpPr>
            <a:spLocks noGrp="1"/>
          </p:cNvSpPr>
          <p:nvPr>
            <p:ph type="chart" sz="quarter" idx="13" hasCustomPrompt="1"/>
          </p:nvPr>
        </p:nvSpPr>
        <p:spPr>
          <a:xfrm>
            <a:off x="338736" y="1406525"/>
            <a:ext cx="5757264" cy="4670425"/>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2" name="Table Placeholder 16">
            <a:extLst>
              <a:ext uri="{FF2B5EF4-FFF2-40B4-BE49-F238E27FC236}">
                <a16:creationId xmlns:a16="http://schemas.microsoft.com/office/drawing/2014/main" id="{15345DA2-1E92-473D-9483-A24F87614F3D}"/>
              </a:ext>
            </a:extLst>
          </p:cNvPr>
          <p:cNvSpPr>
            <a:spLocks noGrp="1"/>
          </p:cNvSpPr>
          <p:nvPr>
            <p:ph type="tbl" sz="quarter" idx="14" hasCustomPrompt="1"/>
          </p:nvPr>
        </p:nvSpPr>
        <p:spPr>
          <a:xfrm>
            <a:off x="6210300" y="1392239"/>
            <a:ext cx="5592763" cy="4684712"/>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Table</a:t>
            </a:r>
          </a:p>
        </p:txBody>
      </p:sp>
    </p:spTree>
    <p:extLst>
      <p:ext uri="{BB962C8B-B14F-4D97-AF65-F5344CB8AC3E}">
        <p14:creationId xmlns:p14="http://schemas.microsoft.com/office/powerpoint/2010/main" val="3242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Date Placeholder 3">
            <a:extLst>
              <a:ext uri="{FF2B5EF4-FFF2-40B4-BE49-F238E27FC236}">
                <a16:creationId xmlns:a16="http://schemas.microsoft.com/office/drawing/2014/main" id="{4F1F29B1-F2F8-4527-A0B9-5A566F0DB568}"/>
              </a:ext>
            </a:extLst>
          </p:cNvPr>
          <p:cNvSpPr>
            <a:spLocks noGrp="1"/>
          </p:cNvSpPr>
          <p:nvPr>
            <p:ph type="dt" sz="half" idx="10"/>
          </p:nvPr>
        </p:nvSpPr>
        <p:spPr>
          <a:xfrm>
            <a:off x="838200" y="6486006"/>
            <a:ext cx="2743200" cy="365125"/>
          </a:xfrm>
          <a:prstGeom prst="rect">
            <a:avLst/>
          </a:prstGeom>
        </p:spPr>
        <p:txBody>
          <a:bodyPr/>
          <a:lstStyle>
            <a:lvl1pPr>
              <a:defRPr sz="12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fld id="{EEBFCEF3-2DDE-476B-8A96-303EC557333C}" type="datetime1">
              <a:rPr lang="en-US" smtClean="0"/>
              <a:pPr/>
              <a:t>8/17/2025</a:t>
            </a:fld>
            <a:endParaRPr lang="en-US"/>
          </a:p>
        </p:txBody>
      </p:sp>
      <p:sp>
        <p:nvSpPr>
          <p:cNvPr id="7" name="Footer Placeholder 4">
            <a:extLst>
              <a:ext uri="{FF2B5EF4-FFF2-40B4-BE49-F238E27FC236}">
                <a16:creationId xmlns:a16="http://schemas.microsoft.com/office/drawing/2014/main" id="{B1F89192-9608-4DA0-9D58-CE5D74F0161B}"/>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8" name="Slide Number Placeholder 5">
            <a:extLst>
              <a:ext uri="{FF2B5EF4-FFF2-40B4-BE49-F238E27FC236}">
                <a16:creationId xmlns:a16="http://schemas.microsoft.com/office/drawing/2014/main" id="{41300396-45C9-472A-AA37-70408F1C2FAF}"/>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9" name="Content Placeholder 4">
            <a:extLst>
              <a:ext uri="{FF2B5EF4-FFF2-40B4-BE49-F238E27FC236}">
                <a16:creationId xmlns:a16="http://schemas.microsoft.com/office/drawing/2014/main" id="{45B855E6-8413-49D5-929E-33A3B3627516}"/>
              </a:ext>
            </a:extLst>
          </p:cNvPr>
          <p:cNvSpPr>
            <a:spLocks noGrp="1"/>
          </p:cNvSpPr>
          <p:nvPr>
            <p:ph sz="quarter" idx="13"/>
          </p:nvPr>
        </p:nvSpPr>
        <p:spPr>
          <a:xfrm>
            <a:off x="4558372" y="1248325"/>
            <a:ext cx="7391400" cy="5205412"/>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8">
            <a:extLst>
              <a:ext uri="{FF2B5EF4-FFF2-40B4-BE49-F238E27FC236}">
                <a16:creationId xmlns:a16="http://schemas.microsoft.com/office/drawing/2014/main" id="{AB6BBE52-BFE6-4B4F-95C1-25C2EB84A64F}"/>
              </a:ext>
            </a:extLst>
          </p:cNvPr>
          <p:cNvSpPr>
            <a:spLocks noGrp="1"/>
          </p:cNvSpPr>
          <p:nvPr>
            <p:ph type="title" hasCustomPrompt="1"/>
          </p:nvPr>
        </p:nvSpPr>
        <p:spPr>
          <a:xfrm>
            <a:off x="4558372" y="404265"/>
            <a:ext cx="7391400" cy="436098"/>
          </a:xfrm>
          <a:prstGeom prst="rect">
            <a:avLst/>
          </a:prstGeom>
        </p:spPr>
        <p:txBody>
          <a:bodyPr/>
          <a:lstStyle>
            <a:lvl1pPr>
              <a:defRPr sz="2800" b="1">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Title 5:……………………………………..</a:t>
            </a:r>
          </a:p>
        </p:txBody>
      </p:sp>
    </p:spTree>
    <p:extLst>
      <p:ext uri="{BB962C8B-B14F-4D97-AF65-F5344CB8AC3E}">
        <p14:creationId xmlns:p14="http://schemas.microsoft.com/office/powerpoint/2010/main" val="4113439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8">
            <a:extLst>
              <a:ext uri="{FF2B5EF4-FFF2-40B4-BE49-F238E27FC236}">
                <a16:creationId xmlns:a16="http://schemas.microsoft.com/office/drawing/2014/main" id="{3E6AE9CF-41FF-46D0-BF7A-815E4777895E}"/>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6:……………………………………..</a:t>
            </a:r>
          </a:p>
        </p:txBody>
      </p:sp>
      <p:sp>
        <p:nvSpPr>
          <p:cNvPr id="12" name="Text Placeholder 9">
            <a:extLst>
              <a:ext uri="{FF2B5EF4-FFF2-40B4-BE49-F238E27FC236}">
                <a16:creationId xmlns:a16="http://schemas.microsoft.com/office/drawing/2014/main" id="{A85E41C6-3987-4F5C-A750-35F5C730A567}"/>
              </a:ext>
            </a:extLst>
          </p:cNvPr>
          <p:cNvSpPr>
            <a:spLocks noGrp="1"/>
          </p:cNvSpPr>
          <p:nvPr>
            <p:ph type="body" sz="quarter" idx="13"/>
          </p:nvPr>
        </p:nvSpPr>
        <p:spPr>
          <a:xfrm>
            <a:off x="337539" y="1032510"/>
            <a:ext cx="11515725" cy="4938713"/>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C99BA7CA-DC84-4A35-BD8A-C14D582181A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8CDB0C24-DFE0-41C5-B02D-FC32F5C22F7C}" type="datetime1">
              <a:rPr lang="en-US" smtClean="0"/>
              <a:t>8/17/2025</a:t>
            </a:fld>
            <a:endParaRPr lang="en-US"/>
          </a:p>
        </p:txBody>
      </p:sp>
      <p:sp>
        <p:nvSpPr>
          <p:cNvPr id="14" name="Footer Placeholder 4">
            <a:extLst>
              <a:ext uri="{FF2B5EF4-FFF2-40B4-BE49-F238E27FC236}">
                <a16:creationId xmlns:a16="http://schemas.microsoft.com/office/drawing/2014/main" id="{E1DCC345-F4E6-42D6-9173-88011D0E2741}"/>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BD82AFB1-CD7C-4710-A82A-F9FEE6DA5C86}"/>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1791335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84B5929F-A28F-4256-A6B2-5D095331D016}"/>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B3ACFEBC-8634-4116-B617-2BE5C2034C2C}" type="datetime1">
              <a:rPr lang="en-US" smtClean="0"/>
              <a:pPr/>
              <a:t>8/17/2025</a:t>
            </a:fld>
            <a:endParaRPr lang="en-US"/>
          </a:p>
        </p:txBody>
      </p:sp>
      <p:sp>
        <p:nvSpPr>
          <p:cNvPr id="9" name="Footer Placeholder 4">
            <a:extLst>
              <a:ext uri="{FF2B5EF4-FFF2-40B4-BE49-F238E27FC236}">
                <a16:creationId xmlns:a16="http://schemas.microsoft.com/office/drawing/2014/main" id="{7C2F339A-915E-4496-B889-28FBBAAD3123}"/>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10" name="Slide Number Placeholder 5">
            <a:extLst>
              <a:ext uri="{FF2B5EF4-FFF2-40B4-BE49-F238E27FC236}">
                <a16:creationId xmlns:a16="http://schemas.microsoft.com/office/drawing/2014/main" id="{028A2E5F-7F4D-4F39-A494-67088E8046DE}"/>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1" name="Title 8">
            <a:extLst>
              <a:ext uri="{FF2B5EF4-FFF2-40B4-BE49-F238E27FC236}">
                <a16:creationId xmlns:a16="http://schemas.microsoft.com/office/drawing/2014/main" id="{FC0C4515-8106-49DA-9C06-E98AF815242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7:……………………………………..</a:t>
            </a:r>
          </a:p>
        </p:txBody>
      </p:sp>
      <p:sp>
        <p:nvSpPr>
          <p:cNvPr id="12" name="Chart Placeholder 9">
            <a:extLst>
              <a:ext uri="{FF2B5EF4-FFF2-40B4-BE49-F238E27FC236}">
                <a16:creationId xmlns:a16="http://schemas.microsoft.com/office/drawing/2014/main" id="{F49327FB-190B-40C4-9FC9-66F9F7D12317}"/>
              </a:ext>
            </a:extLst>
          </p:cNvPr>
          <p:cNvSpPr>
            <a:spLocks noGrp="1"/>
          </p:cNvSpPr>
          <p:nvPr>
            <p:ph type="chart" sz="quarter" idx="13" hasCustomPrompt="1"/>
          </p:nvPr>
        </p:nvSpPr>
        <p:spPr>
          <a:xfrm>
            <a:off x="330201" y="1406769"/>
            <a:ext cx="5765800" cy="465589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3" name="Picture Placeholder 11">
            <a:extLst>
              <a:ext uri="{FF2B5EF4-FFF2-40B4-BE49-F238E27FC236}">
                <a16:creationId xmlns:a16="http://schemas.microsoft.com/office/drawing/2014/main" id="{733EBCBB-E1FE-415C-8ED9-6D1F36748478}"/>
              </a:ext>
            </a:extLst>
          </p:cNvPr>
          <p:cNvSpPr>
            <a:spLocks noGrp="1"/>
          </p:cNvSpPr>
          <p:nvPr>
            <p:ph type="pic" sz="quarter" idx="14" hasCustomPrompt="1"/>
          </p:nvPr>
        </p:nvSpPr>
        <p:spPr>
          <a:xfrm>
            <a:off x="6238875" y="1414463"/>
            <a:ext cx="5445125" cy="4656137"/>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Picture</a:t>
            </a:r>
          </a:p>
        </p:txBody>
      </p:sp>
    </p:spTree>
    <p:extLst>
      <p:ext uri="{BB962C8B-B14F-4D97-AF65-F5344CB8AC3E}">
        <p14:creationId xmlns:p14="http://schemas.microsoft.com/office/powerpoint/2010/main" val="960585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8">
            <a:extLst>
              <a:ext uri="{FF2B5EF4-FFF2-40B4-BE49-F238E27FC236}">
                <a16:creationId xmlns:a16="http://schemas.microsoft.com/office/drawing/2014/main" id="{3E6AE9CF-41FF-46D0-BF7A-815E4777895E}"/>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8:……………………………………..</a:t>
            </a:r>
          </a:p>
        </p:txBody>
      </p:sp>
      <p:sp>
        <p:nvSpPr>
          <p:cNvPr id="12" name="Text Placeholder 9">
            <a:extLst>
              <a:ext uri="{FF2B5EF4-FFF2-40B4-BE49-F238E27FC236}">
                <a16:creationId xmlns:a16="http://schemas.microsoft.com/office/drawing/2014/main" id="{A85E41C6-3987-4F5C-A750-35F5C730A567}"/>
              </a:ext>
            </a:extLst>
          </p:cNvPr>
          <p:cNvSpPr>
            <a:spLocks noGrp="1"/>
          </p:cNvSpPr>
          <p:nvPr>
            <p:ph type="body" sz="quarter" idx="13"/>
          </p:nvPr>
        </p:nvSpPr>
        <p:spPr>
          <a:xfrm>
            <a:off x="337539" y="1032510"/>
            <a:ext cx="11515725" cy="4938713"/>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C99BA7CA-DC84-4A35-BD8A-C14D582181A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8CDB0C24-DFE0-41C5-B02D-FC32F5C22F7C}" type="datetime1">
              <a:rPr lang="en-US" smtClean="0"/>
              <a:t>8/17/2025</a:t>
            </a:fld>
            <a:endParaRPr lang="en-US"/>
          </a:p>
        </p:txBody>
      </p:sp>
      <p:sp>
        <p:nvSpPr>
          <p:cNvPr id="14" name="Footer Placeholder 4">
            <a:extLst>
              <a:ext uri="{FF2B5EF4-FFF2-40B4-BE49-F238E27FC236}">
                <a16:creationId xmlns:a16="http://schemas.microsoft.com/office/drawing/2014/main" id="{E1DCC345-F4E6-42D6-9173-88011D0E2741}"/>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BD82AFB1-CD7C-4710-A82A-F9FEE6DA5C86}"/>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C00000"/>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2750032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9543385"/>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5" r:id="rId5"/>
    <p:sldLayoutId id="2147483654" r:id="rId6"/>
    <p:sldLayoutId id="2147483660" r:id="rId7"/>
    <p:sldLayoutId id="2147483659" r:id="rId8"/>
    <p:sldLayoutId id="2147483658" r:id="rId9"/>
    <p:sldLayoutId id="2147483661" r:id="rId10"/>
    <p:sldLayoutId id="2147483656" r:id="rId11"/>
    <p:sldLayoutId id="2147483657" r:id="rId12"/>
    <p:sldLayoutId id="2147483649"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6355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42C50-0783-D8C5-52BC-5E3400A3E6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593A35-E8E4-649A-1EC8-E33D4400C879}"/>
              </a:ext>
            </a:extLst>
          </p:cNvPr>
          <p:cNvSpPr>
            <a:spLocks noGrp="1"/>
          </p:cNvSpPr>
          <p:nvPr>
            <p:ph type="title"/>
          </p:nvPr>
        </p:nvSpPr>
        <p:spPr/>
        <p:txBody>
          <a:bodyPr/>
          <a:lstStyle/>
          <a:p>
            <a:r>
              <a:rPr lang="en-US" dirty="0"/>
              <a:t>1967 – CT scanning conceived </a:t>
            </a:r>
          </a:p>
        </p:txBody>
      </p:sp>
      <p:sp>
        <p:nvSpPr>
          <p:cNvPr id="3" name="Content Placeholder 2">
            <a:extLst>
              <a:ext uri="{FF2B5EF4-FFF2-40B4-BE49-F238E27FC236}">
                <a16:creationId xmlns:a16="http://schemas.microsoft.com/office/drawing/2014/main" id="{0ECCE863-DA31-22A9-9950-FBF8FA9A15B0}"/>
              </a:ext>
            </a:extLst>
          </p:cNvPr>
          <p:cNvSpPr>
            <a:spLocks noGrp="1"/>
          </p:cNvSpPr>
          <p:nvPr>
            <p:ph sz="quarter" idx="13"/>
          </p:nvPr>
        </p:nvSpPr>
        <p:spPr/>
        <p:txBody>
          <a:bodyPr/>
          <a:lstStyle/>
          <a:p>
            <a:pPr marL="0" indent="0">
              <a:buNone/>
            </a:pPr>
            <a:r>
              <a:rPr lang="en-US" dirty="0"/>
              <a:t>Godfrey Hounsfield, an English electrical engineer, conceives the idea for computed tomography. </a:t>
            </a:r>
          </a:p>
        </p:txBody>
      </p:sp>
      <p:sp>
        <p:nvSpPr>
          <p:cNvPr id="4" name="Slide Number Placeholder 3">
            <a:extLst>
              <a:ext uri="{FF2B5EF4-FFF2-40B4-BE49-F238E27FC236}">
                <a16:creationId xmlns:a16="http://schemas.microsoft.com/office/drawing/2014/main" id="{4D9F3A58-7651-7A94-DADA-FBF6D8BAF261}"/>
              </a:ext>
            </a:extLst>
          </p:cNvPr>
          <p:cNvSpPr>
            <a:spLocks noGrp="1"/>
          </p:cNvSpPr>
          <p:nvPr>
            <p:ph type="sldNum" sz="quarter" idx="12"/>
          </p:nvPr>
        </p:nvSpPr>
        <p:spPr/>
        <p:txBody>
          <a:bodyPr/>
          <a:lstStyle/>
          <a:p>
            <a:fld id="{9EA0BE3B-158A-4EDF-80DC-E394A0D1600F}" type="slidenum">
              <a:rPr lang="en-US" smtClean="0"/>
              <a:pPr/>
              <a:t>10</a:t>
            </a:fld>
            <a:endParaRPr lang="en-US" dirty="0"/>
          </a:p>
        </p:txBody>
      </p:sp>
      <p:pic>
        <p:nvPicPr>
          <p:cNvPr id="6" name="Picture 5">
            <a:extLst>
              <a:ext uri="{FF2B5EF4-FFF2-40B4-BE49-F238E27FC236}">
                <a16:creationId xmlns:a16="http://schemas.microsoft.com/office/drawing/2014/main" id="{5279A5AC-25F7-530A-CAC6-60CC2A30774C}"/>
              </a:ext>
            </a:extLst>
          </p:cNvPr>
          <p:cNvPicPr>
            <a:picLocks noChangeAspect="1"/>
          </p:cNvPicPr>
          <p:nvPr/>
        </p:nvPicPr>
        <p:blipFill>
          <a:blip r:embed="rId2"/>
          <a:stretch>
            <a:fillRect/>
          </a:stretch>
        </p:blipFill>
        <p:spPr>
          <a:xfrm>
            <a:off x="6859269" y="1649072"/>
            <a:ext cx="3436013" cy="4581350"/>
          </a:xfrm>
          <a:prstGeom prst="rect">
            <a:avLst/>
          </a:prstGeom>
        </p:spPr>
      </p:pic>
      <p:sp>
        <p:nvSpPr>
          <p:cNvPr id="7" name="Content Placeholder 2">
            <a:extLst>
              <a:ext uri="{FF2B5EF4-FFF2-40B4-BE49-F238E27FC236}">
                <a16:creationId xmlns:a16="http://schemas.microsoft.com/office/drawing/2014/main" id="{7381B2B6-3DF6-32DA-83EC-2D5A8CC9B529}"/>
              </a:ext>
            </a:extLst>
          </p:cNvPr>
          <p:cNvSpPr txBox="1">
            <a:spLocks/>
          </p:cNvSpPr>
          <p:nvPr/>
        </p:nvSpPr>
        <p:spPr>
          <a:xfrm>
            <a:off x="4518429" y="5674080"/>
            <a:ext cx="3744499"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vi-VN" sz="2000" i="1" dirty="0"/>
              <a:t>Godfrey Hounsfield</a:t>
            </a:r>
            <a:endParaRPr lang="en-US" sz="2000" i="1" dirty="0"/>
          </a:p>
        </p:txBody>
      </p:sp>
    </p:spTree>
    <p:extLst>
      <p:ext uri="{BB962C8B-B14F-4D97-AF65-F5344CB8AC3E}">
        <p14:creationId xmlns:p14="http://schemas.microsoft.com/office/powerpoint/2010/main" val="262699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DF920-965F-A12E-3B44-9D59F08FFF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7D63EF-3BAE-2C1A-9C38-E8B3616ABB67}"/>
              </a:ext>
            </a:extLst>
          </p:cNvPr>
          <p:cNvSpPr>
            <a:spLocks noGrp="1"/>
          </p:cNvSpPr>
          <p:nvPr>
            <p:ph type="title"/>
          </p:nvPr>
        </p:nvSpPr>
        <p:spPr/>
        <p:txBody>
          <a:bodyPr/>
          <a:lstStyle/>
          <a:p>
            <a:r>
              <a:rPr lang="en-US" dirty="0"/>
              <a:t>Early 1970s – NMR cancer detection </a:t>
            </a:r>
          </a:p>
        </p:txBody>
      </p:sp>
      <p:sp>
        <p:nvSpPr>
          <p:cNvPr id="3" name="Content Placeholder 2">
            <a:extLst>
              <a:ext uri="{FF2B5EF4-FFF2-40B4-BE49-F238E27FC236}">
                <a16:creationId xmlns:a16="http://schemas.microsoft.com/office/drawing/2014/main" id="{8803D2E5-18E6-C0FA-C779-7B0CBF6D9C76}"/>
              </a:ext>
            </a:extLst>
          </p:cNvPr>
          <p:cNvSpPr>
            <a:spLocks noGrp="1"/>
          </p:cNvSpPr>
          <p:nvPr>
            <p:ph sz="quarter" idx="13"/>
          </p:nvPr>
        </p:nvSpPr>
        <p:spPr>
          <a:xfrm>
            <a:off x="338736" y="1225099"/>
            <a:ext cx="11514528" cy="4909124"/>
          </a:xfrm>
        </p:spPr>
        <p:txBody>
          <a:bodyPr/>
          <a:lstStyle/>
          <a:p>
            <a:r>
              <a:rPr lang="en-US" dirty="0"/>
              <a:t>Scientists discover that normal and cancerous tissues produce different NMR responses. </a:t>
            </a:r>
          </a:p>
          <a:p>
            <a:pPr marL="0" indent="0">
              <a:buNone/>
            </a:pPr>
            <a:endParaRPr lang="en-US" dirty="0"/>
          </a:p>
          <a:p>
            <a:r>
              <a:rPr lang="en-US" dirty="0"/>
              <a:t>Damadian demonstrated that cancerous tissues have longer T1 and T2 relaxation times compared to normal tissues, thereby allowing tumors to be distinguished using NMR signals.</a:t>
            </a:r>
          </a:p>
        </p:txBody>
      </p:sp>
      <p:sp>
        <p:nvSpPr>
          <p:cNvPr id="4" name="Slide Number Placeholder 3">
            <a:extLst>
              <a:ext uri="{FF2B5EF4-FFF2-40B4-BE49-F238E27FC236}">
                <a16:creationId xmlns:a16="http://schemas.microsoft.com/office/drawing/2014/main" id="{DADFB55B-A97D-A786-E13C-CCB2982035DD}"/>
              </a:ext>
            </a:extLst>
          </p:cNvPr>
          <p:cNvSpPr>
            <a:spLocks noGrp="1"/>
          </p:cNvSpPr>
          <p:nvPr>
            <p:ph type="sldNum" sz="quarter" idx="12"/>
          </p:nvPr>
        </p:nvSpPr>
        <p:spPr/>
        <p:txBody>
          <a:bodyPr/>
          <a:lstStyle/>
          <a:p>
            <a:fld id="{9EA0BE3B-158A-4EDF-80DC-E394A0D1600F}" type="slidenum">
              <a:rPr lang="en-US" smtClean="0"/>
              <a:pPr/>
              <a:t>11</a:t>
            </a:fld>
            <a:endParaRPr lang="en-US" dirty="0"/>
          </a:p>
        </p:txBody>
      </p:sp>
    </p:spTree>
    <p:extLst>
      <p:ext uri="{BB962C8B-B14F-4D97-AF65-F5344CB8AC3E}">
        <p14:creationId xmlns:p14="http://schemas.microsoft.com/office/powerpoint/2010/main" val="3035585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DF5DC-164C-2038-ADB2-218EF5A75F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EBB2ED-5EE6-66C5-AFFC-823572D398A4}"/>
              </a:ext>
            </a:extLst>
          </p:cNvPr>
          <p:cNvSpPr>
            <a:spLocks noGrp="1"/>
          </p:cNvSpPr>
          <p:nvPr>
            <p:ph type="title"/>
          </p:nvPr>
        </p:nvSpPr>
        <p:spPr/>
        <p:txBody>
          <a:bodyPr/>
          <a:lstStyle/>
          <a:p>
            <a:r>
              <a:rPr lang="en-US" dirty="0"/>
              <a:t>1971 – First CT scan of patient’s brain</a:t>
            </a:r>
          </a:p>
        </p:txBody>
      </p:sp>
      <p:sp>
        <p:nvSpPr>
          <p:cNvPr id="3" name="Content Placeholder 2">
            <a:extLst>
              <a:ext uri="{FF2B5EF4-FFF2-40B4-BE49-F238E27FC236}">
                <a16:creationId xmlns:a16="http://schemas.microsoft.com/office/drawing/2014/main" id="{F192F3D1-6020-C50A-BCD5-CCAC53DD6B0F}"/>
              </a:ext>
            </a:extLst>
          </p:cNvPr>
          <p:cNvSpPr>
            <a:spLocks noGrp="1"/>
          </p:cNvSpPr>
          <p:nvPr>
            <p:ph sz="quarter" idx="13"/>
          </p:nvPr>
        </p:nvSpPr>
        <p:spPr>
          <a:xfrm>
            <a:off x="338736" y="1058844"/>
            <a:ext cx="12065700" cy="4909124"/>
          </a:xfrm>
        </p:spPr>
        <p:txBody>
          <a:bodyPr/>
          <a:lstStyle/>
          <a:p>
            <a:pPr marL="0" indent="0">
              <a:buNone/>
            </a:pPr>
            <a:r>
              <a:rPr lang="en-US" dirty="0"/>
              <a:t>The first CT scanner is installed in Atkinson Morley Hospital, Wimbledon, England, and the first patient brain scan is performed on 1 October 1971.</a:t>
            </a:r>
          </a:p>
        </p:txBody>
      </p:sp>
      <p:sp>
        <p:nvSpPr>
          <p:cNvPr id="4" name="Slide Number Placeholder 3">
            <a:extLst>
              <a:ext uri="{FF2B5EF4-FFF2-40B4-BE49-F238E27FC236}">
                <a16:creationId xmlns:a16="http://schemas.microsoft.com/office/drawing/2014/main" id="{ADBE5946-313E-4A8F-0256-793BAA976F29}"/>
              </a:ext>
            </a:extLst>
          </p:cNvPr>
          <p:cNvSpPr>
            <a:spLocks noGrp="1"/>
          </p:cNvSpPr>
          <p:nvPr>
            <p:ph type="sldNum" sz="quarter" idx="12"/>
          </p:nvPr>
        </p:nvSpPr>
        <p:spPr/>
        <p:txBody>
          <a:bodyPr/>
          <a:lstStyle/>
          <a:p>
            <a:fld id="{9EA0BE3B-158A-4EDF-80DC-E394A0D1600F}" type="slidenum">
              <a:rPr lang="en-US" smtClean="0"/>
              <a:pPr/>
              <a:t>12</a:t>
            </a:fld>
            <a:endParaRPr lang="en-US" dirty="0"/>
          </a:p>
        </p:txBody>
      </p:sp>
      <p:pic>
        <p:nvPicPr>
          <p:cNvPr id="6" name="Picture 5">
            <a:extLst>
              <a:ext uri="{FF2B5EF4-FFF2-40B4-BE49-F238E27FC236}">
                <a16:creationId xmlns:a16="http://schemas.microsoft.com/office/drawing/2014/main" id="{0014DE6A-A47B-0541-D1FA-64DB2F711EEB}"/>
              </a:ext>
            </a:extLst>
          </p:cNvPr>
          <p:cNvPicPr>
            <a:picLocks noChangeAspect="1"/>
          </p:cNvPicPr>
          <p:nvPr/>
        </p:nvPicPr>
        <p:blipFill>
          <a:blip r:embed="rId2"/>
          <a:stretch>
            <a:fillRect/>
          </a:stretch>
        </p:blipFill>
        <p:spPr>
          <a:xfrm>
            <a:off x="2281382" y="2113060"/>
            <a:ext cx="4141675" cy="3234838"/>
          </a:xfrm>
          <a:prstGeom prst="rect">
            <a:avLst/>
          </a:prstGeom>
        </p:spPr>
      </p:pic>
      <p:pic>
        <p:nvPicPr>
          <p:cNvPr id="8" name="Picture 7">
            <a:extLst>
              <a:ext uri="{FF2B5EF4-FFF2-40B4-BE49-F238E27FC236}">
                <a16:creationId xmlns:a16="http://schemas.microsoft.com/office/drawing/2014/main" id="{ADED2EB4-3220-27FA-D216-2499B4BC62EF}"/>
              </a:ext>
            </a:extLst>
          </p:cNvPr>
          <p:cNvPicPr>
            <a:picLocks noChangeAspect="1"/>
          </p:cNvPicPr>
          <p:nvPr/>
        </p:nvPicPr>
        <p:blipFill>
          <a:blip r:embed="rId3"/>
          <a:stretch>
            <a:fillRect/>
          </a:stretch>
        </p:blipFill>
        <p:spPr>
          <a:xfrm>
            <a:off x="6423057" y="2113060"/>
            <a:ext cx="3270596" cy="3238053"/>
          </a:xfrm>
          <a:prstGeom prst="rect">
            <a:avLst/>
          </a:prstGeom>
        </p:spPr>
      </p:pic>
      <p:sp>
        <p:nvSpPr>
          <p:cNvPr id="9" name="Content Placeholder 2">
            <a:extLst>
              <a:ext uri="{FF2B5EF4-FFF2-40B4-BE49-F238E27FC236}">
                <a16:creationId xmlns:a16="http://schemas.microsoft.com/office/drawing/2014/main" id="{1BF2DBA1-5F06-DF88-290B-3408CB998734}"/>
              </a:ext>
            </a:extLst>
          </p:cNvPr>
          <p:cNvSpPr txBox="1">
            <a:spLocks/>
          </p:cNvSpPr>
          <p:nvPr/>
        </p:nvSpPr>
        <p:spPr>
          <a:xfrm>
            <a:off x="2389864" y="5394733"/>
            <a:ext cx="7412271"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Image of the first CT scanner and the first brain scan in Wimbledon</a:t>
            </a:r>
          </a:p>
        </p:txBody>
      </p:sp>
    </p:spTree>
    <p:extLst>
      <p:ext uri="{BB962C8B-B14F-4D97-AF65-F5344CB8AC3E}">
        <p14:creationId xmlns:p14="http://schemas.microsoft.com/office/powerpoint/2010/main" val="1718075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FF303-DF71-D552-ABA7-5D7268A5F4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1B86F5-DB78-46A3-7B97-1D3E2DD1326C}"/>
              </a:ext>
            </a:extLst>
          </p:cNvPr>
          <p:cNvSpPr>
            <a:spLocks noGrp="1"/>
          </p:cNvSpPr>
          <p:nvPr>
            <p:ph type="title"/>
          </p:nvPr>
        </p:nvSpPr>
        <p:spPr/>
        <p:txBody>
          <a:bodyPr/>
          <a:lstStyle/>
          <a:p>
            <a:r>
              <a:rPr lang="en-US" dirty="0"/>
              <a:t>1973 – First MRI images produced </a:t>
            </a:r>
          </a:p>
        </p:txBody>
      </p:sp>
      <p:sp>
        <p:nvSpPr>
          <p:cNvPr id="3" name="Content Placeholder 2">
            <a:extLst>
              <a:ext uri="{FF2B5EF4-FFF2-40B4-BE49-F238E27FC236}">
                <a16:creationId xmlns:a16="http://schemas.microsoft.com/office/drawing/2014/main" id="{98242A69-DBD5-829F-B118-AA90AD1E17FE}"/>
              </a:ext>
            </a:extLst>
          </p:cNvPr>
          <p:cNvSpPr>
            <a:spLocks noGrp="1"/>
          </p:cNvSpPr>
          <p:nvPr>
            <p:ph sz="quarter" idx="13"/>
          </p:nvPr>
        </p:nvSpPr>
        <p:spPr/>
        <p:txBody>
          <a:bodyPr/>
          <a:lstStyle/>
          <a:p>
            <a:pPr marL="0" indent="0">
              <a:buNone/>
            </a:pPr>
            <a:r>
              <a:rPr lang="en-US" dirty="0"/>
              <a:t>American chemist Paul Lauterbur produces the first magnetic resonance image (MRI) using nuclear magnetic resonance data and computer calculations of tomography.</a:t>
            </a:r>
          </a:p>
          <a:p>
            <a:pPr marL="0" indent="0">
              <a:buNone/>
            </a:pPr>
            <a:endParaRPr lang="en-US" dirty="0"/>
          </a:p>
        </p:txBody>
      </p:sp>
      <p:sp>
        <p:nvSpPr>
          <p:cNvPr id="4" name="Slide Number Placeholder 3">
            <a:extLst>
              <a:ext uri="{FF2B5EF4-FFF2-40B4-BE49-F238E27FC236}">
                <a16:creationId xmlns:a16="http://schemas.microsoft.com/office/drawing/2014/main" id="{923D5EC5-4709-D324-510B-332BF191A578}"/>
              </a:ext>
            </a:extLst>
          </p:cNvPr>
          <p:cNvSpPr>
            <a:spLocks noGrp="1"/>
          </p:cNvSpPr>
          <p:nvPr>
            <p:ph type="sldNum" sz="quarter" idx="12"/>
          </p:nvPr>
        </p:nvSpPr>
        <p:spPr/>
        <p:txBody>
          <a:bodyPr/>
          <a:lstStyle/>
          <a:p>
            <a:fld id="{9EA0BE3B-158A-4EDF-80DC-E394A0D1600F}" type="slidenum">
              <a:rPr lang="en-US" smtClean="0"/>
              <a:pPr/>
              <a:t>13</a:t>
            </a:fld>
            <a:endParaRPr lang="en-US" dirty="0"/>
          </a:p>
        </p:txBody>
      </p:sp>
      <p:pic>
        <p:nvPicPr>
          <p:cNvPr id="6" name="Picture 5">
            <a:extLst>
              <a:ext uri="{FF2B5EF4-FFF2-40B4-BE49-F238E27FC236}">
                <a16:creationId xmlns:a16="http://schemas.microsoft.com/office/drawing/2014/main" id="{F1D2783C-8360-2630-414C-5422CB228F10}"/>
              </a:ext>
            </a:extLst>
          </p:cNvPr>
          <p:cNvPicPr>
            <a:picLocks noChangeAspect="1"/>
          </p:cNvPicPr>
          <p:nvPr/>
        </p:nvPicPr>
        <p:blipFill>
          <a:blip r:embed="rId2"/>
          <a:stretch>
            <a:fillRect/>
          </a:stretch>
        </p:blipFill>
        <p:spPr>
          <a:xfrm>
            <a:off x="5658197" y="2263290"/>
            <a:ext cx="5484218" cy="3704678"/>
          </a:xfrm>
          <a:prstGeom prst="rect">
            <a:avLst/>
          </a:prstGeom>
        </p:spPr>
      </p:pic>
      <p:sp>
        <p:nvSpPr>
          <p:cNvPr id="7" name="Content Placeholder 2">
            <a:extLst>
              <a:ext uri="{FF2B5EF4-FFF2-40B4-BE49-F238E27FC236}">
                <a16:creationId xmlns:a16="http://schemas.microsoft.com/office/drawing/2014/main" id="{FE4E8ECC-36C5-BBFE-A9C8-8E89D64B1015}"/>
              </a:ext>
            </a:extLst>
          </p:cNvPr>
          <p:cNvSpPr txBox="1">
            <a:spLocks/>
          </p:cNvSpPr>
          <p:nvPr/>
        </p:nvSpPr>
        <p:spPr>
          <a:xfrm>
            <a:off x="1634760" y="3821741"/>
            <a:ext cx="3829474"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Lauterbur demonstrates the MRI machine in the laboratory</a:t>
            </a:r>
          </a:p>
        </p:txBody>
      </p:sp>
    </p:spTree>
    <p:extLst>
      <p:ext uri="{BB962C8B-B14F-4D97-AF65-F5344CB8AC3E}">
        <p14:creationId xmlns:p14="http://schemas.microsoft.com/office/powerpoint/2010/main" val="767618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33F3D-F1B2-9E85-A4F9-3C80B2AE84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E28AD9-D007-8703-2FF5-5840528F6D9A}"/>
              </a:ext>
            </a:extLst>
          </p:cNvPr>
          <p:cNvSpPr>
            <a:spLocks noGrp="1"/>
          </p:cNvSpPr>
          <p:nvPr>
            <p:ph type="title"/>
          </p:nvPr>
        </p:nvSpPr>
        <p:spPr/>
        <p:txBody>
          <a:bodyPr/>
          <a:lstStyle/>
          <a:p>
            <a:r>
              <a:rPr lang="en-US" dirty="0"/>
              <a:t>1974 – PET camera developed </a:t>
            </a:r>
          </a:p>
        </p:txBody>
      </p:sp>
      <p:sp>
        <p:nvSpPr>
          <p:cNvPr id="3" name="Content Placeholder 2">
            <a:extLst>
              <a:ext uri="{FF2B5EF4-FFF2-40B4-BE49-F238E27FC236}">
                <a16:creationId xmlns:a16="http://schemas.microsoft.com/office/drawing/2014/main" id="{53DD3FF8-45E5-5F88-BCE2-73D97FCB9CC9}"/>
              </a:ext>
            </a:extLst>
          </p:cNvPr>
          <p:cNvSpPr>
            <a:spLocks noGrp="1"/>
          </p:cNvSpPr>
          <p:nvPr>
            <p:ph sz="quarter" idx="13"/>
          </p:nvPr>
        </p:nvSpPr>
        <p:spPr>
          <a:xfrm>
            <a:off x="541936" y="2056372"/>
            <a:ext cx="6292973" cy="1804429"/>
          </a:xfrm>
        </p:spPr>
        <p:txBody>
          <a:bodyPr/>
          <a:lstStyle/>
          <a:p>
            <a:pPr marL="0" indent="0" algn="just">
              <a:buNone/>
            </a:pPr>
            <a:r>
              <a:rPr lang="en-US" dirty="0"/>
              <a:t>American Michael Phelps develops the first positron emission tomography (PET) camera and the first whole-body system for human and animal studies. </a:t>
            </a:r>
          </a:p>
        </p:txBody>
      </p:sp>
      <p:sp>
        <p:nvSpPr>
          <p:cNvPr id="4" name="Slide Number Placeholder 3">
            <a:extLst>
              <a:ext uri="{FF2B5EF4-FFF2-40B4-BE49-F238E27FC236}">
                <a16:creationId xmlns:a16="http://schemas.microsoft.com/office/drawing/2014/main" id="{AABCC52C-C642-35F2-5460-2764A94CA868}"/>
              </a:ext>
            </a:extLst>
          </p:cNvPr>
          <p:cNvSpPr>
            <a:spLocks noGrp="1"/>
          </p:cNvSpPr>
          <p:nvPr>
            <p:ph type="sldNum" sz="quarter" idx="12"/>
          </p:nvPr>
        </p:nvSpPr>
        <p:spPr/>
        <p:txBody>
          <a:bodyPr/>
          <a:lstStyle/>
          <a:p>
            <a:fld id="{9EA0BE3B-158A-4EDF-80DC-E394A0D1600F}" type="slidenum">
              <a:rPr lang="en-US" smtClean="0"/>
              <a:pPr/>
              <a:t>14</a:t>
            </a:fld>
            <a:endParaRPr lang="en-US" dirty="0"/>
          </a:p>
        </p:txBody>
      </p:sp>
      <p:pic>
        <p:nvPicPr>
          <p:cNvPr id="6" name="Picture 5">
            <a:extLst>
              <a:ext uri="{FF2B5EF4-FFF2-40B4-BE49-F238E27FC236}">
                <a16:creationId xmlns:a16="http://schemas.microsoft.com/office/drawing/2014/main" id="{E5ED058A-5ADE-2934-DC59-B75B456A00DF}"/>
              </a:ext>
            </a:extLst>
          </p:cNvPr>
          <p:cNvPicPr>
            <a:picLocks noChangeAspect="1"/>
          </p:cNvPicPr>
          <p:nvPr/>
        </p:nvPicPr>
        <p:blipFill>
          <a:blip r:embed="rId2"/>
          <a:stretch>
            <a:fillRect/>
          </a:stretch>
        </p:blipFill>
        <p:spPr>
          <a:xfrm>
            <a:off x="7462985" y="929819"/>
            <a:ext cx="3711040" cy="4844526"/>
          </a:xfrm>
          <a:prstGeom prst="rect">
            <a:avLst/>
          </a:prstGeom>
        </p:spPr>
      </p:pic>
      <p:sp>
        <p:nvSpPr>
          <p:cNvPr id="7" name="Content Placeholder 2">
            <a:extLst>
              <a:ext uri="{FF2B5EF4-FFF2-40B4-BE49-F238E27FC236}">
                <a16:creationId xmlns:a16="http://schemas.microsoft.com/office/drawing/2014/main" id="{94D352D5-E8EE-9A92-1550-1D9B70214B3E}"/>
              </a:ext>
            </a:extLst>
          </p:cNvPr>
          <p:cNvSpPr txBox="1">
            <a:spLocks/>
          </p:cNvSpPr>
          <p:nvPr/>
        </p:nvSpPr>
        <p:spPr>
          <a:xfrm>
            <a:off x="6821975" y="5839722"/>
            <a:ext cx="7412271"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Michael E. Phelps beside the first PET scanner</a:t>
            </a:r>
          </a:p>
        </p:txBody>
      </p:sp>
    </p:spTree>
    <p:extLst>
      <p:ext uri="{BB962C8B-B14F-4D97-AF65-F5344CB8AC3E}">
        <p14:creationId xmlns:p14="http://schemas.microsoft.com/office/powerpoint/2010/main" val="3893108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5AD7F-4A61-2967-C269-6785C6F0AF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E16D55-0ED3-8BEE-E66B-ED8298924BB3}"/>
              </a:ext>
            </a:extLst>
          </p:cNvPr>
          <p:cNvSpPr>
            <a:spLocks noGrp="1"/>
          </p:cNvSpPr>
          <p:nvPr>
            <p:ph type="title"/>
          </p:nvPr>
        </p:nvSpPr>
        <p:spPr/>
        <p:txBody>
          <a:bodyPr/>
          <a:lstStyle/>
          <a:p>
            <a:r>
              <a:rPr lang="en-US" dirty="0"/>
              <a:t>3  July 1977 – First human MRI body scan </a:t>
            </a:r>
          </a:p>
        </p:txBody>
      </p:sp>
      <p:sp>
        <p:nvSpPr>
          <p:cNvPr id="3" name="Content Placeholder 2">
            <a:extLst>
              <a:ext uri="{FF2B5EF4-FFF2-40B4-BE49-F238E27FC236}">
                <a16:creationId xmlns:a16="http://schemas.microsoft.com/office/drawing/2014/main" id="{C3FBC5BF-F805-24DD-E2D8-659A1BB7334D}"/>
              </a:ext>
            </a:extLst>
          </p:cNvPr>
          <p:cNvSpPr>
            <a:spLocks noGrp="1"/>
          </p:cNvSpPr>
          <p:nvPr>
            <p:ph sz="quarter" idx="13"/>
          </p:nvPr>
        </p:nvSpPr>
        <p:spPr/>
        <p:txBody>
          <a:bodyPr/>
          <a:lstStyle/>
          <a:p>
            <a:pPr marL="0" indent="0">
              <a:buNone/>
            </a:pPr>
            <a:r>
              <a:rPr lang="vi-VN" dirty="0"/>
              <a:t>The first MRI body scan </a:t>
            </a:r>
            <a:r>
              <a:rPr lang="en-US" dirty="0"/>
              <a:t>is performed on a human using an MRI machine developed by American doctors Raymond Damadian, Larry Minkoff and Michael Goldsmith. </a:t>
            </a:r>
          </a:p>
        </p:txBody>
      </p:sp>
      <p:sp>
        <p:nvSpPr>
          <p:cNvPr id="4" name="Slide Number Placeholder 3">
            <a:extLst>
              <a:ext uri="{FF2B5EF4-FFF2-40B4-BE49-F238E27FC236}">
                <a16:creationId xmlns:a16="http://schemas.microsoft.com/office/drawing/2014/main" id="{959DD604-7BB5-3EDB-6D16-C143434421A2}"/>
              </a:ext>
            </a:extLst>
          </p:cNvPr>
          <p:cNvSpPr>
            <a:spLocks noGrp="1"/>
          </p:cNvSpPr>
          <p:nvPr>
            <p:ph type="sldNum" sz="quarter" idx="12"/>
          </p:nvPr>
        </p:nvSpPr>
        <p:spPr/>
        <p:txBody>
          <a:bodyPr/>
          <a:lstStyle/>
          <a:p>
            <a:fld id="{9EA0BE3B-158A-4EDF-80DC-E394A0D1600F}" type="slidenum">
              <a:rPr lang="en-US" smtClean="0"/>
              <a:pPr/>
              <a:t>15</a:t>
            </a:fld>
            <a:endParaRPr lang="en-US" dirty="0"/>
          </a:p>
        </p:txBody>
      </p:sp>
      <p:pic>
        <p:nvPicPr>
          <p:cNvPr id="6" name="Picture 5">
            <a:extLst>
              <a:ext uri="{FF2B5EF4-FFF2-40B4-BE49-F238E27FC236}">
                <a16:creationId xmlns:a16="http://schemas.microsoft.com/office/drawing/2014/main" id="{9A3781BE-9F12-7895-3FAA-79ADFF313429}"/>
              </a:ext>
            </a:extLst>
          </p:cNvPr>
          <p:cNvPicPr>
            <a:picLocks noChangeAspect="1"/>
          </p:cNvPicPr>
          <p:nvPr/>
        </p:nvPicPr>
        <p:blipFill>
          <a:blip r:embed="rId2"/>
          <a:stretch>
            <a:fillRect/>
          </a:stretch>
        </p:blipFill>
        <p:spPr>
          <a:xfrm>
            <a:off x="3167840" y="2376580"/>
            <a:ext cx="2531920" cy="3338849"/>
          </a:xfrm>
          <a:prstGeom prst="rect">
            <a:avLst/>
          </a:prstGeom>
        </p:spPr>
      </p:pic>
      <p:pic>
        <p:nvPicPr>
          <p:cNvPr id="8" name="Picture 7">
            <a:extLst>
              <a:ext uri="{FF2B5EF4-FFF2-40B4-BE49-F238E27FC236}">
                <a16:creationId xmlns:a16="http://schemas.microsoft.com/office/drawing/2014/main" id="{C27D672E-3F45-E4DF-6496-692406EC95F7}"/>
              </a:ext>
            </a:extLst>
          </p:cNvPr>
          <p:cNvPicPr>
            <a:picLocks noChangeAspect="1"/>
          </p:cNvPicPr>
          <p:nvPr/>
        </p:nvPicPr>
        <p:blipFill>
          <a:blip r:embed="rId3"/>
          <a:stretch>
            <a:fillRect/>
          </a:stretch>
        </p:blipFill>
        <p:spPr>
          <a:xfrm>
            <a:off x="6096000" y="2376580"/>
            <a:ext cx="2531920" cy="3338850"/>
          </a:xfrm>
          <a:prstGeom prst="rect">
            <a:avLst/>
          </a:prstGeom>
        </p:spPr>
      </p:pic>
      <p:sp>
        <p:nvSpPr>
          <p:cNvPr id="9" name="Content Placeholder 2">
            <a:extLst>
              <a:ext uri="{FF2B5EF4-FFF2-40B4-BE49-F238E27FC236}">
                <a16:creationId xmlns:a16="http://schemas.microsoft.com/office/drawing/2014/main" id="{5DA2DCAA-9B9A-3409-02E6-02AE9717F1A4}"/>
              </a:ext>
            </a:extLst>
          </p:cNvPr>
          <p:cNvSpPr txBox="1">
            <a:spLocks/>
          </p:cNvSpPr>
          <p:nvPr/>
        </p:nvSpPr>
        <p:spPr>
          <a:xfrm>
            <a:off x="612714" y="3219518"/>
            <a:ext cx="2453759"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Raymond Damadian, Larry Minkoff, and Michael Goldsmith standing beside the world’s first MRI machine</a:t>
            </a:r>
          </a:p>
        </p:txBody>
      </p:sp>
      <p:sp>
        <p:nvSpPr>
          <p:cNvPr id="10" name="Content Placeholder 2">
            <a:extLst>
              <a:ext uri="{FF2B5EF4-FFF2-40B4-BE49-F238E27FC236}">
                <a16:creationId xmlns:a16="http://schemas.microsoft.com/office/drawing/2014/main" id="{3053C4C7-F2CC-56E1-EB90-98392EEAE1E2}"/>
              </a:ext>
            </a:extLst>
          </p:cNvPr>
          <p:cNvSpPr txBox="1">
            <a:spLocks/>
          </p:cNvSpPr>
          <p:nvPr/>
        </p:nvSpPr>
        <p:spPr>
          <a:xfrm>
            <a:off x="8823737" y="3275362"/>
            <a:ext cx="263328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dirty="0"/>
              <a:t>Larry Minkoff sitting inside the </a:t>
            </a:r>
            <a:r>
              <a:rPr lang="en-US" sz="2000" i="1" dirty="0"/>
              <a:t>Indomitable</a:t>
            </a:r>
            <a:r>
              <a:rPr lang="en-US" sz="2000" dirty="0"/>
              <a:t> MRI machine for the first human thorax scan.</a:t>
            </a:r>
            <a:endParaRPr lang="en-US" sz="2000" i="1" dirty="0"/>
          </a:p>
        </p:txBody>
      </p:sp>
    </p:spTree>
    <p:extLst>
      <p:ext uri="{BB962C8B-B14F-4D97-AF65-F5344CB8AC3E}">
        <p14:creationId xmlns:p14="http://schemas.microsoft.com/office/powerpoint/2010/main" val="710129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2128C-920A-7163-76D3-DC86AB5F5D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DF7EC7-3229-8676-9353-1AF0B681C3B9}"/>
              </a:ext>
            </a:extLst>
          </p:cNvPr>
          <p:cNvSpPr>
            <a:spLocks noGrp="1"/>
          </p:cNvSpPr>
          <p:nvPr>
            <p:ph type="title"/>
          </p:nvPr>
        </p:nvSpPr>
        <p:spPr/>
        <p:txBody>
          <a:bodyPr/>
          <a:lstStyle/>
          <a:p>
            <a:r>
              <a:rPr lang="en-US" dirty="0"/>
              <a:t>3 July 1979 – Nobel Prize</a:t>
            </a:r>
          </a:p>
        </p:txBody>
      </p:sp>
      <p:sp>
        <p:nvSpPr>
          <p:cNvPr id="3" name="Content Placeholder 2">
            <a:extLst>
              <a:ext uri="{FF2B5EF4-FFF2-40B4-BE49-F238E27FC236}">
                <a16:creationId xmlns:a16="http://schemas.microsoft.com/office/drawing/2014/main" id="{8C2B06D5-0069-658D-D881-5E9900123033}"/>
              </a:ext>
            </a:extLst>
          </p:cNvPr>
          <p:cNvSpPr>
            <a:spLocks noGrp="1"/>
          </p:cNvSpPr>
          <p:nvPr>
            <p:ph sz="quarter" idx="13"/>
          </p:nvPr>
        </p:nvSpPr>
        <p:spPr/>
        <p:txBody>
          <a:bodyPr/>
          <a:lstStyle/>
          <a:p>
            <a:pPr marL="0" indent="0">
              <a:buNone/>
            </a:pPr>
            <a:r>
              <a:rPr lang="en-US" dirty="0"/>
              <a:t>Godfrey Hounsfield and Allan McLeod Cormack share the 1979 Nobel Prize for Physiology or Medicine for their part in developing computer assisted tomography. </a:t>
            </a:r>
          </a:p>
        </p:txBody>
      </p:sp>
      <p:sp>
        <p:nvSpPr>
          <p:cNvPr id="4" name="Slide Number Placeholder 3">
            <a:extLst>
              <a:ext uri="{FF2B5EF4-FFF2-40B4-BE49-F238E27FC236}">
                <a16:creationId xmlns:a16="http://schemas.microsoft.com/office/drawing/2014/main" id="{A1579DFF-5060-B9EF-54B5-EC917E7FFC94}"/>
              </a:ext>
            </a:extLst>
          </p:cNvPr>
          <p:cNvSpPr>
            <a:spLocks noGrp="1"/>
          </p:cNvSpPr>
          <p:nvPr>
            <p:ph type="sldNum" sz="quarter" idx="12"/>
          </p:nvPr>
        </p:nvSpPr>
        <p:spPr/>
        <p:txBody>
          <a:bodyPr/>
          <a:lstStyle/>
          <a:p>
            <a:fld id="{9EA0BE3B-158A-4EDF-80DC-E394A0D1600F}" type="slidenum">
              <a:rPr lang="en-US" smtClean="0"/>
              <a:pPr/>
              <a:t>16</a:t>
            </a:fld>
            <a:endParaRPr lang="en-US" dirty="0"/>
          </a:p>
        </p:txBody>
      </p:sp>
      <p:pic>
        <p:nvPicPr>
          <p:cNvPr id="6" name="Picture 5">
            <a:extLst>
              <a:ext uri="{FF2B5EF4-FFF2-40B4-BE49-F238E27FC236}">
                <a16:creationId xmlns:a16="http://schemas.microsoft.com/office/drawing/2014/main" id="{88CFDAA3-B4B6-A2CB-4E9E-6B9E82CA84A0}"/>
              </a:ext>
            </a:extLst>
          </p:cNvPr>
          <p:cNvPicPr>
            <a:picLocks noChangeAspect="1"/>
          </p:cNvPicPr>
          <p:nvPr/>
        </p:nvPicPr>
        <p:blipFill>
          <a:blip r:embed="rId2"/>
          <a:stretch>
            <a:fillRect/>
          </a:stretch>
        </p:blipFill>
        <p:spPr>
          <a:xfrm>
            <a:off x="5831840" y="2180271"/>
            <a:ext cx="5482623" cy="3787697"/>
          </a:xfrm>
          <a:prstGeom prst="rect">
            <a:avLst/>
          </a:prstGeom>
        </p:spPr>
      </p:pic>
      <p:sp>
        <p:nvSpPr>
          <p:cNvPr id="7" name="Content Placeholder 2">
            <a:extLst>
              <a:ext uri="{FF2B5EF4-FFF2-40B4-BE49-F238E27FC236}">
                <a16:creationId xmlns:a16="http://schemas.microsoft.com/office/drawing/2014/main" id="{07C72556-AED6-7A89-2EB5-D0D694A04E7A}"/>
              </a:ext>
            </a:extLst>
          </p:cNvPr>
          <p:cNvSpPr txBox="1">
            <a:spLocks/>
          </p:cNvSpPr>
          <p:nvPr/>
        </p:nvSpPr>
        <p:spPr>
          <a:xfrm>
            <a:off x="5905731" y="5967967"/>
            <a:ext cx="297780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Allan McLeod Cormack</a:t>
            </a:r>
          </a:p>
        </p:txBody>
      </p:sp>
      <p:sp>
        <p:nvSpPr>
          <p:cNvPr id="8" name="Content Placeholder 2">
            <a:extLst>
              <a:ext uri="{FF2B5EF4-FFF2-40B4-BE49-F238E27FC236}">
                <a16:creationId xmlns:a16="http://schemas.microsoft.com/office/drawing/2014/main" id="{806EC046-583E-A7A7-E720-B48EFE77A3EF}"/>
              </a:ext>
            </a:extLst>
          </p:cNvPr>
          <p:cNvSpPr txBox="1">
            <a:spLocks/>
          </p:cNvSpPr>
          <p:nvPr/>
        </p:nvSpPr>
        <p:spPr>
          <a:xfrm>
            <a:off x="8809647" y="5967967"/>
            <a:ext cx="297780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Godfrey Hounsfield</a:t>
            </a:r>
          </a:p>
        </p:txBody>
      </p:sp>
    </p:spTree>
    <p:extLst>
      <p:ext uri="{BB962C8B-B14F-4D97-AF65-F5344CB8AC3E}">
        <p14:creationId xmlns:p14="http://schemas.microsoft.com/office/powerpoint/2010/main" val="419774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AC922-23F6-7239-FC28-297E416748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6FDCBD-2808-76F0-74F6-AE4525F448CA}"/>
              </a:ext>
            </a:extLst>
          </p:cNvPr>
          <p:cNvSpPr>
            <a:spLocks noGrp="1"/>
          </p:cNvSpPr>
          <p:nvPr>
            <p:ph type="title"/>
          </p:nvPr>
        </p:nvSpPr>
        <p:spPr/>
        <p:txBody>
          <a:bodyPr/>
          <a:lstStyle/>
          <a:p>
            <a:r>
              <a:rPr lang="en-US" dirty="0"/>
              <a:t>Early 1980s – MRI in hospitals </a:t>
            </a:r>
          </a:p>
        </p:txBody>
      </p:sp>
      <p:sp>
        <p:nvSpPr>
          <p:cNvPr id="3" name="Content Placeholder 2">
            <a:extLst>
              <a:ext uri="{FF2B5EF4-FFF2-40B4-BE49-F238E27FC236}">
                <a16:creationId xmlns:a16="http://schemas.microsoft.com/office/drawing/2014/main" id="{2D3966E0-7F8F-BFBD-427F-EE5A49741B71}"/>
              </a:ext>
            </a:extLst>
          </p:cNvPr>
          <p:cNvSpPr>
            <a:spLocks noGrp="1"/>
          </p:cNvSpPr>
          <p:nvPr>
            <p:ph sz="quarter" idx="13"/>
          </p:nvPr>
        </p:nvSpPr>
        <p:spPr/>
        <p:txBody>
          <a:bodyPr/>
          <a:lstStyle/>
          <a:p>
            <a:pPr marL="0" indent="0">
              <a:buNone/>
            </a:pPr>
            <a:r>
              <a:rPr lang="en-US" dirty="0"/>
              <a:t>MRI scanners are installed in hospitals.</a:t>
            </a:r>
          </a:p>
        </p:txBody>
      </p:sp>
      <p:sp>
        <p:nvSpPr>
          <p:cNvPr id="4" name="Slide Number Placeholder 3">
            <a:extLst>
              <a:ext uri="{FF2B5EF4-FFF2-40B4-BE49-F238E27FC236}">
                <a16:creationId xmlns:a16="http://schemas.microsoft.com/office/drawing/2014/main" id="{CA1E1245-9158-BEEC-1EEE-5ECA7EB7DA13}"/>
              </a:ext>
            </a:extLst>
          </p:cNvPr>
          <p:cNvSpPr>
            <a:spLocks noGrp="1"/>
          </p:cNvSpPr>
          <p:nvPr>
            <p:ph type="sldNum" sz="quarter" idx="12"/>
          </p:nvPr>
        </p:nvSpPr>
        <p:spPr/>
        <p:txBody>
          <a:bodyPr/>
          <a:lstStyle/>
          <a:p>
            <a:fld id="{9EA0BE3B-158A-4EDF-80DC-E394A0D1600F}" type="slidenum">
              <a:rPr lang="en-US" smtClean="0"/>
              <a:pPr/>
              <a:t>17</a:t>
            </a:fld>
            <a:endParaRPr lang="en-US" dirty="0"/>
          </a:p>
        </p:txBody>
      </p:sp>
      <p:pic>
        <p:nvPicPr>
          <p:cNvPr id="6" name="Picture 5">
            <a:extLst>
              <a:ext uri="{FF2B5EF4-FFF2-40B4-BE49-F238E27FC236}">
                <a16:creationId xmlns:a16="http://schemas.microsoft.com/office/drawing/2014/main" id="{71EAADC0-3050-1E71-5A9C-9C1EA558F810}"/>
              </a:ext>
            </a:extLst>
          </p:cNvPr>
          <p:cNvPicPr>
            <a:picLocks noChangeAspect="1"/>
          </p:cNvPicPr>
          <p:nvPr/>
        </p:nvPicPr>
        <p:blipFill>
          <a:blip r:embed="rId2"/>
          <a:stretch>
            <a:fillRect/>
          </a:stretch>
        </p:blipFill>
        <p:spPr>
          <a:xfrm>
            <a:off x="2810532" y="1649588"/>
            <a:ext cx="6222750" cy="3948572"/>
          </a:xfrm>
          <a:prstGeom prst="rect">
            <a:avLst/>
          </a:prstGeom>
        </p:spPr>
      </p:pic>
      <p:sp>
        <p:nvSpPr>
          <p:cNvPr id="7" name="Content Placeholder 2">
            <a:extLst>
              <a:ext uri="{FF2B5EF4-FFF2-40B4-BE49-F238E27FC236}">
                <a16:creationId xmlns:a16="http://schemas.microsoft.com/office/drawing/2014/main" id="{257C7016-EB0F-57A5-58F2-1E68DB186631}"/>
              </a:ext>
            </a:extLst>
          </p:cNvPr>
          <p:cNvSpPr txBox="1">
            <a:spLocks/>
          </p:cNvSpPr>
          <p:nvPr/>
        </p:nvSpPr>
        <p:spPr>
          <a:xfrm>
            <a:off x="4178531" y="5642646"/>
            <a:ext cx="4143433"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vi-VN" sz="2000" i="1" dirty="0"/>
              <a:t>Image illustrating an MRI machine</a:t>
            </a:r>
            <a:endParaRPr lang="en-US" sz="2000" i="1" dirty="0"/>
          </a:p>
        </p:txBody>
      </p:sp>
    </p:spTree>
    <p:extLst>
      <p:ext uri="{BB962C8B-B14F-4D97-AF65-F5344CB8AC3E}">
        <p14:creationId xmlns:p14="http://schemas.microsoft.com/office/powerpoint/2010/main" val="1754538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AE65B-B99F-08DC-BC9E-866CD17300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A2A50E-1595-008F-9D51-34E78AA0FF19}"/>
              </a:ext>
            </a:extLst>
          </p:cNvPr>
          <p:cNvSpPr>
            <a:spLocks noGrp="1"/>
          </p:cNvSpPr>
          <p:nvPr>
            <p:ph type="title"/>
          </p:nvPr>
        </p:nvSpPr>
        <p:spPr/>
        <p:txBody>
          <a:bodyPr/>
          <a:lstStyle/>
          <a:p>
            <a:r>
              <a:rPr lang="en-US" dirty="0"/>
              <a:t>1990s – Prenatal ultrasound becomes routine </a:t>
            </a:r>
          </a:p>
        </p:txBody>
      </p:sp>
      <p:sp>
        <p:nvSpPr>
          <p:cNvPr id="3" name="Content Placeholder 2">
            <a:extLst>
              <a:ext uri="{FF2B5EF4-FFF2-40B4-BE49-F238E27FC236}">
                <a16:creationId xmlns:a16="http://schemas.microsoft.com/office/drawing/2014/main" id="{0C6A1033-509F-C248-2CF4-95756EB3A4F1}"/>
              </a:ext>
            </a:extLst>
          </p:cNvPr>
          <p:cNvSpPr>
            <a:spLocks noGrp="1"/>
          </p:cNvSpPr>
          <p:nvPr>
            <p:ph sz="quarter" idx="13"/>
          </p:nvPr>
        </p:nvSpPr>
        <p:spPr/>
        <p:txBody>
          <a:bodyPr/>
          <a:lstStyle/>
          <a:p>
            <a:pPr marL="0" indent="0">
              <a:buNone/>
            </a:pPr>
            <a:r>
              <a:rPr lang="en-US" dirty="0"/>
              <a:t>Ultrasound becomes a routine procedure in pregnancy to check the baby’s development and to pick up any abnormalities. </a:t>
            </a:r>
          </a:p>
        </p:txBody>
      </p:sp>
      <p:sp>
        <p:nvSpPr>
          <p:cNvPr id="4" name="Slide Number Placeholder 3">
            <a:extLst>
              <a:ext uri="{FF2B5EF4-FFF2-40B4-BE49-F238E27FC236}">
                <a16:creationId xmlns:a16="http://schemas.microsoft.com/office/drawing/2014/main" id="{BB19763E-47CF-ADC5-319F-87AADEE82453}"/>
              </a:ext>
            </a:extLst>
          </p:cNvPr>
          <p:cNvSpPr>
            <a:spLocks noGrp="1"/>
          </p:cNvSpPr>
          <p:nvPr>
            <p:ph type="sldNum" sz="quarter" idx="12"/>
          </p:nvPr>
        </p:nvSpPr>
        <p:spPr/>
        <p:txBody>
          <a:bodyPr/>
          <a:lstStyle/>
          <a:p>
            <a:fld id="{9EA0BE3B-158A-4EDF-80DC-E394A0D1600F}" type="slidenum">
              <a:rPr lang="en-US" smtClean="0"/>
              <a:pPr/>
              <a:t>18</a:t>
            </a:fld>
            <a:endParaRPr lang="en-US" dirty="0"/>
          </a:p>
        </p:txBody>
      </p:sp>
      <p:pic>
        <p:nvPicPr>
          <p:cNvPr id="8" name="Picture 7">
            <a:extLst>
              <a:ext uri="{FF2B5EF4-FFF2-40B4-BE49-F238E27FC236}">
                <a16:creationId xmlns:a16="http://schemas.microsoft.com/office/drawing/2014/main" id="{C862695D-8966-FE83-04FD-9B126BCAC5EE}"/>
              </a:ext>
            </a:extLst>
          </p:cNvPr>
          <p:cNvPicPr>
            <a:picLocks noChangeAspect="1"/>
          </p:cNvPicPr>
          <p:nvPr/>
        </p:nvPicPr>
        <p:blipFill>
          <a:blip r:embed="rId2"/>
          <a:stretch>
            <a:fillRect/>
          </a:stretch>
        </p:blipFill>
        <p:spPr>
          <a:xfrm>
            <a:off x="3565236" y="2006978"/>
            <a:ext cx="5386602" cy="3576350"/>
          </a:xfrm>
          <a:prstGeom prst="rect">
            <a:avLst/>
          </a:prstGeom>
        </p:spPr>
      </p:pic>
      <p:sp>
        <p:nvSpPr>
          <p:cNvPr id="5" name="Content Placeholder 2">
            <a:extLst>
              <a:ext uri="{FF2B5EF4-FFF2-40B4-BE49-F238E27FC236}">
                <a16:creationId xmlns:a16="http://schemas.microsoft.com/office/drawing/2014/main" id="{565D9956-8941-265A-B43D-E063B3A017F8}"/>
              </a:ext>
            </a:extLst>
          </p:cNvPr>
          <p:cNvSpPr txBox="1">
            <a:spLocks/>
          </p:cNvSpPr>
          <p:nvPr/>
        </p:nvSpPr>
        <p:spPr>
          <a:xfrm>
            <a:off x="4483331" y="5642646"/>
            <a:ext cx="4143433"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Image of a fetal ultrasound</a:t>
            </a:r>
          </a:p>
        </p:txBody>
      </p:sp>
    </p:spTree>
    <p:extLst>
      <p:ext uri="{BB962C8B-B14F-4D97-AF65-F5344CB8AC3E}">
        <p14:creationId xmlns:p14="http://schemas.microsoft.com/office/powerpoint/2010/main" val="3228901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8A464-1FA7-6B48-05E7-D515F56EEA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C4E69D-B542-BAC2-2DEA-153BEC8A07DB}"/>
              </a:ext>
            </a:extLst>
          </p:cNvPr>
          <p:cNvSpPr>
            <a:spLocks noGrp="1"/>
          </p:cNvSpPr>
          <p:nvPr>
            <p:ph type="title"/>
          </p:nvPr>
        </p:nvSpPr>
        <p:spPr/>
        <p:txBody>
          <a:bodyPr/>
          <a:lstStyle/>
          <a:p>
            <a:r>
              <a:rPr lang="en-US" dirty="0"/>
              <a:t>2000 – Medical invention of the year</a:t>
            </a:r>
          </a:p>
        </p:txBody>
      </p:sp>
      <p:sp>
        <p:nvSpPr>
          <p:cNvPr id="3" name="Content Placeholder 2">
            <a:extLst>
              <a:ext uri="{FF2B5EF4-FFF2-40B4-BE49-F238E27FC236}">
                <a16:creationId xmlns:a16="http://schemas.microsoft.com/office/drawing/2014/main" id="{78FD6767-636D-507F-8289-A1E2396A74EE}"/>
              </a:ext>
            </a:extLst>
          </p:cNvPr>
          <p:cNvSpPr>
            <a:spLocks noGrp="1"/>
          </p:cNvSpPr>
          <p:nvPr>
            <p:ph sz="quarter" idx="13"/>
          </p:nvPr>
        </p:nvSpPr>
        <p:spPr/>
        <p:txBody>
          <a:bodyPr/>
          <a:lstStyle/>
          <a:p>
            <a:pPr marL="0" indent="0">
              <a:buNone/>
            </a:pPr>
            <a:r>
              <a:rPr lang="en-US" dirty="0"/>
              <a:t>Time Magazine names the PET/CT scanner the medical invention of the year.</a:t>
            </a:r>
          </a:p>
        </p:txBody>
      </p:sp>
      <p:sp>
        <p:nvSpPr>
          <p:cNvPr id="4" name="Slide Number Placeholder 3">
            <a:extLst>
              <a:ext uri="{FF2B5EF4-FFF2-40B4-BE49-F238E27FC236}">
                <a16:creationId xmlns:a16="http://schemas.microsoft.com/office/drawing/2014/main" id="{4C8D4514-1732-4A44-54AC-064A69D7E38F}"/>
              </a:ext>
            </a:extLst>
          </p:cNvPr>
          <p:cNvSpPr>
            <a:spLocks noGrp="1"/>
          </p:cNvSpPr>
          <p:nvPr>
            <p:ph type="sldNum" sz="quarter" idx="12"/>
          </p:nvPr>
        </p:nvSpPr>
        <p:spPr/>
        <p:txBody>
          <a:bodyPr/>
          <a:lstStyle/>
          <a:p>
            <a:fld id="{9EA0BE3B-158A-4EDF-80DC-E394A0D1600F}" type="slidenum">
              <a:rPr lang="en-US" smtClean="0"/>
              <a:pPr/>
              <a:t>19</a:t>
            </a:fld>
            <a:endParaRPr lang="en-US" dirty="0"/>
          </a:p>
        </p:txBody>
      </p:sp>
      <p:pic>
        <p:nvPicPr>
          <p:cNvPr id="6" name="Picture 5">
            <a:extLst>
              <a:ext uri="{FF2B5EF4-FFF2-40B4-BE49-F238E27FC236}">
                <a16:creationId xmlns:a16="http://schemas.microsoft.com/office/drawing/2014/main" id="{6CC2EBAF-276A-1B46-77E1-17709DD8C3E5}"/>
              </a:ext>
            </a:extLst>
          </p:cNvPr>
          <p:cNvPicPr>
            <a:picLocks noChangeAspect="1"/>
          </p:cNvPicPr>
          <p:nvPr/>
        </p:nvPicPr>
        <p:blipFill>
          <a:blip r:embed="rId2"/>
          <a:stretch>
            <a:fillRect/>
          </a:stretch>
        </p:blipFill>
        <p:spPr>
          <a:xfrm>
            <a:off x="3333364" y="1851082"/>
            <a:ext cx="5525271" cy="3724795"/>
          </a:xfrm>
          <a:prstGeom prst="rect">
            <a:avLst/>
          </a:prstGeom>
        </p:spPr>
      </p:pic>
      <p:sp>
        <p:nvSpPr>
          <p:cNvPr id="7" name="Content Placeholder 2">
            <a:extLst>
              <a:ext uri="{FF2B5EF4-FFF2-40B4-BE49-F238E27FC236}">
                <a16:creationId xmlns:a16="http://schemas.microsoft.com/office/drawing/2014/main" id="{8C8FA959-7348-FE01-870D-4DA6D87D8F46}"/>
              </a:ext>
            </a:extLst>
          </p:cNvPr>
          <p:cNvSpPr txBox="1">
            <a:spLocks/>
          </p:cNvSpPr>
          <p:nvPr/>
        </p:nvSpPr>
        <p:spPr>
          <a:xfrm>
            <a:off x="4483331" y="5642646"/>
            <a:ext cx="4143433"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dirty="0"/>
              <a:t>Image of a PET/CT scanner</a:t>
            </a:r>
            <a:endParaRPr lang="en-US" sz="2000" i="1" dirty="0"/>
          </a:p>
        </p:txBody>
      </p:sp>
    </p:spTree>
    <p:extLst>
      <p:ext uri="{BB962C8B-B14F-4D97-AF65-F5344CB8AC3E}">
        <p14:creationId xmlns:p14="http://schemas.microsoft.com/office/powerpoint/2010/main" val="4277522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737FC17F-78B9-4DA3-B1E3-B6651CB1745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6634" y="331380"/>
            <a:ext cx="3174367" cy="952975"/>
          </a:xfrm>
          <a:prstGeom prst="rect">
            <a:avLst/>
          </a:prstGeom>
        </p:spPr>
      </p:pic>
      <p:sp>
        <p:nvSpPr>
          <p:cNvPr id="3" name="Title 6">
            <a:extLst>
              <a:ext uri="{FF2B5EF4-FFF2-40B4-BE49-F238E27FC236}">
                <a16:creationId xmlns:a16="http://schemas.microsoft.com/office/drawing/2014/main" id="{5702E00C-3125-4CD1-A5F8-64723BF48E3E}"/>
              </a:ext>
            </a:extLst>
          </p:cNvPr>
          <p:cNvSpPr txBox="1">
            <a:spLocks/>
          </p:cNvSpPr>
          <p:nvPr/>
        </p:nvSpPr>
        <p:spPr>
          <a:xfrm>
            <a:off x="386633" y="2302537"/>
            <a:ext cx="9982009" cy="848792"/>
          </a:xfrm>
          <a:prstGeom prst="rect">
            <a:avLst/>
          </a:prstGeom>
        </p:spPr>
        <p:txBody>
          <a:bodyPr/>
          <a:lstStyle>
            <a:lvl1pPr algn="l" defTabSz="914400" rtl="0" eaLnBrk="1" latinLnBrk="0" hangingPunct="1">
              <a:lnSpc>
                <a:spcPct val="90000"/>
              </a:lnSpc>
              <a:spcBef>
                <a:spcPct val="0"/>
              </a:spcBef>
              <a:buNone/>
              <a:defRPr sz="5400" b="1" kern="1200">
                <a:solidFill>
                  <a:srgbClr val="C00000"/>
                </a:solidFill>
                <a:latin typeface="Lato" panose="020F0502020204030203" pitchFamily="34" charset="0"/>
                <a:ea typeface="Lato" panose="020F0502020204030203" pitchFamily="34" charset="0"/>
                <a:cs typeface="Lato" panose="020F0502020204030203" pitchFamily="34" charset="0"/>
              </a:defRPr>
            </a:lvl1pPr>
          </a:lstStyle>
          <a:p>
            <a:r>
              <a:rPr lang="en-US" dirty="0"/>
              <a:t>HISTORY OF RADIOLOGY</a:t>
            </a:r>
          </a:p>
        </p:txBody>
      </p:sp>
      <p:sp>
        <p:nvSpPr>
          <p:cNvPr id="4" name="Title 6">
            <a:extLst>
              <a:ext uri="{FF2B5EF4-FFF2-40B4-BE49-F238E27FC236}">
                <a16:creationId xmlns:a16="http://schemas.microsoft.com/office/drawing/2014/main" id="{72BF49D9-2FCE-4950-8B1C-F580CC18F4C9}"/>
              </a:ext>
            </a:extLst>
          </p:cNvPr>
          <p:cNvSpPr txBox="1">
            <a:spLocks/>
          </p:cNvSpPr>
          <p:nvPr/>
        </p:nvSpPr>
        <p:spPr>
          <a:xfrm>
            <a:off x="386633" y="3365399"/>
            <a:ext cx="8489511" cy="848793"/>
          </a:xfrm>
          <a:prstGeom prst="rect">
            <a:avLst/>
          </a:prstGeom>
        </p:spPr>
        <p:txBody>
          <a:bodyPr/>
          <a:lstStyle>
            <a:lvl1pPr algn="l" defTabSz="914400" rtl="0" eaLnBrk="1" latinLnBrk="0" hangingPunct="1">
              <a:lnSpc>
                <a:spcPct val="90000"/>
              </a:lnSpc>
              <a:spcBef>
                <a:spcPct val="0"/>
              </a:spcBef>
              <a:buNone/>
              <a:defRPr sz="5400" b="1" kern="1200">
                <a:solidFill>
                  <a:srgbClr val="C00000"/>
                </a:solidFill>
                <a:latin typeface="Lato" panose="020F0502020204030203" pitchFamily="34" charset="0"/>
                <a:ea typeface="Lato" panose="020F0502020204030203" pitchFamily="34" charset="0"/>
                <a:cs typeface="Lato" panose="020F0502020204030203" pitchFamily="34" charset="0"/>
              </a:defRPr>
            </a:lvl1pPr>
          </a:lstStyle>
          <a:p>
            <a:r>
              <a:rPr lang="en-US" sz="3200" b="0" dirty="0"/>
              <a:t>Student: Le Thu Phuong</a:t>
            </a:r>
          </a:p>
          <a:p>
            <a:r>
              <a:rPr lang="en-US" sz="3200" b="0" dirty="0"/>
              <a:t>Hanoi University of Science and Technology</a:t>
            </a:r>
          </a:p>
        </p:txBody>
      </p:sp>
      <p:sp>
        <p:nvSpPr>
          <p:cNvPr id="9" name="Slide Number Placeholder 8">
            <a:extLst>
              <a:ext uri="{FF2B5EF4-FFF2-40B4-BE49-F238E27FC236}">
                <a16:creationId xmlns:a16="http://schemas.microsoft.com/office/drawing/2014/main" id="{99BF4829-01AB-4F75-A03B-DF4FC4C312C6}"/>
              </a:ext>
            </a:extLst>
          </p:cNvPr>
          <p:cNvSpPr>
            <a:spLocks noGrp="1"/>
          </p:cNvSpPr>
          <p:nvPr>
            <p:ph type="sldNum" sz="quarter" idx="12"/>
          </p:nvPr>
        </p:nvSpPr>
        <p:spPr/>
        <p:txBody>
          <a:bodyPr/>
          <a:lstStyle/>
          <a:p>
            <a:fld id="{9EA0BE3B-158A-4EDF-80DC-E394A0D1600F}" type="slidenum">
              <a:rPr lang="en-US" smtClean="0"/>
              <a:pPr/>
              <a:t>2</a:t>
            </a:fld>
            <a:endParaRPr lang="en-US"/>
          </a:p>
        </p:txBody>
      </p:sp>
    </p:spTree>
    <p:extLst>
      <p:ext uri="{BB962C8B-B14F-4D97-AF65-F5344CB8AC3E}">
        <p14:creationId xmlns:p14="http://schemas.microsoft.com/office/powerpoint/2010/main" val="743172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798CDE-DF60-1588-61B2-B6DC08791F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E8F538-9BAD-C3EF-56B0-2C80C13FF589}"/>
              </a:ext>
            </a:extLst>
          </p:cNvPr>
          <p:cNvSpPr>
            <a:spLocks noGrp="1"/>
          </p:cNvSpPr>
          <p:nvPr>
            <p:ph type="title"/>
          </p:nvPr>
        </p:nvSpPr>
        <p:spPr/>
        <p:txBody>
          <a:bodyPr/>
          <a:lstStyle/>
          <a:p>
            <a:r>
              <a:rPr lang="en-US" dirty="0"/>
              <a:t>2012 – International Day of Radiology </a:t>
            </a:r>
          </a:p>
        </p:txBody>
      </p:sp>
      <p:sp>
        <p:nvSpPr>
          <p:cNvPr id="3" name="Content Placeholder 2">
            <a:extLst>
              <a:ext uri="{FF2B5EF4-FFF2-40B4-BE49-F238E27FC236}">
                <a16:creationId xmlns:a16="http://schemas.microsoft.com/office/drawing/2014/main" id="{9C595249-11B5-14A4-BD3A-97E31E5A8237}"/>
              </a:ext>
            </a:extLst>
          </p:cNvPr>
          <p:cNvSpPr>
            <a:spLocks noGrp="1"/>
          </p:cNvSpPr>
          <p:nvPr>
            <p:ph sz="quarter" idx="13"/>
          </p:nvPr>
        </p:nvSpPr>
        <p:spPr/>
        <p:txBody>
          <a:bodyPr/>
          <a:lstStyle/>
          <a:p>
            <a:pPr marL="0" indent="0">
              <a:buNone/>
            </a:pPr>
            <a:r>
              <a:rPr lang="en-US" dirty="0"/>
              <a:t>The International Day of Radiology (</a:t>
            </a:r>
            <a:r>
              <a:rPr lang="en-US" dirty="0" err="1"/>
              <a:t>IDoR</a:t>
            </a:r>
            <a:r>
              <a:rPr lang="en-US" dirty="0"/>
              <a:t>) is introduced. It is recognized on November 8 annually. </a:t>
            </a:r>
          </a:p>
        </p:txBody>
      </p:sp>
      <p:sp>
        <p:nvSpPr>
          <p:cNvPr id="4" name="Slide Number Placeholder 3">
            <a:extLst>
              <a:ext uri="{FF2B5EF4-FFF2-40B4-BE49-F238E27FC236}">
                <a16:creationId xmlns:a16="http://schemas.microsoft.com/office/drawing/2014/main" id="{227FA4D3-BCF2-38A8-AB5B-CA9A03429D66}"/>
              </a:ext>
            </a:extLst>
          </p:cNvPr>
          <p:cNvSpPr>
            <a:spLocks noGrp="1"/>
          </p:cNvSpPr>
          <p:nvPr>
            <p:ph type="sldNum" sz="quarter" idx="12"/>
          </p:nvPr>
        </p:nvSpPr>
        <p:spPr/>
        <p:txBody>
          <a:bodyPr/>
          <a:lstStyle/>
          <a:p>
            <a:fld id="{9EA0BE3B-158A-4EDF-80DC-E394A0D1600F}" type="slidenum">
              <a:rPr lang="en-US" smtClean="0"/>
              <a:pPr/>
              <a:t>20</a:t>
            </a:fld>
            <a:endParaRPr lang="en-US" dirty="0"/>
          </a:p>
        </p:txBody>
      </p:sp>
      <p:pic>
        <p:nvPicPr>
          <p:cNvPr id="6" name="Picture 5">
            <a:extLst>
              <a:ext uri="{FF2B5EF4-FFF2-40B4-BE49-F238E27FC236}">
                <a16:creationId xmlns:a16="http://schemas.microsoft.com/office/drawing/2014/main" id="{6A863855-9A4B-FCA9-5807-5A693B765680}"/>
              </a:ext>
            </a:extLst>
          </p:cNvPr>
          <p:cNvPicPr>
            <a:picLocks noChangeAspect="1"/>
          </p:cNvPicPr>
          <p:nvPr/>
        </p:nvPicPr>
        <p:blipFill>
          <a:blip r:embed="rId2"/>
          <a:stretch>
            <a:fillRect/>
          </a:stretch>
        </p:blipFill>
        <p:spPr>
          <a:xfrm>
            <a:off x="2419927" y="2018171"/>
            <a:ext cx="7352145" cy="3662407"/>
          </a:xfrm>
          <a:prstGeom prst="rect">
            <a:avLst/>
          </a:prstGeom>
        </p:spPr>
      </p:pic>
    </p:spTree>
    <p:extLst>
      <p:ext uri="{BB962C8B-B14F-4D97-AF65-F5344CB8AC3E}">
        <p14:creationId xmlns:p14="http://schemas.microsoft.com/office/powerpoint/2010/main" val="4082799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5945A2BB-ABB6-48FB-A491-502474D93E34}"/>
              </a:ext>
            </a:extLst>
          </p:cNvPr>
          <p:cNvSpPr txBox="1">
            <a:spLocks/>
          </p:cNvSpPr>
          <p:nvPr/>
        </p:nvSpPr>
        <p:spPr>
          <a:xfrm>
            <a:off x="5605763" y="2869457"/>
            <a:ext cx="5422456" cy="971304"/>
          </a:xfrm>
          <a:prstGeom prst="rect">
            <a:avLst/>
          </a:prstGeom>
        </p:spPr>
        <p:txBody>
          <a:bodyPr/>
          <a:lstStyle>
            <a:lvl1pPr algn="l" defTabSz="914400" rtl="0" eaLnBrk="1" latinLnBrk="0" hangingPunct="1">
              <a:lnSpc>
                <a:spcPct val="90000"/>
              </a:lnSpc>
              <a:spcBef>
                <a:spcPct val="0"/>
              </a:spcBef>
              <a:buNone/>
              <a:defRPr sz="7200" b="1" kern="1200">
                <a:solidFill>
                  <a:srgbClr val="C00000"/>
                </a:solidFill>
                <a:latin typeface="Lato" panose="020F0502020204030203" pitchFamily="34" charset="0"/>
                <a:ea typeface="Lato" panose="020F0502020204030203" pitchFamily="34" charset="0"/>
                <a:cs typeface="Lato" panose="020F0502020204030203" pitchFamily="34" charset="0"/>
              </a:defRPr>
            </a:lvl1pPr>
          </a:lstStyle>
          <a:p>
            <a:r>
              <a:rPr lang="en-US" sz="6000" dirty="0"/>
              <a:t>THANK YOU !</a:t>
            </a:r>
          </a:p>
        </p:txBody>
      </p:sp>
      <p:sp>
        <p:nvSpPr>
          <p:cNvPr id="3" name="Slide Number Placeholder 2">
            <a:extLst>
              <a:ext uri="{FF2B5EF4-FFF2-40B4-BE49-F238E27FC236}">
                <a16:creationId xmlns:a16="http://schemas.microsoft.com/office/drawing/2014/main" id="{B255FE58-BA70-418C-863F-55066B6675FB}"/>
              </a:ext>
            </a:extLst>
          </p:cNvPr>
          <p:cNvSpPr>
            <a:spLocks noGrp="1"/>
          </p:cNvSpPr>
          <p:nvPr>
            <p:ph type="sldNum" sz="quarter" idx="12"/>
          </p:nvPr>
        </p:nvSpPr>
        <p:spPr/>
        <p:txBody>
          <a:bodyPr/>
          <a:lstStyle/>
          <a:p>
            <a:fld id="{9EA0BE3B-158A-4EDF-80DC-E394A0D1600F}" type="slidenum">
              <a:rPr lang="en-US" smtClean="0"/>
              <a:pPr/>
              <a:t>21</a:t>
            </a:fld>
            <a:endParaRPr lang="en-US"/>
          </a:p>
        </p:txBody>
      </p:sp>
    </p:spTree>
    <p:extLst>
      <p:ext uri="{BB962C8B-B14F-4D97-AF65-F5344CB8AC3E}">
        <p14:creationId xmlns:p14="http://schemas.microsoft.com/office/powerpoint/2010/main" val="2790627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B3AB5-95DF-4273-871C-843529DB7255}"/>
              </a:ext>
            </a:extLst>
          </p:cNvPr>
          <p:cNvSpPr>
            <a:spLocks noGrp="1"/>
          </p:cNvSpPr>
          <p:nvPr>
            <p:ph type="title"/>
          </p:nvPr>
        </p:nvSpPr>
        <p:spPr/>
        <p:txBody>
          <a:bodyPr/>
          <a:lstStyle/>
          <a:p>
            <a:r>
              <a:rPr lang="en-US" dirty="0"/>
              <a:t>January 1896 – First use of X-rays</a:t>
            </a:r>
          </a:p>
        </p:txBody>
      </p:sp>
      <p:sp>
        <p:nvSpPr>
          <p:cNvPr id="3" name="Content Placeholder 2">
            <a:extLst>
              <a:ext uri="{FF2B5EF4-FFF2-40B4-BE49-F238E27FC236}">
                <a16:creationId xmlns:a16="http://schemas.microsoft.com/office/drawing/2014/main" id="{3573E091-9DCD-4DE7-96D1-A93E44E0F5B9}"/>
              </a:ext>
            </a:extLst>
          </p:cNvPr>
          <p:cNvSpPr>
            <a:spLocks noGrp="1"/>
          </p:cNvSpPr>
          <p:nvPr>
            <p:ph sz="quarter" idx="13"/>
          </p:nvPr>
        </p:nvSpPr>
        <p:spPr>
          <a:xfrm>
            <a:off x="338736" y="2170117"/>
            <a:ext cx="4822544" cy="1918036"/>
          </a:xfrm>
        </p:spPr>
        <p:txBody>
          <a:bodyPr/>
          <a:lstStyle/>
          <a:p>
            <a:pPr marL="0" indent="0" algn="just">
              <a:buNone/>
            </a:pPr>
            <a:r>
              <a:rPr lang="en-US" dirty="0"/>
              <a:t>X-ray images are initially a novelty. However, by the end of the year, doctors around the world are using them.</a:t>
            </a:r>
          </a:p>
        </p:txBody>
      </p:sp>
      <p:sp>
        <p:nvSpPr>
          <p:cNvPr id="4" name="Slide Number Placeholder 3">
            <a:extLst>
              <a:ext uri="{FF2B5EF4-FFF2-40B4-BE49-F238E27FC236}">
                <a16:creationId xmlns:a16="http://schemas.microsoft.com/office/drawing/2014/main" id="{6CAB879D-D188-4DA3-8675-F8BCF379A12E}"/>
              </a:ext>
            </a:extLst>
          </p:cNvPr>
          <p:cNvSpPr>
            <a:spLocks noGrp="1"/>
          </p:cNvSpPr>
          <p:nvPr>
            <p:ph type="sldNum" sz="quarter" idx="12"/>
          </p:nvPr>
        </p:nvSpPr>
        <p:spPr/>
        <p:txBody>
          <a:bodyPr/>
          <a:lstStyle/>
          <a:p>
            <a:fld id="{9EA0BE3B-158A-4EDF-80DC-E394A0D1600F}" type="slidenum">
              <a:rPr lang="en-US" smtClean="0"/>
              <a:pPr/>
              <a:t>3</a:t>
            </a:fld>
            <a:endParaRPr lang="en-US" dirty="0"/>
          </a:p>
        </p:txBody>
      </p:sp>
      <p:pic>
        <p:nvPicPr>
          <p:cNvPr id="6" name="Picture 5">
            <a:extLst>
              <a:ext uri="{FF2B5EF4-FFF2-40B4-BE49-F238E27FC236}">
                <a16:creationId xmlns:a16="http://schemas.microsoft.com/office/drawing/2014/main" id="{2BDFC255-F228-96B8-2DD7-74E89A9A14DF}"/>
              </a:ext>
            </a:extLst>
          </p:cNvPr>
          <p:cNvPicPr>
            <a:picLocks noChangeAspect="1"/>
          </p:cNvPicPr>
          <p:nvPr/>
        </p:nvPicPr>
        <p:blipFill>
          <a:blip r:embed="rId2"/>
          <a:stretch>
            <a:fillRect/>
          </a:stretch>
        </p:blipFill>
        <p:spPr>
          <a:xfrm>
            <a:off x="5358542" y="1385026"/>
            <a:ext cx="6494722" cy="3890632"/>
          </a:xfrm>
          <a:prstGeom prst="rect">
            <a:avLst/>
          </a:prstGeom>
        </p:spPr>
      </p:pic>
      <p:sp>
        <p:nvSpPr>
          <p:cNvPr id="7" name="Content Placeholder 2">
            <a:extLst>
              <a:ext uri="{FF2B5EF4-FFF2-40B4-BE49-F238E27FC236}">
                <a16:creationId xmlns:a16="http://schemas.microsoft.com/office/drawing/2014/main" id="{9AFC0F4B-D950-4664-DA4E-65B950E6FA55}"/>
              </a:ext>
            </a:extLst>
          </p:cNvPr>
          <p:cNvSpPr txBox="1">
            <a:spLocks/>
          </p:cNvSpPr>
          <p:nvPr/>
        </p:nvSpPr>
        <p:spPr>
          <a:xfrm>
            <a:off x="7532782" y="5380611"/>
            <a:ext cx="245172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000" i="1" dirty="0"/>
              <a:t>The first X-ray image</a:t>
            </a:r>
          </a:p>
        </p:txBody>
      </p:sp>
    </p:spTree>
    <p:extLst>
      <p:ext uri="{BB962C8B-B14F-4D97-AF65-F5344CB8AC3E}">
        <p14:creationId xmlns:p14="http://schemas.microsoft.com/office/powerpoint/2010/main" val="221433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8820E-5B01-FE52-FBB9-36DAF21888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D5355F-60A2-1DEC-FB63-289843DB1902}"/>
              </a:ext>
            </a:extLst>
          </p:cNvPr>
          <p:cNvSpPr>
            <a:spLocks noGrp="1"/>
          </p:cNvSpPr>
          <p:nvPr>
            <p:ph type="title"/>
          </p:nvPr>
        </p:nvSpPr>
        <p:spPr/>
        <p:txBody>
          <a:bodyPr/>
          <a:lstStyle/>
          <a:p>
            <a:r>
              <a:rPr lang="en-US" dirty="0"/>
              <a:t>1946 – Nuclear Magnetic Resonance</a:t>
            </a:r>
          </a:p>
        </p:txBody>
      </p:sp>
      <p:sp>
        <p:nvSpPr>
          <p:cNvPr id="3" name="Content Placeholder 2">
            <a:extLst>
              <a:ext uri="{FF2B5EF4-FFF2-40B4-BE49-F238E27FC236}">
                <a16:creationId xmlns:a16="http://schemas.microsoft.com/office/drawing/2014/main" id="{BEB966F1-A3EA-0B16-48FE-B84C9F1B7EE0}"/>
              </a:ext>
            </a:extLst>
          </p:cNvPr>
          <p:cNvSpPr>
            <a:spLocks noGrp="1"/>
          </p:cNvSpPr>
          <p:nvPr>
            <p:ph sz="quarter" idx="13"/>
          </p:nvPr>
        </p:nvSpPr>
        <p:spPr/>
        <p:txBody>
          <a:bodyPr/>
          <a:lstStyle/>
          <a:p>
            <a:pPr marL="0" indent="0">
              <a:buNone/>
            </a:pPr>
            <a:r>
              <a:rPr lang="en-US" dirty="0"/>
              <a:t>American physicists Edward Purcell and Felix Bloch independently discover nuclear magnetic resonance (NMR).</a:t>
            </a:r>
          </a:p>
        </p:txBody>
      </p:sp>
      <p:sp>
        <p:nvSpPr>
          <p:cNvPr id="4" name="Slide Number Placeholder 3">
            <a:extLst>
              <a:ext uri="{FF2B5EF4-FFF2-40B4-BE49-F238E27FC236}">
                <a16:creationId xmlns:a16="http://schemas.microsoft.com/office/drawing/2014/main" id="{BA13FFC2-E021-6681-39C3-1DA868D1DA1C}"/>
              </a:ext>
            </a:extLst>
          </p:cNvPr>
          <p:cNvSpPr>
            <a:spLocks noGrp="1"/>
          </p:cNvSpPr>
          <p:nvPr>
            <p:ph type="sldNum" sz="quarter" idx="12"/>
          </p:nvPr>
        </p:nvSpPr>
        <p:spPr/>
        <p:txBody>
          <a:bodyPr/>
          <a:lstStyle/>
          <a:p>
            <a:fld id="{9EA0BE3B-158A-4EDF-80DC-E394A0D1600F}" type="slidenum">
              <a:rPr lang="en-US" smtClean="0"/>
              <a:pPr/>
              <a:t>4</a:t>
            </a:fld>
            <a:endParaRPr lang="en-US" dirty="0"/>
          </a:p>
        </p:txBody>
      </p:sp>
      <p:pic>
        <p:nvPicPr>
          <p:cNvPr id="6" name="Picture 5">
            <a:extLst>
              <a:ext uri="{FF2B5EF4-FFF2-40B4-BE49-F238E27FC236}">
                <a16:creationId xmlns:a16="http://schemas.microsoft.com/office/drawing/2014/main" id="{51ADE3BC-0071-6AB9-6B2A-28A12D173795}"/>
              </a:ext>
            </a:extLst>
          </p:cNvPr>
          <p:cNvPicPr>
            <a:picLocks noChangeAspect="1"/>
          </p:cNvPicPr>
          <p:nvPr/>
        </p:nvPicPr>
        <p:blipFill>
          <a:blip r:embed="rId2"/>
          <a:stretch>
            <a:fillRect/>
          </a:stretch>
        </p:blipFill>
        <p:spPr>
          <a:xfrm>
            <a:off x="2667043" y="2123341"/>
            <a:ext cx="2348456" cy="3313457"/>
          </a:xfrm>
          <a:prstGeom prst="rect">
            <a:avLst/>
          </a:prstGeom>
        </p:spPr>
      </p:pic>
      <p:pic>
        <p:nvPicPr>
          <p:cNvPr id="8" name="Picture 7">
            <a:extLst>
              <a:ext uri="{FF2B5EF4-FFF2-40B4-BE49-F238E27FC236}">
                <a16:creationId xmlns:a16="http://schemas.microsoft.com/office/drawing/2014/main" id="{0BD73F7F-8E34-8F1E-6C2F-31FE8FEFB57C}"/>
              </a:ext>
            </a:extLst>
          </p:cNvPr>
          <p:cNvPicPr>
            <a:picLocks noChangeAspect="1"/>
          </p:cNvPicPr>
          <p:nvPr/>
        </p:nvPicPr>
        <p:blipFill>
          <a:blip r:embed="rId3"/>
          <a:stretch>
            <a:fillRect/>
          </a:stretch>
        </p:blipFill>
        <p:spPr>
          <a:xfrm>
            <a:off x="6669026" y="2123341"/>
            <a:ext cx="2348456" cy="3313457"/>
          </a:xfrm>
          <a:prstGeom prst="rect">
            <a:avLst/>
          </a:prstGeom>
        </p:spPr>
      </p:pic>
      <p:sp>
        <p:nvSpPr>
          <p:cNvPr id="9" name="Content Placeholder 2">
            <a:extLst>
              <a:ext uri="{FF2B5EF4-FFF2-40B4-BE49-F238E27FC236}">
                <a16:creationId xmlns:a16="http://schemas.microsoft.com/office/drawing/2014/main" id="{89D2CE90-AA9A-7762-CAD2-5189D87B4492}"/>
              </a:ext>
            </a:extLst>
          </p:cNvPr>
          <p:cNvSpPr txBox="1">
            <a:spLocks/>
          </p:cNvSpPr>
          <p:nvPr/>
        </p:nvSpPr>
        <p:spPr>
          <a:xfrm>
            <a:off x="2477774" y="5514898"/>
            <a:ext cx="2985612"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Physicist Edward Purcell</a:t>
            </a:r>
          </a:p>
        </p:txBody>
      </p:sp>
      <p:sp>
        <p:nvSpPr>
          <p:cNvPr id="10" name="Content Placeholder 2">
            <a:extLst>
              <a:ext uri="{FF2B5EF4-FFF2-40B4-BE49-F238E27FC236}">
                <a16:creationId xmlns:a16="http://schemas.microsoft.com/office/drawing/2014/main" id="{D2483081-1C7A-12E4-5277-AB36AC6E9CBD}"/>
              </a:ext>
            </a:extLst>
          </p:cNvPr>
          <p:cNvSpPr txBox="1">
            <a:spLocks/>
          </p:cNvSpPr>
          <p:nvPr/>
        </p:nvSpPr>
        <p:spPr>
          <a:xfrm>
            <a:off x="6704784" y="5514898"/>
            <a:ext cx="245172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Physicist Felix Bloch</a:t>
            </a:r>
          </a:p>
        </p:txBody>
      </p:sp>
    </p:spTree>
    <p:extLst>
      <p:ext uri="{BB962C8B-B14F-4D97-AF65-F5344CB8AC3E}">
        <p14:creationId xmlns:p14="http://schemas.microsoft.com/office/powerpoint/2010/main" val="1728868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B825E-F521-D834-F509-3B88DFFC0D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D5B86A-52E7-510E-33DF-2F207E43695B}"/>
              </a:ext>
            </a:extLst>
          </p:cNvPr>
          <p:cNvSpPr>
            <a:spLocks noGrp="1"/>
          </p:cNvSpPr>
          <p:nvPr>
            <p:ph type="title"/>
          </p:nvPr>
        </p:nvSpPr>
        <p:spPr/>
        <p:txBody>
          <a:bodyPr/>
          <a:lstStyle/>
          <a:p>
            <a:r>
              <a:rPr lang="en-US" dirty="0"/>
              <a:t>1952 – Nobel Prize </a:t>
            </a:r>
          </a:p>
        </p:txBody>
      </p:sp>
      <p:sp>
        <p:nvSpPr>
          <p:cNvPr id="3" name="Content Placeholder 2">
            <a:extLst>
              <a:ext uri="{FF2B5EF4-FFF2-40B4-BE49-F238E27FC236}">
                <a16:creationId xmlns:a16="http://schemas.microsoft.com/office/drawing/2014/main" id="{E1D9A772-5B04-2B4A-454F-3EBC4F915DB0}"/>
              </a:ext>
            </a:extLst>
          </p:cNvPr>
          <p:cNvSpPr>
            <a:spLocks noGrp="1"/>
          </p:cNvSpPr>
          <p:nvPr>
            <p:ph sz="quarter" idx="13"/>
          </p:nvPr>
        </p:nvSpPr>
        <p:spPr>
          <a:xfrm>
            <a:off x="338736" y="1058844"/>
            <a:ext cx="11853264" cy="4909124"/>
          </a:xfrm>
        </p:spPr>
        <p:txBody>
          <a:bodyPr/>
          <a:lstStyle/>
          <a:p>
            <a:pPr marL="0" indent="0">
              <a:buNone/>
            </a:pPr>
            <a:r>
              <a:rPr lang="en-US" dirty="0"/>
              <a:t>The Nobel Prize in Physics is awarded jointly to Felix Bloch and Edward Mills Purcell for “their development of new methods for nuclear magnetic precision measurements and discoveries in connection therewith”.</a:t>
            </a:r>
          </a:p>
        </p:txBody>
      </p:sp>
      <p:sp>
        <p:nvSpPr>
          <p:cNvPr id="4" name="Slide Number Placeholder 3">
            <a:extLst>
              <a:ext uri="{FF2B5EF4-FFF2-40B4-BE49-F238E27FC236}">
                <a16:creationId xmlns:a16="http://schemas.microsoft.com/office/drawing/2014/main" id="{50BEBC50-FA87-6CDF-3A69-70E1E1CF4448}"/>
              </a:ext>
            </a:extLst>
          </p:cNvPr>
          <p:cNvSpPr>
            <a:spLocks noGrp="1"/>
          </p:cNvSpPr>
          <p:nvPr>
            <p:ph type="sldNum" sz="quarter" idx="12"/>
          </p:nvPr>
        </p:nvSpPr>
        <p:spPr/>
        <p:txBody>
          <a:bodyPr/>
          <a:lstStyle/>
          <a:p>
            <a:fld id="{9EA0BE3B-158A-4EDF-80DC-E394A0D1600F}" type="slidenum">
              <a:rPr lang="en-US" smtClean="0"/>
              <a:pPr/>
              <a:t>5</a:t>
            </a:fld>
            <a:endParaRPr lang="en-US" dirty="0"/>
          </a:p>
        </p:txBody>
      </p:sp>
      <p:pic>
        <p:nvPicPr>
          <p:cNvPr id="6" name="Picture 5">
            <a:extLst>
              <a:ext uri="{FF2B5EF4-FFF2-40B4-BE49-F238E27FC236}">
                <a16:creationId xmlns:a16="http://schemas.microsoft.com/office/drawing/2014/main" id="{14CDF25A-5467-C4A7-474E-2F5E1EF96EE4}"/>
              </a:ext>
            </a:extLst>
          </p:cNvPr>
          <p:cNvPicPr>
            <a:picLocks noChangeAspect="1"/>
          </p:cNvPicPr>
          <p:nvPr/>
        </p:nvPicPr>
        <p:blipFill>
          <a:blip r:embed="rId2"/>
          <a:stretch>
            <a:fillRect/>
          </a:stretch>
        </p:blipFill>
        <p:spPr>
          <a:xfrm>
            <a:off x="3740727" y="2399964"/>
            <a:ext cx="4686708" cy="3248643"/>
          </a:xfrm>
          <a:prstGeom prst="rect">
            <a:avLst/>
          </a:prstGeom>
        </p:spPr>
      </p:pic>
      <p:sp>
        <p:nvSpPr>
          <p:cNvPr id="5" name="Content Placeholder 2">
            <a:extLst>
              <a:ext uri="{FF2B5EF4-FFF2-40B4-BE49-F238E27FC236}">
                <a16:creationId xmlns:a16="http://schemas.microsoft.com/office/drawing/2014/main" id="{1073BE31-CE6A-2BC7-0BB2-6D49CA9BBC7B}"/>
              </a:ext>
            </a:extLst>
          </p:cNvPr>
          <p:cNvSpPr txBox="1">
            <a:spLocks/>
          </p:cNvSpPr>
          <p:nvPr/>
        </p:nvSpPr>
        <p:spPr>
          <a:xfrm>
            <a:off x="4396509" y="5681432"/>
            <a:ext cx="3744499"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2000" i="1" dirty="0"/>
          </a:p>
        </p:txBody>
      </p:sp>
      <p:sp>
        <p:nvSpPr>
          <p:cNvPr id="10" name="Content Placeholder 2">
            <a:extLst>
              <a:ext uri="{FF2B5EF4-FFF2-40B4-BE49-F238E27FC236}">
                <a16:creationId xmlns:a16="http://schemas.microsoft.com/office/drawing/2014/main" id="{801C6F74-1361-95FF-0E26-8A25776AD3F9}"/>
              </a:ext>
            </a:extLst>
          </p:cNvPr>
          <p:cNvSpPr txBox="1">
            <a:spLocks/>
          </p:cNvSpPr>
          <p:nvPr/>
        </p:nvSpPr>
        <p:spPr>
          <a:xfrm>
            <a:off x="3620155" y="5714257"/>
            <a:ext cx="5591772"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Ian Donald using the first ultrasound scanner</a:t>
            </a:r>
          </a:p>
        </p:txBody>
      </p:sp>
    </p:spTree>
    <p:extLst>
      <p:ext uri="{BB962C8B-B14F-4D97-AF65-F5344CB8AC3E}">
        <p14:creationId xmlns:p14="http://schemas.microsoft.com/office/powerpoint/2010/main" val="885160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C35F3-2224-E904-F6C7-C026B0902F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DAA673-FEF5-7534-DB16-FFADD44C3923}"/>
              </a:ext>
            </a:extLst>
          </p:cNvPr>
          <p:cNvSpPr>
            <a:spLocks noGrp="1"/>
          </p:cNvSpPr>
          <p:nvPr>
            <p:ph type="title"/>
          </p:nvPr>
        </p:nvSpPr>
        <p:spPr/>
        <p:txBody>
          <a:bodyPr/>
          <a:lstStyle/>
          <a:p>
            <a:r>
              <a:rPr lang="en-US" dirty="0"/>
              <a:t>1955 – Ultrasound for medical diagnosis </a:t>
            </a:r>
          </a:p>
        </p:txBody>
      </p:sp>
      <p:sp>
        <p:nvSpPr>
          <p:cNvPr id="3" name="Content Placeholder 2">
            <a:extLst>
              <a:ext uri="{FF2B5EF4-FFF2-40B4-BE49-F238E27FC236}">
                <a16:creationId xmlns:a16="http://schemas.microsoft.com/office/drawing/2014/main" id="{E07D7A07-5600-107B-4211-526F3E10515D}"/>
              </a:ext>
            </a:extLst>
          </p:cNvPr>
          <p:cNvSpPr>
            <a:spLocks noGrp="1"/>
          </p:cNvSpPr>
          <p:nvPr>
            <p:ph sz="quarter" idx="13"/>
          </p:nvPr>
        </p:nvSpPr>
        <p:spPr>
          <a:xfrm>
            <a:off x="338736" y="1058844"/>
            <a:ext cx="11560976" cy="4909124"/>
          </a:xfrm>
        </p:spPr>
        <p:txBody>
          <a:bodyPr/>
          <a:lstStyle/>
          <a:p>
            <a:pPr marL="0" indent="0">
              <a:buNone/>
            </a:pPr>
            <a:r>
              <a:rPr lang="en-US" dirty="0"/>
              <a:t>Ian Donald, a Scottish physician, begins to investigate the use of ultrasound to diagnose </a:t>
            </a:r>
            <a:r>
              <a:rPr lang="en-US" dirty="0" err="1"/>
              <a:t>gynaecological</a:t>
            </a:r>
            <a:r>
              <a:rPr lang="en-US" dirty="0"/>
              <a:t> patients.</a:t>
            </a:r>
          </a:p>
        </p:txBody>
      </p:sp>
      <p:sp>
        <p:nvSpPr>
          <p:cNvPr id="4" name="Slide Number Placeholder 3">
            <a:extLst>
              <a:ext uri="{FF2B5EF4-FFF2-40B4-BE49-F238E27FC236}">
                <a16:creationId xmlns:a16="http://schemas.microsoft.com/office/drawing/2014/main" id="{EA61F826-5BB9-D3FC-9974-4D30CB95CAF4}"/>
              </a:ext>
            </a:extLst>
          </p:cNvPr>
          <p:cNvSpPr>
            <a:spLocks noGrp="1"/>
          </p:cNvSpPr>
          <p:nvPr>
            <p:ph type="sldNum" sz="quarter" idx="12"/>
          </p:nvPr>
        </p:nvSpPr>
        <p:spPr/>
        <p:txBody>
          <a:bodyPr/>
          <a:lstStyle/>
          <a:p>
            <a:fld id="{9EA0BE3B-158A-4EDF-80DC-E394A0D1600F}" type="slidenum">
              <a:rPr lang="en-US" smtClean="0"/>
              <a:pPr/>
              <a:t>6</a:t>
            </a:fld>
            <a:endParaRPr lang="en-US" dirty="0"/>
          </a:p>
        </p:txBody>
      </p:sp>
      <p:pic>
        <p:nvPicPr>
          <p:cNvPr id="6" name="Picture 5">
            <a:extLst>
              <a:ext uri="{FF2B5EF4-FFF2-40B4-BE49-F238E27FC236}">
                <a16:creationId xmlns:a16="http://schemas.microsoft.com/office/drawing/2014/main" id="{313B6474-6BD7-576F-D8B3-69BEEA8CF8BA}"/>
              </a:ext>
            </a:extLst>
          </p:cNvPr>
          <p:cNvPicPr>
            <a:picLocks noChangeAspect="1"/>
          </p:cNvPicPr>
          <p:nvPr/>
        </p:nvPicPr>
        <p:blipFill>
          <a:blip r:embed="rId2"/>
          <a:stretch>
            <a:fillRect/>
          </a:stretch>
        </p:blipFill>
        <p:spPr>
          <a:xfrm>
            <a:off x="3802918" y="2061969"/>
            <a:ext cx="4632611" cy="3737187"/>
          </a:xfrm>
          <a:prstGeom prst="rect">
            <a:avLst/>
          </a:prstGeom>
        </p:spPr>
      </p:pic>
      <p:sp>
        <p:nvSpPr>
          <p:cNvPr id="5" name="Content Placeholder 2">
            <a:extLst>
              <a:ext uri="{FF2B5EF4-FFF2-40B4-BE49-F238E27FC236}">
                <a16:creationId xmlns:a16="http://schemas.microsoft.com/office/drawing/2014/main" id="{9844E4BA-91CE-CB4F-F77B-5C84E553A5DB}"/>
              </a:ext>
            </a:extLst>
          </p:cNvPr>
          <p:cNvSpPr txBox="1">
            <a:spLocks/>
          </p:cNvSpPr>
          <p:nvPr/>
        </p:nvSpPr>
        <p:spPr>
          <a:xfrm>
            <a:off x="5418354" y="5890396"/>
            <a:ext cx="1702882"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Ian Donald</a:t>
            </a:r>
          </a:p>
        </p:txBody>
      </p:sp>
    </p:spTree>
    <p:extLst>
      <p:ext uri="{BB962C8B-B14F-4D97-AF65-F5344CB8AC3E}">
        <p14:creationId xmlns:p14="http://schemas.microsoft.com/office/powerpoint/2010/main" val="2747379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12C2B-846E-0802-2BD5-AF699F48E4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1D69CC-74CA-1100-59DA-9A70CC2C3C6D}"/>
              </a:ext>
            </a:extLst>
          </p:cNvPr>
          <p:cNvSpPr>
            <a:spLocks noGrp="1"/>
          </p:cNvSpPr>
          <p:nvPr>
            <p:ph type="title"/>
          </p:nvPr>
        </p:nvSpPr>
        <p:spPr/>
        <p:txBody>
          <a:bodyPr/>
          <a:lstStyle/>
          <a:p>
            <a:r>
              <a:rPr lang="en-US" dirty="0"/>
              <a:t>1957 – </a:t>
            </a:r>
            <a:r>
              <a:rPr lang="en-US" dirty="0" err="1"/>
              <a:t>Fibre</a:t>
            </a:r>
            <a:r>
              <a:rPr lang="en-US" dirty="0"/>
              <a:t>-optic endoscope developed </a:t>
            </a:r>
          </a:p>
        </p:txBody>
      </p:sp>
      <p:sp>
        <p:nvSpPr>
          <p:cNvPr id="3" name="Content Placeholder 2">
            <a:extLst>
              <a:ext uri="{FF2B5EF4-FFF2-40B4-BE49-F238E27FC236}">
                <a16:creationId xmlns:a16="http://schemas.microsoft.com/office/drawing/2014/main" id="{59711AC7-60D9-125A-43FC-B3EC2C6E1719}"/>
              </a:ext>
            </a:extLst>
          </p:cNvPr>
          <p:cNvSpPr>
            <a:spLocks noGrp="1"/>
          </p:cNvSpPr>
          <p:nvPr>
            <p:ph sz="quarter" idx="13"/>
          </p:nvPr>
        </p:nvSpPr>
        <p:spPr>
          <a:xfrm>
            <a:off x="455695" y="1066196"/>
            <a:ext cx="11280609" cy="4909124"/>
          </a:xfrm>
        </p:spPr>
        <p:txBody>
          <a:bodyPr/>
          <a:lstStyle/>
          <a:p>
            <a:pPr marL="0" indent="0" algn="just">
              <a:buNone/>
            </a:pPr>
            <a:r>
              <a:rPr lang="en-US" dirty="0"/>
              <a:t>The first </a:t>
            </a:r>
            <a:r>
              <a:rPr lang="en-US" dirty="0" err="1"/>
              <a:t>fibre</a:t>
            </a:r>
            <a:r>
              <a:rPr lang="en-US" dirty="0"/>
              <a:t>-optic semi-flexible gastroscope is patented by gastroenterologist Basil </a:t>
            </a:r>
            <a:r>
              <a:rPr lang="en-US" dirty="0" err="1"/>
              <a:t>Hirschowitz</a:t>
            </a:r>
            <a:r>
              <a:rPr lang="en-US" dirty="0"/>
              <a:t> and co-workers at the University of Michigan. </a:t>
            </a:r>
          </a:p>
        </p:txBody>
      </p:sp>
      <p:sp>
        <p:nvSpPr>
          <p:cNvPr id="4" name="Slide Number Placeholder 3">
            <a:extLst>
              <a:ext uri="{FF2B5EF4-FFF2-40B4-BE49-F238E27FC236}">
                <a16:creationId xmlns:a16="http://schemas.microsoft.com/office/drawing/2014/main" id="{E232FDBA-0159-1F64-6023-E1F5930AAE2E}"/>
              </a:ext>
            </a:extLst>
          </p:cNvPr>
          <p:cNvSpPr>
            <a:spLocks noGrp="1"/>
          </p:cNvSpPr>
          <p:nvPr>
            <p:ph type="sldNum" sz="quarter" idx="12"/>
          </p:nvPr>
        </p:nvSpPr>
        <p:spPr/>
        <p:txBody>
          <a:bodyPr/>
          <a:lstStyle/>
          <a:p>
            <a:fld id="{9EA0BE3B-158A-4EDF-80DC-E394A0D1600F}" type="slidenum">
              <a:rPr lang="en-US" smtClean="0"/>
              <a:pPr/>
              <a:t>7</a:t>
            </a:fld>
            <a:endParaRPr lang="en-US" dirty="0"/>
          </a:p>
        </p:txBody>
      </p:sp>
      <p:pic>
        <p:nvPicPr>
          <p:cNvPr id="8" name="Picture 7">
            <a:extLst>
              <a:ext uri="{FF2B5EF4-FFF2-40B4-BE49-F238E27FC236}">
                <a16:creationId xmlns:a16="http://schemas.microsoft.com/office/drawing/2014/main" id="{9C839A22-338A-46C1-7603-F7F848607BF6}"/>
              </a:ext>
            </a:extLst>
          </p:cNvPr>
          <p:cNvPicPr>
            <a:picLocks noChangeAspect="1"/>
          </p:cNvPicPr>
          <p:nvPr/>
        </p:nvPicPr>
        <p:blipFill>
          <a:blip r:embed="rId2"/>
          <a:stretch>
            <a:fillRect/>
          </a:stretch>
        </p:blipFill>
        <p:spPr>
          <a:xfrm>
            <a:off x="3962092" y="2422821"/>
            <a:ext cx="4267816" cy="3196263"/>
          </a:xfrm>
          <a:prstGeom prst="rect">
            <a:avLst/>
          </a:prstGeom>
        </p:spPr>
      </p:pic>
      <p:sp>
        <p:nvSpPr>
          <p:cNvPr id="9" name="Content Placeholder 2">
            <a:extLst>
              <a:ext uri="{FF2B5EF4-FFF2-40B4-BE49-F238E27FC236}">
                <a16:creationId xmlns:a16="http://schemas.microsoft.com/office/drawing/2014/main" id="{AA1015E0-5108-B6B8-432B-9EBCED3E74F7}"/>
              </a:ext>
            </a:extLst>
          </p:cNvPr>
          <p:cNvSpPr txBox="1">
            <a:spLocks/>
          </p:cNvSpPr>
          <p:nvPr/>
        </p:nvSpPr>
        <p:spPr>
          <a:xfrm>
            <a:off x="4396509" y="5681432"/>
            <a:ext cx="3744499"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vi-VN" sz="2000" i="1" dirty="0"/>
              <a:t>Flexible fiber-optic gastroscope</a:t>
            </a:r>
            <a:endParaRPr lang="en-US" sz="2000" i="1" dirty="0"/>
          </a:p>
        </p:txBody>
      </p:sp>
    </p:spTree>
    <p:extLst>
      <p:ext uri="{BB962C8B-B14F-4D97-AF65-F5344CB8AC3E}">
        <p14:creationId xmlns:p14="http://schemas.microsoft.com/office/powerpoint/2010/main" val="236913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4C39E-A54D-BB0F-1487-EB66923B4D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29A8A3-88E7-3867-1C6D-0E472F33C40C}"/>
              </a:ext>
            </a:extLst>
          </p:cNvPr>
          <p:cNvSpPr>
            <a:spLocks noGrp="1"/>
          </p:cNvSpPr>
          <p:nvPr>
            <p:ph type="title"/>
          </p:nvPr>
        </p:nvSpPr>
        <p:spPr/>
        <p:txBody>
          <a:bodyPr/>
          <a:lstStyle/>
          <a:p>
            <a:r>
              <a:rPr lang="en-US" dirty="0"/>
              <a:t>1958 – Ultrasound research published </a:t>
            </a:r>
          </a:p>
        </p:txBody>
      </p:sp>
      <p:sp>
        <p:nvSpPr>
          <p:cNvPr id="3" name="Content Placeholder 2">
            <a:extLst>
              <a:ext uri="{FF2B5EF4-FFF2-40B4-BE49-F238E27FC236}">
                <a16:creationId xmlns:a16="http://schemas.microsoft.com/office/drawing/2014/main" id="{4B785241-FB11-442D-9B07-1622FBA9E5D8}"/>
              </a:ext>
            </a:extLst>
          </p:cNvPr>
          <p:cNvSpPr>
            <a:spLocks noGrp="1"/>
          </p:cNvSpPr>
          <p:nvPr>
            <p:ph sz="quarter" idx="13"/>
          </p:nvPr>
        </p:nvSpPr>
        <p:spPr>
          <a:xfrm>
            <a:off x="292289" y="1583751"/>
            <a:ext cx="5157824" cy="4909124"/>
          </a:xfrm>
        </p:spPr>
        <p:txBody>
          <a:bodyPr/>
          <a:lstStyle/>
          <a:p>
            <a:pPr marL="0" indent="0" algn="just">
              <a:buNone/>
            </a:pPr>
            <a:r>
              <a:rPr lang="en-US" dirty="0"/>
              <a:t>Ian Donald publishes his defining paper on medical diagnostic ultrasound. He then turns his attention to the use of ultrasound in obstetrics and in investigating the growth of the </a:t>
            </a:r>
            <a:r>
              <a:rPr lang="en-US" dirty="0" err="1"/>
              <a:t>foetus</a:t>
            </a:r>
            <a:r>
              <a:rPr lang="en-US" dirty="0"/>
              <a:t> during pregnancy. </a:t>
            </a:r>
          </a:p>
        </p:txBody>
      </p:sp>
      <p:sp>
        <p:nvSpPr>
          <p:cNvPr id="4" name="Slide Number Placeholder 3">
            <a:extLst>
              <a:ext uri="{FF2B5EF4-FFF2-40B4-BE49-F238E27FC236}">
                <a16:creationId xmlns:a16="http://schemas.microsoft.com/office/drawing/2014/main" id="{23B0B9FE-C20B-8223-29C1-1A562F027D26}"/>
              </a:ext>
            </a:extLst>
          </p:cNvPr>
          <p:cNvSpPr>
            <a:spLocks noGrp="1"/>
          </p:cNvSpPr>
          <p:nvPr>
            <p:ph type="sldNum" sz="quarter" idx="12"/>
          </p:nvPr>
        </p:nvSpPr>
        <p:spPr/>
        <p:txBody>
          <a:bodyPr/>
          <a:lstStyle/>
          <a:p>
            <a:fld id="{9EA0BE3B-158A-4EDF-80DC-E394A0D1600F}" type="slidenum">
              <a:rPr lang="en-US" smtClean="0"/>
              <a:pPr/>
              <a:t>8</a:t>
            </a:fld>
            <a:endParaRPr lang="en-US" dirty="0"/>
          </a:p>
        </p:txBody>
      </p:sp>
      <p:pic>
        <p:nvPicPr>
          <p:cNvPr id="6" name="Picture 5">
            <a:extLst>
              <a:ext uri="{FF2B5EF4-FFF2-40B4-BE49-F238E27FC236}">
                <a16:creationId xmlns:a16="http://schemas.microsoft.com/office/drawing/2014/main" id="{7B4BA3FF-7106-4C7B-4BEE-52A5AB03F45D}"/>
              </a:ext>
            </a:extLst>
          </p:cNvPr>
          <p:cNvPicPr>
            <a:picLocks noChangeAspect="1"/>
          </p:cNvPicPr>
          <p:nvPr/>
        </p:nvPicPr>
        <p:blipFill>
          <a:blip r:embed="rId2"/>
          <a:stretch>
            <a:fillRect/>
          </a:stretch>
        </p:blipFill>
        <p:spPr>
          <a:xfrm>
            <a:off x="5709920" y="1058843"/>
            <a:ext cx="5985318" cy="4552767"/>
          </a:xfrm>
          <a:prstGeom prst="rect">
            <a:avLst/>
          </a:prstGeom>
        </p:spPr>
      </p:pic>
      <p:sp>
        <p:nvSpPr>
          <p:cNvPr id="5" name="Content Placeholder 2">
            <a:extLst>
              <a:ext uri="{FF2B5EF4-FFF2-40B4-BE49-F238E27FC236}">
                <a16:creationId xmlns:a16="http://schemas.microsoft.com/office/drawing/2014/main" id="{68BBF594-83FB-1C7E-2D1D-AC39B581C6C9}"/>
              </a:ext>
            </a:extLst>
          </p:cNvPr>
          <p:cNvSpPr txBox="1">
            <a:spLocks/>
          </p:cNvSpPr>
          <p:nvPr/>
        </p:nvSpPr>
        <p:spPr>
          <a:xfrm>
            <a:off x="6328911" y="5689379"/>
            <a:ext cx="536632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Ian Donald using the first ultrasound scanner</a:t>
            </a:r>
          </a:p>
        </p:txBody>
      </p:sp>
    </p:spTree>
    <p:extLst>
      <p:ext uri="{BB962C8B-B14F-4D97-AF65-F5344CB8AC3E}">
        <p14:creationId xmlns:p14="http://schemas.microsoft.com/office/powerpoint/2010/main" val="2380234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3AA85-2AAE-E1C7-4CC7-C8E36ADF6A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35A495-04A4-5277-C57B-49E514DEE9B0}"/>
              </a:ext>
            </a:extLst>
          </p:cNvPr>
          <p:cNvSpPr>
            <a:spLocks noGrp="1"/>
          </p:cNvSpPr>
          <p:nvPr>
            <p:ph type="title"/>
          </p:nvPr>
        </p:nvSpPr>
        <p:spPr/>
        <p:txBody>
          <a:bodyPr/>
          <a:lstStyle/>
          <a:p>
            <a:r>
              <a:rPr lang="en-US" dirty="0"/>
              <a:t>1960 – First use of endoscope </a:t>
            </a:r>
          </a:p>
        </p:txBody>
      </p:sp>
      <p:sp>
        <p:nvSpPr>
          <p:cNvPr id="3" name="Content Placeholder 2">
            <a:extLst>
              <a:ext uri="{FF2B5EF4-FFF2-40B4-BE49-F238E27FC236}">
                <a16:creationId xmlns:a16="http://schemas.microsoft.com/office/drawing/2014/main" id="{8FEE72A4-0842-6543-C34B-F36943D38A87}"/>
              </a:ext>
            </a:extLst>
          </p:cNvPr>
          <p:cNvSpPr>
            <a:spLocks noGrp="1"/>
          </p:cNvSpPr>
          <p:nvPr>
            <p:ph sz="quarter" idx="13"/>
          </p:nvPr>
        </p:nvSpPr>
        <p:spPr>
          <a:xfrm>
            <a:off x="409856" y="2059853"/>
            <a:ext cx="6641184" cy="1526627"/>
          </a:xfrm>
        </p:spPr>
        <p:txBody>
          <a:bodyPr/>
          <a:lstStyle/>
          <a:p>
            <a:pPr marL="0" indent="0">
              <a:buNone/>
            </a:pPr>
            <a:r>
              <a:rPr lang="en-US" dirty="0"/>
              <a:t>The endoscope, now in commercial production, is used to examine the stomach of a patient.</a:t>
            </a:r>
          </a:p>
        </p:txBody>
      </p:sp>
      <p:sp>
        <p:nvSpPr>
          <p:cNvPr id="4" name="Slide Number Placeholder 3">
            <a:extLst>
              <a:ext uri="{FF2B5EF4-FFF2-40B4-BE49-F238E27FC236}">
                <a16:creationId xmlns:a16="http://schemas.microsoft.com/office/drawing/2014/main" id="{14C98388-1724-0551-448A-AF80F37FC290}"/>
              </a:ext>
            </a:extLst>
          </p:cNvPr>
          <p:cNvSpPr>
            <a:spLocks noGrp="1"/>
          </p:cNvSpPr>
          <p:nvPr>
            <p:ph type="sldNum" sz="quarter" idx="12"/>
          </p:nvPr>
        </p:nvSpPr>
        <p:spPr/>
        <p:txBody>
          <a:bodyPr/>
          <a:lstStyle/>
          <a:p>
            <a:fld id="{9EA0BE3B-158A-4EDF-80DC-E394A0D1600F}" type="slidenum">
              <a:rPr lang="en-US" smtClean="0"/>
              <a:pPr/>
              <a:t>9</a:t>
            </a:fld>
            <a:endParaRPr lang="en-US" dirty="0"/>
          </a:p>
        </p:txBody>
      </p:sp>
      <p:pic>
        <p:nvPicPr>
          <p:cNvPr id="6" name="Picture 5">
            <a:extLst>
              <a:ext uri="{FF2B5EF4-FFF2-40B4-BE49-F238E27FC236}">
                <a16:creationId xmlns:a16="http://schemas.microsoft.com/office/drawing/2014/main" id="{78A2FE28-CF39-B240-B578-3F53F26BCC01}"/>
              </a:ext>
            </a:extLst>
          </p:cNvPr>
          <p:cNvPicPr>
            <a:picLocks noChangeAspect="1"/>
          </p:cNvPicPr>
          <p:nvPr/>
        </p:nvPicPr>
        <p:blipFill>
          <a:blip r:embed="rId2"/>
          <a:stretch>
            <a:fillRect/>
          </a:stretch>
        </p:blipFill>
        <p:spPr>
          <a:xfrm>
            <a:off x="6807200" y="1127760"/>
            <a:ext cx="4142551" cy="4553181"/>
          </a:xfrm>
          <a:prstGeom prst="rect">
            <a:avLst/>
          </a:prstGeom>
        </p:spPr>
      </p:pic>
      <p:sp>
        <p:nvSpPr>
          <p:cNvPr id="5" name="Content Placeholder 2">
            <a:extLst>
              <a:ext uri="{FF2B5EF4-FFF2-40B4-BE49-F238E27FC236}">
                <a16:creationId xmlns:a16="http://schemas.microsoft.com/office/drawing/2014/main" id="{911B8A4B-C952-2875-53BB-C694788B02EF}"/>
              </a:ext>
            </a:extLst>
          </p:cNvPr>
          <p:cNvSpPr txBox="1">
            <a:spLocks/>
          </p:cNvSpPr>
          <p:nvPr/>
        </p:nvSpPr>
        <p:spPr>
          <a:xfrm>
            <a:off x="6807200" y="5730817"/>
            <a:ext cx="5366327" cy="587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000" i="1" dirty="0"/>
              <a:t>Stomach examination using an endoscope</a:t>
            </a:r>
          </a:p>
        </p:txBody>
      </p:sp>
    </p:spTree>
    <p:extLst>
      <p:ext uri="{BB962C8B-B14F-4D97-AF65-F5344CB8AC3E}">
        <p14:creationId xmlns:p14="http://schemas.microsoft.com/office/powerpoint/2010/main" val="31340991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TotalTime>
  <Words>667</Words>
  <Application>Microsoft Office PowerPoint</Application>
  <PresentationFormat>Widescreen</PresentationFormat>
  <Paragraphs>81</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Lato</vt:lpstr>
      <vt:lpstr>Office Theme</vt:lpstr>
      <vt:lpstr>PowerPoint Presentation</vt:lpstr>
      <vt:lpstr>PowerPoint Presentation</vt:lpstr>
      <vt:lpstr>January 1896 – First use of X-rays</vt:lpstr>
      <vt:lpstr>1946 – Nuclear Magnetic Resonance</vt:lpstr>
      <vt:lpstr>1952 – Nobel Prize </vt:lpstr>
      <vt:lpstr>1955 – Ultrasound for medical diagnosis </vt:lpstr>
      <vt:lpstr>1957 – Fibre-optic endoscope developed </vt:lpstr>
      <vt:lpstr>1958 – Ultrasound research published </vt:lpstr>
      <vt:lpstr>1960 – First use of endoscope </vt:lpstr>
      <vt:lpstr>1967 – CT scanning conceived </vt:lpstr>
      <vt:lpstr>Early 1970s – NMR cancer detection </vt:lpstr>
      <vt:lpstr>1971 – First CT scan of patient’s brain</vt:lpstr>
      <vt:lpstr>1973 – First MRI images produced </vt:lpstr>
      <vt:lpstr>1974 – PET camera developed </vt:lpstr>
      <vt:lpstr>3  July 1977 – First human MRI body scan </vt:lpstr>
      <vt:lpstr>3 July 1979 – Nobel Prize</vt:lpstr>
      <vt:lpstr>Early 1980s – MRI in hospitals </vt:lpstr>
      <vt:lpstr>1990s – Prenatal ultrasound becomes routine </vt:lpstr>
      <vt:lpstr>2000 – Medical invention of the year</vt:lpstr>
      <vt:lpstr>2012 – International Day of Radiology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Phong TT &amp; QTTH</dc:creator>
  <cp:lastModifiedBy>Phương Lê Thu</cp:lastModifiedBy>
  <cp:revision>15</cp:revision>
  <dcterms:created xsi:type="dcterms:W3CDTF">2021-05-28T04:32:29Z</dcterms:created>
  <dcterms:modified xsi:type="dcterms:W3CDTF">2025-08-17T16:34:00Z</dcterms:modified>
</cp:coreProperties>
</file>