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310" r:id="rId3"/>
    <p:sldId id="257" r:id="rId4"/>
    <p:sldId id="311" r:id="rId5"/>
    <p:sldId id="314" r:id="rId6"/>
    <p:sldId id="308" r:id="rId7"/>
    <p:sldId id="309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2034"/>
    <a:srgbClr val="8F302C"/>
    <a:srgbClr val="9A1A2A"/>
    <a:srgbClr val="FDE6E6"/>
    <a:srgbClr val="FFFFFF"/>
    <a:srgbClr val="C82136"/>
    <a:srgbClr val="003366"/>
    <a:srgbClr val="FED3D2"/>
    <a:srgbClr val="0037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09" autoAdjust="0"/>
    <p:restoredTop sz="94660"/>
  </p:normalViewPr>
  <p:slideViewPr>
    <p:cSldViewPr snapToGrid="0">
      <p:cViewPr varScale="1">
        <p:scale>
          <a:sx n="66" d="100"/>
          <a:sy n="66" d="100"/>
        </p:scale>
        <p:origin x="38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45424-6BAC-416C-8F6C-5F9DE854A36B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4D737-83BD-4FDE-8CF3-8BC01E7FC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33702-C25A-40B9-9167-54BAA79B29B0}" type="datetimeFigureOut">
              <a:rPr lang="en-US" smtClean="0"/>
              <a:t>8/18/2025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FC7A4-3D1B-482D-8C9D-7642A2CE30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58E92B09-5AF4-4E86-A8BE-E866F0E2C017}" type="datetime1">
              <a:rPr lang="en-US" smtClean="0"/>
              <a:t>8/18/2025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B3ACFEBC-8634-4116-B617-2BE5C2034C2C}" type="datetime1">
              <a:rPr lang="en-US" smtClean="0"/>
              <a:t>8/18/2025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8"/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9:……………………………………..</a:t>
            </a:r>
          </a:p>
        </p:txBody>
      </p:sp>
      <p:sp>
        <p:nvSpPr>
          <p:cNvPr id="12" name="Chart Placeholder 9"/>
          <p:cNvSpPr>
            <a:spLocks noGrp="1"/>
          </p:cNvSpPr>
          <p:nvPr>
            <p:ph type="chart" sz="quarter" idx="13" hasCustomPrompt="1"/>
          </p:nvPr>
        </p:nvSpPr>
        <p:spPr>
          <a:xfrm>
            <a:off x="330201" y="1406769"/>
            <a:ext cx="5765800" cy="4655894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6238875" y="1414463"/>
            <a:ext cx="5445125" cy="4656137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928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2F65D4C-DEE4-4C7B-91C4-D6D57A523E98}" type="datetime1">
              <a:rPr lang="en-US" smtClean="0"/>
              <a:t>8/18/2025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4"/>
          <p:cNvSpPr>
            <a:spLocks noGrp="1"/>
          </p:cNvSpPr>
          <p:nvPr>
            <p:ph type="title" hasCustomPrompt="1"/>
          </p:nvPr>
        </p:nvSpPr>
        <p:spPr>
          <a:xfrm>
            <a:off x="3788898" y="2461846"/>
            <a:ext cx="4614203" cy="1934307"/>
          </a:xfrm>
          <a:prstGeom prst="rect">
            <a:avLst/>
          </a:prstGeom>
        </p:spPr>
        <p:txBody>
          <a:bodyPr/>
          <a:lstStyle>
            <a:lvl1pPr algn="ctr">
              <a:defRPr sz="4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F70EAA40-3A53-4A3D-924A-D38F1059C7D5}" type="datetime1">
              <a:rPr lang="en-US" smtClean="0"/>
              <a:t>8/18/2025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1:……………………………………..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8736" y="1058844"/>
            <a:ext cx="11514528" cy="4909124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B3ACFEBC-8634-4116-B617-2BE5C2034C2C}" type="datetime1">
              <a:rPr lang="en-US" smtClean="0"/>
              <a:t>8/18/2025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8"/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2:……………………………………..</a:t>
            </a:r>
          </a:p>
        </p:txBody>
      </p:sp>
      <p:sp>
        <p:nvSpPr>
          <p:cNvPr id="12" name="Chart Placeholder 9"/>
          <p:cNvSpPr>
            <a:spLocks noGrp="1"/>
          </p:cNvSpPr>
          <p:nvPr>
            <p:ph type="chart" sz="quarter" idx="13" hasCustomPrompt="1"/>
          </p:nvPr>
        </p:nvSpPr>
        <p:spPr>
          <a:xfrm>
            <a:off x="330201" y="1406769"/>
            <a:ext cx="5765800" cy="4655894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6238875" y="1414463"/>
            <a:ext cx="5445125" cy="4656137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8"/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3:……………………………………..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37539" y="1032510"/>
            <a:ext cx="11515725" cy="4938713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CDB0C24-DFE0-41C5-B02D-FC32F5C22F7C}" type="datetime1">
              <a:rPr lang="en-US" smtClean="0"/>
              <a:t>8/18/2025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19A9EFEF-A194-4819-82D7-1112425D0E86}" type="datetime1">
              <a:rPr lang="en-US" smtClean="0"/>
              <a:t>8/18/2025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8"/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4:……………………………………..</a:t>
            </a:r>
          </a:p>
        </p:txBody>
      </p:sp>
      <p:sp>
        <p:nvSpPr>
          <p:cNvPr id="11" name="Chart Placeholder 14"/>
          <p:cNvSpPr>
            <a:spLocks noGrp="1"/>
          </p:cNvSpPr>
          <p:nvPr>
            <p:ph type="chart" sz="quarter" idx="13" hasCustomPrompt="1"/>
          </p:nvPr>
        </p:nvSpPr>
        <p:spPr>
          <a:xfrm>
            <a:off x="338736" y="1406525"/>
            <a:ext cx="5757264" cy="4670425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2" name="Table Placeholder 16"/>
          <p:cNvSpPr>
            <a:spLocks noGrp="1"/>
          </p:cNvSpPr>
          <p:nvPr>
            <p:ph type="tbl" sz="quarter" idx="14" hasCustomPrompt="1"/>
          </p:nvPr>
        </p:nvSpPr>
        <p:spPr>
          <a:xfrm>
            <a:off x="6210300" y="1392239"/>
            <a:ext cx="5592763" cy="4684712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Table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EEBFCEF3-2DDE-476B-8A96-303EC557333C}" type="datetime1">
              <a:rPr lang="en-US" smtClean="0"/>
              <a:t>8/18/2025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3"/>
          </p:nvPr>
        </p:nvSpPr>
        <p:spPr>
          <a:xfrm>
            <a:off x="4558372" y="1248325"/>
            <a:ext cx="7391400" cy="5205412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8"/>
          <p:cNvSpPr>
            <a:spLocks noGrp="1"/>
          </p:cNvSpPr>
          <p:nvPr>
            <p:ph type="title" hasCustomPrompt="1"/>
          </p:nvPr>
        </p:nvSpPr>
        <p:spPr>
          <a:xfrm>
            <a:off x="4558372" y="404265"/>
            <a:ext cx="7391400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5:……………………………………..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8"/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6:……………………………………..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37539" y="1032510"/>
            <a:ext cx="11515725" cy="4938713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CDB0C24-DFE0-41C5-B02D-FC32F5C22F7C}" type="datetime1">
              <a:rPr lang="en-US" smtClean="0"/>
              <a:t>8/18/2025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B3ACFEBC-8634-4116-B617-2BE5C2034C2C}" type="datetime1">
              <a:rPr lang="en-US" smtClean="0"/>
              <a:t>8/18/2025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8"/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7:……………………………………..</a:t>
            </a:r>
          </a:p>
        </p:txBody>
      </p:sp>
      <p:sp>
        <p:nvSpPr>
          <p:cNvPr id="12" name="Chart Placeholder 9"/>
          <p:cNvSpPr>
            <a:spLocks noGrp="1"/>
          </p:cNvSpPr>
          <p:nvPr>
            <p:ph type="chart" sz="quarter" idx="13" hasCustomPrompt="1"/>
          </p:nvPr>
        </p:nvSpPr>
        <p:spPr>
          <a:xfrm>
            <a:off x="330201" y="1406769"/>
            <a:ext cx="5765800" cy="4655894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Chart</a:t>
            </a:r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6238875" y="1414463"/>
            <a:ext cx="5445125" cy="4656137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8"/>
          <p:cNvSpPr>
            <a:spLocks noGrp="1"/>
          </p:cNvSpPr>
          <p:nvPr>
            <p:ph type="title" hasCustomPrompt="1"/>
          </p:nvPr>
        </p:nvSpPr>
        <p:spPr>
          <a:xfrm>
            <a:off x="338736" y="112543"/>
            <a:ext cx="11514528" cy="436098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Title 8:……………………………………..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37539" y="1032510"/>
            <a:ext cx="11515725" cy="4938713"/>
          </a:xfrm>
          <a:prstGeom prst="rect">
            <a:avLst/>
          </a:prstGeom>
        </p:spPr>
        <p:txBody>
          <a:bodyPr/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6006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CDB0C24-DFE0-41C5-B02D-FC32F5C22F7C}" type="datetime1">
              <a:rPr lang="en-US" smtClean="0"/>
              <a:t>8/18/2025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6006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6511" y="64928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00376F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9EA0BE3B-158A-4EDF-80DC-E394A0D16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0073" y="130724"/>
            <a:ext cx="2171854" cy="436098"/>
          </a:xfrm>
        </p:spPr>
        <p:txBody>
          <a:bodyPr/>
          <a:lstStyle/>
          <a:p>
            <a:r>
              <a:rPr lang="en-US" dirty="0"/>
              <a:t>ABOUT 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BE3B-158A-4EDF-80DC-E394A0D1600F}" type="slidenum">
              <a:rPr lang="en-US" smtClean="0"/>
              <a:t>2</a:t>
            </a:fld>
            <a:endParaRPr lang="en-US" dirty="0"/>
          </a:p>
        </p:txBody>
      </p:sp>
      <p:pic>
        <p:nvPicPr>
          <p:cNvPr id="17412" name="Picture 4" descr="Có thể là hình ảnh về văn bản cho biết 'TRƯỜNG TRƯỜNG THPT CHUYÊN NGUYỄN TẤT THÀNH LÀO LÀOCAI CAI'">
            <a:extLst>
              <a:ext uri="{FF2B5EF4-FFF2-40B4-BE49-F238E27FC236}">
                <a16:creationId xmlns:a16="http://schemas.microsoft.com/office/drawing/2014/main" id="{8AFF9E7F-AFFF-4BA0-98F4-1DD0E03E9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387" y="1193167"/>
            <a:ext cx="2187043" cy="218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>
            <a:extLst>
              <a:ext uri="{FF2B5EF4-FFF2-40B4-BE49-F238E27FC236}">
                <a16:creationId xmlns:a16="http://schemas.microsoft.com/office/drawing/2014/main" id="{EF0B4528-F41D-4B54-AE22-19ED4B8AF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387" y="3838652"/>
            <a:ext cx="4922083" cy="200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8" name="Picture 10" descr="Không có mô tả ảnh.">
            <a:extLst>
              <a:ext uri="{FF2B5EF4-FFF2-40B4-BE49-F238E27FC236}">
                <a16:creationId xmlns:a16="http://schemas.microsoft.com/office/drawing/2014/main" id="{340BC4F3-6863-4C93-8595-32B8C0535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731" y="1226186"/>
            <a:ext cx="2123029" cy="212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DC46BC-F5E9-4364-88A8-9A495D2963F8}"/>
              </a:ext>
            </a:extLst>
          </p:cNvPr>
          <p:cNvSpPr txBox="1"/>
          <p:nvPr/>
        </p:nvSpPr>
        <p:spPr>
          <a:xfrm>
            <a:off x="558799" y="1158244"/>
            <a:ext cx="2187043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203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2019 - 2021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082FAA-2C01-4F8A-ABB8-DFF190EBDA79}"/>
              </a:ext>
            </a:extLst>
          </p:cNvPr>
          <p:cNvSpPr txBox="1"/>
          <p:nvPr/>
        </p:nvSpPr>
        <p:spPr>
          <a:xfrm>
            <a:off x="558798" y="3611410"/>
            <a:ext cx="2187043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203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2021 - 2025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603881-9556-462D-A6A6-2B88754378BA}"/>
              </a:ext>
            </a:extLst>
          </p:cNvPr>
          <p:cNvSpPr txBox="1"/>
          <p:nvPr/>
        </p:nvSpPr>
        <p:spPr>
          <a:xfrm>
            <a:off x="558799" y="1682604"/>
            <a:ext cx="6165927" cy="1699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Nguyen Tat Thanh High School for the Gifted – Lao Cai</a:t>
            </a:r>
            <a:endParaRPr lang="en-US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Class: Mathematics and Informatics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Participated in organizing and coordinating school events</a:t>
            </a:r>
          </a:p>
          <a:p>
            <a:pPr>
              <a:lnSpc>
                <a:spcPct val="150000"/>
              </a:lnSpc>
            </a:pPr>
            <a:endParaRPr lang="en-US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2CDB40-3C72-4107-A2D6-F48A11135392}"/>
              </a:ext>
            </a:extLst>
          </p:cNvPr>
          <p:cNvSpPr txBox="1"/>
          <p:nvPr/>
        </p:nvSpPr>
        <p:spPr>
          <a:xfrm>
            <a:off x="558798" y="1682603"/>
            <a:ext cx="6165927" cy="1699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Nguyen Tat Thanh High School for the Gifted – Lao Cai</a:t>
            </a:r>
            <a:endParaRPr lang="en-US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Class: Mathematics and Informatics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Participated in organizing and coordinating school events</a:t>
            </a:r>
          </a:p>
          <a:p>
            <a:pPr>
              <a:lnSpc>
                <a:spcPct val="150000"/>
              </a:lnSpc>
            </a:pPr>
            <a:endParaRPr lang="en-US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5A3DDC-17EE-4C64-A8FB-534F2E45EF3B}"/>
              </a:ext>
            </a:extLst>
          </p:cNvPr>
          <p:cNvSpPr txBox="1"/>
          <p:nvPr/>
        </p:nvSpPr>
        <p:spPr>
          <a:xfrm>
            <a:off x="588618" y="4209916"/>
            <a:ext cx="6165927" cy="1284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Hanoi University of Science and Technology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Faculty: Engineering Physics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Majoring in Medical Physics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73FC9E-93D7-4158-ACE5-2FAB8BB3F7EF}"/>
              </a:ext>
            </a:extLst>
          </p:cNvPr>
          <p:cNvSpPr txBox="1"/>
          <p:nvPr/>
        </p:nvSpPr>
        <p:spPr>
          <a:xfrm>
            <a:off x="6979920" y="5981857"/>
            <a:ext cx="510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Our slogan: </a:t>
            </a:r>
            <a:r>
              <a:rPr lang="en-US" i="1" dirty="0"/>
              <a:t>“</a:t>
            </a:r>
            <a:r>
              <a:rPr lang="en-US" i="1" dirty="0">
                <a:solidFill>
                  <a:srgbClr val="C00000"/>
                </a:solidFill>
              </a:rPr>
              <a:t>Physics</a:t>
            </a:r>
            <a:r>
              <a:rPr lang="en-US" i="1" dirty="0"/>
              <a:t> today, </a:t>
            </a:r>
            <a:r>
              <a:rPr lang="en-US" i="1" dirty="0">
                <a:solidFill>
                  <a:srgbClr val="C00000"/>
                </a:solidFill>
              </a:rPr>
              <a:t>engineering</a:t>
            </a:r>
            <a:r>
              <a:rPr lang="en-US" i="1" dirty="0"/>
              <a:t> tomorrow!”</a:t>
            </a:r>
          </a:p>
        </p:txBody>
      </p:sp>
      <p:sp>
        <p:nvSpPr>
          <p:cNvPr id="12" name="Arrow: Curved Left 11">
            <a:extLst>
              <a:ext uri="{FF2B5EF4-FFF2-40B4-BE49-F238E27FC236}">
                <a16:creationId xmlns:a16="http://schemas.microsoft.com/office/drawing/2014/main" id="{5F879C6D-ADB4-4692-A63A-850AB1F2D042}"/>
              </a:ext>
            </a:extLst>
          </p:cNvPr>
          <p:cNvSpPr/>
          <p:nvPr/>
        </p:nvSpPr>
        <p:spPr>
          <a:xfrm>
            <a:off x="11511280" y="5612525"/>
            <a:ext cx="388431" cy="3693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284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6634" y="331380"/>
            <a:ext cx="3174367" cy="952975"/>
          </a:xfrm>
          <a:prstGeom prst="rect">
            <a:avLst/>
          </a:prstGeom>
        </p:spPr>
      </p:pic>
      <p:sp>
        <p:nvSpPr>
          <p:cNvPr id="3" name="Title 6"/>
          <p:cNvSpPr txBox="1"/>
          <p:nvPr/>
        </p:nvSpPr>
        <p:spPr>
          <a:xfrm>
            <a:off x="386634" y="2561908"/>
            <a:ext cx="8237602" cy="19613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rgbClr val="C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10000"/>
              </a:lnSpc>
              <a:spcBef>
                <a:spcPts val="2400"/>
              </a:spcBef>
            </a:pPr>
            <a:r>
              <a:rPr lang="en-US" sz="3500" b="1" dirty="0">
                <a:solidFill>
                  <a:schemeClr val="tx1"/>
                </a:solidFill>
                <a:effectLst/>
              </a:rPr>
              <a:t>Brain Tumor Segmentation on MRI images by applying deep learning techniques</a:t>
            </a:r>
            <a:endParaRPr lang="en-US" sz="35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Title 6"/>
          <p:cNvSpPr txBox="1"/>
          <p:nvPr/>
        </p:nvSpPr>
        <p:spPr>
          <a:xfrm>
            <a:off x="386634" y="4401158"/>
            <a:ext cx="11048179" cy="8487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rgbClr val="C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200" b="0" dirty="0"/>
              <a:t>Student: 		</a:t>
            </a:r>
            <a:r>
              <a:rPr lang="en-US" sz="2200" b="0" dirty="0">
                <a:solidFill>
                  <a:schemeClr val="tx1"/>
                </a:solidFill>
              </a:rPr>
              <a:t>Nguyen Thuy Duong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BE3B-158A-4EDF-80DC-E394A0D1600F}" type="slidenum">
              <a:rPr lang="en-US" smtClean="0"/>
              <a:t>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F56DF58-74BB-4BC7-8A55-BB4DDE301E74}"/>
              </a:ext>
            </a:extLst>
          </p:cNvPr>
          <p:cNvSpPr txBox="1">
            <a:spLocks/>
          </p:cNvSpPr>
          <p:nvPr/>
        </p:nvSpPr>
        <p:spPr>
          <a:xfrm>
            <a:off x="386634" y="1608049"/>
            <a:ext cx="7386033" cy="12438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3600" b="1" dirty="0">
                <a:solidFill>
                  <a:srgbClr val="C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Topic Presentation: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5E4E1D-D072-41FF-9A63-FFB43B84A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1477" y="93292"/>
            <a:ext cx="5369045" cy="436098"/>
          </a:xfrm>
        </p:spPr>
        <p:txBody>
          <a:bodyPr/>
          <a:lstStyle/>
          <a:p>
            <a:r>
              <a:rPr lang="en-US" dirty="0"/>
              <a:t>Research Subjects and Methods</a:t>
            </a:r>
          </a:p>
        </p:txBody>
      </p:sp>
      <p:sp>
        <p:nvSpPr>
          <p:cNvPr id="17" name="Rectangle: Single Corner Snipped 16">
            <a:extLst>
              <a:ext uri="{FF2B5EF4-FFF2-40B4-BE49-F238E27FC236}">
                <a16:creationId xmlns:a16="http://schemas.microsoft.com/office/drawing/2014/main" id="{A7F58689-6CDC-4592-AABA-A3F3C15F6037}"/>
              </a:ext>
            </a:extLst>
          </p:cNvPr>
          <p:cNvSpPr/>
          <p:nvPr/>
        </p:nvSpPr>
        <p:spPr>
          <a:xfrm>
            <a:off x="0" y="981468"/>
            <a:ext cx="3564467" cy="400110"/>
          </a:xfrm>
          <a:prstGeom prst="snip1Rect">
            <a:avLst/>
          </a:prstGeom>
          <a:solidFill>
            <a:srgbClr val="9A1A2A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BraTS2020 Dataset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4735ABB-78AF-4388-B6F9-8465218B2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55985" y="1504498"/>
            <a:ext cx="9280025" cy="1924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4551ED-7B39-468B-AA26-984424C4E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55985" y="4015280"/>
            <a:ext cx="9280025" cy="186125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2F1338-275B-42C3-AC02-9DAFCBAAB673}"/>
              </a:ext>
            </a:extLst>
          </p:cNvPr>
          <p:cNvSpPr txBox="1"/>
          <p:nvPr/>
        </p:nvSpPr>
        <p:spPr>
          <a:xfrm>
            <a:off x="3556994" y="3429000"/>
            <a:ext cx="50780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Image sequences acquired from different pulse sequences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FBD0F4-C139-4BCC-B49F-525173962488}"/>
              </a:ext>
            </a:extLst>
          </p:cNvPr>
          <p:cNvSpPr txBox="1"/>
          <p:nvPr/>
        </p:nvSpPr>
        <p:spPr>
          <a:xfrm>
            <a:off x="4005137" y="5876532"/>
            <a:ext cx="41817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Label corresponding to a tumor subregion</a:t>
            </a:r>
          </a:p>
        </p:txBody>
      </p:sp>
    </p:spTree>
    <p:extLst>
      <p:ext uri="{BB962C8B-B14F-4D97-AF65-F5344CB8AC3E}">
        <p14:creationId xmlns:p14="http://schemas.microsoft.com/office/powerpoint/2010/main" val="410631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5E4E1D-D072-41FF-9A63-FFB43B84A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1477" y="93292"/>
            <a:ext cx="5369045" cy="436098"/>
          </a:xfrm>
        </p:spPr>
        <p:txBody>
          <a:bodyPr/>
          <a:lstStyle/>
          <a:p>
            <a:r>
              <a:rPr lang="en-US" dirty="0"/>
              <a:t>Research Subjects and Methods</a:t>
            </a:r>
          </a:p>
        </p:txBody>
      </p:sp>
      <p:sp>
        <p:nvSpPr>
          <p:cNvPr id="17" name="Rectangle: Single Corner Snipped 16">
            <a:extLst>
              <a:ext uri="{FF2B5EF4-FFF2-40B4-BE49-F238E27FC236}">
                <a16:creationId xmlns:a16="http://schemas.microsoft.com/office/drawing/2014/main" id="{A7F58689-6CDC-4592-AABA-A3F3C15F6037}"/>
              </a:ext>
            </a:extLst>
          </p:cNvPr>
          <p:cNvSpPr/>
          <p:nvPr/>
        </p:nvSpPr>
        <p:spPr>
          <a:xfrm>
            <a:off x="292065" y="956547"/>
            <a:ext cx="3564467" cy="400110"/>
          </a:xfrm>
          <a:prstGeom prst="snip1Rect">
            <a:avLst/>
          </a:prstGeom>
          <a:solidFill>
            <a:srgbClr val="9A1A2A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Crop Region of Interest (ROI)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61BF9A-4509-41E6-B35C-F40FEF579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65" y="1428969"/>
            <a:ext cx="3564468" cy="4455584"/>
          </a:xfrm>
          <a:prstGeom prst="rect">
            <a:avLst/>
          </a:prstGeom>
        </p:spPr>
      </p:pic>
      <p:sp>
        <p:nvSpPr>
          <p:cNvPr id="11" name="Rectangle: Single Corner Snipped 10">
            <a:extLst>
              <a:ext uri="{FF2B5EF4-FFF2-40B4-BE49-F238E27FC236}">
                <a16:creationId xmlns:a16="http://schemas.microsoft.com/office/drawing/2014/main" id="{1AB10D3D-90C6-49AF-8127-72E60C53FCB5}"/>
              </a:ext>
            </a:extLst>
          </p:cNvPr>
          <p:cNvSpPr/>
          <p:nvPr/>
        </p:nvSpPr>
        <p:spPr>
          <a:xfrm>
            <a:off x="4097158" y="956547"/>
            <a:ext cx="3660763" cy="400110"/>
          </a:xfrm>
          <a:prstGeom prst="snip1Rect">
            <a:avLst/>
          </a:prstGeom>
          <a:solidFill>
            <a:srgbClr val="9A1A2A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Image Intensity Standardization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7B2DD37B-20F4-49B9-BE56-458E81D6A5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1253693"/>
              </p:ext>
            </p:extLst>
          </p:nvPr>
        </p:nvGraphicFramePr>
        <p:xfrm>
          <a:off x="4593768" y="1490175"/>
          <a:ext cx="2763837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7" name="Equation" r:id="rId4" imgW="2764599" imgH="851900" progId="Equation.DSMT4">
                  <p:embed/>
                </p:oleObj>
              </mc:Choice>
              <mc:Fallback>
                <p:oleObj name="Equation" r:id="rId4" imgW="2764599" imgH="8519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7B2DD37B-20F4-49B9-BE56-458E81D6A5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93768" y="1490175"/>
                        <a:ext cx="2763837" cy="852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: Single Corner Snipped 12">
            <a:extLst>
              <a:ext uri="{FF2B5EF4-FFF2-40B4-BE49-F238E27FC236}">
                <a16:creationId xmlns:a16="http://schemas.microsoft.com/office/drawing/2014/main" id="{F18C4C0A-BF74-4544-A1EF-0760C7F171C4}"/>
              </a:ext>
            </a:extLst>
          </p:cNvPr>
          <p:cNvSpPr/>
          <p:nvPr/>
        </p:nvSpPr>
        <p:spPr>
          <a:xfrm>
            <a:off x="4097158" y="2594449"/>
            <a:ext cx="3660763" cy="724963"/>
          </a:xfrm>
          <a:prstGeom prst="snip1Rect">
            <a:avLst/>
          </a:prstGeom>
          <a:solidFill>
            <a:srgbClr val="9A1A2A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r>
              <a:rPr lang="en-US" b="1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Contrast Limited Adaptive Histogram Equalization</a:t>
            </a:r>
          </a:p>
        </p:txBody>
      </p:sp>
      <p:sp>
        <p:nvSpPr>
          <p:cNvPr id="8" name="Rectangle: Single Corner Snipped 7">
            <a:extLst>
              <a:ext uri="{FF2B5EF4-FFF2-40B4-BE49-F238E27FC236}">
                <a16:creationId xmlns:a16="http://schemas.microsoft.com/office/drawing/2014/main" id="{94DBB9FE-C51F-4BB9-8401-8053480159F0}"/>
              </a:ext>
            </a:extLst>
          </p:cNvPr>
          <p:cNvSpPr/>
          <p:nvPr/>
        </p:nvSpPr>
        <p:spPr>
          <a:xfrm>
            <a:off x="4097158" y="4843858"/>
            <a:ext cx="3660763" cy="400110"/>
          </a:xfrm>
          <a:prstGeom prst="snip1Rect">
            <a:avLst/>
          </a:prstGeom>
          <a:solidFill>
            <a:srgbClr val="9A1A2A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Data Augmentation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CD526E-578C-4B19-9B68-ED4BBBAC7ECE}"/>
              </a:ext>
            </a:extLst>
          </p:cNvPr>
          <p:cNvSpPr txBox="1"/>
          <p:nvPr/>
        </p:nvSpPr>
        <p:spPr>
          <a:xfrm>
            <a:off x="4193454" y="5367092"/>
            <a:ext cx="356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Geometric Transformations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Intensity Transformations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E9A503-28DE-4EF8-99CE-AFB5D28080E9}"/>
              </a:ext>
            </a:extLst>
          </p:cNvPr>
          <p:cNvSpPr txBox="1"/>
          <p:nvPr/>
        </p:nvSpPr>
        <p:spPr>
          <a:xfrm>
            <a:off x="4193454" y="3452930"/>
            <a:ext cx="3564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Enhance local contrast, improve lesion visibility, without losing information in abnormal bright/dark regions.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18CC8C-89D4-485F-BB31-644E30E22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97134" y="871299"/>
            <a:ext cx="4018663" cy="1388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522853-F865-4DE4-8514-CC3A42FC3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97134" y="2342662"/>
            <a:ext cx="4017957" cy="1388687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8B82DF7-98F8-4409-9114-FA7A4411827E}"/>
              </a:ext>
            </a:extLst>
          </p:cNvPr>
          <p:cNvSpPr txBox="1"/>
          <p:nvPr/>
        </p:nvSpPr>
        <p:spPr>
          <a:xfrm>
            <a:off x="8344190" y="4048892"/>
            <a:ext cx="35644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Concatenating T1ce and FLAIR into a two-channel input tensor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A50DFE-14ED-48C9-B35B-156A71176C08}"/>
              </a:ext>
            </a:extLst>
          </p:cNvPr>
          <p:cNvSpPr txBox="1"/>
          <p:nvPr/>
        </p:nvSpPr>
        <p:spPr>
          <a:xfrm>
            <a:off x="8344190" y="3709731"/>
            <a:ext cx="3323841" cy="339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Example of slices after preprocessing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806FC3-ADB8-47E1-A8C6-E1C217EB2CA4}"/>
              </a:ext>
            </a:extLst>
          </p:cNvPr>
          <p:cNvSpPr txBox="1"/>
          <p:nvPr/>
        </p:nvSpPr>
        <p:spPr>
          <a:xfrm>
            <a:off x="412377" y="5884553"/>
            <a:ext cx="3323841" cy="339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Example of slices after ROI</a:t>
            </a:r>
          </a:p>
        </p:txBody>
      </p:sp>
      <p:sp>
        <p:nvSpPr>
          <p:cNvPr id="19" name="Rectangle: Single Corner Snipped 18">
            <a:extLst>
              <a:ext uri="{FF2B5EF4-FFF2-40B4-BE49-F238E27FC236}">
                <a16:creationId xmlns:a16="http://schemas.microsoft.com/office/drawing/2014/main" id="{0CDFA48C-0B88-4072-99FB-648653F1C087}"/>
              </a:ext>
            </a:extLst>
          </p:cNvPr>
          <p:cNvSpPr/>
          <p:nvPr/>
        </p:nvSpPr>
        <p:spPr>
          <a:xfrm>
            <a:off x="8175728" y="4843858"/>
            <a:ext cx="3660763" cy="400110"/>
          </a:xfrm>
          <a:prstGeom prst="snip1Rect">
            <a:avLst/>
          </a:prstGeom>
          <a:solidFill>
            <a:srgbClr val="9A1A2A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Deep Learning Networks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7F0BF2B-EF3A-4F88-950A-CD2D4250F912}"/>
              </a:ext>
            </a:extLst>
          </p:cNvPr>
          <p:cNvSpPr txBox="1"/>
          <p:nvPr/>
        </p:nvSpPr>
        <p:spPr>
          <a:xfrm>
            <a:off x="4193454" y="5367825"/>
            <a:ext cx="356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Geometric Transformations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Intensity Transformations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55E2A7-53BF-4F8C-963B-7DE618A9C6A2}"/>
              </a:ext>
            </a:extLst>
          </p:cNvPr>
          <p:cNvSpPr txBox="1"/>
          <p:nvPr/>
        </p:nvSpPr>
        <p:spPr>
          <a:xfrm>
            <a:off x="8450624" y="5357254"/>
            <a:ext cx="3564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U-Net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Nested U-Net</a:t>
            </a:r>
          </a:p>
        </p:txBody>
      </p:sp>
    </p:spTree>
    <p:extLst>
      <p:ext uri="{BB962C8B-B14F-4D97-AF65-F5344CB8AC3E}">
        <p14:creationId xmlns:p14="http://schemas.microsoft.com/office/powerpoint/2010/main" val="2280586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0340" y="96896"/>
            <a:ext cx="4262140" cy="400110"/>
          </a:xfrm>
        </p:spPr>
        <p:txBody>
          <a:bodyPr/>
          <a:lstStyle/>
          <a:p>
            <a:pPr algn="ctr"/>
            <a:r>
              <a:rPr lang="en-US" dirty="0"/>
              <a:t>QUALITATIVE RESULTS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BE3B-158A-4EDF-80DC-E394A0D1600F}" type="slidenum">
              <a:rPr lang="en-US" smtClean="0"/>
              <a:t>6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E13932-562A-4680-BC0B-0A0C59FA05E1}"/>
              </a:ext>
            </a:extLst>
          </p:cNvPr>
          <p:cNvSpPr txBox="1"/>
          <p:nvPr/>
        </p:nvSpPr>
        <p:spPr>
          <a:xfrm>
            <a:off x="3047198" y="779091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U-NET++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89B5EAB-03D5-4AD0-AD34-2D7776432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551" y="1165425"/>
            <a:ext cx="8992816" cy="24607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A8D5BC-3980-40F7-8F34-B44E695F5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551" y="3643200"/>
            <a:ext cx="8992816" cy="24357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DB7BA2-79FC-4C6F-AA57-006641AE58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256" y="3949619"/>
            <a:ext cx="4186990" cy="212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419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BE3B-158A-4EDF-80DC-E394A0D1600F}" type="slidenum">
              <a:rPr lang="en-US" smtClean="0"/>
              <a:t>7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F36DF81-9583-4117-B17B-D2A731018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0340" y="96896"/>
            <a:ext cx="4262140" cy="400110"/>
          </a:xfrm>
        </p:spPr>
        <p:txBody>
          <a:bodyPr/>
          <a:lstStyle/>
          <a:p>
            <a:pPr algn="ctr"/>
            <a:r>
              <a:rPr lang="en-US" dirty="0"/>
              <a:t>QUALITATIVE RESULTS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DFA6C32-F835-4214-B3D8-1AB3C6F7732D}"/>
              </a:ext>
            </a:extLst>
          </p:cNvPr>
          <p:cNvSpPr txBox="1"/>
          <p:nvPr/>
        </p:nvSpPr>
        <p:spPr>
          <a:xfrm>
            <a:off x="3228070" y="748313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U-NET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7E870A8-C534-416A-B673-5A1464E0AA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674" y="3876249"/>
            <a:ext cx="4186990" cy="21292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BD284D9-5A39-49DC-B9A8-A004F1762F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30" y="1368952"/>
            <a:ext cx="8780679" cy="22760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2E18991-57A0-47C7-BE48-FBAAE568E4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31" y="3802880"/>
            <a:ext cx="8780679" cy="227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972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/>
          <p:cNvSpPr txBox="1"/>
          <p:nvPr/>
        </p:nvSpPr>
        <p:spPr>
          <a:xfrm>
            <a:off x="5605763" y="2869457"/>
            <a:ext cx="5422456" cy="9713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rgbClr val="C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sz="6000" dirty="0"/>
              <a:t>THANK YOU!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0BE3B-158A-4EDF-80DC-E394A0D1600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7515</TotalTime>
  <Words>209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Lato</vt:lpstr>
      <vt:lpstr>Office Theme</vt:lpstr>
      <vt:lpstr>Equation</vt:lpstr>
      <vt:lpstr>PowerPoint Presentation</vt:lpstr>
      <vt:lpstr>ABOUT ME</vt:lpstr>
      <vt:lpstr>PowerPoint Presentation</vt:lpstr>
      <vt:lpstr>Research Subjects and Methods</vt:lpstr>
      <vt:lpstr>Research Subjects and Methods</vt:lpstr>
      <vt:lpstr>QUALITATIVE RESULTS </vt:lpstr>
      <vt:lpstr>QUALITATIVE RESULTS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Phong TT &amp; QTTH</dc:creator>
  <cp:lastModifiedBy>Duong Thuy</cp:lastModifiedBy>
  <cp:revision>205</cp:revision>
  <dcterms:created xsi:type="dcterms:W3CDTF">2021-05-28T04:32:00Z</dcterms:created>
  <dcterms:modified xsi:type="dcterms:W3CDTF">2025-08-17T17:15:47Z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69702966B07F41EDA865B5A43D9BD08B_12</vt:lpwstr>
  </property>
  <property fmtid="{D5CDD505-2E9C-101B-9397-08002B2CF9AE}" pid="3" name="KSOProductBuildVer">
    <vt:lpwstr>1033-12.2.0.21546</vt:lpwstr>
  </property>
</Properties>
</file>