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89" r:id="rId3"/>
    <p:sldId id="317" r:id="rId4"/>
    <p:sldId id="318" r:id="rId5"/>
    <p:sldId id="319" r:id="rId6"/>
    <p:sldId id="320" r:id="rId7"/>
    <p:sldId id="32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003366"/>
    <a:srgbClr val="003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69804" autoAdjust="0"/>
  </p:normalViewPr>
  <p:slideViewPr>
    <p:cSldViewPr snapToGrid="0">
      <p:cViewPr varScale="1">
        <p:scale>
          <a:sx n="77" d="100"/>
          <a:sy n="77" d="100"/>
        </p:scale>
        <p:origin x="12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EAC724-B034-4F10-A9E8-56851A79B8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872BB-3892-4F66-9266-36ADB83FAD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45424-6BAC-416C-8F6C-5F9DE854A36B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CA138F-B9BA-4997-B3C2-DA8B17B6D5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E86FBF-0AC4-4904-8ED7-0BD6E9AC71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4D737-83BD-4FDE-8CF3-8BC01E7FC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737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33702-C25A-40B9-9167-54BAA79B29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C7A4-3D1B-482D-8C9D-7642A2CE3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265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morning doctors and medical physicists.</a:t>
            </a:r>
            <a:b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name is Trinh Huy Vu, and today I’m honored to present my graduation thesis titled:</a:t>
            </a:r>
            <a:b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“Evaluation of Conventional and Hypofractionated Treatment Protocols for Prostate Cancer Using the Biological Indices TCP and NTCP.”</a:t>
            </a:r>
            <a:b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research was conducted under the supervision of Dr. Pham Quang Trung.</a:t>
            </a:r>
            <a:endParaRPr lang="vi-V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46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4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8B9658-55D5-6351-FC0B-B36461FAF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6CAC25-955E-5060-028B-643EAF7CCE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FD9129-89A7-2D34-9119-BC97735A58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Iem</a:t>
            </a:r>
            <a:r>
              <a:rPr lang="en-US" dirty="0"/>
              <a:t> is the measured emission count rate after all other correction (e.g. normalization; scatter; randoms) and Ie is the actual emission count rate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6898A1-DF4A-FA48-EA86-F92F3E3A3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07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B7545-606F-1E7A-4209-BD89B451A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7773BC-5BAB-5DF5-B61F-F87E8D2D01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87BCE8-3363-89E5-F824-4560ED837E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Coincidence: 68Ge</a:t>
            </a:r>
          </a:p>
          <a:p>
            <a:r>
              <a:rPr lang="en-US" dirty="0"/>
              <a:t>Single: Cs173</a:t>
            </a:r>
          </a:p>
          <a:p>
            <a:endParaRPr lang="en-US" dirty="0"/>
          </a:p>
          <a:p>
            <a:r>
              <a:rPr lang="en-US" dirty="0"/>
              <a:t>How does the </a:t>
            </a:r>
            <a:r>
              <a:rPr lang="en-US" dirty="0" err="1"/>
              <a:t>radiotracker</a:t>
            </a:r>
            <a:r>
              <a:rPr lang="en-US" dirty="0"/>
              <a:t> inside but measure outside?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03E1EC-B5A8-97C8-52E6-93343811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3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A23D9-4DC8-202A-DBD5-3233E2A92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A218ED-0B96-72D2-72A4-125773361D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FCADA3-DFC6-E6F9-BDC6-BEA33C6FBD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vi-VN" dirty="0"/>
              <a:t>CT </a:t>
            </a:r>
            <a:r>
              <a:rPr lang="vi-VN" dirty="0" err="1"/>
              <a:t>provides</a:t>
            </a:r>
            <a:r>
              <a:rPr lang="vi-VN" dirty="0"/>
              <a:t> </a:t>
            </a:r>
            <a:r>
              <a:rPr lang="vi-VN" b="1" dirty="0" err="1"/>
              <a:t>high-quality</a:t>
            </a:r>
            <a:r>
              <a:rPr lang="vi-VN" b="1" dirty="0"/>
              <a:t> </a:t>
            </a:r>
            <a:r>
              <a:rPr lang="vi-VN" b="1" dirty="0" err="1"/>
              <a:t>anatomical</a:t>
            </a:r>
            <a:r>
              <a:rPr lang="vi-VN" b="1" dirty="0"/>
              <a:t> </a:t>
            </a:r>
            <a:r>
              <a:rPr lang="vi-VN" b="1" dirty="0" err="1"/>
              <a:t>data</a:t>
            </a:r>
            <a:r>
              <a:rPr lang="vi-VN" dirty="0"/>
              <a:t> </a:t>
            </a:r>
            <a:endParaRPr lang="en-US" b="1" dirty="0"/>
          </a:p>
          <a:p>
            <a:r>
              <a:rPr lang="vi-VN" dirty="0" err="1"/>
              <a:t>whole-body</a:t>
            </a:r>
            <a:r>
              <a:rPr lang="vi-VN" dirty="0"/>
              <a:t> CT &lt; 1 min </a:t>
            </a:r>
            <a:r>
              <a:rPr lang="vi-VN" dirty="0" err="1"/>
              <a:t>vs</a:t>
            </a:r>
            <a:r>
              <a:rPr lang="vi-VN" dirty="0"/>
              <a:t> ~20 min </a:t>
            </a:r>
            <a:r>
              <a:rPr lang="vi-VN" dirty="0" err="1"/>
              <a:t>for</a:t>
            </a:r>
            <a:r>
              <a:rPr lang="vi-VN" dirty="0"/>
              <a:t> </a:t>
            </a:r>
            <a:r>
              <a:rPr lang="vi-VN" dirty="0" err="1"/>
              <a:t>transmission</a:t>
            </a:r>
            <a:r>
              <a:rPr lang="vi-VN" dirty="0"/>
              <a:t> </a:t>
            </a:r>
            <a:r>
              <a:rPr lang="vi-VN" dirty="0" err="1"/>
              <a:t>scans</a:t>
            </a:r>
            <a:r>
              <a:rPr lang="vi-VN" dirty="0"/>
              <a:t>.</a:t>
            </a:r>
          </a:p>
          <a:p>
            <a:endParaRPr lang="vi-VN" dirty="0"/>
          </a:p>
          <a:p>
            <a:r>
              <a:rPr lang="vi-VN" dirty="0" err="1"/>
              <a:t>Convert</a:t>
            </a:r>
            <a:r>
              <a:rPr lang="vi-VN" dirty="0"/>
              <a:t> </a:t>
            </a:r>
            <a:r>
              <a:rPr lang="vi-VN" b="1" dirty="0"/>
              <a:t>HU → </a:t>
            </a:r>
            <a:r>
              <a:rPr lang="el-GR" b="1" dirty="0"/>
              <a:t>μ(511 </a:t>
            </a:r>
            <a:r>
              <a:rPr lang="vi-VN" b="1" dirty="0" err="1"/>
              <a:t>keV</a:t>
            </a:r>
            <a:r>
              <a:rPr lang="vi-VN" b="1" dirty="0"/>
              <a:t>)</a:t>
            </a:r>
            <a:r>
              <a:rPr lang="vi-VN" dirty="0"/>
              <a:t> </a:t>
            </a:r>
            <a:r>
              <a:rPr lang="vi-VN" dirty="0" err="1"/>
              <a:t>using</a:t>
            </a:r>
            <a:r>
              <a:rPr lang="vi-VN" dirty="0"/>
              <a:t> </a:t>
            </a:r>
            <a:r>
              <a:rPr lang="vi-VN" b="1" dirty="0" err="1"/>
              <a:t>bilinear</a:t>
            </a:r>
            <a:r>
              <a:rPr lang="vi-VN" b="1" dirty="0"/>
              <a:t> </a:t>
            </a:r>
            <a:r>
              <a:rPr lang="vi-VN" b="1" dirty="0" err="1"/>
              <a:t>transformation</a:t>
            </a:r>
            <a:r>
              <a:rPr lang="vi-VN" dirty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 you don’t want to do CT scan for each time you take a PET so…</a:t>
            </a:r>
          </a:p>
          <a:p>
            <a:endParaRPr lang="en-US" dirty="0"/>
          </a:p>
          <a:p>
            <a:r>
              <a:rPr lang="en-US" dirty="0"/>
              <a:t>Some new approaches</a:t>
            </a:r>
          </a:p>
          <a:p>
            <a:r>
              <a:rPr lang="vi-VN" dirty="0"/>
              <a:t>Lutetium-176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and in long axial field-of-view PET scanners, </a:t>
            </a:r>
          </a:p>
          <a:p>
            <a:r>
              <a:rPr lang="en-US" dirty="0"/>
              <a:t>Use this intrinsic background as a </a:t>
            </a:r>
            <a:r>
              <a:rPr lang="en-US" b="1" dirty="0"/>
              <a:t>built-in transmission source</a:t>
            </a:r>
            <a:r>
              <a:rPr lang="en-US" dirty="0"/>
              <a:t>.</a:t>
            </a:r>
          </a:p>
          <a:p>
            <a:r>
              <a:rPr lang="en-US" dirty="0"/>
              <a:t>Apply </a:t>
            </a:r>
            <a:r>
              <a:rPr lang="en-US" b="1" dirty="0"/>
              <a:t>deep learning (CNNs)</a:t>
            </a:r>
            <a:r>
              <a:rPr lang="en-US" dirty="0"/>
              <a:t> to enhance and match CT-like quality.</a:t>
            </a:r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F081A-5031-72E1-AF80-C745CE87E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2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84345-53D2-1E95-CA25-862AF739C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02D5AE-6291-6BA1-A44C-85130E28F4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A59E89-778D-F62C-FFBD-E640C1A3E1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vi-VN" dirty="0"/>
              <a:t>CT </a:t>
            </a:r>
            <a:r>
              <a:rPr lang="vi-VN" dirty="0" err="1"/>
              <a:t>provides</a:t>
            </a:r>
            <a:r>
              <a:rPr lang="vi-VN" dirty="0"/>
              <a:t> </a:t>
            </a:r>
            <a:r>
              <a:rPr lang="vi-VN" b="1" dirty="0" err="1"/>
              <a:t>high-quality</a:t>
            </a:r>
            <a:r>
              <a:rPr lang="vi-VN" b="1" dirty="0"/>
              <a:t> </a:t>
            </a:r>
            <a:r>
              <a:rPr lang="vi-VN" b="1" dirty="0" err="1"/>
              <a:t>anatomical</a:t>
            </a:r>
            <a:r>
              <a:rPr lang="vi-VN" b="1" dirty="0"/>
              <a:t> </a:t>
            </a:r>
            <a:r>
              <a:rPr lang="vi-VN" b="1" dirty="0" err="1"/>
              <a:t>data</a:t>
            </a:r>
            <a:r>
              <a:rPr lang="vi-VN" dirty="0"/>
              <a:t> </a:t>
            </a:r>
            <a:endParaRPr lang="en-US" b="1" dirty="0"/>
          </a:p>
          <a:p>
            <a:r>
              <a:rPr lang="vi-VN" dirty="0" err="1"/>
              <a:t>whole-body</a:t>
            </a:r>
            <a:r>
              <a:rPr lang="vi-VN" dirty="0"/>
              <a:t> CT &lt; 1 min </a:t>
            </a:r>
            <a:r>
              <a:rPr lang="vi-VN" dirty="0" err="1"/>
              <a:t>vs</a:t>
            </a:r>
            <a:r>
              <a:rPr lang="vi-VN" dirty="0"/>
              <a:t> ~20 min </a:t>
            </a:r>
            <a:r>
              <a:rPr lang="vi-VN" dirty="0" err="1"/>
              <a:t>for</a:t>
            </a:r>
            <a:r>
              <a:rPr lang="vi-VN" dirty="0"/>
              <a:t> </a:t>
            </a:r>
            <a:r>
              <a:rPr lang="vi-VN" dirty="0" err="1"/>
              <a:t>transmission</a:t>
            </a:r>
            <a:r>
              <a:rPr lang="vi-VN" dirty="0"/>
              <a:t> </a:t>
            </a:r>
            <a:r>
              <a:rPr lang="vi-VN" dirty="0" err="1"/>
              <a:t>scans</a:t>
            </a:r>
            <a:r>
              <a:rPr lang="vi-VN" dirty="0"/>
              <a:t>.</a:t>
            </a:r>
          </a:p>
          <a:p>
            <a:endParaRPr lang="vi-VN" dirty="0"/>
          </a:p>
          <a:p>
            <a:r>
              <a:rPr lang="vi-VN" dirty="0" err="1"/>
              <a:t>Convert</a:t>
            </a:r>
            <a:r>
              <a:rPr lang="vi-VN" dirty="0"/>
              <a:t> </a:t>
            </a:r>
            <a:r>
              <a:rPr lang="vi-VN" b="1" dirty="0"/>
              <a:t>HU → </a:t>
            </a:r>
            <a:r>
              <a:rPr lang="el-GR" b="1" dirty="0"/>
              <a:t>μ(511 </a:t>
            </a:r>
            <a:r>
              <a:rPr lang="vi-VN" b="1" dirty="0" err="1"/>
              <a:t>keV</a:t>
            </a:r>
            <a:r>
              <a:rPr lang="vi-VN" b="1" dirty="0"/>
              <a:t>)</a:t>
            </a:r>
            <a:r>
              <a:rPr lang="vi-VN" dirty="0"/>
              <a:t> </a:t>
            </a:r>
            <a:r>
              <a:rPr lang="vi-VN" dirty="0" err="1"/>
              <a:t>using</a:t>
            </a:r>
            <a:r>
              <a:rPr lang="vi-VN" dirty="0"/>
              <a:t> </a:t>
            </a:r>
            <a:r>
              <a:rPr lang="vi-VN" b="1" dirty="0" err="1"/>
              <a:t>bilinear</a:t>
            </a:r>
            <a:r>
              <a:rPr lang="vi-VN" b="1" dirty="0"/>
              <a:t> </a:t>
            </a:r>
            <a:r>
              <a:rPr lang="vi-VN" b="1" dirty="0" err="1"/>
              <a:t>transformation</a:t>
            </a:r>
            <a:r>
              <a:rPr lang="vi-VN" dirty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 you don’t want to do CT scan for each time you take a PET so…</a:t>
            </a:r>
          </a:p>
          <a:p>
            <a:endParaRPr lang="en-US" dirty="0"/>
          </a:p>
          <a:p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0D2917-81C5-5253-34CE-F0987C7AFE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48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27C79-F08A-4A09-3D8E-CDB0945A8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8920B2-DAAA-5D2A-BEDB-997D9BBCDC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06AA2F-E158-2DCF-1F29-734FFA135E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vi-VN" dirty="0"/>
              <a:t>CT </a:t>
            </a:r>
            <a:r>
              <a:rPr lang="vi-VN" dirty="0" err="1"/>
              <a:t>provides</a:t>
            </a:r>
            <a:r>
              <a:rPr lang="vi-VN" dirty="0"/>
              <a:t> </a:t>
            </a:r>
            <a:r>
              <a:rPr lang="vi-VN" b="1" dirty="0" err="1"/>
              <a:t>high-quality</a:t>
            </a:r>
            <a:r>
              <a:rPr lang="vi-VN" b="1" dirty="0"/>
              <a:t> </a:t>
            </a:r>
            <a:r>
              <a:rPr lang="vi-VN" b="1" dirty="0" err="1"/>
              <a:t>anatomical</a:t>
            </a:r>
            <a:r>
              <a:rPr lang="vi-VN" b="1" dirty="0"/>
              <a:t> </a:t>
            </a:r>
            <a:r>
              <a:rPr lang="vi-VN" b="1" dirty="0" err="1"/>
              <a:t>data</a:t>
            </a:r>
            <a:r>
              <a:rPr lang="vi-VN" dirty="0"/>
              <a:t> </a:t>
            </a:r>
            <a:endParaRPr lang="en-US" b="1" dirty="0"/>
          </a:p>
          <a:p>
            <a:r>
              <a:rPr lang="vi-VN" dirty="0" err="1"/>
              <a:t>whole-body</a:t>
            </a:r>
            <a:r>
              <a:rPr lang="vi-VN" dirty="0"/>
              <a:t> CT &lt; 1 min </a:t>
            </a:r>
            <a:r>
              <a:rPr lang="vi-VN" dirty="0" err="1"/>
              <a:t>vs</a:t>
            </a:r>
            <a:r>
              <a:rPr lang="vi-VN" dirty="0"/>
              <a:t> ~20 min </a:t>
            </a:r>
            <a:r>
              <a:rPr lang="vi-VN" dirty="0" err="1"/>
              <a:t>for</a:t>
            </a:r>
            <a:r>
              <a:rPr lang="vi-VN" dirty="0"/>
              <a:t> </a:t>
            </a:r>
            <a:r>
              <a:rPr lang="vi-VN" dirty="0" err="1"/>
              <a:t>transmission</a:t>
            </a:r>
            <a:r>
              <a:rPr lang="vi-VN" dirty="0"/>
              <a:t> </a:t>
            </a:r>
            <a:r>
              <a:rPr lang="vi-VN" dirty="0" err="1"/>
              <a:t>scans</a:t>
            </a:r>
            <a:r>
              <a:rPr lang="vi-VN" dirty="0"/>
              <a:t>.</a:t>
            </a:r>
          </a:p>
          <a:p>
            <a:endParaRPr lang="vi-VN" dirty="0"/>
          </a:p>
          <a:p>
            <a:r>
              <a:rPr lang="vi-VN" dirty="0" err="1"/>
              <a:t>Convert</a:t>
            </a:r>
            <a:r>
              <a:rPr lang="vi-VN" dirty="0"/>
              <a:t> </a:t>
            </a:r>
            <a:r>
              <a:rPr lang="vi-VN" b="1" dirty="0"/>
              <a:t>HU → </a:t>
            </a:r>
            <a:r>
              <a:rPr lang="el-GR" b="1" dirty="0"/>
              <a:t>μ(511 </a:t>
            </a:r>
            <a:r>
              <a:rPr lang="vi-VN" b="1" dirty="0" err="1"/>
              <a:t>keV</a:t>
            </a:r>
            <a:r>
              <a:rPr lang="vi-VN" b="1" dirty="0"/>
              <a:t>)</a:t>
            </a:r>
            <a:r>
              <a:rPr lang="vi-VN" dirty="0"/>
              <a:t> </a:t>
            </a:r>
            <a:r>
              <a:rPr lang="vi-VN" dirty="0" err="1"/>
              <a:t>using</a:t>
            </a:r>
            <a:r>
              <a:rPr lang="vi-VN" dirty="0"/>
              <a:t> </a:t>
            </a:r>
            <a:r>
              <a:rPr lang="vi-VN" b="1" dirty="0" err="1"/>
              <a:t>bilinear</a:t>
            </a:r>
            <a:r>
              <a:rPr lang="vi-VN" b="1" dirty="0"/>
              <a:t> </a:t>
            </a:r>
            <a:r>
              <a:rPr lang="vi-VN" b="1" dirty="0" err="1"/>
              <a:t>transformation</a:t>
            </a:r>
            <a:r>
              <a:rPr lang="vi-VN" dirty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 you don’t want to do CT scan for each time you take a PET so…</a:t>
            </a:r>
          </a:p>
          <a:p>
            <a:endParaRPr lang="en-US" dirty="0"/>
          </a:p>
          <a:p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9311B-3446-6AFC-4063-9570F5D1C2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FC7A4-3D1B-482D-8C9D-7642A2CE30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2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6152509-8D0C-4712-AA81-AF54972C78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58E92B09-5AF4-4E86-A8BE-E866F0E2C017}" type="datetime1">
              <a:rPr lang="en-US" smtClean="0"/>
              <a:pPr/>
              <a:t>8/17/2025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9A90DE7-FAAB-4B91-AC83-B18850F1E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FD5971E-BD21-416C-BC2E-97EE0E09A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7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4B5929F-A28F-4256-A6B2-5D095331D0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B3ACFEBC-8634-4116-B617-2BE5C2034C2C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C2F339A-915E-4496-B889-28FBBAAD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28A2E5F-7F4D-4F39-A494-67088E80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FC0C4515-8106-49DA-9C06-E98AF81524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9:……………………………………..</a:t>
            </a:r>
          </a:p>
        </p:txBody>
      </p:sp>
      <p:sp>
        <p:nvSpPr>
          <p:cNvPr id="12" name="Chart Placeholder 9">
            <a:extLst>
              <a:ext uri="{FF2B5EF4-FFF2-40B4-BE49-F238E27FC236}">
                <a16:creationId xmlns:a16="http://schemas.microsoft.com/office/drawing/2014/main" id="{F49327FB-190B-40C4-9FC9-66F9F7D12317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30201" y="1406769"/>
            <a:ext cx="5765800" cy="465589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733EBCBB-E1FE-415C-8ED9-6D1F367484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38875" y="1414463"/>
            <a:ext cx="5445125" cy="465613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2620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21A061D-9F38-49ED-BAF8-8055D9FB97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2F65D4C-DEE4-4C7B-91C4-D6D57A523E98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90FAA6E-46AD-4366-8E80-2F5BEB7D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A5604C7-0828-446E-97CC-8D6162E69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81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033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4">
            <a:extLst>
              <a:ext uri="{FF2B5EF4-FFF2-40B4-BE49-F238E27FC236}">
                <a16:creationId xmlns:a16="http://schemas.microsoft.com/office/drawing/2014/main" id="{4C167836-5AFF-4757-AB55-39FD3BBF9D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88898" y="2461846"/>
            <a:ext cx="4614203" cy="1934307"/>
          </a:xfrm>
          <a:prstGeom prst="rect">
            <a:avLst/>
          </a:prstGeom>
        </p:spPr>
        <p:txBody>
          <a:bodyPr/>
          <a:lstStyle>
            <a:lvl1pPr algn="ctr">
              <a:defRPr sz="4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8152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0FC03-A82E-4B34-AE4B-8AC40A0CD5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F70EAA40-3A53-4A3D-924A-D38F1059C7D5}" type="datetime1">
              <a:rPr lang="en-US" smtClean="0"/>
              <a:pPr/>
              <a:t>8/17/2025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9FB7E-C73B-452D-861A-6C73FF59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33BD-32DD-483E-A597-B70529CBD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DEAFB3E9-4F5E-435C-B51A-CC5766A852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1:……………………………………..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C57778-6639-411E-9B4C-12D035AECE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8736" y="1058844"/>
            <a:ext cx="11514528" cy="490912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132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4B5929F-A28F-4256-A6B2-5D095331D0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B3ACFEBC-8634-4116-B617-2BE5C2034C2C}" type="datetime1">
              <a:rPr lang="en-US" smtClean="0"/>
              <a:pPr/>
              <a:t>8/17/2025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C2F339A-915E-4496-B889-28FBBAAD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28A2E5F-7F4D-4F39-A494-67088E80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FC0C4515-8106-49DA-9C06-E98AF81524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2:……………………………………..</a:t>
            </a:r>
          </a:p>
        </p:txBody>
      </p:sp>
      <p:sp>
        <p:nvSpPr>
          <p:cNvPr id="12" name="Chart Placeholder 9">
            <a:extLst>
              <a:ext uri="{FF2B5EF4-FFF2-40B4-BE49-F238E27FC236}">
                <a16:creationId xmlns:a16="http://schemas.microsoft.com/office/drawing/2014/main" id="{F49327FB-190B-40C4-9FC9-66F9F7D12317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30201" y="1406769"/>
            <a:ext cx="5765800" cy="465589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733EBCBB-E1FE-415C-8ED9-6D1F367484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38875" y="1414463"/>
            <a:ext cx="5445125" cy="465613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766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>
            <a:extLst>
              <a:ext uri="{FF2B5EF4-FFF2-40B4-BE49-F238E27FC236}">
                <a16:creationId xmlns:a16="http://schemas.microsoft.com/office/drawing/2014/main" id="{3E6AE9CF-41FF-46D0-BF7A-815E4777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3:……………………………………..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85E41C6-3987-4F5C-A750-35F5C730A5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539" y="1032510"/>
            <a:ext cx="11515725" cy="4938713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99BA7CA-DC84-4A35-BD8A-C14D58218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CDB0C24-DFE0-41C5-B02D-FC32F5C22F7C}" type="datetime1">
              <a:rPr lang="en-US" smtClean="0"/>
              <a:pPr/>
              <a:t>8/17/2025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1DCC345-F4E6-42D6-9173-88011D0E2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D82AFB1-CD7C-4710-A82A-F9FEE6DA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126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A78F82-82C6-4F07-B7D8-4A1219A1BB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19A9EFEF-A194-4819-82D7-1112425D0E86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041C72-5CA2-4523-9F1E-50662A327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AD6B24F-6759-4931-A1C4-77BA8AF7E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1CD850F7-B0EC-49AD-960D-051EAF5F36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4:……………………………………..</a:t>
            </a:r>
          </a:p>
        </p:txBody>
      </p:sp>
      <p:sp>
        <p:nvSpPr>
          <p:cNvPr id="11" name="Chart Placeholder 14">
            <a:extLst>
              <a:ext uri="{FF2B5EF4-FFF2-40B4-BE49-F238E27FC236}">
                <a16:creationId xmlns:a16="http://schemas.microsoft.com/office/drawing/2014/main" id="{4A80550F-98CB-400B-9D36-210A7AED20E8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38736" y="1406525"/>
            <a:ext cx="5757264" cy="4670425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2" name="Table Placeholder 16">
            <a:extLst>
              <a:ext uri="{FF2B5EF4-FFF2-40B4-BE49-F238E27FC236}">
                <a16:creationId xmlns:a16="http://schemas.microsoft.com/office/drawing/2014/main" id="{15345DA2-1E92-473D-9483-A24F87614F3D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10300" y="1392239"/>
            <a:ext cx="5592763" cy="4684712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3242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F1F29B1-F2F8-4527-A0B9-5A566F0DB5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EEBFCEF3-2DDE-476B-8A96-303EC557333C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1F89192-9608-4DA0-9D58-CE5D74F01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1300396-45C9-472A-AA37-70408F1C2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45B855E6-8413-49D5-929E-33A3B362751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58372" y="1248325"/>
            <a:ext cx="7391400" cy="5205412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AB6BBE52-BFE6-4B4F-95C1-25C2EB84A6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8372" y="404265"/>
            <a:ext cx="7391400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5:……………………………………..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411343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>
            <a:extLst>
              <a:ext uri="{FF2B5EF4-FFF2-40B4-BE49-F238E27FC236}">
                <a16:creationId xmlns:a16="http://schemas.microsoft.com/office/drawing/2014/main" id="{3E6AE9CF-41FF-46D0-BF7A-815E4777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6:……………………………………..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85E41C6-3987-4F5C-A750-35F5C730A5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539" y="1032510"/>
            <a:ext cx="11515725" cy="4938713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99BA7CA-DC84-4A35-BD8A-C14D58218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CDB0C24-DFE0-41C5-B02D-FC32F5C22F7C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1DCC345-F4E6-42D6-9173-88011D0E2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D82AFB1-CD7C-4710-A82A-F9FEE6DA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35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4B5929F-A28F-4256-A6B2-5D095331D0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B3ACFEBC-8634-4116-B617-2BE5C2034C2C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C2F339A-915E-4496-B889-28FBBAAD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28A2E5F-7F4D-4F39-A494-67088E80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FC0C4515-8106-49DA-9C06-E98AF81524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7:……………………………………..</a:t>
            </a:r>
          </a:p>
        </p:txBody>
      </p:sp>
      <p:sp>
        <p:nvSpPr>
          <p:cNvPr id="12" name="Chart Placeholder 9">
            <a:extLst>
              <a:ext uri="{FF2B5EF4-FFF2-40B4-BE49-F238E27FC236}">
                <a16:creationId xmlns:a16="http://schemas.microsoft.com/office/drawing/2014/main" id="{F49327FB-190B-40C4-9FC9-66F9F7D12317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30201" y="1406769"/>
            <a:ext cx="5765800" cy="465589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733EBCBB-E1FE-415C-8ED9-6D1F367484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38875" y="1414463"/>
            <a:ext cx="5445125" cy="465613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60585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>
            <a:extLst>
              <a:ext uri="{FF2B5EF4-FFF2-40B4-BE49-F238E27FC236}">
                <a16:creationId xmlns:a16="http://schemas.microsoft.com/office/drawing/2014/main" id="{3E6AE9CF-41FF-46D0-BF7A-815E4777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8:……………………………………..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85E41C6-3987-4F5C-A750-35F5C730A5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539" y="1032510"/>
            <a:ext cx="11515725" cy="4938713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99BA7CA-DC84-4A35-BD8A-C14D58218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CDB0C24-DFE0-41C5-B02D-FC32F5C22F7C}" type="datetime1">
              <a:rPr lang="en-US" smtClean="0"/>
              <a:pPr/>
              <a:t>8/17/2025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1DCC345-F4E6-42D6-9173-88011D0E2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D82AFB1-CD7C-4710-A82A-F9FEE6DA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3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54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5" r:id="rId5"/>
    <p:sldLayoutId id="2147483654" r:id="rId6"/>
    <p:sldLayoutId id="2147483660" r:id="rId7"/>
    <p:sldLayoutId id="2147483659" r:id="rId8"/>
    <p:sldLayoutId id="2147483658" r:id="rId9"/>
    <p:sldLayoutId id="2147483661" r:id="rId10"/>
    <p:sldLayoutId id="2147483656" r:id="rId11"/>
    <p:sldLayoutId id="2147483657" r:id="rId12"/>
    <p:sldLayoutId id="214748364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737FC17F-78B9-4DA3-B1E3-B6651CB17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6634" y="402720"/>
            <a:ext cx="3174367" cy="952975"/>
          </a:xfrm>
          <a:prstGeom prst="rect">
            <a:avLst/>
          </a:prstGeom>
        </p:spPr>
      </p:pic>
      <p:sp>
        <p:nvSpPr>
          <p:cNvPr id="13" name="CustomShape 1">
            <a:extLst>
              <a:ext uri="{FF2B5EF4-FFF2-40B4-BE49-F238E27FC236}">
                <a16:creationId xmlns:a16="http://schemas.microsoft.com/office/drawing/2014/main" id="{E9E7BE0F-8C4F-9807-531F-40DACBC18589}"/>
              </a:ext>
            </a:extLst>
          </p:cNvPr>
          <p:cNvSpPr/>
          <p:nvPr/>
        </p:nvSpPr>
        <p:spPr>
          <a:xfrm>
            <a:off x="700925" y="1649680"/>
            <a:ext cx="8251560" cy="84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14" name="CustomShape 2">
            <a:extLst>
              <a:ext uri="{FF2B5EF4-FFF2-40B4-BE49-F238E27FC236}">
                <a16:creationId xmlns:a16="http://schemas.microsoft.com/office/drawing/2014/main" id="{0F9B95BB-BB25-5682-3AF0-514BE8B5D949}"/>
              </a:ext>
            </a:extLst>
          </p:cNvPr>
          <p:cNvSpPr/>
          <p:nvPr/>
        </p:nvSpPr>
        <p:spPr>
          <a:xfrm>
            <a:off x="700925" y="2783320"/>
            <a:ext cx="6095520" cy="222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B974C5CC-3FE6-3376-7125-937A3DC9E48B}"/>
              </a:ext>
            </a:extLst>
          </p:cNvPr>
          <p:cNvSpPr txBox="1"/>
          <p:nvPr/>
        </p:nvSpPr>
        <p:spPr>
          <a:xfrm>
            <a:off x="386634" y="2186852"/>
            <a:ext cx="10067193" cy="84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5400" b="1" dirty="0">
                <a:solidFill>
                  <a:srgbClr val="C00000"/>
                </a:solidFill>
                <a:latin typeface="Lato" pitchFamily="34"/>
                <a:ea typeface="Lato" pitchFamily="34"/>
                <a:cs typeface="Lato" pitchFamily="34"/>
              </a:rPr>
              <a:t>ATTENUATION CORRECTION IN PET IMAGING</a:t>
            </a:r>
            <a:endParaRPr lang="en-US" sz="5400" b="1" i="0" u="none" strike="noStrike" kern="1200" cap="none" spc="0" baseline="0" dirty="0">
              <a:solidFill>
                <a:srgbClr val="C00000"/>
              </a:solidFill>
              <a:uFillTx/>
              <a:latin typeface="Lato" pitchFamily="34"/>
              <a:ea typeface="Lato" pitchFamily="34"/>
              <a:cs typeface="Lato" pitchFamily="34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8858AFB-A551-B190-D0D4-1DBBC1497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656963"/>
              </p:ext>
            </p:extLst>
          </p:nvPr>
        </p:nvGraphicFramePr>
        <p:xfrm>
          <a:off x="386634" y="4178148"/>
          <a:ext cx="8128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155">
                  <a:extLst>
                    <a:ext uri="{9D8B030D-6E8A-4147-A177-3AD203B41FA5}">
                      <a16:colId xmlns:a16="http://schemas.microsoft.com/office/drawing/2014/main" val="4287762495"/>
                    </a:ext>
                  </a:extLst>
                </a:gridCol>
                <a:gridCol w="6209845">
                  <a:extLst>
                    <a:ext uri="{9D8B030D-6E8A-4147-A177-3AD203B41FA5}">
                      <a16:colId xmlns:a16="http://schemas.microsoft.com/office/drawing/2014/main" val="2800312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>
                          <a:solidFill>
                            <a:schemeClr val="tx1"/>
                          </a:solidFill>
                          <a:latin typeface="Lato" panose="020F0502020204030203" pitchFamily="34" charset="0"/>
                        </a:rPr>
                        <a:t>Presenter: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>
                          <a:solidFill>
                            <a:schemeClr val="tx1"/>
                          </a:solidFill>
                          <a:latin typeface="Lato" panose="020F0502020204030203" pitchFamily="34" charset="0"/>
                        </a:rPr>
                        <a:t>Nguyen Minh Phuc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388045"/>
                  </a:ext>
                </a:extLst>
              </a:tr>
            </a:tbl>
          </a:graphicData>
        </a:graphic>
      </p:graphicFrame>
      <p:pic>
        <p:nvPicPr>
          <p:cNvPr id="6" name="Picture 5" descr="A city with lights and a river&#10;&#10;AI-generated content may be incorrect.">
            <a:extLst>
              <a:ext uri="{FF2B5EF4-FFF2-40B4-BE49-F238E27FC236}">
                <a16:creationId xmlns:a16="http://schemas.microsoft.com/office/drawing/2014/main" id="{17985B24-4896-FD83-1D5C-609EBBA732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962" y="-30268"/>
            <a:ext cx="7839038" cy="181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172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5D21E-44F6-10BA-E6A7-3EBEF20C6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C3A9623-41B9-28F2-D11A-C880BC2FE543}"/>
              </a:ext>
            </a:extLst>
          </p:cNvPr>
          <p:cNvSpPr txBox="1"/>
          <p:nvPr/>
        </p:nvSpPr>
        <p:spPr>
          <a:xfrm>
            <a:off x="11943184" y="6519983"/>
            <a:ext cx="49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vi-VN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9273360-2F4B-7F97-8D01-13DA9325DD7E}"/>
              </a:ext>
            </a:extLst>
          </p:cNvPr>
          <p:cNvSpPr/>
          <p:nvPr/>
        </p:nvSpPr>
        <p:spPr>
          <a:xfrm>
            <a:off x="248816" y="122265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endParaRPr lang="en-001" sz="2800" b="1" dirty="0">
              <a:solidFill>
                <a:schemeClr val="accent5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E27CC5-4192-757F-8CA0-BF4987C46895}"/>
              </a:ext>
            </a:extLst>
          </p:cNvPr>
          <p:cNvSpPr/>
          <p:nvPr/>
        </p:nvSpPr>
        <p:spPr>
          <a:xfrm>
            <a:off x="3382851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Principle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3495B99-4815-C8A9-0A73-3428FBD64DD9}"/>
              </a:ext>
            </a:extLst>
          </p:cNvPr>
          <p:cNvSpPr/>
          <p:nvPr/>
        </p:nvSpPr>
        <p:spPr>
          <a:xfrm>
            <a:off x="6516886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DCD975-912C-CC3F-1D9A-0D1164C189DF}"/>
              </a:ext>
            </a:extLst>
          </p:cNvPr>
          <p:cNvSpPr/>
          <p:nvPr/>
        </p:nvSpPr>
        <p:spPr>
          <a:xfrm>
            <a:off x="9650921" y="112732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Conclusion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66DB3BA-14EB-1021-94E0-9916F9670BE6}"/>
              </a:ext>
            </a:extLst>
          </p:cNvPr>
          <p:cNvSpPr/>
          <p:nvPr/>
        </p:nvSpPr>
        <p:spPr>
          <a:xfrm>
            <a:off x="5325268" y="2730974"/>
            <a:ext cx="2987040" cy="14264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Correction in PET</a:t>
            </a:r>
            <a:endParaRPr lang="en-001" sz="3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029BA4-856A-CF5D-755E-F855ECF2645E}"/>
              </a:ext>
            </a:extLst>
          </p:cNvPr>
          <p:cNvSpPr txBox="1"/>
          <p:nvPr/>
        </p:nvSpPr>
        <p:spPr>
          <a:xfrm>
            <a:off x="8312308" y="6416385"/>
            <a:ext cx="3729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Positron Emission Tomography - Basic Sciences</a:t>
            </a:r>
            <a:endParaRPr lang="vi-VN" sz="14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vi-VN" sz="14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1143111-A552-CDD3-EA57-5D1666917BE8}"/>
              </a:ext>
            </a:extLst>
          </p:cNvPr>
          <p:cNvSpPr/>
          <p:nvPr/>
        </p:nvSpPr>
        <p:spPr>
          <a:xfrm>
            <a:off x="5420194" y="5072292"/>
            <a:ext cx="2078121" cy="7725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Scatter corrections</a:t>
            </a:r>
            <a:endParaRPr lang="en-001" sz="2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6442DCF-9B95-CF16-4DC5-70DA87767A87}"/>
              </a:ext>
            </a:extLst>
          </p:cNvPr>
          <p:cNvSpPr/>
          <p:nvPr/>
        </p:nvSpPr>
        <p:spPr>
          <a:xfrm>
            <a:off x="5420194" y="1128783"/>
            <a:ext cx="2078120" cy="7725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Randoms corrections</a:t>
            </a:r>
            <a:endParaRPr lang="en-001" sz="2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120893C-6CF6-4928-BD5A-2CD6CC863A54}"/>
              </a:ext>
            </a:extLst>
          </p:cNvPr>
          <p:cNvSpPr/>
          <p:nvPr/>
        </p:nvSpPr>
        <p:spPr>
          <a:xfrm>
            <a:off x="8133343" y="1332018"/>
            <a:ext cx="2078120" cy="7725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Deadtime corrections</a:t>
            </a:r>
            <a:endParaRPr lang="en-001" sz="2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A93D3FD-F15A-7BB5-B3DB-746BC0742FDF}"/>
              </a:ext>
            </a:extLst>
          </p:cNvPr>
          <p:cNvSpPr/>
          <p:nvPr/>
        </p:nvSpPr>
        <p:spPr>
          <a:xfrm>
            <a:off x="8133343" y="4686006"/>
            <a:ext cx="2078120" cy="7725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Partial volume corrections</a:t>
            </a:r>
            <a:endParaRPr lang="en-001" sz="2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CD993D7-68E9-E300-F0E4-9B515B4A4D90}"/>
              </a:ext>
            </a:extLst>
          </p:cNvPr>
          <p:cNvSpPr/>
          <p:nvPr/>
        </p:nvSpPr>
        <p:spPr>
          <a:xfrm>
            <a:off x="9501208" y="3042714"/>
            <a:ext cx="2078120" cy="7725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Attenuation corrections</a:t>
            </a:r>
            <a:endParaRPr lang="en-001" sz="2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5A23CE2-067F-B284-F42B-D40BCF10B6F4}"/>
              </a:ext>
            </a:extLst>
          </p:cNvPr>
          <p:cNvSpPr/>
          <p:nvPr/>
        </p:nvSpPr>
        <p:spPr>
          <a:xfrm>
            <a:off x="9172403" y="2798376"/>
            <a:ext cx="2767038" cy="126124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9B1AEA9-C9C6-357A-003B-55F568FFD6D3}"/>
              </a:ext>
            </a:extLst>
          </p:cNvPr>
          <p:cNvCxnSpPr>
            <a:stCxn id="15" idx="0"/>
          </p:cNvCxnSpPr>
          <p:nvPr/>
        </p:nvCxnSpPr>
        <p:spPr>
          <a:xfrm>
            <a:off x="6818788" y="2730974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941742-269E-3765-B4D1-B834BEA77764}"/>
              </a:ext>
            </a:extLst>
          </p:cNvPr>
          <p:cNvCxnSpPr>
            <a:cxnSpLocks/>
            <a:stCxn id="15" idx="0"/>
            <a:endCxn id="23" idx="2"/>
          </p:cNvCxnSpPr>
          <p:nvPr/>
        </p:nvCxnSpPr>
        <p:spPr>
          <a:xfrm flipH="1" flipV="1">
            <a:off x="6459254" y="1901355"/>
            <a:ext cx="359534" cy="8296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43A5A74-81E2-C06C-81CD-336799A64710}"/>
              </a:ext>
            </a:extLst>
          </p:cNvPr>
          <p:cNvCxnSpPr>
            <a:cxnSpLocks/>
            <a:stCxn id="15" idx="7"/>
            <a:endCxn id="24" idx="2"/>
          </p:cNvCxnSpPr>
          <p:nvPr/>
        </p:nvCxnSpPr>
        <p:spPr>
          <a:xfrm flipV="1">
            <a:off x="7874866" y="2104590"/>
            <a:ext cx="1297537" cy="8352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76C4FFD-EA2A-98C3-7099-8B2A0649EFB3}"/>
              </a:ext>
            </a:extLst>
          </p:cNvPr>
          <p:cNvCxnSpPr>
            <a:cxnSpLocks/>
            <a:stCxn id="15" idx="6"/>
            <a:endCxn id="26" idx="1"/>
          </p:cNvCxnSpPr>
          <p:nvPr/>
        </p:nvCxnSpPr>
        <p:spPr>
          <a:xfrm flipV="1">
            <a:off x="8312308" y="3429000"/>
            <a:ext cx="1188900" cy="152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B17345D-DBCB-9C86-9263-5EA6CA57E553}"/>
              </a:ext>
            </a:extLst>
          </p:cNvPr>
          <p:cNvCxnSpPr>
            <a:cxnSpLocks/>
            <a:stCxn id="15" idx="5"/>
            <a:endCxn id="25" idx="0"/>
          </p:cNvCxnSpPr>
          <p:nvPr/>
        </p:nvCxnSpPr>
        <p:spPr>
          <a:xfrm>
            <a:off x="7874866" y="3948537"/>
            <a:ext cx="1297537" cy="7374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F36E715-9253-FA51-6E98-EB5438C984EB}"/>
              </a:ext>
            </a:extLst>
          </p:cNvPr>
          <p:cNvCxnSpPr>
            <a:cxnSpLocks/>
            <a:stCxn id="15" idx="4"/>
            <a:endCxn id="22" idx="0"/>
          </p:cNvCxnSpPr>
          <p:nvPr/>
        </p:nvCxnSpPr>
        <p:spPr>
          <a:xfrm flipH="1">
            <a:off x="6459255" y="4157438"/>
            <a:ext cx="359533" cy="9148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8" name="Picture 67" descr="A diagram of a pet scanner&#10;&#10;AI-generated content may be incorrect.">
            <a:extLst>
              <a:ext uri="{FF2B5EF4-FFF2-40B4-BE49-F238E27FC236}">
                <a16:creationId xmlns:a16="http://schemas.microsoft.com/office/drawing/2014/main" id="{80DD04F7-3437-8CF8-B4C9-474EECEBF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88" y="2286183"/>
            <a:ext cx="5135982" cy="27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2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CC555-F459-5C74-E33B-BE913DC0F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BAE866C-E0A2-A633-6E01-D31FE9852A9C}"/>
              </a:ext>
            </a:extLst>
          </p:cNvPr>
          <p:cNvSpPr txBox="1"/>
          <p:nvPr/>
        </p:nvSpPr>
        <p:spPr>
          <a:xfrm>
            <a:off x="11943184" y="6519983"/>
            <a:ext cx="49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vi-VN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92EFDB7-8988-56CB-4727-C7CF178118E7}"/>
              </a:ext>
            </a:extLst>
          </p:cNvPr>
          <p:cNvSpPr/>
          <p:nvPr/>
        </p:nvSpPr>
        <p:spPr>
          <a:xfrm>
            <a:off x="248816" y="122265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5BB940C-D0A7-C98C-8E76-1493E606D45F}"/>
              </a:ext>
            </a:extLst>
          </p:cNvPr>
          <p:cNvSpPr/>
          <p:nvPr/>
        </p:nvSpPr>
        <p:spPr>
          <a:xfrm>
            <a:off x="3382851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Principle</a:t>
            </a:r>
            <a:endParaRPr lang="en-001" sz="2800" b="1" dirty="0">
              <a:solidFill>
                <a:schemeClr val="accent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CA14E70-5CAA-9BAD-376C-EC1A0640589D}"/>
              </a:ext>
            </a:extLst>
          </p:cNvPr>
          <p:cNvSpPr/>
          <p:nvPr/>
        </p:nvSpPr>
        <p:spPr>
          <a:xfrm>
            <a:off x="6516886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450AF38-7105-4794-2B6D-68CB5EBD547A}"/>
              </a:ext>
            </a:extLst>
          </p:cNvPr>
          <p:cNvSpPr/>
          <p:nvPr/>
        </p:nvSpPr>
        <p:spPr>
          <a:xfrm>
            <a:off x="9650921" y="112732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Conclusion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3" name="Picture 12" descr="A diagram of a graph and a diagram of a graph&#10;&#10;AI-generated content may be incorrect.">
            <a:extLst>
              <a:ext uri="{FF2B5EF4-FFF2-40B4-BE49-F238E27FC236}">
                <a16:creationId xmlns:a16="http://schemas.microsoft.com/office/drawing/2014/main" id="{1738FE78-510E-8474-A649-39F40AACB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08" r="64164" b="22080"/>
          <a:stretch>
            <a:fillRect/>
          </a:stretch>
        </p:blipFill>
        <p:spPr>
          <a:xfrm>
            <a:off x="4923166" y="1256841"/>
            <a:ext cx="2528846" cy="669396"/>
          </a:xfrm>
          <a:prstGeom prst="rect">
            <a:avLst/>
          </a:prstGeom>
        </p:spPr>
      </p:pic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84463727-5123-58BD-EB11-8B568145ED3A}"/>
              </a:ext>
            </a:extLst>
          </p:cNvPr>
          <p:cNvCxnSpPr>
            <a:cxnSpLocks/>
          </p:cNvCxnSpPr>
          <p:nvPr/>
        </p:nvCxnSpPr>
        <p:spPr>
          <a:xfrm>
            <a:off x="6155547" y="2251771"/>
            <a:ext cx="3495373" cy="1075806"/>
          </a:xfrm>
          <a:prstGeom prst="bentConnector2">
            <a:avLst/>
          </a:prstGeom>
          <a:ln w="31750">
            <a:tailEnd type="triangle"/>
          </a:ln>
          <a:effectLst>
            <a:outerShdw blurRad="38100" dist="38100" dir="5400000" algn="ctr" rotWithShape="0">
              <a:srgbClr val="000000">
                <a:alpha val="2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B463203-2DC1-BFF1-E2F0-BD8709C83F2F}"/>
              </a:ext>
            </a:extLst>
          </p:cNvPr>
          <p:cNvCxnSpPr>
            <a:cxnSpLocks/>
          </p:cNvCxnSpPr>
          <p:nvPr/>
        </p:nvCxnSpPr>
        <p:spPr>
          <a:xfrm>
            <a:off x="6155547" y="1889774"/>
            <a:ext cx="0" cy="376285"/>
          </a:xfrm>
          <a:prstGeom prst="line">
            <a:avLst/>
          </a:prstGeom>
          <a:ln w="31750"/>
          <a:effectLst>
            <a:outerShdw blurRad="50800" dist="50800" dir="5400000" algn="ctr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1CF87BF1-209E-9CB6-E971-CA73EC20BAE7}"/>
              </a:ext>
            </a:extLst>
          </p:cNvPr>
          <p:cNvCxnSpPr>
            <a:cxnSpLocks/>
            <a:endCxn id="66" idx="0"/>
          </p:cNvCxnSpPr>
          <p:nvPr/>
        </p:nvCxnSpPr>
        <p:spPr>
          <a:xfrm rot="10800000" flipV="1">
            <a:off x="2882513" y="2248473"/>
            <a:ext cx="3273034" cy="895377"/>
          </a:xfrm>
          <a:prstGeom prst="bentConnector2">
            <a:avLst/>
          </a:prstGeom>
          <a:ln w="31750">
            <a:tailEnd type="triangle"/>
          </a:ln>
          <a:effectLst>
            <a:outerShdw blurRad="38100" dist="38100" dir="5400000" algn="ctr" rotWithShape="0">
              <a:srgbClr val="000000">
                <a:alpha val="2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EBE58AD-C336-B26C-F27E-F6836B0D746F}"/>
              </a:ext>
            </a:extLst>
          </p:cNvPr>
          <p:cNvSpPr txBox="1"/>
          <p:nvPr/>
        </p:nvSpPr>
        <p:spPr>
          <a:xfrm>
            <a:off x="1892952" y="1790106"/>
            <a:ext cx="2193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Old PET scans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DC58869-6C57-8131-28DF-063D05FC2534}"/>
              </a:ext>
            </a:extLst>
          </p:cNvPr>
          <p:cNvSpPr txBox="1"/>
          <p:nvPr/>
        </p:nvSpPr>
        <p:spPr>
          <a:xfrm>
            <a:off x="8478949" y="1776897"/>
            <a:ext cx="2781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Modern PET/CT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BC44954-675B-2EAF-70DD-61071652EE44}"/>
                  </a:ext>
                </a:extLst>
              </p:cNvPr>
              <p:cNvSpPr txBox="1"/>
              <p:nvPr/>
            </p:nvSpPr>
            <p:spPr>
              <a:xfrm>
                <a:off x="2049075" y="3143851"/>
                <a:ext cx="1666875" cy="6630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vi-VN" sz="2400" i="1" smtClean="0">
                        <a:latin typeface="Cambria Math" panose="02040503050406030204" pitchFamily="18" charset="0"/>
                      </a:rPr>
                      <m:t>𝐴𝐶𝐹</m:t>
                    </m:r>
                    <m:r>
                      <a:rPr lang="vi-VN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vi-VN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vi-VN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vi-VN" sz="240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vi-VN" sz="2400" i="1" smtClean="0">
                                <a:latin typeface="Cambria Math" panose="02040503050406030204" pitchFamily="18" charset="0"/>
                              </a:rPr>
                              <m:t>𝐵𝑠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vi-VN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vi-VN" sz="240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vi-VN" sz="2400" i="1" smtClean="0">
                                <a:latin typeface="Cambria Math" panose="02040503050406030204" pitchFamily="18" charset="0"/>
                              </a:rPr>
                              <m:t>𝑇𝑆</m:t>
                            </m:r>
                          </m:sub>
                        </m:sSub>
                      </m:den>
                    </m:f>
                  </m:oMath>
                </a14:m>
                <a:r>
                  <a:rPr lang="vi-VN" sz="2400" dirty="0"/>
                  <a:t>​​</a:t>
                </a:r>
                <a:endParaRPr lang="en-001" sz="2400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BC44954-675B-2EAF-70DD-61071652E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9075" y="3143851"/>
                <a:ext cx="1666875" cy="663002"/>
              </a:xfrm>
              <a:prstGeom prst="rect">
                <a:avLst/>
              </a:prstGeom>
              <a:blipFill>
                <a:blip r:embed="rId4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3031AF6-1B59-DA79-0B8C-23BD420372D6}"/>
                  </a:ext>
                </a:extLst>
              </p:cNvPr>
              <p:cNvSpPr txBox="1"/>
              <p:nvPr/>
            </p:nvSpPr>
            <p:spPr>
              <a:xfrm>
                <a:off x="8346992" y="3286839"/>
                <a:ext cx="2607855" cy="5200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vi-VN" sz="2400" i="1" smtClean="0">
                        <a:latin typeface="Cambria Math" panose="02040503050406030204" pitchFamily="18" charset="0"/>
                      </a:rPr>
                      <m:t>𝐴𝐶𝐹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vi-VN" sz="240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vi-VN" sz="2400" dirty="0" smtClean="0">
                            <a:latin typeface="Cambria Math" panose="02040503050406030204" pitchFamily="18" charset="0"/>
                          </a:rPr>
                          <m:t>ⅇ</m:t>
                        </m:r>
                      </m:e>
                      <m:sup>
                        <m:r>
                          <a:rPr lang="vi-VN" sz="2400" i="0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grow m:val="on"/>
                            <m:subHide m:val="on"/>
                            <m:supHide m:val="on"/>
                            <m:ctrlPr>
                              <a:rPr lang="vi-VN" sz="2400" i="1" dirty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vi-VN" sz="24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𝑑𝑠</m:t>
                            </m:r>
                          </m:e>
                        </m:nary>
                      </m:sup>
                    </m:sSup>
                  </m:oMath>
                </a14:m>
                <a:r>
                  <a:rPr lang="vi-VN" sz="2400" dirty="0"/>
                  <a:t>​​</a:t>
                </a:r>
                <a:endParaRPr lang="en-001" sz="2400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3031AF6-1B59-DA79-0B8C-23BD420372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6992" y="3286839"/>
                <a:ext cx="2607855" cy="520014"/>
              </a:xfrm>
              <a:prstGeom prst="rect">
                <a:avLst/>
              </a:prstGeom>
              <a:blipFill>
                <a:blip r:embed="rId5"/>
                <a:stretch>
                  <a:fillRect b="-25882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ight Brace 79">
            <a:extLst>
              <a:ext uri="{FF2B5EF4-FFF2-40B4-BE49-F238E27FC236}">
                <a16:creationId xmlns:a16="http://schemas.microsoft.com/office/drawing/2014/main" id="{37D253E3-38C1-5FBF-8B6B-49667B9FA9A4}"/>
              </a:ext>
            </a:extLst>
          </p:cNvPr>
          <p:cNvSpPr/>
          <p:nvPr/>
        </p:nvSpPr>
        <p:spPr>
          <a:xfrm rot="5400000">
            <a:off x="5769550" y="973761"/>
            <a:ext cx="994329" cy="6768409"/>
          </a:xfrm>
          <a:prstGeom prst="rightBrace">
            <a:avLst>
              <a:gd name="adj1" fmla="val 8333"/>
              <a:gd name="adj2" fmla="val 5168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B0A9C13-FA36-9334-B380-65F8FE7EED63}"/>
              </a:ext>
            </a:extLst>
          </p:cNvPr>
          <p:cNvSpPr txBox="1"/>
          <p:nvPr/>
        </p:nvSpPr>
        <p:spPr>
          <a:xfrm>
            <a:off x="3047222" y="4841921"/>
            <a:ext cx="6216650" cy="476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001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</a:t>
            </a:r>
            <a:r>
              <a:rPr lang="en-001" sz="2400" baseline="-250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001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=I</a:t>
            </a:r>
            <a:r>
              <a:rPr lang="en-001" sz="2400" baseline="-250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EM</a:t>
            </a:r>
            <a:r>
              <a:rPr lang="en-001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×ACF</a:t>
            </a:r>
          </a:p>
        </p:txBody>
      </p:sp>
    </p:spTree>
    <p:extLst>
      <p:ext uri="{BB962C8B-B14F-4D97-AF65-F5344CB8AC3E}">
        <p14:creationId xmlns:p14="http://schemas.microsoft.com/office/powerpoint/2010/main" val="3441944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1883D-1378-CF66-7128-7E7906107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90AD1C4-C984-46ED-5CE3-647680EA0CCB}"/>
              </a:ext>
            </a:extLst>
          </p:cNvPr>
          <p:cNvSpPr txBox="1"/>
          <p:nvPr/>
        </p:nvSpPr>
        <p:spPr>
          <a:xfrm>
            <a:off x="11943184" y="6519983"/>
            <a:ext cx="49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vi-VN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4073E71-2A26-D658-B0BF-78C79C0A89A7}"/>
              </a:ext>
            </a:extLst>
          </p:cNvPr>
          <p:cNvSpPr/>
          <p:nvPr/>
        </p:nvSpPr>
        <p:spPr>
          <a:xfrm>
            <a:off x="248816" y="122265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D986D18-FAFC-AF04-C467-3E96D363556F}"/>
              </a:ext>
            </a:extLst>
          </p:cNvPr>
          <p:cNvSpPr/>
          <p:nvPr/>
        </p:nvSpPr>
        <p:spPr>
          <a:xfrm>
            <a:off x="3382851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Principle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23A373A-4EFC-CF65-9324-C053F837B935}"/>
              </a:ext>
            </a:extLst>
          </p:cNvPr>
          <p:cNvSpPr/>
          <p:nvPr/>
        </p:nvSpPr>
        <p:spPr>
          <a:xfrm>
            <a:off x="6516886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</a:t>
            </a:r>
            <a:endParaRPr lang="en-001" sz="2800" b="1" dirty="0">
              <a:solidFill>
                <a:schemeClr val="accent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3AE7F60-BEBD-1BF2-D178-42E93C4B49F8}"/>
              </a:ext>
            </a:extLst>
          </p:cNvPr>
          <p:cNvSpPr/>
          <p:nvPr/>
        </p:nvSpPr>
        <p:spPr>
          <a:xfrm>
            <a:off x="9650921" y="112732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Conclusion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9" name="Picture 28" descr="A diagram of a circle with arrows and lines&#10;&#10;AI-generated content may be incorrect.">
            <a:extLst>
              <a:ext uri="{FF2B5EF4-FFF2-40B4-BE49-F238E27FC236}">
                <a16:creationId xmlns:a16="http://schemas.microsoft.com/office/drawing/2014/main" id="{07D4F0E0-450E-26F2-CF6D-76353F6D5F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189" y="866444"/>
            <a:ext cx="4330966" cy="2562556"/>
          </a:xfrm>
          <a:prstGeom prst="rect">
            <a:avLst/>
          </a:prstGeom>
        </p:spPr>
      </p:pic>
      <p:pic>
        <p:nvPicPr>
          <p:cNvPr id="30" name="Picture 29" descr="A diagram of a line with a dotted line&#10;&#10;Description automatically generated">
            <a:extLst>
              <a:ext uri="{FF2B5EF4-FFF2-40B4-BE49-F238E27FC236}">
                <a16:creationId xmlns:a16="http://schemas.microsoft.com/office/drawing/2014/main" id="{AE39CA91-35ED-7E00-5D56-BBF0887A1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7950" y="1999179"/>
            <a:ext cx="4963903" cy="3111346"/>
          </a:xfrm>
          <a:prstGeom prst="rect">
            <a:avLst/>
          </a:prstGeom>
        </p:spPr>
      </p:pic>
      <p:pic>
        <p:nvPicPr>
          <p:cNvPr id="31" name="Picture 30" descr="A diagram of a pet detector&#10;&#10;Description automatically generated">
            <a:extLst>
              <a:ext uri="{FF2B5EF4-FFF2-40B4-BE49-F238E27FC236}">
                <a16:creationId xmlns:a16="http://schemas.microsoft.com/office/drawing/2014/main" id="{233A7A66-F27C-39B2-9C3E-322B566D9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4382" y="3554852"/>
            <a:ext cx="3832581" cy="281248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5021067-6C1C-0737-F539-3F9022838368}"/>
              </a:ext>
            </a:extLst>
          </p:cNvPr>
          <p:cNvSpPr txBox="1"/>
          <p:nvPr/>
        </p:nvSpPr>
        <p:spPr>
          <a:xfrm>
            <a:off x="1394947" y="1042832"/>
            <a:ext cx="2193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Old PET scans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A03770-1F61-3AEA-8649-4CBD9C1B8092}"/>
              </a:ext>
            </a:extLst>
          </p:cNvPr>
          <p:cNvSpPr txBox="1"/>
          <p:nvPr/>
        </p:nvSpPr>
        <p:spPr>
          <a:xfrm>
            <a:off x="9265815" y="1272418"/>
            <a:ext cx="3062473" cy="1750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Attenuation Correction Using Coincidence Transmission Data</a:t>
            </a:r>
            <a:endParaRPr lang="en-001" sz="2400" dirty="0">
              <a:solidFill>
                <a:srgbClr val="000000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30680A3-C5AC-F7E5-6875-E18F0CAC851E}"/>
              </a:ext>
            </a:extLst>
          </p:cNvPr>
          <p:cNvSpPr txBox="1"/>
          <p:nvPr/>
        </p:nvSpPr>
        <p:spPr>
          <a:xfrm>
            <a:off x="9265814" y="4162801"/>
            <a:ext cx="3062473" cy="1750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Attenuation Correction Using Single Transmission Data</a:t>
            </a:r>
            <a:endParaRPr lang="en-001" sz="2400" dirty="0">
              <a:solidFill>
                <a:srgbClr val="000000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822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7ECC3-96DA-DE8D-931C-200D40DD3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7770EF9-D71D-EDE5-4DA7-907F682EEB47}"/>
              </a:ext>
            </a:extLst>
          </p:cNvPr>
          <p:cNvSpPr txBox="1"/>
          <p:nvPr/>
        </p:nvSpPr>
        <p:spPr>
          <a:xfrm>
            <a:off x="11943184" y="6519983"/>
            <a:ext cx="49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vi-VN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0169890-EC3C-F743-3061-0F6B570D9E07}"/>
              </a:ext>
            </a:extLst>
          </p:cNvPr>
          <p:cNvSpPr/>
          <p:nvPr/>
        </p:nvSpPr>
        <p:spPr>
          <a:xfrm>
            <a:off x="248816" y="122265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5BBE295-1CC6-84D1-84F9-4FE4FD397D9B}"/>
              </a:ext>
            </a:extLst>
          </p:cNvPr>
          <p:cNvSpPr/>
          <p:nvPr/>
        </p:nvSpPr>
        <p:spPr>
          <a:xfrm>
            <a:off x="3382851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Principle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832CB9-D09F-2ABB-F4BE-C32E86F01696}"/>
              </a:ext>
            </a:extLst>
          </p:cNvPr>
          <p:cNvSpPr/>
          <p:nvPr/>
        </p:nvSpPr>
        <p:spPr>
          <a:xfrm>
            <a:off x="6516886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</a:t>
            </a:r>
            <a:endParaRPr lang="en-001" sz="2800" b="1" dirty="0">
              <a:solidFill>
                <a:schemeClr val="accent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7EAB6E-20F7-A1ED-159C-A062328566A4}"/>
              </a:ext>
            </a:extLst>
          </p:cNvPr>
          <p:cNvSpPr/>
          <p:nvPr/>
        </p:nvSpPr>
        <p:spPr>
          <a:xfrm>
            <a:off x="9650921" y="112732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Conclusion</a:t>
            </a:r>
            <a:endParaRPr lang="en-001" sz="2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3705D4-9841-BFDF-B5B2-D662778362BC}"/>
              </a:ext>
            </a:extLst>
          </p:cNvPr>
          <p:cNvSpPr txBox="1"/>
          <p:nvPr/>
        </p:nvSpPr>
        <p:spPr>
          <a:xfrm>
            <a:off x="1251431" y="1041585"/>
            <a:ext cx="2781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Modern PET/CT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5C7241-7098-8CA8-6E65-2C3D8E171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800" y="1818957"/>
            <a:ext cx="5731510" cy="32200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C18BD4-19C5-1FCC-5E38-3779A2F08C81}"/>
              </a:ext>
            </a:extLst>
          </p:cNvPr>
          <p:cNvSpPr txBox="1"/>
          <p:nvPr/>
        </p:nvSpPr>
        <p:spPr>
          <a:xfrm>
            <a:off x="766922" y="5105251"/>
            <a:ext cx="3548313" cy="901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Attenuation Correction Using CT Data</a:t>
            </a:r>
            <a:endParaRPr lang="en-001" sz="2400" dirty="0">
              <a:solidFill>
                <a:srgbClr val="000000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D158415E-4FF6-D590-D53B-EE14AED5E601}"/>
              </a:ext>
            </a:extLst>
          </p:cNvPr>
          <p:cNvSpPr/>
          <p:nvPr/>
        </p:nvSpPr>
        <p:spPr>
          <a:xfrm>
            <a:off x="4965700" y="3086100"/>
            <a:ext cx="2616200" cy="4258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C1014-C753-4E78-8F01-A5843BBE4038}"/>
              </a:ext>
            </a:extLst>
          </p:cNvPr>
          <p:cNvSpPr txBox="1"/>
          <p:nvPr/>
        </p:nvSpPr>
        <p:spPr>
          <a:xfrm>
            <a:off x="4965700" y="2697414"/>
            <a:ext cx="2781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New approaches</a:t>
            </a:r>
          </a:p>
        </p:txBody>
      </p:sp>
      <p:pic>
        <p:nvPicPr>
          <p:cNvPr id="1026" name="Picture 2" descr="Fundamentals of Positron Emission Tomography (PET)">
            <a:extLst>
              <a:ext uri="{FF2B5EF4-FFF2-40B4-BE49-F238E27FC236}">
                <a16:creationId xmlns:a16="http://schemas.microsoft.com/office/drawing/2014/main" id="{A087809B-6C25-E7E0-4C77-80C52B84E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147" y="1991759"/>
            <a:ext cx="2616199" cy="260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24DD42C-B89D-71D9-8F28-239236E94FF4}"/>
              </a:ext>
            </a:extLst>
          </p:cNvPr>
          <p:cNvSpPr txBox="1"/>
          <p:nvPr/>
        </p:nvSpPr>
        <p:spPr>
          <a:xfrm>
            <a:off x="8009392" y="4800836"/>
            <a:ext cx="4215711" cy="476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Using LSO Background data</a:t>
            </a:r>
            <a:endParaRPr lang="en-001" sz="2400" dirty="0">
              <a:solidFill>
                <a:srgbClr val="000000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88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11747-621C-EEAA-2E4B-41B3C1228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7FD5137-9E8F-411D-09AA-306BD2E666B5}"/>
              </a:ext>
            </a:extLst>
          </p:cNvPr>
          <p:cNvSpPr txBox="1"/>
          <p:nvPr/>
        </p:nvSpPr>
        <p:spPr>
          <a:xfrm>
            <a:off x="11943184" y="6519983"/>
            <a:ext cx="49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vi-VN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2E612D3-4BFD-50D5-470B-8874D4261ADC}"/>
              </a:ext>
            </a:extLst>
          </p:cNvPr>
          <p:cNvSpPr/>
          <p:nvPr/>
        </p:nvSpPr>
        <p:spPr>
          <a:xfrm>
            <a:off x="248816" y="122265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C73C5B-1215-F3CB-9403-08FC72DA3BF7}"/>
              </a:ext>
            </a:extLst>
          </p:cNvPr>
          <p:cNvSpPr/>
          <p:nvPr/>
        </p:nvSpPr>
        <p:spPr>
          <a:xfrm>
            <a:off x="3382851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Principle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48055DB-D928-B649-E60E-26140FF60BC3}"/>
              </a:ext>
            </a:extLst>
          </p:cNvPr>
          <p:cNvSpPr/>
          <p:nvPr/>
        </p:nvSpPr>
        <p:spPr>
          <a:xfrm>
            <a:off x="6516886" y="112731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</a:t>
            </a:r>
            <a:endParaRPr lang="en-001" sz="28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85EBC9-049D-7ED6-CBD2-F4701777E16B}"/>
              </a:ext>
            </a:extLst>
          </p:cNvPr>
          <p:cNvSpPr/>
          <p:nvPr/>
        </p:nvSpPr>
        <p:spPr>
          <a:xfrm>
            <a:off x="9650921" y="112732"/>
            <a:ext cx="2292263" cy="4258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Conclusion</a:t>
            </a:r>
            <a:endParaRPr lang="en-001" sz="2800" b="1" dirty="0">
              <a:solidFill>
                <a:schemeClr val="accent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1DF07D-95EB-35E0-0891-8B048AA06CAE}"/>
              </a:ext>
            </a:extLst>
          </p:cNvPr>
          <p:cNvSpPr txBox="1"/>
          <p:nvPr/>
        </p:nvSpPr>
        <p:spPr>
          <a:xfrm>
            <a:off x="248816" y="1066637"/>
            <a:ext cx="1147554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Attenuation correction in PET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Without attenuation correction, deep structures are underestimated and images cannot be interpreted reliably.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Correct attenuation correction ensures that PET images reflect true tracer distribution, free from artefacts.</a:t>
            </a:r>
          </a:p>
          <a:p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Future Developments: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CT-based correction = current standard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LSO background and Deep Learning µ-maps → towards CT-free correction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Using AI to convert MRI to CT in PET-MR systems</a:t>
            </a:r>
          </a:p>
        </p:txBody>
      </p:sp>
    </p:spTree>
    <p:extLst>
      <p:ext uri="{BB962C8B-B14F-4D97-AF65-F5344CB8AC3E}">
        <p14:creationId xmlns:p14="http://schemas.microsoft.com/office/powerpoint/2010/main" val="3367932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48517-1BC3-0CC1-88AB-91992F61F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>
            <a:extLst>
              <a:ext uri="{FF2B5EF4-FFF2-40B4-BE49-F238E27FC236}">
                <a16:creationId xmlns:a16="http://schemas.microsoft.com/office/drawing/2014/main" id="{ACF28AC6-8610-4A45-EBD4-EB3B3F927C85}"/>
              </a:ext>
            </a:extLst>
          </p:cNvPr>
          <p:cNvSpPr txBox="1">
            <a:spLocks/>
          </p:cNvSpPr>
          <p:nvPr/>
        </p:nvSpPr>
        <p:spPr>
          <a:xfrm>
            <a:off x="6939693" y="2943348"/>
            <a:ext cx="5422456" cy="971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sz="6000" dirty="0"/>
              <a:t>THANK YOU !</a:t>
            </a:r>
          </a:p>
        </p:txBody>
      </p:sp>
      <p:pic>
        <p:nvPicPr>
          <p:cNvPr id="12" name="Picture 11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16033402-9A29-DE50-ECD9-0DE463FB2B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3123"/>
            <a:ext cx="6729066" cy="409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14833</TotalTime>
  <Words>463</Words>
  <Application>Microsoft Office PowerPoint</Application>
  <PresentationFormat>Widescreen</PresentationFormat>
  <Paragraphs>93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Phong TT &amp; QTTH</dc:creator>
  <cp:lastModifiedBy>Nguyen Minh Phuc 20217528</cp:lastModifiedBy>
  <cp:revision>52</cp:revision>
  <dcterms:created xsi:type="dcterms:W3CDTF">2021-05-28T04:32:29Z</dcterms:created>
  <dcterms:modified xsi:type="dcterms:W3CDTF">2025-08-17T13:48:20Z</dcterms:modified>
</cp:coreProperties>
</file>