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6" r:id="rId5"/>
    <p:sldId id="273" r:id="rId6"/>
    <p:sldId id="260" r:id="rId7"/>
    <p:sldId id="264" r:id="rId8"/>
    <p:sldId id="269" r:id="rId9"/>
    <p:sldId id="272" r:id="rId10"/>
    <p:sldId id="268" r:id="rId11"/>
    <p:sldId id="259" r:id="rId12"/>
    <p:sldId id="274" r:id="rId13"/>
    <p:sldId id="261" r:id="rId14"/>
    <p:sldId id="262" r:id="rId15"/>
    <p:sldId id="276" r:id="rId16"/>
    <p:sldId id="270" r:id="rId17"/>
    <p:sldId id="278" r:id="rId18"/>
    <p:sldId id="277" r:id="rId19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4" autoAdjust="0"/>
    <p:restoredTop sz="91527" autoAdjust="0"/>
  </p:normalViewPr>
  <p:slideViewPr>
    <p:cSldViewPr snapToGrid="0">
      <p:cViewPr>
        <p:scale>
          <a:sx n="67" d="100"/>
          <a:sy n="67" d="100"/>
        </p:scale>
        <p:origin x="614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AA4BE3-A21E-4831-9933-F63462644961}" type="datetimeFigureOut">
              <a:rPr lang="vi-VN" smtClean="0"/>
              <a:t>18/08/2025</a:t>
            </a:fld>
            <a:endParaRPr lang="vi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vi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BFB60-0337-4CE8-8854-BC6FD6B32CBE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533334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vi-V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BFB60-0337-4CE8-8854-BC6FD6B32CBE}" type="slidenum">
              <a:rPr lang="vi-VN" smtClean="0"/>
              <a:t>1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07221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was the first Pakistani, first Muslim scientist, and second Muslim to win a Nobel Prize</a:t>
            </a:r>
            <a:endParaRPr lang="vi-V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BFB60-0337-4CE8-8854-BC6FD6B32CBE}" type="slidenum">
              <a:rPr lang="vi-VN" smtClean="0"/>
              <a:t>6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946406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Ictp</a:t>
            </a:r>
            <a:r>
              <a:rPr lang="en-US" dirty="0"/>
              <a:t> 1964 , renamed 1997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BFB60-0337-4CE8-8854-BC6FD6B32CBE}" type="slidenum">
              <a:rPr lang="vi-VN" smtClean="0"/>
              <a:t>7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51153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Internationally </a:t>
            </a:r>
            <a:endParaRPr lang="vi-V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BFB60-0337-4CE8-8854-BC6FD6B32CBE}" type="slidenum">
              <a:rPr lang="vi-VN" smtClean="0"/>
              <a:t>12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94966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vi-V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BFB60-0337-4CE8-8854-BC6FD6B32CBE}" type="slidenum">
              <a:rPr lang="vi-VN" smtClean="0"/>
              <a:t>14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771567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57921-DF98-0D9B-3C47-0392B88F30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CE0CFA-208C-2299-5931-FBF9592FFC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49EAD-0E75-51CB-AC4F-F33ADBEB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A0A3E-1938-45D2-94C7-E76F822A3F35}" type="datetime1">
              <a:rPr lang="vi-VN" smtClean="0"/>
              <a:t>18/08/2025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39849-5EC9-BB7D-6609-4A3FAD8F1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48822-480A-0D44-C9B9-675DEE869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668873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33886-9066-869B-4510-903AF81CA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D92DAD-979C-622A-AABB-5005DA4EF4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9862D-8E91-1E1B-6184-2F56FEC72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B7EE-E2B9-4E08-967E-05A961390903}" type="datetime1">
              <a:rPr lang="vi-VN" smtClean="0"/>
              <a:t>18/08/2025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90F5D-7FF7-6241-1D41-2AF57D6E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9FB11-3CB1-F8E6-D1F2-6D5C8D732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992774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6CAF8C-D9D2-D974-1F86-03BF10286C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48BA9E-E15F-E247-89E2-A3DF771A9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2E784-5191-35CE-DF1E-2B848560A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59FD-DB07-4FC7-968E-A2066A86CD6F}" type="datetime1">
              <a:rPr lang="vi-VN" smtClean="0"/>
              <a:t>18/08/2025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8BFB3-FC5F-B9C2-44FE-80170050F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7EEFC-9FDF-ED1F-FAA9-3AA15655D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27751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6ADFF-D402-506C-F3ED-AD7625D9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DE894-F522-8B49-9F9E-63E4EF839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60626-EA1C-8B47-BF2D-C1373E786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0812B-0742-4489-8989-9C47A00E1682}" type="datetime1">
              <a:rPr lang="vi-VN" smtClean="0"/>
              <a:t>18/08/2025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69A76-5279-BDB0-1B38-4BE42C7D2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90C25-01DA-DFDD-2EDF-1B4FAB955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93314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8C8A4-6337-9906-2A03-BFECD8943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715BC-5812-DB30-807E-C403CF613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5943E-1458-4466-2995-562BEDA9B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F589-DFAA-46DC-B97C-F36C19889711}" type="datetime1">
              <a:rPr lang="vi-VN" smtClean="0"/>
              <a:t>18/08/2025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644AD-37C6-2EB3-D799-43CC8DBB4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FA76E-A6F6-1566-1C7E-A3423D29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1506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D1EB9-5D7B-F906-BE18-0245EDBAF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03031-4EED-49D7-6E31-3E890B29EF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66E6A7-3D34-8BDF-7D60-4816BD3A04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D5AF1F-4D71-8F61-3D96-FEFDCAA3E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E0D55-3860-4F4D-B75C-969075AE37A5}" type="datetime1">
              <a:rPr lang="vi-VN" smtClean="0"/>
              <a:t>18/08/2025</a:t>
            </a:fld>
            <a:endParaRPr lang="vi-V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45C53D-B89D-D18E-74A8-5D3EABDEA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F697DF-4DEC-46E4-B2BE-1A35B5816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88567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356B1-52F0-E361-2D76-683FDA3D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F998B2-0BDD-F118-5667-9FBDEB2A5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E647B6-DD4F-4F44-174C-91668BCC7B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E1BC7A-C610-97E4-4208-F048973FF1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0A40AB-B3AE-DD9D-EB29-F623F5F47A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8ACA19-85DD-466E-7519-7B62C5FE2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8182-86D3-40C7-93A2-74E39C8657DB}" type="datetime1">
              <a:rPr lang="vi-VN" smtClean="0"/>
              <a:t>18/08/2025</a:t>
            </a:fld>
            <a:endParaRPr lang="vi-V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EDC97-F2FC-8E83-D827-D1E3B68E2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4C1D57-1D75-7D06-EDFE-6D2515B64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0514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39101-5EF7-6006-57A0-32B962FB2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BB6F90-7C9F-6B7B-04F0-973546BFB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22D1-760E-4931-88EE-C5DAEF02E66F}" type="datetime1">
              <a:rPr lang="vi-VN" smtClean="0"/>
              <a:t>18/08/2025</a:t>
            </a:fld>
            <a:endParaRPr lang="vi-V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3F6E0A-1E9C-5FEC-35A4-20525F321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AD9040-D721-2CBD-FD67-394EFDBBF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48596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4E574A-F7CF-8808-213A-CEB607651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CE45-8C30-4B86-9197-720DF9A76D61}" type="datetime1">
              <a:rPr lang="vi-VN" smtClean="0"/>
              <a:t>18/08/2025</a:t>
            </a:fld>
            <a:endParaRPr lang="vi-V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10FFB-6955-6E18-5C3E-88BCE05DE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F9A36-4DD7-D45B-A304-58AA0CEA1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975926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A72DB-3127-5D15-318B-8A139ABEC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80007-D4BF-493F-E88B-29B91F6E2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BA63AE-B54D-9D66-8B7F-CA20716929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EB083-752F-6DF0-421F-FD68B8451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5434F-9F22-4C0E-9C4C-B66022BFFD1D}" type="datetime1">
              <a:rPr lang="vi-VN" smtClean="0"/>
              <a:t>18/08/2025</a:t>
            </a:fld>
            <a:endParaRPr lang="vi-V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0F9A2A-A919-A488-6DED-74A1D956F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1A149-AACB-2DAB-081D-887E423A5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6618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DACF9-D02D-A838-631F-B16B909B3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9E8685-54DD-1C09-7C11-13B5EFA552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vi-V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78D7A-EFC5-34EA-91CD-C718E3D3E0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447400-F1DF-B514-21CB-DD4A06337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574E-C958-46F1-A90C-921096E52B02}" type="datetime1">
              <a:rPr lang="vi-VN" smtClean="0"/>
              <a:t>18/08/2025</a:t>
            </a:fld>
            <a:endParaRPr lang="vi-V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E4F3C-4421-73F7-B73B-883B70294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CE4952-09BC-8844-06F3-237A4302C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642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CAD572-DCC0-BDCE-853D-035317532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AF5B89-637E-0DFD-9C1C-0CE937A2A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470AF-4403-0752-A9B2-63D63D55F3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D4251-C5CE-4B61-AEB7-6AE1A473DF5D}" type="datetime1">
              <a:rPr lang="vi-VN" smtClean="0"/>
              <a:t>18/08/2025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0C446-4EE1-D4C8-E5BC-144240295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4FCCF-F8E1-5FAF-C25E-49B0E8AF7A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080C05-7ECF-42E0-8510-466B85EEEE5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3979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33ADEAE5-B080-4DEC-819A-00E41A93F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D9FB580A-BA0E-4D5E-90F4-C42767A78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189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53DEEE-0BF5-7575-77EA-85DC844CD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6275" y="3655371"/>
            <a:ext cx="9679449" cy="1463136"/>
          </a:xfrm>
        </p:spPr>
        <p:txBody>
          <a:bodyPr anchor="b">
            <a:normAutofit/>
          </a:bodyPr>
          <a:lstStyle/>
          <a:p>
            <a:pPr algn="l"/>
            <a:r>
              <a:rPr lang="vi-VN" sz="56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Thought</a:t>
            </a:r>
            <a:r>
              <a:rPr lang="vi-VN" sz="56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vi-VN" sz="56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vi-VN" sz="56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vi-VN" sz="56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</a:t>
            </a:r>
            <a:r>
              <a:rPr lang="vi-VN" sz="56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vi-VN" sz="56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schools</a:t>
            </a:r>
            <a:endParaRPr lang="vi-VN" sz="5600" dirty="0">
              <a:solidFill>
                <a:srgbClr val="FFFF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012A27-661C-89A6-7A73-CD82426EB1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6275" y="5252936"/>
            <a:ext cx="9679449" cy="1065802"/>
          </a:xfrm>
        </p:spPr>
        <p:txBody>
          <a:bodyPr anchor="ctr">
            <a:normAutofit/>
          </a:bodyPr>
          <a:lstStyle/>
          <a:p>
            <a:pPr algn="l"/>
            <a:r>
              <a:rPr lang="vi-VN" sz="1400" b="1" dirty="0">
                <a:solidFill>
                  <a:srgbClr val="FFFFFF"/>
                </a:solidFill>
              </a:rPr>
              <a:t>The Phong Dang</a:t>
            </a:r>
          </a:p>
          <a:p>
            <a:pPr algn="l"/>
            <a:r>
              <a:rPr lang="vi-VN" sz="1400" dirty="0" err="1">
                <a:solidFill>
                  <a:srgbClr val="FFFFFF"/>
                </a:solidFill>
              </a:rPr>
              <a:t>Lecturer</a:t>
            </a:r>
            <a:r>
              <a:rPr lang="vi-VN" sz="1400" dirty="0">
                <a:solidFill>
                  <a:srgbClr val="FFFFFF"/>
                </a:solidFill>
              </a:rPr>
              <a:t>, </a:t>
            </a:r>
            <a:r>
              <a:rPr lang="vi-VN" sz="1400" dirty="0" err="1">
                <a:solidFill>
                  <a:srgbClr val="FFFFFF"/>
                </a:solidFill>
              </a:rPr>
              <a:t>CT</a:t>
            </a:r>
            <a:r>
              <a:rPr lang="vi-VN" sz="1400" dirty="0">
                <a:solidFill>
                  <a:srgbClr val="FFFFFF"/>
                </a:solidFill>
              </a:rPr>
              <a:t> </a:t>
            </a:r>
            <a:r>
              <a:rPr lang="vi-VN" sz="1400" dirty="0" err="1">
                <a:solidFill>
                  <a:srgbClr val="FFFFFF"/>
                </a:solidFill>
              </a:rPr>
              <a:t>technologist</a:t>
            </a:r>
            <a:endParaRPr lang="vi-VN" sz="1400" dirty="0">
              <a:solidFill>
                <a:srgbClr val="FFFFFF"/>
              </a:solidFill>
            </a:endParaRPr>
          </a:p>
          <a:p>
            <a:pPr algn="l"/>
            <a:r>
              <a:rPr lang="vi-VN" sz="1400" dirty="0" err="1">
                <a:solidFill>
                  <a:srgbClr val="FFFFFF"/>
                </a:solidFill>
              </a:rPr>
              <a:t>Pham</a:t>
            </a:r>
            <a:r>
              <a:rPr lang="vi-VN" sz="1400" dirty="0">
                <a:solidFill>
                  <a:srgbClr val="FFFFFF"/>
                </a:solidFill>
              </a:rPr>
              <a:t> </a:t>
            </a:r>
            <a:r>
              <a:rPr lang="vi-VN" sz="1400" dirty="0" err="1">
                <a:solidFill>
                  <a:srgbClr val="FFFFFF"/>
                </a:solidFill>
              </a:rPr>
              <a:t>Ngoc</a:t>
            </a:r>
            <a:r>
              <a:rPr lang="vi-VN" sz="1400" dirty="0">
                <a:solidFill>
                  <a:srgbClr val="FFFFFF"/>
                </a:solidFill>
              </a:rPr>
              <a:t> </a:t>
            </a:r>
            <a:r>
              <a:rPr lang="vi-VN" sz="1400" dirty="0" err="1">
                <a:solidFill>
                  <a:srgbClr val="FFFFFF"/>
                </a:solidFill>
              </a:rPr>
              <a:t>Thach</a:t>
            </a:r>
            <a:r>
              <a:rPr lang="vi-VN" sz="1400" dirty="0">
                <a:solidFill>
                  <a:srgbClr val="FFFFFF"/>
                </a:solidFill>
              </a:rPr>
              <a:t> </a:t>
            </a:r>
            <a:r>
              <a:rPr lang="vi-VN" sz="1400" dirty="0" err="1">
                <a:solidFill>
                  <a:srgbClr val="FFFFFF"/>
                </a:solidFill>
              </a:rPr>
              <a:t>University</a:t>
            </a:r>
            <a:r>
              <a:rPr lang="vi-VN" sz="1400" dirty="0">
                <a:solidFill>
                  <a:srgbClr val="FFFFFF"/>
                </a:solidFill>
              </a:rPr>
              <a:t> </a:t>
            </a:r>
            <a:r>
              <a:rPr lang="vi-VN" sz="1400" dirty="0" err="1">
                <a:solidFill>
                  <a:srgbClr val="FFFFFF"/>
                </a:solidFill>
              </a:rPr>
              <a:t>of</a:t>
            </a:r>
            <a:r>
              <a:rPr lang="vi-VN" sz="1400" dirty="0">
                <a:solidFill>
                  <a:srgbClr val="FFFFFF"/>
                </a:solidFill>
              </a:rPr>
              <a:t> </a:t>
            </a:r>
            <a:r>
              <a:rPr lang="vi-VN" sz="1400" dirty="0" err="1">
                <a:solidFill>
                  <a:srgbClr val="FFFFFF"/>
                </a:solidFill>
              </a:rPr>
              <a:t>Medicine</a:t>
            </a:r>
            <a:endParaRPr lang="vi-VN" sz="1400" dirty="0">
              <a:solidFill>
                <a:srgbClr val="FFFFFF"/>
              </a:solidFill>
            </a:endParaRPr>
          </a:p>
        </p:txBody>
      </p:sp>
      <p:pic>
        <p:nvPicPr>
          <p:cNvPr id="1026" name="Picture 2" descr="IEEE NPSS School on Advanced Topics in Medical Imaging - Ho Chi Minh City">
            <a:extLst>
              <a:ext uri="{FF2B5EF4-FFF2-40B4-BE49-F238E27FC236}">
                <a16:creationId xmlns:a16="http://schemas.microsoft.com/office/drawing/2014/main" id="{98559D17-9F20-E586-BB85-ACC8BEDF3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005" y="332458"/>
            <a:ext cx="11111988" cy="2250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8A56F-FA94-36BA-075B-E93C81F3C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60417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080C05-7ECF-42E0-8510-466B85EEEE59}" type="slidenum">
              <a:rPr lang="vi-VN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</a:t>
            </a:fld>
            <a:endParaRPr lang="vi-VN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ADAE1D-63D4-3278-86B8-6E079CF652B5}"/>
              </a:ext>
            </a:extLst>
          </p:cNvPr>
          <p:cNvSpPr txBox="1"/>
          <p:nvPr/>
        </p:nvSpPr>
        <p:spPr>
          <a:xfrm>
            <a:off x="2268414" y="2582635"/>
            <a:ext cx="76551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u="none" strike="noStrike" dirty="0">
                <a:solidFill>
                  <a:srgbClr val="FFFFFF"/>
                </a:solidFill>
                <a:effectLst/>
                <a:latin typeface="Roboto" panose="02000000000000000000" pitchFamily="2" charset="0"/>
              </a:rPr>
              <a:t>School on Advanced Topics in Medical Imaging - Ho Chi Minh City</a:t>
            </a:r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310789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C6A2A3-8A66-A45D-BFD7-50F0F7CA4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10</a:t>
            </a:fld>
            <a:endParaRPr lang="vi-VN"/>
          </a:p>
        </p:txBody>
      </p:sp>
      <p:pic>
        <p:nvPicPr>
          <p:cNvPr id="10" name="Content Placeholder 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0D9E0623-F743-F881-98B5-6C1FCA0B89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9010"/>
            <a:ext cx="7608346" cy="5379979"/>
          </a:xfrm>
          <a:prstGeom prst="rect">
            <a:avLst/>
          </a:prstGeom>
        </p:spPr>
      </p:pic>
      <p:pic>
        <p:nvPicPr>
          <p:cNvPr id="13" name="Content Placeholder 9" descr="A building next to a body of water&#10;&#10;AI-generated content may be incorrect.">
            <a:extLst>
              <a:ext uri="{FF2B5EF4-FFF2-40B4-BE49-F238E27FC236}">
                <a16:creationId xmlns:a16="http://schemas.microsoft.com/office/drawing/2014/main" id="{8A1FA9E0-2B30-5134-3DE2-38065E037B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877" y="136525"/>
            <a:ext cx="4516123" cy="3614325"/>
          </a:xfrm>
          <a:prstGeom prst="rect">
            <a:avLst/>
          </a:prstGeom>
        </p:spPr>
      </p:pic>
      <p:pic>
        <p:nvPicPr>
          <p:cNvPr id="4098" name="Picture 2" descr="Trieste | History, Population, Port, Map, &amp; Facts | Britannica">
            <a:extLst>
              <a:ext uri="{FF2B5EF4-FFF2-40B4-BE49-F238E27FC236}">
                <a16:creationId xmlns:a16="http://schemas.microsoft.com/office/drawing/2014/main" id="{DD3CC16E-101C-DB25-B81B-256A6C9D6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887" y="3750850"/>
            <a:ext cx="2970625" cy="297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60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96673D-E6E3-96DC-2BEF-2882D49C8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11</a:t>
            </a:fld>
            <a:endParaRPr lang="vi-VN"/>
          </a:p>
        </p:txBody>
      </p:sp>
      <p:pic>
        <p:nvPicPr>
          <p:cNvPr id="6" name="Picture 5" descr="A sunset over a body of water&#10;&#10;AI-generated content may be incorrect.">
            <a:extLst>
              <a:ext uri="{FF2B5EF4-FFF2-40B4-BE49-F238E27FC236}">
                <a16:creationId xmlns:a16="http://schemas.microsoft.com/office/drawing/2014/main" id="{F05A1B3E-3580-3B86-5A6F-F704D6E4B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2252"/>
            <a:ext cx="4572000" cy="3429000"/>
          </a:xfrm>
          <a:prstGeom prst="rect">
            <a:avLst/>
          </a:prstGeom>
        </p:spPr>
      </p:pic>
      <p:pic>
        <p:nvPicPr>
          <p:cNvPr id="12" name="Picture 11" descr="A view of the ocean from a balcony at night&#10;&#10;AI-generated content may be incorrect.">
            <a:extLst>
              <a:ext uri="{FF2B5EF4-FFF2-40B4-BE49-F238E27FC236}">
                <a16:creationId xmlns:a16="http://schemas.microsoft.com/office/drawing/2014/main" id="{72DE18BC-E724-434A-ED82-F5BA729694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1997" cy="34289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8E170-DC03-955C-A71F-3E2E46AB2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60348" y="3887857"/>
            <a:ext cx="3293165" cy="2469874"/>
          </a:xfrm>
          <a:prstGeom prst="rect">
            <a:avLst/>
          </a:prstGeom>
        </p:spPr>
      </p:pic>
      <p:pic>
        <p:nvPicPr>
          <p:cNvPr id="18" name="Picture 17" descr="A city at night with lights&#10;&#10;AI-generated content may be incorrect.">
            <a:extLst>
              <a:ext uri="{FF2B5EF4-FFF2-40B4-BE49-F238E27FC236}">
                <a16:creationId xmlns:a16="http://schemas.microsoft.com/office/drawing/2014/main" id="{2962C996-8750-F5E8-84EF-7073E76887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871" y="0"/>
            <a:ext cx="5162940" cy="6884504"/>
          </a:xfrm>
          <a:prstGeom prst="rect">
            <a:avLst/>
          </a:prstGeom>
        </p:spPr>
      </p:pic>
      <p:pic>
        <p:nvPicPr>
          <p:cNvPr id="15" name="Picture 14" descr="A hand holding a glass with a drink in front of a sunset&#10;&#10;AI-generated content may be incorrect.">
            <a:extLst>
              <a:ext uri="{FF2B5EF4-FFF2-40B4-BE49-F238E27FC236}">
                <a16:creationId xmlns:a16="http://schemas.microsoft.com/office/drawing/2014/main" id="{B368F008-A898-C7FA-9B13-FA59C74CBB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60346" y="479561"/>
            <a:ext cx="3293168" cy="246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396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40DAD-13B3-2A8A-8C0A-52FEF430F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D4644-4469-357D-F334-DBCEE6695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B2376-6411-D997-B4DA-EA5399FAC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12</a:t>
            </a:fld>
            <a:endParaRPr lang="vi-V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EEB1CF-2B44-F94C-94E2-D7AE3AFC73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677" y="0"/>
            <a:ext cx="7338646" cy="55039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8FB45E-AA2F-7B0B-0991-DE5EFF6CE97B}"/>
              </a:ext>
            </a:extLst>
          </p:cNvPr>
          <p:cNvSpPr txBox="1"/>
          <p:nvPr/>
        </p:nvSpPr>
        <p:spPr>
          <a:xfrm>
            <a:off x="6816969" y="5638922"/>
            <a:ext cx="453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Networking </a:t>
            </a:r>
            <a:endParaRPr lang="vi-V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0834E3-EF9A-DA4E-480E-EB4AB48EC046}"/>
              </a:ext>
            </a:extLst>
          </p:cNvPr>
          <p:cNvSpPr txBox="1"/>
          <p:nvPr/>
        </p:nvSpPr>
        <p:spPr>
          <a:xfrm>
            <a:off x="830811" y="5638922"/>
            <a:ext cx="453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Making friend</a:t>
            </a:r>
            <a:endParaRPr lang="vi-V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2A548D-F232-DED3-A4C8-1A4C977EB958}"/>
              </a:ext>
            </a:extLst>
          </p:cNvPr>
          <p:cNvSpPr txBox="1"/>
          <p:nvPr/>
        </p:nvSpPr>
        <p:spPr>
          <a:xfrm>
            <a:off x="5367642" y="5638922"/>
            <a:ext cx="1449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endParaRPr lang="vi-V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00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90775-70B7-3699-D810-1909FBA6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pic>
        <p:nvPicPr>
          <p:cNvPr id="5" name="Content Placeholder 4" descr="A person standing in front of a whiteboard&#10;&#10;AI-generated content may be incorrect.">
            <a:extLst>
              <a:ext uri="{FF2B5EF4-FFF2-40B4-BE49-F238E27FC236}">
                <a16:creationId xmlns:a16="http://schemas.microsoft.com/office/drawing/2014/main" id="{1A4B7223-E977-E190-899D-02F56A992D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19538" y="2369741"/>
            <a:ext cx="4352925" cy="3264693"/>
          </a:xfr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8105703-9314-5180-8393-F8F080C9C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7394C0-65DA-F021-42D1-F14E731D6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13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143553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sitting around a table with food&#10;&#10;AI-generated content may be incorrect.">
            <a:extLst>
              <a:ext uri="{FF2B5EF4-FFF2-40B4-BE49-F238E27FC236}">
                <a16:creationId xmlns:a16="http://schemas.microsoft.com/office/drawing/2014/main" id="{7BB84203-48C4-90BB-35DD-C8D583B84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37986" y="3517490"/>
            <a:ext cx="4454013" cy="3340510"/>
          </a:xfrm>
        </p:spPr>
      </p:pic>
      <p:pic>
        <p:nvPicPr>
          <p:cNvPr id="7" name="Picture 6" descr="A group of people holding umbrellas on a street&#10;&#10;AI-generated content may be incorrect.">
            <a:extLst>
              <a:ext uri="{FF2B5EF4-FFF2-40B4-BE49-F238E27FC236}">
                <a16:creationId xmlns:a16="http://schemas.microsoft.com/office/drawing/2014/main" id="{AE187496-C41D-6F55-8B3B-F3CF457F5C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986" y="-2"/>
            <a:ext cx="4454014" cy="3340511"/>
          </a:xfrm>
          <a:prstGeom prst="rect">
            <a:avLst/>
          </a:prstGeom>
        </p:spPr>
      </p:pic>
      <p:pic>
        <p:nvPicPr>
          <p:cNvPr id="9" name="Picture 8" descr="A group of people sitting at a table&#10;&#10;AI-generated content may be incorrect.">
            <a:extLst>
              <a:ext uri="{FF2B5EF4-FFF2-40B4-BE49-F238E27FC236}">
                <a16:creationId xmlns:a16="http://schemas.microsoft.com/office/drawing/2014/main" id="{2C7021FD-A357-95B4-F534-93D44D49FC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7489"/>
            <a:ext cx="4454013" cy="3340511"/>
          </a:xfrm>
          <a:prstGeom prst="rect">
            <a:avLst/>
          </a:prstGeom>
        </p:spPr>
      </p:pic>
      <p:pic>
        <p:nvPicPr>
          <p:cNvPr id="11" name="Picture 10" descr="A group of people eating food&#10;&#10;AI-generated content may be incorrect.">
            <a:extLst>
              <a:ext uri="{FF2B5EF4-FFF2-40B4-BE49-F238E27FC236}">
                <a16:creationId xmlns:a16="http://schemas.microsoft.com/office/drawing/2014/main" id="{5EC80529-6A85-D3F1-C7E7-4D1247DF33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06685" y="547325"/>
            <a:ext cx="4378628" cy="3283971"/>
          </a:xfrm>
          <a:prstGeom prst="rect">
            <a:avLst/>
          </a:prstGeom>
        </p:spPr>
      </p:pic>
      <p:pic>
        <p:nvPicPr>
          <p:cNvPr id="15" name="Picture 14" descr="A group of people sitting around a table&#10;&#10;AI-generated content may be incorrect.">
            <a:extLst>
              <a:ext uri="{FF2B5EF4-FFF2-40B4-BE49-F238E27FC236}">
                <a16:creationId xmlns:a16="http://schemas.microsoft.com/office/drawing/2014/main" id="{771DFA38-CCE8-E330-C2F2-1EF6DE160E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"/>
            <a:ext cx="4454014" cy="334051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E0F10F-FC7E-77C3-68B0-72AB02518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14</a:t>
            </a:fld>
            <a:endParaRPr lang="vi-VN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8A2ADDA-1503-2C69-5124-C7601BC3C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013" y="4665433"/>
            <a:ext cx="3283972" cy="187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1AECF7-FCBA-E5BC-C606-6309CCE9DF8C}"/>
              </a:ext>
            </a:extLst>
          </p:cNvPr>
          <p:cNvSpPr txBox="1"/>
          <p:nvPr/>
        </p:nvSpPr>
        <p:spPr>
          <a:xfrm>
            <a:off x="6816969" y="3385059"/>
            <a:ext cx="453683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Networking </a:t>
            </a:r>
            <a:endParaRPr lang="vi-V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4D91FC-C2B2-C6CF-DD2F-B10379059C00}"/>
              </a:ext>
            </a:extLst>
          </p:cNvPr>
          <p:cNvSpPr txBox="1"/>
          <p:nvPr/>
        </p:nvSpPr>
        <p:spPr>
          <a:xfrm>
            <a:off x="830811" y="3385059"/>
            <a:ext cx="453683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Making friend</a:t>
            </a:r>
            <a:endParaRPr lang="vi-V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7C797D-4AEB-F35E-B35B-75CB549221D5}"/>
              </a:ext>
            </a:extLst>
          </p:cNvPr>
          <p:cNvSpPr txBox="1"/>
          <p:nvPr/>
        </p:nvSpPr>
        <p:spPr>
          <a:xfrm>
            <a:off x="5367642" y="3385059"/>
            <a:ext cx="144932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endParaRPr lang="vi-V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17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5711F-083B-9A4D-5189-DCF1FA741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3AE99-0490-1006-58AD-94C7B9576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pic>
        <p:nvPicPr>
          <p:cNvPr id="5" name="Content Placeholder 4" descr="A person standing in front of a whiteboard&#10;&#10;AI-generated content may be incorrect.">
            <a:extLst>
              <a:ext uri="{FF2B5EF4-FFF2-40B4-BE49-F238E27FC236}">
                <a16:creationId xmlns:a16="http://schemas.microsoft.com/office/drawing/2014/main" id="{7119D288-EFC8-9DA2-B016-FD82817364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19538" y="2369741"/>
            <a:ext cx="4352925" cy="3264693"/>
          </a:xfr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EA9E7C5-4864-FD94-0E74-08969CAD6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CAFCBF-DAD5-BBB1-A5B4-6E1DBC980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15</a:t>
            </a:fld>
            <a:endParaRPr lang="vi-V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00A95C-B1DA-4EF9-3E0B-8F52690C3252}"/>
              </a:ext>
            </a:extLst>
          </p:cNvPr>
          <p:cNvSpPr txBox="1"/>
          <p:nvPr/>
        </p:nvSpPr>
        <p:spPr>
          <a:xfrm>
            <a:off x="3827584" y="6135896"/>
            <a:ext cx="453683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Awareness</a:t>
            </a:r>
            <a:endParaRPr lang="vi-V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33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5A891-9F94-DE62-A128-8D298C6F0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Conclusion </a:t>
            </a:r>
            <a:endParaRPr lang="vi-VN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4B5B5-A8CE-F776-72CF-CA0B18AAA4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Purposes of attending schools/conferences: </a:t>
            </a:r>
          </a:p>
          <a:p>
            <a:r>
              <a:rPr lang="en-US" dirty="0"/>
              <a:t>Learning</a:t>
            </a:r>
          </a:p>
          <a:p>
            <a:r>
              <a:rPr lang="en-US" dirty="0"/>
              <a:t>Receiving advices from professionals </a:t>
            </a:r>
            <a:endParaRPr lang="vi-VN" dirty="0"/>
          </a:p>
          <a:p>
            <a:r>
              <a:rPr lang="en-US" dirty="0"/>
              <a:t>Making friends</a:t>
            </a:r>
          </a:p>
          <a:p>
            <a:r>
              <a:rPr lang="en-US" dirty="0"/>
              <a:t>Networking</a:t>
            </a:r>
          </a:p>
          <a:p>
            <a:r>
              <a:rPr lang="en-US" dirty="0"/>
              <a:t>Knowing who we are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35791-F662-8189-48B8-39FD26854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16</a:t>
            </a:fld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578292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91AD7-3278-B9C9-E6F9-E5ECF653F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0CC0F-BA9B-7933-0FD6-BE3C306E5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Conclusion </a:t>
            </a:r>
            <a:endParaRPr lang="vi-VN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55C866-766E-8992-30A6-2A60A96CF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17</a:t>
            </a:fld>
            <a:endParaRPr lang="vi-V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F2E095-9D6F-0FCC-F0E4-4D7E80CB924D}"/>
              </a:ext>
            </a:extLst>
          </p:cNvPr>
          <p:cNvSpPr txBox="1"/>
          <p:nvPr/>
        </p:nvSpPr>
        <p:spPr>
          <a:xfrm>
            <a:off x="0" y="2951946"/>
            <a:ext cx="47830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To all participants:</a:t>
            </a:r>
          </a:p>
          <a:p>
            <a:pPr marL="0" indent="0" algn="ctr">
              <a:buNone/>
            </a:pP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please keep in touch</a:t>
            </a:r>
          </a:p>
        </p:txBody>
      </p:sp>
      <p:pic>
        <p:nvPicPr>
          <p:cNvPr id="9" name="Picture 8" descr="A screenshot of a video chat&#10;&#10;AI-generated content may be incorrect.">
            <a:extLst>
              <a:ext uri="{FF2B5EF4-FFF2-40B4-BE49-F238E27FC236}">
                <a16:creationId xmlns:a16="http://schemas.microsoft.com/office/drawing/2014/main" id="{38C68586-1843-6433-DAD9-C6B769F7B4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159" y="0"/>
            <a:ext cx="3382027" cy="6858000"/>
          </a:xfrm>
          <a:prstGeom prst="rect">
            <a:avLst/>
          </a:prstGeom>
        </p:spPr>
      </p:pic>
      <p:pic>
        <p:nvPicPr>
          <p:cNvPr id="11" name="Picture 10" descr="A collage of a person with a computer&#10;&#10;AI-generated content may be incorrect.">
            <a:extLst>
              <a:ext uri="{FF2B5EF4-FFF2-40B4-BE49-F238E27FC236}">
                <a16:creationId xmlns:a16="http://schemas.microsoft.com/office/drawing/2014/main" id="{7D8220C0-83F5-CA44-CC89-039D043401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180" y="0"/>
            <a:ext cx="33820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18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9D040-81BF-C726-4DC5-12097E505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918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you, everyone</a:t>
            </a:r>
            <a:br>
              <a:rPr lang="en-US" dirty="0"/>
            </a:br>
            <a:r>
              <a:rPr lang="en-US" dirty="0"/>
              <a:t>for this unforgettable experience </a:t>
            </a:r>
            <a:endParaRPr lang="vi-V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C8C94-2113-498E-715F-3781F31EC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18</a:t>
            </a:fld>
            <a:endParaRPr lang="vi-VN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8434443-2B05-5DC8-E7D0-80AB06C9084A}"/>
              </a:ext>
            </a:extLst>
          </p:cNvPr>
          <p:cNvSpPr txBox="1">
            <a:spLocks/>
          </p:cNvSpPr>
          <p:nvPr/>
        </p:nvSpPr>
        <p:spPr>
          <a:xfrm>
            <a:off x="838200" y="37827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you, Dr. Martin and Dr. Trang</a:t>
            </a:r>
            <a:br>
              <a:rPr lang="en-US" dirty="0"/>
            </a:br>
            <a:r>
              <a:rPr lang="en-US" dirty="0"/>
              <a:t>for this wonderful school</a:t>
            </a:r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125543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25528-3E04-5AA9-147E-11E7C0D34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619" y="11496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How everything started</a:t>
            </a:r>
            <a:endParaRPr lang="vi-VN" dirty="0"/>
          </a:p>
        </p:txBody>
      </p:sp>
      <p:pic>
        <p:nvPicPr>
          <p:cNvPr id="14" name="Picture 13" descr="A group of people standing in front of a building&#10;&#10;AI-generated content may be incorrect.">
            <a:extLst>
              <a:ext uri="{FF2B5EF4-FFF2-40B4-BE49-F238E27FC236}">
                <a16:creationId xmlns:a16="http://schemas.microsoft.com/office/drawing/2014/main" id="{A91C0FEB-C05A-8D97-81D9-90FC5467E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01" y="1603507"/>
            <a:ext cx="7132348" cy="4480793"/>
          </a:xfrm>
          <a:prstGeom prst="rect">
            <a:avLst/>
          </a:prstGeom>
        </p:spPr>
      </p:pic>
      <p:pic>
        <p:nvPicPr>
          <p:cNvPr id="12" name="Picture 11" descr="A sign on a wall&#10;&#10;AI-generated content may be incorrect.">
            <a:extLst>
              <a:ext uri="{FF2B5EF4-FFF2-40B4-BE49-F238E27FC236}">
                <a16:creationId xmlns:a16="http://schemas.microsoft.com/office/drawing/2014/main" id="{F0927A56-C1A8-4234-7C3E-933F4ED9DC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4" t="35697" r="10564" b="40701"/>
          <a:stretch>
            <a:fillRect/>
          </a:stretch>
        </p:blipFill>
        <p:spPr>
          <a:xfrm>
            <a:off x="152987" y="5495410"/>
            <a:ext cx="2644784" cy="58889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6BA1F7-B239-D54F-B12A-030E6B352D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0" y="1888365"/>
            <a:ext cx="5080000" cy="381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1BB9773-4AF3-32C9-D357-E193C65C7EAB}"/>
              </a:ext>
            </a:extLst>
          </p:cNvPr>
          <p:cNvSpPr txBox="1"/>
          <p:nvPr/>
        </p:nvSpPr>
        <p:spPr>
          <a:xfrm>
            <a:off x="3669888" y="6369158"/>
            <a:ext cx="4943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School for Medical Physics, </a:t>
            </a:r>
            <a:r>
              <a:rPr lang="en-US" sz="1600" b="1" dirty="0" err="1"/>
              <a:t>ICISE</a:t>
            </a:r>
            <a:r>
              <a:rPr lang="en-US" sz="1600" b="1" dirty="0"/>
              <a:t>, 2022</a:t>
            </a:r>
            <a:endParaRPr lang="vi-VN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221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B7475-024E-1FD7-C0B7-F410D16A3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34700-4074-7785-81B8-2731B2FB9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pic>
        <p:nvPicPr>
          <p:cNvPr id="7" name="Picture 6" descr="A group of people standing in front of a microphone&#10;&#10;AI-generated content may be incorrect.">
            <a:extLst>
              <a:ext uri="{FF2B5EF4-FFF2-40B4-BE49-F238E27FC236}">
                <a16:creationId xmlns:a16="http://schemas.microsoft.com/office/drawing/2014/main" id="{49AA7E99-57F5-5DAA-BD76-E9111F566B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200" y="7374"/>
            <a:ext cx="4581832" cy="34236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4C1F51-A69A-13A9-ACD8-6A7D66C35C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32425" y="794544"/>
            <a:ext cx="6356350" cy="47672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92128AF-0622-9B36-14CF-914ACB6FE1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200" y="3429000"/>
            <a:ext cx="4581832" cy="343637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42247E-D26D-F997-D4EA-53278679C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3</a:t>
            </a:fld>
            <a:endParaRPr lang="vi-V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0851BF-3F25-3095-BBE9-1CA6293EB15B}"/>
              </a:ext>
            </a:extLst>
          </p:cNvPr>
          <p:cNvSpPr txBox="1"/>
          <p:nvPr/>
        </p:nvSpPr>
        <p:spPr>
          <a:xfrm>
            <a:off x="6139069" y="6356350"/>
            <a:ext cx="4943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1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Figure</a:t>
            </a:r>
            <a:r>
              <a:rPr lang="vi-VN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vi-VN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Four</a:t>
            </a:r>
            <a:r>
              <a:rPr lang="vi-VN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scientists trying to fix a video-game machine</a:t>
            </a:r>
            <a:endParaRPr lang="vi-VN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93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7726D-8FE6-3F8B-3699-60E8FA448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pic>
        <p:nvPicPr>
          <p:cNvPr id="5" name="Content Placeholder 4" descr="A group of people sitting on chairs at a beach&#10;&#10;AI-generated content may be incorrect.">
            <a:extLst>
              <a:ext uri="{FF2B5EF4-FFF2-40B4-BE49-F238E27FC236}">
                <a16:creationId xmlns:a16="http://schemas.microsoft.com/office/drawing/2014/main" id="{344E9E6D-D09F-F73E-1A6F-AF309C6BE1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0" y="569844"/>
            <a:ext cx="5486400" cy="41148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581AE-C2F7-D815-1912-BC5713C5D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4</a:t>
            </a:fld>
            <a:endParaRPr lang="vi-VN"/>
          </a:p>
        </p:txBody>
      </p:sp>
      <p:pic>
        <p:nvPicPr>
          <p:cNvPr id="9" name="Picture 8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946F03BE-ADB1-F3C4-7E76-61E30F1E0F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71" t="7575" b="3637"/>
          <a:stretch>
            <a:fillRect/>
          </a:stretch>
        </p:blipFill>
        <p:spPr>
          <a:xfrm>
            <a:off x="5627331" y="569844"/>
            <a:ext cx="6460095" cy="4114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5496CF-532C-161E-4ECF-19282BFA844E}"/>
              </a:ext>
            </a:extLst>
          </p:cNvPr>
          <p:cNvSpPr txBox="1"/>
          <p:nvPr/>
        </p:nvSpPr>
        <p:spPr>
          <a:xfrm>
            <a:off x="6588962" y="5072770"/>
            <a:ext cx="453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Networking </a:t>
            </a:r>
            <a:endParaRPr lang="vi-V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73A822-C3B9-8659-AF8C-79650ABF1B2A}"/>
              </a:ext>
            </a:extLst>
          </p:cNvPr>
          <p:cNvSpPr txBox="1"/>
          <p:nvPr/>
        </p:nvSpPr>
        <p:spPr>
          <a:xfrm>
            <a:off x="602804" y="5072770"/>
            <a:ext cx="453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Making friend</a:t>
            </a:r>
            <a:endParaRPr lang="vi-V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06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4D7399-7ABA-494E-82F2-1CAF67A1B8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74DF5-5FBC-5F42-F6BB-D6CDDAFEF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pic>
        <p:nvPicPr>
          <p:cNvPr id="5" name="Content Placeholder 4" descr="A person standing in front of a whiteboard&#10;&#10;AI-generated content may be incorrect.">
            <a:extLst>
              <a:ext uri="{FF2B5EF4-FFF2-40B4-BE49-F238E27FC236}">
                <a16:creationId xmlns:a16="http://schemas.microsoft.com/office/drawing/2014/main" id="{589F8510-B977-705B-8DF8-D9B9D0ACA9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19538" y="2369741"/>
            <a:ext cx="4352925" cy="3264693"/>
          </a:xfr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41DAAAE-82CC-7278-6F4A-8D07188F2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8FC90-8487-B8C5-7946-4AD9F6931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5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376014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9ADD-72A4-A55D-FCEB-6B36A2150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B3B315-6F39-4626-F0B2-FFA27F658C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070" b="9968"/>
          <a:stretch>
            <a:fillRect/>
          </a:stretch>
        </p:blipFill>
        <p:spPr>
          <a:xfrm>
            <a:off x="401634" y="2979591"/>
            <a:ext cx="6626087" cy="3741884"/>
          </a:xfrm>
          <a:prstGeom prst="rect">
            <a:avLst/>
          </a:prstGeom>
        </p:spPr>
      </p:pic>
      <p:pic>
        <p:nvPicPr>
          <p:cNvPr id="1026" name="Picture 2" descr="Commentary">
            <a:extLst>
              <a:ext uri="{FF2B5EF4-FFF2-40B4-BE49-F238E27FC236}">
                <a16:creationId xmlns:a16="http://schemas.microsoft.com/office/drawing/2014/main" id="{8D5F7C64-64A0-A41F-12C3-7E9D1A4DB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596" y="2999683"/>
            <a:ext cx="2453929" cy="372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6E4F6CE-8A23-2E82-8F05-DDBA2F685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25596" y="321725"/>
            <a:ext cx="4412227" cy="248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B63B3-E6A6-9759-B3EE-EFFAE71E3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6</a:t>
            </a:fld>
            <a:endParaRPr lang="vi-V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4579CC-A0F6-5168-AD74-25E19B90BE3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669"/>
          <a:stretch>
            <a:fillRect/>
          </a:stretch>
        </p:blipFill>
        <p:spPr>
          <a:xfrm>
            <a:off x="838200" y="0"/>
            <a:ext cx="5586768" cy="31362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659CAA7-A75E-036B-A4FB-AFD5144CC6C1}"/>
              </a:ext>
            </a:extLst>
          </p:cNvPr>
          <p:cNvSpPr txBox="1"/>
          <p:nvPr/>
        </p:nvSpPr>
        <p:spPr>
          <a:xfrm>
            <a:off x="9331709" y="4385629"/>
            <a:ext cx="3004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Abdus Salam</a:t>
            </a:r>
          </a:p>
          <a:p>
            <a:pPr algn="ctr"/>
            <a:r>
              <a:rPr 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(1926 – 1996)</a:t>
            </a:r>
            <a:endParaRPr lang="vi-VN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52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4D187-4993-A244-AB96-ACB5BF1B9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 dirty="0"/>
          </a:p>
        </p:txBody>
      </p:sp>
      <p:pic>
        <p:nvPicPr>
          <p:cNvPr id="5122" name="Picture 2" descr="1960">
            <a:extLst>
              <a:ext uri="{FF2B5EF4-FFF2-40B4-BE49-F238E27FC236}">
                <a16:creationId xmlns:a16="http://schemas.microsoft.com/office/drawing/2014/main" id="{B6517A29-9D62-922F-26E0-36821030F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91" y="0"/>
            <a:ext cx="4660740" cy="354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25B287-6FF0-BD54-7EBD-166CEE049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7</a:t>
            </a:fld>
            <a:endParaRPr lang="vi-VN"/>
          </a:p>
        </p:txBody>
      </p:sp>
      <p:pic>
        <p:nvPicPr>
          <p:cNvPr id="3074" name="Picture 2" descr="1964">
            <a:extLst>
              <a:ext uri="{FF2B5EF4-FFF2-40B4-BE49-F238E27FC236}">
                <a16:creationId xmlns:a16="http://schemas.microsoft.com/office/drawing/2014/main" id="{D3B3AD69-2F9E-A2A2-09EE-A4B5FAF35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90" y="3505879"/>
            <a:ext cx="4660740" cy="326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large stone building with a balcony&#10;&#10;AI-generated content may be incorrect.">
            <a:extLst>
              <a:ext uri="{FF2B5EF4-FFF2-40B4-BE49-F238E27FC236}">
                <a16:creationId xmlns:a16="http://schemas.microsoft.com/office/drawing/2014/main" id="{37FE6C01-A20C-E2E4-1337-9DDE03C397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47559" y="857250"/>
            <a:ext cx="6858000" cy="5143500"/>
          </a:xfrm>
          <a:prstGeom prst="rect">
            <a:avLst/>
          </a:prstGeom>
        </p:spPr>
      </p:pic>
      <p:pic>
        <p:nvPicPr>
          <p:cNvPr id="6" name="Picture 2" descr="International Centre for Theoretical Physics (ICTP) - TIB AV-Portal">
            <a:extLst>
              <a:ext uri="{FF2B5EF4-FFF2-40B4-BE49-F238E27FC236}">
                <a16:creationId xmlns:a16="http://schemas.microsoft.com/office/drawing/2014/main" id="{4DB5F26C-4E08-56FE-19B5-1E8875D1C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064" y="0"/>
            <a:ext cx="4402990" cy="140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8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A56B4-07FB-F6AD-32D9-E2CB1F353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26627-3B16-25B4-FCD5-6FF4E2A6B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0FB5F-439D-1AFA-5425-C3F3413A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8</a:t>
            </a:fld>
            <a:endParaRPr lang="vi-VN"/>
          </a:p>
        </p:txBody>
      </p:sp>
      <p:pic>
        <p:nvPicPr>
          <p:cNvPr id="5" name="Content Placeholder 5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3C88A301-F1C7-C29F-5D79-8E22CA10D7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147" y="897110"/>
            <a:ext cx="6751706" cy="506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524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845AE-F4D2-1E7C-53C6-F498B0379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03B0F-CF14-81D7-49D1-FB4B124997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D64D1A-758A-1976-30DA-452CA30D3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C05-7ECF-42E0-8510-466B85EEEE59}" type="slidenum">
              <a:rPr lang="vi-VN" smtClean="0"/>
              <a:t>9</a:t>
            </a:fld>
            <a:endParaRPr lang="vi-VN"/>
          </a:p>
        </p:txBody>
      </p:sp>
      <p:pic>
        <p:nvPicPr>
          <p:cNvPr id="21" name="Picture 20" descr="A person standing in a classroom&#10;&#10;AI-generated content may be incorrect.">
            <a:extLst>
              <a:ext uri="{FF2B5EF4-FFF2-40B4-BE49-F238E27FC236}">
                <a16:creationId xmlns:a16="http://schemas.microsoft.com/office/drawing/2014/main" id="{25D912A5-8B63-9A88-0C9F-F3D3470111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330" y="1194777"/>
            <a:ext cx="6702670" cy="4468446"/>
          </a:xfrm>
          <a:prstGeom prst="rect">
            <a:avLst/>
          </a:prstGeom>
        </p:spPr>
      </p:pic>
      <p:pic>
        <p:nvPicPr>
          <p:cNvPr id="5" name="Content Placeholder 5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B29659DA-F129-0409-7FF4-E4FB3BD360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1365"/>
            <a:ext cx="5433693" cy="407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0669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168</Words>
  <Application>Microsoft Office PowerPoint</Application>
  <PresentationFormat>Widescreen</PresentationFormat>
  <Paragraphs>56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Aptos</vt:lpstr>
      <vt:lpstr>Aptos Display</vt:lpstr>
      <vt:lpstr>Arial</vt:lpstr>
      <vt:lpstr>Calibri Light</vt:lpstr>
      <vt:lpstr>Roboto</vt:lpstr>
      <vt:lpstr>Times New Roman</vt:lpstr>
      <vt:lpstr>Office Theme</vt:lpstr>
      <vt:lpstr>Thought of international schools</vt:lpstr>
      <vt:lpstr>How everything started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</vt:lpstr>
      <vt:lpstr>Conclusion </vt:lpstr>
      <vt:lpstr>Thank you, everyone for this unforgettable experience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Đặng Thế Phong</dc:creator>
  <cp:lastModifiedBy>Đặng Thế Phong</cp:lastModifiedBy>
  <cp:revision>9</cp:revision>
  <dcterms:created xsi:type="dcterms:W3CDTF">2025-08-17T09:47:59Z</dcterms:created>
  <dcterms:modified xsi:type="dcterms:W3CDTF">2025-08-17T19:05:07Z</dcterms:modified>
</cp:coreProperties>
</file>