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498" r:id="rId6"/>
    <p:sldId id="582" r:id="rId7"/>
    <p:sldId id="453" r:id="rId8"/>
    <p:sldId id="583" r:id="rId9"/>
    <p:sldId id="584" r:id="rId10"/>
    <p:sldId id="779" r:id="rId11"/>
    <p:sldId id="409" r:id="rId12"/>
    <p:sldId id="622" r:id="rId13"/>
    <p:sldId id="817" r:id="rId14"/>
    <p:sldId id="818" r:id="rId15"/>
    <p:sldId id="606" r:id="rId16"/>
    <p:sldId id="59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82C8"/>
    <a:srgbClr val="9B3D2B"/>
    <a:srgbClr val="6C6CFF"/>
    <a:srgbClr val="FFFFFF"/>
    <a:srgbClr val="E4E4FF"/>
    <a:srgbClr val="C55A11"/>
    <a:srgbClr val="CA553E"/>
    <a:srgbClr val="A4649B"/>
    <a:srgbClr val="E4AA9E"/>
    <a:srgbClr val="F9D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6B6075-CC9E-421D-982C-8E755F20B955}" v="80" dt="2024-11-21T09:17:39.6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095" autoAdjust="0"/>
    <p:restoredTop sz="94221" autoAdjust="0"/>
  </p:normalViewPr>
  <p:slideViewPr>
    <p:cSldViewPr snapToGrid="0">
      <p:cViewPr varScale="1">
        <p:scale>
          <a:sx n="57" d="100"/>
          <a:sy n="57" d="100"/>
        </p:scale>
        <p:origin x="1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A50702-3C68-4B14-B819-72B57D27F9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0F4880-E690-44D0-8356-A9E7BDBAB0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6205E-B305-4B90-9534-3C5E99A0275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4ACF6-39FD-4B08-A7D5-5BFDC37B46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7C9FD2-2C57-4DE7-8EA4-86DEE80B98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C623C-86E0-4A85-83FB-F4A71695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55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722F1-E430-42A1-A473-1759336AECC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D7554-D10C-4E29-B8E6-BB7111FA6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4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203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463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65C9C5B-BBA9-42AB-806E-92FC22E19CBA}"/>
              </a:ext>
            </a:extLst>
          </p:cNvPr>
          <p:cNvSpPr/>
          <p:nvPr userDrawn="1"/>
        </p:nvSpPr>
        <p:spPr>
          <a:xfrm>
            <a:off x="-1" y="0"/>
            <a:ext cx="903746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30CF48-DD5D-4C81-BA7E-470DCBA61E6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76500" y="622103"/>
            <a:ext cx="9715500" cy="37209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E08E4E-686B-490D-8EA1-DDC9F1BC7C24}"/>
              </a:ext>
            </a:extLst>
          </p:cNvPr>
          <p:cNvCxnSpPr>
            <a:cxnSpLocks/>
          </p:cNvCxnSpPr>
          <p:nvPr userDrawn="1"/>
        </p:nvCxnSpPr>
        <p:spPr>
          <a:xfrm>
            <a:off x="739466" y="0"/>
            <a:ext cx="0" cy="6187736"/>
          </a:xfrm>
          <a:prstGeom prst="line">
            <a:avLst/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C78B2B3F-3573-4632-872A-ADB36AF412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59337" y="5779363"/>
            <a:ext cx="2459114" cy="685430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800" spc="10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FF5EE2F-D68A-4C3C-A342-4C0CE6CE20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299663" y="5791178"/>
            <a:ext cx="2459114" cy="68542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600" cap="all" spc="10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2DB723-8435-4F35-BF55-AFB7DC8FD4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5205" y="4965134"/>
            <a:ext cx="4333088" cy="15960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80000"/>
              </a:lnSpc>
              <a:defRPr sz="5000" spc="100" baseline="0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16758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ng Contoso to the Competition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995D6E1F-61DD-45C8-BD0F-87774F3858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F1E30-78A1-4D04-868B-2FF65A0CD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8/05/20XX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2EE5A-2D26-4A38-BF97-6266BFC42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5">
            <a:extLst>
              <a:ext uri="{FF2B5EF4-FFF2-40B4-BE49-F238E27FC236}">
                <a16:creationId xmlns:a16="http://schemas.microsoft.com/office/drawing/2014/main" id="{716CE84D-B2FA-4712-9112-9A6349EE051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008686" y="2921932"/>
            <a:ext cx="4114800" cy="12688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5EB29FAF-F8EE-4156-8E07-E14DFBABA09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008686" y="4327267"/>
            <a:ext cx="4114800" cy="12688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C5BC42-EC33-40D4-8189-69F1D23AD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86" y="1516597"/>
            <a:ext cx="3980182" cy="126881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8323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8/05/20XX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ADF53-2713-40AC-9CC8-AA83770C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08A84-ADB1-42C6-A7B1-E5C5A728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9C0924B-E154-4A9E-830A-0CED0F96BA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12346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09FC371A-791E-4A18-A05F-62DAAB144F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01761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7370EA53-C218-4777-8992-DFE61FD94A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176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52263598-CA5C-4D32-8005-69A3003C53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80591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04255F76-4757-4D5C-80D7-A3307CEBC13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10807" y="3093970"/>
            <a:ext cx="61531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6948AE7E-55CC-4F22-9239-099E8E8EF21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59421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D91E6446-232F-4870-8335-C708DDB3E7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48836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6A3A8254-B2DC-4C36-8E81-397E7CB3EC0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38251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048C7215-4A75-4BF9-96EC-BEA9AA1239C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27666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C2FA34D0-4280-4201-9E40-5FE0D81D7DC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17081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BD0D6DFA-0AE8-42A3-ADA8-785B98B99E4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06496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7E475D18-842D-4508-9049-99A36DA3895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395907" y="3093970"/>
            <a:ext cx="495300" cy="65227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F7A2B249-C1B4-4F5F-9C74-B3763CCFC8D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12346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64240E02-7397-4BFB-923B-4E4A96C7C81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761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41400094-84D6-4303-BA4B-0E0D1FF018E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91176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AAF6E8A4-DDDD-49A1-B1C9-3574B58A83D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080591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D9AB8D6A-C296-4468-9A7D-7F46B3642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10807" y="4795797"/>
            <a:ext cx="61531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D17C8109-2F1A-4248-BE14-FE5D4AE1E35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59421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5735C006-B8AC-427F-A337-4F607EB5431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48836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B62C7805-F615-4B77-89DD-63F1F946E78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238251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7B0BABA0-0326-410E-AECF-0D41365DD47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027666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9E4FCBEC-4348-4D10-B139-FD526C86B17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817081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DA4FA8D2-F1E5-4A88-855F-84D521DB704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606496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7E27FFDC-7B67-4C2F-8712-C7961E6E9A9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95907" y="4795797"/>
            <a:ext cx="495300" cy="65227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1" name="Text Placeholder 14">
            <a:extLst>
              <a:ext uri="{FF2B5EF4-FFF2-40B4-BE49-F238E27FC236}">
                <a16:creationId xmlns:a16="http://schemas.microsoft.com/office/drawing/2014/main" id="{B098AA04-538E-4D0B-BC5E-3C79B451D15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96804" y="2672211"/>
            <a:ext cx="1021001" cy="50172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/>
              <a:t>Add year</a:t>
            </a:r>
          </a:p>
        </p:txBody>
      </p:sp>
      <p:sp>
        <p:nvSpPr>
          <p:cNvPr id="52" name="Text Placeholder 14">
            <a:extLst>
              <a:ext uri="{FF2B5EF4-FFF2-40B4-BE49-F238E27FC236}">
                <a16:creationId xmlns:a16="http://schemas.microsoft.com/office/drawing/2014/main" id="{80992CBE-A6F0-4FF1-8F4F-84B050480AD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96804" y="4361409"/>
            <a:ext cx="1021001" cy="50172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/>
              <a:t>Add year</a:t>
            </a:r>
          </a:p>
        </p:txBody>
      </p:sp>
      <p:sp>
        <p:nvSpPr>
          <p:cNvPr id="53" name="Text Placeholder 14">
            <a:extLst>
              <a:ext uri="{FF2B5EF4-FFF2-40B4-BE49-F238E27FC236}">
                <a16:creationId xmlns:a16="http://schemas.microsoft.com/office/drawing/2014/main" id="{738B60B3-540F-4900-A4BB-0B521A1F75C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029367" y="2067200"/>
            <a:ext cx="1440088" cy="469597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D7D7797-7938-4D6E-B5A4-21536E2021E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397612" y="2067200"/>
            <a:ext cx="1440088" cy="469597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F7B339B7-1A20-4B38-8EAE-3C98E757DA3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44687" y="2067200"/>
            <a:ext cx="1440088" cy="469597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6" name="Text Placeholder 14">
            <a:extLst>
              <a:ext uri="{FF2B5EF4-FFF2-40B4-BE49-F238E27FC236}">
                <a16:creationId xmlns:a16="http://schemas.microsoft.com/office/drawing/2014/main" id="{3D0B1401-F4EC-4750-A2AA-34CD72504AC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029367" y="3869787"/>
            <a:ext cx="1440088" cy="408780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7" name="Text Placeholder 14">
            <a:extLst>
              <a:ext uri="{FF2B5EF4-FFF2-40B4-BE49-F238E27FC236}">
                <a16:creationId xmlns:a16="http://schemas.microsoft.com/office/drawing/2014/main" id="{25C7DA61-BA93-48EE-BB6E-9E5D96271AC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976442" y="3869787"/>
            <a:ext cx="1440088" cy="408780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10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8" name="Text Placeholder 14">
            <a:extLst>
              <a:ext uri="{FF2B5EF4-FFF2-40B4-BE49-F238E27FC236}">
                <a16:creationId xmlns:a16="http://schemas.microsoft.com/office/drawing/2014/main" id="{6B7F232D-8C58-4A29-8A95-52E6B74C053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923517" y="3869787"/>
            <a:ext cx="1440088" cy="408780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F2334811-4848-4246-ACD8-273541203B2A}"/>
              </a:ext>
            </a:extLst>
          </p:cNvPr>
          <p:cNvCxnSpPr>
            <a:cxnSpLocks/>
          </p:cNvCxnSpPr>
          <p:nvPr userDrawn="1"/>
        </p:nvCxnSpPr>
        <p:spPr>
          <a:xfrm>
            <a:off x="0" y="755452"/>
            <a:ext cx="980936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5E76D73-D506-4E6B-A789-AB87E732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0418" y="100579"/>
            <a:ext cx="1943381" cy="1268811"/>
          </a:xfrm>
          <a:prstGeom prst="rect">
            <a:avLst/>
          </a:prstGeom>
        </p:spPr>
        <p:txBody>
          <a:bodyPr anchor="ctr"/>
          <a:lstStyle>
            <a:lvl1pPr algn="r"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algn="r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7700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A3D8856B-7A24-4C55-9910-ED81BFA0A0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3B3118EB-9968-4E6E-B2B6-A76765DCFA4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101509" y="2431279"/>
            <a:ext cx="4288971" cy="305512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ABAA64D-DEC0-453B-A9D7-7183AF0CE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74F7F62-A2D6-471E-83D8-44BA2699C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F88F189-31A8-4BA7-80D9-4A40A4E2B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834820" y="-3976"/>
            <a:ext cx="0" cy="215934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4EE86B4-3F11-45CB-96F9-7D1AB761A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506" y="1761891"/>
            <a:ext cx="4288971" cy="53286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273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ps for Busines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60ED5431-1075-4889-87EB-D79FFE50960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804630"/>
            <a:ext cx="12192000" cy="406224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ADF53-2713-40AC-9CC8-AA83770C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08A84-ADB1-42C6-A7B1-E5C5A728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E7CC669C-5E68-40A8-8F59-E044A32F4B3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109845" y="999340"/>
            <a:ext cx="5578870" cy="140877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EEC13B-7926-4108-B0C5-F3A2A5AE69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1689250"/>
            <a:ext cx="160637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546480-8B8D-4EF8-8C6A-DFFAC2755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1559" y="1352736"/>
            <a:ext cx="3037792" cy="657883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7896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to Action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15B931B-7725-4C86-A82C-07F42F44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97500" y="2009775"/>
            <a:ext cx="6794499" cy="28384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16D3891-B2BA-4AE6-AAA7-560547F4B5E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6311899" cy="6858000"/>
          </a:xfrm>
          <a:custGeom>
            <a:avLst/>
            <a:gdLst>
              <a:gd name="connsiteX0" fmla="*/ 0 w 6311899"/>
              <a:gd name="connsiteY0" fmla="*/ 0 h 6858000"/>
              <a:gd name="connsiteX1" fmla="*/ 6311899 w 6311899"/>
              <a:gd name="connsiteY1" fmla="*/ 0 h 6858000"/>
              <a:gd name="connsiteX2" fmla="*/ 6311899 w 6311899"/>
              <a:gd name="connsiteY2" fmla="*/ 2009775 h 6858000"/>
              <a:gd name="connsiteX3" fmla="*/ 5397499 w 6311899"/>
              <a:gd name="connsiteY3" fmla="*/ 2009775 h 6858000"/>
              <a:gd name="connsiteX4" fmla="*/ 5397499 w 6311899"/>
              <a:gd name="connsiteY4" fmla="*/ 4848225 h 6858000"/>
              <a:gd name="connsiteX5" fmla="*/ 6311899 w 6311899"/>
              <a:gd name="connsiteY5" fmla="*/ 4848225 h 6858000"/>
              <a:gd name="connsiteX6" fmla="*/ 6311899 w 6311899"/>
              <a:gd name="connsiteY6" fmla="*/ 6858000 h 6858000"/>
              <a:gd name="connsiteX7" fmla="*/ 0 w 631189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1899" h="6858000">
                <a:moveTo>
                  <a:pt x="0" y="0"/>
                </a:moveTo>
                <a:lnTo>
                  <a:pt x="6311899" y="0"/>
                </a:lnTo>
                <a:lnTo>
                  <a:pt x="6311899" y="2009775"/>
                </a:lnTo>
                <a:lnTo>
                  <a:pt x="5397499" y="2009775"/>
                </a:lnTo>
                <a:lnTo>
                  <a:pt x="5397499" y="4848225"/>
                </a:lnTo>
                <a:lnTo>
                  <a:pt x="6311899" y="4848225"/>
                </a:lnTo>
                <a:lnTo>
                  <a:pt x="63118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9831967-45C9-40AF-A955-56E9578BC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167DEC-7546-44F6-AD64-E71C2FF1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5">
            <a:extLst>
              <a:ext uri="{FF2B5EF4-FFF2-40B4-BE49-F238E27FC236}">
                <a16:creationId xmlns:a16="http://schemas.microsoft.com/office/drawing/2014/main" id="{61241730-14B7-407E-9517-F4510520D03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1900" y="3282850"/>
            <a:ext cx="5350010" cy="10307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55B60F-1D5E-4B0C-8354-2E7AA187F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1898" y="2471206"/>
            <a:ext cx="5350010" cy="86739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lang="en-US" sz="2400" spc="100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1455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9C6F1ED5-824E-4C14-8D5E-5A0A26C5421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ADF53-2713-40AC-9CC8-AA83770C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08A84-ADB1-42C6-A7B1-E5C5A728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9F762423-7F4E-4A21-8F09-05418F82F9D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078765" y="3267882"/>
            <a:ext cx="3193926" cy="22032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2AE728-7030-4847-B87B-FDB4B86E0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765" y="2371063"/>
            <a:ext cx="3193926" cy="9994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016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03E4F-870B-74AC-0D02-B73AE8A96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280C58-9A65-8817-640E-1D66AFB10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8/05/20XX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073CB-2F22-12C0-3134-ACF44A953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AB28EB-D36A-48CB-2D31-130934268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67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E1924-4202-FC45-2290-11BDF21FEA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A93B5-23E0-0F3C-71E6-A512E65D3B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33615-9281-568E-13FB-53B8647C6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AEF3-67C9-4464-9913-0E8116C68F87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11388-D8AD-0CC4-EC84-9F2552B3F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1C5A6-889E-B568-3D02-3866B40C2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8E39-75C1-4E79-A839-37595AA2E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3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F5ED5F1-A62B-4555-807E-91FAE1443CC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D60F5-07EA-4D8F-AAFA-0F48CB785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8/05/20XX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D4C42-D293-4981-BA06-A4638BEE1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E9D98-F221-47DC-AE55-8165BB7A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4C3D64C-77F6-4601-B573-9A9B6E23BB60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675242" y="2051170"/>
            <a:ext cx="5362575" cy="353218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D17CD-E6D2-4329-B271-1E59AA986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242" y="1418953"/>
            <a:ext cx="5362575" cy="495691"/>
          </a:xfrm>
          <a:prstGeom prst="rect">
            <a:avLst/>
          </a:prstGeom>
        </p:spPr>
        <p:txBody>
          <a:bodyPr anchor="ctr"/>
          <a:lstStyle>
            <a:lvl1pPr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3684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Presenter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CD5AE0D9-6B20-4F29-A35B-2A00C25FF8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82906" y="0"/>
            <a:ext cx="4635426" cy="68579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CC56C8-D828-4A31-A5B9-CF1AEFA70D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71846" y="6356350"/>
            <a:ext cx="2743200" cy="365125"/>
          </a:xfrm>
        </p:spPr>
        <p:txBody>
          <a:bodyPr/>
          <a:lstStyle>
            <a:lvl1pPr>
              <a:defRPr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B0264-B3C3-46A0-80DD-67C59DB2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D3C3B-0FFE-494C-B4AC-477B6A9DA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285A10A-1880-4D4E-A99B-1C19043F2A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50189" y="2396358"/>
            <a:ext cx="3266975" cy="326687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600" b="1" spc="1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11" name="Content Placeholder 15">
            <a:extLst>
              <a:ext uri="{FF2B5EF4-FFF2-40B4-BE49-F238E27FC236}">
                <a16:creationId xmlns:a16="http://schemas.microsoft.com/office/drawing/2014/main" id="{624F1FC7-2617-499A-8CB8-B61FC7D9B7B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9508" y="2756830"/>
            <a:ext cx="4834569" cy="23841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169A36-7DEF-42D4-850F-59A3233FD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834" y="0"/>
            <a:ext cx="0" cy="27574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CADB6D5-97B3-42ED-B8C7-5AD951CB8F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729133" y="2551471"/>
            <a:ext cx="346286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9B7B60A-1B6C-4E40-94D7-AE1BD3712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810973" y="4189152"/>
            <a:ext cx="3121302" cy="469478"/>
          </a:xfrm>
          <a:prstGeom prst="rect">
            <a:avLst/>
          </a:prstGeom>
        </p:spPr>
        <p:txBody>
          <a:bodyPr anchor="ctr"/>
          <a:lstStyle>
            <a:lvl1pPr algn="r"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algn="r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48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BFE3E-14BB-4DC6-A806-1E62C1D24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3137" y="1360309"/>
            <a:ext cx="2909309" cy="657882"/>
          </a:xfrm>
          <a:prstGeom prst="rect">
            <a:avLst/>
          </a:prstGeom>
        </p:spPr>
        <p:txBody>
          <a:bodyPr anchor="ctr"/>
          <a:lstStyle>
            <a:lvl1pPr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EFD7EF65-6DE9-4029-B3A0-F08E11BC9E5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795752"/>
            <a:ext cx="12192000" cy="406224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123B9F8E-DAD6-45B2-B55B-B070484318C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109845" y="1075509"/>
            <a:ext cx="5293260" cy="140877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CF9177-0C51-4496-B5AE-7ED4F8F3A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7A035F-C837-4CCA-BB19-CE656F057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2F927-F23D-4ABB-BEC9-11C2CC69D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244728-2BE1-4CB4-A19E-903E75BD8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1689250"/>
            <a:ext cx="160637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27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out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0109947-4B08-4C56-B65B-A6FDFEF47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1510815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87A38D-E82D-42F1-A188-30F49DD50C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39785" y="0"/>
            <a:ext cx="0" cy="2514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1205ABD4-5AFD-4B99-8836-D12AA42FCC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82510" y="0"/>
            <a:ext cx="7609489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80A53F-EFDF-40A3-B9E3-58EB0D3F3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8/05/20XX</a:t>
            </a:r>
          </a:p>
        </p:txBody>
      </p:sp>
      <p:sp>
        <p:nvSpPr>
          <p:cNvPr id="14" name="Content Placeholder 15">
            <a:extLst>
              <a:ext uri="{FF2B5EF4-FFF2-40B4-BE49-F238E27FC236}">
                <a16:creationId xmlns:a16="http://schemas.microsoft.com/office/drawing/2014/main" id="{F547C10E-8A59-4B22-ADF0-994850F759D0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17111" y="2906895"/>
            <a:ext cx="4606159" cy="222129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9DE00E7-8296-408A-905C-ECBA407C8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00B3723-B30F-4BDB-A030-4B06ADE75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4FA9AB-9D34-43A5-947E-835D7FE29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2" y="2225678"/>
            <a:ext cx="4607268" cy="469476"/>
          </a:xfrm>
          <a:prstGeom prst="rect">
            <a:avLst/>
          </a:prstGeom>
        </p:spPr>
        <p:txBody>
          <a:bodyPr anchor="ctr"/>
          <a:lstStyle>
            <a:lvl1pPr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52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840FD269-E069-45DA-B668-BE984BFA328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9DE71-7B7A-4473-ABD8-99575CAFB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AA1C9B-284B-4C89-8743-52285AC95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1FE06-5B3A-40E2-82AA-E4516ED2D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ACE5847-B709-473D-A366-54ADA852FF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5107" y="3055535"/>
            <a:ext cx="7981786" cy="260910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3200" i="1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8B1850-15F7-414E-B8F6-3A5B3D10B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0083" y="5448575"/>
            <a:ext cx="4881563" cy="463550"/>
          </a:xfrm>
          <a:prstGeom prst="rect">
            <a:avLst/>
          </a:prstGeom>
        </p:spPr>
        <p:txBody>
          <a:bodyPr/>
          <a:lstStyle>
            <a:lvl1pPr algn="r">
              <a:defRPr lang="en-US" sz="1800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056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pothesis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0796CDC-3154-4ACA-A920-8CBE431C2A1A}"/>
              </a:ext>
            </a:extLst>
          </p:cNvPr>
          <p:cNvSpPr/>
          <p:nvPr userDrawn="1"/>
        </p:nvSpPr>
        <p:spPr>
          <a:xfrm>
            <a:off x="0" y="0"/>
            <a:ext cx="4687614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5FA8B4-F9F3-4FF5-B11F-483A1B95E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7B8F04-28A5-462E-86DE-06C37E405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B2DAE-4645-4AA0-87C9-39874FDBD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3BB9146A-68F5-433B-8411-A12C7C8F782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7641" y="1193612"/>
            <a:ext cx="3513083" cy="140050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70974D-DE65-42B3-BEB4-235503245B26}"/>
              </a:ext>
            </a:extLst>
          </p:cNvPr>
          <p:cNvSpPr/>
          <p:nvPr userDrawn="1"/>
        </p:nvSpPr>
        <p:spPr>
          <a:xfrm>
            <a:off x="6360072" y="924801"/>
            <a:ext cx="4288221" cy="2043229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5BA888A7-F91E-4923-AB10-31BEF8C2FEB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747641" y="4120055"/>
            <a:ext cx="3513083" cy="11858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803CCC-79BF-4752-81AA-D68AB023A6B6}"/>
              </a:ext>
            </a:extLst>
          </p:cNvPr>
          <p:cNvSpPr/>
          <p:nvPr userDrawn="1"/>
        </p:nvSpPr>
        <p:spPr>
          <a:xfrm>
            <a:off x="6360072" y="3584028"/>
            <a:ext cx="4288221" cy="2043229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ECBC35A-FE4E-467A-A20D-9063B371CA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303095" y="0"/>
            <a:ext cx="0" cy="370473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A4FC0018-1CBF-4BC0-BE79-B983651D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1005213" y="4932422"/>
            <a:ext cx="2635209" cy="523708"/>
          </a:xfrm>
          <a:prstGeom prst="rect">
            <a:avLst/>
          </a:prstGeom>
        </p:spPr>
        <p:txBody>
          <a:bodyPr anchor="ctr"/>
          <a:lstStyle>
            <a:lvl1pPr algn="r">
              <a:defRPr lang="en-US" sz="2400" spc="100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algn="r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744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centage of Communication Tools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6ACE2-BA16-48C7-A451-845668BC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8/05/20XX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B479B-4CEB-47DB-903C-2E2D2445E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F2130-E7AA-4706-B388-47F7E032B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311573-5DB1-44CE-818B-9E5F570408F1}"/>
              </a:ext>
            </a:extLst>
          </p:cNvPr>
          <p:cNvSpPr/>
          <p:nvPr userDrawn="1"/>
        </p:nvSpPr>
        <p:spPr>
          <a:xfrm>
            <a:off x="638177" y="631627"/>
            <a:ext cx="10915645" cy="558819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6E328664-C733-476A-81C6-2A0B15B001A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029158" y="2838122"/>
            <a:ext cx="1786759" cy="43092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4DA6C57C-E2CB-484E-94E6-9AB8DC7DB4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2029158" y="3379435"/>
            <a:ext cx="1786759" cy="43092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97E74E6E-CDEF-424A-B7CE-5B34A0AC34D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029158" y="3928699"/>
            <a:ext cx="1786759" cy="43092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2" name="Content Placeholder 15">
            <a:extLst>
              <a:ext uri="{FF2B5EF4-FFF2-40B4-BE49-F238E27FC236}">
                <a16:creationId xmlns:a16="http://schemas.microsoft.com/office/drawing/2014/main" id="{E7A1AA76-7517-4C53-B2A4-EE8B1C6ADDD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029158" y="4476966"/>
            <a:ext cx="1786759" cy="43092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7" name="Text Placeholder 12">
            <a:extLst>
              <a:ext uri="{FF2B5EF4-FFF2-40B4-BE49-F238E27FC236}">
                <a16:creationId xmlns:a16="http://schemas.microsoft.com/office/drawing/2014/main" id="{273C9D83-2282-43F4-BB54-7CDA96B4556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98588" y="1307183"/>
            <a:ext cx="1783393" cy="178305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8" name="Text Placeholder 12">
            <a:extLst>
              <a:ext uri="{FF2B5EF4-FFF2-40B4-BE49-F238E27FC236}">
                <a16:creationId xmlns:a16="http://schemas.microsoft.com/office/drawing/2014/main" id="{90C1AC4A-23E9-4676-A30E-E39B4342FF0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98588" y="3703828"/>
            <a:ext cx="1783393" cy="178305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2C256BCC-FED6-4D75-8C65-5967DD2E019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033309" y="1307183"/>
            <a:ext cx="1783393" cy="178305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036A0378-B8F0-463A-A66D-83D798223E3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3309" y="3703828"/>
            <a:ext cx="1783393" cy="178305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BDF22D-6760-4BDD-92EF-E940DCC02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697" y="1369287"/>
            <a:ext cx="4079564" cy="126881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580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king Great Products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AADBBE-F1E3-480E-BE79-B55DEF941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97500" y="2009775"/>
            <a:ext cx="6794499" cy="28384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C868C7-0B77-47B8-9C16-7F97AA9F0D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6311899" cy="6858000"/>
          </a:xfrm>
          <a:custGeom>
            <a:avLst/>
            <a:gdLst>
              <a:gd name="connsiteX0" fmla="*/ 0 w 6311899"/>
              <a:gd name="connsiteY0" fmla="*/ 0 h 6858000"/>
              <a:gd name="connsiteX1" fmla="*/ 6311899 w 6311899"/>
              <a:gd name="connsiteY1" fmla="*/ 0 h 6858000"/>
              <a:gd name="connsiteX2" fmla="*/ 6311899 w 6311899"/>
              <a:gd name="connsiteY2" fmla="*/ 2009775 h 6858000"/>
              <a:gd name="connsiteX3" fmla="*/ 5397499 w 6311899"/>
              <a:gd name="connsiteY3" fmla="*/ 2009775 h 6858000"/>
              <a:gd name="connsiteX4" fmla="*/ 5397499 w 6311899"/>
              <a:gd name="connsiteY4" fmla="*/ 4848225 h 6858000"/>
              <a:gd name="connsiteX5" fmla="*/ 6311899 w 6311899"/>
              <a:gd name="connsiteY5" fmla="*/ 4848225 h 6858000"/>
              <a:gd name="connsiteX6" fmla="*/ 6311899 w 6311899"/>
              <a:gd name="connsiteY6" fmla="*/ 6858000 h 6858000"/>
              <a:gd name="connsiteX7" fmla="*/ 0 w 631189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1899" h="6858000">
                <a:moveTo>
                  <a:pt x="0" y="0"/>
                </a:moveTo>
                <a:lnTo>
                  <a:pt x="6311899" y="0"/>
                </a:lnTo>
                <a:lnTo>
                  <a:pt x="6311899" y="2009775"/>
                </a:lnTo>
                <a:lnTo>
                  <a:pt x="5397499" y="2009775"/>
                </a:lnTo>
                <a:lnTo>
                  <a:pt x="5397499" y="4848225"/>
                </a:lnTo>
                <a:lnTo>
                  <a:pt x="6311899" y="4848225"/>
                </a:lnTo>
                <a:lnTo>
                  <a:pt x="63118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4198D5-23F4-441A-AD0A-C6CD015E9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E5DAC80-95FC-4BA1-98B2-5631FB3B019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37298" y="3200401"/>
            <a:ext cx="5257799" cy="1701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64448FE-96B4-43C5-8721-4FBF69ED4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8104834-0355-4576-A9E5-FF5B92B36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D2D377-D829-49CC-9253-683054B90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7298" y="2063075"/>
            <a:ext cx="5257799" cy="1268810"/>
          </a:xfrm>
          <a:prstGeom prst="rect">
            <a:avLst/>
          </a:prstGeom>
        </p:spPr>
        <p:txBody>
          <a:bodyPr anchor="ctr"/>
          <a:lstStyle>
            <a:lvl1pPr>
              <a:defRPr lang="en-US" sz="2400" spc="100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812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2C8C7-5C6C-400B-AEC0-4D8178161B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cap="all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r>
              <a:rPr lang="en-US"/>
              <a:t>8/05/20XX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105D6-7B52-4B7D-9473-BCD571A93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cap="all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r>
              <a:rPr lang="en-US"/>
              <a:t>Conference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EAA0A-7090-4FA3-AD1C-CD4570404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DCE26-8B90-4B2C-883A-D5FFC365BF8A}"/>
              </a:ext>
            </a:extLst>
          </p:cNvPr>
          <p:cNvSpPr txBox="1"/>
          <p:nvPr userDrawn="1"/>
        </p:nvSpPr>
        <p:spPr>
          <a:xfrm>
            <a:off x="5637320" y="297401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3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s://doi.org/10.1016/j.ejrad.2018.08.010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10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8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76">
            <a:extLst>
              <a:ext uri="{FF2B5EF4-FFF2-40B4-BE49-F238E27FC236}">
                <a16:creationId xmlns:a16="http://schemas.microsoft.com/office/drawing/2014/main" id="{56B766C3-7961-E6CF-5788-15924D93C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6001"/>
            <a:ext cx="4284128" cy="806317"/>
          </a:xfrm>
          <a:prstGeom prst="rect">
            <a:avLst/>
          </a:prstGeom>
        </p:spPr>
      </p:pic>
      <p:pic>
        <p:nvPicPr>
          <p:cNvPr id="5" name="Picture 4" descr="A black and yellow logo&#10;&#10;Description automatically generated">
            <a:extLst>
              <a:ext uri="{FF2B5EF4-FFF2-40B4-BE49-F238E27FC236}">
                <a16:creationId xmlns:a16="http://schemas.microsoft.com/office/drawing/2014/main" id="{F7B3BCD7-872E-B115-D677-225396A62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4818" y="188384"/>
            <a:ext cx="1994208" cy="1754716"/>
          </a:xfrm>
          <a:prstGeom prst="rect">
            <a:avLst/>
          </a:prstGeom>
        </p:spPr>
      </p:pic>
      <p:pic>
        <p:nvPicPr>
          <p:cNvPr id="1026" name="Picture 2" descr="IEEE NPSS School on Advanced Topics in Medical Imaging - Ho Chi Minh City">
            <a:extLst>
              <a:ext uri="{FF2B5EF4-FFF2-40B4-BE49-F238E27FC236}">
                <a16:creationId xmlns:a16="http://schemas.microsoft.com/office/drawing/2014/main" id="{11E9A881-9C8A-7779-8D16-EF7CBE738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603184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46;p14">
            <a:extLst>
              <a:ext uri="{FF2B5EF4-FFF2-40B4-BE49-F238E27FC236}">
                <a16:creationId xmlns:a16="http://schemas.microsoft.com/office/drawing/2014/main" id="{66502962-35E8-3FF7-00FE-A6A0789BAFE3}"/>
              </a:ext>
            </a:extLst>
          </p:cNvPr>
          <p:cNvSpPr txBox="1">
            <a:spLocks/>
          </p:cNvSpPr>
          <p:nvPr/>
        </p:nvSpPr>
        <p:spPr>
          <a:xfrm>
            <a:off x="2372810" y="2468247"/>
            <a:ext cx="8194876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2738"/>
              </a:buClr>
              <a:buSzPts val="2700"/>
              <a:buFont typeface="Arial"/>
              <a:buNone/>
              <a:defRPr sz="2700" b="1" i="0" u="none" strike="noStrike" cap="none">
                <a:solidFill>
                  <a:srgbClr val="EB273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200">
                <a:solidFill>
                  <a:srgbClr val="FF0000"/>
                </a:solidFill>
                <a:latin typeface="Tisa Offc Serif Pro" panose="02010504030101020102" pitchFamily="2" charset="0"/>
                <a:cs typeface="Times New Roman" panose="02020603050405020304" pitchFamily="18" charset="0"/>
              </a:rPr>
              <a:t>Virtual Monoenergetic Imaging from Dual sources Dual Energy CT</a:t>
            </a:r>
            <a:endParaRPr lang="en-US" sz="3200" dirty="0">
              <a:solidFill>
                <a:srgbClr val="FF0000"/>
              </a:solidFill>
              <a:latin typeface="Tisa Offc Serif Pro" panose="02010504030101020102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13A11C-0A26-C84B-12D0-EB921ED55B4C}"/>
              </a:ext>
            </a:extLst>
          </p:cNvPr>
          <p:cNvSpPr txBox="1"/>
          <p:nvPr/>
        </p:nvSpPr>
        <p:spPr>
          <a:xfrm>
            <a:off x="3975429" y="4082318"/>
            <a:ext cx="6592257" cy="621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b="1" i="1" u="sng">
                <a:latin typeface="+mj-lt"/>
                <a:cs typeface="Times New Roman" panose="02020603050405020304" pitchFamily="18" charset="0"/>
              </a:rPr>
              <a:t>Presenter</a:t>
            </a:r>
            <a:r>
              <a:rPr lang="en-US" sz="2500" b="1" i="1">
                <a:latin typeface="+mj-lt"/>
                <a:cs typeface="Times New Roman" panose="02020603050405020304" pitchFamily="18" charset="0"/>
              </a:rPr>
              <a:t>: Pham Nguyen Kim Ngan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C62555-3243-8B51-3BE7-3CE65545F760}"/>
              </a:ext>
            </a:extLst>
          </p:cNvPr>
          <p:cNvSpPr txBox="1"/>
          <p:nvPr/>
        </p:nvSpPr>
        <p:spPr>
          <a:xfrm>
            <a:off x="4992302" y="6207305"/>
            <a:ext cx="4079838" cy="621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i="1">
                <a:solidFill>
                  <a:srgbClr val="0070C0"/>
                </a:solidFill>
                <a:latin typeface="Tisa Offc Serif Pro" panose="02010504030101020102" pitchFamily="2" charset="0"/>
                <a:cs typeface="Times New Roman" panose="02020603050405020304" pitchFamily="18" charset="0"/>
              </a:rPr>
              <a:t>Ho Chi Minh City, 2025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105D9C-588A-CC4C-A173-C34CC13A98B9}"/>
              </a:ext>
            </a:extLst>
          </p:cNvPr>
          <p:cNvSpPr txBox="1"/>
          <p:nvPr/>
        </p:nvSpPr>
        <p:spPr>
          <a:xfrm>
            <a:off x="1241868" y="4690241"/>
            <a:ext cx="9893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Medical Imaging and Radiological Sciences, Chang Gung University, Taoyuan, Taiwan. </a:t>
            </a:r>
            <a:endParaRPr lang="en-US" sz="18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381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7BAE3-4AE6-19F8-8305-3248F0CB5482}"/>
              </a:ext>
            </a:extLst>
          </p:cNvPr>
          <p:cNvSpPr txBox="1">
            <a:spLocks/>
          </p:cNvSpPr>
          <p:nvPr/>
        </p:nvSpPr>
        <p:spPr>
          <a:xfrm>
            <a:off x="11564857" y="6464793"/>
            <a:ext cx="478005" cy="365125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 spc="10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D65601-5AE2-46FC-B138-694DDD2B510D}" type="slidenum">
              <a:rPr lang="en-US" sz="1500" smtClean="0">
                <a:solidFill>
                  <a:schemeClr val="tx1"/>
                </a:solidFill>
              </a:rPr>
              <a:pPr/>
              <a:t>10</a:t>
            </a:fld>
            <a:endParaRPr lang="en-US" sz="1500">
              <a:solidFill>
                <a:schemeClr val="tx1"/>
              </a:solidFill>
            </a:endParaRPr>
          </a:p>
        </p:txBody>
      </p:sp>
      <p:pic>
        <p:nvPicPr>
          <p:cNvPr id="8" name="Graphic 7" descr="Bullseye with solid fill">
            <a:extLst>
              <a:ext uri="{FF2B5EF4-FFF2-40B4-BE49-F238E27FC236}">
                <a16:creationId xmlns:a16="http://schemas.microsoft.com/office/drawing/2014/main" id="{A7C64D7E-B047-D3B4-FBA3-A04572711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763" y="1945172"/>
            <a:ext cx="1619622" cy="161962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D3DC8BA-2600-2D3B-17E8-77F97F64DFE5}"/>
              </a:ext>
            </a:extLst>
          </p:cNvPr>
          <p:cNvGrpSpPr/>
          <p:nvPr/>
        </p:nvGrpSpPr>
        <p:grpSpPr>
          <a:xfrm>
            <a:off x="1929877" y="1935327"/>
            <a:ext cx="10069360" cy="2314070"/>
            <a:chOff x="2711498" y="4282836"/>
            <a:chExt cx="9395765" cy="21819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D730ABC-CF06-DA45-7981-E2D46FA76D70}"/>
                </a:ext>
              </a:extLst>
            </p:cNvPr>
            <p:cNvGrpSpPr/>
            <p:nvPr/>
          </p:nvGrpSpPr>
          <p:grpSpPr>
            <a:xfrm>
              <a:off x="2711498" y="4282836"/>
              <a:ext cx="9395765" cy="2181957"/>
              <a:chOff x="2407627" y="3709121"/>
              <a:chExt cx="9395765" cy="2181957"/>
            </a:xfrm>
          </p:grpSpPr>
          <p:pic>
            <p:nvPicPr>
              <p:cNvPr id="10" name="Picture 9" descr="A logo of a network&#10;&#10;Description automatically generated">
                <a:extLst>
                  <a:ext uri="{FF2B5EF4-FFF2-40B4-BE49-F238E27FC236}">
                    <a16:creationId xmlns:a16="http://schemas.microsoft.com/office/drawing/2014/main" id="{ED6DDF14-D6D2-756A-8E36-EA0572C06E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53403" y="4453294"/>
                <a:ext cx="1429232" cy="1429232"/>
              </a:xfrm>
              <a:prstGeom prst="rect">
                <a:avLst/>
              </a:prstGeom>
            </p:spPr>
          </p:pic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E030DC7-836A-7DC8-C8D8-43E7DD05E30E}"/>
                  </a:ext>
                </a:extLst>
              </p:cNvPr>
              <p:cNvGrpSpPr/>
              <p:nvPr/>
            </p:nvGrpSpPr>
            <p:grpSpPr>
              <a:xfrm>
                <a:off x="2407627" y="3709121"/>
                <a:ext cx="9395765" cy="2181957"/>
                <a:chOff x="2407627" y="3709121"/>
                <a:chExt cx="9395765" cy="2181957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F64AD5D6-715B-DC6E-B892-544928CB8140}"/>
                    </a:ext>
                  </a:extLst>
                </p:cNvPr>
                <p:cNvGrpSpPr/>
                <p:nvPr/>
              </p:nvGrpSpPr>
              <p:grpSpPr>
                <a:xfrm>
                  <a:off x="2407627" y="3709121"/>
                  <a:ext cx="9395765" cy="2181957"/>
                  <a:chOff x="2875941" y="4148214"/>
                  <a:chExt cx="9395765" cy="2181957"/>
                </a:xfrm>
              </p:grpSpPr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EFEF79A3-138D-5090-B75B-29DB90D4900F}"/>
                      </a:ext>
                    </a:extLst>
                  </p:cNvPr>
                  <p:cNvSpPr txBox="1"/>
                  <p:nvPr/>
                </p:nvSpPr>
                <p:spPr>
                  <a:xfrm>
                    <a:off x="3128890" y="4975651"/>
                    <a:ext cx="2452369" cy="1354520"/>
                  </a:xfrm>
                  <a:prstGeom prst="rect">
                    <a:avLst/>
                  </a:prstGeom>
                  <a:noFill/>
                  <a:ln w="28575" cap="flat" cmpd="sng" algn="ctr">
                    <a:solidFill>
                      <a:schemeClr val="dk1"/>
                    </a:solidFill>
                    <a:prstDash val="dashDot"/>
                    <a:round/>
                    <a:headEnd type="none" w="med" len="med"/>
                    <a:tailEnd type="none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1E423A5F-2469-F4CA-BCE1-15A7223823CB}"/>
                      </a:ext>
                    </a:extLst>
                  </p:cNvPr>
                  <p:cNvGrpSpPr/>
                  <p:nvPr/>
                </p:nvGrpSpPr>
                <p:grpSpPr>
                  <a:xfrm>
                    <a:off x="3241393" y="5111456"/>
                    <a:ext cx="9030313" cy="1086411"/>
                    <a:chOff x="1902016" y="2859413"/>
                    <a:chExt cx="9030313" cy="1086411"/>
                  </a:xfrm>
                </p:grpSpPr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7A5BD3E8-1B1A-6E6B-B760-5C05F341D34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02016" y="2859413"/>
                      <a:ext cx="2266930" cy="477054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500">
                          <a:latin typeface="+mj-lt"/>
                          <a:cs typeface="Times New Roman" panose="02020603050405020304" pitchFamily="18" charset="0"/>
                        </a:rPr>
                        <a:t>Low E images</a:t>
                      </a:r>
                    </a:p>
                  </p:txBody>
                </p:sp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E03A8BA9-982C-60C5-D790-DC02F3516A3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02016" y="3468770"/>
                      <a:ext cx="2266930" cy="477054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500">
                          <a:latin typeface="+mj-lt"/>
                          <a:cs typeface="Times New Roman" panose="02020603050405020304" pitchFamily="18" charset="0"/>
                        </a:rPr>
                        <a:t>High E images</a:t>
                      </a:r>
                    </a:p>
                  </p:txBody>
                </p:sp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DA24D8A9-6023-D148-2E78-1AF61571C34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70019" y="3156580"/>
                      <a:ext cx="3962310" cy="477054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500">
                          <a:latin typeface="+mj-lt"/>
                          <a:cs typeface="Times New Roman" panose="02020603050405020304" pitchFamily="18" charset="0"/>
                        </a:rPr>
                        <a:t>Metal Artifact Resistant VMI</a:t>
                      </a:r>
                    </a:p>
                  </p:txBody>
                </p:sp>
              </p:grp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BEFB5BA9-4F21-F482-13B9-CF7E20550453}"/>
                      </a:ext>
                    </a:extLst>
                  </p:cNvPr>
                  <p:cNvSpPr txBox="1"/>
                  <p:nvPr/>
                </p:nvSpPr>
                <p:spPr>
                  <a:xfrm>
                    <a:off x="2875941" y="4148214"/>
                    <a:ext cx="3044560" cy="86177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2500" dirty="0">
                        <a:latin typeface="+mj-lt"/>
                      </a:rPr>
                      <a:t>DECT </a:t>
                    </a:r>
                    <a:r>
                      <a:rPr lang="en-US" sz="2500">
                        <a:latin typeface="+mj-lt"/>
                      </a:rPr>
                      <a:t>images w/wo </a:t>
                    </a:r>
                    <a:r>
                      <a:rPr lang="en-US" sz="2500" dirty="0">
                        <a:latin typeface="+mj-lt"/>
                      </a:rPr>
                      <a:t>metal artifacts</a:t>
                    </a:r>
                    <a:endParaRPr lang="en-US" sz="2500" dirty="0"/>
                  </a:p>
                </p:txBody>
              </p:sp>
            </p:grpSp>
            <p:sp>
              <p:nvSpPr>
                <p:cNvPr id="13" name="Arrow: Right 12">
                  <a:extLst>
                    <a:ext uri="{FF2B5EF4-FFF2-40B4-BE49-F238E27FC236}">
                      <a16:creationId xmlns:a16="http://schemas.microsoft.com/office/drawing/2014/main" id="{F59973DD-A1F9-BA36-547B-155D096DADF8}"/>
                    </a:ext>
                  </a:extLst>
                </p:cNvPr>
                <p:cNvSpPr/>
                <p:nvPr/>
              </p:nvSpPr>
              <p:spPr>
                <a:xfrm>
                  <a:off x="7363500" y="4995394"/>
                  <a:ext cx="425052" cy="379656"/>
                </a:xfrm>
                <a:prstGeom prst="rightArrow">
                  <a:avLst/>
                </a:prstGeom>
                <a:solidFill>
                  <a:srgbClr val="127CC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Arrow: Right 13">
                  <a:extLst>
                    <a:ext uri="{FF2B5EF4-FFF2-40B4-BE49-F238E27FC236}">
                      <a16:creationId xmlns:a16="http://schemas.microsoft.com/office/drawing/2014/main" id="{78A89E3F-CAF7-8FB2-AAD9-DA5D1517BD4B}"/>
                    </a:ext>
                  </a:extLst>
                </p:cNvPr>
                <p:cNvSpPr/>
                <p:nvPr/>
              </p:nvSpPr>
              <p:spPr>
                <a:xfrm>
                  <a:off x="5222577" y="4913746"/>
                  <a:ext cx="821194" cy="558702"/>
                </a:xfrm>
                <a:prstGeom prst="rightArrow">
                  <a:avLst/>
                </a:prstGeom>
                <a:solidFill>
                  <a:srgbClr val="127CC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DC799FA-72DC-B6D0-BBBA-75130B2F683C}"/>
                </a:ext>
              </a:extLst>
            </p:cNvPr>
            <p:cNvSpPr/>
            <p:nvPr/>
          </p:nvSpPr>
          <p:spPr>
            <a:xfrm>
              <a:off x="6740458" y="5368733"/>
              <a:ext cx="862863" cy="780408"/>
            </a:xfrm>
            <a:prstGeom prst="rect">
              <a:avLst/>
            </a:prstGeom>
            <a:solidFill>
              <a:srgbClr val="2549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PINN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23CE2A5-9842-3CF9-BC17-EF13849FC30A}"/>
              </a:ext>
            </a:extLst>
          </p:cNvPr>
          <p:cNvSpPr txBox="1"/>
          <p:nvPr/>
        </p:nvSpPr>
        <p:spPr>
          <a:xfrm>
            <a:off x="328296" y="4621704"/>
            <a:ext cx="3693339" cy="147732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Physic-informed neural network (</a:t>
            </a:r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PINN)</a:t>
            </a:r>
            <a:r>
              <a:rPr lang="en-US" sz="2500" b="1" baseline="3000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[8],[9]</a:t>
            </a:r>
            <a:endParaRPr lang="en-US" sz="2500" dirty="0">
              <a:solidFill>
                <a:schemeClr val="accent6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A251DE-B0F7-7C54-BF57-1BE3C1B4A5C4}"/>
              </a:ext>
            </a:extLst>
          </p:cNvPr>
          <p:cNvSpPr txBox="1"/>
          <p:nvPr/>
        </p:nvSpPr>
        <p:spPr>
          <a:xfrm>
            <a:off x="3889236" y="4505209"/>
            <a:ext cx="8153626" cy="1573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>
                <a:effectLst/>
                <a:latin typeface="+mj-lt"/>
                <a:ea typeface="Times New Roman" panose="02020603050405020304" pitchFamily="18" charset="0"/>
              </a:rPr>
              <a:t>PINN integrate existing knowledge into deep learning models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>
                <a:effectLst/>
                <a:latin typeface="+mj-lt"/>
                <a:ea typeface="Times New Roman" panose="02020603050405020304" pitchFamily="18" charset="0"/>
              </a:rPr>
              <a:t>Model performance is superior to traditional models. </a:t>
            </a:r>
            <a:endParaRPr lang="en-US" sz="2200"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>
                <a:latin typeface="+mj-lt"/>
                <a:ea typeface="PMingLiU" panose="02020500000000000000" pitchFamily="18" charset="-120"/>
              </a:rPr>
              <a:t>M</a:t>
            </a:r>
            <a:r>
              <a:rPr lang="en-US" sz="2200">
                <a:effectLst/>
                <a:latin typeface="+mj-lt"/>
                <a:ea typeface="PMingLiU" panose="02020500000000000000" pitchFamily="18" charset="-120"/>
              </a:rPr>
              <a:t>ore complex structures are not always necessary</a:t>
            </a:r>
            <a:endParaRPr lang="en-US" sz="2200"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23398A-00C6-9CF4-D30A-8A688BCEA1E7}"/>
              </a:ext>
            </a:extLst>
          </p:cNvPr>
          <p:cNvSpPr txBox="1"/>
          <p:nvPr/>
        </p:nvSpPr>
        <p:spPr>
          <a:xfrm>
            <a:off x="1812385" y="6401748"/>
            <a:ext cx="10312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[8] 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G. E. </a:t>
            </a:r>
            <a:r>
              <a:rPr lang="en-US" sz="80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Karniadakis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I. G. </a:t>
            </a:r>
            <a:r>
              <a:rPr lang="en-US" sz="80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Kevrekidis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L. Lu, P. </a:t>
            </a:r>
            <a:r>
              <a:rPr lang="en-US" sz="80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Perdikaris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S. Wang, and L. Yang, “Physics-informed machine learning,” </a:t>
            </a:r>
            <a:r>
              <a:rPr lang="en-US" sz="80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Nat Rev Phys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vol. 3, no. 6, pp. 422–440, May 2021.</a:t>
            </a:r>
          </a:p>
          <a:p>
            <a:r>
              <a:rPr lang="en-US" sz="8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[9] 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C. W. Chang </a:t>
            </a:r>
            <a:r>
              <a:rPr lang="en-US" sz="80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et al.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“Dual-energy CT based mass density and relative stopping power estimation for proton therapy using physics-informed deep learning,” </a:t>
            </a:r>
            <a:r>
              <a:rPr lang="en-US" sz="80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Physics in Medicine and Biology</a:t>
            </a:r>
            <a:r>
              <a:rPr lang="en-US" sz="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vol. 67, no. 11, Jun. 2022</a:t>
            </a:r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0CDC56-62E7-9A9B-016E-9BF55561CC94}"/>
              </a:ext>
            </a:extLst>
          </p:cNvPr>
          <p:cNvSpPr txBox="1"/>
          <p:nvPr/>
        </p:nvSpPr>
        <p:spPr>
          <a:xfrm>
            <a:off x="77670" y="436881"/>
            <a:ext cx="253171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>
                <a:solidFill>
                  <a:srgbClr val="2082C8"/>
                </a:solidFill>
                <a:latin typeface="+mj-lt"/>
                <a:sym typeface="Symbol" panose="05050102010706020507" pitchFamily="18" charset="2"/>
              </a:rPr>
              <a:t>Conclusion</a:t>
            </a:r>
            <a:endParaRPr lang="en-US" sz="2800" b="1">
              <a:solidFill>
                <a:srgbClr val="2082C8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D44218-1557-F440-1846-6C2AF644F0D0}"/>
              </a:ext>
            </a:extLst>
          </p:cNvPr>
          <p:cNvSpPr txBox="1"/>
          <p:nvPr/>
        </p:nvSpPr>
        <p:spPr>
          <a:xfrm>
            <a:off x="2369688" y="311819"/>
            <a:ext cx="8948094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>
                <a:latin typeface="+mj-lt"/>
                <a:ea typeface="Times New Roman" panose="02020603050405020304" pitchFamily="18" charset="0"/>
              </a:rPr>
              <a:t>Efficiency of VMI in various E</a:t>
            </a:r>
            <a:r>
              <a:rPr lang="en-US" sz="2200">
                <a:effectLst/>
                <a:latin typeface="+mj-lt"/>
                <a:ea typeface="Times New Roman" panose="02020603050405020304" pitchFamily="18" charset="0"/>
              </a:rPr>
              <a:t> for both diagnosis and radiotherapy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>
                <a:latin typeface="+mj-lt"/>
              </a:rPr>
              <a:t>VMI only reduces beam hardening artifact in metal artifact</a:t>
            </a:r>
          </a:p>
        </p:txBody>
      </p:sp>
    </p:spTree>
    <p:extLst>
      <p:ext uri="{BB962C8B-B14F-4D97-AF65-F5344CB8AC3E}">
        <p14:creationId xmlns:p14="http://schemas.microsoft.com/office/powerpoint/2010/main" val="1979850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A852730B-B9D0-9C0F-8792-AE597DEC1C2B}"/>
              </a:ext>
            </a:extLst>
          </p:cNvPr>
          <p:cNvSpPr txBox="1"/>
          <p:nvPr/>
        </p:nvSpPr>
        <p:spPr>
          <a:xfrm>
            <a:off x="2366846" y="2834120"/>
            <a:ext cx="8193358" cy="832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5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954792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5F28A-BCB4-1EB6-B9DE-2653984B2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12</a:t>
            </a:fld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0BD2FF3-30A1-988F-FF8C-0F3CFBFAC17A}"/>
              </a:ext>
            </a:extLst>
          </p:cNvPr>
          <p:cNvSpPr txBox="1"/>
          <p:nvPr/>
        </p:nvSpPr>
        <p:spPr>
          <a:xfrm>
            <a:off x="0" y="71866"/>
            <a:ext cx="470535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APPENDIX </a:t>
            </a:r>
            <a:endParaRPr lang="en-US" sz="28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4588A2-C7FC-14FF-7165-66375D0CB574}"/>
              </a:ext>
            </a:extLst>
          </p:cNvPr>
          <p:cNvSpPr txBox="1"/>
          <p:nvPr/>
        </p:nvSpPr>
        <p:spPr>
          <a:xfrm>
            <a:off x="3492500" y="868552"/>
            <a:ext cx="818339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</a:rPr>
              <a:t>Evaluation image quality</a:t>
            </a:r>
            <a:endParaRPr lang="en-US" sz="3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77EBEF-B209-9EAB-A3DB-44DA14D3C24F}"/>
              </a:ext>
            </a:extLst>
          </p:cNvPr>
          <p:cNvSpPr txBox="1"/>
          <p:nvPr/>
        </p:nvSpPr>
        <p:spPr>
          <a:xfrm>
            <a:off x="4495874" y="1598479"/>
            <a:ext cx="308832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u="sng" dirty="0">
                <a:solidFill>
                  <a:srgbClr val="0070C0"/>
                </a:solidFill>
                <a:effectLst/>
                <a:latin typeface="+mj-lt"/>
                <a:ea typeface="PMingLiU" panose="02020500000000000000" pitchFamily="18" charset="-120"/>
              </a:rPr>
              <a:t>Relative Difference:</a:t>
            </a:r>
            <a:endParaRPr lang="en-US" sz="2200" b="1" u="sng" dirty="0">
              <a:solidFill>
                <a:srgbClr val="0070C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202DD6-FA70-161B-34C9-98018D5D612D}"/>
                  </a:ext>
                </a:extLst>
              </p:cNvPr>
              <p:cNvSpPr txBox="1"/>
              <p:nvPr/>
            </p:nvSpPr>
            <p:spPr>
              <a:xfrm>
                <a:off x="2531100" y="2029366"/>
                <a:ext cx="7194823" cy="8732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Relative</m:t>
                      </m:r>
                      <m:r>
                        <a:rPr lang="en-US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Difference</m:t>
                      </m:r>
                      <m:r>
                        <a:rPr lang="en-US" sz="24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en-US" sz="24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+10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24</m:t>
                                  </m:r>
                                </m:e>
                              </m:d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a:rPr lang="en-US" sz="24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+10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24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+10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202DD6-FA70-161B-34C9-98018D5D6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100" y="2029366"/>
                <a:ext cx="7194823" cy="8732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5E56DAA-7963-9159-3035-7481754069F1}"/>
              </a:ext>
            </a:extLst>
          </p:cNvPr>
          <p:cNvSpPr txBox="1"/>
          <p:nvPr/>
        </p:nvSpPr>
        <p:spPr>
          <a:xfrm>
            <a:off x="4615934" y="2978897"/>
            <a:ext cx="2848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>
                <a:latin typeface="+mj-lt"/>
              </a:rPr>
              <a:t>x: pixels in testing images</a:t>
            </a:r>
          </a:p>
          <a:p>
            <a:r>
              <a:rPr lang="en-US" i="1">
                <a:latin typeface="+mj-lt"/>
              </a:rPr>
              <a:t>y: pixels in target images</a:t>
            </a:r>
          </a:p>
        </p:txBody>
      </p:sp>
    </p:spTree>
    <p:extLst>
      <p:ext uri="{BB962C8B-B14F-4D97-AF65-F5344CB8AC3E}">
        <p14:creationId xmlns:p14="http://schemas.microsoft.com/office/powerpoint/2010/main" val="1452061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8CBBD-3160-0058-2398-2B452824C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13</a:t>
            </a:fld>
            <a:endParaRPr lang="en-US" dirty="0"/>
          </a:p>
        </p:txBody>
      </p:sp>
      <p:pic>
        <p:nvPicPr>
          <p:cNvPr id="38" name="Picture 37" descr="A diagram of a ct simulation&#10;&#10;Description automatically generated with medium confidence">
            <a:extLst>
              <a:ext uri="{FF2B5EF4-FFF2-40B4-BE49-F238E27FC236}">
                <a16:creationId xmlns:a16="http://schemas.microsoft.com/office/drawing/2014/main" id="{99238485-81A2-6695-A32C-52AEACE80A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76" y="1147325"/>
            <a:ext cx="5934199" cy="4747551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5786F6E-2FD4-FF14-D8D7-85B2F73727C8}"/>
              </a:ext>
            </a:extLst>
          </p:cNvPr>
          <p:cNvCxnSpPr>
            <a:cxnSpLocks/>
          </p:cNvCxnSpPr>
          <p:nvPr/>
        </p:nvCxnSpPr>
        <p:spPr>
          <a:xfrm>
            <a:off x="6078876" y="1150706"/>
            <a:ext cx="0" cy="5707294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BADC02A-5517-EE8E-1108-6A930B2DDDDC}"/>
              </a:ext>
            </a:extLst>
          </p:cNvPr>
          <p:cNvSpPr txBox="1"/>
          <p:nvPr/>
        </p:nvSpPr>
        <p:spPr>
          <a:xfrm>
            <a:off x="-29445" y="29141"/>
            <a:ext cx="5789937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APENDIX</a:t>
            </a:r>
            <a:endParaRPr lang="en-US" sz="28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6378BB-5535-8697-9788-9D2254A764B7}"/>
              </a:ext>
            </a:extLst>
          </p:cNvPr>
          <p:cNvSpPr txBox="1"/>
          <p:nvPr/>
        </p:nvSpPr>
        <p:spPr>
          <a:xfrm>
            <a:off x="6934202" y="5785392"/>
            <a:ext cx="4922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Fig . Numerical simulation process.</a:t>
            </a:r>
            <a:endParaRPr lang="en-US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476AC4-8C95-9F57-8C79-AD65B911D7CB}"/>
              </a:ext>
            </a:extLst>
          </p:cNvPr>
          <p:cNvSpPr txBox="1"/>
          <p:nvPr/>
        </p:nvSpPr>
        <p:spPr>
          <a:xfrm>
            <a:off x="838199" y="5841609"/>
            <a:ext cx="4922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Fig . Database construction for training.</a:t>
            </a:r>
            <a:endParaRPr lang="en-US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Picture 5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988BD01D-69A8-74E7-FE1D-FEACAFD0D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842" y="837656"/>
            <a:ext cx="6056158" cy="48449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0F5EA4-D9AB-F20E-19FA-164CC0C3EBAE}"/>
              </a:ext>
            </a:extLst>
          </p:cNvPr>
          <p:cNvSpPr txBox="1"/>
          <p:nvPr/>
        </p:nvSpPr>
        <p:spPr>
          <a:xfrm>
            <a:off x="3548963" y="87018"/>
            <a:ext cx="902347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</a:rPr>
              <a:t>DECT simulation and database preparation</a:t>
            </a:r>
            <a:endParaRPr lang="en-US" sz="3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8CAA17-86A4-630B-8B0C-96B5B90C62EC}"/>
              </a:ext>
            </a:extLst>
          </p:cNvPr>
          <p:cNvSpPr txBox="1"/>
          <p:nvPr/>
        </p:nvSpPr>
        <p:spPr>
          <a:xfrm>
            <a:off x="6934203" y="6090724"/>
            <a:ext cx="52577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 </a:t>
            </a:r>
            <a:r>
              <a:rPr lang="en-US" sz="8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Y. Zhang and H. Yu, “Convolutional Neural Network Based Metal Artifact Reduction in X-Ray Computed Tomography,” </a:t>
            </a:r>
            <a:r>
              <a:rPr lang="en-US" sz="800" i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IEEE Transactions on Medical Imaging</a:t>
            </a:r>
            <a:r>
              <a:rPr lang="en-US" sz="8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vol. 37, no. 6, pp. 1370–1381, Jun. 2018</a:t>
            </a:r>
            <a:endParaRPr lang="en-US" sz="80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159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7BAE3-4AE6-19F8-8305-3248F0CB5482}"/>
              </a:ext>
            </a:extLst>
          </p:cNvPr>
          <p:cNvSpPr txBox="1">
            <a:spLocks/>
          </p:cNvSpPr>
          <p:nvPr/>
        </p:nvSpPr>
        <p:spPr>
          <a:xfrm>
            <a:off x="11564857" y="6464793"/>
            <a:ext cx="478005" cy="365125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 spc="10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D65601-5AE2-46FC-B138-694DDD2B510D}" type="slidenum">
              <a:rPr lang="en-US" sz="1500" smtClean="0">
                <a:solidFill>
                  <a:schemeClr val="tx1"/>
                </a:solidFill>
              </a:rPr>
              <a:pPr/>
              <a:t>2</a:t>
            </a:fld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B30686-4FA1-1271-E1DF-2FB995B73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990" y="4456493"/>
            <a:ext cx="5763500" cy="23571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3CCCD67-9D74-5D43-1CBF-87307CDB685F}"/>
              </a:ext>
            </a:extLst>
          </p:cNvPr>
          <p:cNvSpPr txBox="1"/>
          <p:nvPr/>
        </p:nvSpPr>
        <p:spPr>
          <a:xfrm>
            <a:off x="7963363" y="4548883"/>
            <a:ext cx="39932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+mj-lt"/>
              </a:rPr>
              <a:t>Fig 2</a:t>
            </a:r>
            <a:r>
              <a:rPr lang="en-US" baseline="30000">
                <a:solidFill>
                  <a:srgbClr val="FF0000"/>
                </a:solidFill>
                <a:latin typeface="+mj-lt"/>
              </a:rPr>
              <a:t>[1]</a:t>
            </a:r>
            <a:r>
              <a:rPr lang="en-US">
                <a:solidFill>
                  <a:srgbClr val="FF0000"/>
                </a:solidFill>
                <a:latin typeface="+mj-lt"/>
              </a:rPr>
              <a:t>. These artifacts between hip replacements (1a, left), and dental implants made of high molecular weight metals. (1b, right)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E00A672-0DA3-4AA7-7E63-99822A092492}"/>
              </a:ext>
            </a:extLst>
          </p:cNvPr>
          <p:cNvSpPr txBox="1"/>
          <p:nvPr/>
        </p:nvSpPr>
        <p:spPr>
          <a:xfrm>
            <a:off x="5751082" y="909995"/>
            <a:ext cx="545242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</a:rPr>
              <a:t>Computed Tomography (CT)</a:t>
            </a:r>
            <a:endParaRPr lang="en-US" sz="30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12CC195-C062-4288-9E9A-39AE221459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94414" y="3656414"/>
            <a:ext cx="3166150" cy="316615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E39F3C4-5159-CE8C-1301-E896E5CA3047}"/>
              </a:ext>
            </a:extLst>
          </p:cNvPr>
          <p:cNvSpPr txBox="1"/>
          <p:nvPr/>
        </p:nvSpPr>
        <p:spPr>
          <a:xfrm>
            <a:off x="9652840" y="3656414"/>
            <a:ext cx="12705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u="sng">
              <a:solidFill>
                <a:srgbClr val="FF0000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80FACFE-2B12-6B3F-423F-D87D17A5BC5F}"/>
              </a:ext>
            </a:extLst>
          </p:cNvPr>
          <p:cNvGrpSpPr/>
          <p:nvPr/>
        </p:nvGrpSpPr>
        <p:grpSpPr>
          <a:xfrm>
            <a:off x="2543380" y="208366"/>
            <a:ext cx="9021477" cy="3505109"/>
            <a:chOff x="1456672" y="741638"/>
            <a:chExt cx="9021477" cy="3505109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89D32B98-2134-5631-461E-0BE134BC9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03941" y="2700307"/>
              <a:ext cx="1546440" cy="1546440"/>
            </a:xfrm>
            <a:prstGeom prst="rect">
              <a:avLst/>
            </a:prstGeom>
          </p:spPr>
        </p:pic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2DA0403-C781-1BF0-B26C-8D615178DD4F}"/>
                </a:ext>
              </a:extLst>
            </p:cNvPr>
            <p:cNvGrpSpPr/>
            <p:nvPr/>
          </p:nvGrpSpPr>
          <p:grpSpPr>
            <a:xfrm>
              <a:off x="1456672" y="741638"/>
              <a:ext cx="9021477" cy="3401830"/>
              <a:chOff x="1456672" y="741638"/>
              <a:chExt cx="9021477" cy="3401830"/>
            </a:xfrm>
          </p:grpSpPr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FF618621-5B62-11C2-924B-7FC288B730D7}"/>
                  </a:ext>
                </a:extLst>
              </p:cNvPr>
              <p:cNvGrpSpPr/>
              <p:nvPr/>
            </p:nvGrpSpPr>
            <p:grpSpPr>
              <a:xfrm>
                <a:off x="5049496" y="2598317"/>
                <a:ext cx="1590378" cy="1538296"/>
                <a:chOff x="5284185" y="2367376"/>
                <a:chExt cx="1590378" cy="1538296"/>
              </a:xfrm>
            </p:grpSpPr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60BCA87E-9D79-5B12-31F5-A109A7AEF37F}"/>
                    </a:ext>
                  </a:extLst>
                </p:cNvPr>
                <p:cNvGrpSpPr/>
                <p:nvPr/>
              </p:nvGrpSpPr>
              <p:grpSpPr>
                <a:xfrm>
                  <a:off x="5284185" y="2367376"/>
                  <a:ext cx="1590378" cy="1538296"/>
                  <a:chOff x="6288417" y="2408021"/>
                  <a:chExt cx="1590378" cy="1538296"/>
                </a:xfrm>
              </p:grpSpPr>
              <p:grpSp>
                <p:nvGrpSpPr>
                  <p:cNvPr id="158" name="Group 157">
                    <a:extLst>
                      <a:ext uri="{FF2B5EF4-FFF2-40B4-BE49-F238E27FC236}">
                        <a16:creationId xmlns:a16="http://schemas.microsoft.com/office/drawing/2014/main" id="{DAEAEECC-FCA3-C856-720A-35EFBB63A8F1}"/>
                      </a:ext>
                    </a:extLst>
                  </p:cNvPr>
                  <p:cNvGrpSpPr/>
                  <p:nvPr/>
                </p:nvGrpSpPr>
                <p:grpSpPr>
                  <a:xfrm>
                    <a:off x="6355788" y="3114340"/>
                    <a:ext cx="1523007" cy="831977"/>
                    <a:chOff x="6355788" y="3114340"/>
                    <a:chExt cx="1523007" cy="831977"/>
                  </a:xfrm>
                </p:grpSpPr>
                <p:grpSp>
                  <p:nvGrpSpPr>
                    <p:cNvPr id="112" name="Group 111">
                      <a:extLst>
                        <a:ext uri="{FF2B5EF4-FFF2-40B4-BE49-F238E27FC236}">
                          <a16:creationId xmlns:a16="http://schemas.microsoft.com/office/drawing/2014/main" id="{BB610A6C-B5C3-3864-E717-5E934F17D7A2}"/>
                        </a:ext>
                      </a:extLst>
                    </p:cNvPr>
                    <p:cNvGrpSpPr/>
                    <p:nvPr/>
                  </p:nvGrpSpPr>
                  <p:grpSpPr>
                    <a:xfrm rot="21346151" flipH="1">
                      <a:off x="7075090" y="3114340"/>
                      <a:ext cx="803705" cy="779075"/>
                      <a:chOff x="7955834" y="1820787"/>
                      <a:chExt cx="722958" cy="691610"/>
                    </a:xfrm>
                  </p:grpSpPr>
                  <p:sp>
                    <p:nvSpPr>
                      <p:cNvPr id="113" name="Cube 112">
                        <a:extLst>
                          <a:ext uri="{FF2B5EF4-FFF2-40B4-BE49-F238E27FC236}">
                            <a16:creationId xmlns:a16="http://schemas.microsoft.com/office/drawing/2014/main" id="{3B02B3ED-D73D-495A-2ACA-E35487DEDC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5834" y="2231922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4" name="Cube 113">
                        <a:extLst>
                          <a:ext uri="{FF2B5EF4-FFF2-40B4-BE49-F238E27FC236}">
                            <a16:creationId xmlns:a16="http://schemas.microsoft.com/office/drawing/2014/main" id="{BBCE50DA-2A29-0FD5-561E-B8C4107589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8245" y="2231565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5" name="Cube 114">
                        <a:extLst>
                          <a:ext uri="{FF2B5EF4-FFF2-40B4-BE49-F238E27FC236}">
                            <a16:creationId xmlns:a16="http://schemas.microsoft.com/office/drawing/2014/main" id="{24E76E1F-32AC-ECDE-50D3-22957F05CE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502" y="2231923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6" name="Cube 115">
                        <a:extLst>
                          <a:ext uri="{FF2B5EF4-FFF2-40B4-BE49-F238E27FC236}">
                            <a16:creationId xmlns:a16="http://schemas.microsoft.com/office/drawing/2014/main" id="{E5D8BDCE-84B3-4FAD-E445-0382E28940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5836" y="2026355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7" name="Cube 116">
                        <a:extLst>
                          <a:ext uri="{FF2B5EF4-FFF2-40B4-BE49-F238E27FC236}">
                            <a16:creationId xmlns:a16="http://schemas.microsoft.com/office/drawing/2014/main" id="{ED1F266C-F5C5-E643-F528-FAA53AB947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4170" y="2026355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8" name="Cube 117">
                        <a:extLst>
                          <a:ext uri="{FF2B5EF4-FFF2-40B4-BE49-F238E27FC236}">
                            <a16:creationId xmlns:a16="http://schemas.microsoft.com/office/drawing/2014/main" id="{F1D8E567-222B-BA2F-D1D2-D5B02ECCAE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502" y="2026355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9" name="Cube 118">
                        <a:extLst>
                          <a:ext uri="{FF2B5EF4-FFF2-40B4-BE49-F238E27FC236}">
                            <a16:creationId xmlns:a16="http://schemas.microsoft.com/office/drawing/2014/main" id="{FB7E0FF8-0050-96C4-5DE3-1949507704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5836" y="1820787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0" name="Cube 119">
                        <a:extLst>
                          <a:ext uri="{FF2B5EF4-FFF2-40B4-BE49-F238E27FC236}">
                            <a16:creationId xmlns:a16="http://schemas.microsoft.com/office/drawing/2014/main" id="{76933A6C-F725-F626-6514-76BF08005D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4169" y="1820787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1" name="Cube 120">
                        <a:extLst>
                          <a:ext uri="{FF2B5EF4-FFF2-40B4-BE49-F238E27FC236}">
                            <a16:creationId xmlns:a16="http://schemas.microsoft.com/office/drawing/2014/main" id="{A4FCDC68-AA29-CFDD-7F6C-CEAC3E57B8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502" y="1820787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2" name="Group 121">
                      <a:extLst>
                        <a:ext uri="{FF2B5EF4-FFF2-40B4-BE49-F238E27FC236}">
                          <a16:creationId xmlns:a16="http://schemas.microsoft.com/office/drawing/2014/main" id="{9DDF6834-8396-2F40-0C85-13FD9CF1239C}"/>
                        </a:ext>
                      </a:extLst>
                    </p:cNvPr>
                    <p:cNvGrpSpPr/>
                    <p:nvPr/>
                  </p:nvGrpSpPr>
                  <p:grpSpPr>
                    <a:xfrm rot="21346151" flipH="1">
                      <a:off x="6355788" y="3167240"/>
                      <a:ext cx="803707" cy="779077"/>
                      <a:chOff x="7955836" y="1820787"/>
                      <a:chExt cx="722956" cy="691610"/>
                    </a:xfrm>
                  </p:grpSpPr>
                  <p:sp>
                    <p:nvSpPr>
                      <p:cNvPr id="123" name="Cube 122">
                        <a:extLst>
                          <a:ext uri="{FF2B5EF4-FFF2-40B4-BE49-F238E27FC236}">
                            <a16:creationId xmlns:a16="http://schemas.microsoft.com/office/drawing/2014/main" id="{5A7F6D58-640B-097F-DB94-A83221DAF0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5836" y="2231923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4" name="Cube 123">
                        <a:extLst>
                          <a:ext uri="{FF2B5EF4-FFF2-40B4-BE49-F238E27FC236}">
                            <a16:creationId xmlns:a16="http://schemas.microsoft.com/office/drawing/2014/main" id="{43A1F6E7-872D-C0AF-CFB5-A97D2B6030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4169" y="2231923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5" name="Cube 124">
                        <a:extLst>
                          <a:ext uri="{FF2B5EF4-FFF2-40B4-BE49-F238E27FC236}">
                            <a16:creationId xmlns:a16="http://schemas.microsoft.com/office/drawing/2014/main" id="{0EF90EF3-D7F3-3CE8-38CC-9993906C6D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502" y="2231923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6" name="Cube 125">
                        <a:extLst>
                          <a:ext uri="{FF2B5EF4-FFF2-40B4-BE49-F238E27FC236}">
                            <a16:creationId xmlns:a16="http://schemas.microsoft.com/office/drawing/2014/main" id="{37FF9946-D1EC-4E2C-58CC-602E6A6013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5836" y="2026355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7" name="Cube 126">
                        <a:extLst>
                          <a:ext uri="{FF2B5EF4-FFF2-40B4-BE49-F238E27FC236}">
                            <a16:creationId xmlns:a16="http://schemas.microsoft.com/office/drawing/2014/main" id="{6A09764C-6451-17DE-C017-D993443F11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4169" y="2026355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8" name="Cube 127">
                        <a:extLst>
                          <a:ext uri="{FF2B5EF4-FFF2-40B4-BE49-F238E27FC236}">
                            <a16:creationId xmlns:a16="http://schemas.microsoft.com/office/drawing/2014/main" id="{60480897-3D04-648C-EB94-2CD31EEEA6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502" y="2026355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9" name="Cube 128">
                        <a:extLst>
                          <a:ext uri="{FF2B5EF4-FFF2-40B4-BE49-F238E27FC236}">
                            <a16:creationId xmlns:a16="http://schemas.microsoft.com/office/drawing/2014/main" id="{8E466CEC-F4AE-74FE-42D0-D9DE67F246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5836" y="1820787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0" name="Cube 129">
                        <a:extLst>
                          <a:ext uri="{FF2B5EF4-FFF2-40B4-BE49-F238E27FC236}">
                            <a16:creationId xmlns:a16="http://schemas.microsoft.com/office/drawing/2014/main" id="{5ADFA984-3F9B-12CD-09F3-F008920F18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4169" y="1820787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1" name="Cube 130">
                        <a:extLst>
                          <a:ext uri="{FF2B5EF4-FFF2-40B4-BE49-F238E27FC236}">
                            <a16:creationId xmlns:a16="http://schemas.microsoft.com/office/drawing/2014/main" id="{F54BE574-45D2-B2C4-38F0-43543F6390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502" y="1820787"/>
                        <a:ext cx="286290" cy="280474"/>
                      </a:xfrm>
                      <a:prstGeom prst="cub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57" name="Group 156">
                    <a:extLst>
                      <a:ext uri="{FF2B5EF4-FFF2-40B4-BE49-F238E27FC236}">
                        <a16:creationId xmlns:a16="http://schemas.microsoft.com/office/drawing/2014/main" id="{70F94ED5-7853-4CF1-0E2F-AE3BB4595E5B}"/>
                      </a:ext>
                    </a:extLst>
                  </p:cNvPr>
                  <p:cNvGrpSpPr/>
                  <p:nvPr/>
                </p:nvGrpSpPr>
                <p:grpSpPr>
                  <a:xfrm>
                    <a:off x="7007670" y="2408021"/>
                    <a:ext cx="836550" cy="813627"/>
                    <a:chOff x="7007670" y="2408021"/>
                    <a:chExt cx="836550" cy="813627"/>
                  </a:xfrm>
                </p:grpSpPr>
                <p:sp>
                  <p:nvSpPr>
                    <p:cNvPr id="145" name="Cube 144">
                      <a:extLst>
                        <a:ext uri="{FF2B5EF4-FFF2-40B4-BE49-F238E27FC236}">
                          <a16:creationId xmlns:a16="http://schemas.microsoft.com/office/drawing/2014/main" id="{A31D0994-42F6-1C14-EA8D-8D26116D4190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525953" y="2869890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6" name="Cube 145">
                      <a:extLst>
                        <a:ext uri="{FF2B5EF4-FFF2-40B4-BE49-F238E27FC236}">
                          <a16:creationId xmlns:a16="http://schemas.microsoft.com/office/drawing/2014/main" id="{F3302B57-E201-839A-E3F7-1CB5078CCE31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283895" y="2887797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7" name="Cube 146">
                      <a:extLst>
                        <a:ext uri="{FF2B5EF4-FFF2-40B4-BE49-F238E27FC236}">
                          <a16:creationId xmlns:a16="http://schemas.microsoft.com/office/drawing/2014/main" id="{493269DF-24E2-7BFA-4EFE-2033FE5E2FA8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041837" y="2905703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8" name="Cube 147">
                      <a:extLst>
                        <a:ext uri="{FF2B5EF4-FFF2-40B4-BE49-F238E27FC236}">
                          <a16:creationId xmlns:a16="http://schemas.microsoft.com/office/drawing/2014/main" id="{F0C80DAA-D2B3-66C3-8A43-E0C4A359CB98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508869" y="2638955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9" name="Cube 148">
                      <a:extLst>
                        <a:ext uri="{FF2B5EF4-FFF2-40B4-BE49-F238E27FC236}">
                          <a16:creationId xmlns:a16="http://schemas.microsoft.com/office/drawing/2014/main" id="{F5ECC165-9826-42D4-D6B7-3369EE6854A3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266811" y="2656862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0" name="Cube 149">
                      <a:extLst>
                        <a:ext uri="{FF2B5EF4-FFF2-40B4-BE49-F238E27FC236}">
                          <a16:creationId xmlns:a16="http://schemas.microsoft.com/office/drawing/2014/main" id="{B8B8ED03-2460-8CC6-2A74-48BB0E2F4E3E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024753" y="2674768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1" name="Cube 150">
                      <a:extLst>
                        <a:ext uri="{FF2B5EF4-FFF2-40B4-BE49-F238E27FC236}">
                          <a16:creationId xmlns:a16="http://schemas.microsoft.com/office/drawing/2014/main" id="{1C64AEFC-9D33-348F-FA3E-37F83BD5FFA6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491785" y="2408021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2" name="Cube 151">
                      <a:extLst>
                        <a:ext uri="{FF2B5EF4-FFF2-40B4-BE49-F238E27FC236}">
                          <a16:creationId xmlns:a16="http://schemas.microsoft.com/office/drawing/2014/main" id="{4060C334-22C6-7B51-586E-F06B1F9D7369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249728" y="2425927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3" name="Cube 152">
                      <a:extLst>
                        <a:ext uri="{FF2B5EF4-FFF2-40B4-BE49-F238E27FC236}">
                          <a16:creationId xmlns:a16="http://schemas.microsoft.com/office/drawing/2014/main" id="{885C36D0-AC5A-379B-56C0-B1828F5C3887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7007670" y="2443834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>
                    <a:extLst>
                      <a:ext uri="{FF2B5EF4-FFF2-40B4-BE49-F238E27FC236}">
                        <a16:creationId xmlns:a16="http://schemas.microsoft.com/office/drawing/2014/main" id="{189919AD-45D8-B1AF-9262-E88E07AAD2BA}"/>
                      </a:ext>
                    </a:extLst>
                  </p:cNvPr>
                  <p:cNvGrpSpPr/>
                  <p:nvPr/>
                </p:nvGrpSpPr>
                <p:grpSpPr>
                  <a:xfrm>
                    <a:off x="6288417" y="2460912"/>
                    <a:ext cx="836550" cy="813627"/>
                    <a:chOff x="6288417" y="2460912"/>
                    <a:chExt cx="836550" cy="813627"/>
                  </a:xfrm>
                </p:grpSpPr>
                <p:sp>
                  <p:nvSpPr>
                    <p:cNvPr id="136" name="Cube 135">
                      <a:extLst>
                        <a:ext uri="{FF2B5EF4-FFF2-40B4-BE49-F238E27FC236}">
                          <a16:creationId xmlns:a16="http://schemas.microsoft.com/office/drawing/2014/main" id="{EF08C272-3045-DBF6-6024-9F14AD8804B9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806700" y="2922781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7" name="Cube 136">
                      <a:extLst>
                        <a:ext uri="{FF2B5EF4-FFF2-40B4-BE49-F238E27FC236}">
                          <a16:creationId xmlns:a16="http://schemas.microsoft.com/office/drawing/2014/main" id="{3939E7BB-0357-29F1-01CD-2D51C4054D66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564642" y="2940688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8" name="Cube 137">
                      <a:extLst>
                        <a:ext uri="{FF2B5EF4-FFF2-40B4-BE49-F238E27FC236}">
                          <a16:creationId xmlns:a16="http://schemas.microsoft.com/office/drawing/2014/main" id="{BC0C1929-928A-EF65-CC41-6A9A075C61BC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322584" y="2958594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9" name="Cube 138">
                      <a:extLst>
                        <a:ext uri="{FF2B5EF4-FFF2-40B4-BE49-F238E27FC236}">
                          <a16:creationId xmlns:a16="http://schemas.microsoft.com/office/drawing/2014/main" id="{B5A7A59B-C578-9732-54C2-19289E77B1B3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789616" y="2691846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0" name="Cube 139">
                      <a:extLst>
                        <a:ext uri="{FF2B5EF4-FFF2-40B4-BE49-F238E27FC236}">
                          <a16:creationId xmlns:a16="http://schemas.microsoft.com/office/drawing/2014/main" id="{1F7EF3EF-13E3-76DB-BB2C-0C1911BA49B2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547558" y="2709753"/>
                      <a:ext cx="318267" cy="315945"/>
                    </a:xfrm>
                    <a:prstGeom prst="cub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1" name="Cube 140">
                      <a:extLst>
                        <a:ext uri="{FF2B5EF4-FFF2-40B4-BE49-F238E27FC236}">
                          <a16:creationId xmlns:a16="http://schemas.microsoft.com/office/drawing/2014/main" id="{29061CA6-184E-EF07-F274-3A8CC401BED7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305500" y="2727659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2" name="Cube 141">
                      <a:extLst>
                        <a:ext uri="{FF2B5EF4-FFF2-40B4-BE49-F238E27FC236}">
                          <a16:creationId xmlns:a16="http://schemas.microsoft.com/office/drawing/2014/main" id="{D4E5CF9E-725C-17D0-38F5-138B0034EB95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772532" y="2460912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3" name="Cube 142">
                      <a:extLst>
                        <a:ext uri="{FF2B5EF4-FFF2-40B4-BE49-F238E27FC236}">
                          <a16:creationId xmlns:a16="http://schemas.microsoft.com/office/drawing/2014/main" id="{4C351E7F-E4C8-EF72-4959-CC5F4883530A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530475" y="2478818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4" name="Cube 143">
                      <a:extLst>
                        <a:ext uri="{FF2B5EF4-FFF2-40B4-BE49-F238E27FC236}">
                          <a16:creationId xmlns:a16="http://schemas.microsoft.com/office/drawing/2014/main" id="{F20AE4E4-1373-3310-74E6-92FE1577C1FA}"/>
                        </a:ext>
                      </a:extLst>
                    </p:cNvPr>
                    <p:cNvSpPr/>
                    <p:nvPr/>
                  </p:nvSpPr>
                  <p:spPr>
                    <a:xfrm rot="21346151" flipH="1">
                      <a:off x="6288417" y="2496725"/>
                      <a:ext cx="318267" cy="315945"/>
                    </a:xfrm>
                    <a:prstGeom prst="cub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  <a:prstDash val="sysDash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9BA93458-E6A0-B1A2-CF73-7881CA8A1D29}"/>
                    </a:ext>
                  </a:extLst>
                </p:cNvPr>
                <p:cNvSpPr/>
                <p:nvPr/>
              </p:nvSpPr>
              <p:spPr>
                <a:xfrm rot="21203162" flipH="1">
                  <a:off x="5510148" y="2862625"/>
                  <a:ext cx="1189544" cy="62446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5" name="Double Brace 34">
                <a:extLst>
                  <a:ext uri="{FF2B5EF4-FFF2-40B4-BE49-F238E27FC236}">
                    <a16:creationId xmlns:a16="http://schemas.microsoft.com/office/drawing/2014/main" id="{254D94AF-1BD5-6663-7E68-3A57C4BF75B4}"/>
                  </a:ext>
                </a:extLst>
              </p:cNvPr>
              <p:cNvSpPr/>
              <p:nvPr/>
            </p:nvSpPr>
            <p:spPr>
              <a:xfrm>
                <a:off x="6886798" y="3027138"/>
                <a:ext cx="1546440" cy="1116330"/>
              </a:xfrm>
              <a:prstGeom prst="bracePair">
                <a:avLst/>
              </a:prstGeom>
              <a:noFill/>
              <a:ln w="38100">
                <a:solidFill>
                  <a:srgbClr val="CA55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F381602D-61E7-5877-C059-33F78537C0B7}"/>
                  </a:ext>
                </a:extLst>
              </p:cNvPr>
              <p:cNvGrpSpPr/>
              <p:nvPr/>
            </p:nvGrpSpPr>
            <p:grpSpPr>
              <a:xfrm>
                <a:off x="1456672" y="741638"/>
                <a:ext cx="9021477" cy="3375290"/>
                <a:chOff x="1456672" y="741638"/>
                <a:chExt cx="9021477" cy="3375290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A93B2F04-5B19-957C-2063-237657457442}"/>
                    </a:ext>
                  </a:extLst>
                </p:cNvPr>
                <p:cNvGrpSpPr/>
                <p:nvPr/>
              </p:nvGrpSpPr>
              <p:grpSpPr>
                <a:xfrm>
                  <a:off x="1456672" y="741638"/>
                  <a:ext cx="2849525" cy="3089097"/>
                  <a:chOff x="2180995" y="2457943"/>
                  <a:chExt cx="2849525" cy="3089097"/>
                </a:xfrm>
              </p:grpSpPr>
              <p:grpSp>
                <p:nvGrpSpPr>
                  <p:cNvPr id="7" name="Group 6">
                    <a:extLst>
                      <a:ext uri="{FF2B5EF4-FFF2-40B4-BE49-F238E27FC236}">
                        <a16:creationId xmlns:a16="http://schemas.microsoft.com/office/drawing/2014/main" id="{F72158FF-E463-192B-8079-F5F9192E2D7E}"/>
                      </a:ext>
                    </a:extLst>
                  </p:cNvPr>
                  <p:cNvGrpSpPr/>
                  <p:nvPr/>
                </p:nvGrpSpPr>
                <p:grpSpPr>
                  <a:xfrm>
                    <a:off x="2180995" y="2803840"/>
                    <a:ext cx="2849525" cy="2743200"/>
                    <a:chOff x="2180995" y="2803840"/>
                    <a:chExt cx="2849525" cy="2743200"/>
                  </a:xfrm>
                </p:grpSpPr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BB1027D9-05F2-615B-4F24-E04BF89713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5405" y="4466669"/>
                      <a:ext cx="1440704" cy="87895"/>
                    </a:xfrm>
                    <a:prstGeom prst="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4" name="Group 13">
                      <a:extLst>
                        <a:ext uri="{FF2B5EF4-FFF2-40B4-BE49-F238E27FC236}">
                          <a16:creationId xmlns:a16="http://schemas.microsoft.com/office/drawing/2014/main" id="{453DC926-87AE-CC05-A690-1FABF9E2C4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80995" y="2803840"/>
                      <a:ext cx="2849525" cy="2743200"/>
                      <a:chOff x="2180995" y="2803840"/>
                      <a:chExt cx="2849525" cy="2743200"/>
                    </a:xfrm>
                  </p:grpSpPr>
                  <p:pic>
                    <p:nvPicPr>
                      <p:cNvPr id="21" name="Picture 20">
                        <a:extLst>
                          <a:ext uri="{FF2B5EF4-FFF2-40B4-BE49-F238E27FC236}">
                            <a16:creationId xmlns:a16="http://schemas.microsoft.com/office/drawing/2014/main" id="{1F7FDB21-3F6D-65A5-52CC-FBEC852496E2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 rot="16200000">
                        <a:off x="3480391" y="2803840"/>
                        <a:ext cx="250732" cy="250732"/>
                      </a:xfrm>
                      <a:prstGeom prst="rect">
                        <a:avLst/>
                      </a:prstGeom>
                    </p:spPr>
                  </p:pic>
                  <p:cxnSp>
                    <p:nvCxnSpPr>
                      <p:cNvPr id="22" name="Straight Connector 21">
                        <a:extLst>
                          <a:ext uri="{FF2B5EF4-FFF2-40B4-BE49-F238E27FC236}">
                            <a16:creationId xmlns:a16="http://schemas.microsoft.com/office/drawing/2014/main" id="{A54C4E2C-A601-23D3-DA5E-358B230D259F}"/>
                          </a:ext>
                        </a:extLst>
                      </p:cNvPr>
                      <p:cNvCxnSpPr>
                        <a:cxnSpLocks/>
                        <a:endCxn id="28" idx="2"/>
                      </p:cNvCxnSpPr>
                      <p:nvPr/>
                    </p:nvCxnSpPr>
                    <p:spPr>
                      <a:xfrm flipH="1">
                        <a:off x="2592887" y="3048309"/>
                        <a:ext cx="918819" cy="2017048"/>
                      </a:xfrm>
                      <a:prstGeom prst="line">
                        <a:avLst/>
                      </a:prstGeom>
                      <a:ln w="9525" cap="flat" cmpd="sng" algn="ctr">
                        <a:solidFill>
                          <a:schemeClr val="accent4"/>
                        </a:solidFill>
                        <a:prstDash val="dash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>
                        <a:extLst>
                          <a:ext uri="{FF2B5EF4-FFF2-40B4-BE49-F238E27FC236}">
                            <a16:creationId xmlns:a16="http://schemas.microsoft.com/office/drawing/2014/main" id="{923023C5-B9B3-C0D2-4C58-978336436C25}"/>
                          </a:ext>
                        </a:extLst>
                      </p:cNvPr>
                      <p:cNvCxnSpPr>
                        <a:cxnSpLocks/>
                        <a:endCxn id="28" idx="0"/>
                      </p:cNvCxnSpPr>
                      <p:nvPr/>
                    </p:nvCxnSpPr>
                    <p:spPr>
                      <a:xfrm>
                        <a:off x="3689388" y="3043826"/>
                        <a:ext cx="907664" cy="2021531"/>
                      </a:xfrm>
                      <a:prstGeom prst="line">
                        <a:avLst/>
                      </a:prstGeom>
                      <a:ln w="9525" cap="flat" cmpd="sng" algn="ctr">
                        <a:solidFill>
                          <a:schemeClr val="accent4"/>
                        </a:solidFill>
                        <a:prstDash val="dash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5" name="Oval 24">
                        <a:extLst>
                          <a:ext uri="{FF2B5EF4-FFF2-40B4-BE49-F238E27FC236}">
                            <a16:creationId xmlns:a16="http://schemas.microsoft.com/office/drawing/2014/main" id="{A3F207CC-8262-6366-ADBA-31D3DBA943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80995" y="2803840"/>
                        <a:ext cx="2849525" cy="2743200"/>
                      </a:xfrm>
                      <a:prstGeom prst="ellipse">
                        <a:avLst/>
                      </a:prstGeom>
                      <a:noFill/>
                      <a:ln w="76200"/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7" name="Flowchart: Extract 26">
                        <a:extLst>
                          <a:ext uri="{FF2B5EF4-FFF2-40B4-BE49-F238E27FC236}">
                            <a16:creationId xmlns:a16="http://schemas.microsoft.com/office/drawing/2014/main" id="{CDBA284A-FF3B-9EB3-C7DC-5C4D860027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51700" y="3050089"/>
                        <a:ext cx="1891431" cy="2017048"/>
                      </a:xfrm>
                      <a:prstGeom prst="flowChartExtract">
                        <a:avLst/>
                      </a:prstGeom>
                      <a:solidFill>
                        <a:schemeClr val="bg2">
                          <a:lumMod val="90000"/>
                          <a:alpha val="50000"/>
                        </a:schemeClr>
                      </a:solidFill>
                      <a:ln>
                        <a:noFill/>
                      </a:ln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8" name="Partial Circle 27">
                        <a:extLst>
                          <a:ext uri="{FF2B5EF4-FFF2-40B4-BE49-F238E27FC236}">
                            <a16:creationId xmlns:a16="http://schemas.microsoft.com/office/drawing/2014/main" id="{C2003D52-86DD-45AC-0620-02A99FE3A4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92887" y="4788362"/>
                        <a:ext cx="2004165" cy="553989"/>
                      </a:xfrm>
                      <a:prstGeom prst="pie">
                        <a:avLst>
                          <a:gd name="adj1" fmla="val 21296992"/>
                          <a:gd name="adj2" fmla="val 11037041"/>
                        </a:avLst>
                      </a:prstGeom>
                    </p:spPr>
                    <p:style>
                      <a:lnRef idx="2">
                        <a:schemeClr val="dk1">
                          <a:shade val="15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id="{8CDE67AC-723C-82E0-511B-8BB2E70437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5405" y="3840262"/>
                      <a:ext cx="1440704" cy="670355"/>
                      <a:chOff x="2868250" y="3732756"/>
                      <a:chExt cx="1440704" cy="670355"/>
                    </a:xfrm>
                  </p:grpSpPr>
                  <p:sp>
                    <p:nvSpPr>
                      <p:cNvPr id="19" name="Oval 18">
                        <a:extLst>
                          <a:ext uri="{FF2B5EF4-FFF2-40B4-BE49-F238E27FC236}">
                            <a16:creationId xmlns:a16="http://schemas.microsoft.com/office/drawing/2014/main" id="{F03E6724-29C5-4DE6-C2E1-EF4A58FB10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68250" y="3732756"/>
                        <a:ext cx="1440704" cy="670355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</p:spPr>
                    <p:style>
                      <a:lnRef idx="2">
                        <a:schemeClr val="accent5">
                          <a:shade val="15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0" name="Oval 19">
                        <a:extLst>
                          <a:ext uri="{FF2B5EF4-FFF2-40B4-BE49-F238E27FC236}">
                            <a16:creationId xmlns:a16="http://schemas.microsoft.com/office/drawing/2014/main" id="{D872316D-6275-76F8-D06F-A09ABCB7AF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296449" y="3776703"/>
                        <a:ext cx="584305" cy="582460"/>
                      </a:xfrm>
                      <a:prstGeom prst="ellipse">
                        <a:avLst/>
                      </a:prstGeom>
                      <a:solidFill>
                        <a:srgbClr val="333637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3F41C4A3-1E69-CE20-181E-0F253813007F}"/>
                      </a:ext>
                    </a:extLst>
                  </p:cNvPr>
                  <p:cNvSpPr txBox="1"/>
                  <p:nvPr/>
                </p:nvSpPr>
                <p:spPr>
                  <a:xfrm>
                    <a:off x="2998755" y="5002319"/>
                    <a:ext cx="1207448" cy="369332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r>
                      <a:rPr lang="en-US">
                        <a:latin typeface="+mj-lt"/>
                      </a:rPr>
                      <a:t>Detectors</a:t>
                    </a:r>
                  </a:p>
                </p:txBody>
              </p: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1EE88EE2-9C04-CD39-EF67-1B82BC3DC014}"/>
                      </a:ext>
                    </a:extLst>
                  </p:cNvPr>
                  <p:cNvSpPr txBox="1"/>
                  <p:nvPr/>
                </p:nvSpPr>
                <p:spPr>
                  <a:xfrm>
                    <a:off x="2885405" y="2457943"/>
                    <a:ext cx="1587510" cy="369332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>
                        <a:latin typeface="+mj-lt"/>
                      </a:rPr>
                      <a:t>X-rays source</a:t>
                    </a:r>
                  </a:p>
                </p:txBody>
              </p:sp>
            </p:grpSp>
            <p:sp>
              <p:nvSpPr>
                <p:cNvPr id="206" name="Rectangle 205">
                  <a:extLst>
                    <a:ext uri="{FF2B5EF4-FFF2-40B4-BE49-F238E27FC236}">
                      <a16:creationId xmlns:a16="http://schemas.microsoft.com/office/drawing/2014/main" id="{D7C9AD28-87C8-5C84-0E3C-92D5553CEECC}"/>
                    </a:ext>
                  </a:extLst>
                </p:cNvPr>
                <p:cNvSpPr/>
                <p:nvPr/>
              </p:nvSpPr>
              <p:spPr>
                <a:xfrm>
                  <a:off x="7101091" y="3192644"/>
                  <a:ext cx="289495" cy="291493"/>
                </a:xfrm>
                <a:prstGeom prst="rect">
                  <a:avLst/>
                </a:prstGeom>
                <a:solidFill>
                  <a:srgbClr val="A6A6A6"/>
                </a:solidFill>
                <a:ln>
                  <a:prstDash val="lg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>
                      <a:sym typeface="Symbol" panose="05050102010706020507" pitchFamily="18" charset="2"/>
                    </a:rPr>
                    <a:t></a:t>
                  </a:r>
                  <a:endParaRPr lang="en-US"/>
                </a:p>
              </p:txBody>
            </p:sp>
            <p:sp>
              <p:nvSpPr>
                <p:cNvPr id="4" name="Cube 3">
                  <a:extLst>
                    <a:ext uri="{FF2B5EF4-FFF2-40B4-BE49-F238E27FC236}">
                      <a16:creationId xmlns:a16="http://schemas.microsoft.com/office/drawing/2014/main" id="{5F601F73-113A-E021-72FC-D8BDDB029C72}"/>
                    </a:ext>
                  </a:extLst>
                </p:cNvPr>
                <p:cNvSpPr/>
                <p:nvPr/>
              </p:nvSpPr>
              <p:spPr>
                <a:xfrm>
                  <a:off x="7066196" y="3628426"/>
                  <a:ext cx="307299" cy="301732"/>
                </a:xfrm>
                <a:prstGeom prst="cub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>
                      <a:sym typeface="Symbol" panose="05050102010706020507" pitchFamily="18" charset="2"/>
                    </a:rPr>
                    <a:t></a:t>
                  </a:r>
                  <a:endParaRPr lang="en-US"/>
                </a:p>
              </p:txBody>
            </p:sp>
            <p:pic>
              <p:nvPicPr>
                <p:cNvPr id="39" name="Graphic 38" descr="Arrow: Rotate right with solid fill">
                  <a:extLst>
                    <a:ext uri="{FF2B5EF4-FFF2-40B4-BE49-F238E27FC236}">
                      <a16:creationId xmlns:a16="http://schemas.microsoft.com/office/drawing/2014/main" id="{DC94A166-DDFA-4B96-CEB7-E24E38F29D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80217" y="2093252"/>
                  <a:ext cx="1070972" cy="1070972"/>
                </a:xfrm>
                <a:prstGeom prst="rect">
                  <a:avLst/>
                </a:prstGeom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749206B-7044-A831-4606-23A0B4DB842E}"/>
                    </a:ext>
                  </a:extLst>
                </p:cNvPr>
                <p:cNvSpPr txBox="1"/>
                <p:nvPr/>
              </p:nvSpPr>
              <p:spPr>
                <a:xfrm>
                  <a:off x="7492961" y="3129675"/>
                  <a:ext cx="80174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u="sng">
                      <a:solidFill>
                        <a:sysClr val="windowText" lastClr="000000"/>
                      </a:solidFill>
                      <a:latin typeface="+mj-lt"/>
                    </a:rPr>
                    <a:t>Pixels</a:t>
                  </a:r>
                  <a:endParaRPr lang="en-US" u="sng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0C8CF41-DAE3-3ECB-2CDF-77CBB11CFC6E}"/>
                    </a:ext>
                  </a:extLst>
                </p:cNvPr>
                <p:cNvSpPr txBox="1"/>
                <p:nvPr/>
              </p:nvSpPr>
              <p:spPr>
                <a:xfrm>
                  <a:off x="7500275" y="3606430"/>
                  <a:ext cx="90979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u="sng">
                      <a:solidFill>
                        <a:sysClr val="windowText" lastClr="000000"/>
                      </a:solidFill>
                      <a:latin typeface="+mj-lt"/>
                    </a:rPr>
                    <a:t>Voxels</a:t>
                  </a:r>
                  <a:endParaRPr lang="en-US" u="sng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52D39621-FF09-F19A-A41F-D4CE499691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433238" y="3100119"/>
                  <a:ext cx="970367" cy="970367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5BB94D32-B0C3-8358-2E60-1743A83B4C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375497" y="3014276"/>
                  <a:ext cx="1102652" cy="1102652"/>
                </a:xfrm>
                <a:prstGeom prst="rect">
                  <a:avLst/>
                </a:prstGeom>
              </p:spPr>
            </p:pic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DBCB8E49-1CB5-378A-504E-BDF3A0A3EF63}"/>
                    </a:ext>
                  </a:extLst>
                </p:cNvPr>
                <p:cNvSpPr txBox="1"/>
                <p:nvPr/>
              </p:nvSpPr>
              <p:spPr>
                <a:xfrm>
                  <a:off x="3658357" y="3563449"/>
                  <a:ext cx="1514478" cy="3231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500" i="1">
                      <a:solidFill>
                        <a:srgbClr val="0070C0"/>
                      </a:solidFill>
                      <a:latin typeface="+mj-lt"/>
                    </a:rPr>
                    <a:t>Reconstruction</a:t>
                  </a:r>
                  <a:endParaRPr lang="en-US" sz="1500" i="1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E7AD3547-0431-A6EA-AB30-CAD167AE7A47}"/>
                    </a:ext>
                  </a:extLst>
                </p:cNvPr>
                <p:cNvSpPr txBox="1"/>
                <p:nvPr/>
              </p:nvSpPr>
              <p:spPr>
                <a:xfrm>
                  <a:off x="8389240" y="3291458"/>
                  <a:ext cx="978662" cy="3231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500" i="1">
                      <a:solidFill>
                        <a:srgbClr val="0070C0"/>
                      </a:solidFill>
                      <a:latin typeface="+mj-lt"/>
                    </a:rPr>
                    <a:t>Diagnosis</a:t>
                  </a:r>
                  <a:endParaRPr lang="en-US" sz="1500" i="1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5CB93A7-F006-364A-A2F8-1BAD42F70B02}"/>
                    </a:ext>
                  </a:extLst>
                </p:cNvPr>
                <p:cNvSpPr txBox="1"/>
                <p:nvPr/>
              </p:nvSpPr>
              <p:spPr>
                <a:xfrm>
                  <a:off x="8396835" y="3582069"/>
                  <a:ext cx="978662" cy="3231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500" i="1">
                      <a:solidFill>
                        <a:srgbClr val="0070C0"/>
                      </a:solidFill>
                      <a:latin typeface="+mj-lt"/>
                    </a:rPr>
                    <a:t>Oncology</a:t>
                  </a:r>
                  <a:endParaRPr lang="en-US" sz="1500" i="1">
                    <a:solidFill>
                      <a:srgbClr val="0070C0"/>
                    </a:solidFill>
                  </a:endParaRPr>
                </a:p>
              </p:txBody>
            </p:sp>
          </p:grp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9965B8A9-23FA-FF3E-2128-9FECD5A70FBC}"/>
              </a:ext>
            </a:extLst>
          </p:cNvPr>
          <p:cNvSpPr txBox="1"/>
          <p:nvPr/>
        </p:nvSpPr>
        <p:spPr>
          <a:xfrm>
            <a:off x="6993" y="1280689"/>
            <a:ext cx="235870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  <a:latin typeface="+mj-lt"/>
              </a:rPr>
              <a:t>Fig 1</a:t>
            </a:r>
            <a:r>
              <a:rPr lang="en-US" sz="2000">
                <a:solidFill>
                  <a:srgbClr val="FF0000"/>
                </a:solidFill>
                <a:latin typeface="+mj-lt"/>
              </a:rPr>
              <a:t>. The imaging progress of CT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DA383E-7F92-B189-2388-319E55DFD5D6}"/>
              </a:ext>
            </a:extLst>
          </p:cNvPr>
          <p:cNvSpPr txBox="1"/>
          <p:nvPr/>
        </p:nvSpPr>
        <p:spPr>
          <a:xfrm>
            <a:off x="8187799" y="5818787"/>
            <a:ext cx="366866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</a:rPr>
              <a:t>[1] Wellenberg, R. H.H., E. T. Hakvoort, C. H. Slump, M. F. Boomsma, M. Maas, and G. J. Streekstra. “Metal Artifact Reduction Techniques in Musculoskeletal CT-Imaging.” </a:t>
            </a:r>
            <a:r>
              <a:rPr lang="en-US" sz="1000" i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</a:rPr>
              <a:t>European Journal of Radiology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</a:rPr>
              <a:t> 107 (October 1, 2018): 60–69.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https://doi.org/10.1016/j.ejrad.2018.08.010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13F97A-213D-E395-EA79-0A104126DA4E}"/>
              </a:ext>
            </a:extLst>
          </p:cNvPr>
          <p:cNvSpPr txBox="1"/>
          <p:nvPr/>
        </p:nvSpPr>
        <p:spPr>
          <a:xfrm>
            <a:off x="104680" y="-176354"/>
            <a:ext cx="310441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solidFill>
                  <a:srgbClr val="0070C0"/>
                </a:solidFill>
                <a:latin typeface="Tisa Offc Serif Pro" panose="02010504030101020102" pitchFamily="2" charset="0"/>
                <a:sym typeface="Symbol" panose="05050102010706020507" pitchFamily="18" charset="2"/>
              </a:rPr>
              <a:t></a:t>
            </a:r>
            <a:r>
              <a:rPr lang="en-US" sz="3200" b="1">
                <a:solidFill>
                  <a:srgbClr val="0070C0"/>
                </a:solidFill>
                <a:latin typeface="Tisa Offc Serif Pro" panose="02010504030101020102" pitchFamily="2" charset="0"/>
              </a:rPr>
              <a:t>. </a:t>
            </a:r>
            <a:r>
              <a:rPr lang="en-US" sz="3000" b="1">
                <a:solidFill>
                  <a:srgbClr val="0070C0"/>
                </a:solidFill>
                <a:latin typeface="Tisa Offc Serif Pro" panose="02010504030101020102" pitchFamily="2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586013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7BAE3-4AE6-19F8-8305-3248F0CB5482}"/>
              </a:ext>
            </a:extLst>
          </p:cNvPr>
          <p:cNvSpPr txBox="1">
            <a:spLocks/>
          </p:cNvSpPr>
          <p:nvPr/>
        </p:nvSpPr>
        <p:spPr>
          <a:xfrm>
            <a:off x="11564857" y="6464793"/>
            <a:ext cx="478005" cy="365125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 spc="10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D65601-5AE2-46FC-B138-694DDD2B510D}" type="slidenum">
              <a:rPr lang="en-US" sz="1500" smtClean="0">
                <a:solidFill>
                  <a:schemeClr val="tx1"/>
                </a:solidFill>
              </a:rPr>
              <a:pPr/>
              <a:t>3</a:t>
            </a:fld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117DCC6-7665-08AC-9AED-8D4544EB9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44" y="601365"/>
            <a:ext cx="4236414" cy="323087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7AA21D-DEDC-AEAF-D07C-BE652885C41C}"/>
              </a:ext>
            </a:extLst>
          </p:cNvPr>
          <p:cNvSpPr txBox="1"/>
          <p:nvPr/>
        </p:nvSpPr>
        <p:spPr>
          <a:xfrm>
            <a:off x="23657" y="3875858"/>
            <a:ext cx="4995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+mj-lt"/>
              </a:rPr>
              <a:t>Fig 3</a:t>
            </a:r>
            <a:r>
              <a:rPr lang="en-US" baseline="30000">
                <a:solidFill>
                  <a:srgbClr val="FF0000"/>
                </a:solidFill>
                <a:latin typeface="+mj-lt"/>
              </a:rPr>
              <a:t>[2]</a:t>
            </a:r>
            <a:r>
              <a:rPr lang="en-US">
                <a:solidFill>
                  <a:srgbClr val="FF0000"/>
                </a:solidFill>
                <a:latin typeface="+mj-lt"/>
              </a:rPr>
              <a:t>.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CT number of materials representing Single-energy CT and Dual-energy CT.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BA5C39-46F2-AD2D-E454-A2C7402061B4}"/>
              </a:ext>
            </a:extLst>
          </p:cNvPr>
          <p:cNvSpPr txBox="1"/>
          <p:nvPr/>
        </p:nvSpPr>
        <p:spPr>
          <a:xfrm>
            <a:off x="-357720" y="4510410"/>
            <a:ext cx="804716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Virtual Monoenergetic </a:t>
            </a:r>
            <a:r>
              <a:rPr lang="en-US" sz="3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Image (VMI)</a:t>
            </a:r>
            <a:endParaRPr lang="en-US" sz="3000" dirty="0">
              <a:solidFill>
                <a:schemeClr val="accent6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CD853B-B82D-07D3-EEDE-74ED9F7F7978}"/>
              </a:ext>
            </a:extLst>
          </p:cNvPr>
          <p:cNvGrpSpPr/>
          <p:nvPr/>
        </p:nvGrpSpPr>
        <p:grpSpPr>
          <a:xfrm>
            <a:off x="6880696" y="3817802"/>
            <a:ext cx="5364293" cy="2987872"/>
            <a:chOff x="4589748" y="4285033"/>
            <a:chExt cx="4514081" cy="226854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EC7359E-EC80-6C06-B77A-2D103254F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9748" y="4285033"/>
              <a:ext cx="2374898" cy="22685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564F00D-5449-E5C4-BACF-C8B437DE1F4B}"/>
                </a:ext>
              </a:extLst>
            </p:cNvPr>
            <p:cNvSpPr txBox="1"/>
            <p:nvPr/>
          </p:nvSpPr>
          <p:spPr>
            <a:xfrm>
              <a:off x="6558905" y="4923807"/>
              <a:ext cx="2374898" cy="3560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998"/>
                </a:spcAft>
              </a:pPr>
              <a:r>
                <a:rPr lang="en-US" sz="2200" i="1" u="sng" kern="100">
                  <a:latin typeface="+mj-lt"/>
                  <a:cs typeface="Times New Roman" panose="02020603050405020304" pitchFamily="18" charset="0"/>
                </a:rPr>
                <a:t>Abnormal delineation</a:t>
              </a:r>
              <a:endParaRPr lang="en-US" sz="2200" i="1" u="sng" kern="100"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7678F6-D6D5-5E0D-4754-476550A3A90C}"/>
                </a:ext>
              </a:extLst>
            </p:cNvPr>
            <p:cNvSpPr txBox="1"/>
            <p:nvPr/>
          </p:nvSpPr>
          <p:spPr>
            <a:xfrm>
              <a:off x="6541257" y="5385208"/>
              <a:ext cx="1160420" cy="3560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998"/>
                </a:spcAft>
              </a:pPr>
              <a:r>
                <a:rPr lang="en-US" sz="2200" i="1" u="sng" kern="100">
                  <a:latin typeface="+mj-lt"/>
                  <a:cs typeface="Times New Roman" panose="02020603050405020304" pitchFamily="18" charset="0"/>
                </a:rPr>
                <a:t>Diagnosis</a:t>
              </a:r>
              <a:endParaRPr lang="en-US" sz="2200" i="1" u="sng" kern="100"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F16E43F-5231-075A-138F-C07F8F3A264B}"/>
                </a:ext>
              </a:extLst>
            </p:cNvPr>
            <p:cNvSpPr txBox="1"/>
            <p:nvPr/>
          </p:nvSpPr>
          <p:spPr>
            <a:xfrm>
              <a:off x="6533955" y="5896339"/>
              <a:ext cx="2569874" cy="3560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998"/>
                </a:spcAft>
              </a:pPr>
              <a:r>
                <a:rPr lang="en-US" sz="2200" i="1" u="sng" kern="100">
                  <a:latin typeface="+mj-lt"/>
                  <a:cs typeface="Times New Roman" panose="02020603050405020304" pitchFamily="18" charset="0"/>
                </a:rPr>
                <a:t>Metal artefact reduction</a:t>
              </a:r>
              <a:endParaRPr lang="en-US" sz="2200" i="1" u="sng" kern="100"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B0AC445-343B-703B-72BF-8D2C7321085B}"/>
                </a:ext>
              </a:extLst>
            </p:cNvPr>
            <p:cNvSpPr txBox="1"/>
            <p:nvPr/>
          </p:nvSpPr>
          <p:spPr>
            <a:xfrm>
              <a:off x="5079465" y="4904995"/>
              <a:ext cx="1409964" cy="32715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200">
                  <a:latin typeface="+mj-lt"/>
                  <a:cs typeface="Times New Roman" panose="02020603050405020304" pitchFamily="18" charset="0"/>
                </a:rPr>
                <a:t>40 keV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7371801-A0FC-8887-DA8F-F470DA9A28C0}"/>
                </a:ext>
              </a:extLst>
            </p:cNvPr>
            <p:cNvSpPr txBox="1"/>
            <p:nvPr/>
          </p:nvSpPr>
          <p:spPr>
            <a:xfrm>
              <a:off x="5067169" y="5399668"/>
              <a:ext cx="1409964" cy="32715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20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40-60 keV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3BE4959-31EC-C50F-97C0-F240364A1A38}"/>
                </a:ext>
              </a:extLst>
            </p:cNvPr>
            <p:cNvSpPr txBox="1"/>
            <p:nvPr/>
          </p:nvSpPr>
          <p:spPr>
            <a:xfrm>
              <a:off x="5064696" y="5899115"/>
              <a:ext cx="1409964" cy="3505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&gt;100 keV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30BE199-CA6E-32F4-4906-A5EBDB083439}"/>
              </a:ext>
            </a:extLst>
          </p:cNvPr>
          <p:cNvSpPr txBox="1"/>
          <p:nvPr/>
        </p:nvSpPr>
        <p:spPr>
          <a:xfrm>
            <a:off x="1306168" y="409362"/>
            <a:ext cx="91962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Dual-energy Computed Tomography (DECT)</a:t>
            </a:r>
            <a:endParaRPr lang="en-US" sz="3000" dirty="0">
              <a:solidFill>
                <a:schemeClr val="accent6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B21CDE-A9D5-8FD8-2CBF-98B16039CA53}"/>
              </a:ext>
            </a:extLst>
          </p:cNvPr>
          <p:cNvSpPr txBox="1"/>
          <p:nvPr/>
        </p:nvSpPr>
        <p:spPr>
          <a:xfrm>
            <a:off x="104680" y="4993915"/>
            <a:ext cx="6681656" cy="613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>
                <a:latin typeface="+mj-lt"/>
                <a:cs typeface="Times New Roman" panose="02020603050405020304" pitchFamily="18" charset="0"/>
              </a:rPr>
              <a:t>At any </a:t>
            </a:r>
            <a:r>
              <a:rPr lang="en-US" sz="2500" dirty="0">
                <a:latin typeface="+mj-lt"/>
                <a:cs typeface="Times New Roman" panose="02020603050405020304" pitchFamily="18" charset="0"/>
              </a:rPr>
              <a:t>arbitrary energy (</a:t>
            </a:r>
            <a:r>
              <a:rPr lang="en-US" sz="2500">
                <a:latin typeface="+mj-lt"/>
                <a:cs typeface="Times New Roman" panose="02020603050405020304" pitchFamily="18" charset="0"/>
              </a:rPr>
              <a:t>keV):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28D973-A7CA-F6B7-97F8-E0C07B61038F}"/>
              </a:ext>
            </a:extLst>
          </p:cNvPr>
          <p:cNvSpPr txBox="1"/>
          <p:nvPr/>
        </p:nvSpPr>
        <p:spPr>
          <a:xfrm>
            <a:off x="4440064" y="1062889"/>
            <a:ext cx="2713981" cy="621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5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Dual-energy CT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C6322B9-C671-2AAC-0FFD-846A06D83E0F}"/>
              </a:ext>
            </a:extLst>
          </p:cNvPr>
          <p:cNvGrpSpPr/>
          <p:nvPr/>
        </p:nvGrpSpPr>
        <p:grpSpPr>
          <a:xfrm>
            <a:off x="4517013" y="1675934"/>
            <a:ext cx="2560085" cy="1704569"/>
            <a:chOff x="5077950" y="1581589"/>
            <a:chExt cx="2560085" cy="170456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596166A-08CB-8556-6010-C23A87854791}"/>
                </a:ext>
              </a:extLst>
            </p:cNvPr>
            <p:cNvSpPr txBox="1"/>
            <p:nvPr/>
          </p:nvSpPr>
          <p:spPr>
            <a:xfrm>
              <a:off x="5077950" y="1581589"/>
              <a:ext cx="2560085" cy="1704569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endParaRPr 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50000"/>
                </a:lnSpc>
              </a:pPr>
              <a:endParaRPr 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50000"/>
                </a:lnSpc>
              </a:pPr>
              <a:endParaRPr 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50000"/>
                </a:lnSpc>
              </a:pPr>
              <a:endParaRPr 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37E76AC-814C-8924-4F73-6A2E806ADFF0}"/>
                </a:ext>
              </a:extLst>
            </p:cNvPr>
            <p:cNvSpPr txBox="1"/>
            <p:nvPr/>
          </p:nvSpPr>
          <p:spPr>
            <a:xfrm>
              <a:off x="5238228" y="1713242"/>
              <a:ext cx="2294279" cy="5715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200" dirty="0"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Low E spectrum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B3ABC9-4FCD-4C8A-AB3E-5F987A99F85A}"/>
                </a:ext>
              </a:extLst>
            </p:cNvPr>
            <p:cNvSpPr txBox="1"/>
            <p:nvPr/>
          </p:nvSpPr>
          <p:spPr>
            <a:xfrm>
              <a:off x="5238228" y="2622071"/>
              <a:ext cx="2294279" cy="55784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200" dirty="0"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High E spectrum</a:t>
              </a:r>
            </a:p>
          </p:txBody>
        </p:sp>
        <p:sp>
          <p:nvSpPr>
            <p:cNvPr id="18" name="Plus Sign 17">
              <a:extLst>
                <a:ext uri="{FF2B5EF4-FFF2-40B4-BE49-F238E27FC236}">
                  <a16:creationId xmlns:a16="http://schemas.microsoft.com/office/drawing/2014/main" id="{4851C3D9-9C3D-52BD-E729-7CCC1A2114E1}"/>
                </a:ext>
              </a:extLst>
            </p:cNvPr>
            <p:cNvSpPr/>
            <p:nvPr/>
          </p:nvSpPr>
          <p:spPr>
            <a:xfrm>
              <a:off x="6258062" y="2275238"/>
              <a:ext cx="353759" cy="346833"/>
            </a:xfrm>
            <a:prstGeom prst="mathPlu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D4F257E-AB51-5216-00D5-8263F4FCE8AB}"/>
                  </a:ext>
                </a:extLst>
              </p:cNvPr>
              <p:cNvSpPr txBox="1"/>
              <p:nvPr/>
            </p:nvSpPr>
            <p:spPr>
              <a:xfrm>
                <a:off x="7689446" y="1446789"/>
                <a:ext cx="4756935" cy="20813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87313" indent="-87313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2200" b="1" kern="100"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Virtual Monoenergetic </a:t>
                </a:r>
                <a:r>
                  <a:rPr lang="en-US" sz="2200" b="1" kern="100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US" sz="2200" b="1" kern="100"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mages</a:t>
                </a:r>
                <a:endParaRPr lang="en-US" sz="2200" b="1" kern="100" dirty="0">
                  <a:solidFill>
                    <a:schemeClr val="tx1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87313" indent="-87313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2200" kern="100" dirty="0">
                    <a:solidFill>
                      <a:schemeClr val="tx1"/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kern="10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Material Decomposition</a:t>
                </a:r>
                <a:endParaRPr lang="en-US" sz="2200" kern="1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87313" indent="-87313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2200" kern="10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Effective Atomic Number</a:t>
                </a:r>
                <a:endParaRPr lang="en-US" sz="2200" kern="1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87313" indent="-87313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2200" kern="1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kern="10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Electron Density</a:t>
                </a:r>
                <a14:m>
                  <m:oMath xmlns:m="http://schemas.openxmlformats.org/officeDocument/2006/math">
                    <m:r>
                      <a:rPr lang="en-US" sz="2200" i="1" kern="100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⋮</m:t>
                    </m:r>
                  </m:oMath>
                </a14:m>
                <a:endParaRPr lang="en-US" sz="2200" kern="100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D4F257E-AB51-5216-00D5-8263F4FCE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9446" y="1446789"/>
                <a:ext cx="4756935" cy="2081339"/>
              </a:xfrm>
              <a:prstGeom prst="rect">
                <a:avLst/>
              </a:prstGeom>
              <a:blipFill>
                <a:blip r:embed="rId4"/>
                <a:stretch>
                  <a:fillRect l="-1408" b="-4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Graphic 20" descr="Play with solid fill">
            <a:extLst>
              <a:ext uri="{FF2B5EF4-FFF2-40B4-BE49-F238E27FC236}">
                <a16:creationId xmlns:a16="http://schemas.microsoft.com/office/drawing/2014/main" id="{402C3318-5683-B2D3-2EF1-BDD89B01D2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71570" y="2097261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0D3BA7-472E-A7DC-8B0E-E815968A694E}"/>
              </a:ext>
            </a:extLst>
          </p:cNvPr>
          <p:cNvSpPr txBox="1"/>
          <p:nvPr/>
        </p:nvSpPr>
        <p:spPr>
          <a:xfrm>
            <a:off x="104680" y="-176354"/>
            <a:ext cx="310441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solidFill>
                  <a:srgbClr val="0070C0"/>
                </a:solidFill>
                <a:latin typeface="+mj-lt"/>
                <a:sym typeface="Symbol" panose="05050102010706020507" pitchFamily="18" charset="2"/>
              </a:rPr>
              <a:t></a:t>
            </a:r>
            <a:r>
              <a:rPr lang="en-US" sz="3200" b="1">
                <a:solidFill>
                  <a:srgbClr val="0070C0"/>
                </a:solidFill>
                <a:latin typeface="+mj-lt"/>
              </a:rPr>
              <a:t>. </a:t>
            </a:r>
            <a:r>
              <a:rPr lang="en-US" sz="3000" b="1">
                <a:solidFill>
                  <a:srgbClr val="0070C0"/>
                </a:solidFill>
                <a:latin typeface="+mj-lt"/>
              </a:rPr>
              <a:t>Introduction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E6C7B7-A6B7-3691-5912-CCA75E7E3394}"/>
              </a:ext>
            </a:extLst>
          </p:cNvPr>
          <p:cNvSpPr txBox="1"/>
          <p:nvPr/>
        </p:nvSpPr>
        <p:spPr>
          <a:xfrm>
            <a:off x="4285616" y="3424126"/>
            <a:ext cx="296108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[2] F. Tatsugami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 </a:t>
            </a:r>
            <a:r>
              <a:rPr lang="en-US" sz="1000" i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et al.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“Dual-energy CT: minimal essentials for radiologists,” </a:t>
            </a:r>
            <a:r>
              <a:rPr lang="en-US" sz="1000" i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Japanese Journal of Radiology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vol. 40, no. 6, pp. 547–559, Jun. 2022.</a:t>
            </a:r>
            <a:endParaRPr lang="en-US" sz="100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70AF55-8000-5F05-C85E-9C379EC2FC9D}"/>
                  </a:ext>
                </a:extLst>
              </p:cNvPr>
              <p:cNvSpPr txBox="1"/>
              <p:nvPr/>
            </p:nvSpPr>
            <p:spPr>
              <a:xfrm>
                <a:off x="1960137" y="5700638"/>
                <a:ext cx="4756935" cy="60933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𝐕𝐌𝐈</m:t>
                      </m:r>
                      <m:d>
                        <m:dPr>
                          <m:ctrlPr>
                            <a:rPr lang="en-US" sz="2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</m:e>
                        <m:sub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𝐂</m:t>
                      </m:r>
                      <m:sSup>
                        <m:sSup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p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𝐋</m:t>
                          </m:r>
                        </m:sup>
                      </m:sSup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</m:e>
                        <m:sub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𝐂</m:t>
                      </m:r>
                      <m:sSup>
                        <m:sSup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p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sup>
                      </m:sSup>
                    </m:oMath>
                  </m:oMathPara>
                </a14:m>
                <a:endParaRPr lang="en-US" sz="2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70AF55-8000-5F05-C85E-9C379EC2FC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0137" y="5700638"/>
                <a:ext cx="4756935" cy="6093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551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Box 161">
            <a:extLst>
              <a:ext uri="{FF2B5EF4-FFF2-40B4-BE49-F238E27FC236}">
                <a16:creationId xmlns:a16="http://schemas.microsoft.com/office/drawing/2014/main" id="{A23704CB-B609-6EC2-CA66-7F83292ED8AA}"/>
              </a:ext>
            </a:extLst>
          </p:cNvPr>
          <p:cNvSpPr txBox="1"/>
          <p:nvPr/>
        </p:nvSpPr>
        <p:spPr>
          <a:xfrm>
            <a:off x="7208529" y="-28502"/>
            <a:ext cx="4983471" cy="727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b="1">
                <a:solidFill>
                  <a:srgbClr val="0070C0"/>
                </a:solidFill>
                <a:latin typeface="+mj-lt"/>
                <a:sym typeface="Symbol" panose="05050102010706020507" pitchFamily="18" charset="2"/>
              </a:rPr>
              <a:t></a:t>
            </a:r>
            <a:r>
              <a:rPr lang="en-US" sz="3000" b="1">
                <a:solidFill>
                  <a:srgbClr val="0070C0"/>
                </a:solidFill>
                <a:latin typeface="+mj-lt"/>
              </a:rPr>
              <a:t>. Materials and methods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8AE638-BC24-EEA6-74EA-7DCED957C1CB}"/>
              </a:ext>
            </a:extLst>
          </p:cNvPr>
          <p:cNvSpPr txBox="1"/>
          <p:nvPr/>
        </p:nvSpPr>
        <p:spPr>
          <a:xfrm>
            <a:off x="-1" y="1043400"/>
            <a:ext cx="11385395" cy="621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b="1" u="sng">
                <a:solidFill>
                  <a:schemeClr val="accent2">
                    <a:lumMod val="75000"/>
                  </a:schemeClr>
                </a:solidFill>
                <a:latin typeface="+mj-lt"/>
              </a:rPr>
              <a:t>Numerical simulation data</a:t>
            </a:r>
            <a:r>
              <a:rPr lang="en-US" sz="2500" b="1" u="sng" baseline="30000">
                <a:solidFill>
                  <a:schemeClr val="accent2">
                    <a:lumMod val="75000"/>
                  </a:schemeClr>
                </a:solidFill>
                <a:latin typeface="+mj-lt"/>
              </a:rPr>
              <a:t>[3]</a:t>
            </a:r>
            <a:r>
              <a:rPr lang="en-US" sz="2500" b="1" u="sng">
                <a:solidFill>
                  <a:schemeClr val="accent2">
                    <a:lumMod val="75000"/>
                  </a:schemeClr>
                </a:solidFill>
                <a:latin typeface="+mj-lt"/>
              </a:rPr>
              <a:t>:</a:t>
            </a:r>
            <a:r>
              <a:rPr lang="en-US" sz="250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>
                <a:latin typeface="+mj-lt"/>
              </a:rPr>
              <a:t>Mayo Clinic Database: 120 kV, 200 mAs.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02AA826-E877-B776-9C76-7428ED47A143}"/>
              </a:ext>
            </a:extLst>
          </p:cNvPr>
          <p:cNvSpPr txBox="1">
            <a:spLocks/>
          </p:cNvSpPr>
          <p:nvPr/>
        </p:nvSpPr>
        <p:spPr>
          <a:xfrm>
            <a:off x="11564857" y="6464793"/>
            <a:ext cx="478005" cy="365125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 spc="10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D65601-5AE2-46FC-B138-694DDD2B510D}" type="slidenum">
              <a:rPr lang="en-US" sz="1500" smtClean="0">
                <a:solidFill>
                  <a:schemeClr val="tx1"/>
                </a:solidFill>
              </a:rPr>
              <a:pPr/>
              <a:t>4</a:t>
            </a:fld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8CB832-DCCF-727D-5CEC-7FF79329345D}"/>
              </a:ext>
            </a:extLst>
          </p:cNvPr>
          <p:cNvSpPr txBox="1"/>
          <p:nvPr/>
        </p:nvSpPr>
        <p:spPr>
          <a:xfrm>
            <a:off x="31800" y="187859"/>
            <a:ext cx="555103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</a:rPr>
              <a:t>Patient CT images collection</a:t>
            </a:r>
            <a:endParaRPr lang="en-US" sz="3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E9C63F-64F9-50A3-EDC3-B1A5C0E430AC}"/>
              </a:ext>
            </a:extLst>
          </p:cNvPr>
          <p:cNvSpPr txBox="1"/>
          <p:nvPr/>
        </p:nvSpPr>
        <p:spPr>
          <a:xfrm>
            <a:off x="0" y="3675083"/>
            <a:ext cx="12457515" cy="621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b="1" u="sng">
                <a:solidFill>
                  <a:schemeClr val="accent2">
                    <a:lumMod val="75000"/>
                  </a:schemeClr>
                </a:solidFill>
                <a:latin typeface="+mj-lt"/>
              </a:rPr>
              <a:t>Clinical data :</a:t>
            </a:r>
            <a:r>
              <a:rPr lang="en-US" sz="25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>
                <a:latin typeface="+mj-lt"/>
              </a:rPr>
              <a:t>Gammex RMI 467 phantom: masks and CT images (80kV and 140kV)</a:t>
            </a:r>
            <a:endParaRPr lang="en-US" sz="25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59CEDD-40E1-BFFC-42C0-2A835426CB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802"/>
          <a:stretch>
            <a:fillRect/>
          </a:stretch>
        </p:blipFill>
        <p:spPr>
          <a:xfrm>
            <a:off x="704279" y="4707666"/>
            <a:ext cx="1776142" cy="1757127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7F66CBEB-42BC-9E21-AC8F-529F3C79BD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4594" y="4707666"/>
            <a:ext cx="1757127" cy="1757127"/>
          </a:xfrm>
          <a:prstGeom prst="rect">
            <a:avLst/>
          </a:prstGeom>
        </p:spPr>
      </p:pic>
      <p:pic>
        <p:nvPicPr>
          <p:cNvPr id="9" name="Picture 8" descr="A x-ray of a human body&#10;&#10;AI-generated content may be incorrect.">
            <a:extLst>
              <a:ext uri="{FF2B5EF4-FFF2-40B4-BE49-F238E27FC236}">
                <a16:creationId xmlns:a16="http://schemas.microsoft.com/office/drawing/2014/main" id="{2F7DE545-9DA5-621B-9F22-561CBF30D8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329" y="2065797"/>
            <a:ext cx="1581776" cy="1579816"/>
          </a:xfrm>
          <a:prstGeom prst="rect">
            <a:avLst/>
          </a:prstGeom>
        </p:spPr>
      </p:pic>
      <p:pic>
        <p:nvPicPr>
          <p:cNvPr id="11" name="Picture 10" descr="A close-up of a ct scan&#10;&#10;AI-generated content may be incorrect.">
            <a:extLst>
              <a:ext uri="{FF2B5EF4-FFF2-40B4-BE49-F238E27FC236}">
                <a16:creationId xmlns:a16="http://schemas.microsoft.com/office/drawing/2014/main" id="{443DE028-7394-4E09-B80B-FC13B1B28C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456" y="2065797"/>
            <a:ext cx="1581776" cy="1579816"/>
          </a:xfrm>
          <a:prstGeom prst="rect">
            <a:avLst/>
          </a:prstGeom>
        </p:spPr>
      </p:pic>
      <p:pic>
        <p:nvPicPr>
          <p:cNvPr id="13" name="Picture 12" descr="A close-up of an x-ray&#10;&#10;AI-generated content may be incorrect.">
            <a:extLst>
              <a:ext uri="{FF2B5EF4-FFF2-40B4-BE49-F238E27FC236}">
                <a16:creationId xmlns:a16="http://schemas.microsoft.com/office/drawing/2014/main" id="{3F7D48E4-FF0B-4938-3C28-FBE9CE199C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3" r="12786"/>
          <a:stretch>
            <a:fillRect/>
          </a:stretch>
        </p:blipFill>
        <p:spPr>
          <a:xfrm>
            <a:off x="7641288" y="2035449"/>
            <a:ext cx="1581776" cy="1610164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8043C574-385C-5C82-92FB-996FDB9F18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690" y="4707666"/>
            <a:ext cx="1757127" cy="17571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3AE87A2-1FAF-480F-A522-52C1865E31FF}"/>
              </a:ext>
            </a:extLst>
          </p:cNvPr>
          <p:cNvSpPr txBox="1"/>
          <p:nvPr/>
        </p:nvSpPr>
        <p:spPr>
          <a:xfrm>
            <a:off x="3035548" y="1657351"/>
            <a:ext cx="80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80 kV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000299-2EF8-0B7F-CE44-166A598D018D}"/>
              </a:ext>
            </a:extLst>
          </p:cNvPr>
          <p:cNvSpPr txBox="1"/>
          <p:nvPr/>
        </p:nvSpPr>
        <p:spPr>
          <a:xfrm>
            <a:off x="4814184" y="1657351"/>
            <a:ext cx="1002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140 kV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BD6F77-E9D6-25EF-81D0-3F76566ADB9D}"/>
              </a:ext>
            </a:extLst>
          </p:cNvPr>
          <p:cNvSpPr txBox="1"/>
          <p:nvPr/>
        </p:nvSpPr>
        <p:spPr>
          <a:xfrm>
            <a:off x="7432485" y="1651382"/>
            <a:ext cx="2480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Ideal Mono Image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1A3295-60B4-8443-6167-2DAB9CD8ED35}"/>
              </a:ext>
            </a:extLst>
          </p:cNvPr>
          <p:cNvSpPr txBox="1"/>
          <p:nvPr/>
        </p:nvSpPr>
        <p:spPr>
          <a:xfrm>
            <a:off x="1290028" y="4338334"/>
            <a:ext cx="80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Mask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59A617-98AD-9527-8922-254E17C787C5}"/>
              </a:ext>
            </a:extLst>
          </p:cNvPr>
          <p:cNvSpPr txBox="1"/>
          <p:nvPr/>
        </p:nvSpPr>
        <p:spPr>
          <a:xfrm>
            <a:off x="2717814" y="4338334"/>
            <a:ext cx="143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80/140 kV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01BAC4-BB38-044E-8B38-3DA04587B005}"/>
              </a:ext>
            </a:extLst>
          </p:cNvPr>
          <p:cNvSpPr txBox="1"/>
          <p:nvPr/>
        </p:nvSpPr>
        <p:spPr>
          <a:xfrm>
            <a:off x="4938090" y="4328803"/>
            <a:ext cx="159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Siemens VMI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D4DF31-352C-B403-167E-5BCD336662B9}"/>
              </a:ext>
            </a:extLst>
          </p:cNvPr>
          <p:cNvSpPr txBox="1"/>
          <p:nvPr/>
        </p:nvSpPr>
        <p:spPr>
          <a:xfrm>
            <a:off x="-1" y="6583110"/>
            <a:ext cx="11564857" cy="246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[3]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Y. Zhang and H. Yu, “Convolutional Neural Network Based Metal Artifact Reduction in X-Ray Computed Tomography,” </a:t>
            </a:r>
            <a:r>
              <a:rPr lang="en-US" sz="1000" i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IEEE Transactions on Medical Imaging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vol. 37, no. 6, pp. 1370–1381, Jun. 2018</a:t>
            </a:r>
            <a:endParaRPr lang="en-US" sz="100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D1F978-CD77-16B1-60B2-6EBF9D6B4098}"/>
              </a:ext>
            </a:extLst>
          </p:cNvPr>
          <p:cNvSpPr txBox="1"/>
          <p:nvPr/>
        </p:nvSpPr>
        <p:spPr>
          <a:xfrm>
            <a:off x="7102872" y="4934127"/>
            <a:ext cx="4939990" cy="1304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>
                <a:latin typeface="+mj-lt"/>
              </a:rPr>
              <a:t>+ Changhwa Christian Hospital, Taiwan.</a:t>
            </a:r>
          </a:p>
          <a:p>
            <a:pPr>
              <a:lnSpc>
                <a:spcPct val="150000"/>
              </a:lnSpc>
            </a:pPr>
            <a:r>
              <a:rPr lang="en-US" sz="1800">
                <a:latin typeface="+mj-lt"/>
              </a:rPr>
              <a:t>+ Siemen Healthineers Force – Dual source (80/140kVp &amp; VMI:40-190 keV)</a:t>
            </a:r>
          </a:p>
        </p:txBody>
      </p:sp>
    </p:spTree>
    <p:extLst>
      <p:ext uri="{BB962C8B-B14F-4D97-AF65-F5344CB8AC3E}">
        <p14:creationId xmlns:p14="http://schemas.microsoft.com/office/powerpoint/2010/main" val="1562967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771D9-798E-FD8E-FAD6-84738531F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5</a:t>
            </a:fld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75F50CE-77AE-04B9-DF1A-F49648BF2B56}"/>
              </a:ext>
            </a:extLst>
          </p:cNvPr>
          <p:cNvSpPr txBox="1"/>
          <p:nvPr/>
        </p:nvSpPr>
        <p:spPr>
          <a:xfrm>
            <a:off x="7452397" y="4391"/>
            <a:ext cx="4640949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>
                <a:solidFill>
                  <a:srgbClr val="0070C0"/>
                </a:solidFill>
                <a:latin typeface="+mj-lt"/>
                <a:sym typeface="Symbol" panose="05050102010706020507" pitchFamily="18" charset="2"/>
              </a:rPr>
              <a:t></a:t>
            </a:r>
            <a:r>
              <a:rPr lang="en-US" sz="2800" b="1">
                <a:solidFill>
                  <a:srgbClr val="0070C0"/>
                </a:solidFill>
                <a:latin typeface="+mj-lt"/>
              </a:rPr>
              <a:t>. Materials and methods</a:t>
            </a:r>
            <a:endParaRPr lang="en-US" sz="2800" b="1" dirty="0">
              <a:solidFill>
                <a:srgbClr val="0070C0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1A70005-43EA-00B3-86F4-BA3CE0E28BB9}"/>
                  </a:ext>
                </a:extLst>
              </p:cNvPr>
              <p:cNvSpPr txBox="1"/>
              <p:nvPr/>
            </p:nvSpPr>
            <p:spPr>
              <a:xfrm>
                <a:off x="2081028" y="1088852"/>
                <a:ext cx="8372714" cy="60991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𝐕𝐌𝐈</m:t>
                      </m:r>
                      <m:d>
                        <m:dPr>
                          <m:ctrlPr>
                            <a:rPr lang="en-US" sz="2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m:rPr>
                          <m:nor/>
                        </m:rPr>
                        <a:rPr lang="en-US" sz="2200" b="1">
                          <a:solidFill>
                            <a:schemeClr val="bg1"/>
                          </a:solidFill>
                        </a:rPr>
                        <m:t>=</m:t>
                      </m:r>
                      <m:sSub>
                        <m:sSub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</m:e>
                        <m:sub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𝐂</m:t>
                      </m:r>
                      <m:sSup>
                        <m:sSup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p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𝐋</m:t>
                          </m:r>
                        </m:sup>
                      </m:sSup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</m:e>
                        <m:sub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𝐂</m:t>
                      </m:r>
                      <m:sSup>
                        <m:sSup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p>
                          <m:r>
                            <a:rPr lang="en-US" sz="22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sup>
                      </m:sSup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𝐰</m:t>
                      </m:r>
                      <m:d>
                        <m:dPr>
                          <m:ctrlPr>
                            <a:rPr lang="en-US" sz="2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𝐂</m:t>
                      </m:r>
                      <m:sSup>
                        <m:sSupPr>
                          <m:ctrlPr>
                            <a:rPr lang="en-US" sz="2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p>
                          <m:r>
                            <a:rPr lang="en-US" sz="22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𝐋</m:t>
                          </m:r>
                        </m:sup>
                      </m:sSup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+[</m:t>
                      </m:r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𝐰</m:t>
                      </m:r>
                      <m:d>
                        <m:d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].</m:t>
                      </m:r>
                      <m:r>
                        <a:rPr lang="en-US" sz="22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𝐂</m:t>
                      </m:r>
                      <m:sSup>
                        <m:sSupPr>
                          <m:ctrlPr>
                            <a:rPr lang="en-US" sz="2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p>
                          <m:r>
                            <a:rPr lang="en-US" sz="22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sup>
                      </m:sSup>
                    </m:oMath>
                  </m:oMathPara>
                </a14:m>
                <a:endParaRPr lang="en-US" sz="22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1A70005-43EA-00B3-86F4-BA3CE0E28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028" y="1088852"/>
                <a:ext cx="8372714" cy="6099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48387FB-3282-355E-DBBE-CCE2FFC75D37}"/>
                  </a:ext>
                </a:extLst>
              </p:cNvPr>
              <p:cNvSpPr txBox="1"/>
              <p:nvPr/>
            </p:nvSpPr>
            <p:spPr>
              <a:xfrm>
                <a:off x="372278" y="2469586"/>
                <a:ext cx="6100519" cy="952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𝐰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</m:d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𝐄</m:t>
                              </m:r>
                            </m:e>
                          </m:d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</m:sup>
                          </m:sSubSup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𝐄</m:t>
                              </m:r>
                            </m:e>
                          </m:d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𝐋</m:t>
                              </m:r>
                            </m:sup>
                          </m:sSubSup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</m:sup>
                          </m:sSubSup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</m:sup>
                          </m:sSubSup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𝐋</m:t>
                              </m:r>
                            </m:sup>
                          </m:sSubSup>
                        </m:den>
                      </m:f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𝐋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𝐄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48387FB-3282-355E-DBBE-CCE2FFC75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278" y="2469586"/>
                <a:ext cx="6100519" cy="9526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50626F47-9797-A3E7-8310-D796502CAD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" t="9402" b="13329"/>
          <a:stretch/>
        </p:blipFill>
        <p:spPr bwMode="auto">
          <a:xfrm>
            <a:off x="6717720" y="1807961"/>
            <a:ext cx="5251658" cy="4474847"/>
          </a:xfrm>
          <a:prstGeom prst="rect">
            <a:avLst/>
          </a:prstGeom>
          <a:ln w="3175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CAF4E8E-9383-FD66-F072-8A9234B7733B}"/>
              </a:ext>
            </a:extLst>
          </p:cNvPr>
          <p:cNvSpPr txBox="1"/>
          <p:nvPr/>
        </p:nvSpPr>
        <p:spPr>
          <a:xfrm>
            <a:off x="2285187" y="4776700"/>
            <a:ext cx="332469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 </a:t>
            </a:r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=1,2: Two basic materials</a:t>
            </a:r>
          </a:p>
          <a:p>
            <a:r>
              <a:rPr lang="en-US" sz="2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L,H: Low and high energy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C469FF8-B329-F6BC-78EB-A5C5FE31DDAD}"/>
                  </a:ext>
                </a:extLst>
              </p:cNvPr>
              <p:cNvSpPr txBox="1"/>
              <p:nvPr/>
            </p:nvSpPr>
            <p:spPr>
              <a:xfrm>
                <a:off x="604611" y="3621201"/>
                <a:ext cx="5868186" cy="8577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linear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attenuation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coefficients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of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material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attenuation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coefficients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from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CTs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of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material</m:t>
                    </m:r>
                  </m:oMath>
                </a14:m>
                <a:endParaRPr lang="en-US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C469FF8-B329-F6BC-78EB-A5C5FE31DD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611" y="3621201"/>
                <a:ext cx="5868186" cy="857799"/>
              </a:xfrm>
              <a:prstGeom prst="rect">
                <a:avLst/>
              </a:prstGeom>
              <a:blipFill>
                <a:blip r:embed="rId5"/>
                <a:stretch>
                  <a:fillRect l="-104" r="-14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F3052CE5-27B3-C707-4272-4F02D411FA86}"/>
              </a:ext>
            </a:extLst>
          </p:cNvPr>
          <p:cNvSpPr txBox="1"/>
          <p:nvPr/>
        </p:nvSpPr>
        <p:spPr>
          <a:xfrm>
            <a:off x="0" y="102880"/>
            <a:ext cx="6802244" cy="586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000" b="1" i="1">
                <a:solidFill>
                  <a:srgbClr val="9B3D2B"/>
                </a:solidFill>
                <a:latin typeface="+mj-lt"/>
                <a:ea typeface="PMingLiU" panose="02020500000000000000" pitchFamily="18" charset="-120"/>
              </a:rPr>
              <a:t>Weighting factors for simulation</a:t>
            </a:r>
            <a:r>
              <a:rPr lang="en-US" sz="3000" b="1" i="1" baseline="30000">
                <a:solidFill>
                  <a:srgbClr val="9B3D2B"/>
                </a:solidFill>
                <a:latin typeface="+mj-lt"/>
                <a:ea typeface="PMingLiU" panose="02020500000000000000" pitchFamily="18" charset="-120"/>
              </a:rPr>
              <a:t>[5][6]</a:t>
            </a:r>
            <a:r>
              <a:rPr lang="en-US" sz="3000" b="1" i="1">
                <a:solidFill>
                  <a:srgbClr val="9B3D2B"/>
                </a:solidFill>
                <a:latin typeface="+mj-lt"/>
                <a:ea typeface="PMingLiU" panose="02020500000000000000" pitchFamily="18" charset="-120"/>
              </a:rPr>
              <a:t>:</a:t>
            </a:r>
            <a:endParaRPr lang="en-US" sz="3000" dirty="0">
              <a:solidFill>
                <a:srgbClr val="9B3D2B"/>
              </a:solidFill>
              <a:latin typeface="+mj-lt"/>
              <a:ea typeface="PMingLiU" panose="02020500000000000000" pitchFamily="18" charset="-12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10C95D-E33F-F080-CD37-09C155300DE1}"/>
              </a:ext>
            </a:extLst>
          </p:cNvPr>
          <p:cNvSpPr txBox="1"/>
          <p:nvPr/>
        </p:nvSpPr>
        <p:spPr>
          <a:xfrm>
            <a:off x="7015764" y="6215746"/>
            <a:ext cx="5176235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Fig 4</a:t>
            </a:r>
            <a:r>
              <a:rPr lang="en-US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. Attenuation coefficient map of two basic material simulated phantoms at [80;140] kV</a:t>
            </a:r>
            <a:endParaRPr lang="en-US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0F5DC-371B-40DE-52DD-24CA9F56809A}"/>
              </a:ext>
            </a:extLst>
          </p:cNvPr>
          <p:cNvSpPr txBox="1"/>
          <p:nvPr/>
        </p:nvSpPr>
        <p:spPr>
          <a:xfrm>
            <a:off x="0" y="6015326"/>
            <a:ext cx="69262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[4]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L. Yu, S. Leng, and C. H. McCollough, “Dual-energy CT-based monochromatic imaging.,” </a:t>
            </a:r>
            <a:r>
              <a:rPr lang="en-US" sz="1000" i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AJR. American journal of roentgenology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vol. 199, no. 5 Suppl, 2012, doi: 10.2214/ajr.12.9121.</a:t>
            </a:r>
            <a:endParaRPr lang="en-US" sz="100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PMingLiU" panose="02020500000000000000" pitchFamily="18" charset="-120"/>
            </a:endParaRPr>
          </a:p>
          <a:p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[5] 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L. Yu, J. A. Christner, S. Leng, J. Wang, J. G. Fletcher, and C. H. McCollough, “Virtual monochromatic imaging in dual-source dual-energy CT: Radiation dose and image quality,” </a:t>
            </a:r>
            <a:r>
              <a:rPr lang="en-US" sz="1000" i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Medical Physics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vol. 38, no. 12, pp. 6371–6379, 2011</a:t>
            </a:r>
            <a:endParaRPr lang="en-US" sz="100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PMingLiU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2077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E58413EA-3BAE-2CAE-97EB-61F0F247B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266" y="1825455"/>
            <a:ext cx="2255507" cy="250158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771D9-798E-FD8E-FAD6-84738531F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1A70005-43EA-00B3-86F4-BA3CE0E28BB9}"/>
                  </a:ext>
                </a:extLst>
              </p:cNvPr>
              <p:cNvSpPr txBox="1"/>
              <p:nvPr/>
            </p:nvSpPr>
            <p:spPr>
              <a:xfrm>
                <a:off x="2891588" y="965038"/>
                <a:ext cx="6266209" cy="56624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200" b="1" i="0" smtClean="0">
                        <a:solidFill>
                          <a:schemeClr val="bg1"/>
                        </a:solidFill>
                        <a:latin typeface="+mj-lt"/>
                      </a:rPr>
                      <m:t>𝐕𝐌𝐈</m:t>
                    </m:r>
                    <m:d>
                      <m:dPr>
                        <m:ctrlPr>
                          <a:rPr lang="en-US" sz="2200" b="1" i="1" smtClean="0">
                            <a:solidFill>
                              <a:schemeClr val="bg1"/>
                            </a:solidFill>
                            <a:latin typeface="+mj-lt"/>
                          </a:rPr>
                        </m:ctrlPr>
                      </m:dPr>
                      <m:e>
                        <m:r>
                          <a:rPr lang="en-US" sz="2200" b="1" i="0" smtClean="0">
                            <a:solidFill>
                              <a:schemeClr val="bg1"/>
                            </a:solidFill>
                            <a:latin typeface="+mj-lt"/>
                          </a:rPr>
                          <m:t>𝐄</m:t>
                        </m:r>
                      </m:e>
                    </m:d>
                    <m:r>
                      <a:rPr lang="en-US" sz="2200" b="1" i="0" smtClean="0">
                        <a:solidFill>
                          <a:schemeClr val="bg1"/>
                        </a:solidFill>
                        <a:latin typeface="+mj-lt"/>
                      </a:rPr>
                      <m:t>=</m:t>
                    </m:r>
                    <m:sSub>
                      <m:sSubPr>
                        <m:ctrlPr>
                          <a:rPr lang="en-US" sz="2200" b="1" i="1">
                            <a:solidFill>
                              <a:schemeClr val="bg1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𝐰</m:t>
                        </m:r>
                      </m:e>
                      <m:sub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2200" b="1" i="1">
                            <a:solidFill>
                              <a:schemeClr val="bg1"/>
                            </a:solidFill>
                            <a:latin typeface="+mj-lt"/>
                          </a:rPr>
                        </m:ctrlPr>
                      </m:dPr>
                      <m:e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𝐄</m:t>
                        </m:r>
                      </m:e>
                    </m:d>
                    <m:r>
                      <a:rPr lang="en-US" sz="2200" b="1">
                        <a:solidFill>
                          <a:schemeClr val="bg1"/>
                        </a:solidFill>
                        <a:latin typeface="+mj-lt"/>
                      </a:rPr>
                      <m:t>.</m:t>
                    </m:r>
                    <m:r>
                      <a:rPr lang="en-US" sz="2200" b="1">
                        <a:solidFill>
                          <a:schemeClr val="bg1"/>
                        </a:solidFill>
                        <a:latin typeface="+mj-lt"/>
                      </a:rPr>
                      <m:t>𝐂</m:t>
                    </m:r>
                    <m:sSup>
                      <m:sSupPr>
                        <m:ctrlPr>
                          <a:rPr lang="en-US" sz="2200" b="1" i="1">
                            <a:solidFill>
                              <a:schemeClr val="bg1"/>
                            </a:solidFill>
                            <a:latin typeface="+mj-lt"/>
                          </a:rPr>
                        </m:ctrlPr>
                      </m:sSupPr>
                      <m:e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𝐓</m:t>
                        </m:r>
                      </m:e>
                      <m:sup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𝐋</m:t>
                        </m:r>
                      </m:sup>
                    </m:sSup>
                    <m:r>
                      <a:rPr lang="en-US" sz="2200" b="1">
                        <a:solidFill>
                          <a:schemeClr val="bg1"/>
                        </a:solidFill>
                        <a:latin typeface="+mj-lt"/>
                      </a:rPr>
                      <m:t>+</m:t>
                    </m:r>
                    <m:sSub>
                      <m:sSubPr>
                        <m:ctrlPr>
                          <a:rPr lang="en-US" sz="2200" b="1" i="1">
                            <a:solidFill>
                              <a:schemeClr val="bg1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𝐰</m:t>
                        </m:r>
                      </m:e>
                      <m:sub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en-US" sz="2200" b="1" i="1">
                            <a:solidFill>
                              <a:schemeClr val="bg1"/>
                            </a:solidFill>
                            <a:latin typeface="+mj-lt"/>
                          </a:rPr>
                        </m:ctrlPr>
                      </m:dPr>
                      <m:e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𝐄</m:t>
                        </m:r>
                      </m:e>
                    </m:d>
                    <m:r>
                      <a:rPr lang="en-US" sz="2200" b="1">
                        <a:solidFill>
                          <a:schemeClr val="bg1"/>
                        </a:solidFill>
                        <a:latin typeface="+mj-lt"/>
                      </a:rPr>
                      <m:t>.</m:t>
                    </m:r>
                    <m:r>
                      <a:rPr lang="en-US" sz="2200" b="1">
                        <a:solidFill>
                          <a:schemeClr val="bg1"/>
                        </a:solidFill>
                        <a:latin typeface="+mj-lt"/>
                      </a:rPr>
                      <m:t>𝐂</m:t>
                    </m:r>
                    <m:sSup>
                      <m:sSupPr>
                        <m:ctrlPr>
                          <a:rPr lang="en-US" sz="2200" b="1" i="1">
                            <a:solidFill>
                              <a:schemeClr val="bg1"/>
                            </a:solidFill>
                            <a:latin typeface="+mj-lt"/>
                          </a:rPr>
                        </m:ctrlPr>
                      </m:sSupPr>
                      <m:e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𝐓</m:t>
                        </m:r>
                      </m:e>
                      <m:sup>
                        <m:r>
                          <a:rPr lang="en-US" sz="2200" b="1">
                            <a:solidFill>
                              <a:schemeClr val="bg1"/>
                            </a:solidFill>
                            <a:latin typeface="+mj-lt"/>
                          </a:rPr>
                          <m:t>𝐇</m:t>
                        </m:r>
                      </m:sup>
                    </m:sSup>
                  </m:oMath>
                </a14:m>
                <a:r>
                  <a:rPr lang="en-US" sz="2200">
                    <a:solidFill>
                      <a:schemeClr val="bg1"/>
                    </a:solidFill>
                    <a:latin typeface="+mj-lt"/>
                  </a:rPr>
                  <a:t>=[kVp]*[w]</a:t>
                </a:r>
                <a:endParaRPr lang="en-US" sz="2200" dirty="0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1A70005-43EA-00B3-86F4-BA3CE0E28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588" y="965038"/>
                <a:ext cx="6266209" cy="566245"/>
              </a:xfrm>
              <a:prstGeom prst="rect">
                <a:avLst/>
              </a:prstGeom>
              <a:blipFill>
                <a:blip r:embed="rId3"/>
                <a:stretch>
                  <a:fillRect b="-2365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629B04F-F693-1961-6BC1-DC3C201F64F8}"/>
              </a:ext>
            </a:extLst>
          </p:cNvPr>
          <p:cNvSpPr txBox="1"/>
          <p:nvPr/>
        </p:nvSpPr>
        <p:spPr>
          <a:xfrm>
            <a:off x="7169402" y="5410513"/>
            <a:ext cx="527508" cy="4770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500">
                <a:solidFill>
                  <a:schemeClr val="bg1"/>
                </a:solidFill>
                <a:effectLst/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rPr>
              <a:t>w</a:t>
            </a:r>
            <a:endParaRPr lang="en-US" sz="25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0009E52-FFCE-8534-03DF-B8C69294CFB7}"/>
              </a:ext>
            </a:extLst>
          </p:cNvPr>
          <p:cNvCxnSpPr>
            <a:cxnSpLocks/>
          </p:cNvCxnSpPr>
          <p:nvPr/>
        </p:nvCxnSpPr>
        <p:spPr>
          <a:xfrm flipH="1">
            <a:off x="4336131" y="5979165"/>
            <a:ext cx="212555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D14F2B51-B7AB-6F5C-9EBB-861A664AA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5877" y="4544891"/>
            <a:ext cx="2157539" cy="21575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7E6863-CFD5-4D1F-3E1F-840D9F71CD0D}"/>
              </a:ext>
            </a:extLst>
          </p:cNvPr>
          <p:cNvSpPr txBox="1"/>
          <p:nvPr/>
        </p:nvSpPr>
        <p:spPr>
          <a:xfrm>
            <a:off x="4464976" y="5119482"/>
            <a:ext cx="27044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[</a:t>
            </a:r>
            <a:r>
              <a:rPr lang="en-US" sz="2200" dirty="0" err="1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kVp</a:t>
            </a:r>
            <a:r>
              <a:rPr lang="en-US" sz="2200" baseline="-25000" dirty="0" err="1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clin</a:t>
            </a:r>
            <a:r>
              <a:rPr lang="en-US" sz="2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]\ [</a:t>
            </a:r>
            <a:r>
              <a:rPr lang="en-US" sz="2200" dirty="0" err="1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VMI</a:t>
            </a:r>
            <a:r>
              <a:rPr lang="en-US" sz="2200" baseline="-25000" dirty="0" err="1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clin</a:t>
            </a:r>
            <a:r>
              <a:rPr lang="en-US" sz="2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]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2D0DBC-F0A1-149E-BEE8-56A371C18C43}"/>
              </a:ext>
            </a:extLst>
          </p:cNvPr>
          <p:cNvCxnSpPr>
            <a:cxnSpLocks/>
          </p:cNvCxnSpPr>
          <p:nvPr/>
        </p:nvCxnSpPr>
        <p:spPr>
          <a:xfrm>
            <a:off x="4839473" y="5594577"/>
            <a:ext cx="205431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206915D-9061-72CC-78C3-B24BEF540C39}"/>
              </a:ext>
            </a:extLst>
          </p:cNvPr>
          <p:cNvSpPr txBox="1"/>
          <p:nvPr/>
        </p:nvSpPr>
        <p:spPr>
          <a:xfrm>
            <a:off x="4681687" y="6039071"/>
            <a:ext cx="17712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[</a:t>
            </a:r>
            <a:r>
              <a:rPr lang="en-US" sz="2200" dirty="0" err="1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kVp</a:t>
            </a:r>
            <a:r>
              <a:rPr lang="en-US" sz="2200" baseline="-25000" dirty="0" err="1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clin</a:t>
            </a:r>
            <a:r>
              <a:rPr lang="en-US" sz="2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]\ w</a:t>
            </a:r>
          </a:p>
        </p:txBody>
      </p:sp>
      <p:sp>
        <p:nvSpPr>
          <p:cNvPr id="15" name="TextBox 100">
            <a:extLst>
              <a:ext uri="{FF2B5EF4-FFF2-40B4-BE49-F238E27FC236}">
                <a16:creationId xmlns:a16="http://schemas.microsoft.com/office/drawing/2014/main" id="{FFA44E27-8735-0B9F-8602-CFC4F6365786}"/>
              </a:ext>
            </a:extLst>
          </p:cNvPr>
          <p:cNvSpPr txBox="1"/>
          <p:nvPr/>
        </p:nvSpPr>
        <p:spPr>
          <a:xfrm>
            <a:off x="4412196" y="6458420"/>
            <a:ext cx="235997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i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clin: clinical CT images</a:t>
            </a:r>
          </a:p>
        </p:txBody>
      </p:sp>
      <p:sp>
        <p:nvSpPr>
          <p:cNvPr id="17" name="TextBox 100">
            <a:extLst>
              <a:ext uri="{FF2B5EF4-FFF2-40B4-BE49-F238E27FC236}">
                <a16:creationId xmlns:a16="http://schemas.microsoft.com/office/drawing/2014/main" id="{F1E8A86B-07AF-263D-36F0-4E6A474EB25C}"/>
              </a:ext>
            </a:extLst>
          </p:cNvPr>
          <p:cNvSpPr txBox="1"/>
          <p:nvPr/>
        </p:nvSpPr>
        <p:spPr>
          <a:xfrm>
            <a:off x="4534121" y="4541954"/>
            <a:ext cx="242515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i="1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kVp</a:t>
            </a:r>
            <a:r>
              <a:rPr lang="en-US" sz="1500" i="1" baseline="-2500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clin</a:t>
            </a:r>
            <a:r>
              <a:rPr lang="en-US" sz="1500" i="1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[80,140] kVp</a:t>
            </a:r>
          </a:p>
          <a:p>
            <a:pPr algn="ctr"/>
            <a:r>
              <a:rPr lang="en-US" sz="1500" i="1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VMI</a:t>
            </a:r>
            <a:r>
              <a:rPr lang="en-US" sz="1500" i="1" baseline="-2500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clin</a:t>
            </a:r>
            <a:r>
              <a:rPr lang="en-US" sz="1500" i="1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500" i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[40:10:190] keV</a:t>
            </a:r>
          </a:p>
        </p:txBody>
      </p:sp>
      <p:pic>
        <p:nvPicPr>
          <p:cNvPr id="18" name="Graphic 17" descr="Badge 1 with solid fill">
            <a:extLst>
              <a:ext uri="{FF2B5EF4-FFF2-40B4-BE49-F238E27FC236}">
                <a16:creationId xmlns:a16="http://schemas.microsoft.com/office/drawing/2014/main" id="{7F63CE3D-92B9-AC35-DF52-ABEE8654C1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44241" y="5322297"/>
            <a:ext cx="620959" cy="620959"/>
          </a:xfrm>
          <a:prstGeom prst="rect">
            <a:avLst/>
          </a:prstGeom>
        </p:spPr>
      </p:pic>
      <p:pic>
        <p:nvPicPr>
          <p:cNvPr id="19" name="Graphic 18" descr="Badge with solid fill">
            <a:extLst>
              <a:ext uri="{FF2B5EF4-FFF2-40B4-BE49-F238E27FC236}">
                <a16:creationId xmlns:a16="http://schemas.microsoft.com/office/drawing/2014/main" id="{AD0E9BBA-AA7A-0BBC-6ACD-602D7C3F39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61689" y="5649040"/>
            <a:ext cx="620957" cy="62095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874B8AB-98C4-59B1-CCEB-A08D7B78AD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7363" y="1866913"/>
            <a:ext cx="2255508" cy="24601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9557A4-7A82-F493-AD9D-2640B5B40481}"/>
              </a:ext>
            </a:extLst>
          </p:cNvPr>
          <p:cNvSpPr txBox="1"/>
          <p:nvPr/>
        </p:nvSpPr>
        <p:spPr>
          <a:xfrm>
            <a:off x="9233077" y="1910996"/>
            <a:ext cx="2895472" cy="4832092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r>
              <a:rPr lang="en-US" sz="2200" i="1" dirty="0">
                <a:latin typeface="+mj-lt"/>
              </a:rPr>
              <a:t> </a:t>
            </a:r>
            <a:r>
              <a:rPr lang="en-US" sz="2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ID</a:t>
            </a:r>
            <a:r>
              <a:rPr lang="en-US" sz="2200" i="1" dirty="0">
                <a:latin typeface="+mj-lt"/>
              </a:rPr>
              <a:t>		</a:t>
            </a:r>
          </a:p>
          <a:p>
            <a:r>
              <a:rPr lang="en-US" sz="2200" i="1">
                <a:latin typeface="+mj-lt"/>
              </a:rPr>
              <a:t>  1   --&gt; LN-300 Lung</a:t>
            </a:r>
          </a:p>
          <a:p>
            <a:r>
              <a:rPr lang="en-US" sz="2200" i="1">
                <a:latin typeface="+mj-lt"/>
              </a:rPr>
              <a:t>  2  --&gt; LN-450 Lung </a:t>
            </a:r>
            <a:endParaRPr lang="en-US" sz="2200" i="1" dirty="0">
              <a:latin typeface="+mj-lt"/>
            </a:endParaRPr>
          </a:p>
          <a:p>
            <a:r>
              <a:rPr lang="en-US" sz="2200" i="1">
                <a:latin typeface="+mj-lt"/>
              </a:rPr>
              <a:t>  3 --&gt; AP6 Adipose</a:t>
            </a:r>
          </a:p>
          <a:p>
            <a:r>
              <a:rPr lang="en-US" sz="2200" i="1">
                <a:latin typeface="+mj-lt"/>
              </a:rPr>
              <a:t>  4  --&gt;  Breast </a:t>
            </a:r>
            <a:endParaRPr lang="en-US" sz="2200" i="1" dirty="0">
              <a:latin typeface="+mj-lt"/>
            </a:endParaRPr>
          </a:p>
          <a:p>
            <a:r>
              <a:rPr lang="en-US" sz="2200" i="1" dirty="0">
                <a:latin typeface="+mj-lt"/>
              </a:rPr>
              <a:t>  </a:t>
            </a:r>
            <a:r>
              <a:rPr lang="en-US" sz="2200" i="1">
                <a:latin typeface="+mj-lt"/>
              </a:rPr>
              <a:t>5  --&gt; True Water</a:t>
            </a:r>
          </a:p>
          <a:p>
            <a:r>
              <a:rPr lang="en-US" sz="2200" i="1">
                <a:latin typeface="+mj-lt"/>
              </a:rPr>
              <a:t>  6  --&gt;  Solid Water</a:t>
            </a:r>
          </a:p>
          <a:p>
            <a:r>
              <a:rPr lang="en-US" sz="2200" i="1">
                <a:latin typeface="+mj-lt"/>
              </a:rPr>
              <a:t>  7  --&gt; Brain              </a:t>
            </a:r>
            <a:endParaRPr lang="en-US" sz="2200" i="1" dirty="0">
              <a:latin typeface="+mj-lt"/>
            </a:endParaRPr>
          </a:p>
          <a:p>
            <a:r>
              <a:rPr lang="en-US" sz="2200" i="1">
                <a:latin typeface="+mj-lt"/>
              </a:rPr>
              <a:t>  8  --&gt; </a:t>
            </a:r>
            <a:r>
              <a:rPr lang="en-US" sz="2200" i="1" dirty="0">
                <a:latin typeface="+mj-lt"/>
              </a:rPr>
              <a:t>Liver               </a:t>
            </a:r>
          </a:p>
          <a:p>
            <a:r>
              <a:rPr lang="en-US" sz="2200" i="1">
                <a:latin typeface="+mj-lt"/>
              </a:rPr>
              <a:t>  9  --&gt; B-200 Bone          </a:t>
            </a:r>
            <a:endParaRPr lang="en-US" sz="2200" i="1" dirty="0">
              <a:latin typeface="+mj-lt"/>
            </a:endParaRPr>
          </a:p>
          <a:p>
            <a:pPr marL="342900" indent="-342900">
              <a:buAutoNum type="arabicPlain" startAt="10"/>
            </a:pPr>
            <a:r>
              <a:rPr lang="en-US" sz="2200" i="1">
                <a:latin typeface="+mj-lt"/>
              </a:rPr>
              <a:t>--&gt; CB2-30%  </a:t>
            </a:r>
          </a:p>
          <a:p>
            <a:r>
              <a:rPr lang="en-US" sz="2200" i="1">
                <a:latin typeface="+mj-lt"/>
              </a:rPr>
              <a:t>11  --&gt; CB2-50%                    </a:t>
            </a:r>
          </a:p>
          <a:p>
            <a:r>
              <a:rPr lang="en-US" sz="2200" i="1">
                <a:latin typeface="+mj-lt"/>
              </a:rPr>
              <a:t>12  --&gt; </a:t>
            </a:r>
            <a:r>
              <a:rPr lang="en-US" sz="2200" i="1" dirty="0">
                <a:latin typeface="+mj-lt"/>
              </a:rPr>
              <a:t>Cortical Bone      </a:t>
            </a:r>
          </a:p>
          <a:p>
            <a:r>
              <a:rPr lang="en-US" sz="2200" i="1">
                <a:latin typeface="+mj-lt"/>
              </a:rPr>
              <a:t>13  --&gt; Inner Bone </a:t>
            </a:r>
            <a:endParaRPr lang="en-US" sz="2200" i="1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F44F87-2801-242D-7D79-8BDAFE0B3544}"/>
              </a:ext>
            </a:extLst>
          </p:cNvPr>
          <p:cNvSpPr txBox="1"/>
          <p:nvPr/>
        </p:nvSpPr>
        <p:spPr>
          <a:xfrm>
            <a:off x="5622906" y="2890990"/>
            <a:ext cx="28954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Fig 5</a:t>
            </a:r>
            <a:r>
              <a:rPr lang="en-US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. Gammex RMI467 phantom: (a) Real image, (b) Index image</a:t>
            </a:r>
            <a:endParaRPr lang="en-US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9F291E-AFF3-5792-04AD-99941AFDC974}"/>
              </a:ext>
            </a:extLst>
          </p:cNvPr>
          <p:cNvSpPr txBox="1"/>
          <p:nvPr/>
        </p:nvSpPr>
        <p:spPr>
          <a:xfrm>
            <a:off x="7720028" y="108477"/>
            <a:ext cx="4640949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>
                <a:solidFill>
                  <a:srgbClr val="0070C0"/>
                </a:solidFill>
                <a:latin typeface="+mj-lt"/>
                <a:sym typeface="Symbol" panose="05050102010706020507" pitchFamily="18" charset="2"/>
              </a:rPr>
              <a:t></a:t>
            </a:r>
            <a:r>
              <a:rPr lang="en-US" sz="2800" b="1">
                <a:solidFill>
                  <a:srgbClr val="0070C0"/>
                </a:solidFill>
                <a:latin typeface="+mj-lt"/>
              </a:rPr>
              <a:t>. Materials and methods</a:t>
            </a:r>
            <a:endParaRPr lang="en-US" sz="28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4898FF-CE00-0E0A-4339-625FAF1D125D}"/>
              </a:ext>
            </a:extLst>
          </p:cNvPr>
          <p:cNvSpPr txBox="1"/>
          <p:nvPr/>
        </p:nvSpPr>
        <p:spPr>
          <a:xfrm>
            <a:off x="0" y="222617"/>
            <a:ext cx="779808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i="1">
                <a:solidFill>
                  <a:srgbClr val="C00000"/>
                </a:solidFill>
                <a:latin typeface="+mj-lt"/>
                <a:ea typeface="PMingLiU" panose="02020500000000000000" pitchFamily="18" charset="-120"/>
              </a:rPr>
              <a:t>Weighting factors for clinical data:</a:t>
            </a:r>
            <a:endParaRPr lang="en-US" sz="3000">
              <a:solidFill>
                <a:srgbClr val="C00000"/>
              </a:solidFill>
              <a:latin typeface="+mj-lt"/>
              <a:ea typeface="PMingLiU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6425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1FAAF-8A76-ECF4-261B-7E58A8D93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CDE4B-92D7-BA67-2F92-420E65284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7</a:t>
            </a:fld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4A76D-2299-F2F5-FD52-88DF9DBDDE97}"/>
              </a:ext>
            </a:extLst>
          </p:cNvPr>
          <p:cNvSpPr txBox="1"/>
          <p:nvPr/>
        </p:nvSpPr>
        <p:spPr>
          <a:xfrm>
            <a:off x="0" y="209328"/>
            <a:ext cx="573115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</a:rPr>
              <a:t>Numerical simulation data</a:t>
            </a:r>
            <a:endParaRPr lang="en-US" sz="3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5ADBE0-BA61-9454-9DD5-4D582364D0A0}"/>
              </a:ext>
            </a:extLst>
          </p:cNvPr>
          <p:cNvSpPr txBox="1"/>
          <p:nvPr/>
        </p:nvSpPr>
        <p:spPr>
          <a:xfrm>
            <a:off x="314088" y="5532730"/>
            <a:ext cx="55789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/>
                <a:latin typeface="+mj-lt"/>
                <a:ea typeface="PMingLiU" panose="02020500000000000000" pitchFamily="18" charset="-120"/>
              </a:rPr>
              <a:t>Fig 6:</a:t>
            </a:r>
            <a:r>
              <a:rPr lang="en-US">
                <a:solidFill>
                  <a:srgbClr val="FF0000"/>
                </a:solidFill>
                <a:effectLst/>
                <a:latin typeface="+mj-lt"/>
                <a:ea typeface="PMingLiU" panose="02020500000000000000" pitchFamily="18" charset="-120"/>
              </a:rPr>
              <a:t> Patient with metal-free slice in the abdomen, comparing between VMIs and Ideal monoenergetic images at: a) 60keV, b) 90 keV and c)120 keV.</a:t>
            </a:r>
            <a:endParaRPr lang="en-US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DF61D4-6863-33AA-0857-3C1561A6BEFB}"/>
              </a:ext>
            </a:extLst>
          </p:cNvPr>
          <p:cNvSpPr txBox="1"/>
          <p:nvPr/>
        </p:nvSpPr>
        <p:spPr>
          <a:xfrm>
            <a:off x="6991815" y="78417"/>
            <a:ext cx="5059535" cy="727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b="1">
                <a:solidFill>
                  <a:srgbClr val="0070C0"/>
                </a:solidFill>
                <a:latin typeface="+mj-lt"/>
                <a:sym typeface="Symbol" panose="05050102010706020507" pitchFamily="18" charset="2"/>
              </a:rPr>
              <a:t>III</a:t>
            </a:r>
            <a:r>
              <a:rPr lang="en-US" sz="3000" b="1">
                <a:solidFill>
                  <a:srgbClr val="0070C0"/>
                </a:solidFill>
                <a:latin typeface="+mj-lt"/>
              </a:rPr>
              <a:t>. Results &amp; Discussion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F6B840-59FC-F5BC-3332-1CBF2BDCC396}"/>
              </a:ext>
            </a:extLst>
          </p:cNvPr>
          <p:cNvGrpSpPr/>
          <p:nvPr/>
        </p:nvGrpSpPr>
        <p:grpSpPr>
          <a:xfrm>
            <a:off x="37721" y="1303171"/>
            <a:ext cx="5435029" cy="4059822"/>
            <a:chOff x="0" y="1542696"/>
            <a:chExt cx="5435029" cy="4059822"/>
          </a:xfrm>
        </p:grpSpPr>
        <p:pic>
          <p:nvPicPr>
            <p:cNvPr id="3" name="Picture 2" descr="A graph of energy and a graph of data&#10;&#10;Description automatically generated with medium confidence">
              <a:extLst>
                <a:ext uri="{FF2B5EF4-FFF2-40B4-BE49-F238E27FC236}">
                  <a16:creationId xmlns:a16="http://schemas.microsoft.com/office/drawing/2014/main" id="{5163E170-EEDD-A397-06D2-65749820BE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99" t="3526" r="16996" b="4304"/>
            <a:stretch/>
          </p:blipFill>
          <p:spPr bwMode="auto">
            <a:xfrm>
              <a:off x="0" y="1542696"/>
              <a:ext cx="5435029" cy="405982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000767-DED4-8212-7D5A-2587E1F8BB56}"/>
                </a:ext>
              </a:extLst>
            </p:cNvPr>
            <p:cNvCxnSpPr/>
            <p:nvPr/>
          </p:nvCxnSpPr>
          <p:spPr>
            <a:xfrm>
              <a:off x="1263650" y="2940050"/>
              <a:ext cx="0" cy="203200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8BD6D88-C945-DE77-1170-AA970D935A86}"/>
                </a:ext>
              </a:extLst>
            </p:cNvPr>
            <p:cNvCxnSpPr>
              <a:cxnSpLocks/>
            </p:cNvCxnSpPr>
            <p:nvPr/>
          </p:nvCxnSpPr>
          <p:spPr>
            <a:xfrm>
              <a:off x="2101850" y="3251200"/>
              <a:ext cx="0" cy="176530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BA756FC-8E18-E6B3-C605-7673D0B2751F}"/>
                </a:ext>
              </a:extLst>
            </p:cNvPr>
            <p:cNvCxnSpPr>
              <a:cxnSpLocks/>
            </p:cNvCxnSpPr>
            <p:nvPr/>
          </p:nvCxnSpPr>
          <p:spPr>
            <a:xfrm>
              <a:off x="2959100" y="3105150"/>
              <a:ext cx="0" cy="191135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F84DAC2-078F-98F5-A4F5-17DAB3B94D56}"/>
                </a:ext>
              </a:extLst>
            </p:cNvPr>
            <p:cNvSpPr/>
            <p:nvPr/>
          </p:nvSpPr>
          <p:spPr>
            <a:xfrm flipV="1">
              <a:off x="1244600" y="290194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01604-6B0A-BACD-BBA5-F3C53769E3BB}"/>
                </a:ext>
              </a:extLst>
            </p:cNvPr>
            <p:cNvSpPr/>
            <p:nvPr/>
          </p:nvSpPr>
          <p:spPr>
            <a:xfrm flipV="1">
              <a:off x="1244600" y="386322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1936A6A-608C-8493-339F-C51400A3EED0}"/>
                </a:ext>
              </a:extLst>
            </p:cNvPr>
            <p:cNvSpPr/>
            <p:nvPr/>
          </p:nvSpPr>
          <p:spPr>
            <a:xfrm flipV="1">
              <a:off x="2078990" y="329247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9CDA9C4-017D-F0A4-EA43-84911094C5A3}"/>
                </a:ext>
              </a:extLst>
            </p:cNvPr>
            <p:cNvSpPr/>
            <p:nvPr/>
          </p:nvSpPr>
          <p:spPr>
            <a:xfrm flipV="1">
              <a:off x="2081086" y="346078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115B259-F3D8-A77C-76E9-6B221B7F6D8D}"/>
                </a:ext>
              </a:extLst>
            </p:cNvPr>
            <p:cNvSpPr/>
            <p:nvPr/>
          </p:nvSpPr>
          <p:spPr>
            <a:xfrm flipV="1">
              <a:off x="2940473" y="305858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AD53A9D-9494-62AA-98D5-663F35D062A0}"/>
                </a:ext>
              </a:extLst>
            </p:cNvPr>
            <p:cNvSpPr/>
            <p:nvPr/>
          </p:nvSpPr>
          <p:spPr>
            <a:xfrm flipV="1">
              <a:off x="2936240" y="3707976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5AF6BE2-1255-4D7F-18AB-9DDEEB1396D6}"/>
              </a:ext>
            </a:extLst>
          </p:cNvPr>
          <p:cNvGrpSpPr/>
          <p:nvPr/>
        </p:nvGrpSpPr>
        <p:grpSpPr>
          <a:xfrm>
            <a:off x="5472750" y="895928"/>
            <a:ext cx="6578600" cy="5922087"/>
            <a:chOff x="5472750" y="895928"/>
            <a:chExt cx="6578600" cy="5922087"/>
          </a:xfrm>
        </p:grpSpPr>
        <p:pic>
          <p:nvPicPr>
            <p:cNvPr id="26" name="Picture 25" descr="A collage of images of a human body&#10;&#10;Description automatically generated">
              <a:extLst>
                <a:ext uri="{FF2B5EF4-FFF2-40B4-BE49-F238E27FC236}">
                  <a16:creationId xmlns:a16="http://schemas.microsoft.com/office/drawing/2014/main" id="{626CB6B4-11BB-5A1D-2EA4-8D49288F7D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12"/>
            <a:stretch/>
          </p:blipFill>
          <p:spPr>
            <a:xfrm>
              <a:off x="5472750" y="999864"/>
              <a:ext cx="6578600" cy="5818151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1D19848-BF97-A584-2AB5-5D1E327F4F63}"/>
                </a:ext>
              </a:extLst>
            </p:cNvPr>
            <p:cNvSpPr txBox="1"/>
            <p:nvPr/>
          </p:nvSpPr>
          <p:spPr>
            <a:xfrm>
              <a:off x="7981126" y="902570"/>
              <a:ext cx="1740391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b="1">
                  <a:solidFill>
                    <a:srgbClr val="FF0000"/>
                  </a:solidFill>
                </a:rPr>
                <a:t>Ideal Mono Image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DAFB079-4D5E-41F6-530C-578EA02A738F}"/>
                </a:ext>
              </a:extLst>
            </p:cNvPr>
            <p:cNvSpPr txBox="1"/>
            <p:nvPr/>
          </p:nvSpPr>
          <p:spPr>
            <a:xfrm>
              <a:off x="5979071" y="915281"/>
              <a:ext cx="1740391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>
                  <a:solidFill>
                    <a:srgbClr val="FF0000"/>
                  </a:solidFill>
                </a:rPr>
                <a:t>VMI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EC37D25-9CC9-16FE-7F77-9D8F79B74ED0}"/>
                </a:ext>
              </a:extLst>
            </p:cNvPr>
            <p:cNvSpPr txBox="1"/>
            <p:nvPr/>
          </p:nvSpPr>
          <p:spPr>
            <a:xfrm>
              <a:off x="10040933" y="895928"/>
              <a:ext cx="1904019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b="1">
                  <a:solidFill>
                    <a:srgbClr val="FF0000"/>
                  </a:solidFill>
                </a:rPr>
                <a:t>Relative Difference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8288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F7C502-6E10-7BEA-08BA-ECB58EE8BBA6}"/>
              </a:ext>
            </a:extLst>
          </p:cNvPr>
          <p:cNvSpPr txBox="1"/>
          <p:nvPr/>
        </p:nvSpPr>
        <p:spPr>
          <a:xfrm>
            <a:off x="2426493" y="124439"/>
            <a:ext cx="984885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latin typeface="+mj-lt"/>
              </a:rPr>
              <a:t>“An accurate choice of the energy level of VMI reconstruction should take into account different parameters, including </a:t>
            </a:r>
            <a:r>
              <a:rPr lang="en-US" sz="1500" b="1" u="sng" dirty="0">
                <a:solidFill>
                  <a:srgbClr val="FF0000"/>
                </a:solidFill>
                <a:latin typeface="+mj-lt"/>
              </a:rPr>
              <a:t>the purpose of reconstructing VMI </a:t>
            </a:r>
            <a:r>
              <a:rPr lang="en-US" sz="1500" dirty="0">
                <a:latin typeface="+mj-lt"/>
              </a:rPr>
              <a:t>(e.g. increase vascular contrast vs reducing beam-hardening artefacts), but also </a:t>
            </a:r>
            <a:r>
              <a:rPr lang="en-US" sz="1500" b="1" u="sng" dirty="0">
                <a:solidFill>
                  <a:srgbClr val="FF0000"/>
                </a:solidFill>
                <a:latin typeface="+mj-lt"/>
              </a:rPr>
              <a:t>patient size</a:t>
            </a:r>
            <a:r>
              <a:rPr lang="en-US" sz="1500" dirty="0">
                <a:latin typeface="+mj-lt"/>
              </a:rPr>
              <a:t> and </a:t>
            </a:r>
            <a:r>
              <a:rPr lang="en-US" sz="1500" b="1" u="sng" dirty="0">
                <a:solidFill>
                  <a:srgbClr val="FF0000"/>
                </a:solidFill>
                <a:latin typeface="+mj-lt"/>
              </a:rPr>
              <a:t>optimization of the image quality</a:t>
            </a:r>
            <a:r>
              <a:rPr lang="en-US" sz="1500" dirty="0">
                <a:latin typeface="+mj-lt"/>
              </a:rPr>
              <a:t>” </a:t>
            </a:r>
            <a:r>
              <a:rPr lang="en-US" sz="1500" baseline="30000" dirty="0">
                <a:latin typeface="+mj-lt"/>
              </a:rPr>
              <a:t>[3]</a:t>
            </a:r>
            <a:endParaRPr lang="en-US" sz="1500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DDFF48-E32F-61A1-1A1A-FD6FDAAFD446}"/>
              </a:ext>
            </a:extLst>
          </p:cNvPr>
          <p:cNvSpPr txBox="1"/>
          <p:nvPr/>
        </p:nvSpPr>
        <p:spPr>
          <a:xfrm>
            <a:off x="2446151" y="1124024"/>
            <a:ext cx="9393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latin typeface="+mj-lt"/>
              </a:rPr>
              <a:t>“The range between </a:t>
            </a:r>
            <a:r>
              <a:rPr lang="en-US" sz="1500" b="1" u="sng" dirty="0">
                <a:solidFill>
                  <a:srgbClr val="FF0000"/>
                </a:solidFill>
                <a:latin typeface="+mj-lt"/>
              </a:rPr>
              <a:t>140 to 200 keV</a:t>
            </a:r>
            <a:r>
              <a:rPr lang="en-US" sz="1500" dirty="0">
                <a:latin typeface="+mj-lt"/>
              </a:rPr>
              <a:t>, artifact reduction reached </a:t>
            </a:r>
            <a:r>
              <a:rPr lang="en-US" sz="1500" b="1" u="sng" dirty="0">
                <a:solidFill>
                  <a:srgbClr val="FF0000"/>
                </a:solidFill>
                <a:latin typeface="+mj-lt"/>
              </a:rPr>
              <a:t>a plateau</a:t>
            </a:r>
            <a:r>
              <a:rPr lang="en-US" sz="1500" dirty="0">
                <a:latin typeface="+mj-lt"/>
              </a:rPr>
              <a:t>. Thus, it might make sense to use </a:t>
            </a:r>
            <a:r>
              <a:rPr lang="en-US" sz="1500" i="1" dirty="0">
                <a:solidFill>
                  <a:srgbClr val="00B0F0"/>
                </a:solidFill>
                <a:latin typeface="+mj-lt"/>
              </a:rPr>
              <a:t>140 keV as a standard reconstruction </a:t>
            </a:r>
            <a:r>
              <a:rPr lang="en-US" sz="1500" dirty="0">
                <a:latin typeface="+mj-lt"/>
              </a:rPr>
              <a:t>when aiming to yield a higher soft tissue contrast for the evaluation of pelvic organs. This is in line with two phantom studies examining VMI derived from SDCT and dual source technology proposing </a:t>
            </a:r>
            <a:r>
              <a:rPr lang="en-US" sz="1500" i="1" dirty="0">
                <a:solidFill>
                  <a:srgbClr val="00B0F0"/>
                </a:solidFill>
                <a:latin typeface="+mj-lt"/>
              </a:rPr>
              <a:t>130–150 keV as a possible standard setting </a:t>
            </a:r>
            <a:r>
              <a:rPr lang="en-US" sz="1500" dirty="0">
                <a:latin typeface="+mj-lt"/>
              </a:rPr>
              <a:t>for VMI reconstructions in THR case”</a:t>
            </a:r>
            <a:r>
              <a:rPr lang="en-US" sz="1500" baseline="30000" dirty="0">
                <a:latin typeface="+mj-lt"/>
              </a:rPr>
              <a:t>[4]</a:t>
            </a:r>
            <a:endParaRPr lang="en-US" sz="1500" dirty="0">
              <a:latin typeface="+mj-lt"/>
            </a:endParaRPr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63E4981C-34A3-7339-30CC-0CC077170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941" y="3729398"/>
            <a:ext cx="2589894" cy="2593289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C3208CC0-F948-944B-D251-E743A157C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051" y="4065653"/>
            <a:ext cx="2069976" cy="1666483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16E55F92-2B0A-D0D6-CD59-BF75FEF52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4881" y="3155551"/>
            <a:ext cx="2069976" cy="1682204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CA21262D-1347-4C04-D8A2-36E17807E9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4881" y="5026043"/>
            <a:ext cx="2069976" cy="17075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2AF4FAF-804F-50D6-78A2-09C5C83984E8}"/>
              </a:ext>
            </a:extLst>
          </p:cNvPr>
          <p:cNvSpPr txBox="1"/>
          <p:nvPr/>
        </p:nvSpPr>
        <p:spPr>
          <a:xfrm>
            <a:off x="0" y="803799"/>
            <a:ext cx="2426493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u="sng" dirty="0">
                <a:solidFill>
                  <a:srgbClr val="0070C0"/>
                </a:solidFill>
                <a:latin typeface="+mj-lt"/>
              </a:rPr>
              <a:t>Article review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BF875A-913F-2AAA-E8C3-744C0C1F1F58}"/>
              </a:ext>
            </a:extLst>
          </p:cNvPr>
          <p:cNvCxnSpPr>
            <a:cxnSpLocks/>
          </p:cNvCxnSpPr>
          <p:nvPr/>
        </p:nvCxnSpPr>
        <p:spPr>
          <a:xfrm>
            <a:off x="4324461" y="5026043"/>
            <a:ext cx="2025650" cy="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3492AE-EA50-7C0C-E589-94F984398360}"/>
              </a:ext>
            </a:extLst>
          </p:cNvPr>
          <p:cNvCxnSpPr>
            <a:cxnSpLocks/>
          </p:cNvCxnSpPr>
          <p:nvPr/>
        </p:nvCxnSpPr>
        <p:spPr>
          <a:xfrm flipV="1">
            <a:off x="4337161" y="3729399"/>
            <a:ext cx="2349500" cy="1296644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15E3F73-E933-426D-A395-8C0F56AF8F44}"/>
              </a:ext>
            </a:extLst>
          </p:cNvPr>
          <p:cNvCxnSpPr>
            <a:cxnSpLocks/>
          </p:cNvCxnSpPr>
          <p:nvPr/>
        </p:nvCxnSpPr>
        <p:spPr>
          <a:xfrm>
            <a:off x="4324461" y="5026043"/>
            <a:ext cx="2292350" cy="1494475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80DED69-2A67-F330-4BC3-D4C18D021A86}"/>
              </a:ext>
            </a:extLst>
          </p:cNvPr>
          <p:cNvCxnSpPr>
            <a:cxnSpLocks/>
          </p:cNvCxnSpPr>
          <p:nvPr/>
        </p:nvCxnSpPr>
        <p:spPr>
          <a:xfrm flipH="1">
            <a:off x="1195306" y="4861174"/>
            <a:ext cx="514350" cy="0"/>
          </a:xfrm>
          <a:prstGeom prst="straightConnector1">
            <a:avLst/>
          </a:prstGeom>
          <a:ln w="38100">
            <a:solidFill>
              <a:srgbClr val="95B8B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803D6D9-ABC4-4AA2-9616-FF0975547ED9}"/>
              </a:ext>
            </a:extLst>
          </p:cNvPr>
          <p:cNvCxnSpPr>
            <a:cxnSpLocks/>
          </p:cNvCxnSpPr>
          <p:nvPr/>
        </p:nvCxnSpPr>
        <p:spPr>
          <a:xfrm flipH="1">
            <a:off x="1195306" y="5083424"/>
            <a:ext cx="857250" cy="0"/>
          </a:xfrm>
          <a:prstGeom prst="straightConnector1">
            <a:avLst/>
          </a:prstGeom>
          <a:ln w="38100">
            <a:solidFill>
              <a:srgbClr val="95B8B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DFF14CC-B986-7EEB-A5C6-5BC9B8AEAC6E}"/>
              </a:ext>
            </a:extLst>
          </p:cNvPr>
          <p:cNvCxnSpPr>
            <a:cxnSpLocks/>
          </p:cNvCxnSpPr>
          <p:nvPr/>
        </p:nvCxnSpPr>
        <p:spPr>
          <a:xfrm flipH="1">
            <a:off x="1195306" y="5338828"/>
            <a:ext cx="683418" cy="0"/>
          </a:xfrm>
          <a:prstGeom prst="straightConnector1">
            <a:avLst/>
          </a:prstGeom>
          <a:ln w="38100">
            <a:solidFill>
              <a:srgbClr val="95B8B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74CC5BD-7447-F9F3-F17E-079764575B72}"/>
              </a:ext>
            </a:extLst>
          </p:cNvPr>
          <p:cNvCxnSpPr>
            <a:cxnSpLocks/>
          </p:cNvCxnSpPr>
          <p:nvPr/>
        </p:nvCxnSpPr>
        <p:spPr>
          <a:xfrm flipH="1">
            <a:off x="1195306" y="5719828"/>
            <a:ext cx="826293" cy="0"/>
          </a:xfrm>
          <a:prstGeom prst="straightConnector1">
            <a:avLst/>
          </a:prstGeom>
          <a:ln w="38100">
            <a:solidFill>
              <a:srgbClr val="95B8B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AFCB18F-70CB-7440-1E48-8905CBA27948}"/>
              </a:ext>
            </a:extLst>
          </p:cNvPr>
          <p:cNvCxnSpPr>
            <a:cxnSpLocks/>
          </p:cNvCxnSpPr>
          <p:nvPr/>
        </p:nvCxnSpPr>
        <p:spPr>
          <a:xfrm flipV="1">
            <a:off x="2389899" y="3580467"/>
            <a:ext cx="0" cy="1257288"/>
          </a:xfrm>
          <a:prstGeom prst="straightConnector1">
            <a:avLst/>
          </a:prstGeom>
          <a:ln w="38100">
            <a:solidFill>
              <a:srgbClr val="95B8B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58124F6-8C45-9F5F-F87E-56CCA2700DB0}"/>
              </a:ext>
            </a:extLst>
          </p:cNvPr>
          <p:cNvSpPr txBox="1"/>
          <p:nvPr/>
        </p:nvSpPr>
        <p:spPr>
          <a:xfrm>
            <a:off x="2005176" y="3296481"/>
            <a:ext cx="87471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tx2"/>
                </a:solidFill>
              </a:rPr>
              <a:t>Lateral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C0E94FC-0350-C91B-19C7-C5959851A0BB}"/>
              </a:ext>
            </a:extLst>
          </p:cNvPr>
          <p:cNvSpPr txBox="1"/>
          <p:nvPr/>
        </p:nvSpPr>
        <p:spPr>
          <a:xfrm>
            <a:off x="437699" y="4666438"/>
            <a:ext cx="82629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tx2"/>
                </a:solidFill>
              </a:rPr>
              <a:t>Medial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84C531-8154-D842-6516-F20F0452030C}"/>
              </a:ext>
            </a:extLst>
          </p:cNvPr>
          <p:cNvSpPr txBox="1"/>
          <p:nvPr/>
        </p:nvSpPr>
        <p:spPr>
          <a:xfrm>
            <a:off x="58656" y="4929374"/>
            <a:ext cx="119997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tx2"/>
                </a:solidFill>
              </a:rPr>
              <a:t>Pubic bone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61DF7A-17E8-D3A2-0391-95E7C08A8F79}"/>
              </a:ext>
            </a:extLst>
          </p:cNvPr>
          <p:cNvSpPr txBox="1"/>
          <p:nvPr/>
        </p:nvSpPr>
        <p:spPr>
          <a:xfrm>
            <a:off x="325356" y="5192710"/>
            <a:ext cx="93327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tx2"/>
                </a:solidFill>
              </a:rPr>
              <a:t>Muscle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7672081-E636-FEB3-04E8-38BE425438CA}"/>
              </a:ext>
            </a:extLst>
          </p:cNvPr>
          <p:cNvSpPr txBox="1"/>
          <p:nvPr/>
        </p:nvSpPr>
        <p:spPr>
          <a:xfrm>
            <a:off x="655689" y="5541473"/>
            <a:ext cx="53961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tx2"/>
                </a:solidFill>
              </a:rPr>
              <a:t>Fat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54413E2-C64C-6478-C972-ABDC2EF42B5A}"/>
              </a:ext>
            </a:extLst>
          </p:cNvPr>
          <p:cNvSpPr txBox="1"/>
          <p:nvPr/>
        </p:nvSpPr>
        <p:spPr>
          <a:xfrm>
            <a:off x="-51880" y="2115814"/>
            <a:ext cx="1187217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[5] 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Tommaso D’Angelo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et al (2019), </a:t>
            </a:r>
            <a:r>
              <a:rPr lang="en-US" sz="100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Dual energy computed tomography virtual monoenergetic imaging: technique and clinica</a:t>
            </a:r>
            <a:r>
              <a:rPr lang="en-US" sz="10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l, 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Br J </a:t>
            </a:r>
            <a:r>
              <a:rPr lang="en-US" sz="1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Radiol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 92: 20180546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PMingLiU" panose="02020500000000000000" pitchFamily="18" charset="-120"/>
            </a:endParaRPr>
          </a:p>
          <a:p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[6] 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Kai Roman </a:t>
            </a:r>
            <a:r>
              <a:rPr lang="en-US" sz="1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Laukamp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, 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et al (2018), </a:t>
            </a:r>
            <a:r>
              <a:rPr lang="en-US" sz="100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CT metal artifact in patients with tota</a:t>
            </a:r>
            <a:r>
              <a:rPr lang="en-US" sz="10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l hip replacements: for </a:t>
            </a:r>
            <a:r>
              <a:rPr lang="en-US" sz="1000" i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artifacr</a:t>
            </a:r>
            <a:r>
              <a:rPr lang="en-US" sz="10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PMingLiU" panose="02020500000000000000" pitchFamily="18" charset="-120"/>
              </a:rPr>
              <a:t> reduction monoenergetic reconstructions and post-processing algorithms  are both efficient, but not similar 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j-lt"/>
                <a:ea typeface="PMingLiU" panose="02020500000000000000" pitchFamily="18" charset="-120"/>
              </a:rPr>
              <a:t>, European Radiology 28:4524-4533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BDE22EF-80E5-157A-A085-C48E5322225D}"/>
              </a:ext>
            </a:extLst>
          </p:cNvPr>
          <p:cNvSpPr txBox="1"/>
          <p:nvPr/>
        </p:nvSpPr>
        <p:spPr>
          <a:xfrm>
            <a:off x="3812584" y="2742483"/>
            <a:ext cx="43654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u="sng">
                <a:solidFill>
                  <a:srgbClr val="9B3D2B"/>
                </a:solidFill>
                <a:latin typeface="+mj-lt"/>
                <a:cs typeface="Times New Roman" panose="02020603050405020304" pitchFamily="18" charset="0"/>
              </a:rPr>
              <a:t>Image quality index</a:t>
            </a:r>
            <a:endParaRPr lang="en-US" sz="3000" u="sng" dirty="0">
              <a:solidFill>
                <a:srgbClr val="9B3D2B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A81851F-0925-981E-4F89-920F91F643BE}"/>
                  </a:ext>
                </a:extLst>
              </p:cNvPr>
              <p:cNvSpPr txBox="1"/>
              <p:nvPr/>
            </p:nvSpPr>
            <p:spPr>
              <a:xfrm>
                <a:off x="6350111" y="3456122"/>
                <a:ext cx="32580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accent3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𝑁𝑜𝑖𝑠𝑒</m:t>
                      </m:r>
                      <m:r>
                        <a:rPr lang="en-US" sz="1800" b="0" i="1" smtClean="0">
                          <a:solidFill>
                            <a:schemeClr val="accent3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accent3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800" b="0" i="1" smtClean="0">
                          <a:solidFill>
                            <a:schemeClr val="accent3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b="0" i="1" smtClean="0">
                              <a:solidFill>
                                <a:schemeClr val="accent3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accent3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accent3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accent3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accent3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800" b="0" i="1" smtClean="0">
                              <a:solidFill>
                                <a:schemeClr val="accent3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sz="1800" b="0" i="1" smtClean="0">
                                  <a:solidFill>
                                    <a:schemeClr val="accent3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solidFill>
                                    <a:schemeClr val="accent3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𝐻𝑈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A81851F-0925-981E-4F89-920F91F64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111" y="3456122"/>
                <a:ext cx="325801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0376021-EBF1-8191-68C0-8C5FE72A7053}"/>
                  </a:ext>
                </a:extLst>
              </p:cNvPr>
              <p:cNvSpPr txBox="1"/>
              <p:nvPr/>
            </p:nvSpPr>
            <p:spPr>
              <a:xfrm>
                <a:off x="6549030" y="6157552"/>
                <a:ext cx="3258018" cy="6294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accent3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𝐶𝑁𝑅</m:t>
                    </m:r>
                    <m:r>
                      <a:rPr lang="en-US" sz="1800" b="0" i="1" smtClean="0">
                        <a:solidFill>
                          <a:schemeClr val="accent3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chemeClr val="accent3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accent3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3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solidFill>
                                          <a:schemeClr val="accent3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schemeClr val="accent3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𝐻𝑈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3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𝑚𝑢𝑠𝑐𝑙𝑒</m:t>
                                </m:r>
                                <m:r>
                                  <a:rPr lang="en-US" b="0" i="1" smtClean="0">
                                    <a:solidFill>
                                      <a:schemeClr val="accent3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b="0" i="1" smtClean="0">
                                    <a:solidFill>
                                      <a:schemeClr val="accent3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𝑏𝑜𝑛𝑒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solidFill>
                                      <a:schemeClr val="accent3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chemeClr val="accent3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accent3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accent3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accent3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𝑓𝑎𝑡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num>
                      <m:den>
                        <m:r>
                          <a:rPr lang="en-US" b="0" i="1" smtClean="0">
                            <a:solidFill>
                              <a:schemeClr val="accent3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√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𝑚𝑢𝑠𝑐𝑙𝑒</m:t>
                            </m:r>
                            <m:r>
                              <a:rPr lang="en-US" b="0" i="1" smtClean="0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b="0" i="1" smtClean="0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𝑏𝑜𝑛𝑒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solidFill>
                              <a:schemeClr val="accent3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𝑓𝑎𝑡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accent3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0376021-EBF1-8191-68C0-8C5FE72A7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030" y="6157552"/>
                <a:ext cx="3258018" cy="62946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7717E5E-5586-CE96-7F6F-544821E8CCAB}"/>
                  </a:ext>
                </a:extLst>
              </p:cNvPr>
              <p:cNvSpPr txBox="1"/>
              <p:nvPr/>
            </p:nvSpPr>
            <p:spPr>
              <a:xfrm>
                <a:off x="6266071" y="4808774"/>
                <a:ext cx="77133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800" b="0" i="1" smtClean="0">
                              <a:solidFill>
                                <a:schemeClr val="accent3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chemeClr val="accent3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𝐻𝑈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7717E5E-5586-CE96-7F6F-544821E8C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6071" y="4808774"/>
                <a:ext cx="77133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7BAE3-4AE6-19F8-8305-3248F0CB5482}"/>
              </a:ext>
            </a:extLst>
          </p:cNvPr>
          <p:cNvSpPr txBox="1">
            <a:spLocks/>
          </p:cNvSpPr>
          <p:nvPr/>
        </p:nvSpPr>
        <p:spPr>
          <a:xfrm>
            <a:off x="11564857" y="6464793"/>
            <a:ext cx="478005" cy="365125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 spc="10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D65601-5AE2-46FC-B138-694DDD2B510D}" type="slidenum">
              <a:rPr lang="en-US" sz="1500" smtClean="0">
                <a:solidFill>
                  <a:schemeClr val="tx1"/>
                </a:solidFill>
              </a:rPr>
              <a:pPr/>
              <a:t>8</a:t>
            </a:fld>
            <a:endParaRPr lang="en-US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18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75000-1E95-58A2-A1D2-2B29ADB0C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t>9</a:t>
            </a:fld>
            <a:endParaRPr lang="en-US" dirty="0"/>
          </a:p>
        </p:txBody>
      </p:sp>
      <p:pic>
        <p:nvPicPr>
          <p:cNvPr id="39" name="Picture 38" descr="A group of images of a circle&#10;&#10;Description automatically generated with medium confidence">
            <a:extLst>
              <a:ext uri="{FF2B5EF4-FFF2-40B4-BE49-F238E27FC236}">
                <a16:creationId xmlns:a16="http://schemas.microsoft.com/office/drawing/2014/main" id="{0E69F534-302D-602F-6869-4EEE3D0453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" b="-186"/>
          <a:stretch/>
        </p:blipFill>
        <p:spPr>
          <a:xfrm>
            <a:off x="5313621" y="1260589"/>
            <a:ext cx="6878380" cy="400948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11AB99A-F78A-88A8-9393-1D1034456683}"/>
              </a:ext>
            </a:extLst>
          </p:cNvPr>
          <p:cNvSpPr txBox="1"/>
          <p:nvPr/>
        </p:nvSpPr>
        <p:spPr>
          <a:xfrm>
            <a:off x="501846" y="5597410"/>
            <a:ext cx="45751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  <a:tabLst>
                <a:tab pos="270510" algn="l"/>
              </a:tabLst>
            </a:pPr>
            <a:r>
              <a:rPr lang="en-US" b="1" i="0">
                <a:solidFill>
                  <a:srgbClr val="FF0000"/>
                </a:solidFill>
                <a:effectLst/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rPr>
              <a:t>Fig 7:</a:t>
            </a:r>
            <a:r>
              <a:rPr lang="en-US" i="0">
                <a:solidFill>
                  <a:srgbClr val="FF0000"/>
                </a:solidFill>
                <a:effectLst/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rPr>
              <a:t> Weighting factors derived from simulation database and clinical database.</a:t>
            </a:r>
            <a:endParaRPr lang="en-US" i="1">
              <a:solidFill>
                <a:srgbClr val="FF0000"/>
              </a:solidFill>
              <a:effectLst/>
              <a:latin typeface="+mj-lt"/>
              <a:ea typeface="PMingLiU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D8037CD-4661-F360-7A62-2DD689F437B1}"/>
              </a:ext>
            </a:extLst>
          </p:cNvPr>
          <p:cNvSpPr txBox="1"/>
          <p:nvPr/>
        </p:nvSpPr>
        <p:spPr>
          <a:xfrm>
            <a:off x="5928188" y="5458911"/>
            <a:ext cx="61028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000"/>
              </a:spcAft>
              <a:tabLst>
                <a:tab pos="270510" algn="l"/>
              </a:tabLst>
            </a:pPr>
            <a:r>
              <a:rPr lang="en-US" b="1" i="0">
                <a:solidFill>
                  <a:srgbClr val="FF0000"/>
                </a:solidFill>
                <a:effectLst/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rPr>
              <a:t>Fig 8:</a:t>
            </a:r>
            <a:r>
              <a:rPr lang="en-US" i="0">
                <a:solidFill>
                  <a:srgbClr val="FF0000"/>
                </a:solidFill>
                <a:effectLst/>
                <a:latin typeface="+mj-lt"/>
                <a:ea typeface="PMingLiU" panose="02020500000000000000" pitchFamily="18" charset="-120"/>
                <a:cs typeface="Times New Roman" panose="02020603050405020304" pitchFamily="18" charset="0"/>
              </a:rPr>
              <a:t> The relative difference of Gammex RMI467 phantom VMIs derived from estimated weighting factors and commercial Siemens VMIs.</a:t>
            </a:r>
            <a:endParaRPr lang="en-US" i="1">
              <a:solidFill>
                <a:srgbClr val="FF0000"/>
              </a:solidFill>
              <a:effectLst/>
              <a:latin typeface="+mj-lt"/>
              <a:ea typeface="PMingLiU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AEFE527-EB0F-A320-7D80-90C7FB569914}"/>
              </a:ext>
            </a:extLst>
          </p:cNvPr>
          <p:cNvSpPr txBox="1"/>
          <p:nvPr/>
        </p:nvSpPr>
        <p:spPr>
          <a:xfrm>
            <a:off x="-1" y="209328"/>
            <a:ext cx="592818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>
                <a:solidFill>
                  <a:schemeClr val="accent6">
                    <a:lumMod val="75000"/>
                  </a:schemeClr>
                </a:solidFill>
                <a:latin typeface="+mj-lt"/>
              </a:rPr>
              <a:t>Clinical data</a:t>
            </a:r>
            <a:endParaRPr lang="en-US" sz="30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312E0D-DDBC-6CD7-B8B0-B86B99570D6F}"/>
              </a:ext>
            </a:extLst>
          </p:cNvPr>
          <p:cNvSpPr txBox="1"/>
          <p:nvPr/>
        </p:nvSpPr>
        <p:spPr>
          <a:xfrm>
            <a:off x="7631751" y="78417"/>
            <a:ext cx="4419599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>
                <a:solidFill>
                  <a:srgbClr val="2082C8"/>
                </a:solidFill>
                <a:latin typeface="+mj-lt"/>
                <a:sym typeface="Symbol" panose="05050102010706020507" pitchFamily="18" charset="2"/>
              </a:rPr>
              <a:t>III</a:t>
            </a:r>
            <a:r>
              <a:rPr lang="en-US" sz="2800" b="1">
                <a:solidFill>
                  <a:srgbClr val="2082C8"/>
                </a:solidFill>
                <a:latin typeface="+mj-lt"/>
              </a:rPr>
              <a:t>. Results &amp; Discussion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D938560-408F-A003-9925-14810906C6DF}"/>
              </a:ext>
            </a:extLst>
          </p:cNvPr>
          <p:cNvGrpSpPr/>
          <p:nvPr/>
        </p:nvGrpSpPr>
        <p:grpSpPr>
          <a:xfrm>
            <a:off x="0" y="1399089"/>
            <a:ext cx="5435029" cy="4059822"/>
            <a:chOff x="0" y="1542696"/>
            <a:chExt cx="5435029" cy="4059822"/>
          </a:xfrm>
        </p:grpSpPr>
        <p:pic>
          <p:nvPicPr>
            <p:cNvPr id="3" name="Picture 2" descr="A graph of energy and a graph of data&#10;&#10;Description automatically generated with medium confidence">
              <a:extLst>
                <a:ext uri="{FF2B5EF4-FFF2-40B4-BE49-F238E27FC236}">
                  <a16:creationId xmlns:a16="http://schemas.microsoft.com/office/drawing/2014/main" id="{EC31C1C3-E9E3-51F5-6254-F0B9A23F54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99" t="3526" r="16996" b="4304"/>
            <a:stretch/>
          </p:blipFill>
          <p:spPr bwMode="auto">
            <a:xfrm>
              <a:off x="0" y="1542696"/>
              <a:ext cx="5435029" cy="405982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61FCAB8-D8B0-7AE6-DF8E-1D808BD31ABA}"/>
                </a:ext>
              </a:extLst>
            </p:cNvPr>
            <p:cNvCxnSpPr/>
            <p:nvPr/>
          </p:nvCxnSpPr>
          <p:spPr>
            <a:xfrm>
              <a:off x="1263650" y="2940050"/>
              <a:ext cx="0" cy="203200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992398A-A71B-11D5-63F5-24CAB0157B9A}"/>
                </a:ext>
              </a:extLst>
            </p:cNvPr>
            <p:cNvCxnSpPr>
              <a:cxnSpLocks/>
            </p:cNvCxnSpPr>
            <p:nvPr/>
          </p:nvCxnSpPr>
          <p:spPr>
            <a:xfrm>
              <a:off x="2101850" y="3251200"/>
              <a:ext cx="0" cy="176530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7639F24-2734-96C8-367B-84DA1A8ACD8E}"/>
                </a:ext>
              </a:extLst>
            </p:cNvPr>
            <p:cNvCxnSpPr>
              <a:cxnSpLocks/>
            </p:cNvCxnSpPr>
            <p:nvPr/>
          </p:nvCxnSpPr>
          <p:spPr>
            <a:xfrm>
              <a:off x="2959100" y="3105150"/>
              <a:ext cx="0" cy="191135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27BD859-71D8-47AE-B394-8135E46DB9AE}"/>
                </a:ext>
              </a:extLst>
            </p:cNvPr>
            <p:cNvSpPr/>
            <p:nvPr/>
          </p:nvSpPr>
          <p:spPr>
            <a:xfrm flipV="1">
              <a:off x="1244600" y="311784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025A13-EB28-FE52-455E-C97AE937FBE4}"/>
                </a:ext>
              </a:extLst>
            </p:cNvPr>
            <p:cNvSpPr/>
            <p:nvPr/>
          </p:nvSpPr>
          <p:spPr>
            <a:xfrm flipV="1">
              <a:off x="1244600" y="364732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8B4BEDA-A5F3-E689-690B-C62CA06B42B8}"/>
                </a:ext>
              </a:extLst>
            </p:cNvPr>
            <p:cNvSpPr/>
            <p:nvPr/>
          </p:nvSpPr>
          <p:spPr>
            <a:xfrm flipV="1">
              <a:off x="2078990" y="320992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F50A69-0A17-5118-9E17-101CCB36D18B}"/>
                </a:ext>
              </a:extLst>
            </p:cNvPr>
            <p:cNvSpPr/>
            <p:nvPr/>
          </p:nvSpPr>
          <p:spPr>
            <a:xfrm flipV="1">
              <a:off x="2081086" y="354968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7A91FD-7F6B-75BD-103B-B7B4F61E9F5B}"/>
                </a:ext>
              </a:extLst>
            </p:cNvPr>
            <p:cNvSpPr/>
            <p:nvPr/>
          </p:nvSpPr>
          <p:spPr>
            <a:xfrm flipV="1">
              <a:off x="2940473" y="305858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809A60-B036-3FC2-B5D0-5D246CDEC96B}"/>
                </a:ext>
              </a:extLst>
            </p:cNvPr>
            <p:cNvSpPr/>
            <p:nvPr/>
          </p:nvSpPr>
          <p:spPr>
            <a:xfrm flipV="1">
              <a:off x="2936240" y="3695276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6495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8696B"/>
      </a:accent1>
      <a:accent2>
        <a:srgbClr val="95B8BF"/>
      </a:accent2>
      <a:accent3>
        <a:srgbClr val="BFD4D9"/>
      </a:accent3>
      <a:accent4>
        <a:srgbClr val="5B4839"/>
      </a:accent4>
      <a:accent5>
        <a:srgbClr val="C3A398"/>
      </a:accent5>
      <a:accent6>
        <a:srgbClr val="CA553E"/>
      </a:accent6>
      <a:hlink>
        <a:srgbClr val="0563C1"/>
      </a:hlink>
      <a:folHlink>
        <a:srgbClr val="954F72"/>
      </a:folHlink>
    </a:clrScheme>
    <a:fontScheme name="Custom 30">
      <a:majorFont>
        <a:latin typeface="Tisa Offc Serif Pro"/>
        <a:ea typeface=""/>
        <a:cs typeface=""/>
      </a:majorFont>
      <a:minorFont>
        <a:latin typeface="Univer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5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odern Conference PPT_TM78544816_Win32_JC_v2.potx" id="{35CB27CA-E61E-4531-88B2-D5572B8A3A01}" vid="{854ED03E-8373-4C81-B2CB-0118884FF5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7108771413094597688F3C535BC121" ma:contentTypeVersion="9" ma:contentTypeDescription="Create a new document." ma:contentTypeScope="" ma:versionID="944e7551537a5a634ea182fa109c81d6">
  <xsd:schema xmlns:xsd="http://www.w3.org/2001/XMLSchema" xmlns:xs="http://www.w3.org/2001/XMLSchema" xmlns:p="http://schemas.microsoft.com/office/2006/metadata/properties" xmlns:ns3="85e291d0-e78a-4c09-87a1-46844102686a" targetNamespace="http://schemas.microsoft.com/office/2006/metadata/properties" ma:root="true" ma:fieldsID="f0a4be8b0e5ddb0c210f4203c5082f84" ns3:_="">
    <xsd:import namespace="85e291d0-e78a-4c09-87a1-46844102686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291d0-e78a-4c09-87a1-4684410268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C34B31-7353-4357-814E-0E5916A110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6A45C4-4507-4223-B6D0-1EB079FD335C}">
  <ds:schemaRefs>
    <ds:schemaRef ds:uri="85e291d0-e78a-4c09-87a1-46844102686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59B3369-3F0F-499C-9EE7-8EC46B6E8A79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85e291d0-e78a-4c09-87a1-46844102686a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{1F8EB0BA-2BC8-4153-9267-224C52520DB3}tf78544816_win32</Template>
  <TotalTime>120944</TotalTime>
  <Words>1350</Words>
  <Application>Microsoft Office PowerPoint</Application>
  <PresentationFormat>Widescreen</PresentationFormat>
  <Paragraphs>150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Univers LT Std 45 Light</vt:lpstr>
      <vt:lpstr>Arial</vt:lpstr>
      <vt:lpstr>Calibri</vt:lpstr>
      <vt:lpstr>Cambria Math</vt:lpstr>
      <vt:lpstr>Courier New</vt:lpstr>
      <vt:lpstr>Symbol</vt:lpstr>
      <vt:lpstr>Times New Roman</vt:lpstr>
      <vt:lpstr>Tisa Offc Serif Pro</vt:lpstr>
      <vt:lpstr>Univers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Report:</dc:title>
  <dc:creator>PHAM NGUYEN</dc:creator>
  <cp:lastModifiedBy>Phạm Nguyễn Kim  Ngân</cp:lastModifiedBy>
  <cp:revision>550</cp:revision>
  <dcterms:created xsi:type="dcterms:W3CDTF">2022-12-04T06:44:22Z</dcterms:created>
  <dcterms:modified xsi:type="dcterms:W3CDTF">2025-08-18T00:19:05Z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0x010100B87108771413094597688F3C535BC121</vt:lpwstr>
  </property>
  <property fmtid="{D5CDD505-2E9C-101B-9397-08002B2CF9AE}" pid="3" name="MediaServiceImageTags">
    <vt:lpwstr/>
  </property>
</Properties>
</file>