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notesMasterIdLst>
    <p:notesMasterId r:id="rId19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18288000" cy="10287000"/>
  <p:notesSz cx="6858000" cy="9144000"/>
  <p:embeddedFontLst>
    <p:embeddedFont>
      <p:font typeface="Asap Bold" charset="1" panose="020F0804030202060203"/>
      <p:regular r:id="rId16"/>
    </p:embeddedFont>
    <p:embeddedFont>
      <p:font typeface="Saira Bold" charset="1" panose="00000800000000000000"/>
      <p:regular r:id="rId17"/>
    </p:embeddedFont>
    <p:embeddedFont>
      <p:font typeface="Saira Black" charset="1" panose="00000A00000000000000"/>
      <p:regular r:id="rId18"/>
    </p:embeddedFont>
    <p:embeddedFont>
      <p:font typeface="Asap" charset="1" panose="020F0504030202060203"/>
      <p:regular r:id="rId26"/>
    </p:embeddedFont>
    <p:embeddedFont>
      <p:font typeface="Asap Semi-Bold" charset="1" panose="020F0704030202060203"/>
      <p:regular r:id="rId2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notesMasters/notesMaster1.xml" Type="http://schemas.openxmlformats.org/officeDocument/2006/relationships/notesMaster"/><Relationship Id="rId2" Target="presProps.xml" Type="http://schemas.openxmlformats.org/officeDocument/2006/relationships/presProps"/><Relationship Id="rId20" Target="theme/theme2.xml" Type="http://schemas.openxmlformats.org/officeDocument/2006/relationships/theme"/><Relationship Id="rId21" Target="notesSlides/notesSlide1.xml" Type="http://schemas.openxmlformats.org/officeDocument/2006/relationships/notesSlide"/><Relationship Id="rId22" Target="notesSlides/notesSlide2.xml" Type="http://schemas.openxmlformats.org/officeDocument/2006/relationships/notesSlide"/><Relationship Id="rId23" Target="notesSlides/notesSlide3.xml" Type="http://schemas.openxmlformats.org/officeDocument/2006/relationships/notesSlide"/><Relationship Id="rId24" Target="notesSlides/notesSlide4.xml" Type="http://schemas.openxmlformats.org/officeDocument/2006/relationships/notesSlide"/><Relationship Id="rId25" Target="notesSlides/notesSlide5.xml" Type="http://schemas.openxmlformats.org/officeDocument/2006/relationships/notesSlide"/><Relationship Id="rId26" Target="fonts/font26.fntdata" Type="http://schemas.openxmlformats.org/officeDocument/2006/relationships/font"/><Relationship Id="rId27" Target="fonts/font27.fntdata" Type="http://schemas.openxmlformats.org/officeDocument/2006/relationships/font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notesMasters/_rels/notesMaster1.xml.rels><?xml version="1.0" encoding="UTF-8" standalone="yes"?><Relationships xmlns="http://schemas.openxmlformats.org/package/2006/relationships"><Relationship Id="rId1" Target="../theme/theme2.xml" Type="http://schemas.openxmlformats.org/officeDocument/2006/relationships/theme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3.xml" Type="http://schemas.openxmlformats.org/officeDocument/2006/relationships/slide"/></Relationships>
</file>

<file path=ppt/notesSlides/_rels/notesSlide2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4.xml" Type="http://schemas.openxmlformats.org/officeDocument/2006/relationships/slide"/></Relationships>
</file>

<file path=ppt/notesSlides/_rels/notesSlide3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5.xml" Type="http://schemas.openxmlformats.org/officeDocument/2006/relationships/slide"/></Relationships>
</file>

<file path=ppt/notesSlides/_rels/notesSlide4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6.xml" Type="http://schemas.openxmlformats.org/officeDocument/2006/relationships/slide"/></Relationships>
</file>

<file path=ppt/notesSlides/_rels/notesSlide5.xml.rels><?xml version="1.0" encoding="UTF-8" standalone="yes"?><Relationships xmlns="http://schemas.openxmlformats.org/package/2006/relationships"><Relationship Id="rId1" Target="../notesMasters/notesMaster1.xml" Type="http://schemas.openxmlformats.org/officeDocument/2006/relationships/notesMaster"/><Relationship Id="rId2" Target="../slides/slide7.xml" Type="http://schemas.openxmlformats.org/officeDocument/2006/relationships/slide"/></Relationships>
</file>

<file path=ppt/notesSlides/notesSlide1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Positron Emission Tomography (PET) relies on the detection of gamma photons produced through positron-electron annihilation. The process begins when an unstable radionuclide (e.g., ¹⁸F) undergoes β⁺ decay: a proton within the nucleus transforms into a neutron, emitting a positron (β⁺) and a neutrino. The emitted positron travels a short distance (1–3 mm in tissue) until it interacts with an electron (e⁻). During annihilation, the masses of the positron and electron convert entirely into energy, producing two 511 keV gamma photons that are emitted in precisely opposite directions (180° apart). These photons are detected simultaneously ("coincidence detection") by the PET scanner’s ring of detectors, enabling precise 3D localization of the radiotracer’s distribution.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Positron Emission Tomography (PET) relies on the detection of gamma photons produced through positron-electron annihilation. The process begins when an unstable radionuclide (e.g., ¹⁸F) undergoes β⁺ decay: a proton within the nucleus transforms into a neutron, emitting a positron (β⁺) and a neutrino. The emitted positron travels a short distance (1–3 mm in tissue) until it interacts with an electron (e⁻). During annihilation, the masses of the positron and electron convert entirely into energy, producing two 511 keV gamma photons that are emitted in precisely opposite directions (180° apart). These photons are detected simultaneously ("coincidence detection") by the PET scanner’s ring of detectors, enabling precise 3D localization of the radiotracer’s distribution.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Positron Emission Tomography (PET) relies on the detection of gamma photons produced through positron-electron annihilation. The process begins when an unstable radionuclide (e.g., ¹⁸F) undergoes β⁺ decay: a proton within the nucleus transforms into a neutron, emitting a positron (β⁺) and a neutrino. The emitted positron travels a short distance (1–3 mm in tissue) until it interacts with an electron (e⁻). During annihilation, the masses of the positron and electron convert entirely into energy, producing two 511 keV gamma photons that are emitted in precisely opposite directions (180° apart). These photons are detected simultaneously ("coincidence detection") by the PET scanner’s ring of detectors, enabling precise 3D localization of the radiotracer’s distribution.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Positron Emission Tomography (PET) relies on the detection of gamma photons produced through positron-electron annihilation. The process begins when an unstable radionuclide (e.g., ¹⁸F) undergoes β⁺ decay: a proton within the nucleus transforms into a neutron, emitting a positron (β⁺) and a neutrino. The emitted positron travels a short distance (1–3 mm in tissue) until it interacts with an electron (e⁻). During annihilation, the masses of the positron and electron convert entirely into energy, producing two 511 keV gamma photons that are emitted in precisely opposite directions (180° apart). These photons are detected simultaneously ("coincidence detection") by the PET scanner’s ring of detectors, enabling precise 3D localization of the radiotracer’s distribution.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p="http://schemas.openxmlformats.org/presentationml/2006/main" xmlns:a="http://schemas.openxmlformats.org/drawingml/2006/main">
  <p:cSld>
    <p:spTree xmlns:r="http://schemas.openxmlformats.org/officeDocument/2006/relationships"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/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 id="{B7268E1E-0E44-426D-905E-8AD9B19D2182}" type="datetimeFigureOut">
              <a:rPr lang="cs-CZ" smtClean="0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/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en-US"/>
              <a:t>Positron Emission Tomography (PET) relies on the detection of gamma photons produced through positron-electron annihilation. The process begins when an unstable radionuclide (e.g., ¹⁸F) undergoes β⁺ decay: a proton within the nucleus transforms into a neutron, emitting a positron (β⁺) and a neutrino. The emitted positron travels a short distance (1–3 mm in tissue) until it interacts with an electron (e⁻). During annihilation, the masses of the positron and electron convert entirely into energy, producing two 511 keV gamma photons that are emitted in precisely opposite directions (180° apart). These photons are detected simultaneously ("coincidence detection") by the PET scanner’s ring of detectors, enabling precise 3D localization of the radiotracer’s distribution.</a:t>
            </a:r>
            <a:endParaRPr lang="en-US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/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 id="{871B2431-D351-4C6E-A3CF-9DFAC0E3E050}" type="slidenum">
              <a:rPr lang="cs-CZ" smtClean="0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svg" Type="http://schemas.openxmlformats.org/officeDocument/2006/relationships/image"/><Relationship Id="rId4" Target="../media/image3.png" Type="http://schemas.openxmlformats.org/officeDocument/2006/relationships/image"/><Relationship Id="rId5" Target="../media/image4.sv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1.png" Type="http://schemas.openxmlformats.org/officeDocument/2006/relationships/image"/><Relationship Id="rId3" Target="../media/image22.svg" Type="http://schemas.openxmlformats.org/officeDocument/2006/relationships/image"/><Relationship Id="rId4" Target="../media/image23.png" Type="http://schemas.openxmlformats.org/officeDocument/2006/relationships/image"/><Relationship Id="rId5" Target="../media/image24.svg" Type="http://schemas.openxmlformats.org/officeDocument/2006/relationships/image"/><Relationship Id="rId6" Target="../media/image25.png" Type="http://schemas.openxmlformats.org/officeDocument/2006/relationships/image"/><Relationship Id="rId7" Target="../media/image26.svg" Type="http://schemas.openxmlformats.org/officeDocument/2006/relationships/image"/><Relationship Id="rId8" Target="../media/image27.png" Type="http://schemas.openxmlformats.org/officeDocument/2006/relationships/image"/><Relationship Id="rId9" Target="../media/image28.sv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8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1.xml" Type="http://schemas.openxmlformats.org/officeDocument/2006/relationships/notesSlide"/><Relationship Id="rId3" Target="../media/image9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2.xml" Type="http://schemas.openxmlformats.org/officeDocument/2006/relationships/notesSlide"/><Relationship Id="rId3" Target="../media/image10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3.xml" Type="http://schemas.openxmlformats.org/officeDocument/2006/relationships/notesSlide"/><Relationship Id="rId3" Target="../media/image11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4.xml" Type="http://schemas.openxmlformats.org/officeDocument/2006/relationships/notesSlide"/><Relationship Id="rId3" Target="../media/image12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notesSlides/notesSlide5.xml" Type="http://schemas.openxmlformats.org/officeDocument/2006/relationships/notesSlide"/><Relationship Id="rId3" Target="../media/image13.pn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4.png" Type="http://schemas.openxmlformats.org/officeDocument/2006/relationships/image"/><Relationship Id="rId3" Target="../media/image15.svg" Type="http://schemas.openxmlformats.org/officeDocument/2006/relationships/image"/><Relationship Id="rId4" Target="../media/image16.pn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7.png" Type="http://schemas.openxmlformats.org/officeDocument/2006/relationships/image"/><Relationship Id="rId3" Target="../media/image18.svg" Type="http://schemas.openxmlformats.org/officeDocument/2006/relationships/image"/><Relationship Id="rId4" Target="../media/image19.png" Type="http://schemas.openxmlformats.org/officeDocument/2006/relationships/image"/><Relationship Id="rId5" Target="../media/image20.sv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43840" y="1047850"/>
            <a:ext cx="16215460" cy="8210450"/>
            <a:chOff x="0" y="0"/>
            <a:chExt cx="21620614" cy="10947267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0" y="3637605"/>
              <a:ext cx="13829109" cy="1428783"/>
              <a:chOff x="0" y="0"/>
              <a:chExt cx="2731676" cy="282229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2731676" cy="282229"/>
              </a:xfrm>
              <a:custGeom>
                <a:avLst/>
                <a:gdLst/>
                <a:ahLst/>
                <a:cxnLst/>
                <a:rect r="r" b="b" t="t" l="l"/>
                <a:pathLst>
                  <a:path h="282229" w="2731676">
                    <a:moveTo>
                      <a:pt x="0" y="0"/>
                    </a:moveTo>
                    <a:lnTo>
                      <a:pt x="2731676" y="0"/>
                    </a:lnTo>
                    <a:lnTo>
                      <a:pt x="2731676" y="282229"/>
                    </a:lnTo>
                    <a:lnTo>
                      <a:pt x="0" y="282229"/>
                    </a:lnTo>
                    <a:close/>
                  </a:path>
                </a:pathLst>
              </a:custGeom>
              <a:solidFill>
                <a:srgbClr val="FACD71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2731676" cy="32985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13847023" y="6792868"/>
              <a:ext cx="3877839" cy="4116299"/>
              <a:chOff x="0" y="0"/>
              <a:chExt cx="765993" cy="813096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765993" cy="813096"/>
              </a:xfrm>
              <a:custGeom>
                <a:avLst/>
                <a:gdLst/>
                <a:ahLst/>
                <a:cxnLst/>
                <a:rect r="r" b="b" t="t" l="l"/>
                <a:pathLst>
                  <a:path h="813096" w="765993">
                    <a:moveTo>
                      <a:pt x="0" y="0"/>
                    </a:moveTo>
                    <a:lnTo>
                      <a:pt x="765993" y="0"/>
                    </a:lnTo>
                    <a:lnTo>
                      <a:pt x="765993" y="813096"/>
                    </a:lnTo>
                    <a:lnTo>
                      <a:pt x="0" y="813096"/>
                    </a:lnTo>
                    <a:close/>
                  </a:path>
                </a:pathLst>
              </a:custGeom>
              <a:solidFill>
                <a:srgbClr val="ADD87B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765993" cy="86072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17724861" y="6792868"/>
              <a:ext cx="3857652" cy="4116299"/>
              <a:chOff x="0" y="0"/>
              <a:chExt cx="762005" cy="813096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762005" cy="813096"/>
              </a:xfrm>
              <a:custGeom>
                <a:avLst/>
                <a:gdLst/>
                <a:ahLst/>
                <a:cxnLst/>
                <a:rect r="r" b="b" t="t" l="l"/>
                <a:pathLst>
                  <a:path h="813096" w="762005">
                    <a:moveTo>
                      <a:pt x="0" y="0"/>
                    </a:moveTo>
                    <a:lnTo>
                      <a:pt x="762005" y="0"/>
                    </a:lnTo>
                    <a:lnTo>
                      <a:pt x="762005" y="813096"/>
                    </a:lnTo>
                    <a:lnTo>
                      <a:pt x="0" y="813096"/>
                    </a:lnTo>
                    <a:close/>
                  </a:path>
                </a:pathLst>
              </a:custGeom>
              <a:solidFill>
                <a:srgbClr val="FACD7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762005" cy="86072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0" y="4989790"/>
              <a:ext cx="13867209" cy="5957477"/>
              <a:chOff x="0" y="0"/>
              <a:chExt cx="2739202" cy="1176786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2739202" cy="1176786"/>
              </a:xfrm>
              <a:custGeom>
                <a:avLst/>
                <a:gdLst/>
                <a:ahLst/>
                <a:cxnLst/>
                <a:rect r="r" b="b" t="t" l="l"/>
                <a:pathLst>
                  <a:path h="1176786" w="2739202">
                    <a:moveTo>
                      <a:pt x="0" y="0"/>
                    </a:moveTo>
                    <a:lnTo>
                      <a:pt x="2739202" y="0"/>
                    </a:lnTo>
                    <a:lnTo>
                      <a:pt x="2739202" y="1176786"/>
                    </a:lnTo>
                    <a:lnTo>
                      <a:pt x="0" y="1176786"/>
                    </a:lnTo>
                    <a:close/>
                  </a:path>
                </a:pathLst>
              </a:custGeom>
              <a:solidFill>
                <a:srgbClr val="B8E1E0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47625"/>
                <a:ext cx="2739202" cy="1224411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0">
              <a:off x="13867209" y="0"/>
              <a:ext cx="7753405" cy="6869467"/>
              <a:chOff x="0" y="0"/>
              <a:chExt cx="1531537" cy="1356932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531537" cy="1356932"/>
              </a:xfrm>
              <a:custGeom>
                <a:avLst/>
                <a:gdLst/>
                <a:ahLst/>
                <a:cxnLst/>
                <a:rect r="r" b="b" t="t" l="l"/>
                <a:pathLst>
                  <a:path h="1356932" w="1531537">
                    <a:moveTo>
                      <a:pt x="0" y="0"/>
                    </a:moveTo>
                    <a:lnTo>
                      <a:pt x="1531537" y="0"/>
                    </a:lnTo>
                    <a:lnTo>
                      <a:pt x="1531537" y="1356932"/>
                    </a:lnTo>
                    <a:lnTo>
                      <a:pt x="0" y="1356932"/>
                    </a:lnTo>
                    <a:close/>
                  </a:path>
                </a:pathLst>
              </a:custGeom>
              <a:solidFill>
                <a:srgbClr val="FDF7D8"/>
              </a:solidFill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47625"/>
                <a:ext cx="1531537" cy="1404557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18" id="18"/>
            <p:cNvGrpSpPr/>
            <p:nvPr/>
          </p:nvGrpSpPr>
          <p:grpSpPr>
            <a:xfrm rot="0">
              <a:off x="4465412" y="0"/>
              <a:ext cx="9401797" cy="3663138"/>
              <a:chOff x="0" y="0"/>
              <a:chExt cx="1857145" cy="723583"/>
            </a:xfrm>
          </p:grpSpPr>
          <p:sp>
            <p:nvSpPr>
              <p:cNvPr name="Freeform 19" id="19"/>
              <p:cNvSpPr/>
              <p:nvPr/>
            </p:nvSpPr>
            <p:spPr>
              <a:xfrm flipH="false" flipV="false" rot="0">
                <a:off x="0" y="0"/>
                <a:ext cx="1857145" cy="723583"/>
              </a:xfrm>
              <a:custGeom>
                <a:avLst/>
                <a:gdLst/>
                <a:ahLst/>
                <a:cxnLst/>
                <a:rect r="r" b="b" t="t" l="l"/>
                <a:pathLst>
                  <a:path h="723583" w="1857145">
                    <a:moveTo>
                      <a:pt x="0" y="0"/>
                    </a:moveTo>
                    <a:lnTo>
                      <a:pt x="1857145" y="0"/>
                    </a:lnTo>
                    <a:lnTo>
                      <a:pt x="1857145" y="723583"/>
                    </a:lnTo>
                    <a:lnTo>
                      <a:pt x="0" y="723583"/>
                    </a:lnTo>
                    <a:close/>
                  </a:path>
                </a:pathLst>
              </a:custGeom>
              <a:solidFill>
                <a:srgbClr val="7181C2"/>
              </a:solidFill>
            </p:spPr>
          </p:sp>
          <p:sp>
            <p:nvSpPr>
              <p:cNvPr name="TextBox 20" id="20"/>
              <p:cNvSpPr txBox="true"/>
              <p:nvPr/>
            </p:nvSpPr>
            <p:spPr>
              <a:xfrm>
                <a:off x="0" y="-47625"/>
                <a:ext cx="1857145" cy="77120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21" id="21"/>
            <p:cNvGrpSpPr/>
            <p:nvPr/>
          </p:nvGrpSpPr>
          <p:grpSpPr>
            <a:xfrm rot="0">
              <a:off x="19050" y="0"/>
              <a:ext cx="4446362" cy="3663138"/>
              <a:chOff x="0" y="0"/>
              <a:chExt cx="878294" cy="723583"/>
            </a:xfrm>
          </p:grpSpPr>
          <p:sp>
            <p:nvSpPr>
              <p:cNvPr name="Freeform 22" id="22"/>
              <p:cNvSpPr/>
              <p:nvPr/>
            </p:nvSpPr>
            <p:spPr>
              <a:xfrm flipH="false" flipV="false" rot="0">
                <a:off x="0" y="0"/>
                <a:ext cx="878294" cy="723583"/>
              </a:xfrm>
              <a:custGeom>
                <a:avLst/>
                <a:gdLst/>
                <a:ahLst/>
                <a:cxnLst/>
                <a:rect r="r" b="b" t="t" l="l"/>
                <a:pathLst>
                  <a:path h="723583" w="878294">
                    <a:moveTo>
                      <a:pt x="0" y="0"/>
                    </a:moveTo>
                    <a:lnTo>
                      <a:pt x="878294" y="0"/>
                    </a:lnTo>
                    <a:lnTo>
                      <a:pt x="878294" y="723583"/>
                    </a:lnTo>
                    <a:lnTo>
                      <a:pt x="0" y="723583"/>
                    </a:lnTo>
                    <a:close/>
                  </a:path>
                </a:pathLst>
              </a:custGeom>
              <a:solidFill>
                <a:srgbClr val="E3F1D2"/>
              </a:solidFill>
            </p:spPr>
          </p:sp>
          <p:sp>
            <p:nvSpPr>
              <p:cNvPr name="TextBox 23" id="23"/>
              <p:cNvSpPr txBox="true"/>
              <p:nvPr/>
            </p:nvSpPr>
            <p:spPr>
              <a:xfrm>
                <a:off x="0" y="-47625"/>
                <a:ext cx="878294" cy="771208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24" id="24"/>
          <p:cNvGrpSpPr/>
          <p:nvPr/>
        </p:nvGrpSpPr>
        <p:grpSpPr>
          <a:xfrm rot="0">
            <a:off x="1058127" y="1024275"/>
            <a:ext cx="16230600" cy="8229600"/>
            <a:chOff x="0" y="0"/>
            <a:chExt cx="15227280" cy="7720874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26" id="26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AutoShape 27" id="27"/>
          <p:cNvSpPr/>
          <p:nvPr/>
        </p:nvSpPr>
        <p:spPr>
          <a:xfrm>
            <a:off x="11385392" y="6171075"/>
            <a:ext cx="5843629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8" id="28"/>
          <p:cNvSpPr/>
          <p:nvPr/>
        </p:nvSpPr>
        <p:spPr>
          <a:xfrm>
            <a:off x="11413967" y="1047850"/>
            <a:ext cx="0" cy="821045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9" id="29"/>
          <p:cNvSpPr/>
          <p:nvPr/>
        </p:nvSpPr>
        <p:spPr>
          <a:xfrm>
            <a:off x="1058127" y="3776054"/>
            <a:ext cx="1035584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0" id="30"/>
          <p:cNvSpPr/>
          <p:nvPr/>
        </p:nvSpPr>
        <p:spPr>
          <a:xfrm>
            <a:off x="1058127" y="4790192"/>
            <a:ext cx="10384415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31" id="31"/>
          <p:cNvSpPr/>
          <p:nvPr/>
        </p:nvSpPr>
        <p:spPr>
          <a:xfrm>
            <a:off x="4364324" y="1047850"/>
            <a:ext cx="0" cy="2728204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32" id="32"/>
          <p:cNvGrpSpPr/>
          <p:nvPr/>
        </p:nvGrpSpPr>
        <p:grpSpPr>
          <a:xfrm rot="0">
            <a:off x="6854053" y="2280629"/>
            <a:ext cx="801412" cy="514350"/>
            <a:chOff x="0" y="0"/>
            <a:chExt cx="1068549" cy="685800"/>
          </a:xfrm>
        </p:grpSpPr>
        <p:sp>
          <p:nvSpPr>
            <p:cNvPr name="AutoShape 33" id="33"/>
            <p:cNvSpPr/>
            <p:nvPr/>
          </p:nvSpPr>
          <p:spPr>
            <a:xfrm>
              <a:off x="237037" y="38100"/>
              <a:ext cx="831512" cy="0"/>
            </a:xfrm>
            <a:prstGeom prst="line">
              <a:avLst/>
            </a:prstGeom>
            <a:ln cap="rnd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4" id="34"/>
            <p:cNvSpPr/>
            <p:nvPr/>
          </p:nvSpPr>
          <p:spPr>
            <a:xfrm>
              <a:off x="0" y="342900"/>
              <a:ext cx="831512" cy="0"/>
            </a:xfrm>
            <a:prstGeom prst="line">
              <a:avLst/>
            </a:prstGeom>
            <a:ln cap="rnd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35" id="35"/>
            <p:cNvSpPr/>
            <p:nvPr/>
          </p:nvSpPr>
          <p:spPr>
            <a:xfrm>
              <a:off x="237037" y="647700"/>
              <a:ext cx="831512" cy="0"/>
            </a:xfrm>
            <a:prstGeom prst="line">
              <a:avLst/>
            </a:prstGeom>
            <a:ln cap="rnd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36" id="36"/>
          <p:cNvGrpSpPr/>
          <p:nvPr/>
        </p:nvGrpSpPr>
        <p:grpSpPr>
          <a:xfrm rot="483116">
            <a:off x="1763648" y="1293458"/>
            <a:ext cx="1791693" cy="2152469"/>
            <a:chOff x="0" y="0"/>
            <a:chExt cx="2388924" cy="2869958"/>
          </a:xfrm>
        </p:grpSpPr>
        <p:sp>
          <p:nvSpPr>
            <p:cNvPr name="Freeform 37" id="37"/>
            <p:cNvSpPr/>
            <p:nvPr/>
          </p:nvSpPr>
          <p:spPr>
            <a:xfrm flipH="false" flipV="false" rot="655925">
              <a:off x="217963" y="241339"/>
              <a:ext cx="1849994" cy="2475661"/>
            </a:xfrm>
            <a:custGeom>
              <a:avLst/>
              <a:gdLst/>
              <a:ahLst/>
              <a:cxnLst/>
              <a:rect r="r" b="b" t="t" l="l"/>
              <a:pathLst>
                <a:path h="2475661" w="1849994">
                  <a:moveTo>
                    <a:pt x="0" y="0"/>
                  </a:moveTo>
                  <a:lnTo>
                    <a:pt x="1849994" y="0"/>
                  </a:lnTo>
                  <a:lnTo>
                    <a:pt x="1849994" y="2475661"/>
                  </a:lnTo>
                  <a:lnTo>
                    <a:pt x="0" y="24756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38" id="38"/>
            <p:cNvSpPr/>
            <p:nvPr/>
          </p:nvSpPr>
          <p:spPr>
            <a:xfrm flipH="false" flipV="false" rot="655925">
              <a:off x="320967" y="152958"/>
              <a:ext cx="1849994" cy="2475661"/>
            </a:xfrm>
            <a:custGeom>
              <a:avLst/>
              <a:gdLst/>
              <a:ahLst/>
              <a:cxnLst/>
              <a:rect r="r" b="b" t="t" l="l"/>
              <a:pathLst>
                <a:path h="2475661" w="1849994">
                  <a:moveTo>
                    <a:pt x="0" y="0"/>
                  </a:moveTo>
                  <a:lnTo>
                    <a:pt x="1849994" y="0"/>
                  </a:lnTo>
                  <a:lnTo>
                    <a:pt x="1849994" y="2475661"/>
                  </a:lnTo>
                  <a:lnTo>
                    <a:pt x="0" y="2475661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Freeform 39" id="39"/>
          <p:cNvSpPr/>
          <p:nvPr/>
        </p:nvSpPr>
        <p:spPr>
          <a:xfrm flipH="false" flipV="false" rot="0">
            <a:off x="14482581" y="6837825"/>
            <a:ext cx="2746440" cy="1844624"/>
          </a:xfrm>
          <a:custGeom>
            <a:avLst/>
            <a:gdLst/>
            <a:ahLst/>
            <a:cxnLst/>
            <a:rect r="r" b="b" t="t" l="l"/>
            <a:pathLst>
              <a:path h="1844624" w="2746440">
                <a:moveTo>
                  <a:pt x="0" y="0"/>
                </a:moveTo>
                <a:lnTo>
                  <a:pt x="2746440" y="0"/>
                </a:lnTo>
                <a:lnTo>
                  <a:pt x="2746440" y="1844624"/>
                </a:lnTo>
                <a:lnTo>
                  <a:pt x="0" y="18446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40" id="40"/>
          <p:cNvSpPr/>
          <p:nvPr/>
        </p:nvSpPr>
        <p:spPr>
          <a:xfrm flipH="false" flipV="false" rot="0">
            <a:off x="7922165" y="1546377"/>
            <a:ext cx="3228132" cy="1886866"/>
          </a:xfrm>
          <a:custGeom>
            <a:avLst/>
            <a:gdLst/>
            <a:ahLst/>
            <a:cxnLst/>
            <a:rect r="r" b="b" t="t" l="l"/>
            <a:pathLst>
              <a:path h="1886866" w="3228132">
                <a:moveTo>
                  <a:pt x="0" y="0"/>
                </a:moveTo>
                <a:lnTo>
                  <a:pt x="3228132" y="0"/>
                </a:lnTo>
                <a:lnTo>
                  <a:pt x="3228132" y="1886866"/>
                </a:lnTo>
                <a:lnTo>
                  <a:pt x="0" y="18868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41" id="41"/>
          <p:cNvSpPr/>
          <p:nvPr/>
        </p:nvSpPr>
        <p:spPr>
          <a:xfrm flipH="false" flipV="false" rot="0">
            <a:off x="11709478" y="2003356"/>
            <a:ext cx="5157342" cy="3500969"/>
          </a:xfrm>
          <a:custGeom>
            <a:avLst/>
            <a:gdLst/>
            <a:ahLst/>
            <a:cxnLst/>
            <a:rect r="r" b="b" t="t" l="l"/>
            <a:pathLst>
              <a:path h="3500969" w="5157342">
                <a:moveTo>
                  <a:pt x="0" y="0"/>
                </a:moveTo>
                <a:lnTo>
                  <a:pt x="5157342" y="0"/>
                </a:lnTo>
                <a:lnTo>
                  <a:pt x="5157342" y="3500969"/>
                </a:lnTo>
                <a:lnTo>
                  <a:pt x="0" y="3500969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 l="0" t="0" r="0" b="0"/>
            </a:stretch>
          </a:blipFill>
        </p:spPr>
      </p:sp>
      <p:sp>
        <p:nvSpPr>
          <p:cNvPr name="TextBox 42" id="42"/>
          <p:cNvSpPr txBox="true"/>
          <p:nvPr/>
        </p:nvSpPr>
        <p:spPr>
          <a:xfrm rot="0">
            <a:off x="2071589" y="3761152"/>
            <a:ext cx="5844081" cy="92964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59"/>
              </a:lnSpc>
              <a:spcBef>
                <a:spcPct val="0"/>
              </a:spcBef>
            </a:pPr>
            <a:r>
              <a:rPr lang="en-US" b="true" sz="53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Ha Thi Thuy Linh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1621731" y="7356442"/>
            <a:ext cx="10131124" cy="100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25"/>
              </a:lnSpc>
            </a:pPr>
            <a:r>
              <a:rPr lang="en-US" sz="7525" spc="150">
                <a:solidFill>
                  <a:srgbClr val="303030"/>
                </a:solidFill>
                <a:latin typeface="Saira Bold"/>
                <a:ea typeface="Saira Bold"/>
                <a:cs typeface="Saira Bold"/>
                <a:sym typeface="Saira Bold"/>
              </a:rPr>
              <a:t>Diagnostic Imaging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2659495" y="5409317"/>
            <a:ext cx="7278875" cy="1613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2043"/>
              </a:lnSpc>
            </a:pPr>
            <a:r>
              <a:rPr lang="en-US" sz="12043" spc="240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PET/CT 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8765094" y="5914142"/>
            <a:ext cx="1210597" cy="100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25"/>
              </a:lnSpc>
            </a:pPr>
            <a:r>
              <a:rPr lang="en-US" sz="7525" spc="150">
                <a:solidFill>
                  <a:srgbClr val="303030"/>
                </a:solidFill>
                <a:latin typeface="Saira Bold"/>
                <a:ea typeface="Saira Bold"/>
                <a:cs typeface="Saira Bold"/>
                <a:sym typeface="Saira Bold"/>
              </a:rPr>
              <a:t>In 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2357263" y="7356442"/>
            <a:ext cx="1210597" cy="100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25"/>
              </a:lnSpc>
            </a:pPr>
            <a:r>
              <a:rPr lang="en-US" sz="7525" spc="150">
                <a:solidFill>
                  <a:srgbClr val="303030"/>
                </a:solidFill>
                <a:latin typeface="Saira Bold"/>
                <a:ea typeface="Saira Bold"/>
                <a:cs typeface="Saira Bold"/>
                <a:sym typeface="Saira Bold"/>
              </a:rPr>
              <a:t>CT 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4846386" y="2146231"/>
            <a:ext cx="2039272" cy="1000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525"/>
              </a:lnSpc>
            </a:pPr>
            <a:r>
              <a:rPr lang="en-US" sz="7525" spc="150">
                <a:solidFill>
                  <a:srgbClr val="FDF7D8"/>
                </a:solidFill>
                <a:latin typeface="Saira Bold"/>
                <a:ea typeface="Saira Bold"/>
                <a:cs typeface="Saira Bold"/>
                <a:sym typeface="Saira Bold"/>
              </a:rPr>
              <a:t>PET</a:t>
            </a:r>
            <a:r>
              <a:rPr lang="en-US" sz="7525" spc="150">
                <a:solidFill>
                  <a:srgbClr val="303030"/>
                </a:solidFill>
                <a:latin typeface="Saira Bold"/>
                <a:ea typeface="Saira Bold"/>
                <a:cs typeface="Saira Bold"/>
                <a:sym typeface="Saira Bold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028700" y="1028700"/>
            <a:ext cx="16230600" cy="8229600"/>
            <a:chOff x="0" y="0"/>
            <a:chExt cx="21640800" cy="10972800"/>
          </a:xfrm>
        </p:grpSpPr>
        <p:grpSp>
          <p:nvGrpSpPr>
            <p:cNvPr name="Group 3" id="3"/>
            <p:cNvGrpSpPr/>
            <p:nvPr/>
          </p:nvGrpSpPr>
          <p:grpSpPr>
            <a:xfrm rot="0">
              <a:off x="13208000" y="12700"/>
              <a:ext cx="8407400" cy="10947400"/>
              <a:chOff x="0" y="0"/>
              <a:chExt cx="1660721" cy="2162449"/>
            </a:xfrm>
          </p:grpSpPr>
          <p:sp>
            <p:nvSpPr>
              <p:cNvPr name="Freeform 4" id="4"/>
              <p:cNvSpPr/>
              <p:nvPr/>
            </p:nvSpPr>
            <p:spPr>
              <a:xfrm flipH="false" flipV="false" rot="0">
                <a:off x="0" y="0"/>
                <a:ext cx="1660721" cy="2162449"/>
              </a:xfrm>
              <a:custGeom>
                <a:avLst/>
                <a:gdLst/>
                <a:ahLst/>
                <a:cxnLst/>
                <a:rect r="r" b="b" t="t" l="l"/>
                <a:pathLst>
                  <a:path h="2162449" w="1660721">
                    <a:moveTo>
                      <a:pt x="0" y="0"/>
                    </a:moveTo>
                    <a:lnTo>
                      <a:pt x="1660721" y="0"/>
                    </a:lnTo>
                    <a:lnTo>
                      <a:pt x="1660721" y="2162449"/>
                    </a:lnTo>
                    <a:lnTo>
                      <a:pt x="0" y="2162449"/>
                    </a:lnTo>
                    <a:close/>
                  </a:path>
                </a:pathLst>
              </a:custGeom>
              <a:solidFill>
                <a:srgbClr val="FDF7D8"/>
              </a:solidFill>
            </p:spPr>
          </p:sp>
          <p:sp>
            <p:nvSpPr>
              <p:cNvPr name="TextBox 5" id="5"/>
              <p:cNvSpPr txBox="true"/>
              <p:nvPr/>
            </p:nvSpPr>
            <p:spPr>
              <a:xfrm>
                <a:off x="0" y="-47625"/>
                <a:ext cx="1660721" cy="2210074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6" id="6"/>
            <p:cNvGrpSpPr/>
            <p:nvPr/>
          </p:nvGrpSpPr>
          <p:grpSpPr>
            <a:xfrm rot="0">
              <a:off x="25400" y="5780997"/>
              <a:ext cx="13144500" cy="5166403"/>
              <a:chOff x="0" y="0"/>
              <a:chExt cx="2596444" cy="1020524"/>
            </a:xfrm>
          </p:grpSpPr>
          <p:sp>
            <p:nvSpPr>
              <p:cNvPr name="Freeform 7" id="7"/>
              <p:cNvSpPr/>
              <p:nvPr/>
            </p:nvSpPr>
            <p:spPr>
              <a:xfrm flipH="false" flipV="false" rot="0">
                <a:off x="0" y="0"/>
                <a:ext cx="2596444" cy="1020524"/>
              </a:xfrm>
              <a:custGeom>
                <a:avLst/>
                <a:gdLst/>
                <a:ahLst/>
                <a:cxnLst/>
                <a:rect r="r" b="b" t="t" l="l"/>
                <a:pathLst>
                  <a:path h="1020524" w="2596444">
                    <a:moveTo>
                      <a:pt x="0" y="0"/>
                    </a:moveTo>
                    <a:lnTo>
                      <a:pt x="2596444" y="0"/>
                    </a:lnTo>
                    <a:lnTo>
                      <a:pt x="2596444" y="1020524"/>
                    </a:lnTo>
                    <a:lnTo>
                      <a:pt x="0" y="1020524"/>
                    </a:lnTo>
                    <a:close/>
                  </a:path>
                </a:pathLst>
              </a:custGeom>
              <a:solidFill>
                <a:srgbClr val="ADD87B"/>
              </a:solidFill>
            </p:spPr>
          </p:sp>
          <p:sp>
            <p:nvSpPr>
              <p:cNvPr name="TextBox 8" id="8"/>
              <p:cNvSpPr txBox="true"/>
              <p:nvPr/>
            </p:nvSpPr>
            <p:spPr>
              <a:xfrm>
                <a:off x="0" y="-47625"/>
                <a:ext cx="2596444" cy="106814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9" id="9"/>
            <p:cNvGrpSpPr/>
            <p:nvPr/>
          </p:nvGrpSpPr>
          <p:grpSpPr>
            <a:xfrm rot="0">
              <a:off x="25400" y="4058433"/>
              <a:ext cx="13144500" cy="1684464"/>
              <a:chOff x="0" y="0"/>
              <a:chExt cx="2596444" cy="332734"/>
            </a:xfrm>
          </p:grpSpPr>
          <p:sp>
            <p:nvSpPr>
              <p:cNvPr name="Freeform 10" id="10"/>
              <p:cNvSpPr/>
              <p:nvPr/>
            </p:nvSpPr>
            <p:spPr>
              <a:xfrm flipH="false" flipV="false" rot="0">
                <a:off x="0" y="0"/>
                <a:ext cx="2596444" cy="332734"/>
              </a:xfrm>
              <a:custGeom>
                <a:avLst/>
                <a:gdLst/>
                <a:ahLst/>
                <a:cxnLst/>
                <a:rect r="r" b="b" t="t" l="l"/>
                <a:pathLst>
                  <a:path h="332734" w="2596444">
                    <a:moveTo>
                      <a:pt x="0" y="0"/>
                    </a:moveTo>
                    <a:lnTo>
                      <a:pt x="2596444" y="0"/>
                    </a:lnTo>
                    <a:lnTo>
                      <a:pt x="2596444" y="332734"/>
                    </a:lnTo>
                    <a:lnTo>
                      <a:pt x="0" y="332734"/>
                    </a:lnTo>
                    <a:close/>
                  </a:path>
                </a:pathLst>
              </a:custGeom>
              <a:solidFill>
                <a:srgbClr val="FACD71"/>
              </a:solidFill>
            </p:spPr>
          </p:sp>
          <p:sp>
            <p:nvSpPr>
              <p:cNvPr name="TextBox 11" id="11"/>
              <p:cNvSpPr txBox="true"/>
              <p:nvPr/>
            </p:nvSpPr>
            <p:spPr>
              <a:xfrm>
                <a:off x="0" y="-47625"/>
                <a:ext cx="2596444" cy="380359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12" id="12"/>
            <p:cNvGrpSpPr/>
            <p:nvPr/>
          </p:nvGrpSpPr>
          <p:grpSpPr>
            <a:xfrm rot="0">
              <a:off x="25400" y="12700"/>
              <a:ext cx="13144500" cy="4045733"/>
              <a:chOff x="0" y="0"/>
              <a:chExt cx="2596444" cy="799157"/>
            </a:xfrm>
          </p:grpSpPr>
          <p:sp>
            <p:nvSpPr>
              <p:cNvPr name="Freeform 13" id="13"/>
              <p:cNvSpPr/>
              <p:nvPr/>
            </p:nvSpPr>
            <p:spPr>
              <a:xfrm flipH="false" flipV="false" rot="0">
                <a:off x="0" y="0"/>
                <a:ext cx="2596444" cy="799157"/>
              </a:xfrm>
              <a:custGeom>
                <a:avLst/>
                <a:gdLst/>
                <a:ahLst/>
                <a:cxnLst/>
                <a:rect r="r" b="b" t="t" l="l"/>
                <a:pathLst>
                  <a:path h="799157" w="2596444">
                    <a:moveTo>
                      <a:pt x="0" y="0"/>
                    </a:moveTo>
                    <a:lnTo>
                      <a:pt x="2596444" y="0"/>
                    </a:lnTo>
                    <a:lnTo>
                      <a:pt x="2596444" y="799157"/>
                    </a:lnTo>
                    <a:lnTo>
                      <a:pt x="0" y="799157"/>
                    </a:lnTo>
                    <a:close/>
                  </a:path>
                </a:pathLst>
              </a:custGeom>
              <a:solidFill>
                <a:srgbClr val="AFDFE0"/>
              </a:solidFill>
            </p:spPr>
          </p:sp>
          <p:sp>
            <p:nvSpPr>
              <p:cNvPr name="TextBox 14" id="14"/>
              <p:cNvSpPr txBox="true"/>
              <p:nvPr/>
            </p:nvSpPr>
            <p:spPr>
              <a:xfrm>
                <a:off x="0" y="-47625"/>
                <a:ext cx="2596444" cy="846782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15" id="15"/>
            <p:cNvGrpSpPr/>
            <p:nvPr/>
          </p:nvGrpSpPr>
          <p:grpSpPr>
            <a:xfrm rot="0">
              <a:off x="0" y="0"/>
              <a:ext cx="21640800" cy="10972800"/>
              <a:chOff x="0" y="0"/>
              <a:chExt cx="15227280" cy="7720874"/>
            </a:xfrm>
          </p:grpSpPr>
          <p:sp>
            <p:nvSpPr>
              <p:cNvPr name="Freeform 16" id="16"/>
              <p:cNvSpPr/>
              <p:nvPr/>
            </p:nvSpPr>
            <p:spPr>
              <a:xfrm flipH="false" flipV="false" rot="0">
                <a:off x="0" y="0"/>
                <a:ext cx="15227280" cy="7720874"/>
              </a:xfrm>
              <a:custGeom>
                <a:avLst/>
                <a:gdLst/>
                <a:ahLst/>
                <a:cxnLst/>
                <a:rect r="r" b="b" t="t" l="l"/>
                <a:pathLst>
                  <a:path h="7720874" w="15227280">
                    <a:moveTo>
                      <a:pt x="0" y="0"/>
                    </a:moveTo>
                    <a:lnTo>
                      <a:pt x="15227280" y="0"/>
                    </a:lnTo>
                    <a:lnTo>
                      <a:pt x="15227280" y="7720874"/>
                    </a:lnTo>
                    <a:lnTo>
                      <a:pt x="0" y="7720874"/>
                    </a:lnTo>
                    <a:close/>
                  </a:path>
                </a:pathLst>
              </a:custGeom>
              <a:solidFill>
                <a:srgbClr val="000000">
                  <a:alpha val="0"/>
                </a:srgbClr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17" id="17"/>
              <p:cNvSpPr txBox="true"/>
              <p:nvPr/>
            </p:nvSpPr>
            <p:spPr>
              <a:xfrm>
                <a:off x="0" y="-19050"/>
                <a:ext cx="15227280" cy="7739924"/>
              </a:xfrm>
              <a:prstGeom prst="rect">
                <a:avLst/>
              </a:prstGeom>
            </p:spPr>
            <p:txBody>
              <a:bodyPr anchor="ctr" rtlCol="false" tIns="22850" lIns="22850" bIns="22850" rIns="22850"/>
              <a:lstStyle/>
              <a:p>
                <a:pPr algn="ctr">
                  <a:lnSpc>
                    <a:spcPts val="1133"/>
                  </a:lnSpc>
                </a:pPr>
              </a:p>
            </p:txBody>
          </p:sp>
        </p:grpSp>
        <p:sp>
          <p:nvSpPr>
            <p:cNvPr name="AutoShape 18" id="18"/>
            <p:cNvSpPr/>
            <p:nvPr/>
          </p:nvSpPr>
          <p:spPr>
            <a:xfrm>
              <a:off x="13182600" y="-12700"/>
              <a:ext cx="0" cy="10972800"/>
            </a:xfrm>
            <a:prstGeom prst="line">
              <a:avLst/>
            </a:prstGeom>
            <a:ln cap="flat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19" id="19"/>
            <p:cNvSpPr/>
            <p:nvPr/>
          </p:nvSpPr>
          <p:spPr>
            <a:xfrm>
              <a:off x="-25400" y="4045733"/>
              <a:ext cx="13169900" cy="0"/>
            </a:xfrm>
            <a:prstGeom prst="line">
              <a:avLst/>
            </a:prstGeom>
            <a:ln cap="flat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  <p:sp>
          <p:nvSpPr>
            <p:cNvPr name="AutoShape 20" id="20"/>
            <p:cNvSpPr/>
            <p:nvPr/>
          </p:nvSpPr>
          <p:spPr>
            <a:xfrm>
              <a:off x="-25400" y="5768297"/>
              <a:ext cx="13169900" cy="0"/>
            </a:xfrm>
            <a:prstGeom prst="line">
              <a:avLst/>
            </a:prstGeom>
            <a:ln cap="flat" w="76200">
              <a:solidFill>
                <a:srgbClr val="303030"/>
              </a:solidFill>
              <a:prstDash val="solid"/>
              <a:headEnd type="none" len="sm" w="sm"/>
              <a:tailEnd type="none" len="sm" w="sm"/>
            </a:ln>
          </p:spPr>
        </p:sp>
      </p:grpSp>
      <p:grpSp>
        <p:nvGrpSpPr>
          <p:cNvPr name="Group 21" id="21"/>
          <p:cNvGrpSpPr/>
          <p:nvPr/>
        </p:nvGrpSpPr>
        <p:grpSpPr>
          <a:xfrm rot="0">
            <a:off x="5801857" y="1612658"/>
            <a:ext cx="4219904" cy="3392475"/>
            <a:chOff x="0" y="0"/>
            <a:chExt cx="5626539" cy="4523299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81252"/>
              <a:ext cx="5453406" cy="4442047"/>
            </a:xfrm>
            <a:custGeom>
              <a:avLst/>
              <a:gdLst/>
              <a:ahLst/>
              <a:cxnLst/>
              <a:rect r="r" b="b" t="t" l="l"/>
              <a:pathLst>
                <a:path h="4442047" w="5453406">
                  <a:moveTo>
                    <a:pt x="0" y="0"/>
                  </a:moveTo>
                  <a:lnTo>
                    <a:pt x="5453406" y="0"/>
                  </a:lnTo>
                  <a:lnTo>
                    <a:pt x="5453406" y="4442047"/>
                  </a:lnTo>
                  <a:lnTo>
                    <a:pt x="0" y="44420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23" id="23"/>
            <p:cNvSpPr/>
            <p:nvPr/>
          </p:nvSpPr>
          <p:spPr>
            <a:xfrm flipH="false" flipV="false" rot="0">
              <a:off x="173133" y="0"/>
              <a:ext cx="5453406" cy="4442047"/>
            </a:xfrm>
            <a:custGeom>
              <a:avLst/>
              <a:gdLst/>
              <a:ahLst/>
              <a:cxnLst/>
              <a:rect r="r" b="b" t="t" l="l"/>
              <a:pathLst>
                <a:path h="4442047" w="5453406">
                  <a:moveTo>
                    <a:pt x="0" y="0"/>
                  </a:moveTo>
                  <a:lnTo>
                    <a:pt x="5453406" y="0"/>
                  </a:lnTo>
                  <a:lnTo>
                    <a:pt x="5453406" y="4442047"/>
                  </a:lnTo>
                  <a:lnTo>
                    <a:pt x="0" y="4442047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grpSp>
        <p:nvGrpSpPr>
          <p:cNvPr name="Group 24" id="24"/>
          <p:cNvGrpSpPr/>
          <p:nvPr/>
        </p:nvGrpSpPr>
        <p:grpSpPr>
          <a:xfrm rot="0">
            <a:off x="10399743" y="2024383"/>
            <a:ext cx="5727597" cy="7186292"/>
            <a:chOff x="0" y="0"/>
            <a:chExt cx="7636796" cy="9581722"/>
          </a:xfrm>
        </p:grpSpPr>
        <p:sp>
          <p:nvSpPr>
            <p:cNvPr name="Freeform 25" id="25"/>
            <p:cNvSpPr/>
            <p:nvPr/>
          </p:nvSpPr>
          <p:spPr>
            <a:xfrm flipH="false" flipV="false" rot="0">
              <a:off x="0" y="12700"/>
              <a:ext cx="7551409" cy="9569022"/>
            </a:xfrm>
            <a:custGeom>
              <a:avLst/>
              <a:gdLst/>
              <a:ahLst/>
              <a:cxnLst/>
              <a:rect r="r" b="b" t="t" l="l"/>
              <a:pathLst>
                <a:path h="9569022" w="7551409">
                  <a:moveTo>
                    <a:pt x="0" y="0"/>
                  </a:moveTo>
                  <a:lnTo>
                    <a:pt x="7551409" y="0"/>
                  </a:lnTo>
                  <a:lnTo>
                    <a:pt x="7551409" y="9569022"/>
                  </a:lnTo>
                  <a:lnTo>
                    <a:pt x="0" y="95690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 l="0" t="0" r="0" b="-53912"/>
              </a:stretch>
            </a:blipFill>
          </p:spPr>
        </p:sp>
        <p:sp>
          <p:nvSpPr>
            <p:cNvPr name="Freeform 26" id="26"/>
            <p:cNvSpPr/>
            <p:nvPr/>
          </p:nvSpPr>
          <p:spPr>
            <a:xfrm flipH="false" flipV="false" rot="0">
              <a:off x="85387" y="0"/>
              <a:ext cx="7551409" cy="9569022"/>
            </a:xfrm>
            <a:custGeom>
              <a:avLst/>
              <a:gdLst/>
              <a:ahLst/>
              <a:cxnLst/>
              <a:rect r="r" b="b" t="t" l="l"/>
              <a:pathLst>
                <a:path h="9569022" w="7551409">
                  <a:moveTo>
                    <a:pt x="0" y="0"/>
                  </a:moveTo>
                  <a:lnTo>
                    <a:pt x="7551409" y="0"/>
                  </a:lnTo>
                  <a:lnTo>
                    <a:pt x="7551409" y="9569022"/>
                  </a:lnTo>
                  <a:lnTo>
                    <a:pt x="0" y="9569022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>
                <a:extLs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 l="0" t="0" r="0" b="-53912"/>
              </a:stretch>
            </a:blipFill>
          </p:spPr>
        </p:sp>
      </p:grpSp>
      <p:sp>
        <p:nvSpPr>
          <p:cNvPr name="TextBox 27" id="27"/>
          <p:cNvSpPr txBox="true"/>
          <p:nvPr/>
        </p:nvSpPr>
        <p:spPr>
          <a:xfrm rot="0">
            <a:off x="1861634" y="6318049"/>
            <a:ext cx="8278233" cy="104838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7899"/>
              </a:lnSpc>
            </a:pPr>
            <a:r>
              <a:rPr lang="en-US" sz="7899" spc="157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THẾ LÀ XONG!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6360455" y="2371635"/>
            <a:ext cx="3102707" cy="23964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344"/>
              </a:lnSpc>
            </a:pPr>
            <a:r>
              <a:rPr lang="en-US" b="true" sz="46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</a:t>
            </a:r>
            <a:r>
              <a:rPr lang="en-US" b="true" sz="46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anks for hearing me out!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9906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PET (Positron Emission Tomography)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1696732" y="3348857"/>
            <a:ext cx="4754022" cy="3589287"/>
          </a:xfrm>
          <a:custGeom>
            <a:avLst/>
            <a:gdLst/>
            <a:ahLst/>
            <a:cxnLst/>
            <a:rect r="r" b="b" t="t" l="l"/>
            <a:pathLst>
              <a:path h="3589287" w="4754022">
                <a:moveTo>
                  <a:pt x="0" y="0"/>
                </a:moveTo>
                <a:lnTo>
                  <a:pt x="4754023" y="0"/>
                </a:lnTo>
                <a:lnTo>
                  <a:pt x="4754023" y="3589286"/>
                </a:lnTo>
                <a:lnTo>
                  <a:pt x="0" y="358928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2148997" y="7391680"/>
            <a:ext cx="3849493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PET scanner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6785474" y="3272657"/>
            <a:ext cx="9997576" cy="38925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PET scanner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It is an imaging technique that uses small amounts of biologically active compounds labeled with radioactive tracers for disease diagnosis. 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The radiopharmaceutical is administered intravenously or via inhalation, and a PET scanner generates images revealing the tracer's distribution within the body.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9906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3464647" y="3578207"/>
            <a:ext cx="11282506" cy="5266726"/>
          </a:xfrm>
          <a:custGeom>
            <a:avLst/>
            <a:gdLst/>
            <a:ahLst/>
            <a:cxnLst/>
            <a:rect r="r" b="b" t="t" l="l"/>
            <a:pathLst>
              <a:path h="5266726" w="11282506">
                <a:moveTo>
                  <a:pt x="0" y="0"/>
                </a:moveTo>
                <a:lnTo>
                  <a:pt x="11282506" y="0"/>
                </a:lnTo>
                <a:lnTo>
                  <a:pt x="11282506" y="5266727"/>
                </a:lnTo>
                <a:lnTo>
                  <a:pt x="0" y="526672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5793" r="-785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PET (Positron Emission Tomography)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4780684" y="2603482"/>
            <a:ext cx="8502884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The physical principle of PET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0287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2053375" y="2981307"/>
            <a:ext cx="2727309" cy="4971908"/>
          </a:xfrm>
          <a:custGeom>
            <a:avLst/>
            <a:gdLst/>
            <a:ahLst/>
            <a:cxnLst/>
            <a:rect r="r" b="b" t="t" l="l"/>
            <a:pathLst>
              <a:path h="4971908" w="2727309">
                <a:moveTo>
                  <a:pt x="0" y="0"/>
                </a:moveTo>
                <a:lnTo>
                  <a:pt x="2727309" y="0"/>
                </a:lnTo>
                <a:lnTo>
                  <a:pt x="2727309" y="4971908"/>
                </a:lnTo>
                <a:lnTo>
                  <a:pt x="0" y="497190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PET (Positron Emission Tomography)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5366837" y="3571786"/>
            <a:ext cx="11159770" cy="26574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PE</a:t>
            </a: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 uses FDG – a radioactive glucose analog. 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Cancer cells typically consume more glucose than normal cells, so PET reveals "hot spots" in the neck region. 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However, PET only shows abnormal metabolic activity in the neck but cannot precisely pinpoint its anatomical location.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1763297" y="8172290"/>
            <a:ext cx="330746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PET image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0287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6521705" y="2858808"/>
            <a:ext cx="9997576" cy="60261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</a:t>
            </a: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 scanner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It is an imaging test used to produce detailed pictures of internal organs, bones, soft tissues, and blood vessels, allowing physicians to visualize anatomy clearly. 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CT uses X-rays that pass through the body in seconds, leaving no residual radiation in the patient. The procedure is fast, painless, non-invasive, and highly accurate. In emergencies, it can quickly reveal internal injuries and bleeding, enabling life-saving interventions.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CT (Computed Tomography)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2294837" y="8205508"/>
            <a:ext cx="330746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CT scanner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652630" y="3829641"/>
            <a:ext cx="4240187" cy="4160683"/>
          </a:xfrm>
          <a:custGeom>
            <a:avLst/>
            <a:gdLst/>
            <a:ahLst/>
            <a:cxnLst/>
            <a:rect r="r" b="b" t="t" l="l"/>
            <a:pathLst>
              <a:path h="4160683" w="4240187">
                <a:moveTo>
                  <a:pt x="0" y="0"/>
                </a:moveTo>
                <a:lnTo>
                  <a:pt x="4240187" y="0"/>
                </a:lnTo>
                <a:lnTo>
                  <a:pt x="4240187" y="4160683"/>
                </a:lnTo>
                <a:lnTo>
                  <a:pt x="0" y="416068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0287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CT (Computed Tomography)</a:t>
            </a:r>
          </a:p>
        </p:txBody>
      </p:sp>
      <p:sp>
        <p:nvSpPr>
          <p:cNvPr name="TextBox 10" id="10"/>
          <p:cNvSpPr txBox="true"/>
          <p:nvPr/>
        </p:nvSpPr>
        <p:spPr>
          <a:xfrm rot="0">
            <a:off x="2118991" y="8451662"/>
            <a:ext cx="330746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CT scanner</a:t>
            </a:r>
          </a:p>
        </p:txBody>
      </p:sp>
      <p:sp>
        <p:nvSpPr>
          <p:cNvPr name="TextBox 11" id="11"/>
          <p:cNvSpPr txBox="true"/>
          <p:nvPr/>
        </p:nvSpPr>
        <p:spPr>
          <a:xfrm rot="0">
            <a:off x="6521705" y="2858808"/>
            <a:ext cx="9997576" cy="54927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The physical principle of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X-r</a:t>
            </a: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ays emitted from the tube pass through the body. Tissues absorb X-rays differentially based on density and atomic number (bones absorb more than muscle, fat, or lungs). 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A detector array surrounding the patient measures the remaining X-ray intensity after attenuation. Using reconstruction algorithms (filtered back projection or iterative reconstruction), the computer generates 2D cross-sectional and 3D images.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1763297" y="2935008"/>
            <a:ext cx="4018854" cy="5297580"/>
          </a:xfrm>
          <a:custGeom>
            <a:avLst/>
            <a:gdLst/>
            <a:ahLst/>
            <a:cxnLst/>
            <a:rect r="r" b="b" t="t" l="l"/>
            <a:pathLst>
              <a:path h="5297580" w="4018854">
                <a:moveTo>
                  <a:pt x="0" y="0"/>
                </a:moveTo>
                <a:lnTo>
                  <a:pt x="4018853" y="0"/>
                </a:lnTo>
                <a:lnTo>
                  <a:pt x="4018853" y="5297579"/>
                </a:lnTo>
                <a:lnTo>
                  <a:pt x="0" y="529757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990600" y="2561666"/>
            <a:ext cx="16173450" cy="6696634"/>
            <a:chOff x="0" y="0"/>
            <a:chExt cx="4259674" cy="176372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4259674" cy="1763723"/>
            </a:xfrm>
            <a:custGeom>
              <a:avLst/>
              <a:gdLst/>
              <a:ahLst/>
              <a:cxnLst/>
              <a:rect r="r" b="b" t="t" l="l"/>
              <a:pathLst>
                <a:path h="1763723" w="4259674">
                  <a:moveTo>
                    <a:pt x="0" y="0"/>
                  </a:moveTo>
                  <a:lnTo>
                    <a:pt x="4259674" y="0"/>
                  </a:lnTo>
                  <a:lnTo>
                    <a:pt x="4259674" y="1763723"/>
                  </a:lnTo>
                  <a:lnTo>
                    <a:pt x="0" y="1763723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4259674" cy="181134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sp>
        <p:nvSpPr>
          <p:cNvPr name="AutoShape 5" id="5"/>
          <p:cNvSpPr/>
          <p:nvPr/>
        </p:nvSpPr>
        <p:spPr>
          <a:xfrm>
            <a:off x="1047750" y="2533091"/>
            <a:ext cx="1617345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6" id="6"/>
          <p:cNvGrpSpPr/>
          <p:nvPr/>
        </p:nvGrpSpPr>
        <p:grpSpPr>
          <a:xfrm rot="0">
            <a:off x="1028700" y="1028700"/>
            <a:ext cx="16230600" cy="8229600"/>
            <a:chOff x="0" y="0"/>
            <a:chExt cx="15227280" cy="7720874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8" id="8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6463090" y="3382589"/>
            <a:ext cx="9997576" cy="372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The i</a:t>
            </a: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mages reveal detailed anatomical structures (bones, muscles, blood vessels, organs) but do not provide information about tissue metabolism or biology.</a:t>
            </a:r>
          </a:p>
          <a:p>
            <a:pPr algn="just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b="true" sz="3000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The imaging only reveals an abnormal mass in the neck region—it cannot definitively distinguish whether this is a malignant tumor or merely fibrotic scarring.</a:t>
            </a:r>
          </a:p>
        </p:txBody>
      </p:sp>
      <p:sp>
        <p:nvSpPr>
          <p:cNvPr name="Freeform 10" id="10"/>
          <p:cNvSpPr/>
          <p:nvPr/>
        </p:nvSpPr>
        <p:spPr>
          <a:xfrm flipH="false" flipV="false" rot="0">
            <a:off x="2118991" y="3132079"/>
            <a:ext cx="2654902" cy="4825369"/>
          </a:xfrm>
          <a:custGeom>
            <a:avLst/>
            <a:gdLst/>
            <a:ahLst/>
            <a:cxnLst/>
            <a:rect r="r" b="b" t="t" l="l"/>
            <a:pathLst>
              <a:path h="4825369" w="2654902">
                <a:moveTo>
                  <a:pt x="0" y="0"/>
                </a:moveTo>
                <a:lnTo>
                  <a:pt x="2654902" y="0"/>
                </a:lnTo>
                <a:lnTo>
                  <a:pt x="2654902" y="4825370"/>
                </a:lnTo>
                <a:lnTo>
                  <a:pt x="0" y="482537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-3036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1473218" y="1396760"/>
            <a:ext cx="15786082" cy="8128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just" marL="0" indent="0" lvl="0">
              <a:lnSpc>
                <a:spcPts val="6125"/>
              </a:lnSpc>
              <a:spcBef>
                <a:spcPct val="0"/>
              </a:spcBef>
            </a:pPr>
            <a:r>
              <a:rPr lang="en-US" sz="6125" spc="122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CT (Computed Tomography)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2118991" y="8176524"/>
            <a:ext cx="3307465" cy="6794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CT image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900362" y="1064018"/>
            <a:ext cx="6229350" cy="1732471"/>
            <a:chOff x="0" y="0"/>
            <a:chExt cx="1640652" cy="4562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40652" cy="456289"/>
            </a:xfrm>
            <a:custGeom>
              <a:avLst/>
              <a:gdLst/>
              <a:ahLst/>
              <a:cxnLst/>
              <a:rect r="r" b="b" t="t" l="l"/>
              <a:pathLst>
                <a:path h="456289" w="1640652">
                  <a:moveTo>
                    <a:pt x="0" y="0"/>
                  </a:moveTo>
                  <a:lnTo>
                    <a:pt x="1640652" y="0"/>
                  </a:lnTo>
                  <a:lnTo>
                    <a:pt x="1640652" y="456289"/>
                  </a:lnTo>
                  <a:lnTo>
                    <a:pt x="0" y="456289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640652" cy="503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3937" y="2832418"/>
            <a:ext cx="8105775" cy="6425882"/>
            <a:chOff x="0" y="0"/>
            <a:chExt cx="2134854" cy="1692413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34854" cy="1692413"/>
            </a:xfrm>
            <a:custGeom>
              <a:avLst/>
              <a:gdLst/>
              <a:ahLst/>
              <a:cxnLst/>
              <a:rect r="r" b="b" t="t" l="l"/>
              <a:pathLst>
                <a:path h="1692413" w="2134854">
                  <a:moveTo>
                    <a:pt x="0" y="0"/>
                  </a:moveTo>
                  <a:lnTo>
                    <a:pt x="2134854" y="0"/>
                  </a:lnTo>
                  <a:lnTo>
                    <a:pt x="2134854" y="1692413"/>
                  </a:lnTo>
                  <a:lnTo>
                    <a:pt x="0" y="1692413"/>
                  </a:lnTo>
                  <a:close/>
                </a:path>
              </a:pathLst>
            </a:custGeom>
            <a:solidFill>
              <a:srgbClr val="E3F1D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134854" cy="17400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158287" y="6294495"/>
            <a:ext cx="8058150" cy="2999123"/>
            <a:chOff x="0" y="0"/>
            <a:chExt cx="2122311" cy="789892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122311" cy="789892"/>
            </a:xfrm>
            <a:custGeom>
              <a:avLst/>
              <a:gdLst/>
              <a:ahLst/>
              <a:cxnLst/>
              <a:rect r="r" b="b" t="t" l="l"/>
              <a:pathLst>
                <a:path h="789892" w="2122311">
                  <a:moveTo>
                    <a:pt x="0" y="0"/>
                  </a:moveTo>
                  <a:lnTo>
                    <a:pt x="2122311" y="0"/>
                  </a:lnTo>
                  <a:lnTo>
                    <a:pt x="2122311" y="789892"/>
                  </a:lnTo>
                  <a:lnTo>
                    <a:pt x="0" y="789892"/>
                  </a:lnTo>
                  <a:close/>
                </a:path>
              </a:pathLst>
            </a:custGeom>
            <a:solidFill>
              <a:srgbClr val="FDF7D8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122311" cy="837517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158287" y="3413634"/>
            <a:ext cx="8058150" cy="3546622"/>
            <a:chOff x="0" y="0"/>
            <a:chExt cx="2122311" cy="93409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122311" cy="934090"/>
            </a:xfrm>
            <a:custGeom>
              <a:avLst/>
              <a:gdLst/>
              <a:ahLst/>
              <a:cxnLst/>
              <a:rect r="r" b="b" t="t" l="l"/>
              <a:pathLst>
                <a:path h="934090" w="2122311">
                  <a:moveTo>
                    <a:pt x="0" y="0"/>
                  </a:moveTo>
                  <a:lnTo>
                    <a:pt x="2122311" y="0"/>
                  </a:lnTo>
                  <a:lnTo>
                    <a:pt x="2122311" y="934090"/>
                  </a:lnTo>
                  <a:lnTo>
                    <a:pt x="0" y="934090"/>
                  </a:lnTo>
                  <a:close/>
                </a:path>
              </a:pathLst>
            </a:custGeom>
            <a:solidFill>
              <a:srgbClr val="AFDFE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122311" cy="98171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9158287" y="1064018"/>
            <a:ext cx="8058150" cy="2937246"/>
            <a:chOff x="0" y="0"/>
            <a:chExt cx="2122311" cy="773596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22311" cy="773596"/>
            </a:xfrm>
            <a:custGeom>
              <a:avLst/>
              <a:gdLst/>
              <a:ahLst/>
              <a:cxnLst/>
              <a:rect r="r" b="b" t="t" l="l"/>
              <a:pathLst>
                <a:path h="773596" w="2122311">
                  <a:moveTo>
                    <a:pt x="0" y="0"/>
                  </a:moveTo>
                  <a:lnTo>
                    <a:pt x="2122311" y="0"/>
                  </a:lnTo>
                  <a:lnTo>
                    <a:pt x="2122311" y="773596"/>
                  </a:lnTo>
                  <a:lnTo>
                    <a:pt x="0" y="773596"/>
                  </a:lnTo>
                  <a:close/>
                </a:path>
              </a:pathLst>
            </a:custGeom>
            <a:solidFill>
              <a:srgbClr val="FACD71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122311" cy="821221"/>
            </a:xfrm>
            <a:prstGeom prst="rect">
              <a:avLst/>
            </a:prstGeom>
          </p:spPr>
          <p:txBody>
            <a:bodyPr anchor="ctr" rtlCol="false" tIns="101600" lIns="101600" bIns="101600" rIns="1016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14412" y="1086188"/>
            <a:ext cx="1885950" cy="1732471"/>
            <a:chOff x="0" y="0"/>
            <a:chExt cx="496711" cy="45628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96711" cy="456289"/>
            </a:xfrm>
            <a:custGeom>
              <a:avLst/>
              <a:gdLst/>
              <a:ahLst/>
              <a:cxnLst/>
              <a:rect r="r" b="b" t="t" l="l"/>
              <a:pathLst>
                <a:path h="456289" w="496711">
                  <a:moveTo>
                    <a:pt x="0" y="0"/>
                  </a:moveTo>
                  <a:lnTo>
                    <a:pt x="496711" y="0"/>
                  </a:lnTo>
                  <a:lnTo>
                    <a:pt x="496711" y="456289"/>
                  </a:lnTo>
                  <a:lnTo>
                    <a:pt x="0" y="456289"/>
                  </a:lnTo>
                  <a:close/>
                </a:path>
              </a:pathLst>
            </a:custGeom>
            <a:solidFill>
              <a:srgbClr val="7181C2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496711" cy="503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985837" y="1028700"/>
            <a:ext cx="16230600" cy="8229600"/>
            <a:chOff x="0" y="0"/>
            <a:chExt cx="15227280" cy="772087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AutoShape 23" id="23"/>
          <p:cNvSpPr/>
          <p:nvPr/>
        </p:nvSpPr>
        <p:spPr>
          <a:xfrm>
            <a:off x="9101137" y="4001264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4" id="24"/>
          <p:cNvSpPr/>
          <p:nvPr/>
        </p:nvSpPr>
        <p:spPr>
          <a:xfrm>
            <a:off x="1028700" y="2761171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5" id="25"/>
          <p:cNvSpPr/>
          <p:nvPr/>
        </p:nvSpPr>
        <p:spPr>
          <a:xfrm>
            <a:off x="9144000" y="1028700"/>
            <a:ext cx="0" cy="822960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6" id="26"/>
          <p:cNvSpPr/>
          <p:nvPr/>
        </p:nvSpPr>
        <p:spPr>
          <a:xfrm>
            <a:off x="9129712" y="6960255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7" id="27"/>
          <p:cNvGrpSpPr/>
          <p:nvPr/>
        </p:nvGrpSpPr>
        <p:grpSpPr>
          <a:xfrm rot="0">
            <a:off x="9397942" y="2084445"/>
            <a:ext cx="463666" cy="473191"/>
            <a:chOff x="0" y="0"/>
            <a:chExt cx="618221" cy="630921"/>
          </a:xfrm>
        </p:grpSpPr>
        <p:grpSp>
          <p:nvGrpSpPr>
            <p:cNvPr name="Group 28" id="28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31" id="31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32" id="3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3" id="33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34" id="34"/>
          <p:cNvGrpSpPr/>
          <p:nvPr/>
        </p:nvGrpSpPr>
        <p:grpSpPr>
          <a:xfrm rot="0">
            <a:off x="9397942" y="5244164"/>
            <a:ext cx="463666" cy="473191"/>
            <a:chOff x="0" y="0"/>
            <a:chExt cx="618221" cy="630921"/>
          </a:xfrm>
        </p:grpSpPr>
        <p:grpSp>
          <p:nvGrpSpPr>
            <p:cNvPr name="Group 35" id="35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36" id="3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7" id="3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38" id="38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39" id="3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0" id="4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41" id="41"/>
          <p:cNvGrpSpPr/>
          <p:nvPr/>
        </p:nvGrpSpPr>
        <p:grpSpPr>
          <a:xfrm rot="0">
            <a:off x="9397942" y="7921741"/>
            <a:ext cx="463666" cy="473191"/>
            <a:chOff x="0" y="0"/>
            <a:chExt cx="618221" cy="630921"/>
          </a:xfrm>
        </p:grpSpPr>
        <p:grpSp>
          <p:nvGrpSpPr>
            <p:cNvPr name="Group 42" id="42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43" id="4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4" id="4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45" id="45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46" id="4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7" id="4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sp>
        <p:nvSpPr>
          <p:cNvPr name="AutoShape 48" id="48"/>
          <p:cNvSpPr/>
          <p:nvPr/>
        </p:nvSpPr>
        <p:spPr>
          <a:xfrm>
            <a:off x="2914650" y="1028700"/>
            <a:ext cx="0" cy="1703896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Freeform 49" id="49"/>
          <p:cNvSpPr/>
          <p:nvPr/>
        </p:nvSpPr>
        <p:spPr>
          <a:xfrm flipH="false" flipV="false" rot="0">
            <a:off x="1102757" y="1064018"/>
            <a:ext cx="1697153" cy="1697153"/>
          </a:xfrm>
          <a:custGeom>
            <a:avLst/>
            <a:gdLst/>
            <a:ahLst/>
            <a:cxnLst/>
            <a:rect r="r" b="b" t="t" l="l"/>
            <a:pathLst>
              <a:path h="1697153" w="1697153">
                <a:moveTo>
                  <a:pt x="0" y="0"/>
                </a:moveTo>
                <a:lnTo>
                  <a:pt x="1697153" y="0"/>
                </a:lnTo>
                <a:lnTo>
                  <a:pt x="1697153" y="1697153"/>
                </a:lnTo>
                <a:lnTo>
                  <a:pt x="0" y="169715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50" id="50"/>
          <p:cNvSpPr txBox="true"/>
          <p:nvPr/>
        </p:nvSpPr>
        <p:spPr>
          <a:xfrm rot="0">
            <a:off x="3714635" y="1719869"/>
            <a:ext cx="4965484" cy="51742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937"/>
              </a:lnSpc>
              <a:spcBef>
                <a:spcPct val="0"/>
              </a:spcBef>
            </a:pPr>
            <a:r>
              <a:rPr lang="en-US" sz="3937" spc="78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PET/CT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10090208" y="1397116"/>
            <a:ext cx="6302079" cy="1838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The PET/CT demonstrates a hot spot coinciding with the abnormal mass on CT, confirming this as a malignant lung tumor.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10412610" y="7361746"/>
            <a:ext cx="6464004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This exemplifies the synergy between CT's 'morphological vision' and PET's 'biological vision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10412610" y="4699413"/>
            <a:ext cx="6464004" cy="1381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Additionally, whole-body PET/CT reveals hot spots in mediastinal lymph nodes, indicating metastatic spread.</a:t>
            </a:r>
          </a:p>
        </p:txBody>
      </p:sp>
      <p:sp>
        <p:nvSpPr>
          <p:cNvPr name="Freeform 54" id="54"/>
          <p:cNvSpPr/>
          <p:nvPr/>
        </p:nvSpPr>
        <p:spPr>
          <a:xfrm flipH="false" flipV="false" rot="0">
            <a:off x="1740580" y="3183196"/>
            <a:ext cx="3079624" cy="5559675"/>
          </a:xfrm>
          <a:custGeom>
            <a:avLst/>
            <a:gdLst/>
            <a:ahLst/>
            <a:cxnLst/>
            <a:rect r="r" b="b" t="t" l="l"/>
            <a:pathLst>
              <a:path h="5559675" w="3079624">
                <a:moveTo>
                  <a:pt x="0" y="0"/>
                </a:moveTo>
                <a:lnTo>
                  <a:pt x="3079624" y="0"/>
                </a:lnTo>
                <a:lnTo>
                  <a:pt x="3079624" y="5559675"/>
                </a:lnTo>
                <a:lnTo>
                  <a:pt x="0" y="555967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5" id="55"/>
          <p:cNvSpPr txBox="true"/>
          <p:nvPr/>
        </p:nvSpPr>
        <p:spPr>
          <a:xfrm rot="0">
            <a:off x="5372654" y="4871105"/>
            <a:ext cx="3307465" cy="13843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599"/>
              </a:lnSpc>
            </a:pPr>
            <a:r>
              <a:rPr lang="en-US" sz="3999" b="true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Fused PET/CT</a:t>
            </a:r>
          </a:p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b="true" sz="3999">
                <a:solidFill>
                  <a:srgbClr val="303030"/>
                </a:solidFill>
                <a:latin typeface="Asap Bold"/>
                <a:ea typeface="Asap Bold"/>
                <a:cs typeface="Asap Bold"/>
                <a:sym typeface="Asap Bold"/>
              </a:rPr>
              <a:t>image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6F6F5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900362" y="1064018"/>
            <a:ext cx="6229350" cy="1732471"/>
            <a:chOff x="0" y="0"/>
            <a:chExt cx="1640652" cy="456289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1640652" cy="456289"/>
            </a:xfrm>
            <a:custGeom>
              <a:avLst/>
              <a:gdLst/>
              <a:ahLst/>
              <a:cxnLst/>
              <a:rect r="r" b="b" t="t" l="l"/>
              <a:pathLst>
                <a:path h="456289" w="1640652">
                  <a:moveTo>
                    <a:pt x="0" y="0"/>
                  </a:moveTo>
                  <a:lnTo>
                    <a:pt x="1640652" y="0"/>
                  </a:lnTo>
                  <a:lnTo>
                    <a:pt x="1640652" y="456289"/>
                  </a:lnTo>
                  <a:lnTo>
                    <a:pt x="0" y="456289"/>
                  </a:lnTo>
                  <a:close/>
                </a:path>
              </a:pathLst>
            </a:custGeom>
            <a:solidFill>
              <a:srgbClr val="ADD87B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47625"/>
              <a:ext cx="1640652" cy="503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1023937" y="2832418"/>
            <a:ext cx="8105775" cy="5124641"/>
            <a:chOff x="0" y="0"/>
            <a:chExt cx="2134854" cy="13497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2134854" cy="1349700"/>
            </a:xfrm>
            <a:custGeom>
              <a:avLst/>
              <a:gdLst/>
              <a:ahLst/>
              <a:cxnLst/>
              <a:rect r="r" b="b" t="t" l="l"/>
              <a:pathLst>
                <a:path h="1349700" w="2134854">
                  <a:moveTo>
                    <a:pt x="0" y="0"/>
                  </a:moveTo>
                  <a:lnTo>
                    <a:pt x="2134854" y="0"/>
                  </a:lnTo>
                  <a:lnTo>
                    <a:pt x="2134854" y="1349700"/>
                  </a:lnTo>
                  <a:lnTo>
                    <a:pt x="0" y="1349700"/>
                  </a:lnTo>
                  <a:close/>
                </a:path>
              </a:pathLst>
            </a:custGeom>
            <a:solidFill>
              <a:srgbClr val="E3F1D2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0" y="-47625"/>
              <a:ext cx="2134854" cy="139732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8" id="8"/>
          <p:cNvGrpSpPr/>
          <p:nvPr/>
        </p:nvGrpSpPr>
        <p:grpSpPr>
          <a:xfrm rot="0">
            <a:off x="9158287" y="5509335"/>
            <a:ext cx="8058150" cy="3784283"/>
            <a:chOff x="0" y="0"/>
            <a:chExt cx="2122311" cy="996684"/>
          </a:xfrm>
        </p:grpSpPr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2122311" cy="996684"/>
            </a:xfrm>
            <a:custGeom>
              <a:avLst/>
              <a:gdLst/>
              <a:ahLst/>
              <a:cxnLst/>
              <a:rect r="r" b="b" t="t" l="l"/>
              <a:pathLst>
                <a:path h="996684" w="2122311">
                  <a:moveTo>
                    <a:pt x="0" y="0"/>
                  </a:moveTo>
                  <a:lnTo>
                    <a:pt x="2122311" y="0"/>
                  </a:lnTo>
                  <a:lnTo>
                    <a:pt x="2122311" y="996684"/>
                  </a:lnTo>
                  <a:lnTo>
                    <a:pt x="0" y="996684"/>
                  </a:lnTo>
                  <a:close/>
                </a:path>
              </a:pathLst>
            </a:custGeom>
            <a:solidFill>
              <a:srgbClr val="FDF7D8"/>
            </a:solidFill>
          </p:spPr>
        </p:sp>
        <p:sp>
          <p:nvSpPr>
            <p:cNvPr name="TextBox 10" id="10"/>
            <p:cNvSpPr txBox="true"/>
            <p:nvPr/>
          </p:nvSpPr>
          <p:spPr>
            <a:xfrm>
              <a:off x="0" y="-47625"/>
              <a:ext cx="2122311" cy="104430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11" id="11"/>
          <p:cNvGrpSpPr/>
          <p:nvPr/>
        </p:nvGrpSpPr>
        <p:grpSpPr>
          <a:xfrm rot="0">
            <a:off x="9158287" y="1086188"/>
            <a:ext cx="8058150" cy="4394571"/>
            <a:chOff x="0" y="0"/>
            <a:chExt cx="2122311" cy="1157418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2122311" cy="1157418"/>
            </a:xfrm>
            <a:custGeom>
              <a:avLst/>
              <a:gdLst/>
              <a:ahLst/>
              <a:cxnLst/>
              <a:rect r="r" b="b" t="t" l="l"/>
              <a:pathLst>
                <a:path h="1157418" w="2122311">
                  <a:moveTo>
                    <a:pt x="0" y="0"/>
                  </a:moveTo>
                  <a:lnTo>
                    <a:pt x="2122311" y="0"/>
                  </a:lnTo>
                  <a:lnTo>
                    <a:pt x="2122311" y="1157418"/>
                  </a:lnTo>
                  <a:lnTo>
                    <a:pt x="0" y="1157418"/>
                  </a:lnTo>
                  <a:close/>
                </a:path>
              </a:pathLst>
            </a:custGeom>
            <a:solidFill>
              <a:srgbClr val="AFDFE0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47625"/>
              <a:ext cx="2122311" cy="120504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3359"/>
                </a:lnSpc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042988" y="5680785"/>
            <a:ext cx="8115300" cy="3612833"/>
            <a:chOff x="0" y="0"/>
            <a:chExt cx="2137363" cy="951528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137363" cy="951528"/>
            </a:xfrm>
            <a:custGeom>
              <a:avLst/>
              <a:gdLst/>
              <a:ahLst/>
              <a:cxnLst/>
              <a:rect r="r" b="b" t="t" l="l"/>
              <a:pathLst>
                <a:path h="951528" w="2137363">
                  <a:moveTo>
                    <a:pt x="0" y="0"/>
                  </a:moveTo>
                  <a:lnTo>
                    <a:pt x="2137363" y="0"/>
                  </a:lnTo>
                  <a:lnTo>
                    <a:pt x="2137363" y="951528"/>
                  </a:lnTo>
                  <a:lnTo>
                    <a:pt x="0" y="951528"/>
                  </a:lnTo>
                  <a:close/>
                </a:path>
              </a:pathLst>
            </a:custGeom>
            <a:solidFill>
              <a:srgbClr val="FACD71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47625"/>
              <a:ext cx="2137363" cy="99915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1014412" y="1086188"/>
            <a:ext cx="1885950" cy="1732471"/>
            <a:chOff x="0" y="0"/>
            <a:chExt cx="496711" cy="456289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0" y="0"/>
              <a:ext cx="496711" cy="456289"/>
            </a:xfrm>
            <a:custGeom>
              <a:avLst/>
              <a:gdLst/>
              <a:ahLst/>
              <a:cxnLst/>
              <a:rect r="r" b="b" t="t" l="l"/>
              <a:pathLst>
                <a:path h="456289" w="496711">
                  <a:moveTo>
                    <a:pt x="0" y="0"/>
                  </a:moveTo>
                  <a:lnTo>
                    <a:pt x="496711" y="0"/>
                  </a:lnTo>
                  <a:lnTo>
                    <a:pt x="496711" y="456289"/>
                  </a:lnTo>
                  <a:lnTo>
                    <a:pt x="0" y="456289"/>
                  </a:lnTo>
                  <a:close/>
                </a:path>
              </a:pathLst>
            </a:custGeom>
            <a:solidFill>
              <a:srgbClr val="7181C2"/>
            </a:solidFill>
          </p:spPr>
        </p:sp>
        <p:sp>
          <p:nvSpPr>
            <p:cNvPr name="TextBox 19" id="19"/>
            <p:cNvSpPr txBox="true"/>
            <p:nvPr/>
          </p:nvSpPr>
          <p:spPr>
            <a:xfrm>
              <a:off x="0" y="-47625"/>
              <a:ext cx="496711" cy="50391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800"/>
                </a:lnSpc>
              </a:pPr>
            </a:p>
          </p:txBody>
        </p:sp>
      </p:grpSp>
      <p:grpSp>
        <p:nvGrpSpPr>
          <p:cNvPr name="Group 20" id="20"/>
          <p:cNvGrpSpPr/>
          <p:nvPr/>
        </p:nvGrpSpPr>
        <p:grpSpPr>
          <a:xfrm rot="0">
            <a:off x="1042987" y="1028700"/>
            <a:ext cx="16230600" cy="8229600"/>
            <a:chOff x="0" y="0"/>
            <a:chExt cx="15227280" cy="7720874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15227280" cy="7720874"/>
            </a:xfrm>
            <a:custGeom>
              <a:avLst/>
              <a:gdLst/>
              <a:ahLst/>
              <a:cxnLst/>
              <a:rect r="r" b="b" t="t" l="l"/>
              <a:pathLst>
                <a:path h="7720874" w="15227280">
                  <a:moveTo>
                    <a:pt x="0" y="0"/>
                  </a:moveTo>
                  <a:lnTo>
                    <a:pt x="15227280" y="0"/>
                  </a:lnTo>
                  <a:lnTo>
                    <a:pt x="15227280" y="7720874"/>
                  </a:lnTo>
                  <a:lnTo>
                    <a:pt x="0" y="7720874"/>
                  </a:ln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57150" cap="sq">
              <a:solidFill>
                <a:srgbClr val="303030"/>
              </a:solidFill>
              <a:prstDash val="solid"/>
              <a:miter/>
            </a:ln>
          </p:spPr>
        </p:sp>
        <p:sp>
          <p:nvSpPr>
            <p:cNvPr name="TextBox 22" id="22"/>
            <p:cNvSpPr txBox="true"/>
            <p:nvPr/>
          </p:nvSpPr>
          <p:spPr>
            <a:xfrm>
              <a:off x="0" y="-28575"/>
              <a:ext cx="15227280" cy="7749449"/>
            </a:xfrm>
            <a:prstGeom prst="rect">
              <a:avLst/>
            </a:prstGeom>
          </p:spPr>
          <p:txBody>
            <a:bodyPr anchor="ctr" rtlCol="false" tIns="22850" lIns="22850" bIns="22850" rIns="22850"/>
            <a:lstStyle/>
            <a:p>
              <a:pPr algn="ctr">
                <a:lnSpc>
                  <a:spcPts val="1133"/>
                </a:lnSpc>
              </a:pPr>
            </a:p>
          </p:txBody>
        </p:sp>
      </p:grpSp>
      <p:sp>
        <p:nvSpPr>
          <p:cNvPr name="AutoShape 23" id="23"/>
          <p:cNvSpPr/>
          <p:nvPr/>
        </p:nvSpPr>
        <p:spPr>
          <a:xfrm>
            <a:off x="1028700" y="2761171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4" id="24"/>
          <p:cNvSpPr/>
          <p:nvPr/>
        </p:nvSpPr>
        <p:spPr>
          <a:xfrm>
            <a:off x="9144000" y="1028700"/>
            <a:ext cx="0" cy="822960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5" id="25"/>
          <p:cNvSpPr/>
          <p:nvPr/>
        </p:nvSpPr>
        <p:spPr>
          <a:xfrm>
            <a:off x="9101137" y="5509335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AutoShape 26" id="26"/>
          <p:cNvSpPr/>
          <p:nvPr/>
        </p:nvSpPr>
        <p:spPr>
          <a:xfrm>
            <a:off x="1042988" y="5680785"/>
            <a:ext cx="8115300" cy="0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grpSp>
        <p:nvGrpSpPr>
          <p:cNvPr name="Group 27" id="27"/>
          <p:cNvGrpSpPr/>
          <p:nvPr/>
        </p:nvGrpSpPr>
        <p:grpSpPr>
          <a:xfrm rot="0">
            <a:off x="9439275" y="1479233"/>
            <a:ext cx="463666" cy="473191"/>
            <a:chOff x="0" y="0"/>
            <a:chExt cx="618221" cy="630921"/>
          </a:xfrm>
        </p:grpSpPr>
        <p:grpSp>
          <p:nvGrpSpPr>
            <p:cNvPr name="Group 28" id="28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29" id="2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0" id="3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31" id="31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32" id="32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3" id="33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34" id="34"/>
          <p:cNvGrpSpPr/>
          <p:nvPr/>
        </p:nvGrpSpPr>
        <p:grpSpPr>
          <a:xfrm rot="0">
            <a:off x="1469879" y="3046879"/>
            <a:ext cx="463666" cy="473191"/>
            <a:chOff x="0" y="0"/>
            <a:chExt cx="618221" cy="630921"/>
          </a:xfrm>
        </p:grpSpPr>
        <p:grpSp>
          <p:nvGrpSpPr>
            <p:cNvPr name="Group 35" id="35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36" id="3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37" id="3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38" id="38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39" id="39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0" id="40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41" id="41"/>
          <p:cNvGrpSpPr/>
          <p:nvPr/>
        </p:nvGrpSpPr>
        <p:grpSpPr>
          <a:xfrm rot="0">
            <a:off x="1469879" y="6042477"/>
            <a:ext cx="463666" cy="473191"/>
            <a:chOff x="0" y="0"/>
            <a:chExt cx="618221" cy="630921"/>
          </a:xfrm>
        </p:grpSpPr>
        <p:grpSp>
          <p:nvGrpSpPr>
            <p:cNvPr name="Group 42" id="42"/>
            <p:cNvGrpSpPr/>
            <p:nvPr/>
          </p:nvGrpSpPr>
          <p:grpSpPr>
            <a:xfrm rot="0">
              <a:off x="0" y="76200"/>
              <a:ext cx="554721" cy="554721"/>
              <a:chOff x="0" y="0"/>
              <a:chExt cx="812800" cy="812800"/>
            </a:xfrm>
          </p:grpSpPr>
          <p:sp>
            <p:nvSpPr>
              <p:cNvPr name="Freeform 43" id="43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303030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4" id="44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  <p:grpSp>
          <p:nvGrpSpPr>
            <p:cNvPr name="Group 45" id="45"/>
            <p:cNvGrpSpPr/>
            <p:nvPr/>
          </p:nvGrpSpPr>
          <p:grpSpPr>
            <a:xfrm rot="0">
              <a:off x="63500" y="0"/>
              <a:ext cx="554721" cy="554721"/>
              <a:chOff x="0" y="0"/>
              <a:chExt cx="812800" cy="812800"/>
            </a:xfrm>
          </p:grpSpPr>
          <p:sp>
            <p:nvSpPr>
              <p:cNvPr name="Freeform 46" id="46"/>
              <p:cNvSpPr/>
              <p:nvPr/>
            </p:nvSpPr>
            <p:spPr>
              <a:xfrm flipH="false" flipV="false" rot="0">
                <a:off x="0" y="0"/>
                <a:ext cx="812800" cy="812800"/>
              </a:xfrm>
              <a:custGeom>
                <a:avLst/>
                <a:gdLst/>
                <a:ahLst/>
                <a:cxnLst/>
                <a:rect r="r" b="b" t="t" l="l"/>
                <a:pathLst>
                  <a:path h="812800" w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181C2"/>
              </a:solidFill>
              <a:ln w="57150" cap="sq">
                <a:solidFill>
                  <a:srgbClr val="303030"/>
                </a:solidFill>
                <a:prstDash val="solid"/>
                <a:miter/>
              </a:ln>
            </p:spPr>
          </p:sp>
          <p:sp>
            <p:nvSpPr>
              <p:cNvPr name="TextBox 47" id="47"/>
              <p:cNvSpPr txBox="true"/>
              <p:nvPr/>
            </p:nvSpPr>
            <p:spPr>
              <a:xfrm>
                <a:off x="76200" y="28575"/>
                <a:ext cx="660400" cy="708025"/>
              </a:xfrm>
              <a:prstGeom prst="rect">
                <a:avLst/>
              </a:prstGeom>
            </p:spPr>
            <p:txBody>
              <a:bodyPr anchor="ctr" rtlCol="false" tIns="50800" lIns="50800" bIns="50800" rIns="50800"/>
              <a:lstStyle/>
              <a:p>
                <a:pPr algn="ctr">
                  <a:lnSpc>
                    <a:spcPts val="2800"/>
                  </a:lnSpc>
                </a:pPr>
              </a:p>
            </p:txBody>
          </p:sp>
        </p:grpSp>
      </p:grpSp>
      <p:grpSp>
        <p:nvGrpSpPr>
          <p:cNvPr name="Group 48" id="48"/>
          <p:cNvGrpSpPr/>
          <p:nvPr/>
        </p:nvGrpSpPr>
        <p:grpSpPr>
          <a:xfrm rot="0">
            <a:off x="1247715" y="1285024"/>
            <a:ext cx="1371660" cy="1334801"/>
            <a:chOff x="0" y="0"/>
            <a:chExt cx="1828881" cy="1779734"/>
          </a:xfrm>
        </p:grpSpPr>
        <p:sp>
          <p:nvSpPr>
            <p:cNvPr name="Freeform 49" id="49"/>
            <p:cNvSpPr/>
            <p:nvPr/>
          </p:nvSpPr>
          <p:spPr>
            <a:xfrm flipH="false" flipV="false" rot="0">
              <a:off x="0" y="113508"/>
              <a:ext cx="1742252" cy="1666226"/>
            </a:xfrm>
            <a:custGeom>
              <a:avLst/>
              <a:gdLst/>
              <a:ahLst/>
              <a:cxnLst/>
              <a:rect r="r" b="b" t="t" l="l"/>
              <a:pathLst>
                <a:path h="1666226" w="1742252">
                  <a:moveTo>
                    <a:pt x="0" y="0"/>
                  </a:moveTo>
                  <a:lnTo>
                    <a:pt x="1742252" y="0"/>
                  </a:lnTo>
                  <a:lnTo>
                    <a:pt x="1742252" y="1666226"/>
                  </a:lnTo>
                  <a:lnTo>
                    <a:pt x="0" y="16662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 l="0" t="0" r="0" b="0"/>
              </a:stretch>
            </a:blipFill>
          </p:spPr>
        </p:sp>
        <p:sp>
          <p:nvSpPr>
            <p:cNvPr name="Freeform 50" id="50"/>
            <p:cNvSpPr/>
            <p:nvPr/>
          </p:nvSpPr>
          <p:spPr>
            <a:xfrm flipH="false" flipV="false" rot="0">
              <a:off x="86629" y="0"/>
              <a:ext cx="1742252" cy="1666226"/>
            </a:xfrm>
            <a:custGeom>
              <a:avLst/>
              <a:gdLst/>
              <a:ahLst/>
              <a:cxnLst/>
              <a:rect r="r" b="b" t="t" l="l"/>
              <a:pathLst>
                <a:path h="1666226" w="1742252">
                  <a:moveTo>
                    <a:pt x="0" y="0"/>
                  </a:moveTo>
                  <a:lnTo>
                    <a:pt x="1742252" y="0"/>
                  </a:lnTo>
                  <a:lnTo>
                    <a:pt x="1742252" y="1666226"/>
                  </a:lnTo>
                  <a:lnTo>
                    <a:pt x="0" y="166622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 l="0" t="0" r="0" b="0"/>
              </a:stretch>
            </a:blipFill>
          </p:spPr>
        </p:sp>
      </p:grpSp>
      <p:sp>
        <p:nvSpPr>
          <p:cNvPr name="AutoShape 51" id="51"/>
          <p:cNvSpPr/>
          <p:nvPr/>
        </p:nvSpPr>
        <p:spPr>
          <a:xfrm>
            <a:off x="2914650" y="1028700"/>
            <a:ext cx="0" cy="1703896"/>
          </a:xfrm>
          <a:prstGeom prst="line">
            <a:avLst/>
          </a:prstGeom>
          <a:ln cap="flat" w="57150">
            <a:solidFill>
              <a:srgbClr val="303030"/>
            </a:solidFill>
            <a:prstDash val="solid"/>
            <a:headEnd type="none" len="sm" w="sm"/>
            <a:tailEnd type="none" len="sm" w="sm"/>
          </a:ln>
        </p:spPr>
      </p:sp>
      <p:sp>
        <p:nvSpPr>
          <p:cNvPr name="TextBox 52" id="52"/>
          <p:cNvSpPr txBox="true"/>
          <p:nvPr/>
        </p:nvSpPr>
        <p:spPr>
          <a:xfrm rot="0">
            <a:off x="3546583" y="1485004"/>
            <a:ext cx="4965484" cy="10110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0" indent="0" lvl="0">
              <a:lnSpc>
                <a:spcPts val="3937"/>
              </a:lnSpc>
              <a:spcBef>
                <a:spcPct val="0"/>
              </a:spcBef>
            </a:pPr>
            <a:r>
              <a:rPr lang="en-US" sz="3937" spc="78">
                <a:solidFill>
                  <a:srgbClr val="303030"/>
                </a:solidFill>
                <a:latin typeface="Saira Black"/>
                <a:ea typeface="Saira Black"/>
                <a:cs typeface="Saira Black"/>
                <a:sym typeface="Saira Black"/>
              </a:rPr>
              <a:t>RADIATION DOSE &amp; SAFETY IN PET/CT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1354301" y="3175452"/>
            <a:ext cx="7632537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             Risk: Increased radiation exposure</a:t>
            </a:r>
          </a:p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 compared to standalone PET or CT.</a:t>
            </a:r>
          </a:p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     The additive radiation dose (~10–20 mSv) compared to individual modalities (PET: ~5–7 mSv; CT: ~5–10 mSv)</a:t>
            </a:r>
          </a:p>
          <a:p>
            <a:pPr algn="l">
              <a:lnSpc>
                <a:spcPts val="3600"/>
              </a:lnSpc>
            </a:pPr>
          </a:p>
        </p:txBody>
      </p:sp>
      <p:sp>
        <p:nvSpPr>
          <p:cNvPr name="TextBox 54" id="54"/>
          <p:cNvSpPr txBox="true"/>
          <p:nvPr/>
        </p:nvSpPr>
        <p:spPr>
          <a:xfrm rot="0">
            <a:off x="1354301" y="6020351"/>
            <a:ext cx="7507290" cy="2752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         Dose Optimization Strategies:</a:t>
            </a: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Low-Dose CT Protocols: Used when only attenuation correction is required.</a:t>
            </a: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Reduced FDG Dose with Advanced Detectors.</a:t>
            </a:r>
          </a:p>
          <a:p>
            <a:pPr algn="l" marL="647700" indent="-323850" lvl="1">
              <a:lnSpc>
                <a:spcPts val="36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PET/MRI as Alternative for Pediatrics</a:t>
            </a:r>
            <a:r>
              <a:rPr lang="en-US" b="true" sz="3000">
                <a:solidFill>
                  <a:srgbClr val="000000"/>
                </a:solidFill>
                <a:latin typeface="Asap Semi-Bold"/>
                <a:ea typeface="Asap Semi-Bold"/>
                <a:cs typeface="Asap Semi-Bold"/>
                <a:sym typeface="Asap Semi-Bold"/>
              </a:rPr>
              <a:t>.</a:t>
            </a:r>
          </a:p>
        </p:txBody>
      </p:sp>
      <p:sp>
        <p:nvSpPr>
          <p:cNvPr name="TextBox 55" id="55"/>
          <p:cNvSpPr txBox="true"/>
          <p:nvPr/>
        </p:nvSpPr>
        <p:spPr>
          <a:xfrm rot="0">
            <a:off x="9284400" y="1476713"/>
            <a:ext cx="7805924" cy="3724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Outstanding Benefits:</a:t>
            </a:r>
          </a:p>
          <a:p>
            <a:pPr algn="l" marL="647700" indent="-323850" lvl="1">
              <a:lnSpc>
                <a:spcPts val="4200"/>
              </a:lnSpc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Early detection of metastases and cancer → Alters treatment plans</a:t>
            </a:r>
          </a:p>
          <a:p>
            <a:pPr algn="l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Reduces unnecessary interventions (surgeries, biopsies)</a:t>
            </a:r>
          </a:p>
          <a:p>
            <a:pPr algn="l" marL="647700" indent="-323850" lvl="1">
              <a:lnSpc>
                <a:spcPts val="4200"/>
              </a:lnSpc>
              <a:spcBef>
                <a:spcPct val="0"/>
              </a:spcBef>
              <a:buFont typeface="Arial"/>
              <a:buChar char="•"/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Improves diagnostic accuracy for staging (e.g., lung cancer TNM classification).</a:t>
            </a:r>
          </a:p>
        </p:txBody>
      </p:sp>
      <p:sp>
        <p:nvSpPr>
          <p:cNvPr name="TextBox 56" id="56"/>
          <p:cNvSpPr txBox="true"/>
          <p:nvPr/>
        </p:nvSpPr>
        <p:spPr>
          <a:xfrm rot="0">
            <a:off x="9693479" y="6248951"/>
            <a:ext cx="6987768" cy="2295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600"/>
              </a:lnSpc>
            </a:pPr>
            <a:r>
              <a:rPr lang="en-US" sz="3000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While PET/CT increases radiation exposure, its optimized protocols and substantial clinical value ensure t</a:t>
            </a:r>
            <a:r>
              <a:rPr lang="en-US" sz="3000" b="true">
                <a:solidFill>
                  <a:srgbClr val="000000"/>
                </a:solidFill>
                <a:latin typeface="Asap Bold"/>
                <a:ea typeface="Asap Bold"/>
                <a:cs typeface="Asap Bold"/>
                <a:sym typeface="Asap Bold"/>
              </a:rPr>
              <a:t>he benefits far outweigh the risks</a:t>
            </a:r>
          </a:p>
          <a:p>
            <a:pPr algn="l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sap"/>
                <a:ea typeface="Asap"/>
                <a:cs typeface="Asap"/>
                <a:sym typeface="Asap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DAGwWqT30YE</dc:identifier>
  <dcterms:modified xsi:type="dcterms:W3CDTF">2011-08-01T06:04:30Z</dcterms:modified>
  <cp:revision>1</cp:revision>
  <dc:title>Ha Thi Thuy Linh</dc:title>
</cp:coreProperties>
</file>