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75" r:id="rId3"/>
    <p:sldId id="415" r:id="rId4"/>
    <p:sldId id="413" r:id="rId5"/>
    <p:sldId id="261" r:id="rId6"/>
    <p:sldId id="456" r:id="rId7"/>
    <p:sldId id="458" r:id="rId8"/>
    <p:sldId id="459" r:id="rId9"/>
    <p:sldId id="443" r:id="rId10"/>
    <p:sldId id="452" r:id="rId11"/>
    <p:sldId id="453" r:id="rId12"/>
    <p:sldId id="454" r:id="rId13"/>
    <p:sldId id="451" r:id="rId14"/>
    <p:sldId id="375" r:id="rId15"/>
    <p:sldId id="390" r:id="rId16"/>
    <p:sldId id="408" r:id="rId17"/>
    <p:sldId id="364" r:id="rId18"/>
    <p:sldId id="404" r:id="rId19"/>
    <p:sldId id="405" r:id="rId20"/>
    <p:sldId id="406" r:id="rId21"/>
    <p:sldId id="407" r:id="rId22"/>
    <p:sldId id="457" r:id="rId23"/>
    <p:sldId id="313" r:id="rId24"/>
    <p:sldId id="444" r:id="rId25"/>
    <p:sldId id="445" r:id="rId26"/>
    <p:sldId id="446" r:id="rId27"/>
    <p:sldId id="447" r:id="rId28"/>
    <p:sldId id="440" r:id="rId29"/>
    <p:sldId id="436" r:id="rId30"/>
    <p:sldId id="437" r:id="rId31"/>
    <p:sldId id="438" r:id="rId32"/>
    <p:sldId id="439" r:id="rId33"/>
    <p:sldId id="450" r:id="rId34"/>
    <p:sldId id="266" r:id="rId35"/>
    <p:sldId id="323" r:id="rId36"/>
    <p:sldId id="300" r:id="rId37"/>
    <p:sldId id="386" r:id="rId38"/>
    <p:sldId id="303" r:id="rId39"/>
    <p:sldId id="301" r:id="rId40"/>
    <p:sldId id="403" r:id="rId41"/>
    <p:sldId id="274" r:id="rId42"/>
    <p:sldId id="344" r:id="rId43"/>
    <p:sldId id="291" r:id="rId44"/>
    <p:sldId id="292" r:id="rId45"/>
    <p:sldId id="299" r:id="rId46"/>
    <p:sldId id="282" r:id="rId47"/>
    <p:sldId id="298" r:id="rId48"/>
    <p:sldId id="297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9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D8E66-31B7-4885-B2F3-55678F1B91C5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72AC1-D720-4AD6-B6C0-309FBF68D1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4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088DF-B1A2-4D52-D88E-122810A78B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CCC5B3-ECAD-7113-7CE4-06810CDA1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62175-2A97-6316-CBBD-243B3DC3F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6352C-259C-A295-BCE2-45C164815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CA1EE-A7F9-ADA3-0061-22002E449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7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8B6A5-6EA1-D545-5596-89D2FD3B6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FCA0E3-4D82-8AE2-9568-42B59D27B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310EF-BDED-79F4-BE16-AE42E560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4DAE5-FD9F-E018-14A1-2BA97A47D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379CA-FABC-08AD-0CEB-B36A37A8B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09983B-53AD-6B1C-A5F3-33A1388CE0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5A57F2-A850-D5A4-D618-63AC2E57FD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738C0-9B4D-0101-752C-408D1B8D2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DEE0B-14B2-DC63-489C-1BCA8D902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E7AD0-9B2B-6E54-B450-AA35D4BD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0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FF3BB-F80D-D559-D706-8B276EC89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B7B51-E0D1-3A39-1303-D5AB5FABB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51493-9CFD-1189-3AFC-A4191053D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E7C44-0BC3-29E3-C05F-89EBA8ECA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8B2E8-61A7-4AEA-DC4C-974F754CC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76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53ED0-368D-4CD4-5279-678D8AD27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316C4-199E-8BC4-60C3-5A3427D75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38142-A6B2-D4CA-AB29-F72D7FFA8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C7279-3D19-6FD9-C0B9-3F1FDE2B0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EC3FD-94B8-219E-C38E-F00B2558A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7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99052-3313-CA36-D11A-514BB8679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C3912-379A-517E-2D1B-4813C5FF05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748749-8F60-B775-9E73-49C13B36F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EC5533-EF5F-9E3D-B479-57E18C57C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B14F41-9D63-EC62-CBD2-FC432DFCD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AA73F1-98F0-031D-613E-0FF752F1C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36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06018-E74A-B4C6-62C8-6704E3F7C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F2C8D-A000-DB56-662F-F381501C2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45BF34-3E4C-5B05-6F6A-05331F1F1B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CAC1C0-53B8-38FC-4EE2-9BD205B6D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483FDA-D479-B8F4-0B6A-FF696B3675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F3ABF6-F94A-57F4-4EFF-E7FF17A4A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6B0266-5E8B-6CC8-F70A-47885ECC8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301520-6BA9-1DB1-E2CE-480B84C0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06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CD30-F9EE-B9D6-1D40-55F4F133C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7D6F7-1568-CC15-7ECD-78AE1862C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FCB0AE-BA00-15D8-D575-5E40F8FA5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739129-3A17-3774-1D54-19C53B5E6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4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7F293D-5953-7177-3050-8B40E2CD7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DD72E0-730F-1B47-44D7-D83DF2E9E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A9EE0-A900-0DE0-FA3D-7249E258E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8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A415-CDAA-6059-78F7-F433DB037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68AC5-75D3-7666-DA78-B9CAC0517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4FBE4A-89B3-826A-EFF1-3450D1295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04E4D-BC3B-1B7A-6E12-45C73A114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6369F-5137-7766-53F7-18AFD984C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47313-5B35-C6C2-5775-EE12D3A13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76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F239E-B112-AEEB-A40E-562673F9B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D48D45-BD76-087E-60E5-3B9BA063C2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9238E-0EAA-01CC-C910-CE7268349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D2B0D7-B3C2-B63D-397D-66B498F81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D77E9-A833-ACB1-6399-56685A860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3687FF-6043-D794-07D8-26B5CFD4B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3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E49048-099A-1DAE-2F99-6845C5E8B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B8E24-3CA2-22AE-463D-B06A664E6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4C9B3-5F37-4F42-EFE0-39C8B9B01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73A35-3AEF-3810-AEF9-8D31CC9A2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2A573-4487-5C86-1B23-3A5D875E4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91C05-B4CB-463F-BFCB-703BBD17F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98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4E37431-20F0-4DD6-84A9-ED2B64494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E98B72-66C6-4AB4-AF0D-BA830DE86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7EAFC6-733F-403D-BB4D-05A3A2874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7A36730-4CB0-4F61-AD11-A44C97658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9C79E1-F916-4929-A4F3-DE763D4BFA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67334AB-16BD-4EC7-8C6B-4B51716009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68E322-4387-7C88-5B58-E256691506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042" y="891652"/>
            <a:ext cx="4412021" cy="3030724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Probing String-Modified Gravity in Neutron Stars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0D2A68-8F5C-95E9-E68C-604F2E56FE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791" y="4745317"/>
            <a:ext cx="4126272" cy="1375145"/>
          </a:xfrm>
        </p:spPr>
        <p:txBody>
          <a:bodyPr>
            <a:normAutofit/>
          </a:bodyPr>
          <a:lstStyle/>
          <a:p>
            <a:pPr algn="r"/>
            <a:r>
              <a:rPr lang="en-US" sz="1500" dirty="0">
                <a:solidFill>
                  <a:srgbClr val="FFFFFF"/>
                </a:solidFill>
              </a:rPr>
              <a:t>Tatsuya Daniel</a:t>
            </a:r>
          </a:p>
          <a:p>
            <a:pPr algn="r"/>
            <a:r>
              <a:rPr lang="en-US" sz="1500" dirty="0">
                <a:solidFill>
                  <a:srgbClr val="FFFFFF"/>
                </a:solidFill>
              </a:rPr>
              <a:t>Brown Theoretical Physics Center</a:t>
            </a:r>
          </a:p>
          <a:p>
            <a:pPr algn="r"/>
            <a:r>
              <a:rPr lang="en-US" sz="1500" dirty="0">
                <a:solidFill>
                  <a:srgbClr val="FFFFFF"/>
                </a:solidFill>
              </a:rPr>
              <a:t>Department of Physics, Brown University</a:t>
            </a:r>
          </a:p>
          <a:p>
            <a:pPr algn="r"/>
            <a:r>
              <a:rPr lang="en-US" sz="1500" dirty="0">
                <a:solidFill>
                  <a:srgbClr val="FFFFFF"/>
                </a:solidFill>
              </a:rPr>
              <a:t>PASCOS 2023</a:t>
            </a:r>
          </a:p>
        </p:txBody>
      </p:sp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F9EF9A12-4CE8-15FA-518B-1A0A71C17B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525" y="457199"/>
            <a:ext cx="5073270" cy="589915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212AE-45E3-63EF-535E-8534B15AA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CA91C05-B4CB-463F-BFCB-703BBD17F5D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8C6B50-4E37-D1A2-A6F9-1638F43AD009}"/>
              </a:ext>
            </a:extLst>
          </p:cNvPr>
          <p:cNvSpPr txBox="1"/>
          <p:nvPr/>
        </p:nvSpPr>
        <p:spPr>
          <a:xfrm>
            <a:off x="1798364" y="6025972"/>
            <a:ext cx="3477170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Collaborators: </a:t>
            </a:r>
          </a:p>
          <a:p>
            <a:r>
              <a:rPr lang="en-US" sz="1500" dirty="0">
                <a:solidFill>
                  <a:srgbClr val="FF0000"/>
                </a:solidFill>
              </a:rPr>
              <a:t>Prof. Stephon Alexander, Brown University</a:t>
            </a:r>
          </a:p>
          <a:p>
            <a:r>
              <a:rPr lang="en-US" sz="1500" dirty="0">
                <a:solidFill>
                  <a:srgbClr val="FF0000"/>
                </a:solidFill>
              </a:rPr>
              <a:t>Prof. Kent Yagi, University of Virginia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546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9389C-A01E-512C-872F-82DFC845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DCS + EDGB GRAVITY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736FB-AA5A-43BE-95FB-CA0E11273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New: Dynamical </a:t>
            </a:r>
            <a:r>
              <a:rPr lang="en-US" dirty="0" err="1"/>
              <a:t>Chern</a:t>
            </a:r>
            <a:r>
              <a:rPr lang="en-US" dirty="0"/>
              <a:t>-Simons gravity (</a:t>
            </a:r>
            <a:r>
              <a:rPr lang="en-US" dirty="0" err="1"/>
              <a:t>dCS</a:t>
            </a:r>
            <a:r>
              <a:rPr lang="en-US" dirty="0"/>
              <a:t>) and Einstein-</a:t>
            </a:r>
            <a:r>
              <a:rPr lang="en-US" dirty="0" err="1"/>
              <a:t>dilaton</a:t>
            </a:r>
            <a:r>
              <a:rPr lang="en-US" dirty="0"/>
              <a:t>-Gauss-Bonnet gravity (</a:t>
            </a:r>
            <a:r>
              <a:rPr lang="en-US" dirty="0" err="1"/>
              <a:t>EdGB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9CB67F5A-9BEA-F551-ABEA-66C307B922A8}"/>
              </a:ext>
            </a:extLst>
          </p:cNvPr>
          <p:cNvSpPr/>
          <p:nvPr/>
        </p:nvSpPr>
        <p:spPr>
          <a:xfrm rot="16200000">
            <a:off x="7047519" y="3319109"/>
            <a:ext cx="312403" cy="637671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BAF246CF-75E2-A917-EBF3-7551EAE7898E}"/>
              </a:ext>
            </a:extLst>
          </p:cNvPr>
          <p:cNvSpPr/>
          <p:nvPr/>
        </p:nvSpPr>
        <p:spPr>
          <a:xfrm rot="16200000">
            <a:off x="8375031" y="2953289"/>
            <a:ext cx="312404" cy="145582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F4BC1E-7DA7-58EA-7678-EB8EB30CEA8F}"/>
              </a:ext>
            </a:extLst>
          </p:cNvPr>
          <p:cNvSpPr txBox="1"/>
          <p:nvPr/>
        </p:nvSpPr>
        <p:spPr>
          <a:xfrm>
            <a:off x="6860613" y="3807146"/>
            <a:ext cx="68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EdGB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4BCEAD-1CC0-A944-0E90-94111FB523E0}"/>
              </a:ext>
            </a:extLst>
          </p:cNvPr>
          <p:cNvSpPr txBox="1"/>
          <p:nvPr/>
        </p:nvSpPr>
        <p:spPr>
          <a:xfrm>
            <a:off x="8265781" y="38219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dCS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FE1AC1B-D736-908A-A56E-3899ED4FF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EC6F4-2D57-E912-B5E7-8CBFB8411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16E77-2118-E3A3-B4C0-2B5F21D22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2B29EA6-6A7E-F3C3-0D30-B356144576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6" r="1" b="50000"/>
          <a:stretch/>
        </p:blipFill>
        <p:spPr>
          <a:xfrm>
            <a:off x="1013218" y="2767094"/>
            <a:ext cx="9644403" cy="701648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ECD703F7-F820-0481-1166-707861B86D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" t="47788" r="74402" b="1"/>
          <a:stretch/>
        </p:blipFill>
        <p:spPr>
          <a:xfrm>
            <a:off x="1014302" y="3592932"/>
            <a:ext cx="2266226" cy="73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141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9389C-A01E-512C-872F-82DFC845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DCS + EDGB GRAVITY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736FB-AA5A-43BE-95FB-CA0E11273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New: Dynamical </a:t>
            </a:r>
            <a:r>
              <a:rPr lang="en-US" dirty="0" err="1"/>
              <a:t>Chern</a:t>
            </a:r>
            <a:r>
              <a:rPr lang="en-US" dirty="0"/>
              <a:t>-Simons gravity (</a:t>
            </a:r>
            <a:r>
              <a:rPr lang="en-US" dirty="0" err="1"/>
              <a:t>dCS</a:t>
            </a:r>
            <a:r>
              <a:rPr lang="en-US" dirty="0"/>
              <a:t>) and Einstein-</a:t>
            </a:r>
            <a:r>
              <a:rPr lang="en-US" dirty="0" err="1"/>
              <a:t>dilaton</a:t>
            </a:r>
            <a:r>
              <a:rPr lang="en-US" dirty="0"/>
              <a:t>-Gauss-Bonnet gravity (</a:t>
            </a:r>
            <a:r>
              <a:rPr lang="en-US" dirty="0" err="1"/>
              <a:t>EdGB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Can we derive observational constraints?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9CB67F5A-9BEA-F551-ABEA-66C307B922A8}"/>
              </a:ext>
            </a:extLst>
          </p:cNvPr>
          <p:cNvSpPr/>
          <p:nvPr/>
        </p:nvSpPr>
        <p:spPr>
          <a:xfrm rot="16200000">
            <a:off x="7047519" y="3319109"/>
            <a:ext cx="312403" cy="637671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BAF246CF-75E2-A917-EBF3-7551EAE7898E}"/>
              </a:ext>
            </a:extLst>
          </p:cNvPr>
          <p:cNvSpPr/>
          <p:nvPr/>
        </p:nvSpPr>
        <p:spPr>
          <a:xfrm rot="16200000">
            <a:off x="8375031" y="2953289"/>
            <a:ext cx="312404" cy="145582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F4BC1E-7DA7-58EA-7678-EB8EB30CEA8F}"/>
              </a:ext>
            </a:extLst>
          </p:cNvPr>
          <p:cNvSpPr txBox="1"/>
          <p:nvPr/>
        </p:nvSpPr>
        <p:spPr>
          <a:xfrm>
            <a:off x="6860613" y="3807146"/>
            <a:ext cx="68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EdGB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4BCEAD-1CC0-A944-0E90-94111FB523E0}"/>
              </a:ext>
            </a:extLst>
          </p:cNvPr>
          <p:cNvSpPr txBox="1"/>
          <p:nvPr/>
        </p:nvSpPr>
        <p:spPr>
          <a:xfrm>
            <a:off x="8265781" y="38219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dCS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FE1AC1B-D736-908A-A56E-3899ED4FF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EC6F4-2D57-E912-B5E7-8CBFB8411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16E77-2118-E3A3-B4C0-2B5F21D22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2B29EA6-6A7E-F3C3-0D30-B356144576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6" r="1" b="50000"/>
          <a:stretch/>
        </p:blipFill>
        <p:spPr>
          <a:xfrm>
            <a:off x="1013218" y="2767094"/>
            <a:ext cx="9644403" cy="701648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ECD703F7-F820-0481-1166-707861B86D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" t="47788" r="74402" b="1"/>
          <a:stretch/>
        </p:blipFill>
        <p:spPr>
          <a:xfrm>
            <a:off x="1014302" y="3592932"/>
            <a:ext cx="2266226" cy="73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799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9389C-A01E-512C-872F-82DFC845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DCS + EDGB GRAVITY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736FB-AA5A-43BE-95FB-CA0E11273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New: Dynamical </a:t>
            </a:r>
            <a:r>
              <a:rPr lang="en-US" dirty="0" err="1"/>
              <a:t>Chern</a:t>
            </a:r>
            <a:r>
              <a:rPr lang="en-US" dirty="0"/>
              <a:t>-Simons gravity (</a:t>
            </a:r>
            <a:r>
              <a:rPr lang="en-US" dirty="0" err="1"/>
              <a:t>dCS</a:t>
            </a:r>
            <a:r>
              <a:rPr lang="en-US" dirty="0"/>
              <a:t>) and Einstein-</a:t>
            </a:r>
            <a:r>
              <a:rPr lang="en-US" dirty="0" err="1"/>
              <a:t>dilaton</a:t>
            </a:r>
            <a:r>
              <a:rPr lang="en-US" dirty="0"/>
              <a:t>-Gauss-Bonnet gravity (</a:t>
            </a:r>
            <a:r>
              <a:rPr lang="en-US" dirty="0" err="1"/>
              <a:t>EdGB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Can we derive observational constraints?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9CB67F5A-9BEA-F551-ABEA-66C307B922A8}"/>
              </a:ext>
            </a:extLst>
          </p:cNvPr>
          <p:cNvSpPr/>
          <p:nvPr/>
        </p:nvSpPr>
        <p:spPr>
          <a:xfrm rot="16200000">
            <a:off x="7047519" y="3319109"/>
            <a:ext cx="312403" cy="637671"/>
          </a:xfrm>
          <a:prstGeom prst="leftBrace">
            <a:avLst>
              <a:gd name="adj1" fmla="val 8333"/>
              <a:gd name="adj2" fmla="val 490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BAF246CF-75E2-A917-EBF3-7551EAE7898E}"/>
              </a:ext>
            </a:extLst>
          </p:cNvPr>
          <p:cNvSpPr/>
          <p:nvPr/>
        </p:nvSpPr>
        <p:spPr>
          <a:xfrm rot="16200000">
            <a:off x="8375031" y="2953289"/>
            <a:ext cx="312404" cy="145582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F4BC1E-7DA7-58EA-7678-EB8EB30CEA8F}"/>
              </a:ext>
            </a:extLst>
          </p:cNvPr>
          <p:cNvSpPr txBox="1"/>
          <p:nvPr/>
        </p:nvSpPr>
        <p:spPr>
          <a:xfrm>
            <a:off x="6860613" y="3807146"/>
            <a:ext cx="68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EdGB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4BCEAD-1CC0-A944-0E90-94111FB523E0}"/>
              </a:ext>
            </a:extLst>
          </p:cNvPr>
          <p:cNvSpPr txBox="1"/>
          <p:nvPr/>
        </p:nvSpPr>
        <p:spPr>
          <a:xfrm>
            <a:off x="8265781" y="38219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dCS</a:t>
            </a:r>
            <a:endParaRPr lang="en-US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6E497C23-4915-BF59-C926-DFD56D8D8B18}"/>
              </a:ext>
            </a:extLst>
          </p:cNvPr>
          <p:cNvSpPr/>
          <p:nvPr/>
        </p:nvSpPr>
        <p:spPr>
          <a:xfrm>
            <a:off x="3637118" y="5232377"/>
            <a:ext cx="2553077" cy="115142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Field and TOV equations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A4B7E2C-43F9-40CA-ABD3-3566E693D980}"/>
              </a:ext>
            </a:extLst>
          </p:cNvPr>
          <p:cNvSpPr/>
          <p:nvPr/>
        </p:nvSpPr>
        <p:spPr>
          <a:xfrm>
            <a:off x="6246018" y="5231644"/>
            <a:ext cx="2553077" cy="115142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 TOV numerically</a:t>
            </a:r>
          </a:p>
          <a:p>
            <a:pPr algn="ctr"/>
            <a:r>
              <a:rPr lang="en-US" dirty="0"/>
              <a:t>(current progress)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50871C6-BA1F-D195-968F-B1305B07EF9D}"/>
              </a:ext>
            </a:extLst>
          </p:cNvPr>
          <p:cNvSpPr/>
          <p:nvPr/>
        </p:nvSpPr>
        <p:spPr>
          <a:xfrm>
            <a:off x="989032" y="5217342"/>
            <a:ext cx="2553077" cy="115142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Transform action from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Jordan to Einstein frame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68D970-E443-D145-49A7-A319087D3688}"/>
              </a:ext>
            </a:extLst>
          </p:cNvPr>
          <p:cNvSpPr/>
          <p:nvPr/>
        </p:nvSpPr>
        <p:spPr>
          <a:xfrm>
            <a:off x="8910740" y="5231644"/>
            <a:ext cx="1978271" cy="13289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Observe modifications to mass-radius relation, universal relations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FE1AC1B-D736-908A-A56E-3899ED4FF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EC6F4-2D57-E912-B5E7-8CBFB8411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16E77-2118-E3A3-B4C0-2B5F21D22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2B29EA6-6A7E-F3C3-0D30-B356144576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6" r="1" b="50000"/>
          <a:stretch/>
        </p:blipFill>
        <p:spPr>
          <a:xfrm>
            <a:off x="1013218" y="2767094"/>
            <a:ext cx="9644403" cy="701648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ECD703F7-F820-0481-1166-707861B86D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" t="47788" r="74402" b="1"/>
          <a:stretch/>
        </p:blipFill>
        <p:spPr>
          <a:xfrm>
            <a:off x="1014302" y="3592932"/>
            <a:ext cx="2266226" cy="73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530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777A9-6C00-6846-554E-27E58E81F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FIELD EQUATIONS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5DD507-ACB8-FB23-F405-2A916632F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D254DF-ADFF-06A8-1800-8EACCE111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338037-64D4-0B31-80DB-61C00050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211925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777A9-6C00-6846-554E-27E58E81F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FIELD EQUATIONS</a:t>
            </a:r>
          </a:p>
        </p:txBody>
      </p:sp>
      <p:pic>
        <p:nvPicPr>
          <p:cNvPr id="9" name="Content Placeholder 8" descr="Text, letter&#10;&#10;Description automatically generated">
            <a:extLst>
              <a:ext uri="{FF2B5EF4-FFF2-40B4-BE49-F238E27FC236}">
                <a16:creationId xmlns:a16="http://schemas.microsoft.com/office/drawing/2014/main" id="{87886637-B472-F94A-CFE6-5BB055966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196" y="1569313"/>
            <a:ext cx="8823608" cy="2882164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5DD507-ACB8-FB23-F405-2A916632F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6" name="Minus Sign 5">
            <a:extLst>
              <a:ext uri="{FF2B5EF4-FFF2-40B4-BE49-F238E27FC236}">
                <a16:creationId xmlns:a16="http://schemas.microsoft.com/office/drawing/2014/main" id="{E046F555-EFD5-3934-F2DF-FE05F293E14C}"/>
              </a:ext>
            </a:extLst>
          </p:cNvPr>
          <p:cNvSpPr/>
          <p:nvPr/>
        </p:nvSpPr>
        <p:spPr>
          <a:xfrm rot="5400000">
            <a:off x="-330547" y="2801343"/>
            <a:ext cx="4029485" cy="41810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inus Sign 7">
            <a:extLst>
              <a:ext uri="{FF2B5EF4-FFF2-40B4-BE49-F238E27FC236}">
                <a16:creationId xmlns:a16="http://schemas.microsoft.com/office/drawing/2014/main" id="{3160A724-3D8B-8867-F451-412F69AD31CE}"/>
              </a:ext>
            </a:extLst>
          </p:cNvPr>
          <p:cNvSpPr/>
          <p:nvPr/>
        </p:nvSpPr>
        <p:spPr>
          <a:xfrm>
            <a:off x="0" y="1363493"/>
            <a:ext cx="12344400" cy="41810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inus Sign 12">
            <a:extLst>
              <a:ext uri="{FF2B5EF4-FFF2-40B4-BE49-F238E27FC236}">
                <a16:creationId xmlns:a16="http://schemas.microsoft.com/office/drawing/2014/main" id="{254CF025-FEE6-66A1-6863-762CCAE76261}"/>
              </a:ext>
            </a:extLst>
          </p:cNvPr>
          <p:cNvSpPr/>
          <p:nvPr/>
        </p:nvSpPr>
        <p:spPr>
          <a:xfrm rot="5400000">
            <a:off x="8596855" y="2826976"/>
            <a:ext cx="4080754" cy="41810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inus Sign 15">
            <a:extLst>
              <a:ext uri="{FF2B5EF4-FFF2-40B4-BE49-F238E27FC236}">
                <a16:creationId xmlns:a16="http://schemas.microsoft.com/office/drawing/2014/main" id="{197CDF8B-D15C-8A4B-9F58-EE89414B4C4E}"/>
              </a:ext>
            </a:extLst>
          </p:cNvPr>
          <p:cNvSpPr/>
          <p:nvPr/>
        </p:nvSpPr>
        <p:spPr>
          <a:xfrm>
            <a:off x="0" y="4320203"/>
            <a:ext cx="12269037" cy="41810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D254DF-ADFF-06A8-1800-8EACCE111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338037-64D4-0B31-80DB-61C00050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196152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777A9-6C00-6846-554E-27E58E81F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FIELD EQUATIONS</a:t>
            </a:r>
          </a:p>
        </p:txBody>
      </p:sp>
      <p:pic>
        <p:nvPicPr>
          <p:cNvPr id="9" name="Content Placeholder 8" descr="Text, letter&#10;&#10;Description automatically generated">
            <a:extLst>
              <a:ext uri="{FF2B5EF4-FFF2-40B4-BE49-F238E27FC236}">
                <a16:creationId xmlns:a16="http://schemas.microsoft.com/office/drawing/2014/main" id="{87886637-B472-F94A-CFE6-5BB055966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196" y="1569313"/>
            <a:ext cx="8823608" cy="2882164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98EB49-2546-B252-C4F4-11F1E18BDE4A}"/>
              </a:ext>
            </a:extLst>
          </p:cNvPr>
          <p:cNvSpPr txBox="1"/>
          <p:nvPr/>
        </p:nvSpPr>
        <p:spPr>
          <a:xfrm>
            <a:off x="2323336" y="5238331"/>
            <a:ext cx="77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</a:t>
            </a:r>
          </a:p>
        </p:txBody>
      </p:sp>
      <p:pic>
        <p:nvPicPr>
          <p:cNvPr id="15" name="Picture 14" descr="Text, letter&#10;&#10;Description automatically generated">
            <a:extLst>
              <a:ext uri="{FF2B5EF4-FFF2-40B4-BE49-F238E27FC236}">
                <a16:creationId xmlns:a16="http://schemas.microsoft.com/office/drawing/2014/main" id="{CB5013E9-1E62-2808-4E6E-EFF6E4C315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35" r="49213"/>
          <a:stretch/>
        </p:blipFill>
        <p:spPr>
          <a:xfrm>
            <a:off x="3532997" y="4657297"/>
            <a:ext cx="4783316" cy="190073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5DD507-ACB8-FB23-F405-2A916632F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6" name="Minus Sign 5">
            <a:extLst>
              <a:ext uri="{FF2B5EF4-FFF2-40B4-BE49-F238E27FC236}">
                <a16:creationId xmlns:a16="http://schemas.microsoft.com/office/drawing/2014/main" id="{E046F555-EFD5-3934-F2DF-FE05F293E14C}"/>
              </a:ext>
            </a:extLst>
          </p:cNvPr>
          <p:cNvSpPr/>
          <p:nvPr/>
        </p:nvSpPr>
        <p:spPr>
          <a:xfrm rot="5400000">
            <a:off x="-330547" y="2801343"/>
            <a:ext cx="4029485" cy="41810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inus Sign 7">
            <a:extLst>
              <a:ext uri="{FF2B5EF4-FFF2-40B4-BE49-F238E27FC236}">
                <a16:creationId xmlns:a16="http://schemas.microsoft.com/office/drawing/2014/main" id="{3160A724-3D8B-8867-F451-412F69AD31CE}"/>
              </a:ext>
            </a:extLst>
          </p:cNvPr>
          <p:cNvSpPr/>
          <p:nvPr/>
        </p:nvSpPr>
        <p:spPr>
          <a:xfrm>
            <a:off x="0" y="1363493"/>
            <a:ext cx="12344400" cy="41810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inus Sign 12">
            <a:extLst>
              <a:ext uri="{FF2B5EF4-FFF2-40B4-BE49-F238E27FC236}">
                <a16:creationId xmlns:a16="http://schemas.microsoft.com/office/drawing/2014/main" id="{254CF025-FEE6-66A1-6863-762CCAE76261}"/>
              </a:ext>
            </a:extLst>
          </p:cNvPr>
          <p:cNvSpPr/>
          <p:nvPr/>
        </p:nvSpPr>
        <p:spPr>
          <a:xfrm rot="5400000">
            <a:off x="8596855" y="2826976"/>
            <a:ext cx="4080754" cy="41810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inus Sign 15">
            <a:extLst>
              <a:ext uri="{FF2B5EF4-FFF2-40B4-BE49-F238E27FC236}">
                <a16:creationId xmlns:a16="http://schemas.microsoft.com/office/drawing/2014/main" id="{197CDF8B-D15C-8A4B-9F58-EE89414B4C4E}"/>
              </a:ext>
            </a:extLst>
          </p:cNvPr>
          <p:cNvSpPr/>
          <p:nvPr/>
        </p:nvSpPr>
        <p:spPr>
          <a:xfrm>
            <a:off x="0" y="4320203"/>
            <a:ext cx="12269037" cy="41810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D7774-45A7-874A-3BAF-D9EFB0D31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629DBF2-44AC-37D2-E7D0-2D268089D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538246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C526C-5258-619C-4969-3B94C6A5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SOLVING TOV EQUATIONS: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2738B-4B12-0F1E-1F59-4403EAA9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B11E98-1D98-6A11-F374-4FADBBA49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A2959-0C41-C6EB-95F8-0D76357FC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536168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C526C-5258-619C-4969-3B94C6A5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SOLVING TOV EQUATIONS: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2738B-4B12-0F1E-1F59-4403EAA9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08C15C-1A8E-DF77-7585-953BA4C4A588}"/>
              </a:ext>
            </a:extLst>
          </p:cNvPr>
          <p:cNvSpPr/>
          <p:nvPr/>
        </p:nvSpPr>
        <p:spPr>
          <a:xfrm>
            <a:off x="178239" y="1831786"/>
            <a:ext cx="3268301" cy="159721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Impose initial conditions for mass, pressure and scalar field central values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FD83F14-60A8-5CD7-BE20-A9F6EB9B4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97A286-C803-43C0-EC1F-5B6A27EB0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1128144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C526C-5258-619C-4969-3B94C6A5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SOLVING TOV EQUATIONS: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2738B-4B12-0F1E-1F59-4403EAA9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08C15C-1A8E-DF77-7585-953BA4C4A588}"/>
              </a:ext>
            </a:extLst>
          </p:cNvPr>
          <p:cNvSpPr/>
          <p:nvPr/>
        </p:nvSpPr>
        <p:spPr>
          <a:xfrm>
            <a:off x="178239" y="1831786"/>
            <a:ext cx="3268301" cy="159721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Impose initial conditions for mass, pressure and scalar field central values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F16B7D9-1D16-9DC8-AC4F-34B15A112F73}"/>
              </a:ext>
            </a:extLst>
          </p:cNvPr>
          <p:cNvSpPr/>
          <p:nvPr/>
        </p:nvSpPr>
        <p:spPr>
          <a:xfrm>
            <a:off x="4188783" y="2092231"/>
            <a:ext cx="1884912" cy="12226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Choice of (</a:t>
            </a:r>
            <a:r>
              <a:rPr lang="el-GR" dirty="0"/>
              <a:t>α</a:t>
            </a:r>
            <a:r>
              <a:rPr lang="en-US" baseline="-25000" dirty="0"/>
              <a:t>0</a:t>
            </a:r>
            <a:r>
              <a:rPr lang="en-US" dirty="0"/>
              <a:t>, </a:t>
            </a:r>
            <a:r>
              <a:rPr lang="el-GR" dirty="0"/>
              <a:t>β</a:t>
            </a:r>
            <a:r>
              <a:rPr lang="en-US" baseline="-25000" dirty="0"/>
              <a:t>0</a:t>
            </a:r>
            <a:r>
              <a:rPr lang="en-US" dirty="0"/>
              <a:t>)  and an </a:t>
            </a:r>
            <a:r>
              <a:rPr lang="en-US" dirty="0" err="1"/>
              <a:t>EoS</a:t>
            </a:r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D62AA87-2491-29B8-65A7-C531B41F17E2}"/>
              </a:ext>
            </a:extLst>
          </p:cNvPr>
          <p:cNvSpPr/>
          <p:nvPr/>
        </p:nvSpPr>
        <p:spPr>
          <a:xfrm>
            <a:off x="3499642" y="2542793"/>
            <a:ext cx="661834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0975CB6-7053-672B-50A4-0336867A0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929645-44F1-F06D-0BCE-0318E9B24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282209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C526C-5258-619C-4969-3B94C6A5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SOLVING TOV EQUATIONS: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2738B-4B12-0F1E-1F59-4403EAA9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08C15C-1A8E-DF77-7585-953BA4C4A588}"/>
              </a:ext>
            </a:extLst>
          </p:cNvPr>
          <p:cNvSpPr/>
          <p:nvPr/>
        </p:nvSpPr>
        <p:spPr>
          <a:xfrm>
            <a:off x="178239" y="1831786"/>
            <a:ext cx="3268301" cy="159721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Impose initial conditions for mass, pressure and scalar field central values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F16B7D9-1D16-9DC8-AC4F-34B15A112F73}"/>
              </a:ext>
            </a:extLst>
          </p:cNvPr>
          <p:cNvSpPr/>
          <p:nvPr/>
        </p:nvSpPr>
        <p:spPr>
          <a:xfrm>
            <a:off x="4188783" y="2092231"/>
            <a:ext cx="1884912" cy="12226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Choice of (</a:t>
            </a:r>
            <a:r>
              <a:rPr lang="el-GR" dirty="0"/>
              <a:t>α</a:t>
            </a:r>
            <a:r>
              <a:rPr lang="en-US" baseline="-25000" dirty="0"/>
              <a:t>0</a:t>
            </a:r>
            <a:r>
              <a:rPr lang="en-US" dirty="0"/>
              <a:t>, </a:t>
            </a:r>
            <a:r>
              <a:rPr lang="el-GR" dirty="0"/>
              <a:t>β</a:t>
            </a:r>
            <a:r>
              <a:rPr lang="en-US" baseline="-25000" dirty="0"/>
              <a:t>0</a:t>
            </a:r>
            <a:r>
              <a:rPr lang="en-US" dirty="0"/>
              <a:t>)  and an </a:t>
            </a:r>
            <a:r>
              <a:rPr lang="en-US" dirty="0" err="1"/>
              <a:t>EoS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E3E2341-3970-CBD7-E268-A63C5888D776}"/>
              </a:ext>
            </a:extLst>
          </p:cNvPr>
          <p:cNvSpPr/>
          <p:nvPr/>
        </p:nvSpPr>
        <p:spPr>
          <a:xfrm>
            <a:off x="6790143" y="1978135"/>
            <a:ext cx="2080034" cy="145086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 TOV equations numerically. Stellar radius given by P(R) = 0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D62AA87-2491-29B8-65A7-C531B41F17E2}"/>
              </a:ext>
            </a:extLst>
          </p:cNvPr>
          <p:cNvSpPr/>
          <p:nvPr/>
        </p:nvSpPr>
        <p:spPr>
          <a:xfrm>
            <a:off x="3499642" y="2542793"/>
            <a:ext cx="661834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C5E7E2E-EF02-46D5-3EF3-938CEB04B811}"/>
              </a:ext>
            </a:extLst>
          </p:cNvPr>
          <p:cNvSpPr/>
          <p:nvPr/>
        </p:nvSpPr>
        <p:spPr>
          <a:xfrm>
            <a:off x="6118307" y="2542793"/>
            <a:ext cx="661834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509E69-3AA7-36A5-A801-2D5185817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65B3DA6-35F0-3F91-BFD6-B1677578F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2803138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E4591-161B-B7A9-2F32-7EAE8D91D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28F69-1630-726B-FFF2-F3465378E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  <a:p>
            <a:pPr lvl="1"/>
            <a:r>
              <a:rPr lang="en-US" dirty="0"/>
              <a:t>Strong gravity regime</a:t>
            </a:r>
          </a:p>
          <a:p>
            <a:pPr lvl="1"/>
            <a:r>
              <a:rPr lang="en-US" dirty="0"/>
              <a:t>Binary NS systems</a:t>
            </a:r>
          </a:p>
          <a:p>
            <a:pPr lvl="1"/>
            <a:r>
              <a:rPr lang="en-US" dirty="0"/>
              <a:t>TOV equations</a:t>
            </a:r>
          </a:p>
          <a:p>
            <a:r>
              <a:rPr lang="en-US" dirty="0"/>
              <a:t>Scalar-tensor theories</a:t>
            </a:r>
          </a:p>
          <a:p>
            <a:r>
              <a:rPr lang="en-US" dirty="0"/>
              <a:t>Field Equations</a:t>
            </a:r>
          </a:p>
          <a:p>
            <a:r>
              <a:rPr lang="en-US" dirty="0"/>
              <a:t>Ongoing work</a:t>
            </a:r>
          </a:p>
          <a:p>
            <a:r>
              <a:rPr lang="en-US" dirty="0"/>
              <a:t>Summary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E8252-75D7-74C2-E4B6-A121E1592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1C05-B4CB-463F-BFCB-703BBD17F5D5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A29A771-8740-E8B5-47D1-2BC4F2863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D4CDC0-B56A-CF0B-EE80-2A08DAB19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2482324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C526C-5258-619C-4969-3B94C6A5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SOLVING TOV EQUATIONS: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2738B-4B12-0F1E-1F59-4403EAA9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08C15C-1A8E-DF77-7585-953BA4C4A588}"/>
              </a:ext>
            </a:extLst>
          </p:cNvPr>
          <p:cNvSpPr/>
          <p:nvPr/>
        </p:nvSpPr>
        <p:spPr>
          <a:xfrm>
            <a:off x="178239" y="1831786"/>
            <a:ext cx="3268301" cy="159721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Impose initial conditions for mass, pressure and scalar field central values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F16B7D9-1D16-9DC8-AC4F-34B15A112F73}"/>
              </a:ext>
            </a:extLst>
          </p:cNvPr>
          <p:cNvSpPr/>
          <p:nvPr/>
        </p:nvSpPr>
        <p:spPr>
          <a:xfrm>
            <a:off x="4188783" y="2092231"/>
            <a:ext cx="1884912" cy="12226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Choice of (</a:t>
            </a:r>
            <a:r>
              <a:rPr lang="el-GR" dirty="0"/>
              <a:t>α</a:t>
            </a:r>
            <a:r>
              <a:rPr lang="en-US" baseline="-25000" dirty="0"/>
              <a:t>0</a:t>
            </a:r>
            <a:r>
              <a:rPr lang="en-US" dirty="0"/>
              <a:t>, </a:t>
            </a:r>
            <a:r>
              <a:rPr lang="el-GR" dirty="0"/>
              <a:t>β</a:t>
            </a:r>
            <a:r>
              <a:rPr lang="en-US" baseline="-25000" dirty="0"/>
              <a:t>0</a:t>
            </a:r>
            <a:r>
              <a:rPr lang="en-US" dirty="0"/>
              <a:t>)  and an </a:t>
            </a:r>
            <a:r>
              <a:rPr lang="en-US" dirty="0" err="1"/>
              <a:t>EoS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E3E2341-3970-CBD7-E268-A63C5888D776}"/>
              </a:ext>
            </a:extLst>
          </p:cNvPr>
          <p:cNvSpPr/>
          <p:nvPr/>
        </p:nvSpPr>
        <p:spPr>
          <a:xfrm>
            <a:off x="6790143" y="1978135"/>
            <a:ext cx="2080034" cy="145086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 TOV equations numerically. Stellar radius given by P(R) = 0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798007-F574-4539-6D3F-2D11C696BABE}"/>
              </a:ext>
            </a:extLst>
          </p:cNvPr>
          <p:cNvSpPr/>
          <p:nvPr/>
        </p:nvSpPr>
        <p:spPr>
          <a:xfrm>
            <a:off x="9554997" y="2268469"/>
            <a:ext cx="2300851" cy="81392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 the equations in the exterior region with P = </a:t>
            </a:r>
            <a:r>
              <a:rPr lang="el-GR" dirty="0"/>
              <a:t>ρ</a:t>
            </a:r>
            <a:r>
              <a:rPr lang="en-US" dirty="0"/>
              <a:t> = 0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D62AA87-2491-29B8-65A7-C531B41F17E2}"/>
              </a:ext>
            </a:extLst>
          </p:cNvPr>
          <p:cNvSpPr/>
          <p:nvPr/>
        </p:nvSpPr>
        <p:spPr>
          <a:xfrm>
            <a:off x="3499642" y="2542793"/>
            <a:ext cx="661834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C5E7E2E-EF02-46D5-3EF3-938CEB04B811}"/>
              </a:ext>
            </a:extLst>
          </p:cNvPr>
          <p:cNvSpPr/>
          <p:nvPr/>
        </p:nvSpPr>
        <p:spPr>
          <a:xfrm>
            <a:off x="6118307" y="2542793"/>
            <a:ext cx="661834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66C495E-B881-C591-4CEA-D14EAF732F5A}"/>
              </a:ext>
            </a:extLst>
          </p:cNvPr>
          <p:cNvSpPr/>
          <p:nvPr/>
        </p:nvSpPr>
        <p:spPr>
          <a:xfrm>
            <a:off x="8898286" y="2542793"/>
            <a:ext cx="628602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74FC902-88F3-7F6A-80CE-19802CC80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A0B417D-2D01-4363-EEF0-5ADD93610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780780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C526C-5258-619C-4969-3B94C6A5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SOLVING TOV EQUATIONS: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2738B-4B12-0F1E-1F59-4403EAA9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08C15C-1A8E-DF77-7585-953BA4C4A588}"/>
              </a:ext>
            </a:extLst>
          </p:cNvPr>
          <p:cNvSpPr/>
          <p:nvPr/>
        </p:nvSpPr>
        <p:spPr>
          <a:xfrm>
            <a:off x="178239" y="1831786"/>
            <a:ext cx="3268301" cy="159721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Impose initial conditions for mass, pressure and scalar field central values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F16B7D9-1D16-9DC8-AC4F-34B15A112F73}"/>
              </a:ext>
            </a:extLst>
          </p:cNvPr>
          <p:cNvSpPr/>
          <p:nvPr/>
        </p:nvSpPr>
        <p:spPr>
          <a:xfrm>
            <a:off x="4188783" y="2092231"/>
            <a:ext cx="1884912" cy="12226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Choice of (</a:t>
            </a:r>
            <a:r>
              <a:rPr lang="el-GR" dirty="0"/>
              <a:t>α</a:t>
            </a:r>
            <a:r>
              <a:rPr lang="en-US" baseline="-25000" dirty="0"/>
              <a:t>0</a:t>
            </a:r>
            <a:r>
              <a:rPr lang="en-US" dirty="0"/>
              <a:t>, </a:t>
            </a:r>
            <a:r>
              <a:rPr lang="el-GR" dirty="0"/>
              <a:t>β</a:t>
            </a:r>
            <a:r>
              <a:rPr lang="en-US" baseline="-25000" dirty="0"/>
              <a:t>0</a:t>
            </a:r>
            <a:r>
              <a:rPr lang="en-US" dirty="0"/>
              <a:t>)  and an </a:t>
            </a:r>
            <a:r>
              <a:rPr lang="en-US" dirty="0" err="1"/>
              <a:t>EoS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E3E2341-3970-CBD7-E268-A63C5888D776}"/>
              </a:ext>
            </a:extLst>
          </p:cNvPr>
          <p:cNvSpPr/>
          <p:nvPr/>
        </p:nvSpPr>
        <p:spPr>
          <a:xfrm>
            <a:off x="6790143" y="1978135"/>
            <a:ext cx="2080034" cy="145086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 TOV equations numerically. Stellar radius given by P(R) = 0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798007-F574-4539-6D3F-2D11C696BABE}"/>
              </a:ext>
            </a:extLst>
          </p:cNvPr>
          <p:cNvSpPr/>
          <p:nvPr/>
        </p:nvSpPr>
        <p:spPr>
          <a:xfrm>
            <a:off x="9554997" y="2268469"/>
            <a:ext cx="2300851" cy="81392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 the equations in the exterior region with P = </a:t>
            </a:r>
            <a:r>
              <a:rPr lang="el-GR" dirty="0"/>
              <a:t>ρ</a:t>
            </a:r>
            <a:r>
              <a:rPr lang="en-US" dirty="0"/>
              <a:t> = 0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B397FDE-0F2F-350A-0B4B-778E682240D9}"/>
              </a:ext>
            </a:extLst>
          </p:cNvPr>
          <p:cNvSpPr/>
          <p:nvPr/>
        </p:nvSpPr>
        <p:spPr>
          <a:xfrm>
            <a:off x="8735411" y="3819431"/>
            <a:ext cx="3268301" cy="159721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Read off M, </a:t>
            </a:r>
            <a:r>
              <a:rPr lang="el-GR" dirty="0"/>
              <a:t>φ</a:t>
            </a:r>
            <a:r>
              <a:rPr lang="en-US" baseline="-25000" dirty="0"/>
              <a:t>0</a:t>
            </a:r>
            <a:r>
              <a:rPr lang="en-US" dirty="0"/>
              <a:t> by comparing the asymptotic behavior of the numerically-computed φ and m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D62AA87-2491-29B8-65A7-C531B41F17E2}"/>
              </a:ext>
            </a:extLst>
          </p:cNvPr>
          <p:cNvSpPr/>
          <p:nvPr/>
        </p:nvSpPr>
        <p:spPr>
          <a:xfrm>
            <a:off x="3499642" y="2542793"/>
            <a:ext cx="661834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C5E7E2E-EF02-46D5-3EF3-938CEB04B811}"/>
              </a:ext>
            </a:extLst>
          </p:cNvPr>
          <p:cNvSpPr/>
          <p:nvPr/>
        </p:nvSpPr>
        <p:spPr>
          <a:xfrm>
            <a:off x="6118307" y="2542793"/>
            <a:ext cx="661834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66C495E-B881-C591-4CEA-D14EAF732F5A}"/>
              </a:ext>
            </a:extLst>
          </p:cNvPr>
          <p:cNvSpPr/>
          <p:nvPr/>
        </p:nvSpPr>
        <p:spPr>
          <a:xfrm>
            <a:off x="8898286" y="2542793"/>
            <a:ext cx="628602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A019969A-087C-D949-A1F2-6322FFD5A5EA}"/>
              </a:ext>
            </a:extLst>
          </p:cNvPr>
          <p:cNvSpPr/>
          <p:nvPr/>
        </p:nvSpPr>
        <p:spPr>
          <a:xfrm rot="5400000">
            <a:off x="10326732" y="3290312"/>
            <a:ext cx="628942" cy="341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4E1AE3-1387-B5A2-B7C7-92213AF87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41933DF-CE67-7017-92F3-733E24A6B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762869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C526C-5258-619C-4969-3B94C6A54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SOLVING TOV EQUATIONS: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2738B-4B12-0F1E-1F59-4403EAA9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08C15C-1A8E-DF77-7585-953BA4C4A588}"/>
              </a:ext>
            </a:extLst>
          </p:cNvPr>
          <p:cNvSpPr/>
          <p:nvPr/>
        </p:nvSpPr>
        <p:spPr>
          <a:xfrm>
            <a:off x="178239" y="1831786"/>
            <a:ext cx="3268301" cy="159721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Impose initial conditions for mass, pressure and scalar field central values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F16B7D9-1D16-9DC8-AC4F-34B15A112F73}"/>
              </a:ext>
            </a:extLst>
          </p:cNvPr>
          <p:cNvSpPr/>
          <p:nvPr/>
        </p:nvSpPr>
        <p:spPr>
          <a:xfrm>
            <a:off x="4188783" y="2092231"/>
            <a:ext cx="1884912" cy="12226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Choice of (</a:t>
            </a:r>
            <a:r>
              <a:rPr lang="el-GR" dirty="0"/>
              <a:t>α</a:t>
            </a:r>
            <a:r>
              <a:rPr lang="en-US" baseline="-25000" dirty="0"/>
              <a:t>0</a:t>
            </a:r>
            <a:r>
              <a:rPr lang="en-US" dirty="0"/>
              <a:t>, </a:t>
            </a:r>
            <a:r>
              <a:rPr lang="el-GR" dirty="0"/>
              <a:t>β</a:t>
            </a:r>
            <a:r>
              <a:rPr lang="en-US" baseline="-25000" dirty="0"/>
              <a:t>0</a:t>
            </a:r>
            <a:r>
              <a:rPr lang="en-US" dirty="0"/>
              <a:t>)  and an </a:t>
            </a:r>
            <a:r>
              <a:rPr lang="en-US" dirty="0" err="1"/>
              <a:t>EoS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E3E2341-3970-CBD7-E268-A63C5888D776}"/>
              </a:ext>
            </a:extLst>
          </p:cNvPr>
          <p:cNvSpPr/>
          <p:nvPr/>
        </p:nvSpPr>
        <p:spPr>
          <a:xfrm>
            <a:off x="6790143" y="1978135"/>
            <a:ext cx="2080034" cy="145086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 TOV equations numerically. Stellar radius given by P(R) = 0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798007-F574-4539-6D3F-2D11C696BABE}"/>
              </a:ext>
            </a:extLst>
          </p:cNvPr>
          <p:cNvSpPr/>
          <p:nvPr/>
        </p:nvSpPr>
        <p:spPr>
          <a:xfrm>
            <a:off x="9554997" y="2268469"/>
            <a:ext cx="2300851" cy="81392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Solve the equations in the exterior region with P = </a:t>
            </a:r>
            <a:r>
              <a:rPr lang="el-GR" dirty="0"/>
              <a:t>ρ</a:t>
            </a:r>
            <a:r>
              <a:rPr lang="en-US" dirty="0"/>
              <a:t> = 0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B397FDE-0F2F-350A-0B4B-778E682240D9}"/>
              </a:ext>
            </a:extLst>
          </p:cNvPr>
          <p:cNvSpPr/>
          <p:nvPr/>
        </p:nvSpPr>
        <p:spPr>
          <a:xfrm>
            <a:off x="8735411" y="3819431"/>
            <a:ext cx="3268301" cy="159721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Read off M, </a:t>
            </a:r>
            <a:r>
              <a:rPr lang="el-GR" dirty="0"/>
              <a:t>φ</a:t>
            </a:r>
            <a:r>
              <a:rPr lang="en-US" baseline="-25000" dirty="0"/>
              <a:t>0</a:t>
            </a:r>
            <a:r>
              <a:rPr lang="en-US" dirty="0"/>
              <a:t> by comparing the asymptotic behavior of the numerically-computed φ and m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D62AA87-2491-29B8-65A7-C531B41F17E2}"/>
              </a:ext>
            </a:extLst>
          </p:cNvPr>
          <p:cNvSpPr/>
          <p:nvPr/>
        </p:nvSpPr>
        <p:spPr>
          <a:xfrm>
            <a:off x="3499642" y="2542793"/>
            <a:ext cx="661834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C5E7E2E-EF02-46D5-3EF3-938CEB04B811}"/>
              </a:ext>
            </a:extLst>
          </p:cNvPr>
          <p:cNvSpPr/>
          <p:nvPr/>
        </p:nvSpPr>
        <p:spPr>
          <a:xfrm>
            <a:off x="6118307" y="2542793"/>
            <a:ext cx="661834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66C495E-B881-C591-4CEA-D14EAF732F5A}"/>
              </a:ext>
            </a:extLst>
          </p:cNvPr>
          <p:cNvSpPr/>
          <p:nvPr/>
        </p:nvSpPr>
        <p:spPr>
          <a:xfrm>
            <a:off x="8898286" y="2542793"/>
            <a:ext cx="628602" cy="32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A019969A-087C-D949-A1F2-6322FFD5A5EA}"/>
              </a:ext>
            </a:extLst>
          </p:cNvPr>
          <p:cNvSpPr/>
          <p:nvPr/>
        </p:nvSpPr>
        <p:spPr>
          <a:xfrm rot="5400000">
            <a:off x="10326732" y="3290312"/>
            <a:ext cx="628942" cy="341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4E1AE3-1387-B5A2-B7C7-92213AF87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41933DF-CE67-7017-92F3-733E24A6B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pic>
        <p:nvPicPr>
          <p:cNvPr id="14" name="Picture 13" descr="Graphical user interface, Word&#10;&#10;Description automatically generated">
            <a:extLst>
              <a:ext uri="{FF2B5EF4-FFF2-40B4-BE49-F238E27FC236}">
                <a16:creationId xmlns:a16="http://schemas.microsoft.com/office/drawing/2014/main" id="{3E5D0A66-6447-4BC0-3DAC-FBE7E74F3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51" y="4167008"/>
            <a:ext cx="7392449" cy="125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07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F75CC-9B04-1319-1120-CFC0CB70A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NEXT STEPS (ONGOING)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FD308-ADE2-82E8-467C-6C013408B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505" y="1543995"/>
            <a:ext cx="10515600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5A27F-B850-54F1-E143-1A474C76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C4C8AAE-5E82-8FB7-7D2F-AEE03B0E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6C3FC00-34C6-356F-A3A4-6072A322B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2695388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F75CC-9B04-1319-1120-CFC0CB70A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NEXT STEPS (ONGOING)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FD308-ADE2-82E8-467C-6C013408B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505" y="1543995"/>
            <a:ext cx="10515600" cy="4351338"/>
          </a:xfrm>
        </p:spPr>
        <p:txBody>
          <a:bodyPr/>
          <a:lstStyle/>
          <a:p>
            <a:r>
              <a:rPr lang="en-US" dirty="0"/>
              <a:t>Solve TOV equations numerically by end of summer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5A27F-B850-54F1-E143-1A474C76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C4C8AAE-5E82-8FB7-7D2F-AEE03B0E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PASCOS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6C3FC00-34C6-356F-A3A4-6072A322B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3213663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F75CC-9B04-1319-1120-CFC0CB70A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NEXT STEPS (ONGOING)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FD308-ADE2-82E8-467C-6C013408B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505" y="1543995"/>
            <a:ext cx="10515600" cy="4351338"/>
          </a:xfrm>
        </p:spPr>
        <p:txBody>
          <a:bodyPr/>
          <a:lstStyle/>
          <a:p>
            <a:r>
              <a:rPr lang="en-US" dirty="0"/>
              <a:t>Solve TOV equations numerically by end of summer</a:t>
            </a:r>
          </a:p>
          <a:p>
            <a:r>
              <a:rPr lang="en-US" dirty="0"/>
              <a:t>Plots of the mass-radius as well as universal relations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5A27F-B850-54F1-E143-1A474C76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C4C8AAE-5E82-8FB7-7D2F-AEE03B0E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6C3FC00-34C6-356F-A3A4-6072A322B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20020957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F75CC-9B04-1319-1120-CFC0CB70A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NEXT STEPS (ONGOING)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FD308-ADE2-82E8-467C-6C013408B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505" y="1543995"/>
            <a:ext cx="10515600" cy="4351338"/>
          </a:xfrm>
        </p:spPr>
        <p:txBody>
          <a:bodyPr/>
          <a:lstStyle/>
          <a:p>
            <a:r>
              <a:rPr lang="en-US" dirty="0"/>
              <a:t>Solve TOV equations numerically by end of summer</a:t>
            </a:r>
          </a:p>
          <a:p>
            <a:r>
              <a:rPr lang="en-US" dirty="0"/>
              <a:t>Plots of the mass-radius as well as universal relations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5A27F-B850-54F1-E143-1A474C76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pic>
        <p:nvPicPr>
          <p:cNvPr id="5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A3D31635-A99D-9D96-C032-81AD004FC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59" y="2754082"/>
            <a:ext cx="4834792" cy="33717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525D1B-5D8B-CA4D-4474-67835389E347}"/>
              </a:ext>
            </a:extLst>
          </p:cNvPr>
          <p:cNvSpPr txBox="1"/>
          <p:nvPr/>
        </p:nvSpPr>
        <p:spPr>
          <a:xfrm>
            <a:off x="1246044" y="6165127"/>
            <a:ext cx="40714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FF0000"/>
                </a:solidFill>
              </a:rPr>
              <a:t>Yagi and </a:t>
            </a:r>
            <a:r>
              <a:rPr lang="en-US" sz="1500" i="1" dirty="0" err="1">
                <a:solidFill>
                  <a:srgbClr val="FF0000"/>
                </a:solidFill>
              </a:rPr>
              <a:t>Stepniczka</a:t>
            </a:r>
            <a:r>
              <a:rPr lang="en-US" sz="1500" i="1" dirty="0">
                <a:solidFill>
                  <a:srgbClr val="FF0000"/>
                </a:solidFill>
              </a:rPr>
              <a:t>, 2021</a:t>
            </a:r>
          </a:p>
          <a:p>
            <a:pPr algn="ctr"/>
            <a:r>
              <a:rPr lang="en-US" sz="1500" i="1" dirty="0">
                <a:solidFill>
                  <a:srgbClr val="FF0000"/>
                </a:solidFill>
              </a:rPr>
              <a:t>(Phys. Rev. D 104, 044017)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C4C8AAE-5E82-8FB7-7D2F-AEE03B0E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6C3FC00-34C6-356F-A3A4-6072A322B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28826238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F75CC-9B04-1319-1120-CFC0CB70A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NEXT STEPS (ONGOING)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FD308-ADE2-82E8-467C-6C013408B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505" y="1543995"/>
            <a:ext cx="10515600" cy="4351338"/>
          </a:xfrm>
        </p:spPr>
        <p:txBody>
          <a:bodyPr/>
          <a:lstStyle/>
          <a:p>
            <a:r>
              <a:rPr lang="en-US" dirty="0"/>
              <a:t>Solve TOV equations numerically by end of summer </a:t>
            </a:r>
          </a:p>
          <a:p>
            <a:r>
              <a:rPr lang="en-US" dirty="0"/>
              <a:t>Plots of the mass-radius as well as universal relations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5A27F-B850-54F1-E143-1A474C76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pic>
        <p:nvPicPr>
          <p:cNvPr id="5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A3D31635-A99D-9D96-C032-81AD004FC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59" y="2754082"/>
            <a:ext cx="4834792" cy="33717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525D1B-5D8B-CA4D-4474-67835389E347}"/>
              </a:ext>
            </a:extLst>
          </p:cNvPr>
          <p:cNvSpPr txBox="1"/>
          <p:nvPr/>
        </p:nvSpPr>
        <p:spPr>
          <a:xfrm>
            <a:off x="1246044" y="6165127"/>
            <a:ext cx="40714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FF0000"/>
                </a:solidFill>
              </a:rPr>
              <a:t>Yagi and </a:t>
            </a:r>
            <a:r>
              <a:rPr lang="en-US" sz="1500" i="1" dirty="0" err="1">
                <a:solidFill>
                  <a:srgbClr val="FF0000"/>
                </a:solidFill>
              </a:rPr>
              <a:t>Stepniczka</a:t>
            </a:r>
            <a:r>
              <a:rPr lang="en-US" sz="1500" i="1" dirty="0">
                <a:solidFill>
                  <a:srgbClr val="FF0000"/>
                </a:solidFill>
              </a:rPr>
              <a:t>, 2021</a:t>
            </a:r>
          </a:p>
          <a:p>
            <a:pPr algn="ctr"/>
            <a:r>
              <a:rPr lang="en-US" sz="1500" i="1" dirty="0">
                <a:solidFill>
                  <a:srgbClr val="FF0000"/>
                </a:solidFill>
              </a:rPr>
              <a:t>(Phys. Rev. D 104, 044017)</a:t>
            </a:r>
          </a:p>
        </p:txBody>
      </p:sp>
      <p:pic>
        <p:nvPicPr>
          <p:cNvPr id="8" name="Picture 7" descr="Chart&#10;&#10;Description automatically generated with medium confidence">
            <a:extLst>
              <a:ext uri="{FF2B5EF4-FFF2-40B4-BE49-F238E27FC236}">
                <a16:creationId xmlns:a16="http://schemas.microsoft.com/office/drawing/2014/main" id="{B87B8AB2-DC84-A48E-9793-167C576773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" r="46475"/>
          <a:stretch/>
        </p:blipFill>
        <p:spPr>
          <a:xfrm>
            <a:off x="6310749" y="2517111"/>
            <a:ext cx="4834792" cy="37436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1AD1BF-B87F-D10B-64FF-DD69468DA98D}"/>
              </a:ext>
            </a:extLst>
          </p:cNvPr>
          <p:cNvSpPr txBox="1"/>
          <p:nvPr/>
        </p:nvSpPr>
        <p:spPr>
          <a:xfrm>
            <a:off x="7461874" y="6165127"/>
            <a:ext cx="25132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i="1" dirty="0">
                <a:solidFill>
                  <a:srgbClr val="FF0000"/>
                </a:solidFill>
              </a:rPr>
              <a:t>Yagi and Yunes, 2017</a:t>
            </a:r>
          </a:p>
          <a:p>
            <a:pPr algn="ctr"/>
            <a:r>
              <a:rPr lang="en-US" sz="1500" i="1" dirty="0">
                <a:solidFill>
                  <a:srgbClr val="FF0000"/>
                </a:solidFill>
              </a:rPr>
              <a:t>(Physics Reports, Volume 681)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C4C8AAE-5E82-8FB7-7D2F-AEE03B0E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6C3FC00-34C6-356F-A3A4-6072A322B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692138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DAB4B-3FCC-1AD8-5931-58B8CCA7E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96CA0-797E-7848-A645-5B3C88D20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B362E-D842-DFDA-80FA-15348EE44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A09C4-4D18-574D-59C2-C97B28CC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6F1F-E3DA-8201-565C-FCADE7FF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771494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DAB4B-3FCC-1AD8-5931-58B8CCA7E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96CA0-797E-7848-A645-5B3C88D20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Scalar-tensor theories </a:t>
            </a:r>
            <a:r>
              <a:rPr lang="en-US" dirty="0"/>
              <a:t>are modified theories of gravity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B362E-D842-DFDA-80FA-15348EE44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A09C4-4D18-574D-59C2-C97B28CC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6F1F-E3DA-8201-565C-FCADE7FF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539708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8C614-7F4B-8289-2020-E3D4037A8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STRONG GRAVITY REGIME</a:t>
            </a:r>
          </a:p>
        </p:txBody>
      </p:sp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899C51C7-40D4-1E85-1DE2-2D8E155F0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784" y="1631010"/>
            <a:ext cx="7347442" cy="509046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35317-C3D5-B5C1-2B14-F00496E7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5E024E-DBF0-0078-E6FD-35FFD48B0F6B}"/>
              </a:ext>
            </a:extLst>
          </p:cNvPr>
          <p:cNvSpPr txBox="1"/>
          <p:nvPr/>
        </p:nvSpPr>
        <p:spPr>
          <a:xfrm>
            <a:off x="846936" y="3429000"/>
            <a:ext cx="1838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Yagi, Yunes and Pretorius, 2016 PRD (ArXiv:1603.08955)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A891FB-C727-80C5-977E-E18D7758C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</p:spTree>
    <p:extLst>
      <p:ext uri="{BB962C8B-B14F-4D97-AF65-F5344CB8AC3E}">
        <p14:creationId xmlns:p14="http://schemas.microsoft.com/office/powerpoint/2010/main" val="25891248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DAB4B-3FCC-1AD8-5931-58B8CCA7E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96CA0-797E-7848-A645-5B3C88D20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Scalar-tensor theories </a:t>
            </a:r>
            <a:r>
              <a:rPr lang="en-US" dirty="0"/>
              <a:t>are modified theories of gravity</a:t>
            </a:r>
          </a:p>
          <a:p>
            <a:r>
              <a:rPr lang="en-US" dirty="0"/>
              <a:t>Observational constraints placed on scalar-tensor theories from weak gravity tests, but not strong gravity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B362E-D842-DFDA-80FA-15348EE44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A09C4-4D18-574D-59C2-C97B28CC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6F1F-E3DA-8201-565C-FCADE7FF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338116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DAB4B-3FCC-1AD8-5931-58B8CCA7E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96CA0-797E-7848-A645-5B3C88D20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Scalar-tensor theories </a:t>
            </a:r>
            <a:r>
              <a:rPr lang="en-US" dirty="0"/>
              <a:t>are modified theories of gravity</a:t>
            </a:r>
          </a:p>
          <a:p>
            <a:r>
              <a:rPr lang="en-US" dirty="0"/>
              <a:t>Observational constraints placed on scalar-tensor theories from weak gravity tests, but not strong gravity</a:t>
            </a:r>
          </a:p>
          <a:p>
            <a:r>
              <a:rPr lang="en-US" dirty="0"/>
              <a:t>Considering two ST theories (</a:t>
            </a:r>
            <a:r>
              <a:rPr lang="en-US" dirty="0" err="1"/>
              <a:t>Chern</a:t>
            </a:r>
            <a:r>
              <a:rPr lang="en-US" dirty="0"/>
              <a:t>-Simons and Gauss-Bonnet), which are well-motivated from string theory, to probe strong gravity using binary NS 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B362E-D842-DFDA-80FA-15348EE44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A09C4-4D18-574D-59C2-C97B28CC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6F1F-E3DA-8201-565C-FCADE7FF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961541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DAB4B-3FCC-1AD8-5931-58B8CCA7E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96CA0-797E-7848-A645-5B3C88D20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Scalar-tensor theories </a:t>
            </a:r>
            <a:r>
              <a:rPr lang="en-US" dirty="0"/>
              <a:t>are modified theories of gravity</a:t>
            </a:r>
          </a:p>
          <a:p>
            <a:r>
              <a:rPr lang="en-US" dirty="0"/>
              <a:t>Observational constraints placed on scalar-tensor theories from weak gravity tests, but not strong gravity</a:t>
            </a:r>
          </a:p>
          <a:p>
            <a:r>
              <a:rPr lang="en-US" dirty="0"/>
              <a:t>Considering two ST theories (</a:t>
            </a:r>
            <a:r>
              <a:rPr lang="en-US" dirty="0" err="1"/>
              <a:t>Chern</a:t>
            </a:r>
            <a:r>
              <a:rPr lang="en-US" dirty="0"/>
              <a:t>-Simons and Gauss-Bonnet), which are well-motivated from string theory, to probe strong gravity using binary NS systems</a:t>
            </a:r>
          </a:p>
          <a:p>
            <a:r>
              <a:rPr lang="en-US" dirty="0"/>
              <a:t>GW deviations from GR would be an interesting hint that GR needs modifications in strong gravity regime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B362E-D842-DFDA-80FA-15348EE44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A09C4-4D18-574D-59C2-C97B28CC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6F1F-E3DA-8201-565C-FCADE7FF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755522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60BEF-2833-375E-A8D7-4025DAFA0E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BACKUP SLIDES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7058BB-9AEE-6EB3-177A-C78ECCCC2F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0C656-37B9-06FC-2601-65BBA45AD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08293-1EAB-524B-84FB-06161888B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7F592-A3DF-61D7-6B71-EA557545D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779572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FE0E4-9095-2360-8245-1076C74AA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SCALAR-TENSOR 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A87D7-0BBB-E60C-3B48-DE81F38D6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 scalar fields into action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F2DBE7-AE45-66A5-5A46-86D8694A2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BF56C9-4B3E-7841-A53E-0AAC9538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55A990-1CE9-8A1A-7BE4-35391FF38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11238252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FE0E4-9095-2360-8245-1076C74AA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SCALAR-TENSOR 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A87D7-0BBB-E60C-3B48-DE81F38D6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 scalar fields into action</a:t>
            </a:r>
          </a:p>
          <a:p>
            <a:r>
              <a:rPr lang="en-US" dirty="0"/>
              <a:t>A benchmark theory (</a:t>
            </a:r>
            <a:r>
              <a:rPr lang="en-US" dirty="0" err="1">
                <a:solidFill>
                  <a:srgbClr val="FF0000"/>
                </a:solidFill>
              </a:rPr>
              <a:t>Damour</a:t>
            </a:r>
            <a:r>
              <a:rPr lang="en-US" dirty="0">
                <a:solidFill>
                  <a:srgbClr val="FF0000"/>
                </a:solidFill>
              </a:rPr>
              <a:t> and Esposito-Varèse, 1996 PRD</a:t>
            </a:r>
            <a:r>
              <a:rPr lang="en-US" dirty="0"/>
              <a:t>):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“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F2DBE7-AE45-66A5-5A46-86D8694A2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25F894-5FEC-D01D-A1C3-74779C625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74" y="3301795"/>
            <a:ext cx="10383556" cy="1007654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3BEBE48C-B038-A736-843A-FDAD1F4DA0CD}"/>
              </a:ext>
            </a:extLst>
          </p:cNvPr>
          <p:cNvSpPr/>
          <p:nvPr/>
        </p:nvSpPr>
        <p:spPr>
          <a:xfrm rot="16200000">
            <a:off x="6155195" y="3123327"/>
            <a:ext cx="352115" cy="22519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BBFB80-4272-BA89-1837-70BDAE310BA8}"/>
              </a:ext>
            </a:extLst>
          </p:cNvPr>
          <p:cNvSpPr txBox="1"/>
          <p:nvPr/>
        </p:nvSpPr>
        <p:spPr>
          <a:xfrm>
            <a:off x="5399283" y="4425351"/>
            <a:ext cx="2057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Scalar field coupling</a:t>
            </a:r>
          </a:p>
          <a:p>
            <a:r>
              <a:rPr lang="en-US" dirty="0"/>
              <a:t>to metric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34DBD7CD-921D-F58D-D28F-9D72104CC6D1}"/>
              </a:ext>
            </a:extLst>
          </p:cNvPr>
          <p:cNvSpPr/>
          <p:nvPr/>
        </p:nvSpPr>
        <p:spPr>
          <a:xfrm rot="16200000">
            <a:off x="9938193" y="3740661"/>
            <a:ext cx="240424" cy="8971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FD4BEB-3CD5-0E25-192A-26326FF18242}"/>
              </a:ext>
            </a:extLst>
          </p:cNvPr>
          <p:cNvSpPr txBox="1"/>
          <p:nvPr/>
        </p:nvSpPr>
        <p:spPr>
          <a:xfrm>
            <a:off x="9505208" y="4256456"/>
            <a:ext cx="1106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“Coupling</a:t>
            </a:r>
          </a:p>
          <a:p>
            <a:r>
              <a:rPr lang="en-US" dirty="0"/>
              <a:t>function”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D8E874-1F9D-0EA7-0DAF-2797F3259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B8061BF-B3F3-8391-75B8-4A72E8DD3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0307950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6800A-1A2A-99A8-2EC3-BFFFF816F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FIELD EQUATIONS OF ST THEORIES</a:t>
            </a:r>
          </a:p>
        </p:txBody>
      </p:sp>
      <p:pic>
        <p:nvPicPr>
          <p:cNvPr id="6" name="Content Placeholder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7BA9BF8-099B-9380-19AA-D4982BD2A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51381"/>
            <a:ext cx="6369798" cy="15977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6AB7F-2BAA-FFF5-7E28-6A3F70E56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352DCD-5260-14BA-49ED-5A30F4889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190166F-BC11-E18E-E7BF-A6207C104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2621037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6800A-1A2A-99A8-2EC3-BFFFF816F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FIELD EQUATIONS OF ST THEORIES</a:t>
            </a:r>
          </a:p>
        </p:txBody>
      </p:sp>
      <p:pic>
        <p:nvPicPr>
          <p:cNvPr id="6" name="Content Placeholder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7BA9BF8-099B-9380-19AA-D4982BD2A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51381"/>
            <a:ext cx="6369798" cy="15977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6AB7F-2BAA-FFF5-7E28-6A3F70E56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8079CEC9-B66A-87FB-20CA-4D3C53CFB1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265" y="2078052"/>
            <a:ext cx="3326808" cy="1223091"/>
          </a:xfrm>
          <a:prstGeom prst="rect">
            <a:avLst/>
          </a:prstGeom>
        </p:spPr>
      </p:pic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6EF28563-06DD-5C3B-F0D0-A201C551B5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100" y="3429000"/>
            <a:ext cx="3189973" cy="132556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6C999E-DCED-02E1-99A6-4B7E39BC3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CAE4F1B-3EC1-301F-12C3-83698ABFA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42618972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6800A-1A2A-99A8-2EC3-BFFFF816F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FIELD EQUATIONS OF ST THEORIES</a:t>
            </a:r>
          </a:p>
        </p:txBody>
      </p:sp>
      <p:pic>
        <p:nvPicPr>
          <p:cNvPr id="6" name="Content Placeholder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7BA9BF8-099B-9380-19AA-D4982BD2A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51381"/>
            <a:ext cx="6369798" cy="15977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6AB7F-2BAA-FFF5-7E28-6A3F70E56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8079CEC9-B66A-87FB-20CA-4D3C53CFB1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265" y="2078052"/>
            <a:ext cx="3326808" cy="1223091"/>
          </a:xfrm>
          <a:prstGeom prst="rect">
            <a:avLst/>
          </a:prstGeom>
        </p:spPr>
      </p:pic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044B104B-9CDE-A102-AA25-7E2E5A6E39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392" y="5593370"/>
            <a:ext cx="3545905" cy="10741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4804C3-9A32-6357-B554-612125B45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763" y="5845708"/>
            <a:ext cx="4171534" cy="569492"/>
          </a:xfrm>
          <a:prstGeom prst="rect">
            <a:avLst/>
          </a:prstGeom>
        </p:spPr>
      </p:pic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6EF28563-06DD-5C3B-F0D0-A201C551B5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100" y="3429000"/>
            <a:ext cx="3189973" cy="13255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71812D-2FB2-01C3-38CE-F8C1584CBA5E}"/>
              </a:ext>
            </a:extLst>
          </p:cNvPr>
          <p:cNvSpPr txBox="1"/>
          <p:nvPr/>
        </p:nvSpPr>
        <p:spPr>
          <a:xfrm>
            <a:off x="3620581" y="4983692"/>
            <a:ext cx="5429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Damour</a:t>
            </a:r>
            <a:r>
              <a:rPr lang="en-US" sz="2400" dirty="0">
                <a:solidFill>
                  <a:srgbClr val="FF0000"/>
                </a:solidFill>
              </a:rPr>
              <a:t> and Esposito-Varèse (1996, PRD):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A356DF-6291-71B7-4985-023553A8C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0BBC78C-1FA5-48B3-571B-544D280D5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14583888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49A484-96CB-BBA0-062A-42D86D6A7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530756" cy="1719072"/>
          </a:xfrm>
        </p:spPr>
        <p:txBody>
          <a:bodyPr anchor="b">
            <a:normAutofit fontScale="90000"/>
          </a:bodyPr>
          <a:lstStyle/>
          <a:p>
            <a:r>
              <a:rPr lang="en-US" sz="4600" b="1" dirty="0">
                <a:solidFill>
                  <a:schemeClr val="accent1">
                    <a:lumMod val="75000"/>
                  </a:schemeClr>
                </a:solidFill>
              </a:rPr>
              <a:t>SPONTANEOUS SCALARIZATION</a:t>
            </a: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7B78A-529E-E2E2-19B9-80DD4CD2E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Autofit/>
          </a:bodyPr>
          <a:lstStyle/>
          <a:p>
            <a:r>
              <a:rPr lang="en-US" sz="1800" dirty="0"/>
              <a:t>When </a:t>
            </a:r>
            <a:r>
              <a:rPr lang="el-GR" sz="1800" dirty="0"/>
              <a:t>β</a:t>
            </a:r>
            <a:r>
              <a:rPr lang="en-US" sz="1800" dirty="0"/>
              <a:t> is sufficiently negative, NSs can have nontrivial scalar field distribution profile</a:t>
            </a:r>
          </a:p>
          <a:p>
            <a:pPr lvl="1"/>
            <a:r>
              <a:rPr lang="en-US" sz="1400" dirty="0"/>
              <a:t>Parametrized by (</a:t>
            </a:r>
            <a:r>
              <a:rPr lang="el-GR" sz="1400" dirty="0"/>
              <a:t>α</a:t>
            </a:r>
            <a:r>
              <a:rPr lang="en-US" sz="1400" baseline="-25000" dirty="0"/>
              <a:t>0</a:t>
            </a:r>
            <a:r>
              <a:rPr lang="en-US" sz="1400" dirty="0"/>
              <a:t>, </a:t>
            </a:r>
            <a:r>
              <a:rPr lang="el-GR" sz="1400" dirty="0"/>
              <a:t>β</a:t>
            </a:r>
            <a:r>
              <a:rPr lang="en-US" sz="1400" baseline="-25000" dirty="0"/>
              <a:t>0</a:t>
            </a:r>
            <a:r>
              <a:rPr lang="en-US" sz="1400" dirty="0"/>
              <a:t>)</a:t>
            </a:r>
          </a:p>
          <a:p>
            <a:r>
              <a:rPr lang="en-US" sz="1800" dirty="0"/>
              <a:t>NSs undergoing tachyonic instability</a:t>
            </a:r>
          </a:p>
          <a:p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937231F9-09A8-F149-C392-A01193992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969550"/>
            <a:ext cx="6903720" cy="49189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1B105E-C0A0-2CB7-A17F-954CD5588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14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76332A1-BDDE-F56E-B101-B0D61DE0AF75}"/>
              </a:ext>
            </a:extLst>
          </p:cNvPr>
          <p:cNvSpPr/>
          <p:nvPr/>
        </p:nvSpPr>
        <p:spPr>
          <a:xfrm>
            <a:off x="5589918" y="4280080"/>
            <a:ext cx="577969" cy="30388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sGB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258FBF3-9CE1-DEC5-7E29-257D5800DFD0}"/>
              </a:ext>
            </a:extLst>
          </p:cNvPr>
          <p:cNvSpPr/>
          <p:nvPr/>
        </p:nvSpPr>
        <p:spPr>
          <a:xfrm>
            <a:off x="6271405" y="2035835"/>
            <a:ext cx="543463" cy="25016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BFA221-7090-E9D3-504B-5105026CA22D}"/>
              </a:ext>
            </a:extLst>
          </p:cNvPr>
          <p:cNvSpPr txBox="1"/>
          <p:nvPr/>
        </p:nvSpPr>
        <p:spPr>
          <a:xfrm>
            <a:off x="6392174" y="5888450"/>
            <a:ext cx="3366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Carson, 2020 (ArXiv:2010.04745)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36F274-8A3F-763B-A464-9427B84B3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1F4837-A7F4-EBCE-5EFC-2549721C5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2653636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8C614-7F4B-8289-2020-E3D4037A8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STRONG GRAVITY REGIME</a:t>
            </a:r>
          </a:p>
        </p:txBody>
      </p:sp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899C51C7-40D4-1E85-1DE2-2D8E155F0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784" y="1631010"/>
            <a:ext cx="7347442" cy="509046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35317-C3D5-B5C1-2B14-F00496E7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5E024E-DBF0-0078-E6FD-35FFD48B0F6B}"/>
              </a:ext>
            </a:extLst>
          </p:cNvPr>
          <p:cNvSpPr txBox="1"/>
          <p:nvPr/>
        </p:nvSpPr>
        <p:spPr>
          <a:xfrm>
            <a:off x="846936" y="3429000"/>
            <a:ext cx="1838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Yagi, Yunes and Pretorius, 2016 PRD (ArXiv:1603.08955)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BABBB3-37CC-D6A8-E14E-97ECCCF3DE18}"/>
              </a:ext>
            </a:extLst>
          </p:cNvPr>
          <p:cNvSpPr txBox="1"/>
          <p:nvPr/>
        </p:nvSpPr>
        <p:spPr>
          <a:xfrm>
            <a:off x="9872453" y="2009671"/>
            <a:ext cx="21074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Direct probe of</a:t>
            </a:r>
          </a:p>
          <a:p>
            <a:r>
              <a:rPr lang="en-US" sz="2400" b="1" dirty="0"/>
              <a:t>gravity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60B191-EB42-8050-21A8-987EBAB68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</p:spTree>
    <p:extLst>
      <p:ext uri="{BB962C8B-B14F-4D97-AF65-F5344CB8AC3E}">
        <p14:creationId xmlns:p14="http://schemas.microsoft.com/office/powerpoint/2010/main" val="21259464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28ACA-53BA-2B2E-53E9-1FD0051D7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OBSERVABLE CONSTRAINTS ON ST THEORIES</a:t>
            </a:r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D90BC694-33C5-CDBC-884E-91B1699A5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137" y="1309451"/>
            <a:ext cx="5408718" cy="555190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49A5D-44DE-BCC9-82C4-60DA92BE0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EEA83-E54D-D564-E405-C55843BD7FC4}"/>
              </a:ext>
            </a:extLst>
          </p:cNvPr>
          <p:cNvSpPr txBox="1"/>
          <p:nvPr/>
        </p:nvSpPr>
        <p:spPr>
          <a:xfrm>
            <a:off x="1826931" y="3634519"/>
            <a:ext cx="1636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Freire et al. 2012,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ArXiv:1205.1450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EE901D-2E30-A2D0-53AD-BF2E86331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</p:spTree>
    <p:extLst>
      <p:ext uri="{BB962C8B-B14F-4D97-AF65-F5344CB8AC3E}">
        <p14:creationId xmlns:p14="http://schemas.microsoft.com/office/powerpoint/2010/main" val="15492813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F03D4-B538-FECF-5876-1518B3903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24745-6BBB-CCC7-A571-4CAC1E23D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40BC9-14D8-8BF8-BFE5-FCAF6D681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16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FB4EEC2-5713-2442-8256-5809D75CF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7260E59-1CE5-29A6-67B2-320C1972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7941308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5A014-6862-A252-B2CC-282D1BFBD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</a:p>
        </p:txBody>
      </p:sp>
      <p:pic>
        <p:nvPicPr>
          <p:cNvPr id="5" name="Content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42DD20FD-10AD-8301-A70E-2EE118D664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17" y="1562217"/>
            <a:ext cx="9848610" cy="1261201"/>
          </a:xfr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5171CFC4-C690-E883-81D4-D32711233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439" y="2819503"/>
            <a:ext cx="4819613" cy="649565"/>
          </a:xfrm>
          <a:prstGeom prst="rect">
            <a:avLst/>
          </a:pr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CD2A5FB1-37A6-D11A-EC86-9135066C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30A1F-ADA3-4975-6F61-F76CCB9B5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EB760-50E4-8F16-057B-18E5B7282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4432295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5A014-6862-A252-B2CC-282D1BFBD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</a:p>
        </p:txBody>
      </p:sp>
      <p:pic>
        <p:nvPicPr>
          <p:cNvPr id="5" name="Content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42DD20FD-10AD-8301-A70E-2EE118D664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17" y="1562217"/>
            <a:ext cx="9848610" cy="1261201"/>
          </a:xfr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5171CFC4-C690-E883-81D4-D32711233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439" y="2819503"/>
            <a:ext cx="4819613" cy="649565"/>
          </a:xfrm>
          <a:prstGeom prst="rect">
            <a:avLst/>
          </a:prstGeom>
        </p:spPr>
      </p:pic>
      <p:pic>
        <p:nvPicPr>
          <p:cNvPr id="9" name="Picture 8" descr="Word, schematic&#10;&#10;Description automatically generated">
            <a:extLst>
              <a:ext uri="{FF2B5EF4-FFF2-40B4-BE49-F238E27FC236}">
                <a16:creationId xmlns:a16="http://schemas.microsoft.com/office/drawing/2014/main" id="{11D21671-E9E3-1AE0-4D3B-9AD0047829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27" y="3708568"/>
            <a:ext cx="9946400" cy="1953054"/>
          </a:xfrm>
          <a:prstGeom prst="rect">
            <a:avLst/>
          </a:prstGeom>
        </p:spPr>
      </p:pic>
      <p:pic>
        <p:nvPicPr>
          <p:cNvPr id="11" name="Picture 10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2B2D2B8D-C145-FC5A-78AE-792350FF5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273" y="5018659"/>
            <a:ext cx="2389360" cy="660218"/>
          </a:xfrm>
          <a:prstGeom prst="rect">
            <a:avLst/>
          </a:pr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CD2A5FB1-37A6-D11A-EC86-9135066C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16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9B245CD-81E7-FA1C-5F52-1E0B2ED4555B}"/>
              </a:ext>
            </a:extLst>
          </p:cNvPr>
          <p:cNvCxnSpPr/>
          <p:nvPr/>
        </p:nvCxnSpPr>
        <p:spPr>
          <a:xfrm>
            <a:off x="1146017" y="3555748"/>
            <a:ext cx="96547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816A6-53D8-3567-C32B-2191FC0F1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2896A3-0103-2291-E580-F48252336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2273253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5A014-6862-A252-B2CC-282D1BFBD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</a:p>
        </p:txBody>
      </p:sp>
      <p:pic>
        <p:nvPicPr>
          <p:cNvPr id="5" name="Content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42DD20FD-10AD-8301-A70E-2EE118D664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17" y="1562217"/>
            <a:ext cx="9848610" cy="1261201"/>
          </a:xfr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5171CFC4-C690-E883-81D4-D32711233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439" y="2819503"/>
            <a:ext cx="4819613" cy="649565"/>
          </a:xfrm>
          <a:prstGeom prst="rect">
            <a:avLst/>
          </a:prstGeom>
        </p:spPr>
      </p:pic>
      <p:pic>
        <p:nvPicPr>
          <p:cNvPr id="9" name="Picture 8" descr="Word, schematic&#10;&#10;Description automatically generated">
            <a:extLst>
              <a:ext uri="{FF2B5EF4-FFF2-40B4-BE49-F238E27FC236}">
                <a16:creationId xmlns:a16="http://schemas.microsoft.com/office/drawing/2014/main" id="{11D21671-E9E3-1AE0-4D3B-9AD0047829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27" y="3708568"/>
            <a:ext cx="9946400" cy="1953054"/>
          </a:xfrm>
          <a:prstGeom prst="rect">
            <a:avLst/>
          </a:prstGeom>
        </p:spPr>
      </p:pic>
      <p:pic>
        <p:nvPicPr>
          <p:cNvPr id="11" name="Picture 10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2B2D2B8D-C145-FC5A-78AE-792350FF5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273" y="5018659"/>
            <a:ext cx="2389360" cy="66021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E38154-0E18-F76C-7B02-6E8D0D666B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5982096"/>
            <a:ext cx="4668722" cy="455227"/>
          </a:xfrm>
          <a:prstGeom prst="rect">
            <a:avLst/>
          </a:pr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CD2A5FB1-37A6-D11A-EC86-9135066CA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16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9B245CD-81E7-FA1C-5F52-1E0B2ED4555B}"/>
              </a:ext>
            </a:extLst>
          </p:cNvPr>
          <p:cNvCxnSpPr/>
          <p:nvPr/>
        </p:nvCxnSpPr>
        <p:spPr>
          <a:xfrm>
            <a:off x="1146017" y="3555748"/>
            <a:ext cx="96547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9F3E787-1BD5-5ECE-36D7-6D2E830CE188}"/>
              </a:ext>
            </a:extLst>
          </p:cNvPr>
          <p:cNvCxnSpPr/>
          <p:nvPr/>
        </p:nvCxnSpPr>
        <p:spPr>
          <a:xfrm>
            <a:off x="1146017" y="5830486"/>
            <a:ext cx="96547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2625D-66CD-76D9-434B-4C70BA082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5D0A30-CD5A-CA8B-A56E-93A358AD0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7557295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982C9-ECFF-991C-D916-2C06F3586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E3ED4FE-CBB4-CADD-9EFE-3FE99090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27B3F4DF-320D-E816-6B45-1B3AE7748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44C9B-E813-8AF7-C0A3-591B0D651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5B169-0D03-B6CE-5079-0386BAA18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751697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982C9-ECFF-991C-D916-2C06F3586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</a:p>
        </p:txBody>
      </p:sp>
      <p:pic>
        <p:nvPicPr>
          <p:cNvPr id="15" name="Picture 14" descr="Graphical user interface, Word&#10;&#10;Description automatically generated">
            <a:extLst>
              <a:ext uri="{FF2B5EF4-FFF2-40B4-BE49-F238E27FC236}">
                <a16:creationId xmlns:a16="http://schemas.microsoft.com/office/drawing/2014/main" id="{C157CFB8-A0A0-5277-EF07-21A033AADE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60" y="2175592"/>
            <a:ext cx="6809265" cy="1159626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E3ED4FE-CBB4-CADD-9EFE-3FE99090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27B3F4DF-320D-E816-6B45-1B3AE7748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E07C0-32D4-4D53-0D39-7898C918F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B0FD0-3B38-6E56-BC8E-03702D0FC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23471158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982C9-ECFF-991C-D916-2C06F3586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ED31EF-C236-0C46-F64C-4B0E5A207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37" y="5053590"/>
            <a:ext cx="8807982" cy="948658"/>
          </a:xfrm>
          <a:prstGeom prst="rect">
            <a:avLst/>
          </a:prstGeom>
        </p:spPr>
      </p:pic>
      <p:pic>
        <p:nvPicPr>
          <p:cNvPr id="15" name="Picture 14" descr="Graphical user interface, Word&#10;&#10;Description automatically generated">
            <a:extLst>
              <a:ext uri="{FF2B5EF4-FFF2-40B4-BE49-F238E27FC236}">
                <a16:creationId xmlns:a16="http://schemas.microsoft.com/office/drawing/2014/main" id="{C157CFB8-A0A0-5277-EF07-21A033AADE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60" y="2175592"/>
            <a:ext cx="6809265" cy="1159626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E3ED4FE-CBB4-CADD-9EFE-3FE99090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587AFA-D012-DABF-D888-056D805E8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D3A267-757F-FE15-BBC5-9FD1F5CEE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678C5-EABC-1613-CC45-8A429C05B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36280669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982C9-ECFF-991C-D916-2C06F3586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</a:p>
        </p:txBody>
      </p:sp>
      <p:pic>
        <p:nvPicPr>
          <p:cNvPr id="5" name="Content Placeholder 4" descr="A picture containing text, watch, gauge&#10;&#10;Description automatically generated">
            <a:extLst>
              <a:ext uri="{FF2B5EF4-FFF2-40B4-BE49-F238E27FC236}">
                <a16:creationId xmlns:a16="http://schemas.microsoft.com/office/drawing/2014/main" id="{22EF1BD9-324A-1458-6819-5CB09EBCD3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326" y="4722886"/>
            <a:ext cx="3121586" cy="307307"/>
          </a:xfrm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19FE38C2-AC9A-6C3A-B045-3CD2421CF3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238" y="1404082"/>
            <a:ext cx="5039762" cy="33064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3ED31EF-C236-0C46-F64C-4B0E5A207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37" y="5053590"/>
            <a:ext cx="8807982" cy="948658"/>
          </a:xfrm>
          <a:prstGeom prst="rect">
            <a:avLst/>
          </a:prstGeom>
        </p:spPr>
      </p:pic>
      <p:pic>
        <p:nvPicPr>
          <p:cNvPr id="15" name="Picture 14" descr="Graphical user interface, Word&#10;&#10;Description automatically generated">
            <a:extLst>
              <a:ext uri="{FF2B5EF4-FFF2-40B4-BE49-F238E27FC236}">
                <a16:creationId xmlns:a16="http://schemas.microsoft.com/office/drawing/2014/main" id="{C157CFB8-A0A0-5277-EF07-21A033AADE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60" y="2175592"/>
            <a:ext cx="6809265" cy="1159626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E3ED4FE-CBB4-CADD-9EFE-3FE99090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0FCA02D-9F7A-E255-10BF-43DD2FED888E}"/>
              </a:ext>
            </a:extLst>
          </p:cNvPr>
          <p:cNvCxnSpPr/>
          <p:nvPr/>
        </p:nvCxnSpPr>
        <p:spPr>
          <a:xfrm>
            <a:off x="7152238" y="1404082"/>
            <a:ext cx="24287" cy="36495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3F5A12-3373-3414-1A72-81BF13C45D42}"/>
              </a:ext>
            </a:extLst>
          </p:cNvPr>
          <p:cNvCxnSpPr/>
          <p:nvPr/>
        </p:nvCxnSpPr>
        <p:spPr>
          <a:xfrm>
            <a:off x="7176525" y="5053590"/>
            <a:ext cx="5015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027327D-2E4A-81C1-668D-6206122E6308}"/>
              </a:ext>
            </a:extLst>
          </p:cNvPr>
          <p:cNvCxnSpPr/>
          <p:nvPr/>
        </p:nvCxnSpPr>
        <p:spPr>
          <a:xfrm>
            <a:off x="7152238" y="1404082"/>
            <a:ext cx="50397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A45F1F2-E953-C9D5-F40D-336CEEB93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DD1E478-526A-062F-39F5-9CAE774B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2352687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11379-A64C-735D-7408-83F477886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BINARY NS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31217-68CB-9E51-378B-E7DDFB75B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BDCDBE47-7ECC-A0D2-D702-527483780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98" y="1884013"/>
            <a:ext cx="5163402" cy="4216999"/>
          </a:xfrm>
          <a:prstGeom prst="rect">
            <a:avLst/>
          </a:prstGeom>
        </p:spPr>
      </p:pic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0D5E2621-68FF-5E9C-A1C5-863300C7C8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384" y="2068274"/>
            <a:ext cx="5361215" cy="35899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2E7E76-44F8-A94A-73BB-F54038AF8C6F}"/>
              </a:ext>
            </a:extLst>
          </p:cNvPr>
          <p:cNvSpPr txBox="1"/>
          <p:nvPr/>
        </p:nvSpPr>
        <p:spPr>
          <a:xfrm>
            <a:off x="163861" y="3678128"/>
            <a:ext cx="886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Source:</a:t>
            </a:r>
          </a:p>
          <a:p>
            <a:r>
              <a:rPr lang="en-US" i="1" dirty="0">
                <a:solidFill>
                  <a:srgbClr val="FF0000"/>
                </a:solidFill>
              </a:rPr>
              <a:t>NASA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BC91E0-4BCA-FFEE-CBA5-42F605E52E36}"/>
              </a:ext>
            </a:extLst>
          </p:cNvPr>
          <p:cNvSpPr txBox="1"/>
          <p:nvPr/>
        </p:nvSpPr>
        <p:spPr>
          <a:xfrm>
            <a:off x="7744783" y="5717833"/>
            <a:ext cx="2946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Source: Kent Yagi (U. Virginia)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F6AB46-D277-65A0-B5EC-F6763DD09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BAE238E-11E3-7B67-8231-419F2DAC04EA}"/>
              </a:ext>
            </a:extLst>
          </p:cNvPr>
          <p:cNvSpPr/>
          <p:nvPr/>
        </p:nvSpPr>
        <p:spPr>
          <a:xfrm>
            <a:off x="4218316" y="3838755"/>
            <a:ext cx="474453" cy="34505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40A4B09-4E5B-C959-4826-E2DB216D1749}"/>
              </a:ext>
            </a:extLst>
          </p:cNvPr>
          <p:cNvSpPr/>
          <p:nvPr/>
        </p:nvSpPr>
        <p:spPr>
          <a:xfrm>
            <a:off x="2257244" y="2921479"/>
            <a:ext cx="474453" cy="34505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F161FB5-0541-0D77-1F13-C02E8F52D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E8EDD60-71E9-BBD3-1C1E-16A9537E5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2631457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E4B50-6E53-5556-D359-F76F116CF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2C64F-3C83-8E29-565D-C3A0993DD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A623D-9F64-F242-F422-B86BF5C99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C47D3-284E-CAD4-DE0A-D1927923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DEDD8B7-4EF7-2E7B-D5A8-14235C5E6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Describes gravitational pressure of a spherically symmetric compact object in equilibrium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Picture 11" descr="A picture containing circle, text, screenshot, diagram&#10;&#10;Description automatically generated">
            <a:extLst>
              <a:ext uri="{FF2B5EF4-FFF2-40B4-BE49-F238E27FC236}">
                <a16:creationId xmlns:a16="http://schemas.microsoft.com/office/drawing/2014/main" id="{C7828FEA-C419-71D8-89C3-CF83092AB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876" y="2384420"/>
            <a:ext cx="3801446" cy="37925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31C384-D94B-EF38-4428-63A473CE59BE}"/>
              </a:ext>
            </a:extLst>
          </p:cNvPr>
          <p:cNvSpPr txBox="1"/>
          <p:nvPr/>
        </p:nvSpPr>
        <p:spPr>
          <a:xfrm>
            <a:off x="8514761" y="6184076"/>
            <a:ext cx="24297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Source: Physics Forums</a:t>
            </a:r>
          </a:p>
        </p:txBody>
      </p:sp>
    </p:spTree>
    <p:extLst>
      <p:ext uri="{BB962C8B-B14F-4D97-AF65-F5344CB8AC3E}">
        <p14:creationId xmlns:p14="http://schemas.microsoft.com/office/powerpoint/2010/main" val="2288668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E4B50-6E53-5556-D359-F76F116CF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2C64F-3C83-8E29-565D-C3A0993DD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A623D-9F64-F242-F422-B86BF5C99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C47D3-284E-CAD4-DE0A-D1927923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DEDD8B7-4EF7-2E7B-D5A8-14235C5E6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Describes gravitational pressure of a spherically symmetric compact object in equilibrium</a:t>
            </a:r>
          </a:p>
          <a:p>
            <a:r>
              <a:rPr lang="en-US" dirty="0"/>
              <a:t>General form of NS metric: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Picture 11" descr="A picture containing circle, text, screenshot, diagram&#10;&#10;Description automatically generated">
            <a:extLst>
              <a:ext uri="{FF2B5EF4-FFF2-40B4-BE49-F238E27FC236}">
                <a16:creationId xmlns:a16="http://schemas.microsoft.com/office/drawing/2014/main" id="{C7828FEA-C419-71D8-89C3-CF83092AB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876" y="2384420"/>
            <a:ext cx="3801446" cy="37925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C99563-87EB-6FC9-3CF7-44F1E90B80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-2138" r="4025" b="1"/>
          <a:stretch/>
        </p:blipFill>
        <p:spPr>
          <a:xfrm>
            <a:off x="1096305" y="3282085"/>
            <a:ext cx="5884589" cy="545124"/>
          </a:xfrm>
          <a:prstGeom prst="rect">
            <a:avLst/>
          </a:prstGeom>
        </p:spPr>
      </p:pic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DA3BB4D2-7CC1-44AC-BF86-84571BDFE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598" y="4055124"/>
            <a:ext cx="2815698" cy="5208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FF0A4B-95A7-D2BF-FA34-13DF76FFD56A}"/>
              </a:ext>
            </a:extLst>
          </p:cNvPr>
          <p:cNvSpPr txBox="1"/>
          <p:nvPr/>
        </p:nvSpPr>
        <p:spPr>
          <a:xfrm>
            <a:off x="1456354" y="413089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31C384-D94B-EF38-4428-63A473CE59BE}"/>
              </a:ext>
            </a:extLst>
          </p:cNvPr>
          <p:cNvSpPr txBox="1"/>
          <p:nvPr/>
        </p:nvSpPr>
        <p:spPr>
          <a:xfrm>
            <a:off x="8514761" y="6184076"/>
            <a:ext cx="24297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Source: Physics Forums</a:t>
            </a:r>
          </a:p>
        </p:txBody>
      </p:sp>
    </p:spTree>
    <p:extLst>
      <p:ext uri="{BB962C8B-B14F-4D97-AF65-F5344CB8AC3E}">
        <p14:creationId xmlns:p14="http://schemas.microsoft.com/office/powerpoint/2010/main" val="680740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E4B50-6E53-5556-D359-F76F116CF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TOV EQUATIONS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2C64F-3C83-8E29-565D-C3A0993DD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A623D-9F64-F242-F422-B86BF5C99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C47D3-284E-CAD4-DE0A-D1927923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DEDD8B7-4EF7-2E7B-D5A8-14235C5E6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Describes gravitational pressure of a spherically symmetric compact object in equilibrium</a:t>
            </a:r>
          </a:p>
          <a:p>
            <a:r>
              <a:rPr lang="en-US" dirty="0"/>
              <a:t>General form of NS metric: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Will be modified if corrections to GR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Can be used to probe new physics (via GWs)</a:t>
            </a:r>
          </a:p>
        </p:txBody>
      </p:sp>
      <p:pic>
        <p:nvPicPr>
          <p:cNvPr id="12" name="Picture 11" descr="A picture containing circle, text, screenshot, diagram&#10;&#10;Description automatically generated">
            <a:extLst>
              <a:ext uri="{FF2B5EF4-FFF2-40B4-BE49-F238E27FC236}">
                <a16:creationId xmlns:a16="http://schemas.microsoft.com/office/drawing/2014/main" id="{C7828FEA-C419-71D8-89C3-CF83092AB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876" y="2384420"/>
            <a:ext cx="3801446" cy="37925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C99563-87EB-6FC9-3CF7-44F1E90B80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-2138" r="4025" b="1"/>
          <a:stretch/>
        </p:blipFill>
        <p:spPr>
          <a:xfrm>
            <a:off x="1096305" y="3282085"/>
            <a:ext cx="5884589" cy="545124"/>
          </a:xfrm>
          <a:prstGeom prst="rect">
            <a:avLst/>
          </a:prstGeom>
        </p:spPr>
      </p:pic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DA3BB4D2-7CC1-44AC-BF86-84571BDFE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598" y="4055124"/>
            <a:ext cx="2815698" cy="5208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FF0A4B-95A7-D2BF-FA34-13DF76FFD56A}"/>
              </a:ext>
            </a:extLst>
          </p:cNvPr>
          <p:cNvSpPr txBox="1"/>
          <p:nvPr/>
        </p:nvSpPr>
        <p:spPr>
          <a:xfrm>
            <a:off x="1456354" y="413089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31C384-D94B-EF38-4428-63A473CE59BE}"/>
              </a:ext>
            </a:extLst>
          </p:cNvPr>
          <p:cNvSpPr txBox="1"/>
          <p:nvPr/>
        </p:nvSpPr>
        <p:spPr>
          <a:xfrm>
            <a:off x="8514761" y="6184076"/>
            <a:ext cx="24297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Source: Physics Forums</a:t>
            </a:r>
          </a:p>
        </p:txBody>
      </p:sp>
    </p:spTree>
    <p:extLst>
      <p:ext uri="{BB962C8B-B14F-4D97-AF65-F5344CB8AC3E}">
        <p14:creationId xmlns:p14="http://schemas.microsoft.com/office/powerpoint/2010/main" val="3615612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9389C-A01E-512C-872F-82DFC845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DCS + EDGB GRAVITY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736FB-AA5A-43BE-95FB-CA0E11273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New: Dynamical </a:t>
            </a:r>
            <a:r>
              <a:rPr lang="en-US" dirty="0" err="1"/>
              <a:t>Chern</a:t>
            </a:r>
            <a:r>
              <a:rPr lang="en-US" dirty="0"/>
              <a:t>-Simons gravity (</a:t>
            </a:r>
            <a:r>
              <a:rPr lang="en-US" dirty="0" err="1"/>
              <a:t>dCS</a:t>
            </a:r>
            <a:r>
              <a:rPr lang="en-US" dirty="0"/>
              <a:t>) and Einstein-</a:t>
            </a:r>
            <a:r>
              <a:rPr lang="en-US" dirty="0" err="1"/>
              <a:t>dilaton</a:t>
            </a:r>
            <a:r>
              <a:rPr lang="en-US" dirty="0"/>
              <a:t>-Gauss-Bonnet gravity (</a:t>
            </a:r>
            <a:r>
              <a:rPr lang="en-US" dirty="0" err="1"/>
              <a:t>EdGB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FE1AC1B-D736-908A-A56E-3899ED4FF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EC6F4-2D57-E912-B5E7-8CBFB8411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PASCOS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16E77-2118-E3A3-B4C0-2B5F21D22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Tatsuya Daniel (Brown U.)</a:t>
            </a:r>
          </a:p>
        </p:txBody>
      </p:sp>
    </p:spTree>
    <p:extLst>
      <p:ext uri="{BB962C8B-B14F-4D97-AF65-F5344CB8AC3E}">
        <p14:creationId xmlns:p14="http://schemas.microsoft.com/office/powerpoint/2010/main" val="195090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14812</TotalTime>
  <Words>1418</Words>
  <Application>Microsoft Office PowerPoint</Application>
  <PresentationFormat>Widescreen</PresentationFormat>
  <Paragraphs>322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Arial</vt:lpstr>
      <vt:lpstr>Calibri</vt:lpstr>
      <vt:lpstr>Calibri Light</vt:lpstr>
      <vt:lpstr>Office Theme</vt:lpstr>
      <vt:lpstr>Probing String-Modified Gravity in Neutron Stars</vt:lpstr>
      <vt:lpstr>OUTLINE</vt:lpstr>
      <vt:lpstr>STRONG GRAVITY REGIME</vt:lpstr>
      <vt:lpstr>STRONG GRAVITY REGIME</vt:lpstr>
      <vt:lpstr>BINARY NS SYSTEMS</vt:lpstr>
      <vt:lpstr>TOV EQUATIONS</vt:lpstr>
      <vt:lpstr>TOV EQUATIONS</vt:lpstr>
      <vt:lpstr>TOV EQUATIONS</vt:lpstr>
      <vt:lpstr>DCS + EDGB GRAVITY</vt:lpstr>
      <vt:lpstr>DCS + EDGB GRAVITY</vt:lpstr>
      <vt:lpstr>DCS + EDGB GRAVITY</vt:lpstr>
      <vt:lpstr>DCS + EDGB GRAVITY</vt:lpstr>
      <vt:lpstr>FIELD EQUATIONS</vt:lpstr>
      <vt:lpstr>FIELD EQUATIONS</vt:lpstr>
      <vt:lpstr>FIELD EQUATIONS</vt:lpstr>
      <vt:lpstr>SOLVING TOV EQUATIONS: PROCEDURE</vt:lpstr>
      <vt:lpstr>SOLVING TOV EQUATIONS: PROCEDURE</vt:lpstr>
      <vt:lpstr>SOLVING TOV EQUATIONS: PROCEDURE</vt:lpstr>
      <vt:lpstr>SOLVING TOV EQUATIONS: PROCEDURE</vt:lpstr>
      <vt:lpstr>SOLVING TOV EQUATIONS: PROCEDURE</vt:lpstr>
      <vt:lpstr>SOLVING TOV EQUATIONS: PROCEDURE</vt:lpstr>
      <vt:lpstr>SOLVING TOV EQUATIONS: PROCEDURE</vt:lpstr>
      <vt:lpstr>NEXT STEPS (ONGOING)</vt:lpstr>
      <vt:lpstr>NEXT STEPS (ONGOING)</vt:lpstr>
      <vt:lpstr>NEXT STEPS (ONGOING)</vt:lpstr>
      <vt:lpstr>NEXT STEPS (ONGOING)</vt:lpstr>
      <vt:lpstr>NEXT STEPS (ONGOING)</vt:lpstr>
      <vt:lpstr>SUMMARY</vt:lpstr>
      <vt:lpstr>SUMMARY</vt:lpstr>
      <vt:lpstr>SUMMARY</vt:lpstr>
      <vt:lpstr>SUMMARY</vt:lpstr>
      <vt:lpstr>SUMMARY</vt:lpstr>
      <vt:lpstr>BACKUP SLIDES</vt:lpstr>
      <vt:lpstr>SCALAR-TENSOR THEORIES</vt:lpstr>
      <vt:lpstr>SCALAR-TENSOR THEORIES</vt:lpstr>
      <vt:lpstr>FIELD EQUATIONS OF ST THEORIES</vt:lpstr>
      <vt:lpstr>FIELD EQUATIONS OF ST THEORIES</vt:lpstr>
      <vt:lpstr>FIELD EQUATIONS OF ST THEORIES</vt:lpstr>
      <vt:lpstr>SPONTANEOUS SCALARIZATION</vt:lpstr>
      <vt:lpstr>OBSERVABLE CONSTRAINTS ON ST THEORIES</vt:lpstr>
      <vt:lpstr>TOV EQUATIONS</vt:lpstr>
      <vt:lpstr>TOV EQUATIONS</vt:lpstr>
      <vt:lpstr>TOV EQUATIONS</vt:lpstr>
      <vt:lpstr>TOV EQUATIONS</vt:lpstr>
      <vt:lpstr>TOV EQUATIONS</vt:lpstr>
      <vt:lpstr>TOV EQUATIONS</vt:lpstr>
      <vt:lpstr>TOV EQUATIONS</vt:lpstr>
      <vt:lpstr>TOV EQUATIONS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Tatsuya Daniel</dc:creator>
  <cp:lastModifiedBy>Tatsuya Daniel</cp:lastModifiedBy>
  <cp:revision>955</cp:revision>
  <cp:lastPrinted>2023-06-27T17:59:49Z</cp:lastPrinted>
  <dcterms:created xsi:type="dcterms:W3CDTF">2023-03-13T01:48:54Z</dcterms:created>
  <dcterms:modified xsi:type="dcterms:W3CDTF">2023-06-27T18:56:18Z</dcterms:modified>
</cp:coreProperties>
</file>